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Default Extension="jpg" ContentType="image/jp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Default Extension="png" ContentType="image/png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</p:sldIdLst>
  <p:sldSz cx="7772400" cy="1005840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79" cy="25146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300" spc="130">
                <a:solidFill>
                  <a:srgbClr val="0C1A44"/>
                </a:solidFill>
                <a:latin typeface="Times New Roman"/>
                <a:cs typeface="Times New Roman"/>
              </a:rPr>
              <a:t>#</a:t>
            </a:fld>
            <a:r>
              <a:rPr dirty="0" smtClean="0" sz="3300" spc="95">
                <a:solidFill>
                  <a:srgbClr val="0C1A44"/>
                </a:solidFill>
                <a:latin typeface="Times New Roman"/>
                <a:cs typeface="Times New Roman"/>
              </a:rPr>
              <a:t>9</a:t>
            </a:r>
            <a:endParaRPr sz="3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300" spc="130">
                <a:solidFill>
                  <a:srgbClr val="0C1A44"/>
                </a:solidFill>
                <a:latin typeface="Times New Roman"/>
                <a:cs typeface="Times New Roman"/>
              </a:rPr>
              <a:t>#</a:t>
            </a:fld>
            <a:r>
              <a:rPr dirty="0" smtClean="0" sz="3300" spc="95">
                <a:solidFill>
                  <a:srgbClr val="0C1A44"/>
                </a:solidFill>
                <a:latin typeface="Times New Roman"/>
                <a:cs typeface="Times New Roman"/>
              </a:rPr>
              <a:t>9</a:t>
            </a:r>
            <a:endParaRPr sz="3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5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300" spc="130">
                <a:solidFill>
                  <a:srgbClr val="0C1A44"/>
                </a:solidFill>
                <a:latin typeface="Times New Roman"/>
                <a:cs typeface="Times New Roman"/>
              </a:rPr>
              <a:t>#</a:t>
            </a:fld>
            <a:r>
              <a:rPr dirty="0" smtClean="0" sz="3300" spc="95">
                <a:solidFill>
                  <a:srgbClr val="0C1A44"/>
                </a:solidFill>
                <a:latin typeface="Times New Roman"/>
                <a:cs typeface="Times New Roman"/>
              </a:rPr>
              <a:t>9</a:t>
            </a:r>
            <a:endParaRPr sz="3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300" spc="130">
                <a:solidFill>
                  <a:srgbClr val="0C1A44"/>
                </a:solidFill>
                <a:latin typeface="Times New Roman"/>
                <a:cs typeface="Times New Roman"/>
              </a:rPr>
              <a:t>#</a:t>
            </a:fld>
            <a:r>
              <a:rPr dirty="0" smtClean="0" sz="3300" spc="95">
                <a:solidFill>
                  <a:srgbClr val="0C1A44"/>
                </a:solidFill>
                <a:latin typeface="Times New Roman"/>
                <a:cs typeface="Times New Roman"/>
              </a:rPr>
              <a:t>9</a:t>
            </a:r>
            <a:endParaRPr sz="3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300" spc="130">
                <a:solidFill>
                  <a:srgbClr val="0C1A44"/>
                </a:solidFill>
                <a:latin typeface="Times New Roman"/>
                <a:cs typeface="Times New Roman"/>
              </a:rPr>
              <a:t>#</a:t>
            </a:fld>
            <a:r>
              <a:rPr dirty="0" smtClean="0" sz="3300" spc="95">
                <a:solidFill>
                  <a:srgbClr val="0C1A44"/>
                </a:solidFill>
                <a:latin typeface="Times New Roman"/>
                <a:cs typeface="Times New Roman"/>
              </a:rPr>
              <a:t>9</a:t>
            </a:r>
            <a:endParaRPr sz="3300">
              <a:latin typeface="Times New Roman"/>
              <a:cs typeface="Times New Roman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6.xml"/><Relationship Id="rId5" Type="http://schemas.openxmlformats.org/officeDocument/2006/relationships/slideLayout" Target="../slideLayouts/slideLayout7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20" y="402335"/>
            <a:ext cx="6995159" cy="160934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59" cy="66385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54312"/>
            <a:ext cx="2487167" cy="5029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6710680" y="9127235"/>
            <a:ext cx="482346" cy="513661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mtClean="0" sz="3300" spc="130">
                <a:solidFill>
                  <a:srgbClr val="0C1A44"/>
                </a:solidFill>
                <a:latin typeface="Times New Roman"/>
                <a:cs typeface="Times New Roman"/>
              </a:rPr>
              <a:t>#</a:t>
            </a:fld>
            <a:r>
              <a:rPr dirty="0" smtClean="0" sz="3300" spc="95">
                <a:solidFill>
                  <a:srgbClr val="0C1A44"/>
                </a:solidFill>
                <a:latin typeface="Times New Roman"/>
                <a:cs typeface="Times New Roman"/>
              </a:rPr>
              <a:t>9</a:t>
            </a:r>
            <a:endParaRPr sz="3300">
              <a:latin typeface="Times New Roman"/>
              <a:cs typeface="Times New Roman"/>
            </a:endParaRPr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g"/><Relationship Id="rId3" Type="http://schemas.openxmlformats.org/officeDocument/2006/relationships/image" Target="../media/image4.jpg"/><Relationship Id="rId4" Type="http://schemas.openxmlformats.org/officeDocument/2006/relationships/image" Target="../media/image5.jp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93519" y="3026664"/>
            <a:ext cx="1938528" cy="0"/>
          </a:xfrm>
          <a:custGeom>
            <a:avLst/>
            <a:gdLst/>
            <a:ahLst/>
            <a:cxnLst/>
            <a:rect l="l" t="t" r="r" b="b"/>
            <a:pathLst>
              <a:path w="1938527" h="0">
                <a:moveTo>
                  <a:pt x="0" y="0"/>
                </a:moveTo>
                <a:lnTo>
                  <a:pt x="1938528" y="0"/>
                </a:lnTo>
              </a:path>
            </a:pathLst>
          </a:custGeom>
          <a:ln w="18288">
            <a:solidFill>
              <a:srgbClr val="2F2F2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1502663" y="3017520"/>
            <a:ext cx="0" cy="1786127"/>
          </a:xfrm>
          <a:custGeom>
            <a:avLst/>
            <a:gdLst/>
            <a:ahLst/>
            <a:cxnLst/>
            <a:rect l="l" t="t" r="r" b="b"/>
            <a:pathLst>
              <a:path w="0" h="1786127">
                <a:moveTo>
                  <a:pt x="0" y="1786127"/>
                </a:moveTo>
                <a:lnTo>
                  <a:pt x="0" y="0"/>
                </a:lnTo>
              </a:path>
            </a:pathLst>
          </a:custGeom>
          <a:ln w="12192">
            <a:solidFill>
              <a:srgbClr val="18181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3422903" y="3017520"/>
            <a:ext cx="0" cy="1786127"/>
          </a:xfrm>
          <a:custGeom>
            <a:avLst/>
            <a:gdLst/>
            <a:ahLst/>
            <a:cxnLst/>
            <a:rect l="l" t="t" r="r" b="b"/>
            <a:pathLst>
              <a:path w="0" h="1786127">
                <a:moveTo>
                  <a:pt x="0" y="1786127"/>
                </a:moveTo>
                <a:lnTo>
                  <a:pt x="0" y="0"/>
                </a:lnTo>
              </a:path>
            </a:pathLst>
          </a:custGeom>
          <a:ln w="12192">
            <a:solidFill>
              <a:srgbClr val="23232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1639823" y="4861559"/>
            <a:ext cx="1938527" cy="0"/>
          </a:xfrm>
          <a:custGeom>
            <a:avLst/>
            <a:gdLst/>
            <a:ahLst/>
            <a:cxnLst/>
            <a:rect l="l" t="t" r="r" b="b"/>
            <a:pathLst>
              <a:path w="1938527" h="0">
                <a:moveTo>
                  <a:pt x="0" y="0"/>
                </a:moveTo>
                <a:lnTo>
                  <a:pt x="1938527" y="0"/>
                </a:lnTo>
              </a:path>
            </a:pathLst>
          </a:custGeom>
          <a:ln w="18288">
            <a:solidFill>
              <a:srgbClr val="23232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3572255" y="3090672"/>
            <a:ext cx="0" cy="1780031"/>
          </a:xfrm>
          <a:custGeom>
            <a:avLst/>
            <a:gdLst/>
            <a:ahLst/>
            <a:cxnLst/>
            <a:rect l="l" t="t" r="r" b="b"/>
            <a:pathLst>
              <a:path w="0" h="1780031">
                <a:moveTo>
                  <a:pt x="0" y="1780031"/>
                </a:moveTo>
                <a:lnTo>
                  <a:pt x="0" y="0"/>
                </a:lnTo>
              </a:path>
            </a:pathLst>
          </a:custGeom>
          <a:ln w="12192">
            <a:solidFill>
              <a:srgbClr val="0F0F0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3721608" y="3157727"/>
            <a:ext cx="0" cy="1792224"/>
          </a:xfrm>
          <a:custGeom>
            <a:avLst/>
            <a:gdLst/>
            <a:ahLst/>
            <a:cxnLst/>
            <a:rect l="l" t="t" r="r" b="b"/>
            <a:pathLst>
              <a:path w="0" h="1792224">
                <a:moveTo>
                  <a:pt x="0" y="1792224"/>
                </a:moveTo>
                <a:lnTo>
                  <a:pt x="0" y="0"/>
                </a:lnTo>
              </a:path>
            </a:pathLst>
          </a:custGeom>
          <a:ln w="12192">
            <a:solidFill>
              <a:srgbClr val="23232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4776215" y="3224783"/>
            <a:ext cx="100584" cy="0"/>
          </a:xfrm>
          <a:custGeom>
            <a:avLst/>
            <a:gdLst/>
            <a:ahLst/>
            <a:cxnLst/>
            <a:rect l="l" t="t" r="r" b="b"/>
            <a:pathLst>
              <a:path w="100584" h="0">
                <a:moveTo>
                  <a:pt x="0" y="0"/>
                </a:moveTo>
                <a:lnTo>
                  <a:pt x="100584" y="0"/>
                </a:lnTo>
              </a:path>
            </a:pathLst>
          </a:custGeom>
          <a:ln w="42672">
            <a:solidFill>
              <a:srgbClr val="676767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4425696" y="3224783"/>
            <a:ext cx="246887" cy="0"/>
          </a:xfrm>
          <a:custGeom>
            <a:avLst/>
            <a:gdLst/>
            <a:ahLst/>
            <a:cxnLst/>
            <a:rect l="l" t="t" r="r" b="b"/>
            <a:pathLst>
              <a:path w="246887" h="0">
                <a:moveTo>
                  <a:pt x="0" y="0"/>
                </a:moveTo>
                <a:lnTo>
                  <a:pt x="246887" y="0"/>
                </a:lnTo>
              </a:path>
            </a:pathLst>
          </a:custGeom>
          <a:ln w="42672">
            <a:solidFill>
              <a:srgbClr val="676767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4425696" y="3054095"/>
            <a:ext cx="0" cy="262127"/>
          </a:xfrm>
          <a:custGeom>
            <a:avLst/>
            <a:gdLst/>
            <a:ahLst/>
            <a:cxnLst/>
            <a:rect l="l" t="t" r="r" b="b"/>
            <a:pathLst>
              <a:path w="0" h="262127">
                <a:moveTo>
                  <a:pt x="0" y="262127"/>
                </a:moveTo>
                <a:lnTo>
                  <a:pt x="0" y="0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4724400" y="3054095"/>
            <a:ext cx="0" cy="262127"/>
          </a:xfrm>
          <a:custGeom>
            <a:avLst/>
            <a:gdLst/>
            <a:ahLst/>
            <a:cxnLst/>
            <a:rect l="l" t="t" r="r" b="b"/>
            <a:pathLst>
              <a:path w="0" h="262127">
                <a:moveTo>
                  <a:pt x="0" y="262127"/>
                </a:moveTo>
                <a:lnTo>
                  <a:pt x="0" y="0"/>
                </a:lnTo>
              </a:path>
            </a:pathLst>
          </a:custGeom>
          <a:ln w="103632">
            <a:solidFill>
              <a:srgbClr val="7C7C7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4876800" y="3224783"/>
            <a:ext cx="810767" cy="0"/>
          </a:xfrm>
          <a:custGeom>
            <a:avLst/>
            <a:gdLst/>
            <a:ahLst/>
            <a:cxnLst/>
            <a:rect l="l" t="t" r="r" b="b"/>
            <a:pathLst>
              <a:path w="810767" h="0">
                <a:moveTo>
                  <a:pt x="0" y="0"/>
                </a:moveTo>
                <a:lnTo>
                  <a:pt x="810767" y="0"/>
                </a:lnTo>
              </a:path>
            </a:pathLst>
          </a:custGeom>
          <a:ln w="30480">
            <a:solidFill>
              <a:srgbClr val="3B3B3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5966459" y="3200400"/>
            <a:ext cx="0" cy="48767"/>
          </a:xfrm>
          <a:custGeom>
            <a:avLst/>
            <a:gdLst/>
            <a:ahLst/>
            <a:cxnLst/>
            <a:rect l="l" t="t" r="r" b="b"/>
            <a:pathLst>
              <a:path w="0" h="48767">
                <a:moveTo>
                  <a:pt x="0" y="48767"/>
                </a:moveTo>
                <a:lnTo>
                  <a:pt x="0" y="0"/>
                </a:lnTo>
              </a:path>
            </a:pathLst>
          </a:custGeom>
          <a:ln w="48768">
            <a:solidFill>
              <a:srgbClr val="4F4F4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5687567" y="3224783"/>
            <a:ext cx="173736" cy="0"/>
          </a:xfrm>
          <a:custGeom>
            <a:avLst/>
            <a:gdLst/>
            <a:ahLst/>
            <a:cxnLst/>
            <a:rect l="l" t="t" r="r" b="b"/>
            <a:pathLst>
              <a:path w="173736" h="0">
                <a:moveTo>
                  <a:pt x="0" y="0"/>
                </a:moveTo>
                <a:lnTo>
                  <a:pt x="173736" y="0"/>
                </a:lnTo>
              </a:path>
            </a:pathLst>
          </a:custGeom>
          <a:ln w="48768">
            <a:solidFill>
              <a:srgbClr val="4F4F4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5913120" y="3054095"/>
            <a:ext cx="0" cy="262127"/>
          </a:xfrm>
          <a:custGeom>
            <a:avLst/>
            <a:gdLst/>
            <a:ahLst/>
            <a:cxnLst/>
            <a:rect l="l" t="t" r="r" b="b"/>
            <a:pathLst>
              <a:path w="0" h="262127">
                <a:moveTo>
                  <a:pt x="0" y="262127"/>
                </a:moveTo>
                <a:lnTo>
                  <a:pt x="0" y="0"/>
                </a:lnTo>
              </a:path>
            </a:pathLst>
          </a:custGeom>
          <a:ln w="103632">
            <a:solidFill>
              <a:srgbClr val="777777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5864352" y="3224783"/>
            <a:ext cx="335280" cy="0"/>
          </a:xfrm>
          <a:custGeom>
            <a:avLst/>
            <a:gdLst/>
            <a:ahLst/>
            <a:cxnLst/>
            <a:rect l="l" t="t" r="r" b="b"/>
            <a:pathLst>
              <a:path w="335280" h="0">
                <a:moveTo>
                  <a:pt x="0" y="0"/>
                </a:moveTo>
                <a:lnTo>
                  <a:pt x="335280" y="0"/>
                </a:lnTo>
              </a:path>
            </a:pathLst>
          </a:custGeom>
          <a:ln w="42672">
            <a:solidFill>
              <a:srgbClr val="7C7C7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" name="object 17"/>
          <p:cNvSpPr/>
          <p:nvPr/>
        </p:nvSpPr>
        <p:spPr>
          <a:xfrm>
            <a:off x="4776215" y="3669791"/>
            <a:ext cx="100584" cy="0"/>
          </a:xfrm>
          <a:custGeom>
            <a:avLst/>
            <a:gdLst/>
            <a:ahLst/>
            <a:cxnLst/>
            <a:rect l="l" t="t" r="r" b="b"/>
            <a:pathLst>
              <a:path w="100584" h="0">
                <a:moveTo>
                  <a:pt x="0" y="0"/>
                </a:moveTo>
                <a:lnTo>
                  <a:pt x="100584" y="0"/>
                </a:lnTo>
              </a:path>
            </a:pathLst>
          </a:custGeom>
          <a:ln w="48768">
            <a:solidFill>
              <a:srgbClr val="646464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" name="object 18"/>
          <p:cNvSpPr/>
          <p:nvPr/>
        </p:nvSpPr>
        <p:spPr>
          <a:xfrm>
            <a:off x="4419600" y="3669791"/>
            <a:ext cx="252984" cy="0"/>
          </a:xfrm>
          <a:custGeom>
            <a:avLst/>
            <a:gdLst/>
            <a:ahLst/>
            <a:cxnLst/>
            <a:rect l="l" t="t" r="r" b="b"/>
            <a:pathLst>
              <a:path w="252984" h="0">
                <a:moveTo>
                  <a:pt x="0" y="0"/>
                </a:moveTo>
                <a:lnTo>
                  <a:pt x="252984" y="0"/>
                </a:lnTo>
              </a:path>
            </a:pathLst>
          </a:custGeom>
          <a:ln w="48768">
            <a:solidFill>
              <a:srgbClr val="646464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4425696" y="3310128"/>
            <a:ext cx="0" cy="384048"/>
          </a:xfrm>
          <a:custGeom>
            <a:avLst/>
            <a:gdLst/>
            <a:ahLst/>
            <a:cxnLst/>
            <a:rect l="l" t="t" r="r" b="b"/>
            <a:pathLst>
              <a:path w="0" h="384048">
                <a:moveTo>
                  <a:pt x="0" y="384048"/>
                </a:moveTo>
                <a:lnTo>
                  <a:pt x="0" y="0"/>
                </a:lnTo>
              </a:path>
            </a:pathLst>
          </a:custGeom>
          <a:ln w="18288">
            <a:solidFill>
              <a:srgbClr val="2F2F2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4724400" y="3310128"/>
            <a:ext cx="0" cy="341375"/>
          </a:xfrm>
          <a:custGeom>
            <a:avLst/>
            <a:gdLst/>
            <a:ahLst/>
            <a:cxnLst/>
            <a:rect l="l" t="t" r="r" b="b"/>
            <a:pathLst>
              <a:path w="0" h="341375">
                <a:moveTo>
                  <a:pt x="0" y="341375"/>
                </a:moveTo>
                <a:lnTo>
                  <a:pt x="0" y="0"/>
                </a:lnTo>
              </a:path>
            </a:pathLst>
          </a:custGeom>
          <a:ln w="103632">
            <a:solidFill>
              <a:srgbClr val="60606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5852159" y="3307079"/>
            <a:ext cx="121919" cy="115824"/>
          </a:xfrm>
          <a:custGeom>
            <a:avLst/>
            <a:gdLst/>
            <a:ahLst/>
            <a:cxnLst/>
            <a:rect l="l" t="t" r="r" b="b"/>
            <a:pathLst>
              <a:path w="121919" h="115824">
                <a:moveTo>
                  <a:pt x="0" y="0"/>
                </a:moveTo>
                <a:lnTo>
                  <a:pt x="121919" y="0"/>
                </a:lnTo>
                <a:lnTo>
                  <a:pt x="121919" y="115824"/>
                </a:lnTo>
                <a:lnTo>
                  <a:pt x="0" y="115824"/>
                </a:lnTo>
                <a:lnTo>
                  <a:pt x="0" y="0"/>
                </a:lnTo>
                <a:close/>
              </a:path>
            </a:pathLst>
          </a:custGeom>
          <a:solidFill>
            <a:srgbClr val="777777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5839967" y="3419855"/>
            <a:ext cx="377952" cy="0"/>
          </a:xfrm>
          <a:custGeom>
            <a:avLst/>
            <a:gdLst/>
            <a:ahLst/>
            <a:cxnLst/>
            <a:rect l="l" t="t" r="r" b="b"/>
            <a:pathLst>
              <a:path w="377952" h="0">
                <a:moveTo>
                  <a:pt x="0" y="0"/>
                </a:moveTo>
                <a:lnTo>
                  <a:pt x="377952" y="0"/>
                </a:lnTo>
              </a:path>
            </a:pathLst>
          </a:custGeom>
          <a:ln w="12192">
            <a:solidFill>
              <a:srgbClr val="5B5B5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5913120" y="3413759"/>
            <a:ext cx="0" cy="219456"/>
          </a:xfrm>
          <a:custGeom>
            <a:avLst/>
            <a:gdLst/>
            <a:ahLst/>
            <a:cxnLst/>
            <a:rect l="l" t="t" r="r" b="b"/>
            <a:pathLst>
              <a:path w="0" h="219456">
                <a:moveTo>
                  <a:pt x="0" y="219456"/>
                </a:moveTo>
                <a:lnTo>
                  <a:pt x="0" y="0"/>
                </a:lnTo>
              </a:path>
            </a:pathLst>
          </a:custGeom>
          <a:ln w="97536">
            <a:solidFill>
              <a:srgbClr val="7C7C7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5864352" y="3669791"/>
            <a:ext cx="335280" cy="0"/>
          </a:xfrm>
          <a:custGeom>
            <a:avLst/>
            <a:gdLst/>
            <a:ahLst/>
            <a:cxnLst/>
            <a:rect l="l" t="t" r="r" b="b"/>
            <a:pathLst>
              <a:path w="335280" h="0">
                <a:moveTo>
                  <a:pt x="0" y="0"/>
                </a:moveTo>
                <a:lnTo>
                  <a:pt x="335280" y="0"/>
                </a:lnTo>
              </a:path>
            </a:pathLst>
          </a:custGeom>
          <a:ln w="73152">
            <a:solidFill>
              <a:srgbClr val="777777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4425696" y="3651503"/>
            <a:ext cx="0" cy="585216"/>
          </a:xfrm>
          <a:custGeom>
            <a:avLst/>
            <a:gdLst/>
            <a:ahLst/>
            <a:cxnLst/>
            <a:rect l="l" t="t" r="r" b="b"/>
            <a:pathLst>
              <a:path w="0" h="585216">
                <a:moveTo>
                  <a:pt x="0" y="585216"/>
                </a:moveTo>
                <a:lnTo>
                  <a:pt x="0" y="0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4724400" y="3651503"/>
            <a:ext cx="0" cy="292608"/>
          </a:xfrm>
          <a:custGeom>
            <a:avLst/>
            <a:gdLst/>
            <a:ahLst/>
            <a:cxnLst/>
            <a:rect l="l" t="t" r="r" b="b"/>
            <a:pathLst>
              <a:path w="0" h="292608">
                <a:moveTo>
                  <a:pt x="0" y="292608"/>
                </a:moveTo>
                <a:lnTo>
                  <a:pt x="0" y="0"/>
                </a:lnTo>
              </a:path>
            </a:pathLst>
          </a:custGeom>
          <a:ln w="103632">
            <a:solidFill>
              <a:srgbClr val="777777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5855208" y="3614928"/>
            <a:ext cx="0" cy="195072"/>
          </a:xfrm>
          <a:custGeom>
            <a:avLst/>
            <a:gdLst/>
            <a:ahLst/>
            <a:cxnLst/>
            <a:rect l="l" t="t" r="r" b="b"/>
            <a:pathLst>
              <a:path w="0" h="195072">
                <a:moveTo>
                  <a:pt x="0" y="195072"/>
                </a:moveTo>
                <a:lnTo>
                  <a:pt x="0" y="0"/>
                </a:lnTo>
              </a:path>
            </a:pathLst>
          </a:custGeom>
          <a:ln w="12192">
            <a:solidFill>
              <a:srgbClr val="3F3F3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4425696" y="3919728"/>
            <a:ext cx="451103" cy="0"/>
          </a:xfrm>
          <a:custGeom>
            <a:avLst/>
            <a:gdLst/>
            <a:ahLst/>
            <a:cxnLst/>
            <a:rect l="l" t="t" r="r" b="b"/>
            <a:pathLst>
              <a:path w="451103" h="0">
                <a:moveTo>
                  <a:pt x="0" y="0"/>
                </a:moveTo>
                <a:lnTo>
                  <a:pt x="451103" y="0"/>
                </a:lnTo>
              </a:path>
            </a:pathLst>
          </a:custGeom>
          <a:ln w="42672">
            <a:solidFill>
              <a:srgbClr val="6B6B6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5913120" y="3785615"/>
            <a:ext cx="0" cy="426720"/>
          </a:xfrm>
          <a:custGeom>
            <a:avLst/>
            <a:gdLst/>
            <a:ahLst/>
            <a:cxnLst/>
            <a:rect l="l" t="t" r="r" b="b"/>
            <a:pathLst>
              <a:path w="0" h="426720">
                <a:moveTo>
                  <a:pt x="0" y="426720"/>
                </a:moveTo>
                <a:lnTo>
                  <a:pt x="0" y="0"/>
                </a:lnTo>
              </a:path>
            </a:pathLst>
          </a:custGeom>
          <a:ln w="42672">
            <a:solidFill>
              <a:srgbClr val="4B4B4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4407408" y="4248911"/>
            <a:ext cx="390143" cy="0"/>
          </a:xfrm>
          <a:custGeom>
            <a:avLst/>
            <a:gdLst/>
            <a:ahLst/>
            <a:cxnLst/>
            <a:rect l="l" t="t" r="r" b="b"/>
            <a:pathLst>
              <a:path w="390143" h="0">
                <a:moveTo>
                  <a:pt x="0" y="0"/>
                </a:moveTo>
                <a:lnTo>
                  <a:pt x="390143" y="0"/>
                </a:lnTo>
              </a:path>
            </a:pathLst>
          </a:custGeom>
          <a:ln w="6096">
            <a:solidFill>
              <a:srgbClr val="38383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4700015" y="3883152"/>
            <a:ext cx="0" cy="371856"/>
          </a:xfrm>
          <a:custGeom>
            <a:avLst/>
            <a:gdLst/>
            <a:ahLst/>
            <a:cxnLst/>
            <a:rect l="l" t="t" r="r" b="b"/>
            <a:pathLst>
              <a:path w="0" h="371856">
                <a:moveTo>
                  <a:pt x="0" y="371856"/>
                </a:moveTo>
                <a:lnTo>
                  <a:pt x="0" y="0"/>
                </a:lnTo>
              </a:path>
            </a:pathLst>
          </a:custGeom>
          <a:ln w="12192">
            <a:solidFill>
              <a:srgbClr val="48484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4663440" y="4212335"/>
            <a:ext cx="213360" cy="0"/>
          </a:xfrm>
          <a:custGeom>
            <a:avLst/>
            <a:gdLst/>
            <a:ahLst/>
            <a:cxnLst/>
            <a:rect l="l" t="t" r="r" b="b"/>
            <a:pathLst>
              <a:path w="213360" h="0">
                <a:moveTo>
                  <a:pt x="0" y="0"/>
                </a:moveTo>
                <a:lnTo>
                  <a:pt x="213360" y="0"/>
                </a:lnTo>
              </a:path>
            </a:pathLst>
          </a:custGeom>
          <a:ln w="42672">
            <a:solidFill>
              <a:srgbClr val="7C7C7C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4876800" y="4212335"/>
            <a:ext cx="286512" cy="0"/>
          </a:xfrm>
          <a:custGeom>
            <a:avLst/>
            <a:gdLst/>
            <a:ahLst/>
            <a:cxnLst/>
            <a:rect l="l" t="t" r="r" b="b"/>
            <a:pathLst>
              <a:path w="286512" h="0">
                <a:moveTo>
                  <a:pt x="0" y="0"/>
                </a:moveTo>
                <a:lnTo>
                  <a:pt x="286512" y="0"/>
                </a:lnTo>
              </a:path>
            </a:pathLst>
          </a:custGeom>
          <a:ln w="30480">
            <a:solidFill>
              <a:srgbClr val="4B4B4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4413503" y="4639055"/>
            <a:ext cx="725424" cy="0"/>
          </a:xfrm>
          <a:custGeom>
            <a:avLst/>
            <a:gdLst/>
            <a:ahLst/>
            <a:cxnLst/>
            <a:rect l="l" t="t" r="r" b="b"/>
            <a:pathLst>
              <a:path w="725424" h="0">
                <a:moveTo>
                  <a:pt x="0" y="0"/>
                </a:moveTo>
                <a:lnTo>
                  <a:pt x="725424" y="0"/>
                </a:lnTo>
              </a:path>
            </a:pathLst>
          </a:custGeom>
          <a:ln w="73152">
            <a:solidFill>
              <a:srgbClr val="747474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4425696" y="4187952"/>
            <a:ext cx="0" cy="487680"/>
          </a:xfrm>
          <a:custGeom>
            <a:avLst/>
            <a:gdLst/>
            <a:ahLst/>
            <a:cxnLst/>
            <a:rect l="l" t="t" r="r" b="b"/>
            <a:pathLst>
              <a:path w="0" h="487680">
                <a:moveTo>
                  <a:pt x="0" y="487680"/>
                </a:moveTo>
                <a:lnTo>
                  <a:pt x="0" y="0"/>
                </a:lnTo>
              </a:path>
            </a:pathLst>
          </a:custGeom>
          <a:ln w="24384">
            <a:solidFill>
              <a:srgbClr val="676767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5955791" y="4242815"/>
            <a:ext cx="0" cy="170687"/>
          </a:xfrm>
          <a:custGeom>
            <a:avLst/>
            <a:gdLst/>
            <a:ahLst/>
            <a:cxnLst/>
            <a:rect l="l" t="t" r="r" b="b"/>
            <a:pathLst>
              <a:path w="0" h="170687">
                <a:moveTo>
                  <a:pt x="0" y="170687"/>
                </a:moveTo>
                <a:lnTo>
                  <a:pt x="0" y="0"/>
                </a:lnTo>
              </a:path>
            </a:pathLst>
          </a:custGeom>
          <a:ln w="12192">
            <a:solidFill>
              <a:srgbClr val="18181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5964935" y="4395215"/>
            <a:ext cx="234696" cy="0"/>
          </a:xfrm>
          <a:custGeom>
            <a:avLst/>
            <a:gdLst/>
            <a:ahLst/>
            <a:cxnLst/>
            <a:rect l="l" t="t" r="r" b="b"/>
            <a:pathLst>
              <a:path w="234696" h="0">
                <a:moveTo>
                  <a:pt x="0" y="0"/>
                </a:moveTo>
                <a:lnTo>
                  <a:pt x="234696" y="0"/>
                </a:lnTo>
              </a:path>
            </a:pathLst>
          </a:custGeom>
          <a:ln w="42672">
            <a:solidFill>
              <a:srgbClr val="60606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5126735" y="4370832"/>
            <a:ext cx="0" cy="316991"/>
          </a:xfrm>
          <a:custGeom>
            <a:avLst/>
            <a:gdLst/>
            <a:ahLst/>
            <a:cxnLst/>
            <a:rect l="l" t="t" r="r" b="b"/>
            <a:pathLst>
              <a:path w="0" h="316991">
                <a:moveTo>
                  <a:pt x="0" y="316991"/>
                </a:moveTo>
                <a:lnTo>
                  <a:pt x="0" y="0"/>
                </a:lnTo>
              </a:path>
            </a:pathLst>
          </a:custGeom>
          <a:ln w="6096">
            <a:solidFill>
              <a:srgbClr val="2F2F2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5966460" y="4602479"/>
            <a:ext cx="0" cy="3048"/>
          </a:xfrm>
          <a:custGeom>
            <a:avLst/>
            <a:gdLst/>
            <a:ahLst/>
            <a:cxnLst/>
            <a:rect l="l" t="t" r="r" b="b"/>
            <a:pathLst>
              <a:path w="0" h="3048">
                <a:moveTo>
                  <a:pt x="0" y="3048"/>
                </a:moveTo>
                <a:lnTo>
                  <a:pt x="0" y="0"/>
                </a:lnTo>
              </a:path>
            </a:pathLst>
          </a:custGeom>
          <a:ln w="73152">
            <a:solidFill>
              <a:srgbClr val="545454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5966460" y="4672584"/>
            <a:ext cx="0" cy="3048"/>
          </a:xfrm>
          <a:custGeom>
            <a:avLst/>
            <a:gdLst/>
            <a:ahLst/>
            <a:cxnLst/>
            <a:rect l="l" t="t" r="r" b="b"/>
            <a:pathLst>
              <a:path w="0" h="3048">
                <a:moveTo>
                  <a:pt x="0" y="3048"/>
                </a:moveTo>
                <a:lnTo>
                  <a:pt x="0" y="0"/>
                </a:lnTo>
              </a:path>
            </a:pathLst>
          </a:custGeom>
          <a:ln w="73152">
            <a:solidFill>
              <a:srgbClr val="545454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5138928" y="4639055"/>
            <a:ext cx="722376" cy="0"/>
          </a:xfrm>
          <a:custGeom>
            <a:avLst/>
            <a:gdLst/>
            <a:ahLst/>
            <a:cxnLst/>
            <a:rect l="l" t="t" r="r" b="b"/>
            <a:pathLst>
              <a:path w="722376" h="0">
                <a:moveTo>
                  <a:pt x="0" y="0"/>
                </a:moveTo>
                <a:lnTo>
                  <a:pt x="722376" y="0"/>
                </a:lnTo>
              </a:path>
            </a:pathLst>
          </a:custGeom>
          <a:ln w="73152">
            <a:solidFill>
              <a:srgbClr val="545454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5913120" y="4370832"/>
            <a:ext cx="0" cy="304800"/>
          </a:xfrm>
          <a:custGeom>
            <a:avLst/>
            <a:gdLst/>
            <a:ahLst/>
            <a:cxnLst/>
            <a:rect l="l" t="t" r="r" b="b"/>
            <a:pathLst>
              <a:path w="0" h="304800">
                <a:moveTo>
                  <a:pt x="0" y="304800"/>
                </a:moveTo>
                <a:lnTo>
                  <a:pt x="0" y="0"/>
                </a:lnTo>
              </a:path>
            </a:pathLst>
          </a:custGeom>
          <a:ln w="103632">
            <a:solidFill>
              <a:srgbClr val="6B6B6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5864352" y="4639055"/>
            <a:ext cx="335280" cy="0"/>
          </a:xfrm>
          <a:custGeom>
            <a:avLst/>
            <a:gdLst/>
            <a:ahLst/>
            <a:cxnLst/>
            <a:rect l="l" t="t" r="r" b="b"/>
            <a:pathLst>
              <a:path w="335280" h="0">
                <a:moveTo>
                  <a:pt x="0" y="0"/>
                </a:moveTo>
                <a:lnTo>
                  <a:pt x="335280" y="0"/>
                </a:lnTo>
              </a:path>
            </a:pathLst>
          </a:custGeom>
          <a:ln w="67056">
            <a:solidFill>
              <a:srgbClr val="747474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4" name="object 44"/>
          <p:cNvSpPr txBox="1"/>
          <p:nvPr/>
        </p:nvSpPr>
        <p:spPr>
          <a:xfrm>
            <a:off x="1023619" y="415290"/>
            <a:ext cx="1358900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10">
                <a:solidFill>
                  <a:srgbClr val="0C1A44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0C1A44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0">
                <a:solidFill>
                  <a:srgbClr val="0C1A44"/>
                </a:solidFill>
                <a:latin typeface="Times New Roman"/>
                <a:cs typeface="Times New Roman"/>
              </a:rPr>
              <a:t>Analysis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2767076" y="409193"/>
            <a:ext cx="2241550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-20">
                <a:solidFill>
                  <a:srgbClr val="1C4F1F"/>
                </a:solidFill>
                <a:latin typeface="Times New Roman"/>
                <a:cs typeface="Times New Roman"/>
              </a:rPr>
              <a:t>(</a:t>
            </a:r>
            <a:r>
              <a:rPr dirty="0" smtClean="0" sz="1050" spc="10">
                <a:solidFill>
                  <a:srgbClr val="930F13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93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930F1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5">
                <a:solidFill>
                  <a:srgbClr val="93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0">
                <a:solidFill>
                  <a:srgbClr val="930F13"/>
                </a:solidFill>
                <a:latin typeface="Times New Roman"/>
                <a:cs typeface="Times New Roman"/>
              </a:rPr>
              <a:t>Classification </a:t>
            </a:r>
            <a:r>
              <a:rPr dirty="0" smtClean="0" sz="1050" spc="-110">
                <a:solidFill>
                  <a:srgbClr val="930F13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930F13"/>
                </a:solidFill>
                <a:latin typeface="Times New Roman"/>
                <a:cs typeface="Times New Roman"/>
              </a:rPr>
              <a:t>Concep</a:t>
            </a:r>
            <a:r>
              <a:rPr dirty="0" smtClean="0" sz="1050" spc="0">
                <a:solidFill>
                  <a:srgbClr val="930F13"/>
                </a:solidFill>
                <a:latin typeface="Times New Roman"/>
                <a:cs typeface="Times New Roman"/>
              </a:rPr>
              <a:t>t</a:t>
            </a:r>
            <a:r>
              <a:rPr dirty="0" smtClean="0" sz="1050" spc="55">
                <a:solidFill>
                  <a:srgbClr val="1C4F1F"/>
                </a:solidFill>
                <a:latin typeface="Times New Roman"/>
                <a:cs typeface="Times New Roman"/>
              </a:rPr>
              <a:t>)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5437123" y="415290"/>
            <a:ext cx="1306195" cy="1720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50">
                <a:solidFill>
                  <a:srgbClr val="0C1A44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10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">
                <a:solidFill>
                  <a:srgbClr val="0C1A44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9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0C1A44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0C1A44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987044" y="676402"/>
            <a:ext cx="5797550" cy="191579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8415">
              <a:lnSpc>
                <a:spcPct val="100000"/>
              </a:lnSpc>
            </a:pPr>
            <a:r>
              <a:rPr dirty="0" smtClean="0" sz="1250" spc="50">
                <a:solidFill>
                  <a:srgbClr val="0C1A44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250" spc="-4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C1A44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4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C1A44"/>
                </a:solidFill>
                <a:latin typeface="Times New Roman"/>
                <a:cs typeface="Times New Roman"/>
              </a:rPr>
              <a:t>Classification: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79"/>
              </a:spcBef>
            </a:pPr>
            <a:endParaRPr sz="1200"/>
          </a:p>
          <a:p>
            <a:pPr algn="just" marL="12700" marR="12700" indent="432434">
              <a:lnSpc>
                <a:spcPct val="116300"/>
              </a:lnSpc>
            </a:pP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process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assigning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classes.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Usually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treated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individual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unit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composed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several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bands.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comparing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one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another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known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identity,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possible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assemble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groups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similar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into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associated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informational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categories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interest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users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remotely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sensed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data.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form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regions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map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image,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so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after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presented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mosaic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uniform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parcels,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identified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color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symbol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below: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5412740" y="3051302"/>
            <a:ext cx="295910" cy="27241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baseline="1587" sz="2625" spc="-569">
                <a:solidFill>
                  <a:srgbClr val="1A1A1A"/>
                </a:solidFill>
                <a:latin typeface="Times New Roman"/>
                <a:cs typeface="Times New Roman"/>
              </a:rPr>
              <a:t>0</a:t>
            </a:r>
            <a:r>
              <a:rPr dirty="0" smtClean="0" baseline="1587" sz="2625" spc="-1275">
                <a:solidFill>
                  <a:srgbClr val="1A1A1A"/>
                </a:solidFill>
                <a:latin typeface="Times New Roman"/>
                <a:cs typeface="Times New Roman"/>
              </a:rPr>
              <a:t>0</a:t>
            </a:r>
            <a:r>
              <a:rPr dirty="0" smtClean="0" sz="900" spc="140">
                <a:solidFill>
                  <a:srgbClr val="797979"/>
                </a:solidFill>
                <a:latin typeface="Arial"/>
                <a:cs typeface="Arial"/>
              </a:rPr>
              <a:t>.</a:t>
            </a:r>
            <a:r>
              <a:rPr dirty="0" smtClean="0" sz="900" spc="140">
                <a:solidFill>
                  <a:srgbClr val="797979"/>
                </a:solidFill>
                <a:latin typeface="Arial"/>
                <a:cs typeface="Arial"/>
              </a:rPr>
              <a:t>  </a:t>
            </a:r>
            <a:r>
              <a:rPr dirty="0" smtClean="0" sz="900" spc="-90">
                <a:solidFill>
                  <a:srgbClr val="797979"/>
                </a:solidFill>
                <a:latin typeface="Arial"/>
                <a:cs typeface="Arial"/>
              </a:rPr>
              <a:t> </a:t>
            </a:r>
            <a:r>
              <a:rPr dirty="0" smtClean="0" baseline="3472" sz="1200" spc="135">
                <a:solidFill>
                  <a:srgbClr val="1A1A1A"/>
                </a:solidFill>
                <a:latin typeface="Arial"/>
                <a:cs typeface="Arial"/>
              </a:rPr>
              <a:t>ll</a:t>
            </a:r>
            <a:endParaRPr baseline="3472" sz="1200">
              <a:latin typeface="Arial"/>
              <a:cs typeface="Aria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4406900" y="3352545"/>
            <a:ext cx="135255" cy="2025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235">
                <a:solidFill>
                  <a:srgbClr val="030303"/>
                </a:solidFill>
                <a:latin typeface="Times New Roman"/>
                <a:cs typeface="Times New Roman"/>
              </a:rPr>
              <a:t>8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5620003" y="3281171"/>
            <a:ext cx="138430" cy="1498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00" spc="-130">
                <a:solidFill>
                  <a:srgbClr val="1A1A1A"/>
                </a:solidFill>
                <a:latin typeface="Times New Roman"/>
                <a:cs typeface="Times New Roman"/>
              </a:rPr>
              <a:t>r</a:t>
            </a:r>
            <a:r>
              <a:rPr dirty="0" smtClean="0" sz="900" spc="-145">
                <a:solidFill>
                  <a:srgbClr val="1A1A1A"/>
                </a:solidFill>
                <a:latin typeface="Times New Roman"/>
                <a:cs typeface="Times New Roman"/>
              </a:rPr>
              <a:t>:</a:t>
            </a:r>
            <a:r>
              <a:rPr dirty="0" smtClean="0" sz="900" spc="-110">
                <a:solidFill>
                  <a:srgbClr val="797979"/>
                </a:solidFill>
                <a:latin typeface="Times New Roman"/>
                <a:cs typeface="Times New Roman"/>
              </a:rPr>
              <a:t>:</a:t>
            </a:r>
            <a:r>
              <a:rPr dirty="0" smtClean="0" sz="900" spc="-160">
                <a:solidFill>
                  <a:srgbClr val="4F4F4F"/>
                </a:solidFill>
                <a:latin typeface="Times New Roman"/>
                <a:cs typeface="Times New Roman"/>
              </a:rPr>
              <a:t>;</a:t>
            </a:r>
            <a:r>
              <a:rPr dirty="0" smtClean="0" sz="900" spc="110">
                <a:solidFill>
                  <a:srgbClr val="797979"/>
                </a:solidFill>
                <a:latin typeface="Times New Roman"/>
                <a:cs typeface="Times New Roman"/>
              </a:rPr>
              <a:t>:</a:t>
            </a:r>
            <a:endParaRPr sz="900">
              <a:latin typeface="Times New Roman"/>
              <a:cs typeface="Times New Roman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6028435" y="3300730"/>
            <a:ext cx="68580" cy="1111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650" spc="-15">
                <a:solidFill>
                  <a:srgbClr val="626262"/>
                </a:solidFill>
                <a:latin typeface="Arial"/>
                <a:cs typeface="Arial"/>
              </a:rPr>
              <a:t>;:</a:t>
            </a:r>
            <a:endParaRPr sz="650">
              <a:latin typeface="Arial"/>
              <a:cs typeface="Aria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5620003" y="3378707"/>
            <a:ext cx="120014" cy="1498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00" spc="-260">
                <a:solidFill>
                  <a:srgbClr val="030303"/>
                </a:solidFill>
                <a:latin typeface="Times New Roman"/>
                <a:cs typeface="Times New Roman"/>
              </a:rPr>
              <a:t>1</a:t>
            </a:r>
            <a:r>
              <a:rPr dirty="0" smtClean="0" sz="900" spc="-114">
                <a:solidFill>
                  <a:srgbClr val="626262"/>
                </a:solidFill>
                <a:latin typeface="Times New Roman"/>
                <a:cs typeface="Times New Roman"/>
              </a:rPr>
              <a:t>::::</a:t>
            </a:r>
            <a:endParaRPr sz="900">
              <a:latin typeface="Times New Roman"/>
              <a:cs typeface="Times New Roman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5717540" y="3274314"/>
            <a:ext cx="157480" cy="71882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4650" spc="-515">
                <a:solidFill>
                  <a:srgbClr val="1A1A1A"/>
                </a:solidFill>
                <a:latin typeface="Times New Roman"/>
                <a:cs typeface="Times New Roman"/>
              </a:rPr>
              <a:t>-</a:t>
            </a:r>
            <a:endParaRPr sz="4650">
              <a:latin typeface="Times New Roman"/>
              <a:cs typeface="Times New Roman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5339588" y="3822191"/>
            <a:ext cx="143510" cy="1949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00" spc="330">
                <a:solidFill>
                  <a:srgbClr val="1A1A1A"/>
                </a:solidFill>
                <a:latin typeface="Times New Roman"/>
                <a:cs typeface="Times New Roman"/>
              </a:rPr>
              <a:t>8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5723635" y="3757676"/>
            <a:ext cx="127000" cy="3016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900" spc="-135">
                <a:solidFill>
                  <a:srgbClr val="1A1A1A"/>
                </a:solidFill>
                <a:latin typeface="Times New Roman"/>
                <a:cs typeface="Times New Roman"/>
              </a:rPr>
              <a:t>ti</a:t>
            </a:r>
            <a:endParaRPr sz="1900">
              <a:latin typeface="Times New Roman"/>
              <a:cs typeface="Times New Roman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4480052" y="4345178"/>
            <a:ext cx="243840" cy="23177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450" spc="-165">
                <a:solidFill>
                  <a:srgbClr val="797979"/>
                </a:solidFill>
                <a:latin typeface="Arial"/>
                <a:cs typeface="Arial"/>
              </a:rPr>
              <a:t>ijjj</a:t>
            </a:r>
            <a:r>
              <a:rPr dirty="0" smtClean="0" sz="1450" spc="55">
                <a:solidFill>
                  <a:srgbClr val="797979"/>
                </a:solidFill>
                <a:latin typeface="Arial"/>
                <a:cs typeface="Arial"/>
              </a:rPr>
              <a:t> </a:t>
            </a:r>
            <a:r>
              <a:rPr dirty="0" smtClean="0" sz="1450" spc="125">
                <a:solidFill>
                  <a:srgbClr val="4F4F4F"/>
                </a:solidFill>
                <a:latin typeface="Arial"/>
                <a:cs typeface="Arial"/>
              </a:rPr>
              <a:t>}</a:t>
            </a:r>
            <a:endParaRPr sz="1450">
              <a:latin typeface="Arial"/>
              <a:cs typeface="Arial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5620003" y="4200905"/>
            <a:ext cx="151130" cy="17145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50" spc="200">
                <a:solidFill>
                  <a:srgbClr val="333333"/>
                </a:solidFill>
                <a:latin typeface="Arial"/>
                <a:cs typeface="Arial"/>
              </a:rPr>
              <a:t>[:</a:t>
            </a:r>
            <a:endParaRPr sz="1050">
              <a:latin typeface="Arial"/>
              <a:cs typeface="Arial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4979923" y="4390897"/>
            <a:ext cx="65405" cy="1416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50" spc="70">
                <a:solidFill>
                  <a:srgbClr val="1A1A1A"/>
                </a:solidFill>
                <a:latin typeface="Arial"/>
                <a:cs typeface="Arial"/>
              </a:rPr>
              <a:t>t</a:t>
            </a:r>
            <a:endParaRPr sz="850">
              <a:latin typeface="Arial"/>
              <a:cs typeface="Aria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1535683" y="3024123"/>
            <a:ext cx="2178685" cy="1898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135">
                <a:solidFill>
                  <a:srgbClr val="1A1A1A"/>
                </a:solidFill>
                <a:latin typeface="Courier New"/>
                <a:cs typeface="Courier New"/>
              </a:rPr>
              <a:t>198765320</a:t>
            </a:r>
            <a:r>
              <a:rPr dirty="0" smtClean="0" sz="1100" spc="-409">
                <a:solidFill>
                  <a:srgbClr val="1A1A1A"/>
                </a:solidFill>
                <a:latin typeface="Courier New"/>
                <a:cs typeface="Courier New"/>
              </a:rPr>
              <a:t> </a:t>
            </a:r>
            <a:r>
              <a:rPr dirty="0" smtClean="0" sz="1100" spc="200">
                <a:solidFill>
                  <a:srgbClr val="1A1A1A"/>
                </a:solidFill>
                <a:latin typeface="Courier New"/>
                <a:cs typeface="Courier New"/>
              </a:rPr>
              <a:t>123586579-_</a:t>
            </a:r>
            <a:endParaRPr sz="1100">
              <a:latin typeface="Courier New"/>
              <a:cs typeface="Courier New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1529588" y="3158235"/>
            <a:ext cx="1881505" cy="1898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150">
                <a:solidFill>
                  <a:srgbClr val="1A1A1A"/>
                </a:solidFill>
                <a:latin typeface="Courier New"/>
                <a:cs typeface="Courier New"/>
              </a:rPr>
              <a:t>077894132062475588</a:t>
            </a:r>
            <a:endParaRPr sz="1100">
              <a:latin typeface="Courier New"/>
              <a:cs typeface="Courier New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1529588" y="3286252"/>
            <a:ext cx="1866264" cy="1898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145">
                <a:solidFill>
                  <a:srgbClr val="1A1A1A"/>
                </a:solidFill>
                <a:latin typeface="Courier New"/>
                <a:cs typeface="Courier New"/>
              </a:rPr>
              <a:t>236783213212557679</a:t>
            </a:r>
            <a:endParaRPr sz="1100">
              <a:latin typeface="Courier New"/>
              <a:cs typeface="Courier New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1535683" y="3420364"/>
            <a:ext cx="1866264" cy="1898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145">
                <a:solidFill>
                  <a:srgbClr val="1A1A1A"/>
                </a:solidFill>
                <a:latin typeface="Courier New"/>
                <a:cs typeface="Courier New"/>
              </a:rPr>
              <a:t>143921121314687787</a:t>
            </a:r>
            <a:endParaRPr sz="1100">
              <a:latin typeface="Courier New"/>
              <a:cs typeface="Courier New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1523491" y="3554476"/>
            <a:ext cx="1866264" cy="1898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145">
                <a:solidFill>
                  <a:srgbClr val="1A1A1A"/>
                </a:solidFill>
                <a:latin typeface="Courier New"/>
                <a:cs typeface="Courier New"/>
              </a:rPr>
              <a:t>256783013212035776</a:t>
            </a:r>
            <a:endParaRPr sz="1100">
              <a:latin typeface="Courier New"/>
              <a:cs typeface="Courier New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1535683" y="3688588"/>
            <a:ext cx="1866900" cy="1898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70">
                <a:solidFill>
                  <a:srgbClr val="1A1A1A"/>
                </a:solidFill>
                <a:latin typeface="Courier New"/>
                <a:cs typeface="Courier New"/>
              </a:rPr>
              <a:t>17</a:t>
            </a:r>
            <a:r>
              <a:rPr dirty="0" smtClean="0" sz="1100" spc="-545">
                <a:solidFill>
                  <a:srgbClr val="1A1A1A"/>
                </a:solidFill>
                <a:latin typeface="Courier New"/>
                <a:cs typeface="Courier New"/>
              </a:rPr>
              <a:t> </a:t>
            </a:r>
            <a:r>
              <a:rPr dirty="0" smtClean="0" sz="1100" spc="150">
                <a:solidFill>
                  <a:srgbClr val="333333"/>
                </a:solidFill>
                <a:latin typeface="Courier New"/>
                <a:cs typeface="Courier New"/>
              </a:rPr>
              <a:t>8</a:t>
            </a:r>
            <a:r>
              <a:rPr dirty="0" smtClean="0" sz="1100" spc="150">
                <a:solidFill>
                  <a:srgbClr val="1A1A1A"/>
                </a:solidFill>
                <a:latin typeface="Courier New"/>
                <a:cs typeface="Courier New"/>
              </a:rPr>
              <a:t>8</a:t>
            </a:r>
            <a:r>
              <a:rPr dirty="0" smtClean="0" sz="1100" spc="35">
                <a:solidFill>
                  <a:srgbClr val="333333"/>
                </a:solidFill>
                <a:latin typeface="Courier New"/>
                <a:cs typeface="Courier New"/>
              </a:rPr>
              <a:t>5</a:t>
            </a:r>
            <a:r>
              <a:rPr dirty="0" smtClean="0" sz="1100" spc="-545">
                <a:solidFill>
                  <a:srgbClr val="333333"/>
                </a:solidFill>
                <a:latin typeface="Courier New"/>
                <a:cs typeface="Courier New"/>
              </a:rPr>
              <a:t> </a:t>
            </a:r>
            <a:r>
              <a:rPr dirty="0" smtClean="0" sz="1100" spc="145">
                <a:solidFill>
                  <a:srgbClr val="1A1A1A"/>
                </a:solidFill>
                <a:latin typeface="Courier New"/>
                <a:cs typeface="Courier New"/>
              </a:rPr>
              <a:t>2102103164567</a:t>
            </a:r>
            <a:endParaRPr sz="1100">
              <a:latin typeface="Courier New"/>
              <a:cs typeface="Courier New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1523491" y="3816603"/>
            <a:ext cx="1881505" cy="1898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150">
                <a:solidFill>
                  <a:srgbClr val="1A1A1A"/>
                </a:solidFill>
                <a:latin typeface="Courier New"/>
                <a:cs typeface="Courier New"/>
              </a:rPr>
              <a:t>097693213124053103</a:t>
            </a:r>
            <a:endParaRPr sz="1100">
              <a:latin typeface="Courier New"/>
              <a:cs typeface="Courier New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1535683" y="3944620"/>
            <a:ext cx="1878330" cy="1898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114">
                <a:solidFill>
                  <a:srgbClr val="1A1A1A"/>
                </a:solidFill>
                <a:latin typeface="Courier New"/>
                <a:cs typeface="Courier New"/>
              </a:rPr>
              <a:t>1928</a:t>
            </a:r>
            <a:r>
              <a:rPr dirty="0" smtClean="0" sz="1100" spc="-560">
                <a:solidFill>
                  <a:srgbClr val="1A1A1A"/>
                </a:solidFill>
                <a:latin typeface="Courier New"/>
                <a:cs typeface="Courier New"/>
              </a:rPr>
              <a:t> </a:t>
            </a:r>
            <a:r>
              <a:rPr dirty="0" smtClean="0" sz="1100" spc="150">
                <a:solidFill>
                  <a:srgbClr val="333333"/>
                </a:solidFill>
                <a:latin typeface="Courier New"/>
                <a:cs typeface="Courier New"/>
              </a:rPr>
              <a:t>7</a:t>
            </a:r>
            <a:r>
              <a:rPr dirty="0" smtClean="0" sz="1100" spc="150">
                <a:solidFill>
                  <a:srgbClr val="1A1A1A"/>
                </a:solidFill>
                <a:latin typeface="Courier New"/>
                <a:cs typeface="Courier New"/>
              </a:rPr>
              <a:t>2302013034110</a:t>
            </a:r>
            <a:endParaRPr sz="1100">
              <a:latin typeface="Courier New"/>
              <a:cs typeface="Courier New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1523491" y="4078732"/>
            <a:ext cx="1888489" cy="1898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145">
                <a:solidFill>
                  <a:srgbClr val="333333"/>
                </a:solidFill>
                <a:latin typeface="Courier New"/>
                <a:cs typeface="Courier New"/>
              </a:rPr>
              <a:t>3</a:t>
            </a:r>
            <a:r>
              <a:rPr dirty="0" smtClean="0" sz="1100" spc="210">
                <a:solidFill>
                  <a:srgbClr val="333333"/>
                </a:solidFill>
                <a:latin typeface="Courier New"/>
                <a:cs typeface="Courier New"/>
              </a:rPr>
              <a:t>4</a:t>
            </a:r>
            <a:r>
              <a:rPr dirty="0" smtClean="0" sz="1100" spc="150">
                <a:solidFill>
                  <a:srgbClr val="1A1A1A"/>
                </a:solidFill>
                <a:latin typeface="Courier New"/>
                <a:cs typeface="Courier New"/>
              </a:rPr>
              <a:t>9876213112431009</a:t>
            </a:r>
            <a:endParaRPr sz="1100">
              <a:latin typeface="Courier New"/>
              <a:cs typeface="Courier New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1523491" y="4212844"/>
            <a:ext cx="1881505" cy="1898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150">
                <a:solidFill>
                  <a:srgbClr val="1A1A1A"/>
                </a:solidFill>
                <a:latin typeface="Courier New"/>
                <a:cs typeface="Courier New"/>
              </a:rPr>
              <a:t>658762102104522879</a:t>
            </a:r>
            <a:endParaRPr sz="1100">
              <a:latin typeface="Courier New"/>
              <a:cs typeface="Courier New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1523491" y="4340859"/>
            <a:ext cx="1881505" cy="1898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150">
                <a:solidFill>
                  <a:srgbClr val="1A1A1A"/>
                </a:solidFill>
                <a:latin typeface="Courier New"/>
                <a:cs typeface="Courier New"/>
              </a:rPr>
              <a:t>797675392313289568</a:t>
            </a:r>
            <a:endParaRPr sz="1100">
              <a:latin typeface="Courier New"/>
              <a:cs typeface="Courier New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1523491" y="4474971"/>
            <a:ext cx="1898650" cy="18986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100" spc="145">
                <a:solidFill>
                  <a:srgbClr val="1A1A1A"/>
                </a:solidFill>
                <a:latin typeface="Courier New"/>
                <a:cs typeface="Courier New"/>
              </a:rPr>
              <a:t>87787776</a:t>
            </a:r>
            <a:r>
              <a:rPr dirty="0" smtClean="0" sz="1100" spc="-480">
                <a:solidFill>
                  <a:srgbClr val="1A1A1A"/>
                </a:solidFill>
                <a:latin typeface="Courier New"/>
                <a:cs typeface="Courier New"/>
              </a:rPr>
              <a:t> </a:t>
            </a:r>
            <a:r>
              <a:rPr dirty="0" smtClean="0" sz="1100" spc="150">
                <a:solidFill>
                  <a:srgbClr val="333333"/>
                </a:solidFill>
                <a:latin typeface="Courier New"/>
                <a:cs typeface="Courier New"/>
              </a:rPr>
              <a:t>7</a:t>
            </a:r>
            <a:r>
              <a:rPr dirty="0" smtClean="0" sz="1100" spc="150">
                <a:solidFill>
                  <a:srgbClr val="1A1A1A"/>
                </a:solidFill>
                <a:latin typeface="Courier New"/>
                <a:cs typeface="Courier New"/>
              </a:rPr>
              <a:t>691176697</a:t>
            </a:r>
            <a:endParaRPr sz="1100">
              <a:latin typeface="Courier New"/>
              <a:cs typeface="Courier New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987044" y="4609084"/>
            <a:ext cx="6189980" cy="50336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548640">
              <a:lnSpc>
                <a:spcPct val="100000"/>
              </a:lnSpc>
            </a:pPr>
            <a:r>
              <a:rPr dirty="0" smtClean="0" sz="1100" spc="150">
                <a:solidFill>
                  <a:srgbClr val="1A1A1A"/>
                </a:solidFill>
                <a:latin typeface="Courier New"/>
                <a:cs typeface="Courier New"/>
              </a:rPr>
              <a:t>986776678786875876</a:t>
            </a:r>
            <a:endParaRPr sz="1100">
              <a:latin typeface="Courier New"/>
              <a:cs typeface="Courier New"/>
            </a:endParaRPr>
          </a:p>
          <a:p>
            <a:pPr marL="3657600">
              <a:lnSpc>
                <a:spcPts val="1315"/>
              </a:lnSpc>
              <a:spcBef>
                <a:spcPts val="359"/>
              </a:spcBef>
            </a:pPr>
            <a:r>
              <a:rPr dirty="0" smtClean="0" sz="1100" spc="5">
                <a:solidFill>
                  <a:srgbClr val="1A1A1A"/>
                </a:solidFill>
                <a:latin typeface="Arial"/>
                <a:cs typeface="Arial"/>
              </a:rPr>
              <a:t>CLASSIFIED</a:t>
            </a:r>
            <a:r>
              <a:rPr dirty="0" smtClean="0" sz="1100" spc="5">
                <a:solidFill>
                  <a:srgbClr val="1A1A1A"/>
                </a:solidFill>
                <a:latin typeface="Arial"/>
                <a:cs typeface="Arial"/>
              </a:rPr>
              <a:t> </a:t>
            </a:r>
            <a:r>
              <a:rPr dirty="0" smtClean="0" sz="1100" spc="-95">
                <a:solidFill>
                  <a:srgbClr val="1A1A1A"/>
                </a:solidFill>
                <a:latin typeface="Arial"/>
                <a:cs typeface="Arial"/>
              </a:rPr>
              <a:t> </a:t>
            </a:r>
            <a:r>
              <a:rPr dirty="0" smtClean="0" sz="1100" spc="40">
                <a:solidFill>
                  <a:srgbClr val="030303"/>
                </a:solidFill>
                <a:latin typeface="Arial"/>
                <a:cs typeface="Arial"/>
              </a:rPr>
              <a:t>IMAGE</a:t>
            </a:r>
            <a:endParaRPr sz="1100">
              <a:latin typeface="Arial"/>
              <a:cs typeface="Arial"/>
            </a:endParaRPr>
          </a:p>
          <a:p>
            <a:pPr marL="1049020">
              <a:lnSpc>
                <a:spcPts val="1110"/>
              </a:lnSpc>
            </a:pPr>
            <a:r>
              <a:rPr dirty="0" smtClean="0" sz="1100" spc="25">
                <a:solidFill>
                  <a:srgbClr val="1A1A1A"/>
                </a:solidFill>
                <a:latin typeface="Arial"/>
                <a:cs typeface="Arial"/>
              </a:rPr>
              <a:t>NUMERIC</a:t>
            </a:r>
            <a:r>
              <a:rPr dirty="0" smtClean="0" sz="1100" spc="25">
                <a:solidFill>
                  <a:srgbClr val="1A1A1A"/>
                </a:solidFill>
                <a:latin typeface="Arial"/>
                <a:cs typeface="Arial"/>
              </a:rPr>
              <a:t> </a:t>
            </a:r>
            <a:r>
              <a:rPr dirty="0" smtClean="0" sz="1100" spc="-145">
                <a:solidFill>
                  <a:srgbClr val="1A1A1A"/>
                </a:solidFill>
                <a:latin typeface="Arial"/>
                <a:cs typeface="Arial"/>
              </a:rPr>
              <a:t> </a:t>
            </a:r>
            <a:r>
              <a:rPr dirty="0" smtClean="0" sz="1100" spc="10">
                <a:solidFill>
                  <a:srgbClr val="1A1A1A"/>
                </a:solidFill>
                <a:latin typeface="Arial"/>
                <a:cs typeface="Arial"/>
              </a:rPr>
              <a:t>IMAGE</a:t>
            </a:r>
            <a:endParaRPr sz="1100">
              <a:latin typeface="Arial"/>
              <a:cs typeface="Arial"/>
            </a:endParaRPr>
          </a:p>
          <a:p>
            <a:pPr>
              <a:lnSpc>
                <a:spcPts val="1300"/>
              </a:lnSpc>
              <a:spcBef>
                <a:spcPts val="9"/>
              </a:spcBef>
            </a:pPr>
            <a:endParaRPr sz="1300"/>
          </a:p>
          <a:p>
            <a:pPr algn="just" marL="12700" marR="408305" indent="438784">
              <a:lnSpc>
                <a:spcPct val="116300"/>
              </a:lnSpc>
            </a:pP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are,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theory,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homogeneous: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spectrally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similar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one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another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they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classes.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practice,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course,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will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display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some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diversity,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scene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will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exhibit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some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variability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classes.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30"/>
              </a:spcBef>
            </a:pPr>
            <a:endParaRPr sz="1300"/>
          </a:p>
          <a:p>
            <a:pPr algn="just" marL="12700" marR="405130" indent="432434">
              <a:lnSpc>
                <a:spcPct val="116100"/>
              </a:lnSpc>
            </a:pP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important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part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fields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remote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sensing,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analysis,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pattern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recognition.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some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instances,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itself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object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analysis.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example,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land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use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remotely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sensed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produces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map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like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final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product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analysis.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instances,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only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intermediate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step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elaborate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analysis,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classified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form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one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several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layers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GIS.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example,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study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quality,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initial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step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use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identify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wetlands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open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scene.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Later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steps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then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focus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detailed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study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identify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influences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quality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map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variations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water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quality.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classification,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therefore,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forms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important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tool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examination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sometimes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produce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final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product,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times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one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several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analytical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procedures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applied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derive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image.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900"/>
              </a:lnSpc>
              <a:spcBef>
                <a:spcPts val="12"/>
              </a:spcBef>
            </a:pPr>
            <a:endParaRPr sz="900"/>
          </a:p>
          <a:p>
            <a:pPr algn="r" marR="12700">
              <a:lnSpc>
                <a:spcPct val="100000"/>
              </a:lnSpc>
            </a:pPr>
            <a:r>
              <a:rPr dirty="0" smtClean="0" sz="3350" spc="30">
                <a:solidFill>
                  <a:srgbClr val="0C1A44"/>
                </a:solidFill>
                <a:latin typeface="Times New Roman"/>
                <a:cs typeface="Times New Roman"/>
              </a:rPr>
              <a:t>47</a:t>
            </a:r>
            <a:endParaRPr sz="33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31007" y="3925823"/>
            <a:ext cx="2023871" cy="20238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2590800" y="3599688"/>
            <a:ext cx="1109472" cy="0"/>
          </a:xfrm>
          <a:custGeom>
            <a:avLst/>
            <a:gdLst/>
            <a:ahLst/>
            <a:cxnLst/>
            <a:rect l="l" t="t" r="r" b="b"/>
            <a:pathLst>
              <a:path w="1109472" h="0">
                <a:moveTo>
                  <a:pt x="0" y="0"/>
                </a:moveTo>
                <a:lnTo>
                  <a:pt x="1109472" y="0"/>
                </a:lnTo>
              </a:path>
            </a:pathLst>
          </a:custGeom>
          <a:ln w="18288">
            <a:solidFill>
              <a:srgbClr val="28282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2599944" y="3590544"/>
            <a:ext cx="0" cy="1127759"/>
          </a:xfrm>
          <a:custGeom>
            <a:avLst/>
            <a:gdLst/>
            <a:ahLst/>
            <a:cxnLst/>
            <a:rect l="l" t="t" r="r" b="b"/>
            <a:pathLst>
              <a:path w="0" h="1127759">
                <a:moveTo>
                  <a:pt x="0" y="1127759"/>
                </a:moveTo>
                <a:lnTo>
                  <a:pt x="0" y="0"/>
                </a:lnTo>
              </a:path>
            </a:pathLst>
          </a:custGeom>
          <a:ln w="18288">
            <a:solidFill>
              <a:srgbClr val="343434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4718303" y="4608576"/>
            <a:ext cx="0" cy="1091184"/>
          </a:xfrm>
          <a:custGeom>
            <a:avLst/>
            <a:gdLst/>
            <a:ahLst/>
            <a:cxnLst/>
            <a:rect l="l" t="t" r="r" b="b"/>
            <a:pathLst>
              <a:path w="0" h="1091184">
                <a:moveTo>
                  <a:pt x="0" y="1091184"/>
                </a:moveTo>
                <a:lnTo>
                  <a:pt x="0" y="0"/>
                </a:lnTo>
              </a:path>
            </a:pathLst>
          </a:custGeom>
          <a:ln w="12192">
            <a:solidFill>
              <a:srgbClr val="343434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987044" y="415290"/>
            <a:ext cx="5797550" cy="284162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8895">
              <a:lnSpc>
                <a:spcPct val="100000"/>
              </a:lnSpc>
              <a:tabLst>
                <a:tab pos="1792605" algn="l"/>
                <a:tab pos="4462145" algn="l"/>
              </a:tabLst>
            </a:pPr>
            <a:r>
              <a:rPr dirty="0" smtClean="0" sz="1050" spc="10">
                <a:solidFill>
                  <a:srgbClr val="0E1A42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0E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0E1A42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5">
                <a:solidFill>
                  <a:srgbClr val="0E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0">
                <a:solidFill>
                  <a:srgbClr val="0E1A42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50" spc="-10">
                <a:solidFill>
                  <a:srgbClr val="0E1A42"/>
                </a:solidFill>
                <a:latin typeface="Times New Roman"/>
                <a:cs typeface="Times New Roman"/>
              </a:rPr>
              <a:t>	</a:t>
            </a:r>
            <a:r>
              <a:rPr dirty="0" smtClean="0" baseline="2645" sz="1575" spc="-30">
                <a:solidFill>
                  <a:srgbClr val="1C4F1F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645" sz="1575" spc="15">
                <a:solidFill>
                  <a:srgbClr val="930F13"/>
                </a:solidFill>
                <a:latin typeface="Times New Roman"/>
                <a:cs typeface="Times New Roman"/>
              </a:rPr>
              <a:t>Satellite</a:t>
            </a:r>
            <a:r>
              <a:rPr dirty="0" smtClean="0" baseline="2645" sz="1575" spc="-67">
                <a:solidFill>
                  <a:srgbClr val="930F1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44">
                <a:solidFill>
                  <a:srgbClr val="930F13"/>
                </a:solidFill>
                <a:latin typeface="Times New Roman"/>
                <a:cs typeface="Times New Roman"/>
              </a:rPr>
              <a:t>Image</a:t>
            </a:r>
            <a:r>
              <a:rPr dirty="0" smtClean="0" baseline="2645" sz="1575" spc="7">
                <a:solidFill>
                  <a:srgbClr val="930F1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0">
                <a:solidFill>
                  <a:srgbClr val="930F13"/>
                </a:solidFill>
                <a:latin typeface="Times New Roman"/>
                <a:cs typeface="Times New Roman"/>
              </a:rPr>
              <a:t>Classification </a:t>
            </a:r>
            <a:r>
              <a:rPr dirty="0" smtClean="0" baseline="2645" sz="1575" spc="-165">
                <a:solidFill>
                  <a:srgbClr val="930F1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15">
                <a:solidFill>
                  <a:srgbClr val="930F13"/>
                </a:solidFill>
                <a:latin typeface="Times New Roman"/>
                <a:cs typeface="Times New Roman"/>
              </a:rPr>
              <a:t>Concep</a:t>
            </a:r>
            <a:r>
              <a:rPr dirty="0" smtClean="0" baseline="2645" sz="1575" spc="0">
                <a:solidFill>
                  <a:srgbClr val="930F13"/>
                </a:solidFill>
                <a:latin typeface="Times New Roman"/>
                <a:cs typeface="Times New Roman"/>
              </a:rPr>
              <a:t>t</a:t>
            </a:r>
            <a:r>
              <a:rPr dirty="0" smtClean="0" baseline="2645" sz="1575" spc="82">
                <a:solidFill>
                  <a:srgbClr val="1C4F1F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645" sz="1575" spc="82">
                <a:solidFill>
                  <a:srgbClr val="1C4F1F"/>
                </a:solidFill>
                <a:latin typeface="Times New Roman"/>
                <a:cs typeface="Times New Roman"/>
              </a:rPr>
              <a:t>	</a:t>
            </a:r>
            <a:r>
              <a:rPr dirty="0" smtClean="0" sz="1050" spc="50">
                <a:solidFill>
                  <a:srgbClr val="0E1A42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10">
                <a:solidFill>
                  <a:srgbClr val="0E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">
                <a:solidFill>
                  <a:srgbClr val="0E1A42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95">
                <a:solidFill>
                  <a:srgbClr val="0E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0E1A42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0E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0E1A42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4"/>
              </a:spcBef>
            </a:pPr>
            <a:endParaRPr sz="550"/>
          </a:p>
          <a:p>
            <a:pPr algn="just" marL="12700" marR="12700" indent="438784">
              <a:lnSpc>
                <a:spcPct val="116100"/>
              </a:lnSpc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term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classifier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refers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loosely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computer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program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implements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specific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procedure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for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classification.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Over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years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scientists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have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devised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many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strategies.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analyst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must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select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method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will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best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accomplish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specific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task.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present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possible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state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given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classifier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"best"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all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situations,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because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characteristics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circumstances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study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vary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so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greatly.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Therefore,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essential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analyst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understand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alternative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strategies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so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he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she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prepared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select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most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appropriate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classifier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task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at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hand.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71"/>
              </a:spcBef>
            </a:pPr>
            <a:endParaRPr sz="1200"/>
          </a:p>
          <a:p>
            <a:pPr algn="just" marL="18415" marR="20955" indent="432434">
              <a:lnSpc>
                <a:spcPct val="116799"/>
              </a:lnSpc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simplest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form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consider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individually,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assigning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based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its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several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measured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separate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spectral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bands: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205988" y="3598417"/>
            <a:ext cx="454659" cy="1416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50" spc="35">
                <a:solidFill>
                  <a:srgbClr val="282828"/>
                </a:solidFill>
                <a:latin typeface="Arial"/>
                <a:cs typeface="Arial"/>
              </a:rPr>
              <a:t>BA</a:t>
            </a:r>
            <a:r>
              <a:rPr dirty="0" smtClean="0" sz="850" spc="25">
                <a:solidFill>
                  <a:srgbClr val="282828"/>
                </a:solidFill>
                <a:latin typeface="Arial"/>
                <a:cs typeface="Arial"/>
              </a:rPr>
              <a:t>N</a:t>
            </a:r>
            <a:r>
              <a:rPr dirty="0" smtClean="0" sz="850" spc="15">
                <a:solidFill>
                  <a:srgbClr val="030303"/>
                </a:solidFill>
                <a:latin typeface="Arial"/>
                <a:cs typeface="Arial"/>
              </a:rPr>
              <a:t>D</a:t>
            </a:r>
            <a:r>
              <a:rPr dirty="0" smtClean="0" sz="850" spc="4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850" spc="120">
                <a:solidFill>
                  <a:srgbClr val="282828"/>
                </a:solidFill>
                <a:latin typeface="Arial"/>
                <a:cs typeface="Arial"/>
              </a:rPr>
              <a:t>1</a:t>
            </a:r>
            <a:endParaRPr sz="85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577588" y="4616196"/>
            <a:ext cx="92710" cy="1498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00" spc="75">
                <a:solidFill>
                  <a:srgbClr val="282828"/>
                </a:solidFill>
                <a:latin typeface="Times New Roman"/>
                <a:cs typeface="Times New Roman"/>
              </a:rPr>
              <a:t>4</a:t>
            </a:r>
            <a:endParaRPr sz="9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632964" y="5938520"/>
            <a:ext cx="152400" cy="17335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000" spc="-105">
                <a:solidFill>
                  <a:srgbClr val="282828"/>
                </a:solidFill>
                <a:latin typeface="Courier New"/>
                <a:cs typeface="Courier New"/>
              </a:rPr>
              <a:t>23</a:t>
            </a:r>
            <a:endParaRPr sz="1000">
              <a:latin typeface="Courier New"/>
              <a:cs typeface="Courier New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187700" y="5951220"/>
            <a:ext cx="139700" cy="1498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00">
                <a:solidFill>
                  <a:srgbClr val="282828"/>
                </a:solidFill>
                <a:latin typeface="Times New Roman"/>
                <a:cs typeface="Times New Roman"/>
              </a:rPr>
              <a:t>42</a:t>
            </a:r>
            <a:endParaRPr sz="9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687571" y="5951220"/>
            <a:ext cx="152400" cy="1498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900" spc="45">
                <a:solidFill>
                  <a:srgbClr val="282828"/>
                </a:solidFill>
                <a:latin typeface="Times New Roman"/>
                <a:cs typeface="Times New Roman"/>
              </a:rPr>
              <a:t>89</a:t>
            </a:r>
            <a:endParaRPr sz="9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187444" y="5951473"/>
            <a:ext cx="149225" cy="1416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50" spc="10">
                <a:solidFill>
                  <a:srgbClr val="282828"/>
                </a:solidFill>
                <a:latin typeface="Arial"/>
                <a:cs typeface="Arial"/>
              </a:rPr>
              <a:t>94</a:t>
            </a:r>
            <a:endParaRPr sz="85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510532" y="5951473"/>
            <a:ext cx="760095" cy="1416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50" spc="260">
                <a:solidFill>
                  <a:srgbClr val="282828"/>
                </a:solidFill>
                <a:latin typeface="Arial"/>
                <a:cs typeface="Arial"/>
              </a:rPr>
              <a:t>=</a:t>
            </a:r>
            <a:r>
              <a:rPr dirty="0" smtClean="0" sz="850" spc="260">
                <a:solidFill>
                  <a:srgbClr val="282828"/>
                </a:solidFill>
                <a:latin typeface="Arial"/>
                <a:cs typeface="Arial"/>
              </a:rPr>
              <a:t>   </a:t>
            </a:r>
            <a:r>
              <a:rPr dirty="0" smtClean="0" sz="850" spc="-30">
                <a:solidFill>
                  <a:srgbClr val="282828"/>
                </a:solidFill>
                <a:latin typeface="Arial"/>
                <a:cs typeface="Arial"/>
              </a:rPr>
              <a:t> </a:t>
            </a:r>
            <a:r>
              <a:rPr dirty="0" smtClean="0" sz="850" spc="55">
                <a:solidFill>
                  <a:srgbClr val="282828"/>
                </a:solidFill>
                <a:latin typeface="Arial"/>
                <a:cs typeface="Arial"/>
              </a:rPr>
              <a:t>"A</a:t>
            </a:r>
            <a:r>
              <a:rPr dirty="0" smtClean="0" sz="850" spc="55">
                <a:solidFill>
                  <a:srgbClr val="282828"/>
                </a:solidFill>
                <a:latin typeface="Arial"/>
                <a:cs typeface="Arial"/>
              </a:rPr>
              <a:t> </a:t>
            </a:r>
            <a:r>
              <a:rPr dirty="0" smtClean="0" sz="850" spc="-120">
                <a:solidFill>
                  <a:srgbClr val="282828"/>
                </a:solidFill>
                <a:latin typeface="Arial"/>
                <a:cs typeface="Arial"/>
              </a:rPr>
              <a:t> </a:t>
            </a:r>
            <a:r>
              <a:rPr dirty="0" smtClean="0" sz="850" spc="0">
                <a:solidFill>
                  <a:srgbClr val="282828"/>
                </a:solidFill>
                <a:latin typeface="Arial"/>
                <a:cs typeface="Arial"/>
              </a:rPr>
              <a:t>P</a:t>
            </a:r>
            <a:r>
              <a:rPr dirty="0" smtClean="0" sz="850" spc="-50">
                <a:solidFill>
                  <a:srgbClr val="030303"/>
                </a:solidFill>
                <a:latin typeface="Arial"/>
                <a:cs typeface="Arial"/>
              </a:rPr>
              <a:t>I</a:t>
            </a:r>
            <a:r>
              <a:rPr dirty="0" smtClean="0" sz="850" spc="-30">
                <a:solidFill>
                  <a:srgbClr val="282828"/>
                </a:solidFill>
                <a:latin typeface="Arial"/>
                <a:cs typeface="Arial"/>
              </a:rPr>
              <a:t>XE</a:t>
            </a:r>
            <a:r>
              <a:rPr dirty="0" smtClean="0" sz="850" spc="-30">
                <a:solidFill>
                  <a:srgbClr val="282828"/>
                </a:solidFill>
                <a:latin typeface="Arial"/>
                <a:cs typeface="Arial"/>
              </a:rPr>
              <a:t>L</a:t>
            </a:r>
            <a:r>
              <a:rPr dirty="0" smtClean="0" sz="850" spc="-10">
                <a:solidFill>
                  <a:srgbClr val="494949"/>
                </a:solidFill>
                <a:latin typeface="Arial"/>
                <a:cs typeface="Arial"/>
              </a:rPr>
              <a:t>"'</a:t>
            </a:r>
            <a:endParaRPr sz="85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87044" y="6314630"/>
            <a:ext cx="6207125" cy="306260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425450" indent="444500">
              <a:lnSpc>
                <a:spcPct val="116300"/>
              </a:lnSpc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Sometimes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such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classifiers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referred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classifiers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because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consider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"point"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observation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(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i.e.,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values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isolated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neighbors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).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Although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classifiers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offer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benefits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simplicity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economy,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they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capable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exploiting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contained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relationships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pixel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those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neighbor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it.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Human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interpreters,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example,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could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derive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little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point-by-point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approach,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because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humans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derive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less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brightnesses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individual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they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do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context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patterns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brightnesses,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groups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pixels,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sizes,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shapes,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arrangements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parcels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adjacent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pixels.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same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qualities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we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discussed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context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manual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interpretation.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43"/>
              </a:spcBef>
            </a:pPr>
            <a:endParaRPr sz="1300"/>
          </a:p>
          <a:p>
            <a:pPr algn="just" marL="12700" marR="427990" indent="432434">
              <a:lnSpc>
                <a:spcPct val="115199"/>
              </a:lnSpc>
            </a:pP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alternative,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complex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processes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consider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groups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setting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means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textural</a:t>
            </a:r>
            <a:endParaRPr sz="1250">
              <a:latin typeface="Times New Roman"/>
              <a:cs typeface="Times New Roman"/>
            </a:endParaRPr>
          </a:p>
          <a:p>
            <a:pPr marL="18415">
              <a:lnSpc>
                <a:spcPct val="100000"/>
              </a:lnSpc>
              <a:spcBef>
                <a:spcPts val="275"/>
              </a:spcBef>
            </a:pP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so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important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human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interpreter.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spatial,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neighborhoo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d</a:t>
            </a:r>
            <a:r>
              <a:rPr dirty="0" smtClean="0" sz="1250" spc="1175">
                <a:solidFill>
                  <a:srgbClr val="0E1A42"/>
                </a:solidFill>
                <a:latin typeface="Times New Roman"/>
                <a:cs typeface="Times New Roman"/>
              </a:rPr>
              <a:t>48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67583" y="1511808"/>
            <a:ext cx="2243327" cy="23774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93139" y="415290"/>
            <a:ext cx="5777865" cy="6832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43180">
              <a:lnSpc>
                <a:spcPct val="100000"/>
              </a:lnSpc>
              <a:tabLst>
                <a:tab pos="1786255" algn="l"/>
                <a:tab pos="4456430" algn="l"/>
              </a:tabLst>
            </a:pPr>
            <a:r>
              <a:rPr dirty="0" smtClean="0" sz="1050" spc="10">
                <a:solidFill>
                  <a:srgbClr val="0C1A44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0C1A44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0">
                <a:solidFill>
                  <a:srgbClr val="0C1A44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50" spc="-10">
                <a:solidFill>
                  <a:srgbClr val="0C1A44"/>
                </a:solidFill>
                <a:latin typeface="Times New Roman"/>
                <a:cs typeface="Times New Roman"/>
              </a:rPr>
              <a:t>	</a:t>
            </a:r>
            <a:r>
              <a:rPr dirty="0" smtClean="0" baseline="2645" sz="1575" spc="-30">
                <a:solidFill>
                  <a:srgbClr val="1C4F1F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645" sz="1575" spc="15">
                <a:solidFill>
                  <a:srgbClr val="930F13"/>
                </a:solidFill>
                <a:latin typeface="Times New Roman"/>
                <a:cs typeface="Times New Roman"/>
              </a:rPr>
              <a:t>Satellite</a:t>
            </a:r>
            <a:r>
              <a:rPr dirty="0" smtClean="0" baseline="2645" sz="1575" spc="-67">
                <a:solidFill>
                  <a:srgbClr val="930F1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44">
                <a:solidFill>
                  <a:srgbClr val="930F13"/>
                </a:solidFill>
                <a:latin typeface="Times New Roman"/>
                <a:cs typeface="Times New Roman"/>
              </a:rPr>
              <a:t>Image</a:t>
            </a:r>
            <a:r>
              <a:rPr dirty="0" smtClean="0" baseline="2645" sz="1575" spc="7">
                <a:solidFill>
                  <a:srgbClr val="930F1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0">
                <a:solidFill>
                  <a:srgbClr val="930F13"/>
                </a:solidFill>
                <a:latin typeface="Times New Roman"/>
                <a:cs typeface="Times New Roman"/>
              </a:rPr>
              <a:t>Classification </a:t>
            </a:r>
            <a:r>
              <a:rPr dirty="0" smtClean="0" baseline="2645" sz="1575" spc="-165">
                <a:solidFill>
                  <a:srgbClr val="930F1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15">
                <a:solidFill>
                  <a:srgbClr val="930F13"/>
                </a:solidFill>
                <a:latin typeface="Times New Roman"/>
                <a:cs typeface="Times New Roman"/>
              </a:rPr>
              <a:t>Concep</a:t>
            </a:r>
            <a:r>
              <a:rPr dirty="0" smtClean="0" baseline="2645" sz="1575" spc="0">
                <a:solidFill>
                  <a:srgbClr val="930F13"/>
                </a:solidFill>
                <a:latin typeface="Times New Roman"/>
                <a:cs typeface="Times New Roman"/>
              </a:rPr>
              <a:t>t</a:t>
            </a:r>
            <a:r>
              <a:rPr dirty="0" smtClean="0" baseline="2645" sz="1575" spc="82">
                <a:solidFill>
                  <a:srgbClr val="1C4F1F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645" sz="1575" spc="82">
                <a:solidFill>
                  <a:srgbClr val="1C4F1F"/>
                </a:solidFill>
                <a:latin typeface="Times New Roman"/>
                <a:cs typeface="Times New Roman"/>
              </a:rPr>
              <a:t>	</a:t>
            </a:r>
            <a:r>
              <a:rPr dirty="0" smtClean="0" sz="1050" spc="50">
                <a:solidFill>
                  <a:srgbClr val="0C1A44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10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">
                <a:solidFill>
                  <a:srgbClr val="0C1A44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9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0C1A44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0C1A44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17"/>
              </a:spcBef>
            </a:pPr>
            <a:endParaRPr sz="550"/>
          </a:p>
          <a:p>
            <a:pPr marL="18415" marR="12700" indent="-6350">
              <a:lnSpc>
                <a:spcPct val="115199"/>
              </a:lnSpc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classifiers,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examine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small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both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textural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information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classify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image: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25400">
              <a:lnSpc>
                <a:spcPct val="100000"/>
              </a:lnSpc>
            </a:pPr>
            <a:r>
              <a:rPr dirty="0" smtClean="0" sz="3300" spc="130">
                <a:solidFill>
                  <a:srgbClr val="0C1A44"/>
                </a:solidFill>
                <a:latin typeface="Times New Roman"/>
                <a:cs typeface="Times New Roman"/>
              </a:rPr>
              <a:t>4</a:t>
            </a:r>
            <a:r>
              <a:rPr dirty="0" smtClean="0" sz="3300" spc="95">
                <a:solidFill>
                  <a:srgbClr val="0C1A44"/>
                </a:solidFill>
                <a:latin typeface="Times New Roman"/>
                <a:cs typeface="Times New Roman"/>
              </a:rPr>
              <a:t>9</a:t>
            </a:r>
            <a:endParaRPr sz="33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87044" y="4156646"/>
            <a:ext cx="5793740" cy="515937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12700" marR="12700" indent="444500">
              <a:lnSpc>
                <a:spcPct val="116300"/>
              </a:lnSpc>
            </a:pP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classifiers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typically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difficult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program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much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more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expensive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use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than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point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classifiers.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some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situations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spatial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classifiers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have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demonstrated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improved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accuracy,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but</a:t>
            </a:r>
            <a:r>
              <a:rPr dirty="0" smtClean="0" sz="1250" spc="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few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have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found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way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into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routine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use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remote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sensing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classification.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29"/>
              </a:spcBef>
            </a:pPr>
            <a:endParaRPr sz="1300"/>
          </a:p>
          <a:p>
            <a:pPr algn="just" marL="12700" marR="13970" indent="432434">
              <a:lnSpc>
                <a:spcPct val="116199"/>
              </a:lnSpc>
            </a:pP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Another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kind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distinction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m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1mage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separates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supervised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classification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unsupervised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classification.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Supervised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procedures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require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considerable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interaction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analyst,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who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must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guide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identifying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areas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known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belong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category.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Unsupervised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classification,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hand,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proceeds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only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minimal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interaction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analyst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search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for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natural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groups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present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image.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distinction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supervised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unsupervised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useful,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especially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students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who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first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learning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about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classification.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But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two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strategies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clearly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distinct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definitions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suggest,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some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methods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do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fit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neatly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into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either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category.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so-called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hybrid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classifiers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share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characteristics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 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both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supervised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unsupervised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methods.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22"/>
              </a:spcBef>
            </a:pPr>
            <a:endParaRPr sz="550"/>
          </a:p>
          <a:p>
            <a:pPr>
              <a:lnSpc>
                <a:spcPts val="1000"/>
              </a:lnSpc>
            </a:pPr>
            <a:endParaRPr sz="1000"/>
          </a:p>
          <a:p>
            <a:pPr marL="12700">
              <a:lnSpc>
                <a:spcPct val="100000"/>
              </a:lnSpc>
            </a:pPr>
            <a:r>
              <a:rPr dirty="0" smtClean="0" sz="1250" spc="15" b="1">
                <a:solidFill>
                  <a:srgbClr val="0C1A44"/>
                </a:solidFill>
                <a:latin typeface="Times New Roman"/>
                <a:cs typeface="Times New Roman"/>
              </a:rPr>
              <a:t>Informational</a:t>
            </a:r>
            <a:r>
              <a:rPr dirty="0" smtClean="0" sz="1250" spc="15" b="1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 b="1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C1A44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250" spc="55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 b="1">
                <a:solidFill>
                  <a:srgbClr val="0C1A44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 b="1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 b="1">
                <a:solidFill>
                  <a:srgbClr val="0C1A44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15" b="1">
                <a:solidFill>
                  <a:srgbClr val="0C1A44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C1A44"/>
                </a:solidFill>
                <a:latin typeface="Times New Roman"/>
                <a:cs typeface="Times New Roman"/>
              </a:rPr>
              <a:t>Classes: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83"/>
              </a:spcBef>
            </a:pPr>
            <a:endParaRPr sz="1200"/>
          </a:p>
          <a:p>
            <a:pPr algn="just" marL="12700" marR="19685" indent="432434">
              <a:lnSpc>
                <a:spcPct val="115999"/>
              </a:lnSpc>
            </a:pP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Informational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categories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interest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users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data.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Informational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are,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example,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kinds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geological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units,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kinds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forest,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or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kinds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land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use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convey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planners,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managers,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administrators,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scientists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who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use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derived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remotely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sensed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data.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we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wish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100" spc="40">
                <a:solidFill>
                  <a:srgbClr val="030303"/>
                </a:solidFill>
                <a:latin typeface="Arial"/>
                <a:cs typeface="Arial"/>
              </a:rPr>
              <a:t>to</a:t>
            </a:r>
            <a:r>
              <a:rPr dirty="0" smtClean="0" sz="1100" spc="-2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derive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from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data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they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071871" y="8461247"/>
            <a:ext cx="865631" cy="4511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/>
          <p:nvPr/>
        </p:nvSpPr>
        <p:spPr>
          <a:xfrm>
            <a:off x="1377696" y="8473440"/>
            <a:ext cx="1572767" cy="6705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/>
          <p:nvPr/>
        </p:nvSpPr>
        <p:spPr>
          <a:xfrm>
            <a:off x="3413759" y="8546592"/>
            <a:ext cx="853439" cy="2682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2164079" y="7717535"/>
            <a:ext cx="3352800" cy="0"/>
          </a:xfrm>
          <a:custGeom>
            <a:avLst/>
            <a:gdLst/>
            <a:ahLst/>
            <a:cxnLst/>
            <a:rect l="l" t="t" r="r" b="b"/>
            <a:pathLst>
              <a:path w="3352800" h="0">
                <a:moveTo>
                  <a:pt x="0" y="0"/>
                </a:moveTo>
                <a:lnTo>
                  <a:pt x="3352800" y="0"/>
                </a:lnTo>
              </a:path>
            </a:pathLst>
          </a:custGeom>
          <a:ln w="18288">
            <a:solidFill>
              <a:srgbClr val="28282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1408175" y="7949183"/>
            <a:ext cx="1517904" cy="0"/>
          </a:xfrm>
          <a:custGeom>
            <a:avLst/>
            <a:gdLst/>
            <a:ahLst/>
            <a:cxnLst/>
            <a:rect l="l" t="t" r="r" b="b"/>
            <a:pathLst>
              <a:path w="1517904" h="0">
                <a:moveTo>
                  <a:pt x="0" y="0"/>
                </a:moveTo>
                <a:lnTo>
                  <a:pt x="1517904" y="0"/>
                </a:lnTo>
              </a:path>
            </a:pathLst>
          </a:custGeom>
          <a:ln w="24384">
            <a:solidFill>
              <a:srgbClr val="28282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3072383" y="7943088"/>
            <a:ext cx="1524000" cy="0"/>
          </a:xfrm>
          <a:custGeom>
            <a:avLst/>
            <a:gdLst/>
            <a:ahLst/>
            <a:cxnLst/>
            <a:rect l="l" t="t" r="r" b="b"/>
            <a:pathLst>
              <a:path w="1524000" h="0">
                <a:moveTo>
                  <a:pt x="0" y="0"/>
                </a:moveTo>
                <a:lnTo>
                  <a:pt x="1524000" y="0"/>
                </a:lnTo>
              </a:path>
            </a:pathLst>
          </a:custGeom>
          <a:ln w="24384">
            <a:solidFill>
              <a:srgbClr val="1F1F1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4736591" y="7936992"/>
            <a:ext cx="1530096" cy="0"/>
          </a:xfrm>
          <a:custGeom>
            <a:avLst/>
            <a:gdLst/>
            <a:ahLst/>
            <a:cxnLst/>
            <a:rect l="l" t="t" r="r" b="b"/>
            <a:pathLst>
              <a:path w="1530096" h="0">
                <a:moveTo>
                  <a:pt x="0" y="0"/>
                </a:moveTo>
                <a:lnTo>
                  <a:pt x="1530096" y="0"/>
                </a:lnTo>
              </a:path>
            </a:pathLst>
          </a:custGeom>
          <a:ln w="24384">
            <a:solidFill>
              <a:srgbClr val="1F1F1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3072383" y="8875776"/>
            <a:ext cx="694944" cy="0"/>
          </a:xfrm>
          <a:custGeom>
            <a:avLst/>
            <a:gdLst/>
            <a:ahLst/>
            <a:cxnLst/>
            <a:rect l="l" t="t" r="r" b="b"/>
            <a:pathLst>
              <a:path w="694944" h="0">
                <a:moveTo>
                  <a:pt x="0" y="0"/>
                </a:moveTo>
                <a:lnTo>
                  <a:pt x="694944" y="0"/>
                </a:lnTo>
              </a:path>
            </a:pathLst>
          </a:custGeom>
          <a:ln w="24384">
            <a:solidFill>
              <a:srgbClr val="1F1F1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3907535" y="8875776"/>
            <a:ext cx="688848" cy="0"/>
          </a:xfrm>
          <a:custGeom>
            <a:avLst/>
            <a:gdLst/>
            <a:ahLst/>
            <a:cxnLst/>
            <a:rect l="l" t="t" r="r" b="b"/>
            <a:pathLst>
              <a:path w="688848" h="0">
                <a:moveTo>
                  <a:pt x="0" y="0"/>
                </a:moveTo>
                <a:lnTo>
                  <a:pt x="688848" y="0"/>
                </a:lnTo>
              </a:path>
            </a:pathLst>
          </a:custGeom>
          <a:ln w="24384">
            <a:solidFill>
              <a:srgbClr val="23232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6254496" y="7924800"/>
            <a:ext cx="0" cy="585216"/>
          </a:xfrm>
          <a:custGeom>
            <a:avLst/>
            <a:gdLst/>
            <a:ahLst/>
            <a:cxnLst/>
            <a:rect l="l" t="t" r="r" b="b"/>
            <a:pathLst>
              <a:path w="0" h="585216">
                <a:moveTo>
                  <a:pt x="0" y="585216"/>
                </a:moveTo>
                <a:lnTo>
                  <a:pt x="0" y="0"/>
                </a:lnTo>
              </a:path>
            </a:pathLst>
          </a:custGeom>
          <a:ln w="24384">
            <a:solidFill>
              <a:srgbClr val="23232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1417319" y="7936992"/>
            <a:ext cx="0" cy="554735"/>
          </a:xfrm>
          <a:custGeom>
            <a:avLst/>
            <a:gdLst/>
            <a:ahLst/>
            <a:cxnLst/>
            <a:rect l="l" t="t" r="r" b="b"/>
            <a:pathLst>
              <a:path w="0" h="554735">
                <a:moveTo>
                  <a:pt x="0" y="554735"/>
                </a:moveTo>
                <a:lnTo>
                  <a:pt x="0" y="0"/>
                </a:lnTo>
              </a:path>
            </a:pathLst>
          </a:custGeom>
          <a:ln w="18288">
            <a:solidFill>
              <a:srgbClr val="0F0F0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2913888" y="7936992"/>
            <a:ext cx="0" cy="554735"/>
          </a:xfrm>
          <a:custGeom>
            <a:avLst/>
            <a:gdLst/>
            <a:ahLst/>
            <a:cxnLst/>
            <a:rect l="l" t="t" r="r" b="b"/>
            <a:pathLst>
              <a:path w="0" h="554735">
                <a:moveTo>
                  <a:pt x="0" y="554735"/>
                </a:moveTo>
                <a:lnTo>
                  <a:pt x="0" y="0"/>
                </a:lnTo>
              </a:path>
            </a:pathLst>
          </a:custGeom>
          <a:ln w="18288">
            <a:solidFill>
              <a:srgbClr val="18181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3084576" y="7936992"/>
            <a:ext cx="0" cy="585215"/>
          </a:xfrm>
          <a:custGeom>
            <a:avLst/>
            <a:gdLst/>
            <a:ahLst/>
            <a:cxnLst/>
            <a:rect l="l" t="t" r="r" b="b"/>
            <a:pathLst>
              <a:path w="0" h="585215">
                <a:moveTo>
                  <a:pt x="0" y="585215"/>
                </a:moveTo>
                <a:lnTo>
                  <a:pt x="0" y="0"/>
                </a:lnTo>
              </a:path>
            </a:pathLst>
          </a:custGeom>
          <a:ln w="24384">
            <a:solidFill>
              <a:srgbClr val="28282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4584191" y="7930895"/>
            <a:ext cx="0" cy="585215"/>
          </a:xfrm>
          <a:custGeom>
            <a:avLst/>
            <a:gdLst/>
            <a:ahLst/>
            <a:cxnLst/>
            <a:rect l="l" t="t" r="r" b="b"/>
            <a:pathLst>
              <a:path w="0" h="585215">
                <a:moveTo>
                  <a:pt x="0" y="585215"/>
                </a:moveTo>
                <a:lnTo>
                  <a:pt x="0" y="0"/>
                </a:lnTo>
              </a:path>
            </a:pathLst>
          </a:custGeom>
          <a:ln w="24384">
            <a:solidFill>
              <a:srgbClr val="1F1F1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4748784" y="7924800"/>
            <a:ext cx="0" cy="591311"/>
          </a:xfrm>
          <a:custGeom>
            <a:avLst/>
            <a:gdLst/>
            <a:ahLst/>
            <a:cxnLst/>
            <a:rect l="l" t="t" r="r" b="b"/>
            <a:pathLst>
              <a:path w="0" h="591311">
                <a:moveTo>
                  <a:pt x="0" y="591311"/>
                </a:moveTo>
                <a:lnTo>
                  <a:pt x="0" y="0"/>
                </a:lnTo>
              </a:path>
            </a:pathLst>
          </a:custGeom>
          <a:ln w="24384">
            <a:solidFill>
              <a:srgbClr val="1F1F1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" name="object 17"/>
          <p:cNvSpPr/>
          <p:nvPr/>
        </p:nvSpPr>
        <p:spPr>
          <a:xfrm>
            <a:off x="2243327" y="9278111"/>
            <a:ext cx="682752" cy="0"/>
          </a:xfrm>
          <a:custGeom>
            <a:avLst/>
            <a:gdLst/>
            <a:ahLst/>
            <a:cxnLst/>
            <a:rect l="l" t="t" r="r" b="b"/>
            <a:pathLst>
              <a:path w="682752" h="0">
                <a:moveTo>
                  <a:pt x="0" y="0"/>
                </a:moveTo>
                <a:lnTo>
                  <a:pt x="682752" y="0"/>
                </a:lnTo>
              </a:path>
            </a:pathLst>
          </a:custGeom>
          <a:ln w="24384">
            <a:solidFill>
              <a:srgbClr val="1F1F1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" name="object 18"/>
          <p:cNvSpPr/>
          <p:nvPr/>
        </p:nvSpPr>
        <p:spPr>
          <a:xfrm>
            <a:off x="3084576" y="8869680"/>
            <a:ext cx="0" cy="414527"/>
          </a:xfrm>
          <a:custGeom>
            <a:avLst/>
            <a:gdLst/>
            <a:ahLst/>
            <a:cxnLst/>
            <a:rect l="l" t="t" r="r" b="b"/>
            <a:pathLst>
              <a:path w="0" h="414527">
                <a:moveTo>
                  <a:pt x="0" y="414527"/>
                </a:moveTo>
                <a:lnTo>
                  <a:pt x="0" y="0"/>
                </a:lnTo>
              </a:path>
            </a:pathLst>
          </a:custGeom>
          <a:ln w="24384">
            <a:solidFill>
              <a:srgbClr val="2B2B2B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3755135" y="8863583"/>
            <a:ext cx="0" cy="420624"/>
          </a:xfrm>
          <a:custGeom>
            <a:avLst/>
            <a:gdLst/>
            <a:ahLst/>
            <a:cxnLst/>
            <a:rect l="l" t="t" r="r" b="b"/>
            <a:pathLst>
              <a:path w="0" h="420624">
                <a:moveTo>
                  <a:pt x="0" y="420624"/>
                </a:moveTo>
                <a:lnTo>
                  <a:pt x="0" y="0"/>
                </a:lnTo>
              </a:path>
            </a:pathLst>
          </a:custGeom>
          <a:ln w="24384">
            <a:solidFill>
              <a:srgbClr val="23232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3919728" y="8863583"/>
            <a:ext cx="0" cy="420624"/>
          </a:xfrm>
          <a:custGeom>
            <a:avLst/>
            <a:gdLst/>
            <a:ahLst/>
            <a:cxnLst/>
            <a:rect l="l" t="t" r="r" b="b"/>
            <a:pathLst>
              <a:path w="0" h="420624">
                <a:moveTo>
                  <a:pt x="0" y="420624"/>
                </a:moveTo>
                <a:lnTo>
                  <a:pt x="0" y="0"/>
                </a:lnTo>
              </a:path>
            </a:pathLst>
          </a:custGeom>
          <a:ln w="24384">
            <a:solidFill>
              <a:srgbClr val="28282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4584191" y="8863583"/>
            <a:ext cx="0" cy="414527"/>
          </a:xfrm>
          <a:custGeom>
            <a:avLst/>
            <a:gdLst/>
            <a:ahLst/>
            <a:cxnLst/>
            <a:rect l="l" t="t" r="r" b="b"/>
            <a:pathLst>
              <a:path w="0" h="414527">
                <a:moveTo>
                  <a:pt x="0" y="414527"/>
                </a:moveTo>
                <a:lnTo>
                  <a:pt x="0" y="0"/>
                </a:lnTo>
              </a:path>
            </a:pathLst>
          </a:custGeom>
          <a:ln w="24384">
            <a:solidFill>
              <a:srgbClr val="1F1F1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4751832" y="8863583"/>
            <a:ext cx="0" cy="414527"/>
          </a:xfrm>
          <a:custGeom>
            <a:avLst/>
            <a:gdLst/>
            <a:ahLst/>
            <a:cxnLst/>
            <a:rect l="l" t="t" r="r" b="b"/>
            <a:pathLst>
              <a:path w="0" h="414527">
                <a:moveTo>
                  <a:pt x="0" y="414527"/>
                </a:moveTo>
                <a:lnTo>
                  <a:pt x="0" y="0"/>
                </a:lnTo>
              </a:path>
            </a:pathLst>
          </a:custGeom>
          <a:ln w="18288">
            <a:solidFill>
              <a:srgbClr val="13131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6254496" y="8857488"/>
            <a:ext cx="0" cy="420623"/>
          </a:xfrm>
          <a:custGeom>
            <a:avLst/>
            <a:gdLst/>
            <a:ahLst/>
            <a:cxnLst/>
            <a:rect l="l" t="t" r="r" b="b"/>
            <a:pathLst>
              <a:path w="0" h="420623">
                <a:moveTo>
                  <a:pt x="0" y="420623"/>
                </a:moveTo>
                <a:lnTo>
                  <a:pt x="0" y="0"/>
                </a:lnTo>
              </a:path>
            </a:pathLst>
          </a:custGeom>
          <a:ln w="24384">
            <a:solidFill>
              <a:srgbClr val="1F1F1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408175" y="9278111"/>
            <a:ext cx="688848" cy="0"/>
          </a:xfrm>
          <a:custGeom>
            <a:avLst/>
            <a:gdLst/>
            <a:ahLst/>
            <a:cxnLst/>
            <a:rect l="l" t="t" r="r" b="b"/>
            <a:pathLst>
              <a:path w="688848" h="0">
                <a:moveTo>
                  <a:pt x="0" y="0"/>
                </a:moveTo>
                <a:lnTo>
                  <a:pt x="688848" y="0"/>
                </a:lnTo>
              </a:path>
            </a:pathLst>
          </a:custGeom>
          <a:ln w="24384">
            <a:solidFill>
              <a:srgbClr val="23232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3072383" y="9272016"/>
            <a:ext cx="694944" cy="0"/>
          </a:xfrm>
          <a:custGeom>
            <a:avLst/>
            <a:gdLst/>
            <a:ahLst/>
            <a:cxnLst/>
            <a:rect l="l" t="t" r="r" b="b"/>
            <a:pathLst>
              <a:path w="694944" h="0">
                <a:moveTo>
                  <a:pt x="0" y="0"/>
                </a:moveTo>
                <a:lnTo>
                  <a:pt x="694944" y="0"/>
                </a:lnTo>
              </a:path>
            </a:pathLst>
          </a:custGeom>
          <a:ln w="24384">
            <a:solidFill>
              <a:srgbClr val="1F1F1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3907535" y="9272016"/>
            <a:ext cx="688848" cy="0"/>
          </a:xfrm>
          <a:custGeom>
            <a:avLst/>
            <a:gdLst/>
            <a:ahLst/>
            <a:cxnLst/>
            <a:rect l="l" t="t" r="r" b="b"/>
            <a:pathLst>
              <a:path w="688848" h="0">
                <a:moveTo>
                  <a:pt x="0" y="0"/>
                </a:moveTo>
                <a:lnTo>
                  <a:pt x="688848" y="0"/>
                </a:lnTo>
              </a:path>
            </a:pathLst>
          </a:custGeom>
          <a:ln w="24384">
            <a:solidFill>
              <a:srgbClr val="232323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4742688" y="9265919"/>
            <a:ext cx="688848" cy="0"/>
          </a:xfrm>
          <a:custGeom>
            <a:avLst/>
            <a:gdLst/>
            <a:ahLst/>
            <a:cxnLst/>
            <a:rect l="l" t="t" r="r" b="b"/>
            <a:pathLst>
              <a:path w="688848" h="0">
                <a:moveTo>
                  <a:pt x="0" y="0"/>
                </a:moveTo>
                <a:lnTo>
                  <a:pt x="688848" y="0"/>
                </a:lnTo>
              </a:path>
            </a:pathLst>
          </a:custGeom>
          <a:ln w="24384">
            <a:solidFill>
              <a:srgbClr val="28282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5577840" y="9265919"/>
            <a:ext cx="688848" cy="0"/>
          </a:xfrm>
          <a:custGeom>
            <a:avLst/>
            <a:gdLst/>
            <a:ahLst/>
            <a:cxnLst/>
            <a:rect l="l" t="t" r="r" b="b"/>
            <a:pathLst>
              <a:path w="688848" h="0">
                <a:moveTo>
                  <a:pt x="0" y="0"/>
                </a:moveTo>
                <a:lnTo>
                  <a:pt x="688848" y="0"/>
                </a:lnTo>
              </a:path>
            </a:pathLst>
          </a:custGeom>
          <a:ln w="24384">
            <a:solidFill>
              <a:srgbClr val="282828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8" name="object 38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noAutofit/>
          </a:bodyPr>
          <a:lstStyle/>
          <a:p>
            <a:pPr marL="25400">
              <a:lnSpc>
                <a:spcPct val="100000"/>
              </a:lnSpc>
            </a:pPr>
            <a:r>
              <a:rPr dirty="0" smtClean="0" sz="3300" spc="95">
                <a:solidFill>
                  <a:srgbClr val="0E1A42"/>
                </a:solidFill>
                <a:latin typeface="Times New Roman"/>
                <a:cs typeface="Times New Roman"/>
              </a:rPr>
              <a:t>5</a:t>
            </a:r>
            <a:endParaRPr sz="33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987044" y="415290"/>
            <a:ext cx="5796280" cy="610298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just" marL="48895" marR="52705">
              <a:lnSpc>
                <a:spcPct val="100000"/>
              </a:lnSpc>
            </a:pPr>
            <a:r>
              <a:rPr dirty="0" smtClean="0" sz="1050" spc="10">
                <a:solidFill>
                  <a:srgbClr val="0E1A42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50" spc="-45">
                <a:solidFill>
                  <a:srgbClr val="0E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30">
                <a:solidFill>
                  <a:srgbClr val="0E1A42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50" spc="5">
                <a:solidFill>
                  <a:srgbClr val="0E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-10">
                <a:solidFill>
                  <a:srgbClr val="0E1A42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50" spc="-10">
                <a:solidFill>
                  <a:srgbClr val="0E1A42"/>
                </a:solidFill>
                <a:latin typeface="Times New Roman"/>
                <a:cs typeface="Times New Roman"/>
              </a:rPr>
              <a:t>           </a:t>
            </a:r>
            <a:r>
              <a:rPr dirty="0" smtClean="0" sz="1050" spc="75">
                <a:solidFill>
                  <a:srgbClr val="0E1A42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-30">
                <a:solidFill>
                  <a:srgbClr val="1C4F1F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645" sz="1575" spc="15">
                <a:solidFill>
                  <a:srgbClr val="930F13"/>
                </a:solidFill>
                <a:latin typeface="Times New Roman"/>
                <a:cs typeface="Times New Roman"/>
              </a:rPr>
              <a:t>Satellite</a:t>
            </a:r>
            <a:r>
              <a:rPr dirty="0" smtClean="0" baseline="2645" sz="1575" spc="-67">
                <a:solidFill>
                  <a:srgbClr val="930F1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44">
                <a:solidFill>
                  <a:srgbClr val="930F13"/>
                </a:solidFill>
                <a:latin typeface="Times New Roman"/>
                <a:cs typeface="Times New Roman"/>
              </a:rPr>
              <a:t>Image</a:t>
            </a:r>
            <a:r>
              <a:rPr dirty="0" smtClean="0" baseline="2645" sz="1575" spc="7">
                <a:solidFill>
                  <a:srgbClr val="930F1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0">
                <a:solidFill>
                  <a:srgbClr val="930F13"/>
                </a:solidFill>
                <a:latin typeface="Times New Roman"/>
                <a:cs typeface="Times New Roman"/>
              </a:rPr>
              <a:t>Classification </a:t>
            </a:r>
            <a:r>
              <a:rPr dirty="0" smtClean="0" baseline="2645" sz="1575" spc="-165">
                <a:solidFill>
                  <a:srgbClr val="930F1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645" sz="1575" spc="15">
                <a:solidFill>
                  <a:srgbClr val="930F13"/>
                </a:solidFill>
                <a:latin typeface="Times New Roman"/>
                <a:cs typeface="Times New Roman"/>
              </a:rPr>
              <a:t>Concep</a:t>
            </a:r>
            <a:r>
              <a:rPr dirty="0" smtClean="0" baseline="2645" sz="1575" spc="0">
                <a:solidFill>
                  <a:srgbClr val="930F13"/>
                </a:solidFill>
                <a:latin typeface="Times New Roman"/>
                <a:cs typeface="Times New Roman"/>
              </a:rPr>
              <a:t>t</a:t>
            </a:r>
            <a:r>
              <a:rPr dirty="0" smtClean="0" baseline="2645" sz="1575" spc="82">
                <a:solidFill>
                  <a:srgbClr val="1C4F1F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645" sz="1575" spc="82">
                <a:solidFill>
                  <a:srgbClr val="1C4F1F"/>
                </a:solidFill>
                <a:latin typeface="Times New Roman"/>
                <a:cs typeface="Times New Roman"/>
              </a:rPr>
              <a:t>             </a:t>
            </a:r>
            <a:r>
              <a:rPr dirty="0" smtClean="0" baseline="2645" sz="1575" spc="-150">
                <a:solidFill>
                  <a:srgbClr val="1C4F1F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0">
                <a:solidFill>
                  <a:srgbClr val="0E1A42"/>
                </a:solidFill>
                <a:latin typeface="Times New Roman"/>
                <a:cs typeface="Times New Roman"/>
              </a:rPr>
              <a:t>Dr.</a:t>
            </a:r>
            <a:r>
              <a:rPr dirty="0" smtClean="0" sz="1050" spc="-10">
                <a:solidFill>
                  <a:srgbClr val="0E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5">
                <a:solidFill>
                  <a:srgbClr val="0E1A42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50" spc="95">
                <a:solidFill>
                  <a:srgbClr val="0E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10">
                <a:solidFill>
                  <a:srgbClr val="0E1A42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50" spc="35">
                <a:solidFill>
                  <a:srgbClr val="0E1A42"/>
                </a:solidFill>
                <a:latin typeface="Times New Roman"/>
                <a:cs typeface="Times New Roman"/>
              </a:rPr>
              <a:t> </a:t>
            </a:r>
            <a:r>
              <a:rPr dirty="0" smtClean="0" sz="1050" spc="45">
                <a:solidFill>
                  <a:srgbClr val="0E1A42"/>
                </a:solidFill>
                <a:latin typeface="Times New Roman"/>
                <a:cs typeface="Times New Roman"/>
              </a:rPr>
              <a:t>Taha</a:t>
            </a:r>
            <a:endParaRPr sz="1050">
              <a:latin typeface="Times New Roman"/>
              <a:cs typeface="Times New Roman"/>
            </a:endParaRPr>
          </a:p>
          <a:p>
            <a:pPr>
              <a:lnSpc>
                <a:spcPts val="550"/>
              </a:lnSpc>
              <a:spcBef>
                <a:spcPts val="8"/>
              </a:spcBef>
            </a:pPr>
            <a:endParaRPr sz="550"/>
          </a:p>
          <a:p>
            <a:pPr algn="just" marL="12700" marR="12700" indent="5715">
              <a:lnSpc>
                <a:spcPct val="115799"/>
              </a:lnSpc>
            </a:pP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object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our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analysis.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Unfortunately,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directly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recorded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remotely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sensed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images;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we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derive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them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only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indirectly,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using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evidence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contained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brightnesses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recorded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each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image.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example,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cannot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directly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show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geological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units,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but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rather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only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differences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topography,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vegetation,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soil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color,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shadow,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factors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lead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analyst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conclude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certain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geological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conditions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exist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specific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areas.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30"/>
              </a:spcBef>
            </a:pPr>
            <a:endParaRPr sz="1300"/>
          </a:p>
          <a:p>
            <a:pPr algn="just" marL="12700" marR="13970" indent="444500">
              <a:lnSpc>
                <a:spcPct val="116100"/>
              </a:lnSpc>
            </a:pP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groups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uniform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with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respect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brightnesses</a:t>
            </a:r>
            <a:r>
              <a:rPr dirty="0" smtClean="0" sz="1250" spc="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several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channels.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analyst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observe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remotely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sensed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data;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possible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define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links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on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informational</a:t>
            </a:r>
            <a:r>
              <a:rPr dirty="0" smtClean="0" sz="1250" spc="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primary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interest,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then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forms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valuable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source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information.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Thus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remote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sensing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proceeds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by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matching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categories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informational</a:t>
            </a:r>
            <a:r>
              <a:rPr dirty="0" smtClean="0" sz="1250" spc="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categories.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match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made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with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confidence,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then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information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likely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reliable.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7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informational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categories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do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not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correspond,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then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250" spc="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unlikely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useful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source</a:t>
            </a:r>
            <a:r>
              <a:rPr dirty="0" smtClean="0" sz="1250" spc="-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particular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form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information.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Seldom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can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we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expect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-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find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exact</a:t>
            </a:r>
            <a:r>
              <a:rPr dirty="0" smtClean="0" sz="1250" spc="-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one­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to-one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matches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informational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classes.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Any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informational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class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includes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variations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arising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from </a:t>
            </a:r>
            <a:r>
              <a:rPr dirty="0" smtClean="0" sz="1250" spc="9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natural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variations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class.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For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example,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region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informational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class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"forest"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is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still</a:t>
            </a:r>
            <a:r>
              <a:rPr dirty="0" smtClean="0" sz="1250" spc="1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"forest,"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even</a:t>
            </a:r>
            <a:r>
              <a:rPr dirty="0" smtClean="0" sz="1250" spc="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though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it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9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display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variations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age,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species</a:t>
            </a:r>
            <a:r>
              <a:rPr dirty="0" smtClean="0" sz="1250" spc="7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composition,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density,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vigor,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which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all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lead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differences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-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the</a:t>
            </a:r>
            <a:r>
              <a:rPr dirty="0" smtClean="0" sz="1250" spc="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appearance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5">
                <a:solidFill>
                  <a:srgbClr val="030303"/>
                </a:solidFill>
                <a:latin typeface="Times New Roman"/>
                <a:cs typeface="Times New Roman"/>
              </a:rPr>
              <a:t>a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single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informational</a:t>
            </a:r>
            <a:r>
              <a:rPr dirty="0" smtClean="0" sz="1250" spc="1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class.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Furthermore,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other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factors,</a:t>
            </a:r>
            <a:r>
              <a:rPr dirty="0" smtClean="0" sz="1250" spc="-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such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-10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variations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in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illumination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and</a:t>
            </a:r>
            <a:r>
              <a:rPr dirty="0" smtClean="0" sz="1250" spc="-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shadowing,</a:t>
            </a:r>
            <a:r>
              <a:rPr dirty="0" smtClean="0" sz="1250" spc="-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produce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additional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variations</a:t>
            </a:r>
            <a:r>
              <a:rPr dirty="0" smtClean="0" sz="1250" spc="13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even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within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otherwise</a:t>
            </a:r>
            <a:r>
              <a:rPr dirty="0" smtClean="0" sz="1250" spc="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spectrally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uniform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classes.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44"/>
              </a:spcBef>
            </a:pPr>
            <a:endParaRPr sz="1300"/>
          </a:p>
          <a:p>
            <a:pPr algn="just" marL="18415" marR="21590" indent="432434">
              <a:lnSpc>
                <a:spcPct val="115199"/>
              </a:lnSpc>
            </a:pP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Thus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6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informational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are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typically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5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composed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-114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numerous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subclasses,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spectrally</a:t>
            </a:r>
            <a:r>
              <a:rPr dirty="0" smtClean="0" sz="1250" spc="11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distinct</a:t>
            </a:r>
            <a:r>
              <a:rPr dirty="0" smtClean="0" sz="1250" spc="-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groups</a:t>
            </a:r>
            <a:r>
              <a:rPr dirty="0" smtClean="0" sz="1250" spc="5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5">
                <a:solidFill>
                  <a:srgbClr val="030303"/>
                </a:solidFill>
                <a:latin typeface="Times New Roman"/>
                <a:cs typeface="Times New Roman"/>
              </a:rPr>
              <a:t>of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250" spc="8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that</a:t>
            </a:r>
            <a:r>
              <a:rPr dirty="0" smtClean="0" sz="1250" spc="-4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together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30303"/>
                </a:solidFill>
                <a:latin typeface="Times New Roman"/>
                <a:cs typeface="Times New Roman"/>
              </a:rPr>
              <a:t>may</a:t>
            </a:r>
            <a:r>
              <a:rPr dirty="0" smtClean="0" sz="1250" spc="4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be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20">
                <a:solidFill>
                  <a:srgbClr val="030303"/>
                </a:solidFill>
                <a:latin typeface="Times New Roman"/>
                <a:cs typeface="Times New Roman"/>
              </a:rPr>
              <a:t>as</a:t>
            </a:r>
            <a:r>
              <a:rPr dirty="0" smtClean="0" sz="1250" spc="40">
                <a:solidFill>
                  <a:srgbClr val="030303"/>
                </a:solidFill>
                <a:latin typeface="Times New Roman"/>
                <a:cs typeface="Times New Roman"/>
              </a:rPr>
              <a:t>s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e</a:t>
            </a:r>
            <a:r>
              <a:rPr dirty="0" smtClean="0" sz="1250" spc="80">
                <a:solidFill>
                  <a:srgbClr val="030303"/>
                </a:solidFill>
                <a:latin typeface="Times New Roman"/>
                <a:cs typeface="Times New Roman"/>
              </a:rPr>
              <a:t>m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bled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to</a:t>
            </a:r>
            <a:r>
              <a:rPr dirty="0" smtClean="0" sz="1250" spc="30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form</a:t>
            </a:r>
            <a:r>
              <a:rPr dirty="0" smtClean="0" sz="1250" spc="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70">
                <a:solidFill>
                  <a:srgbClr val="030303"/>
                </a:solidFill>
                <a:latin typeface="Times New Roman"/>
                <a:cs typeface="Times New Roman"/>
              </a:rPr>
              <a:t>an</a:t>
            </a:r>
            <a:r>
              <a:rPr dirty="0" smtClean="0" sz="1250" spc="-6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5">
                <a:solidFill>
                  <a:srgbClr val="030303"/>
                </a:solidFill>
                <a:latin typeface="Times New Roman"/>
                <a:cs typeface="Times New Roman"/>
              </a:rPr>
              <a:t>informational</a:t>
            </a:r>
            <a:r>
              <a:rPr dirty="0" smtClean="0" sz="1250" spc="105">
                <a:solidFill>
                  <a:srgbClr val="030303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10">
                <a:solidFill>
                  <a:srgbClr val="030303"/>
                </a:solidFill>
                <a:latin typeface="Times New Roman"/>
                <a:cs typeface="Times New Roman"/>
              </a:rPr>
              <a:t>class: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474724" y="7980915"/>
            <a:ext cx="1386840" cy="50800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280670" marR="12700" indent="-268605">
              <a:lnSpc>
                <a:spcPct val="95700"/>
              </a:lnSpc>
            </a:pPr>
            <a:r>
              <a:rPr dirty="0" smtClean="0" sz="850" spc="15">
                <a:solidFill>
                  <a:srgbClr val="232323"/>
                </a:solidFill>
                <a:latin typeface="Arial"/>
                <a:cs typeface="Arial"/>
              </a:rPr>
              <a:t>SPeCTRAL</a:t>
            </a:r>
            <a:r>
              <a:rPr dirty="0" smtClean="0" sz="850" spc="90">
                <a:solidFill>
                  <a:srgbClr val="232323"/>
                </a:solidFill>
                <a:latin typeface="Arial"/>
                <a:cs typeface="Arial"/>
              </a:rPr>
              <a:t> </a:t>
            </a:r>
            <a:r>
              <a:rPr dirty="0" smtClean="0" sz="850" spc="0">
                <a:solidFill>
                  <a:srgbClr val="232323"/>
                </a:solidFill>
                <a:latin typeface="Arial"/>
                <a:cs typeface="Arial"/>
              </a:rPr>
              <a:t>S</a:t>
            </a:r>
            <a:r>
              <a:rPr dirty="0" smtClean="0" sz="850" spc="55">
                <a:solidFill>
                  <a:srgbClr val="030303"/>
                </a:solidFill>
                <a:latin typeface="Arial"/>
                <a:cs typeface="Arial"/>
              </a:rPr>
              <a:t>U</a:t>
            </a:r>
            <a:r>
              <a:rPr dirty="0" smtClean="0" sz="850" spc="0">
                <a:solidFill>
                  <a:srgbClr val="030303"/>
                </a:solidFill>
                <a:latin typeface="Arial"/>
                <a:cs typeface="Arial"/>
              </a:rPr>
              <a:t>B</a:t>
            </a:r>
            <a:r>
              <a:rPr dirty="0" smtClean="0" sz="850" spc="5">
                <a:solidFill>
                  <a:srgbClr val="232323"/>
                </a:solidFill>
                <a:latin typeface="Arial"/>
                <a:cs typeface="Arial"/>
              </a:rPr>
              <a:t>CLASSES</a:t>
            </a:r>
            <a:r>
              <a:rPr dirty="0" smtClean="0" sz="850" spc="0">
                <a:solidFill>
                  <a:srgbClr val="232323"/>
                </a:solidFill>
                <a:latin typeface="Arial"/>
                <a:cs typeface="Arial"/>
              </a:rPr>
              <a:t> </a:t>
            </a:r>
            <a:r>
              <a:rPr dirty="0" smtClean="0" sz="850" spc="10">
                <a:solidFill>
                  <a:srgbClr val="131313"/>
                </a:solidFill>
                <a:latin typeface="Arial"/>
                <a:cs typeface="Arial"/>
              </a:rPr>
              <a:t>ARISING</a:t>
            </a:r>
            <a:r>
              <a:rPr dirty="0" smtClean="0" sz="850" spc="1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dirty="0" smtClean="0" sz="850" spc="-85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dirty="0" smtClean="0" sz="850" spc="10">
                <a:solidFill>
                  <a:srgbClr val="131313"/>
                </a:solidFill>
                <a:latin typeface="Arial"/>
                <a:cs typeface="Arial"/>
              </a:rPr>
              <a:t>FROM</a:t>
            </a:r>
            <a:r>
              <a:rPr dirty="0" smtClean="0" sz="850" spc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dirty="0" smtClean="0" sz="850" spc="5">
                <a:solidFill>
                  <a:srgbClr val="232323"/>
                </a:solidFill>
                <a:latin typeface="Arial"/>
                <a:cs typeface="Arial"/>
              </a:rPr>
              <a:t>VARIATIONS</a:t>
            </a:r>
            <a:r>
              <a:rPr dirty="0" smtClean="0" sz="850" spc="5">
                <a:solidFill>
                  <a:srgbClr val="232323"/>
                </a:solidFill>
                <a:latin typeface="Arial"/>
                <a:cs typeface="Arial"/>
              </a:rPr>
              <a:t> </a:t>
            </a:r>
            <a:r>
              <a:rPr dirty="0" smtClean="0" sz="850" spc="-55">
                <a:solidFill>
                  <a:srgbClr val="232323"/>
                </a:solidFill>
                <a:latin typeface="Arial"/>
                <a:cs typeface="Arial"/>
              </a:rPr>
              <a:t> </a:t>
            </a:r>
            <a:r>
              <a:rPr dirty="0" smtClean="0" sz="850" spc="55">
                <a:solidFill>
                  <a:srgbClr val="030303"/>
                </a:solidFill>
                <a:latin typeface="Arial"/>
                <a:cs typeface="Arial"/>
              </a:rPr>
              <a:t>IN</a:t>
            </a:r>
            <a:r>
              <a:rPr dirty="0" smtClean="0" sz="850" spc="3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850" spc="10">
                <a:solidFill>
                  <a:srgbClr val="131313"/>
                </a:solidFill>
                <a:latin typeface="Arial"/>
                <a:cs typeface="Arial"/>
              </a:rPr>
              <a:t>ILLUMINATION</a:t>
            </a:r>
            <a:endParaRPr sz="850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145027" y="7969250"/>
            <a:ext cx="1381125" cy="51308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ctr">
              <a:lnSpc>
                <a:spcPct val="100000"/>
              </a:lnSpc>
            </a:pPr>
            <a:r>
              <a:rPr dirty="0" smtClean="0" sz="850" spc="5">
                <a:solidFill>
                  <a:srgbClr val="232323"/>
                </a:solidFill>
                <a:latin typeface="Arial"/>
                <a:cs typeface="Arial"/>
              </a:rPr>
              <a:t>S</a:t>
            </a:r>
            <a:r>
              <a:rPr dirty="0" smtClean="0" sz="850" spc="-50">
                <a:solidFill>
                  <a:srgbClr val="232323"/>
                </a:solidFill>
                <a:latin typeface="Arial"/>
                <a:cs typeface="Arial"/>
              </a:rPr>
              <a:t>P</a:t>
            </a:r>
            <a:r>
              <a:rPr dirty="0" smtClean="0" sz="850" spc="0">
                <a:solidFill>
                  <a:srgbClr val="030303"/>
                </a:solidFill>
                <a:latin typeface="Arial"/>
                <a:cs typeface="Arial"/>
              </a:rPr>
              <a:t>E</a:t>
            </a:r>
            <a:r>
              <a:rPr dirty="0" smtClean="0" sz="850" spc="15">
                <a:solidFill>
                  <a:srgbClr val="232323"/>
                </a:solidFill>
                <a:latin typeface="Arial"/>
                <a:cs typeface="Arial"/>
              </a:rPr>
              <a:t>CTRAL</a:t>
            </a:r>
            <a:r>
              <a:rPr dirty="0" smtClean="0" sz="850" spc="80">
                <a:solidFill>
                  <a:srgbClr val="232323"/>
                </a:solidFill>
                <a:latin typeface="Arial"/>
                <a:cs typeface="Arial"/>
              </a:rPr>
              <a:t> </a:t>
            </a:r>
            <a:r>
              <a:rPr dirty="0" smtClean="0" sz="850" spc="5">
                <a:solidFill>
                  <a:srgbClr val="131313"/>
                </a:solidFill>
                <a:latin typeface="Arial"/>
                <a:cs typeface="Arial"/>
              </a:rPr>
              <a:t>SUBCLASSES</a:t>
            </a:r>
            <a:endParaRPr sz="850">
              <a:latin typeface="Arial"/>
              <a:cs typeface="Arial"/>
            </a:endParaRPr>
          </a:p>
          <a:p>
            <a:pPr algn="ctr" marL="1905">
              <a:lnSpc>
                <a:spcPts val="960"/>
              </a:lnSpc>
            </a:pPr>
            <a:r>
              <a:rPr dirty="0" smtClean="0" sz="850" spc="20">
                <a:solidFill>
                  <a:srgbClr val="232323"/>
                </a:solidFill>
                <a:latin typeface="Arial"/>
                <a:cs typeface="Arial"/>
              </a:rPr>
              <a:t>A</a:t>
            </a:r>
            <a:r>
              <a:rPr dirty="0" smtClean="0" sz="850" spc="-105">
                <a:solidFill>
                  <a:srgbClr val="232323"/>
                </a:solidFill>
                <a:latin typeface="Arial"/>
                <a:cs typeface="Arial"/>
              </a:rPr>
              <a:t>R</a:t>
            </a:r>
            <a:r>
              <a:rPr dirty="0" smtClean="0" sz="850" spc="-190">
                <a:solidFill>
                  <a:srgbClr val="030303"/>
                </a:solidFill>
                <a:latin typeface="Arial"/>
                <a:cs typeface="Arial"/>
              </a:rPr>
              <a:t>I</a:t>
            </a:r>
            <a:r>
              <a:rPr dirty="0" smtClean="0" sz="850" spc="5">
                <a:solidFill>
                  <a:srgbClr val="232323"/>
                </a:solidFill>
                <a:latin typeface="Arial"/>
                <a:cs typeface="Arial"/>
              </a:rPr>
              <a:t>SING</a:t>
            </a:r>
            <a:r>
              <a:rPr dirty="0" smtClean="0" sz="850" spc="90">
                <a:solidFill>
                  <a:srgbClr val="232323"/>
                </a:solidFill>
                <a:latin typeface="Arial"/>
                <a:cs typeface="Arial"/>
              </a:rPr>
              <a:t> </a:t>
            </a:r>
            <a:r>
              <a:rPr dirty="0" smtClean="0" sz="850" spc="10">
                <a:solidFill>
                  <a:srgbClr val="131313"/>
                </a:solidFill>
                <a:latin typeface="Arial"/>
                <a:cs typeface="Arial"/>
              </a:rPr>
              <a:t>FROM</a:t>
            </a:r>
            <a:endParaRPr sz="850">
              <a:latin typeface="Arial"/>
              <a:cs typeface="Arial"/>
            </a:endParaRPr>
          </a:p>
          <a:p>
            <a:pPr algn="ctr" marL="10795">
              <a:lnSpc>
                <a:spcPts val="1010"/>
              </a:lnSpc>
            </a:pPr>
            <a:r>
              <a:rPr dirty="0" smtClean="0" sz="850" spc="10">
                <a:solidFill>
                  <a:srgbClr val="232323"/>
                </a:solidFill>
                <a:latin typeface="Arial"/>
                <a:cs typeface="Arial"/>
              </a:rPr>
              <a:t>VA</a:t>
            </a:r>
            <a:r>
              <a:rPr dirty="0" smtClean="0" sz="850" spc="80">
                <a:solidFill>
                  <a:srgbClr val="232323"/>
                </a:solidFill>
                <a:latin typeface="Arial"/>
                <a:cs typeface="Arial"/>
              </a:rPr>
              <a:t>R</a:t>
            </a:r>
            <a:r>
              <a:rPr dirty="0" smtClean="0" sz="850" spc="40">
                <a:solidFill>
                  <a:srgbClr val="030303"/>
                </a:solidFill>
                <a:latin typeface="Arial"/>
                <a:cs typeface="Arial"/>
              </a:rPr>
              <a:t>IAT</a:t>
            </a:r>
            <a:r>
              <a:rPr dirty="0" smtClean="0" sz="850" spc="-75">
                <a:solidFill>
                  <a:srgbClr val="030303"/>
                </a:solidFill>
                <a:latin typeface="Arial"/>
                <a:cs typeface="Arial"/>
              </a:rPr>
              <a:t>I</a:t>
            </a:r>
            <a:r>
              <a:rPr dirty="0" smtClean="0" sz="850" spc="5">
                <a:solidFill>
                  <a:srgbClr val="232323"/>
                </a:solidFill>
                <a:latin typeface="Arial"/>
                <a:cs typeface="Arial"/>
              </a:rPr>
              <a:t>ONS</a:t>
            </a:r>
            <a:r>
              <a:rPr dirty="0" smtClean="0" sz="850" spc="90">
                <a:solidFill>
                  <a:srgbClr val="232323"/>
                </a:solidFill>
                <a:latin typeface="Arial"/>
                <a:cs typeface="Arial"/>
              </a:rPr>
              <a:t> </a:t>
            </a:r>
            <a:r>
              <a:rPr dirty="0" smtClean="0" sz="850" spc="25">
                <a:solidFill>
                  <a:srgbClr val="131313"/>
                </a:solidFill>
                <a:latin typeface="Arial"/>
                <a:cs typeface="Arial"/>
              </a:rPr>
              <a:t>IN</a:t>
            </a:r>
            <a:endParaRPr sz="850">
              <a:latin typeface="Arial"/>
              <a:cs typeface="Arial"/>
            </a:endParaRPr>
          </a:p>
          <a:p>
            <a:pPr algn="ctr" marR="12065">
              <a:lnSpc>
                <a:spcPts val="960"/>
              </a:lnSpc>
            </a:pPr>
            <a:r>
              <a:rPr dirty="0" smtClean="0" sz="850" spc="-20">
                <a:solidFill>
                  <a:srgbClr val="232323"/>
                </a:solidFill>
                <a:latin typeface="Arial"/>
                <a:cs typeface="Arial"/>
              </a:rPr>
              <a:t>SPECIES</a:t>
            </a:r>
            <a:r>
              <a:rPr dirty="0" smtClean="0" sz="850" spc="90">
                <a:solidFill>
                  <a:srgbClr val="232323"/>
                </a:solidFill>
                <a:latin typeface="Arial"/>
                <a:cs typeface="Arial"/>
              </a:rPr>
              <a:t> </a:t>
            </a:r>
            <a:r>
              <a:rPr dirty="0" smtClean="0" sz="850" spc="5">
                <a:solidFill>
                  <a:srgbClr val="232323"/>
                </a:solidFill>
                <a:latin typeface="Arial"/>
                <a:cs typeface="Arial"/>
              </a:rPr>
              <a:t>COMPOSITION</a:t>
            </a:r>
            <a:endParaRPr sz="850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809235" y="7967688"/>
            <a:ext cx="1381125" cy="508634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280670" marR="12700" indent="-268605">
              <a:lnSpc>
                <a:spcPct val="96500"/>
              </a:lnSpc>
            </a:pPr>
            <a:r>
              <a:rPr dirty="0" smtClean="0" sz="850">
                <a:solidFill>
                  <a:srgbClr val="232323"/>
                </a:solidFill>
                <a:latin typeface="Arial"/>
                <a:cs typeface="Arial"/>
              </a:rPr>
              <a:t>SPECTRAL </a:t>
            </a:r>
            <a:r>
              <a:rPr dirty="0" smtClean="0" sz="850" spc="-105">
                <a:solidFill>
                  <a:srgbClr val="232323"/>
                </a:solidFill>
                <a:latin typeface="Arial"/>
                <a:cs typeface="Arial"/>
              </a:rPr>
              <a:t> </a:t>
            </a:r>
            <a:r>
              <a:rPr dirty="0" smtClean="0" sz="850" spc="5">
                <a:solidFill>
                  <a:srgbClr val="232323"/>
                </a:solidFill>
                <a:latin typeface="Arial"/>
                <a:cs typeface="Arial"/>
              </a:rPr>
              <a:t>SUBCLASSES</a:t>
            </a:r>
            <a:r>
              <a:rPr dirty="0" smtClean="0" sz="850" spc="0">
                <a:solidFill>
                  <a:srgbClr val="232323"/>
                </a:solidFill>
                <a:latin typeface="Arial"/>
                <a:cs typeface="Arial"/>
              </a:rPr>
              <a:t> </a:t>
            </a:r>
            <a:r>
              <a:rPr dirty="0" smtClean="0" sz="850" spc="15">
                <a:solidFill>
                  <a:srgbClr val="030303"/>
                </a:solidFill>
                <a:latin typeface="Arial"/>
                <a:cs typeface="Arial"/>
              </a:rPr>
              <a:t>ARI</a:t>
            </a:r>
            <a:r>
              <a:rPr dirty="0" smtClean="0" sz="850" spc="15">
                <a:solidFill>
                  <a:srgbClr val="232323"/>
                </a:solidFill>
                <a:latin typeface="Arial"/>
                <a:cs typeface="Arial"/>
              </a:rPr>
              <a:t>SING</a:t>
            </a:r>
            <a:r>
              <a:rPr dirty="0" smtClean="0" sz="850" spc="100">
                <a:solidFill>
                  <a:srgbClr val="232323"/>
                </a:solidFill>
                <a:latin typeface="Arial"/>
                <a:cs typeface="Arial"/>
              </a:rPr>
              <a:t> </a:t>
            </a:r>
            <a:r>
              <a:rPr dirty="0" smtClean="0" sz="850" spc="10">
                <a:solidFill>
                  <a:srgbClr val="030303"/>
                </a:solidFill>
                <a:latin typeface="Arial"/>
                <a:cs typeface="Arial"/>
              </a:rPr>
              <a:t>FROM</a:t>
            </a:r>
            <a:r>
              <a:rPr dirty="0" smtClean="0" sz="850" spc="0">
                <a:solidFill>
                  <a:srgbClr val="030303"/>
                </a:solidFill>
                <a:latin typeface="Arial"/>
                <a:cs typeface="Arial"/>
              </a:rPr>
              <a:t> </a:t>
            </a:r>
            <a:r>
              <a:rPr dirty="0" smtClean="0" sz="850" spc="10">
                <a:solidFill>
                  <a:srgbClr val="232323"/>
                </a:solidFill>
                <a:latin typeface="Arial"/>
                <a:cs typeface="Arial"/>
              </a:rPr>
              <a:t>VARIATIONS</a:t>
            </a:r>
            <a:r>
              <a:rPr dirty="0" smtClean="0" sz="850" spc="10">
                <a:solidFill>
                  <a:srgbClr val="232323"/>
                </a:solidFill>
                <a:latin typeface="Arial"/>
                <a:cs typeface="Arial"/>
              </a:rPr>
              <a:t> </a:t>
            </a:r>
            <a:r>
              <a:rPr dirty="0" smtClean="0" sz="850" spc="-60">
                <a:solidFill>
                  <a:srgbClr val="232323"/>
                </a:solidFill>
                <a:latin typeface="Arial"/>
                <a:cs typeface="Arial"/>
              </a:rPr>
              <a:t> </a:t>
            </a:r>
            <a:r>
              <a:rPr dirty="0" smtClean="0" sz="850" spc="25">
                <a:solidFill>
                  <a:srgbClr val="131313"/>
                </a:solidFill>
                <a:latin typeface="Arial"/>
                <a:cs typeface="Arial"/>
              </a:rPr>
              <a:t>IN</a:t>
            </a:r>
            <a:endParaRPr sz="850">
              <a:latin typeface="Arial"/>
              <a:cs typeface="Arial"/>
            </a:endParaRPr>
          </a:p>
          <a:p>
            <a:pPr marL="463550">
              <a:lnSpc>
                <a:spcPts val="960"/>
              </a:lnSpc>
            </a:pPr>
            <a:r>
              <a:rPr dirty="0" smtClean="0" sz="850" spc="-15">
                <a:solidFill>
                  <a:srgbClr val="131313"/>
                </a:solidFill>
                <a:latin typeface="Arial"/>
                <a:cs typeface="Arial"/>
              </a:rPr>
              <a:t>DENSITY</a:t>
            </a:r>
            <a:endParaRPr sz="850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145027" y="8901938"/>
            <a:ext cx="558800" cy="2692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8415">
              <a:lnSpc>
                <a:spcPct val="100000"/>
              </a:lnSpc>
            </a:pPr>
            <a:r>
              <a:rPr dirty="0" smtClean="0" sz="850" spc="45">
                <a:solidFill>
                  <a:srgbClr val="131313"/>
                </a:solidFill>
                <a:latin typeface="Arial"/>
                <a:cs typeface="Arial"/>
              </a:rPr>
              <a:t>1</a:t>
            </a:r>
            <a:r>
              <a:rPr dirty="0" smtClean="0" sz="850" spc="-35">
                <a:solidFill>
                  <a:srgbClr val="131313"/>
                </a:solidFill>
                <a:latin typeface="Arial"/>
                <a:cs typeface="Arial"/>
              </a:rPr>
              <a:t>0</a:t>
            </a:r>
            <a:r>
              <a:rPr dirty="0" smtClean="0" sz="850" spc="225">
                <a:solidFill>
                  <a:srgbClr val="383838"/>
                </a:solidFill>
                <a:latin typeface="Arial"/>
                <a:cs typeface="Arial"/>
              </a:rPr>
              <a:t>%</a:t>
            </a:r>
            <a:r>
              <a:rPr dirty="0" smtClean="0" sz="850" spc="25">
                <a:solidFill>
                  <a:srgbClr val="383838"/>
                </a:solidFill>
                <a:latin typeface="Arial"/>
                <a:cs typeface="Arial"/>
              </a:rPr>
              <a:t> </a:t>
            </a:r>
            <a:r>
              <a:rPr dirty="0" smtClean="0" sz="850" spc="-15">
                <a:solidFill>
                  <a:srgbClr val="232323"/>
                </a:solidFill>
                <a:latin typeface="Arial"/>
                <a:cs typeface="Arial"/>
              </a:rPr>
              <a:t>PINE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ts val="1010"/>
              </a:lnSpc>
            </a:pPr>
            <a:r>
              <a:rPr dirty="0" smtClean="0" sz="850" spc="60">
                <a:solidFill>
                  <a:srgbClr val="232323"/>
                </a:solidFill>
                <a:latin typeface="Arial"/>
                <a:cs typeface="Arial"/>
              </a:rPr>
              <a:t>90%</a:t>
            </a:r>
            <a:r>
              <a:rPr dirty="0" smtClean="0" sz="850" spc="80">
                <a:solidFill>
                  <a:srgbClr val="232323"/>
                </a:solidFill>
                <a:latin typeface="Arial"/>
                <a:cs typeface="Arial"/>
              </a:rPr>
              <a:t> </a:t>
            </a:r>
            <a:r>
              <a:rPr dirty="0" smtClean="0" sz="850" spc="40">
                <a:solidFill>
                  <a:srgbClr val="232323"/>
                </a:solidFill>
                <a:latin typeface="Arial"/>
                <a:cs typeface="Arial"/>
              </a:rPr>
              <a:t>OAK</a:t>
            </a:r>
            <a:endParaRPr sz="850">
              <a:latin typeface="Arial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980179" y="8895842"/>
            <a:ext cx="558800" cy="26924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850" spc="60">
                <a:solidFill>
                  <a:srgbClr val="232323"/>
                </a:solidFill>
                <a:latin typeface="Arial"/>
                <a:cs typeface="Arial"/>
              </a:rPr>
              <a:t>50%</a:t>
            </a:r>
            <a:r>
              <a:rPr dirty="0" smtClean="0" sz="850" spc="60">
                <a:solidFill>
                  <a:srgbClr val="232323"/>
                </a:solidFill>
                <a:latin typeface="Arial"/>
                <a:cs typeface="Arial"/>
              </a:rPr>
              <a:t> </a:t>
            </a:r>
            <a:r>
              <a:rPr dirty="0" smtClean="0" sz="850" spc="-105">
                <a:solidFill>
                  <a:srgbClr val="232323"/>
                </a:solidFill>
                <a:latin typeface="Arial"/>
                <a:cs typeface="Arial"/>
              </a:rPr>
              <a:t> </a:t>
            </a:r>
            <a:r>
              <a:rPr dirty="0" smtClean="0" sz="850" spc="-15">
                <a:solidFill>
                  <a:srgbClr val="131313"/>
                </a:solidFill>
                <a:latin typeface="Arial"/>
                <a:cs typeface="Arial"/>
              </a:rPr>
              <a:t>PINE</a:t>
            </a:r>
            <a:endParaRPr sz="850">
              <a:latin typeface="Arial"/>
              <a:cs typeface="Arial"/>
            </a:endParaRPr>
          </a:p>
          <a:p>
            <a:pPr marL="18415">
              <a:lnSpc>
                <a:spcPts val="1010"/>
              </a:lnSpc>
            </a:pPr>
            <a:r>
              <a:rPr dirty="0" smtClean="0" sz="850" spc="60">
                <a:solidFill>
                  <a:srgbClr val="232323"/>
                </a:solidFill>
                <a:latin typeface="Arial"/>
                <a:cs typeface="Arial"/>
              </a:rPr>
              <a:t>50%</a:t>
            </a:r>
            <a:r>
              <a:rPr dirty="0" smtClean="0" sz="850" spc="80">
                <a:solidFill>
                  <a:srgbClr val="232323"/>
                </a:solidFill>
                <a:latin typeface="Arial"/>
                <a:cs typeface="Arial"/>
              </a:rPr>
              <a:t> </a:t>
            </a:r>
            <a:r>
              <a:rPr dirty="0" smtClean="0" sz="850" spc="20">
                <a:solidFill>
                  <a:srgbClr val="232323"/>
                </a:solidFill>
                <a:latin typeface="Arial"/>
                <a:cs typeface="Arial"/>
              </a:rPr>
              <a:t>OAK</a:t>
            </a:r>
            <a:endParaRPr sz="850">
              <a:latin typeface="Arial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4858003" y="8901176"/>
            <a:ext cx="467359" cy="26416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8415" marR="12700" indent="-6350">
              <a:lnSpc>
                <a:spcPts val="1010"/>
              </a:lnSpc>
            </a:pPr>
            <a:r>
              <a:rPr dirty="0" smtClean="0" sz="850">
                <a:solidFill>
                  <a:srgbClr val="232323"/>
                </a:solidFill>
                <a:latin typeface="Arial"/>
                <a:cs typeface="Arial"/>
              </a:rPr>
              <a:t>SPARSE</a:t>
            </a:r>
            <a:r>
              <a:rPr dirty="0" smtClean="0" sz="850">
                <a:solidFill>
                  <a:srgbClr val="232323"/>
                </a:solidFill>
                <a:latin typeface="Arial"/>
                <a:cs typeface="Arial"/>
              </a:rPr>
              <a:t> </a:t>
            </a:r>
            <a:r>
              <a:rPr dirty="0" smtClean="0" sz="850" spc="-20">
                <a:solidFill>
                  <a:srgbClr val="232323"/>
                </a:solidFill>
                <a:latin typeface="Arial"/>
                <a:cs typeface="Arial"/>
              </a:rPr>
              <a:t>FOREST</a:t>
            </a:r>
            <a:endParaRPr sz="850">
              <a:latin typeface="Arial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5693155" y="8906256"/>
            <a:ext cx="462915" cy="252729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 marR="12700" indent="36195">
              <a:lnSpc>
                <a:spcPts val="960"/>
              </a:lnSpc>
            </a:pPr>
            <a:r>
              <a:rPr dirty="0" smtClean="0" sz="850" spc="-15">
                <a:solidFill>
                  <a:srgbClr val="131313"/>
                </a:solidFill>
                <a:latin typeface="Arial"/>
                <a:cs typeface="Arial"/>
              </a:rPr>
              <a:t>DENSE</a:t>
            </a:r>
            <a:r>
              <a:rPr dirty="0" smtClean="0" sz="850" spc="-5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dirty="0" smtClean="0" sz="850" spc="-10">
                <a:solidFill>
                  <a:srgbClr val="131313"/>
                </a:solidFill>
                <a:latin typeface="Arial"/>
                <a:cs typeface="Arial"/>
              </a:rPr>
              <a:t>FOREST</a:t>
            </a:r>
            <a:endParaRPr sz="850">
              <a:latin typeface="Arial"/>
              <a:cs typeface="Arial"/>
            </a:endParaRPr>
          </a:p>
        </p:txBody>
      </p:sp>
      <p:graphicFrame>
        <p:nvGraphicFramePr>
          <p:cNvPr id="29" name="object 29"/>
          <p:cNvGraphicFramePr>
            <a:graphicFrameLocks noGrp="1"/>
          </p:cNvGraphicFramePr>
          <p:nvPr/>
        </p:nvGraphicFramePr>
        <p:xfrm>
          <a:off x="2987039" y="6745223"/>
          <a:ext cx="1697735" cy="9326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47344"/>
                <a:gridCol w="819911"/>
              </a:tblGrid>
              <a:tr h="481583">
                <a:tc gridSpan="2">
                  <a:txBody>
                    <a:bodyPr/>
                    <a:lstStyle/>
                    <a:p>
                      <a:pPr algn="ctr" marL="11430">
                        <a:lnSpc>
                          <a:spcPct val="100000"/>
                        </a:lnSpc>
                      </a:pPr>
                      <a:r>
                        <a:rPr dirty="0" smtClean="0" sz="85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IN</a:t>
                      </a:r>
                      <a:r>
                        <a:rPr dirty="0" smtClean="0" sz="850" spc="-55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F</a:t>
                      </a:r>
                      <a:r>
                        <a:rPr dirty="0" smtClean="0" sz="850" spc="0">
                          <a:solidFill>
                            <a:srgbClr val="232323"/>
                          </a:solidFill>
                          <a:latin typeface="Arial"/>
                          <a:cs typeface="Arial"/>
                        </a:rPr>
                        <a:t>ORMATIONAL</a:t>
                      </a:r>
                      <a:r>
                        <a:rPr dirty="0" smtClean="0" sz="850" spc="0">
                          <a:solidFill>
                            <a:srgbClr val="232323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850" spc="-85">
                          <a:solidFill>
                            <a:srgbClr val="232323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mtClean="0" sz="850" spc="0">
                          <a:solidFill>
                            <a:srgbClr val="131313"/>
                          </a:solidFill>
                          <a:latin typeface="Arial"/>
                          <a:cs typeface="Arial"/>
                        </a:rPr>
                        <a:t>CLASS</a:t>
                      </a:r>
                      <a:endParaRPr sz="850">
                        <a:latin typeface="Arial"/>
                        <a:cs typeface="Arial"/>
                      </a:endParaRPr>
                    </a:p>
                    <a:p>
                      <a:pPr algn="ctr" marL="84455">
                        <a:lnSpc>
                          <a:spcPts val="910"/>
                        </a:lnSpc>
                      </a:pPr>
                      <a:r>
                        <a:rPr dirty="0" smtClean="0" sz="85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·F</a:t>
                      </a:r>
                      <a:r>
                        <a:rPr dirty="0" smtClean="0" sz="850" spc="-100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o</a:t>
                      </a:r>
                      <a:r>
                        <a:rPr dirty="0" smtClean="0" sz="850" spc="0">
                          <a:solidFill>
                            <a:srgbClr val="232323"/>
                          </a:solidFill>
                          <a:latin typeface="Arial"/>
                          <a:cs typeface="Arial"/>
                        </a:rPr>
                        <a:t>RE</a:t>
                      </a:r>
                      <a:r>
                        <a:rPr dirty="0" smtClean="0" sz="850" spc="-25">
                          <a:solidFill>
                            <a:srgbClr val="232323"/>
                          </a:solidFill>
                          <a:latin typeface="Arial"/>
                          <a:cs typeface="Arial"/>
                        </a:rPr>
                        <a:t>s</a:t>
                      </a:r>
                      <a:r>
                        <a:rPr dirty="0" smtClean="0" sz="850" spc="15">
                          <a:solidFill>
                            <a:srgbClr val="030303"/>
                          </a:solidFill>
                          <a:latin typeface="Arial"/>
                          <a:cs typeface="Arial"/>
                        </a:rPr>
                        <a:t>T</a:t>
                      </a:r>
                      <a:r>
                        <a:rPr dirty="0" smtClean="0" sz="850" spc="0">
                          <a:solidFill>
                            <a:srgbClr val="232323"/>
                          </a:solidFill>
                          <a:latin typeface="Arial"/>
                          <a:cs typeface="Arial"/>
                        </a:rPr>
                        <a:t>·</a:t>
                      </a:r>
                      <a:endParaRPr sz="8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24384">
                      <a:solidFill>
                        <a:srgbClr val="2B2B2B"/>
                      </a:solidFill>
                      <a:prstDash val="solid"/>
                    </a:lnL>
                    <a:lnR w="18288">
                      <a:solidFill>
                        <a:srgbClr val="0C0C0C"/>
                      </a:solidFill>
                      <a:prstDash val="solid"/>
                    </a:lnR>
                    <a:lnT w="18288">
                      <a:solidFill>
                        <a:srgbClr val="232323"/>
                      </a:solidFill>
                      <a:prstDash val="solid"/>
                    </a:lnT>
                    <a:lnB w="24384">
                      <a:solidFill>
                        <a:srgbClr val="1C1C1C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432816">
                <a:tc>
                  <a:txBody>
                    <a:bodyPr/>
                    <a:lstStyle/>
                    <a:p>
                      <a:pPr/>
                      <a:endParaRPr sz="8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R w="18288">
                      <a:solidFill>
                        <a:srgbClr val="232323"/>
                      </a:solidFill>
                      <a:prstDash val="solid"/>
                    </a:lnR>
                    <a:lnT w="24384">
                      <a:solidFill>
                        <a:srgbClr val="1C1C1C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/>
                      <a:endParaRPr sz="85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8288">
                      <a:solidFill>
                        <a:srgbClr val="232323"/>
                      </a:solidFill>
                      <a:prstDash val="solid"/>
                    </a:lnL>
                    <a:lnT w="24384">
                      <a:solidFill>
                        <a:srgbClr val="1C1C1C"/>
                      </a:solidFill>
                      <a:prstDash val="solid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877055" y="8284464"/>
            <a:ext cx="498348" cy="1371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83996" y="342392"/>
            <a:ext cx="5805170" cy="739267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algn="r" marL="21590" marR="25400" indent="36195">
              <a:lnSpc>
                <a:spcPct val="152000"/>
              </a:lnSpc>
              <a:tabLst>
                <a:tab pos="1795145" algn="l"/>
                <a:tab pos="4465320" algn="l"/>
              </a:tabLst>
            </a:pPr>
            <a:r>
              <a:rPr dirty="0" smtClean="0" sz="1000" spc="25">
                <a:solidFill>
                  <a:srgbClr val="0E1F49"/>
                </a:solidFill>
                <a:latin typeface="Times New Roman"/>
                <a:cs typeface="Times New Roman"/>
              </a:rPr>
              <a:t>Satellite</a:t>
            </a:r>
            <a:r>
              <a:rPr dirty="0" smtClean="0" sz="1000" spc="-40">
                <a:solidFill>
                  <a:srgbClr val="0E1F49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50">
                <a:solidFill>
                  <a:srgbClr val="0E1F49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000" spc="50">
                <a:solidFill>
                  <a:srgbClr val="0E1F49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20">
                <a:solidFill>
                  <a:srgbClr val="0E1F49"/>
                </a:solidFill>
                <a:latin typeface="Times New Roman"/>
                <a:cs typeface="Times New Roman"/>
              </a:rPr>
              <a:t>Analysis</a:t>
            </a:r>
            <a:r>
              <a:rPr dirty="0" smtClean="0" sz="1000" spc="20">
                <a:solidFill>
                  <a:srgbClr val="0E1F49"/>
                </a:solidFill>
                <a:latin typeface="Times New Roman"/>
                <a:cs typeface="Times New Roman"/>
              </a:rPr>
              <a:t>	</a:t>
            </a:r>
            <a:r>
              <a:rPr dirty="0" smtClean="0" baseline="2777" sz="1500" spc="30">
                <a:solidFill>
                  <a:srgbClr val="13561A"/>
                </a:solidFill>
                <a:latin typeface="Times New Roman"/>
                <a:cs typeface="Times New Roman"/>
              </a:rPr>
              <a:t>(</a:t>
            </a:r>
            <a:r>
              <a:rPr dirty="0" smtClean="0" baseline="2777" sz="1500" spc="37">
                <a:solidFill>
                  <a:srgbClr val="A00F16"/>
                </a:solidFill>
                <a:latin typeface="Times New Roman"/>
                <a:cs typeface="Times New Roman"/>
              </a:rPr>
              <a:t>Satellite</a:t>
            </a:r>
            <a:r>
              <a:rPr dirty="0" smtClean="0" baseline="2777" sz="1500" spc="37">
                <a:solidFill>
                  <a:srgbClr val="A00F16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67">
                <a:solidFill>
                  <a:srgbClr val="A00F16"/>
                </a:solidFill>
                <a:latin typeface="Times New Roman"/>
                <a:cs typeface="Times New Roman"/>
              </a:rPr>
              <a:t>Image</a:t>
            </a:r>
            <a:r>
              <a:rPr dirty="0" smtClean="0" baseline="2777" sz="1500" spc="37">
                <a:solidFill>
                  <a:srgbClr val="A00F16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30">
                <a:solidFill>
                  <a:srgbClr val="A00F16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baseline="2777" sz="1500" spc="30">
                <a:solidFill>
                  <a:srgbClr val="A00F16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-172">
                <a:solidFill>
                  <a:srgbClr val="A00F16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2777" sz="1500" spc="44">
                <a:solidFill>
                  <a:srgbClr val="A00F16"/>
                </a:solidFill>
                <a:latin typeface="Times New Roman"/>
                <a:cs typeface="Times New Roman"/>
              </a:rPr>
              <a:t>Concept</a:t>
            </a:r>
            <a:r>
              <a:rPr dirty="0" smtClean="0" baseline="2777" sz="1500" spc="150">
                <a:solidFill>
                  <a:srgbClr val="13561A"/>
                </a:solidFill>
                <a:latin typeface="Times New Roman"/>
                <a:cs typeface="Times New Roman"/>
              </a:rPr>
              <a:t>)</a:t>
            </a:r>
            <a:r>
              <a:rPr dirty="0" smtClean="0" baseline="2777" sz="1500" spc="150">
                <a:solidFill>
                  <a:srgbClr val="13561A"/>
                </a:solidFill>
                <a:latin typeface="Times New Roman"/>
                <a:cs typeface="Times New Roman"/>
              </a:rPr>
              <a:t>	</a:t>
            </a:r>
            <a:r>
              <a:rPr dirty="0" smtClean="0" sz="1000" spc="10" b="1">
                <a:solidFill>
                  <a:srgbClr val="0E1F49"/>
                </a:solidFill>
                <a:latin typeface="Times New Roman"/>
                <a:cs typeface="Times New Roman"/>
              </a:rPr>
              <a:t>Dr.</a:t>
            </a:r>
            <a:r>
              <a:rPr dirty="0" smtClean="0" sz="1000" spc="5" b="1">
                <a:solidFill>
                  <a:srgbClr val="0E1F49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E1F49"/>
                </a:solidFill>
                <a:latin typeface="Times New Roman"/>
                <a:cs typeface="Times New Roman"/>
              </a:rPr>
              <a:t>Aurass</a:t>
            </a:r>
            <a:r>
              <a:rPr dirty="0" smtClean="0" sz="1000" spc="50">
                <a:solidFill>
                  <a:srgbClr val="0E1F49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10" b="1">
                <a:solidFill>
                  <a:srgbClr val="0E1F49"/>
                </a:solidFill>
                <a:latin typeface="Times New Roman"/>
                <a:cs typeface="Times New Roman"/>
              </a:rPr>
              <a:t>Muhi</a:t>
            </a:r>
            <a:r>
              <a:rPr dirty="0" smtClean="0" sz="1000" spc="80" b="1">
                <a:solidFill>
                  <a:srgbClr val="0E1F49"/>
                </a:solidFill>
                <a:latin typeface="Times New Roman"/>
                <a:cs typeface="Times New Roman"/>
              </a:rPr>
              <a:t> </a:t>
            </a:r>
            <a:r>
              <a:rPr dirty="0" smtClean="0" sz="1000" spc="45">
                <a:solidFill>
                  <a:srgbClr val="0E1F49"/>
                </a:solidFill>
                <a:latin typeface="Times New Roman"/>
                <a:cs typeface="Times New Roman"/>
              </a:rPr>
              <a:t>Taha</a:t>
            </a:r>
            <a:r>
              <a:rPr dirty="0" smtClean="0" sz="1000" spc="20">
                <a:solidFill>
                  <a:srgbClr val="0E1F49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digital</a:t>
            </a:r>
            <a:r>
              <a:rPr dirty="0" smtClean="0" sz="1300" spc="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classification,</a:t>
            </a:r>
            <a:r>
              <a:rPr dirty="0" smtClean="0" sz="1300" spc="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we</a:t>
            </a:r>
            <a:r>
              <a:rPr dirty="0" smtClean="0" sz="1300" spc="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must</a:t>
            </a:r>
            <a:r>
              <a:rPr dirty="0" smtClean="0" sz="1300" spc="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often</a:t>
            </a:r>
            <a:r>
              <a:rPr dirty="0" smtClean="0" sz="1300" spc="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treat</a:t>
            </a:r>
            <a:r>
              <a:rPr dirty="0" smtClean="0" sz="1300" spc="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subclasses</a:t>
            </a:r>
            <a:r>
              <a:rPr dirty="0" smtClean="0" sz="1300" spc="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distinct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units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during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classification</a:t>
            </a:r>
            <a:r>
              <a:rPr dirty="0" smtClean="0" sz="1300" spc="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but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then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display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several</a:t>
            </a:r>
            <a:r>
              <a:rPr dirty="0" smtClean="0" sz="1300" spc="1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under</a:t>
            </a:r>
            <a:r>
              <a:rPr dirty="0" smtClean="0" sz="1300" spc="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single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symbol</a:t>
            </a:r>
            <a:r>
              <a:rPr dirty="0" smtClean="0" sz="130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for</a:t>
            </a:r>
            <a:endParaRPr sz="1300">
              <a:latin typeface="Times New Roman"/>
              <a:cs typeface="Times New Roman"/>
            </a:endParaRPr>
          </a:p>
          <a:p>
            <a:pPr algn="just" marL="21590" marR="15875">
              <a:lnSpc>
                <a:spcPct val="145400"/>
              </a:lnSpc>
              <a:spcBef>
                <a:spcPts val="35"/>
              </a:spcBef>
            </a:pPr>
            <a:r>
              <a:rPr dirty="0" smtClean="0" sz="130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final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image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map</a:t>
            </a:r>
            <a:r>
              <a:rPr dirty="0" smtClean="0" sz="1300" spc="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be </a:t>
            </a:r>
            <a:r>
              <a:rPr dirty="0" smtClean="0" sz="1300" spc="-1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A0A0A"/>
                </a:solidFill>
                <a:latin typeface="Times New Roman"/>
                <a:cs typeface="Times New Roman"/>
              </a:rPr>
              <a:t>used</a:t>
            </a:r>
            <a:r>
              <a:rPr dirty="0" smtClean="0" sz="1300" spc="-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planners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administrators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(who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are,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after</a:t>
            </a:r>
            <a:r>
              <a:rPr dirty="0" smtClean="0" sz="1300" spc="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all,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interested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only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8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informational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categorie</a:t>
            </a:r>
            <a:r>
              <a:rPr dirty="0" smtClean="0" sz="1300" spc="85">
                <a:solidFill>
                  <a:srgbClr val="0A0A0A"/>
                </a:solidFill>
                <a:latin typeface="Times New Roman"/>
                <a:cs typeface="Times New Roman"/>
              </a:rPr>
              <a:t>s</a:t>
            </a:r>
            <a:r>
              <a:rPr dirty="0" smtClean="0" sz="1300" spc="100">
                <a:solidFill>
                  <a:srgbClr val="313131"/>
                </a:solidFill>
                <a:latin typeface="Times New Roman"/>
                <a:cs typeface="Times New Roman"/>
              </a:rPr>
              <a:t>,</a:t>
            </a:r>
            <a:r>
              <a:rPr dirty="0" smtClean="0" sz="1300" spc="-35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intermediate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steps</a:t>
            </a:r>
            <a:r>
              <a:rPr dirty="0" smtClean="0" sz="1300" spc="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required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generate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them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).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300"/>
              </a:lnSpc>
              <a:spcBef>
                <a:spcPts val="31"/>
              </a:spcBef>
            </a:pPr>
            <a:endParaRPr sz="1300"/>
          </a:p>
          <a:p>
            <a:pPr algn="just" marL="21590" marR="16510" indent="429259">
              <a:lnSpc>
                <a:spcPct val="145400"/>
              </a:lnSpc>
            </a:pP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subsequent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chapters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we</a:t>
            </a:r>
            <a:r>
              <a:rPr dirty="0" smtClean="0" sz="1300" spc="1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will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interested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several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properties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classes.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1C1C1C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25">
                <a:solidFill>
                  <a:srgbClr val="1C1C1C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band,</a:t>
            </a:r>
            <a:r>
              <a:rPr dirty="0" smtClean="0" sz="130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class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characterized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mean,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average,</a:t>
            </a:r>
            <a:r>
              <a:rPr dirty="0" smtClean="0" sz="1300" spc="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value</a:t>
            </a:r>
            <a:r>
              <a:rPr dirty="0" smtClean="0" sz="1300" spc="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7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course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represents</a:t>
            </a:r>
            <a:r>
              <a:rPr dirty="0" smtClean="0" sz="1300" spc="-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9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typical</a:t>
            </a:r>
            <a:r>
              <a:rPr dirty="0" smtClean="0" sz="130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brightness</a:t>
            </a:r>
            <a:r>
              <a:rPr dirty="0" smtClean="0" sz="1300" spc="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each</a:t>
            </a:r>
            <a:r>
              <a:rPr dirty="0" smtClean="0" sz="1300" spc="-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class.</a:t>
            </a:r>
            <a:r>
              <a:rPr dirty="0" smtClean="0" sz="1300" spc="-8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nature,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A0A0A"/>
                </a:solidFill>
                <a:latin typeface="Times New Roman"/>
                <a:cs typeface="Times New Roman"/>
              </a:rPr>
              <a:t>all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exhibit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some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variability</a:t>
            </a:r>
            <a:r>
              <a:rPr dirty="0" smtClean="0" sz="1300" spc="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around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their</a:t>
            </a:r>
            <a:r>
              <a:rPr dirty="0" smtClean="0" sz="1300" spc="8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mean</a:t>
            </a:r>
            <a:r>
              <a:rPr dirty="0" smtClean="0" sz="1300" spc="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values: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Some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pixels</a:t>
            </a:r>
            <a:r>
              <a:rPr dirty="0" smtClean="0" sz="130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darker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than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average,</a:t>
            </a:r>
            <a:r>
              <a:rPr dirty="0" smtClean="0" sz="1300" spc="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others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bit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brighter.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These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departures </a:t>
            </a:r>
            <a:r>
              <a:rPr dirty="0" smtClean="0" sz="1300" spc="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from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mean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measured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 </a:t>
            </a:r>
            <a:r>
              <a:rPr dirty="0" smtClean="0" sz="1300" spc="-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as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9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vanance,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sometimes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9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standard</a:t>
            </a:r>
            <a:r>
              <a:rPr dirty="0" smtClean="0" sz="1300" spc="1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deviation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(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square</a:t>
            </a:r>
            <a:r>
              <a:rPr dirty="0" smtClean="0" sz="130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A0A0A"/>
                </a:solidFill>
                <a:latin typeface="Times New Roman"/>
                <a:cs typeface="Times New Roman"/>
              </a:rPr>
              <a:t>root</a:t>
            </a:r>
            <a:r>
              <a:rPr dirty="0" smtClean="0" sz="1300" spc="1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A0A0A"/>
                </a:solidFill>
                <a:latin typeface="Times New Roman"/>
                <a:cs typeface="Times New Roman"/>
              </a:rPr>
              <a:t>ofthe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variance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).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91"/>
              </a:spcBef>
            </a:pPr>
            <a:endParaRPr sz="1200"/>
          </a:p>
          <a:p>
            <a:pPr algn="just" marL="21590" marR="19050" indent="429259">
              <a:lnSpc>
                <a:spcPct val="145700"/>
              </a:lnSpc>
            </a:pP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Often</a:t>
            </a:r>
            <a:r>
              <a:rPr dirty="0" smtClean="0" sz="1300" spc="-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we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wish</a:t>
            </a:r>
            <a:r>
              <a:rPr dirty="0" smtClean="0" sz="1300" spc="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assess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distinctiveness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separate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spectral</a:t>
            </a:r>
            <a:r>
              <a:rPr dirty="0" smtClean="0" sz="1300" spc="1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classes,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perhaps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determine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whether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they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really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are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separate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or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whether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they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should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be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combined</a:t>
            </a:r>
            <a:r>
              <a:rPr dirty="0" smtClean="0" sz="1300" spc="1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form 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single,</a:t>
            </a:r>
            <a:r>
              <a:rPr dirty="0" smtClean="0" sz="1300" spc="-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larger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class.</a:t>
            </a:r>
            <a:r>
              <a:rPr dirty="0" smtClean="0" sz="1300" spc="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crude</a:t>
            </a:r>
            <a:r>
              <a:rPr dirty="0" smtClean="0" sz="1300" spc="7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measure</a:t>
            </a:r>
            <a:r>
              <a:rPr dirty="0" smtClean="0" sz="1300" spc="7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distinctiveness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-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two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 classes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simply</a:t>
            </a:r>
            <a:r>
              <a:rPr dirty="0" smtClean="0" sz="1300" spc="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difference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mean</a:t>
            </a:r>
            <a:r>
              <a:rPr dirty="0" smtClean="0" sz="1300" spc="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values;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14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presumably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very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different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should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have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big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differences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8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average</a:t>
            </a:r>
            <a:r>
              <a:rPr dirty="0" smtClean="0" sz="1300" spc="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brightness,</a:t>
            </a:r>
            <a:r>
              <a:rPr dirty="0" smtClean="0" sz="1300" spc="1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whereas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that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are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similar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to</a:t>
            </a:r>
            <a:r>
              <a:rPr dirty="0" smtClean="0" sz="1300" spc="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one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another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should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have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small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differences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14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average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brightness.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This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measure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1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bit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too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simple,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because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it</a:t>
            </a:r>
            <a:r>
              <a:rPr dirty="0" smtClean="0" sz="1300" spc="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does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0">
                <a:solidFill>
                  <a:srgbClr val="0A0A0A"/>
                </a:solidFill>
                <a:latin typeface="Times New Roman"/>
                <a:cs typeface="Times New Roman"/>
              </a:rPr>
              <a:t>not</a:t>
            </a:r>
            <a:r>
              <a:rPr dirty="0" smtClean="0" sz="1300" spc="-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take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into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account</a:t>
            </a:r>
            <a:r>
              <a:rPr dirty="0" smtClean="0" sz="1300" spc="1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differences </a:t>
            </a:r>
            <a:r>
              <a:rPr dirty="0" smtClean="0" sz="1300" spc="-1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variability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between</a:t>
            </a:r>
            <a:r>
              <a:rPr dirty="0" smtClean="0" sz="1300" spc="10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classes.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ts val="1200"/>
              </a:lnSpc>
              <a:spcBef>
                <a:spcPts val="95"/>
              </a:spcBef>
            </a:pPr>
            <a:endParaRPr sz="1200"/>
          </a:p>
          <a:p>
            <a:pPr algn="just" marL="12700" marR="12700" indent="429259">
              <a:lnSpc>
                <a:spcPct val="147700"/>
              </a:lnSpc>
            </a:pPr>
            <a:r>
              <a:rPr dirty="0" smtClean="0" sz="1300">
                <a:solidFill>
                  <a:srgbClr val="0A0A0A"/>
                </a:solidFill>
                <a:latin typeface="Times New Roman"/>
                <a:cs typeface="Times New Roman"/>
              </a:rPr>
              <a:t>Another </a:t>
            </a:r>
            <a:r>
              <a:rPr dirty="0" smtClean="0" sz="1300" spc="-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simple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measure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7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of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distinctiveness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9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7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1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normalized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difference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8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250" spc="35">
                <a:solidFill>
                  <a:srgbClr val="0A0A0A"/>
                </a:solidFill>
                <a:latin typeface="Times New Roman"/>
                <a:cs typeface="Times New Roman"/>
              </a:rPr>
              <a:t>(ND</a:t>
            </a:r>
            <a:r>
              <a:rPr dirty="0" smtClean="0" sz="1250" spc="55">
                <a:solidFill>
                  <a:srgbClr val="0A0A0A"/>
                </a:solidFill>
                <a:latin typeface="Times New Roman"/>
                <a:cs typeface="Times New Roman"/>
              </a:rPr>
              <a:t>)</a:t>
            </a:r>
            <a:r>
              <a:rPr dirty="0" smtClean="0" sz="1250" spc="50">
                <a:solidFill>
                  <a:srgbClr val="313131"/>
                </a:solidFill>
                <a:latin typeface="Times New Roman"/>
                <a:cs typeface="Times New Roman"/>
              </a:rPr>
              <a:t>,</a:t>
            </a:r>
            <a:r>
              <a:rPr dirty="0" smtClean="0" sz="1250" spc="50">
                <a:solidFill>
                  <a:srgbClr val="313131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0">
                <a:solidFill>
                  <a:srgbClr val="0A0A0A"/>
                </a:solidFill>
                <a:latin typeface="Times New Roman"/>
                <a:cs typeface="Times New Roman"/>
              </a:rPr>
              <a:t>found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35">
                <a:solidFill>
                  <a:srgbClr val="0A0A0A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dividing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difference</a:t>
            </a:r>
            <a:r>
              <a:rPr dirty="0" smtClean="0" sz="1300" spc="8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in</a:t>
            </a:r>
            <a:r>
              <a:rPr dirty="0" smtClean="0" sz="1300" spc="-3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class</a:t>
            </a:r>
            <a:r>
              <a:rPr dirty="0" smtClean="0" sz="1300" spc="-4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means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5">
                <a:solidFill>
                  <a:srgbClr val="0A0A0A"/>
                </a:solidFill>
                <a:latin typeface="Times New Roman"/>
                <a:cs typeface="Times New Roman"/>
              </a:rPr>
              <a:t>by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sum</a:t>
            </a:r>
            <a:r>
              <a:rPr dirty="0" smtClean="0" sz="1300" spc="-7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0">
                <a:solidFill>
                  <a:srgbClr val="0A0A0A"/>
                </a:solidFill>
                <a:latin typeface="Times New Roman"/>
                <a:cs typeface="Times New Roman"/>
              </a:rPr>
              <a:t>oftheir</a:t>
            </a:r>
            <a:r>
              <a:rPr dirty="0" smtClean="0" sz="1300" spc="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standard</a:t>
            </a:r>
            <a:r>
              <a:rPr dirty="0" smtClean="0" sz="1300" spc="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deviations.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For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two</a:t>
            </a:r>
            <a:r>
              <a:rPr dirty="0" smtClean="0" sz="1300" spc="12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classes</a:t>
            </a:r>
            <a:r>
              <a:rPr dirty="0" smtClean="0" sz="130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5">
                <a:solidFill>
                  <a:srgbClr val="0A0A0A"/>
                </a:solidFill>
                <a:latin typeface="Times New Roman"/>
                <a:cs typeface="Times New Roman"/>
              </a:rPr>
              <a:t>B,</a:t>
            </a:r>
            <a:r>
              <a:rPr dirty="0" smtClean="0" sz="1300" spc="-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with</a:t>
            </a:r>
            <a:r>
              <a:rPr dirty="0" smtClean="0" sz="1300" spc="5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0">
                <a:solidFill>
                  <a:srgbClr val="0A0A0A"/>
                </a:solidFill>
                <a:latin typeface="Times New Roman"/>
                <a:cs typeface="Times New Roman"/>
              </a:rPr>
              <a:t>means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35">
                <a:solidFill>
                  <a:srgbClr val="0A0A0A"/>
                </a:solidFill>
                <a:latin typeface="Times New Roman"/>
                <a:cs typeface="Times New Roman"/>
              </a:rPr>
              <a:t>A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0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6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25">
                <a:solidFill>
                  <a:srgbClr val="0A0A0A"/>
                </a:solidFill>
                <a:latin typeface="Times New Roman"/>
                <a:cs typeface="Times New Roman"/>
              </a:rPr>
              <a:t>B,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and</a:t>
            </a:r>
            <a:r>
              <a:rPr dirty="0" smtClean="0" sz="1300" spc="10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standard</a:t>
            </a:r>
            <a:r>
              <a:rPr dirty="0" smtClean="0" sz="1300" spc="14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deviations</a:t>
            </a:r>
            <a:r>
              <a:rPr dirty="0" smtClean="0" sz="1300" spc="-1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60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900" spc="90" i="1">
                <a:solidFill>
                  <a:srgbClr val="0A0A0A"/>
                </a:solidFill>
                <a:latin typeface="Times New Roman"/>
                <a:cs typeface="Times New Roman"/>
              </a:rPr>
              <a:t>Sa</a:t>
            </a:r>
            <a:r>
              <a:rPr dirty="0" smtClean="0" sz="900" spc="90" i="1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900" spc="50" i="1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andsb,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the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45">
                <a:solidFill>
                  <a:srgbClr val="0A0A0A"/>
                </a:solidFill>
                <a:latin typeface="Times New Roman"/>
                <a:cs typeface="Times New Roman"/>
              </a:rPr>
              <a:t>ND</a:t>
            </a:r>
            <a:r>
              <a:rPr dirty="0" smtClean="0" sz="1300" spc="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10">
                <a:solidFill>
                  <a:srgbClr val="0A0A0A"/>
                </a:solidFill>
                <a:latin typeface="Times New Roman"/>
                <a:cs typeface="Times New Roman"/>
              </a:rPr>
              <a:t>is</a:t>
            </a:r>
            <a:r>
              <a:rPr dirty="0" smtClean="0" sz="1300" spc="-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15">
                <a:solidFill>
                  <a:srgbClr val="0A0A0A"/>
                </a:solidFill>
                <a:latin typeface="Times New Roman"/>
                <a:cs typeface="Times New Roman"/>
              </a:rPr>
              <a:t>defined</a:t>
            </a:r>
            <a:r>
              <a:rPr dirty="0" smtClean="0" sz="1300" spc="135">
                <a:solidFill>
                  <a:srgbClr val="0A0A0A"/>
                </a:solidFill>
                <a:latin typeface="Times New Roman"/>
                <a:cs typeface="Times New Roman"/>
              </a:rPr>
              <a:t> </a:t>
            </a:r>
            <a:r>
              <a:rPr dirty="0" smtClean="0" sz="1300" spc="-25">
                <a:solidFill>
                  <a:srgbClr val="0A0A0A"/>
                </a:solidFill>
                <a:latin typeface="Times New Roman"/>
                <a:cs typeface="Times New Roman"/>
              </a:rPr>
              <a:t>as: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735571" y="9114535"/>
            <a:ext cx="461009" cy="55943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3400" spc="-330" b="1">
                <a:solidFill>
                  <a:srgbClr val="0E1F49"/>
                </a:solidFill>
                <a:latin typeface="Courier New"/>
                <a:cs typeface="Courier New"/>
              </a:rPr>
              <a:t>51</a:t>
            </a:r>
            <a:endParaRPr sz="3400">
              <a:latin typeface="Courier New"/>
              <a:cs typeface="Courier New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891788" y="7967726"/>
            <a:ext cx="440055" cy="245745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450" spc="215" i="1">
                <a:solidFill>
                  <a:srgbClr val="0A0A0A"/>
                </a:solidFill>
                <a:latin typeface="Courier New"/>
                <a:cs typeface="Courier New"/>
              </a:rPr>
              <a:t>A-B</a:t>
            </a:r>
            <a:endParaRPr sz="1450">
              <a:latin typeface="Courier New"/>
              <a:cs typeface="Courier New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370579" y="8116569"/>
            <a:ext cx="1039494" cy="201930"/>
          </a:xfrm>
          <a:prstGeom prst="rect">
            <a:avLst/>
          </a:prstGeom>
        </p:spPr>
        <p:txBody>
          <a:bodyPr wrap="square" lIns="0" tIns="0" rIns="0" bIns="0" rtlCol="0" vert="horz">
            <a:noAutofit/>
          </a:bodyPr>
          <a:lstStyle/>
          <a:p>
            <a:pPr marL="12700">
              <a:lnSpc>
                <a:spcPct val="100000"/>
              </a:lnSpc>
            </a:pPr>
            <a:r>
              <a:rPr dirty="0" smtClean="0" sz="1250" spc="690" i="1">
                <a:solidFill>
                  <a:srgbClr val="0A0A0A"/>
                </a:solidFill>
                <a:latin typeface="Arial"/>
                <a:cs typeface="Arial"/>
              </a:rPr>
              <a:t>ND=---</a:t>
            </a:r>
            <a:endParaRPr sz="12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2019-02-22T01:25:08Z</dcterms:created>
  <dcterms:modified xsi:type="dcterms:W3CDTF">2019-02-22T01:25:08Z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2019-02-10T00:00:00Z</vt:filetime>
  </property>
  <property fmtid="{D5CDD505-2E9C-101B-9397-08002B2CF9AE}" pid="3" name="LastSaved">
    <vt:filetime>2019-02-21T00:00:00Z</vt:filetime>
  </property>
</Properties>
</file>