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04583" y="9146285"/>
            <a:ext cx="468964" cy="488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#</a:t>
            </a:fld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Relationship Id="rId4" Type="http://schemas.openxmlformats.org/officeDocument/2006/relationships/image" Target="../media/image6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89888" y="3194304"/>
            <a:ext cx="4572000" cy="17190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822704" y="2895600"/>
            <a:ext cx="3078480" cy="0"/>
          </a:xfrm>
          <a:custGeom>
            <a:avLst/>
            <a:gdLst/>
            <a:ahLst/>
            <a:cxnLst/>
            <a:rect l="l" t="t" r="r" b="b"/>
            <a:pathLst>
              <a:path w="3078479" h="0">
                <a:moveTo>
                  <a:pt x="0" y="0"/>
                </a:moveTo>
                <a:lnTo>
                  <a:pt x="3078480" y="0"/>
                </a:lnTo>
              </a:path>
            </a:pathLst>
          </a:custGeom>
          <a:ln w="30480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901440" y="3154679"/>
            <a:ext cx="438912" cy="0"/>
          </a:xfrm>
          <a:custGeom>
            <a:avLst/>
            <a:gdLst/>
            <a:ahLst/>
            <a:cxnLst/>
            <a:rect l="l" t="t" r="r" b="b"/>
            <a:pathLst>
              <a:path w="438912" h="0">
                <a:moveTo>
                  <a:pt x="0" y="0"/>
                </a:moveTo>
                <a:lnTo>
                  <a:pt x="438912" y="0"/>
                </a:lnTo>
              </a:path>
            </a:pathLst>
          </a:custGeom>
          <a:ln w="42672">
            <a:solidFill>
              <a:srgbClr val="1354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937503" y="2895600"/>
            <a:ext cx="0" cy="2145791"/>
          </a:xfrm>
          <a:custGeom>
            <a:avLst/>
            <a:gdLst/>
            <a:ahLst/>
            <a:cxnLst/>
            <a:rect l="l" t="t" r="r" b="b"/>
            <a:pathLst>
              <a:path w="0" h="2145791">
                <a:moveTo>
                  <a:pt x="0" y="2145791"/>
                </a:moveTo>
                <a:lnTo>
                  <a:pt x="0" y="0"/>
                </a:lnTo>
              </a:path>
            </a:pathLst>
          </a:custGeom>
          <a:ln w="30480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901440" y="3029711"/>
            <a:ext cx="445008" cy="0"/>
          </a:xfrm>
          <a:custGeom>
            <a:avLst/>
            <a:gdLst/>
            <a:ahLst/>
            <a:cxnLst/>
            <a:rect l="l" t="t" r="r" b="b"/>
            <a:pathLst>
              <a:path w="445008" h="0">
                <a:moveTo>
                  <a:pt x="0" y="0"/>
                </a:moveTo>
                <a:lnTo>
                  <a:pt x="445008" y="0"/>
                </a:lnTo>
              </a:path>
            </a:pathLst>
          </a:custGeom>
          <a:ln w="36576">
            <a:solidFill>
              <a:srgbClr val="E81C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6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43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12211" y="415290"/>
            <a:ext cx="23495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40" u="heavy">
                <a:solidFill>
                  <a:srgbClr val="5B2815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nterpretation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050" spc="-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3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25" u="heavy">
                <a:solidFill>
                  <a:srgbClr val="95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1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 u="heavy">
                <a:solidFill>
                  <a:srgbClr val="950E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-75" u="heavy">
                <a:solidFill>
                  <a:srgbClr val="950E13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5" u="heavy">
                <a:solidFill>
                  <a:srgbClr val="5B2815"/>
                </a:solidFill>
                <a:latin typeface="Times New Roman"/>
                <a:cs typeface="Times New Roman"/>
              </a:rPr>
              <a:t>il</a:t>
            </a:r>
            <a:r>
              <a:rPr dirty="0" smtClean="0" sz="1050" spc="10">
                <a:solidFill>
                  <a:srgbClr val="5B2815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676402"/>
            <a:ext cx="5795010" cy="1915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0">
                <a:solidFill>
                  <a:srgbClr val="0C1A46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A46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4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C1A46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-11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A46"/>
                </a:solidFill>
                <a:latin typeface="Times New Roman"/>
                <a:cs typeface="Times New Roman"/>
              </a:rPr>
              <a:t>Interactions</a:t>
            </a:r>
            <a:r>
              <a:rPr dirty="0" smtClean="0" sz="1250" spc="-180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0">
                <a:solidFill>
                  <a:srgbClr val="18181A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2700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curve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shows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regular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reflectance.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evidently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affect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moisture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content,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texture,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roughness,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organic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matter.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signature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curves.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set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Sometime,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denote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target.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27123" y="3121659"/>
            <a:ext cx="16827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0">
                <a:solidFill>
                  <a:srgbClr val="282828"/>
                </a:solidFill>
                <a:latin typeface="Times New Roman"/>
                <a:cs typeface="Times New Roman"/>
              </a:rPr>
              <a:t>60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19091" y="2933954"/>
            <a:ext cx="1270635" cy="288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850" spc="40">
                <a:solidFill>
                  <a:srgbClr val="282828"/>
                </a:solidFill>
                <a:latin typeface="Arial"/>
                <a:cs typeface="Arial"/>
              </a:rPr>
              <a:t>Dr</a:t>
            </a:r>
            <a:r>
              <a:rPr dirty="0" smtClean="0" sz="850" spc="80">
                <a:solidFill>
                  <a:srgbClr val="282828"/>
                </a:solidFill>
                <a:latin typeface="Arial"/>
                <a:cs typeface="Arial"/>
              </a:rPr>
              <a:t>y</a:t>
            </a:r>
            <a:r>
              <a:rPr dirty="0" smtClean="0" sz="850" spc="50">
                <a:solidFill>
                  <a:srgbClr val="18181A"/>
                </a:solidFill>
                <a:latin typeface="Times New Roman"/>
                <a:cs typeface="Times New Roman"/>
              </a:rPr>
              <a:t>bare</a:t>
            </a:r>
            <a:r>
              <a:rPr dirty="0" smtClean="0" sz="850" spc="-70">
                <a:solidFill>
                  <a:srgbClr val="18181A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0">
                <a:solidFill>
                  <a:srgbClr val="282828"/>
                </a:solidFill>
                <a:latin typeface="Times New Roman"/>
                <a:cs typeface="Times New Roman"/>
              </a:rPr>
              <a:t>soil</a:t>
            </a:r>
            <a:r>
              <a:rPr dirty="0" smtClean="0" sz="850" spc="25">
                <a:solidFill>
                  <a:srgbClr val="282828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30">
                <a:solidFill>
                  <a:srgbClr val="282828"/>
                </a:solidFill>
                <a:latin typeface="Times New Roman"/>
                <a:cs typeface="Times New Roman"/>
              </a:rPr>
              <a:t>Gra</a:t>
            </a:r>
            <a:r>
              <a:rPr dirty="0" smtClean="0" sz="850" spc="-15">
                <a:solidFill>
                  <a:srgbClr val="282828"/>
                </a:solidFill>
                <a:latin typeface="Times New Roman"/>
                <a:cs typeface="Times New Roman"/>
              </a:rPr>
              <a:t>y</a:t>
            </a:r>
            <a:r>
              <a:rPr dirty="0" smtClean="0" sz="850" spc="0">
                <a:solidFill>
                  <a:srgbClr val="5D5D5D"/>
                </a:solidFill>
                <a:latin typeface="Times New Roman"/>
                <a:cs typeface="Times New Roman"/>
              </a:rPr>
              <a:t>-</a:t>
            </a:r>
            <a:r>
              <a:rPr dirty="0" smtClean="0" sz="850" spc="10">
                <a:solidFill>
                  <a:srgbClr val="282828"/>
                </a:solidFill>
                <a:latin typeface="Times New Roman"/>
                <a:cs typeface="Times New Roman"/>
              </a:rPr>
              <a:t>Brown</a:t>
            </a:r>
            <a:r>
              <a:rPr dirty="0" smtClean="0" sz="850" spc="10">
                <a:solidFill>
                  <a:srgbClr val="282828"/>
                </a:solidFill>
                <a:latin typeface="Times New Roman"/>
                <a:cs typeface="Times New Roman"/>
              </a:rPr>
              <a:t>)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850" spc="10">
                <a:solidFill>
                  <a:srgbClr val="3B3B3B"/>
                </a:solidFill>
                <a:latin typeface="Times New Roman"/>
                <a:cs typeface="Times New Roman"/>
              </a:rPr>
              <a:t>Vegetamn</a:t>
            </a:r>
            <a:r>
              <a:rPr dirty="0" smtClean="0" sz="850" spc="45">
                <a:solidFill>
                  <a:srgbClr val="3B3B3B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5">
                <a:solidFill>
                  <a:srgbClr val="3B3B3B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5">
                <a:solidFill>
                  <a:srgbClr val="3B3B3B"/>
                </a:solidFill>
                <a:latin typeface="Times New Roman"/>
                <a:cs typeface="Times New Roman"/>
              </a:rPr>
              <a:t>Green</a:t>
            </a:r>
            <a:r>
              <a:rPr dirty="0" smtClean="0" sz="850" spc="5">
                <a:solidFill>
                  <a:srgbClr val="3B3B3B"/>
                </a:solidFill>
                <a:latin typeface="Times New Roman"/>
                <a:cs typeface="Times New Roman"/>
              </a:rPr>
              <a:t>)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82644" y="3257042"/>
            <a:ext cx="117538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994">
                <a:solidFill>
                  <a:srgbClr val="1131ED"/>
                </a:solidFill>
                <a:latin typeface="Times New Roman"/>
                <a:cs typeface="Times New Roman"/>
              </a:rPr>
              <a:t>---</a:t>
            </a:r>
            <a:r>
              <a:rPr dirty="0" smtClean="0" sz="850" spc="994">
                <a:solidFill>
                  <a:srgbClr val="1131ED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50">
                <a:solidFill>
                  <a:srgbClr val="1131ED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5">
                <a:solidFill>
                  <a:srgbClr val="28282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850" spc="-45">
                <a:solidFill>
                  <a:srgbClr val="282828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0">
                <a:solidFill>
                  <a:srgbClr val="3B3B3B"/>
                </a:solidFill>
                <a:latin typeface="Times New Roman"/>
                <a:cs typeface="Times New Roman"/>
              </a:rPr>
              <a:t>(</a:t>
            </a:r>
            <a:r>
              <a:rPr dirty="0" smtClean="0" sz="850" spc="10">
                <a:solidFill>
                  <a:srgbClr val="3B3B3B"/>
                </a:solidFill>
                <a:latin typeface="Times New Roman"/>
                <a:cs typeface="Times New Roman"/>
              </a:rPr>
              <a:t>Clear</a:t>
            </a:r>
            <a:r>
              <a:rPr dirty="0" smtClean="0" sz="850" spc="10">
                <a:solidFill>
                  <a:srgbClr val="3B3B3B"/>
                </a:solidFill>
                <a:latin typeface="Times New Roman"/>
                <a:cs typeface="Times New Roman"/>
              </a:rPr>
              <a:t>)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63700" y="4884165"/>
            <a:ext cx="63500" cy="165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280">
                <a:solidFill>
                  <a:srgbClr val="282828"/>
                </a:solidFill>
                <a:latin typeface="Courier New"/>
                <a:cs typeface="Courier New"/>
              </a:rPr>
              <a:t>0</a:t>
            </a:r>
            <a:endParaRPr sz="95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67332" y="4884165"/>
            <a:ext cx="4218305" cy="579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5580">
              <a:lnSpc>
                <a:spcPct val="100000"/>
              </a:lnSpc>
            </a:pPr>
            <a:r>
              <a:rPr dirty="0" smtClean="0" sz="950" spc="185">
                <a:solidFill>
                  <a:srgbClr val="030303"/>
                </a:solidFill>
                <a:latin typeface="Courier New"/>
                <a:cs typeface="Courier New"/>
              </a:rPr>
              <a:t>---r</a:t>
            </a:r>
            <a:endParaRPr sz="950">
              <a:latin typeface="Courier New"/>
              <a:cs typeface="Courier New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365125" algn="l"/>
                <a:tab pos="755650" algn="l"/>
                <a:tab pos="1109345" algn="l"/>
                <a:tab pos="1456690" algn="l"/>
                <a:tab pos="1840864" algn="l"/>
                <a:tab pos="2224405" algn="l"/>
                <a:tab pos="2566035" algn="l"/>
                <a:tab pos="2907665" algn="l"/>
                <a:tab pos="3291204" algn="l"/>
                <a:tab pos="3639185" algn="l"/>
                <a:tab pos="4022725" algn="l"/>
              </a:tabLst>
            </a:pPr>
            <a:r>
              <a:rPr dirty="0" smtClean="0" sz="1100" spc="5">
                <a:solidFill>
                  <a:srgbClr val="18181A"/>
                </a:solidFill>
                <a:latin typeface="Times New Roman"/>
                <a:cs typeface="Times New Roman"/>
              </a:rPr>
              <a:t>0.4</a:t>
            </a:r>
            <a:r>
              <a:rPr dirty="0" smtClean="0" sz="1100" spc="5">
                <a:solidFill>
                  <a:srgbClr val="18181A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5">
                <a:solidFill>
                  <a:srgbClr val="282828"/>
                </a:solidFill>
                <a:latin typeface="Times New Roman"/>
                <a:cs typeface="Times New Roman"/>
              </a:rPr>
              <a:t>0.6</a:t>
            </a:r>
            <a:r>
              <a:rPr dirty="0" smtClean="0" sz="1100" spc="5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15">
                <a:solidFill>
                  <a:srgbClr val="282828"/>
                </a:solidFill>
                <a:latin typeface="Times New Roman"/>
                <a:cs typeface="Times New Roman"/>
              </a:rPr>
              <a:t>0.8</a:t>
            </a:r>
            <a:r>
              <a:rPr dirty="0" smtClean="0" sz="1100" spc="15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20">
                <a:solidFill>
                  <a:srgbClr val="18181A"/>
                </a:solidFill>
                <a:latin typeface="Times New Roman"/>
                <a:cs typeface="Times New Roman"/>
              </a:rPr>
              <a:t>1.0</a:t>
            </a:r>
            <a:r>
              <a:rPr dirty="0" smtClean="0" sz="1100" spc="20">
                <a:solidFill>
                  <a:srgbClr val="18181A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25">
                <a:solidFill>
                  <a:srgbClr val="18181A"/>
                </a:solidFill>
                <a:latin typeface="Times New Roman"/>
                <a:cs typeface="Times New Roman"/>
              </a:rPr>
              <a:t>1.2</a:t>
            </a:r>
            <a:r>
              <a:rPr dirty="0" smtClean="0" sz="1100" spc="25">
                <a:solidFill>
                  <a:srgbClr val="18181A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0">
                <a:solidFill>
                  <a:srgbClr val="282828"/>
                </a:solidFill>
                <a:latin typeface="Times New Roman"/>
                <a:cs typeface="Times New Roman"/>
              </a:rPr>
              <a:t>1.4</a:t>
            </a:r>
            <a:r>
              <a:rPr dirty="0" smtClean="0" sz="1100" spc="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5">
                <a:solidFill>
                  <a:srgbClr val="18181A"/>
                </a:solidFill>
                <a:latin typeface="Times New Roman"/>
                <a:cs typeface="Times New Roman"/>
              </a:rPr>
              <a:t>1.6</a:t>
            </a:r>
            <a:r>
              <a:rPr dirty="0" smtClean="0" sz="1100" spc="5">
                <a:solidFill>
                  <a:srgbClr val="18181A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30">
                <a:solidFill>
                  <a:srgbClr val="282828"/>
                </a:solidFill>
                <a:latin typeface="Times New Roman"/>
                <a:cs typeface="Times New Roman"/>
              </a:rPr>
              <a:t>1.8</a:t>
            </a:r>
            <a:r>
              <a:rPr dirty="0" smtClean="0" sz="1100" spc="3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30">
                <a:solidFill>
                  <a:srgbClr val="282828"/>
                </a:solidFill>
                <a:latin typeface="Times New Roman"/>
                <a:cs typeface="Times New Roman"/>
              </a:rPr>
              <a:t>2.0	</a:t>
            </a:r>
            <a:r>
              <a:rPr dirty="0" smtClean="0" sz="1100" spc="0">
                <a:solidFill>
                  <a:srgbClr val="282828"/>
                </a:solidFill>
                <a:latin typeface="Times New Roman"/>
                <a:cs typeface="Times New Roman"/>
              </a:rPr>
              <a:t>2.2</a:t>
            </a:r>
            <a:r>
              <a:rPr dirty="0" smtClean="0" sz="1100" spc="0">
                <a:solidFill>
                  <a:srgbClr val="282828"/>
                </a:solidFill>
                <a:latin typeface="Times New Roman"/>
                <a:cs typeface="Times New Roman"/>
              </a:rPr>
              <a:t>	</a:t>
            </a:r>
            <a:r>
              <a:rPr dirty="0" smtClean="0" sz="1100" spc="0">
                <a:solidFill>
                  <a:srgbClr val="282828"/>
                </a:solidFill>
                <a:latin typeface="Times New Roman"/>
                <a:cs typeface="Times New Roman"/>
              </a:rPr>
              <a:t>2.4	</a:t>
            </a:r>
            <a:r>
              <a:rPr dirty="0" smtClean="0" sz="1100" spc="-15">
                <a:solidFill>
                  <a:srgbClr val="282828"/>
                </a:solidFill>
                <a:latin typeface="Times New Roman"/>
                <a:cs typeface="Times New Roman"/>
              </a:rPr>
              <a:t>2.6</a:t>
            </a:r>
            <a:endParaRPr sz="1100">
              <a:latin typeface="Times New Roman"/>
              <a:cs typeface="Times New Roman"/>
            </a:endParaRPr>
          </a:p>
          <a:p>
            <a:pPr algn="ctr" marR="85725">
              <a:lnSpc>
                <a:spcPct val="100000"/>
              </a:lnSpc>
              <a:spcBef>
                <a:spcPts val="400"/>
              </a:spcBef>
            </a:pPr>
            <a:r>
              <a:rPr dirty="0" smtClean="0" sz="1250" spc="-10">
                <a:solidFill>
                  <a:srgbClr val="18181A"/>
                </a:solidFill>
                <a:latin typeface="Times New Roman"/>
                <a:cs typeface="Times New Roman"/>
              </a:rPr>
              <a:t>\Vavelength</a:t>
            </a:r>
            <a:r>
              <a:rPr dirty="0" smtClean="0" sz="1250" spc="-10">
                <a:solidFill>
                  <a:srgbClr val="1818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18181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3B3B3B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110">
                <a:solidFill>
                  <a:srgbClr val="3B3B3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50">
                <a:solidFill>
                  <a:srgbClr val="3B3B3B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81732" y="4884165"/>
            <a:ext cx="3152775" cy="1657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145">
                <a:solidFill>
                  <a:srgbClr val="030303"/>
                </a:solidFill>
                <a:latin typeface="Courier New"/>
                <a:cs typeface="Courier New"/>
              </a:rPr>
              <a:t>---r---r---r---r---</a:t>
            </a:r>
            <a:r>
              <a:rPr dirty="0" smtClean="0" sz="950" spc="180">
                <a:solidFill>
                  <a:srgbClr val="030303"/>
                </a:solidFill>
                <a:latin typeface="Courier New"/>
                <a:cs typeface="Courier New"/>
              </a:rPr>
              <a:t>r</a:t>
            </a:r>
            <a:r>
              <a:rPr dirty="0" smtClean="0" sz="950" spc="355">
                <a:solidFill>
                  <a:srgbClr val="282828"/>
                </a:solidFill>
                <a:latin typeface="Courier New"/>
                <a:cs typeface="Courier New"/>
              </a:rPr>
              <a:t>--</a:t>
            </a:r>
            <a:r>
              <a:rPr dirty="0" smtClean="0" sz="950" spc="355">
                <a:solidFill>
                  <a:srgbClr val="282828"/>
                </a:solidFill>
                <a:latin typeface="Courier New"/>
                <a:cs typeface="Courier New"/>
              </a:rPr>
              <a:t> </a:t>
            </a:r>
            <a:r>
              <a:rPr dirty="0" smtClean="0" sz="950" spc="-215">
                <a:solidFill>
                  <a:srgbClr val="282828"/>
                </a:solidFill>
                <a:latin typeface="Courier New"/>
                <a:cs typeface="Courier New"/>
              </a:rPr>
              <a:t> </a:t>
            </a:r>
            <a:r>
              <a:rPr dirty="0" smtClean="0" sz="950" spc="355">
                <a:solidFill>
                  <a:srgbClr val="282828"/>
                </a:solidFill>
                <a:latin typeface="Courier New"/>
                <a:cs typeface="Courier New"/>
              </a:rPr>
              <a:t>--</a:t>
            </a:r>
            <a:r>
              <a:rPr dirty="0" smtClean="0" sz="950" spc="355">
                <a:solidFill>
                  <a:srgbClr val="282828"/>
                </a:solidFill>
                <a:latin typeface="Courier New"/>
                <a:cs typeface="Courier New"/>
              </a:rPr>
              <a:t> </a:t>
            </a:r>
            <a:r>
              <a:rPr dirty="0" smtClean="0" sz="950" spc="-215">
                <a:solidFill>
                  <a:srgbClr val="282828"/>
                </a:solidFill>
                <a:latin typeface="Courier New"/>
                <a:cs typeface="Courier New"/>
              </a:rPr>
              <a:t> </a:t>
            </a:r>
            <a:r>
              <a:rPr dirty="0" smtClean="0" sz="950" spc="355">
                <a:solidFill>
                  <a:srgbClr val="282828"/>
                </a:solidFill>
                <a:latin typeface="Courier New"/>
                <a:cs typeface="Courier New"/>
              </a:rPr>
              <a:t>---r-</a:t>
            </a:r>
            <a:endParaRPr sz="95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044" y="5681217"/>
            <a:ext cx="5796280" cy="36347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75" u="heavy">
                <a:solidFill>
                  <a:srgbClr val="0C1A46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250" spc="7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 u="heavy">
                <a:solidFill>
                  <a:srgbClr val="0C1A46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2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 u="heavy">
                <a:solidFill>
                  <a:srgbClr val="0C1A46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250" spc="7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 u="heavy">
                <a:solidFill>
                  <a:srgbClr val="0C1A46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75" u="heavy">
                <a:solidFill>
                  <a:srgbClr val="0C1A4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 u="heavy">
                <a:solidFill>
                  <a:srgbClr val="0C1A46"/>
                </a:solidFill>
                <a:latin typeface="Times New Roman"/>
                <a:cs typeface="Times New Roman"/>
              </a:rPr>
              <a:t>Soil: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7"/>
              </a:spcBef>
            </a:pPr>
            <a:endParaRPr sz="1200"/>
          </a:p>
          <a:p>
            <a:pPr algn="just" marL="12700" marR="12700" indent="444500">
              <a:lnSpc>
                <a:spcPct val="1163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governed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factors.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govern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texture,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structure,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mineralogy,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organic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matter,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free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carbonates,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salinity,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moisture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oxides/hydroxides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iron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manganese.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Chemical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compositions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signature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processes.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middle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MIR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domain,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components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solid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phase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originate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vibrations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bounded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nuclei.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vibrations,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molecular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rotation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transition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gas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molecules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reside,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40">
                <a:solidFill>
                  <a:srgbClr val="030303"/>
                </a:solidFill>
                <a:latin typeface="Times New Roman"/>
                <a:cs typeface="Times New Roman"/>
              </a:rPr>
              <a:t>WR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20320" indent="444500">
              <a:lnSpc>
                <a:spcPct val="1167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exhibits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peaks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1450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nm,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1880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nm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2660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nm.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Electronic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transition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causes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Transition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Fe,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Ti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etc.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explain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towards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domain: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49419" y="1465461"/>
            <a:ext cx="3106538" cy="13019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599880" y="780709"/>
            <a:ext cx="0" cy="708084"/>
          </a:xfrm>
          <a:custGeom>
            <a:avLst/>
            <a:gdLst/>
            <a:ahLst/>
            <a:cxnLst/>
            <a:rect l="l" t="t" r="r" b="b"/>
            <a:pathLst>
              <a:path w="0" h="708084">
                <a:moveTo>
                  <a:pt x="0" y="708084"/>
                </a:moveTo>
                <a:lnTo>
                  <a:pt x="0" y="0"/>
                </a:lnTo>
              </a:path>
            </a:pathLst>
          </a:custGeom>
          <a:ln w="18159">
            <a:solidFill>
              <a:srgbClr val="1C1C1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22409" y="411629"/>
            <a:ext cx="136207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0">
                <a:solidFill>
                  <a:srgbClr val="0F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F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F1A41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>
                <a:solidFill>
                  <a:srgbClr val="0C1A46"/>
                </a:solidFill>
                <a:latin typeface="Times New Roman"/>
                <a:cs typeface="Times New Roman"/>
              </a:rPr>
              <a:t>44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11272" y="411629"/>
            <a:ext cx="235267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65">
                <a:solidFill>
                  <a:srgbClr val="572A15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50">
                <a:solidFill>
                  <a:srgbClr val="930F13"/>
                </a:solidFill>
                <a:latin typeface="Times New Roman"/>
                <a:cs typeface="Times New Roman"/>
              </a:rPr>
              <a:t>nterpretation</a:t>
            </a:r>
            <a:r>
              <a:rPr dirty="0" smtClean="0" sz="1000" spc="5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12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30F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000" spc="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930F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000" spc="2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9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93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00" spc="2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930F13"/>
                </a:solidFill>
                <a:latin typeface="Times New Roman"/>
                <a:cs typeface="Times New Roman"/>
              </a:rPr>
              <a:t>So</a:t>
            </a:r>
            <a:r>
              <a:rPr dirty="0" smtClean="0" sz="1000" spc="-55">
                <a:solidFill>
                  <a:srgbClr val="930F13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30">
                <a:solidFill>
                  <a:srgbClr val="572A15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40">
                <a:solidFill>
                  <a:srgbClr val="572A15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0F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0F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F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0F1A41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97713" y="849766"/>
            <a:ext cx="1369695" cy="5022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617855" indent="-6350">
              <a:lnSpc>
                <a:spcPct val="102099"/>
              </a:lnSpc>
            </a:pPr>
            <a:r>
              <a:rPr dirty="0" smtClean="0" sz="1050" spc="-10" b="1">
                <a:solidFill>
                  <a:srgbClr val="050505"/>
                </a:solidFill>
                <a:latin typeface="Times New Roman"/>
                <a:cs typeface="Times New Roman"/>
              </a:rPr>
              <a:t>No</a:t>
            </a:r>
            <a:r>
              <a:rPr dirty="0" smtClean="0" sz="1050" spc="-60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40" b="1">
                <a:solidFill>
                  <a:srgbClr val="050505"/>
                </a:solidFill>
                <a:latin typeface="Times New Roman"/>
                <a:cs typeface="Times New Roman"/>
              </a:rPr>
              <a:t>treatment</a:t>
            </a:r>
            <a:r>
              <a:rPr dirty="0" smtClean="0" sz="1050" spc="-25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45" b="1">
                <a:solidFill>
                  <a:srgbClr val="050505"/>
                </a:solidFill>
                <a:latin typeface="Times New Roman"/>
                <a:cs typeface="Times New Roman"/>
              </a:rPr>
              <a:t>Iron</a:t>
            </a:r>
            <a:r>
              <a:rPr dirty="0" smtClean="0" sz="1050" spc="10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40" b="1">
                <a:solidFill>
                  <a:srgbClr val="050505"/>
                </a:solidFill>
                <a:latin typeface="Times New Roman"/>
                <a:cs typeface="Times New Roman"/>
              </a:rPr>
              <a:t>removed</a:t>
            </a: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mtClean="0" sz="1050" spc="-40" b="1">
                <a:solidFill>
                  <a:srgbClr val="050505"/>
                </a:solidFill>
                <a:latin typeface="Times New Roman"/>
                <a:cs typeface="Times New Roman"/>
              </a:rPr>
              <a:t>Oraanle</a:t>
            </a:r>
            <a:r>
              <a:rPr dirty="0" smtClean="0" sz="1050" spc="50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0" b="1">
                <a:solidFill>
                  <a:srgbClr val="050505"/>
                </a:solidFill>
                <a:latin typeface="Times New Roman"/>
                <a:cs typeface="Times New Roman"/>
              </a:rPr>
              <a:t>matter</a:t>
            </a:r>
            <a:r>
              <a:rPr dirty="0" smtClean="0" sz="1050" spc="-25" b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40" b="1">
                <a:solidFill>
                  <a:srgbClr val="050505"/>
                </a:solidFill>
                <a:latin typeface="Times New Roman"/>
                <a:cs typeface="Times New Roman"/>
              </a:rPr>
              <a:t>removed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33621" y="948746"/>
            <a:ext cx="457200" cy="87756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7777" sz="2250" spc="-1080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1317" sz="6450" spc="-22">
                <a:solidFill>
                  <a:srgbClr val="050505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-21317" sz="6450" spc="-6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5" b="1">
                <a:solidFill>
                  <a:srgbClr val="050505"/>
                </a:solidFill>
                <a:latin typeface="Times New Roman"/>
                <a:cs typeface="Times New Roman"/>
              </a:rPr>
              <a:t>70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87784" y="1572124"/>
            <a:ext cx="402590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48285" algn="l"/>
              </a:tabLst>
            </a:pPr>
            <a:r>
              <a:rPr dirty="0" smtClean="0" sz="1250" spc="80" b="1">
                <a:solidFill>
                  <a:srgbClr val="050505"/>
                </a:solidFill>
                <a:latin typeface="Arial"/>
                <a:cs typeface="Arial"/>
              </a:rPr>
              <a:t>8</a:t>
            </a:r>
            <a:r>
              <a:rPr dirty="0" smtClean="0" sz="1250" spc="80" b="1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sz="1000" spc="55" b="1">
                <a:solidFill>
                  <a:srgbClr val="050505"/>
                </a:solidFill>
                <a:latin typeface="Times New Roman"/>
                <a:cs typeface="Times New Roman"/>
              </a:rPr>
              <a:t>60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27121" y="1579163"/>
            <a:ext cx="470534" cy="4591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955" b="1">
                <a:solidFill>
                  <a:srgbClr val="050505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-26455" sz="3150" spc="307">
                <a:solidFill>
                  <a:srgbClr val="050505"/>
                </a:solidFill>
                <a:latin typeface="Times New Roman"/>
                <a:cs typeface="Times New Roman"/>
              </a:rPr>
              <a:t>•</a:t>
            </a:r>
            <a:r>
              <a:rPr dirty="0" smtClean="0" baseline="-26455" sz="3150" spc="30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6455" sz="3150" spc="-12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45" b="1">
                <a:solidFill>
                  <a:srgbClr val="050505"/>
                </a:solidFill>
                <a:latin typeface="Courier New"/>
                <a:cs typeface="Courier New"/>
              </a:rPr>
              <a:t>50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75679" y="1853291"/>
            <a:ext cx="413384" cy="285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1025" b="1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1800" spc="-80" b="1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950" spc="20" b="1">
                <a:solidFill>
                  <a:srgbClr val="050505"/>
                </a:solidFill>
                <a:latin typeface="Arial"/>
                <a:cs typeface="Arial"/>
              </a:rPr>
              <a:t>40</a:t>
            </a:r>
            <a:endParaRPr sz="9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57518" y="2019974"/>
            <a:ext cx="16002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5" b="1">
                <a:solidFill>
                  <a:srgbClr val="050505"/>
                </a:solidFill>
                <a:latin typeface="Times New Roman"/>
                <a:cs typeface="Times New Roman"/>
              </a:rPr>
              <a:t>c: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23862" y="2190919"/>
            <a:ext cx="172085" cy="516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 b="1">
                <a:solidFill>
                  <a:srgbClr val="050505"/>
                </a:solidFill>
                <a:latin typeface="Times New Roman"/>
                <a:cs typeface="Times New Roman"/>
              </a:rPr>
              <a:t>30</a:t>
            </a: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dirty="0" smtClean="0" sz="950" spc="70" b="1">
                <a:solidFill>
                  <a:srgbClr val="050505"/>
                </a:solidFill>
                <a:latin typeface="Arial"/>
                <a:cs typeface="Arial"/>
              </a:rPr>
              <a:t>lO</a:t>
            </a:r>
            <a:endParaRPr sz="950">
              <a:latin typeface="Arial"/>
              <a:cs typeface="Arial"/>
            </a:endParaRPr>
          </a:p>
          <a:p>
            <a:pPr marL="24765">
              <a:lnSpc>
                <a:spcPct val="100000"/>
              </a:lnSpc>
              <a:spcBef>
                <a:spcPts val="95"/>
              </a:spcBef>
            </a:pPr>
            <a:r>
              <a:rPr dirty="0" smtClean="0" sz="1050" spc="-60" b="1">
                <a:solidFill>
                  <a:srgbClr val="050505"/>
                </a:solidFill>
                <a:latin typeface="Arial"/>
                <a:cs typeface="Arial"/>
              </a:rPr>
              <a:t>10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96259" y="2747407"/>
            <a:ext cx="64262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460375" algn="l"/>
              </a:tabLst>
            </a:pPr>
            <a:r>
              <a:rPr dirty="0" smtClean="0" sz="1050" spc="5" b="1">
                <a:solidFill>
                  <a:srgbClr val="050505"/>
                </a:solidFill>
                <a:latin typeface="Times New Roman"/>
                <a:cs typeface="Times New Roman"/>
              </a:rPr>
              <a:t>0.5</a:t>
            </a:r>
            <a:r>
              <a:rPr dirty="0" smtClean="0" sz="1050" spc="5" b="1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150" b="1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2645" sz="1575" spc="-44" b="1">
                <a:solidFill>
                  <a:srgbClr val="2F2F2F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2645" sz="1575" spc="202" b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endParaRPr baseline="2645" sz="1575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22652" y="2741355"/>
            <a:ext cx="1002665" cy="335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66700">
              <a:lnSpc>
                <a:spcPct val="100000"/>
              </a:lnSpc>
              <a:tabLst>
                <a:tab pos="750570" algn="l"/>
              </a:tabLst>
            </a:pPr>
            <a:r>
              <a:rPr dirty="0" smtClean="0" sz="1050" spc="0" b="1">
                <a:solidFill>
                  <a:srgbClr val="050505"/>
                </a:solidFill>
                <a:latin typeface="Times New Roman"/>
                <a:cs typeface="Times New Roman"/>
              </a:rPr>
              <a:t>2.5</a:t>
            </a:r>
            <a:r>
              <a:rPr dirty="0" smtClean="0" sz="1050" spc="0" b="1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5" b="1">
                <a:solidFill>
                  <a:srgbClr val="151515"/>
                </a:solidFill>
                <a:latin typeface="Times New Roman"/>
                <a:cs typeface="Times New Roman"/>
              </a:rPr>
              <a:t>2</a:t>
            </a:r>
            <a:r>
              <a:rPr dirty="0" smtClean="0" sz="1050" spc="-30" b="1">
                <a:solidFill>
                  <a:srgbClr val="2F2F2F"/>
                </a:solidFill>
                <a:latin typeface="Times New Roman"/>
                <a:cs typeface="Times New Roman"/>
              </a:rPr>
              <a:t>.</a:t>
            </a:r>
            <a:r>
              <a:rPr dirty="0" smtClean="0" sz="1050" spc="75" b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mtClean="0" sz="1050" spc="-25" b="1">
                <a:solidFill>
                  <a:srgbClr val="050505"/>
                </a:solidFill>
                <a:latin typeface="Arial"/>
                <a:cs typeface="Arial"/>
              </a:rPr>
              <a:t>Wavelength</a:t>
            </a:r>
            <a:r>
              <a:rPr dirty="0" smtClean="0" sz="1050" spc="-25" b="1">
                <a:solidFill>
                  <a:srgbClr val="050505"/>
                </a:solidFill>
                <a:latin typeface="Arial"/>
                <a:cs typeface="Arial"/>
              </a:rPr>
              <a:t>  </a:t>
            </a:r>
            <a:r>
              <a:rPr dirty="0" smtClean="0" sz="1050" spc="-75" b="1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50" spc="240" b="1">
                <a:solidFill>
                  <a:srgbClr val="050505"/>
                </a:solidFill>
                <a:latin typeface="Arial"/>
                <a:cs typeface="Arial"/>
              </a:rPr>
              <a:t>m</a:t>
            </a:r>
            <a:endParaRPr sz="10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605945" y="2728954"/>
            <a:ext cx="19812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">
                <a:solidFill>
                  <a:srgbClr val="151515"/>
                </a:solidFill>
                <a:latin typeface="Courier New"/>
                <a:cs typeface="Courier New"/>
              </a:rPr>
              <a:t>2.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6089" y="3309784"/>
            <a:ext cx="5798820" cy="5662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5875" indent="441325">
              <a:lnSpc>
                <a:spcPct val="1117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Organic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matter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absorbs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strongly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due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functional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conjugate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bonds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reflectance 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spectra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evaporate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minerals,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which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have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diagnostic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spectra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due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vibration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Hand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bonds.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anhydrous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5">
                <a:solidFill>
                  <a:srgbClr val="050505"/>
                </a:solidFill>
                <a:latin typeface="Times New Roman"/>
                <a:cs typeface="Times New Roman"/>
              </a:rPr>
              <a:t>CP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S04</a:t>
            </a:r>
            <a:r>
              <a:rPr dirty="0" smtClean="0" sz="1300" spc="-175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32679" sz="1275" spc="82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8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9" sz="1275" spc="-14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salts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contain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diagnostic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distinguished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other.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Large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grain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samples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numerous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well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1600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nm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grains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fewer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well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wave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lengths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than&gt;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1600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nm.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8"/>
              </a:spcBef>
            </a:pPr>
            <a:endParaRPr sz="1300"/>
          </a:p>
          <a:p>
            <a:pPr algn="just" marL="12700" marR="17780" indent="435609">
              <a:lnSpc>
                <a:spcPct val="1115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appear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spectra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minerals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rocks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due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either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electronic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vibration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processes.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vibration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evaporate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minerals.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Vibration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caused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excitation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bonds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anion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groups.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minerals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studied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here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explained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vibration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due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molecules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endParaRPr sz="1300">
              <a:latin typeface="Times New Roman"/>
              <a:cs typeface="Times New Roman"/>
            </a:endParaRPr>
          </a:p>
          <a:p>
            <a:pPr algn="just" marL="12700" marR="45720">
              <a:lnSpc>
                <a:spcPts val="1040"/>
              </a:lnSpc>
              <a:spcBef>
                <a:spcPts val="155"/>
              </a:spcBef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minerals.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caused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vibration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carbonate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C03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29411" sz="1275" spc="16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9411" sz="1275" spc="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411" sz="1275" spc="-3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130">
                <a:solidFill>
                  <a:srgbClr val="050505"/>
                </a:solidFill>
                <a:latin typeface="Times New Roman"/>
                <a:cs typeface="Times New Roman"/>
              </a:rPr>
              <a:t>,</a:t>
            </a:r>
            <a:r>
              <a:rPr dirty="0" smtClean="0" sz="85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nitrate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(N03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29411" sz="1275" spc="30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endParaRPr baseline="29411" sz="1275">
              <a:latin typeface="Times New Roman"/>
              <a:cs typeface="Times New Roman"/>
            </a:endParaRPr>
          </a:p>
          <a:p>
            <a:pPr algn="r" marR="12700">
              <a:lnSpc>
                <a:spcPts val="430"/>
              </a:lnSpc>
              <a:tabLst>
                <a:tab pos="1089025" algn="l"/>
              </a:tabLst>
            </a:pPr>
            <a:r>
              <a:rPr dirty="0" smtClean="0" sz="850" spc="17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850" spc="17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850" spc="18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850">
              <a:latin typeface="Times New Roman"/>
              <a:cs typeface="Times New Roman"/>
            </a:endParaRPr>
          </a:p>
          <a:p>
            <a:pPr algn="just" marL="18415" marR="20955">
              <a:lnSpc>
                <a:spcPts val="1040"/>
              </a:lnSpc>
              <a:spcBef>
                <a:spcPts val="245"/>
              </a:spcBef>
            </a:pP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ammonium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(NH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-220">
                <a:solidFill>
                  <a:srgbClr val="2F2F2F"/>
                </a:solidFill>
                <a:latin typeface="Times New Roman"/>
                <a:cs typeface="Times New Roman"/>
              </a:rPr>
              <a:t>+</a:t>
            </a:r>
            <a:r>
              <a:rPr dirty="0" smtClean="0" baseline="29411" sz="1275" spc="30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29411" sz="1275" spc="3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411" sz="1275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bonds.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5151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1515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illustrates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endParaRPr sz="1300">
              <a:latin typeface="Times New Roman"/>
              <a:cs typeface="Times New Roman"/>
            </a:endParaRPr>
          </a:p>
          <a:p>
            <a:pPr marL="1604645">
              <a:lnSpc>
                <a:spcPts val="430"/>
              </a:lnSpc>
            </a:pPr>
            <a:r>
              <a:rPr dirty="0" smtClean="0" sz="850" spc="18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850">
              <a:latin typeface="Times New Roman"/>
              <a:cs typeface="Times New Roman"/>
            </a:endParaRPr>
          </a:p>
          <a:p>
            <a:pPr algn="just" marL="12700" marR="26034">
              <a:lnSpc>
                <a:spcPct val="112999"/>
              </a:lnSpc>
              <a:spcBef>
                <a:spcPts val="90"/>
              </a:spcBef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properties 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vibration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features.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molecule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particles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 i="1">
                <a:solidFill>
                  <a:srgbClr val="050505"/>
                </a:solidFill>
                <a:latin typeface="Times New Roman"/>
                <a:cs typeface="Times New Roman"/>
              </a:rPr>
              <a:t>3n-6</a:t>
            </a:r>
            <a:r>
              <a:rPr dirty="0" smtClean="0" sz="1250" spc="1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fundamental 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vibrations.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three 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particles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vibrational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modes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2500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nm.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"/>
              </a:spcBef>
            </a:pPr>
            <a:endParaRPr sz="1300"/>
          </a:p>
          <a:p>
            <a:pPr algn="just" marL="12700" marR="12700" indent="441325">
              <a:lnSpc>
                <a:spcPct val="1118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adsorptions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strength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hydrogen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bonds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51515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70">
                <a:solidFill>
                  <a:srgbClr val="1515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5151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14">
                <a:solidFill>
                  <a:srgbClr val="1515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gas,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solid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liquid.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fundamentals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arise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combinations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overtones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adsorptions.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5151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15151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seen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400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2500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nm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molecules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minerals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occur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five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ways: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23872" y="2609088"/>
            <a:ext cx="3364991" cy="2170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453639" y="1981200"/>
            <a:ext cx="0" cy="646176"/>
          </a:xfrm>
          <a:custGeom>
            <a:avLst/>
            <a:gdLst/>
            <a:ahLst/>
            <a:cxnLst/>
            <a:rect l="l" t="t" r="r" b="b"/>
            <a:pathLst>
              <a:path w="0" h="646176">
                <a:moveTo>
                  <a:pt x="0" y="646176"/>
                </a:moveTo>
                <a:lnTo>
                  <a:pt x="0" y="0"/>
                </a:lnTo>
              </a:path>
            </a:pathLst>
          </a:custGeom>
          <a:ln w="18288">
            <a:solidFill>
              <a:srgbClr val="44444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712720" y="4605528"/>
            <a:ext cx="2804160" cy="0"/>
          </a:xfrm>
          <a:custGeom>
            <a:avLst/>
            <a:gdLst/>
            <a:ahLst/>
            <a:cxnLst/>
            <a:rect l="l" t="t" r="r" b="b"/>
            <a:pathLst>
              <a:path w="2804159" h="0">
                <a:moveTo>
                  <a:pt x="0" y="0"/>
                </a:moveTo>
                <a:lnTo>
                  <a:pt x="2804160" y="0"/>
                </a:lnTo>
              </a:path>
            </a:pathLst>
          </a:custGeom>
          <a:ln w="12192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93139" y="415290"/>
            <a:ext cx="5781040" cy="1128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3180" marR="43180">
              <a:lnSpc>
                <a:spcPct val="100000"/>
              </a:lnSpc>
              <a:tabLst>
                <a:tab pos="1731645" algn="l"/>
                <a:tab pos="4456430" algn="l"/>
              </a:tabLst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40" u="heavy">
                <a:solidFill>
                  <a:srgbClr val="5B2815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nterpretation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050" spc="-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3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25" u="heavy">
                <a:solidFill>
                  <a:srgbClr val="95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1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 u="heavy">
                <a:solidFill>
                  <a:srgbClr val="950E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-75" u="heavy">
                <a:solidFill>
                  <a:srgbClr val="950E13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5" u="heavy">
                <a:solidFill>
                  <a:srgbClr val="5B2815"/>
                </a:solidFill>
                <a:latin typeface="Times New Roman"/>
                <a:cs typeface="Times New Roman"/>
              </a:rPr>
              <a:t>il</a:t>
            </a:r>
            <a:r>
              <a:rPr dirty="0" smtClean="0" sz="1050" spc="10">
                <a:solidFill>
                  <a:srgbClr val="5B2815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10">
                <a:solidFill>
                  <a:srgbClr val="5B2815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"/>
              </a:spcBef>
            </a:pPr>
            <a:endParaRPr sz="550"/>
          </a:p>
          <a:p>
            <a:pPr algn="just" marL="12700" marR="12700">
              <a:lnSpc>
                <a:spcPct val="1163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molecules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physically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absorbed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mineral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grains;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b)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fluid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inclusions;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ill-defined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sites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crystal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structure;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d)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crystals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crystal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zeolitic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;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crystal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lattice.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87044" y="8631682"/>
            <a:ext cx="266763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responsible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soils.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150" spc="-105" b="1">
                <a:solidFill>
                  <a:srgbClr val="031D59"/>
                </a:solidFill>
                <a:latin typeface="Arial"/>
                <a:cs typeface="Arial"/>
              </a:rPr>
              <a:t>45</a:t>
            </a:r>
            <a:endParaRPr sz="31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8611" y="1837943"/>
            <a:ext cx="117475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50" b="1">
                <a:solidFill>
                  <a:srgbClr val="030303"/>
                </a:solidFill>
                <a:latin typeface="Arial"/>
                <a:cs typeface="Arial"/>
              </a:rPr>
              <a:t>"a</a:t>
            </a:r>
            <a:endParaRPr sz="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6291" y="1783080"/>
            <a:ext cx="117475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50" b="1">
                <a:solidFill>
                  <a:srgbClr val="030303"/>
                </a:solidFill>
                <a:latin typeface="Arial"/>
                <a:cs typeface="Arial"/>
              </a:rPr>
              <a:t>"a</a:t>
            </a:r>
            <a:endParaRPr sz="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38803" y="1812543"/>
            <a:ext cx="118110" cy="2825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ts val="840"/>
              </a:lnSpc>
            </a:pPr>
            <a:r>
              <a:rPr dirty="0" smtClean="0" sz="800" spc="-220" b="1">
                <a:solidFill>
                  <a:srgbClr val="030303"/>
                </a:solidFill>
                <a:latin typeface="Times New Roman"/>
                <a:cs typeface="Times New Roman"/>
              </a:rPr>
              <a:t>"1:1</a:t>
            </a: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ts val="1295"/>
              </a:lnSpc>
            </a:pPr>
            <a:r>
              <a:rPr dirty="0" smtClean="0" sz="1400" spc="335" b="1">
                <a:solidFill>
                  <a:srgbClr val="030303"/>
                </a:solidFill>
                <a:latin typeface="Arial"/>
                <a:cs typeface="Arial"/>
              </a:rPr>
              <a:t>j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00676" y="1753616"/>
            <a:ext cx="111125" cy="255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110">
                <a:solidFill>
                  <a:srgbClr val="030303"/>
                </a:solidFill>
                <a:latin typeface="Times New Roman"/>
                <a:cs typeface="Times New Roman"/>
              </a:rPr>
              <a:t>•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12996" y="1942592"/>
            <a:ext cx="88900" cy="255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-415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82388" y="1883918"/>
            <a:ext cx="120014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00" b="1">
                <a:solidFill>
                  <a:srgbClr val="030303"/>
                </a:solidFill>
                <a:latin typeface="Arial"/>
                <a:cs typeface="Arial"/>
              </a:rPr>
              <a:t>J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48276" y="2011426"/>
            <a:ext cx="26035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05">
                <a:solidFill>
                  <a:srgbClr val="030303"/>
                </a:solidFill>
                <a:latin typeface="Times New Roman"/>
                <a:cs typeface="Times New Roman"/>
              </a:rPr>
              <a:t>-I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63188" y="2055876"/>
            <a:ext cx="9398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85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12996" y="2049526"/>
            <a:ext cx="93980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60" b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41267" y="2193290"/>
            <a:ext cx="234315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100">
                <a:solidFill>
                  <a:srgbClr val="030303"/>
                </a:solidFill>
                <a:latin typeface="Arial"/>
                <a:cs typeface="Arial"/>
              </a:rPr>
              <a:t>..</a:t>
            </a:r>
            <a:r>
              <a:rPr dirty="0" smtClean="0" sz="1450" spc="-2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baseline="28888" sz="1875" spc="-427">
                <a:solidFill>
                  <a:srgbClr val="414141"/>
                </a:solidFill>
                <a:latin typeface="Arial"/>
                <a:cs typeface="Arial"/>
              </a:rPr>
              <a:t>·</a:t>
            </a:r>
            <a:r>
              <a:rPr dirty="0" smtClean="0" sz="1450" spc="-305" b="1">
                <a:solidFill>
                  <a:srgbClr val="030303"/>
                </a:solidFill>
                <a:latin typeface="Arial"/>
                <a:cs typeface="Arial"/>
              </a:rPr>
              <a:t>e-</a:t>
            </a:r>
            <a:endParaRPr sz="14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84979" y="2084831"/>
            <a:ext cx="235585" cy="377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400" spc="-385" b="1">
                <a:solidFill>
                  <a:srgbClr val="030303"/>
                </a:solidFill>
                <a:latin typeface="Times New Roman"/>
                <a:cs typeface="Times New Roman"/>
              </a:rPr>
              <a:t>t!J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72659" y="2156714"/>
            <a:ext cx="238760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2314" sz="1800" spc="-1087" i="1">
                <a:solidFill>
                  <a:srgbClr val="030303"/>
                </a:solidFill>
                <a:latin typeface="Courier New"/>
                <a:cs typeface="Courier New"/>
              </a:rPr>
              <a:t>=</a:t>
            </a:r>
            <a:r>
              <a:rPr dirty="0" smtClean="0" sz="1450" spc="-445" b="1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baseline="2314" sz="1800" spc="-667" i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sz="1450" spc="-725" b="1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baseline="2314" sz="1800" spc="-532" i="1">
                <a:solidFill>
                  <a:srgbClr val="030303"/>
                </a:solidFill>
                <a:latin typeface="Courier New"/>
                <a:cs typeface="Courier New"/>
              </a:rPr>
              <a:t>-</a:t>
            </a:r>
            <a:r>
              <a:rPr dirty="0" smtClean="0" baseline="2314" sz="1800" spc="-802" i="1">
                <a:solidFill>
                  <a:srgbClr val="030303"/>
                </a:solidFill>
                <a:latin typeface="Courier New"/>
                <a:cs typeface="Courier New"/>
              </a:rPr>
              <a:t>=</a:t>
            </a:r>
            <a:r>
              <a:rPr dirty="0" smtClean="0" sz="1450" spc="-100" b="1">
                <a:solidFill>
                  <a:srgbClr val="030303"/>
                </a:solidFill>
                <a:latin typeface="Arial"/>
                <a:cs typeface="Arial"/>
              </a:rPr>
              <a:t>-</a:t>
            </a:r>
            <a:endParaRPr sz="14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22979" y="1953006"/>
            <a:ext cx="261620" cy="7740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09" b="1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-10217" sz="6525" spc="-367">
                <a:solidFill>
                  <a:srgbClr val="030303"/>
                </a:solidFill>
                <a:latin typeface="Arial"/>
                <a:cs typeface="Arial"/>
              </a:rPr>
              <a:t>.</a:t>
            </a:r>
            <a:endParaRPr baseline="-10217" sz="6525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78884" y="2015235"/>
            <a:ext cx="229870" cy="699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-315" b="1">
                <a:solidFill>
                  <a:srgbClr val="030303"/>
                </a:solidFill>
                <a:latin typeface="Courier New"/>
                <a:cs typeface="Courier New"/>
              </a:rPr>
              <a:t>•</a:t>
            </a:r>
            <a:r>
              <a:rPr dirty="0" smtClean="0" baseline="-7452" sz="6150" spc="-1612">
                <a:solidFill>
                  <a:srgbClr val="030303"/>
                </a:solidFill>
                <a:latin typeface="Arial"/>
                <a:cs typeface="Arial"/>
              </a:rPr>
              <a:t>.</a:t>
            </a:r>
            <a:r>
              <a:rPr dirty="0" smtClean="0" sz="1900" spc="-445" b="1">
                <a:solidFill>
                  <a:srgbClr val="232323"/>
                </a:solidFill>
                <a:latin typeface="Courier New"/>
                <a:cs typeface="Courier New"/>
              </a:rPr>
              <a:t>J</a:t>
            </a:r>
            <a:endParaRPr sz="190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48276" y="1929892"/>
            <a:ext cx="248285" cy="784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75" b="1">
                <a:solidFill>
                  <a:srgbClr val="030303"/>
                </a:solidFill>
                <a:latin typeface="Times New Roman"/>
                <a:cs typeface="Times New Roman"/>
              </a:rPr>
              <a:t>"1</a:t>
            </a:r>
            <a:r>
              <a:rPr dirty="0" smtClean="0" sz="800" spc="-215" b="1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r>
              <a:rPr dirty="0" smtClean="0" baseline="-16260" sz="6150" spc="-1814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800" spc="-60" b="1">
                <a:solidFill>
                  <a:srgbClr val="030303"/>
                </a:solidFill>
                <a:latin typeface="Times New Roman"/>
                <a:cs typeface="Times New Roman"/>
              </a:rPr>
              <a:t>1.1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12339" y="2590545"/>
            <a:ext cx="194945" cy="5245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85" b="1">
                <a:solidFill>
                  <a:srgbClr val="030303"/>
                </a:solidFill>
                <a:latin typeface="Courier New"/>
                <a:cs typeface="Courier New"/>
              </a:rPr>
              <a:t>60</a:t>
            </a:r>
            <a:endParaRPr sz="1250">
              <a:latin typeface="Courier New"/>
              <a:cs typeface="Courier New"/>
            </a:endParaRPr>
          </a:p>
          <a:p>
            <a:pPr>
              <a:lnSpc>
                <a:spcPts val="1000"/>
              </a:lnSpc>
              <a:spcBef>
                <a:spcPts val="94"/>
              </a:spcBef>
            </a:pPr>
            <a:endParaRPr sz="1000"/>
          </a:p>
          <a:p>
            <a:pPr marL="18415">
              <a:lnSpc>
                <a:spcPct val="100000"/>
              </a:lnSpc>
            </a:pPr>
            <a:r>
              <a:rPr dirty="0" smtClean="0" sz="1200" spc="-20" b="1">
                <a:solidFill>
                  <a:srgbClr val="030303"/>
                </a:solidFill>
                <a:latin typeface="Times New Roman"/>
                <a:cs typeface="Times New Roman"/>
              </a:rPr>
              <a:t>50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30627" y="4309871"/>
            <a:ext cx="16573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0" b="1">
                <a:solidFill>
                  <a:srgbClr val="030303"/>
                </a:solidFill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35300" y="4614671"/>
            <a:ext cx="200660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125" b="1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00" spc="-65" b="1">
                <a:solidFill>
                  <a:srgbClr val="232323"/>
                </a:solidFill>
                <a:latin typeface="Times New Roman"/>
                <a:cs typeface="Times New Roman"/>
              </a:rPr>
              <a:t>.</a:t>
            </a:r>
            <a:r>
              <a:rPr dirty="0" smtClean="0" sz="1200" spc="60" b="1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03523" y="4614671"/>
            <a:ext cx="1097280" cy="3155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42545">
              <a:lnSpc>
                <a:spcPts val="1335"/>
              </a:lnSpc>
            </a:pPr>
            <a:r>
              <a:rPr dirty="0" smtClean="0" sz="1200" spc="-40" b="1">
                <a:solidFill>
                  <a:srgbClr val="030303"/>
                </a:solidFill>
                <a:latin typeface="Times New Roman"/>
                <a:cs typeface="Times New Roman"/>
              </a:rPr>
              <a:t>1.5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ts val="1055"/>
              </a:lnSpc>
            </a:pPr>
            <a:r>
              <a:rPr dirty="0" smtClean="0" sz="1150" spc="-30" b="1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150" spc="12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-50" b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150" spc="-65" b="1">
                <a:solidFill>
                  <a:srgbClr val="030303"/>
                </a:solidFill>
                <a:latin typeface="Times New Roman"/>
                <a:cs typeface="Times New Roman"/>
              </a:rPr>
              <a:t>f.lm</a:t>
            </a:r>
            <a:r>
              <a:rPr dirty="0" smtClean="0" sz="1150" spc="-50" b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19091" y="4614671"/>
            <a:ext cx="213360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25" b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sz="1200" spc="-65" b="1">
                <a:solidFill>
                  <a:srgbClr val="232323"/>
                </a:solidFill>
                <a:latin typeface="Times New Roman"/>
                <a:cs typeface="Times New Roman"/>
              </a:rPr>
              <a:t>.</a:t>
            </a:r>
            <a:r>
              <a:rPr dirty="0" smtClean="0" sz="1200" spc="60" b="1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20132" y="4627371"/>
            <a:ext cx="222885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20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sz="1100" spc="-35">
                <a:solidFill>
                  <a:srgbClr val="414141"/>
                </a:solidFill>
                <a:latin typeface="Times New Roman"/>
                <a:cs typeface="Times New Roman"/>
              </a:rPr>
              <a:t>.</a:t>
            </a:r>
            <a:r>
              <a:rPr dirty="0" smtClean="0" sz="1100" spc="185">
                <a:solidFill>
                  <a:srgbClr val="030303"/>
                </a:solidFill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87044" y="5120766"/>
            <a:ext cx="5796280" cy="3495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5240" indent="474980">
              <a:lnSpc>
                <a:spcPct val="1157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occurring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largely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unrelated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mineralogy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its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1400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1900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indicative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this.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anhydrous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salts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investigated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hydroscopic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properties.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sz="1150" spc="210">
                <a:solidFill>
                  <a:srgbClr val="030303"/>
                </a:solidFill>
                <a:latin typeface="Arial"/>
                <a:cs typeface="Arial"/>
              </a:rPr>
              <a:t>¥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ater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occurring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last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produces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numerous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arising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overtones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combinations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absorptions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long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ward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2500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nm.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Spectra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specimens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mineral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grain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structural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order.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aragonite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calcite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vibration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35">
                <a:solidFill>
                  <a:srgbClr val="030303"/>
                </a:solidFill>
                <a:latin typeface="Arial"/>
                <a:cs typeface="Arial"/>
              </a:rPr>
              <a:t>C-0</a:t>
            </a:r>
            <a:r>
              <a:rPr dirty="0" smtClean="0" sz="1150" spc="-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bonds,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chemically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identical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slightly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positions.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minerals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examined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numerous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crystal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gypsum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positions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expected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slightly.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2700" indent="432434">
              <a:lnSpc>
                <a:spcPct val="1151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Apart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processes,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dielectric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discontinuities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encountered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background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media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cause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scattering.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sources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optical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properties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linked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porosity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microscopic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macroscopic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roughness.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presence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-OH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 i="1">
                <a:solidFill>
                  <a:srgbClr val="030303"/>
                </a:solidFill>
                <a:latin typeface="Times New Roman"/>
                <a:cs typeface="Times New Roman"/>
              </a:rPr>
              <a:t>HzO</a:t>
            </a:r>
            <a:r>
              <a:rPr dirty="0" smtClean="0" sz="1300" spc="-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molecule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minerals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13888" y="2218944"/>
            <a:ext cx="1304543" cy="207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645664" y="2560320"/>
            <a:ext cx="2011680" cy="1584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987295" y="3621023"/>
            <a:ext cx="3084576" cy="1597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870703" y="3023616"/>
            <a:ext cx="109728" cy="103632"/>
          </a:xfrm>
          <a:custGeom>
            <a:avLst/>
            <a:gdLst/>
            <a:ahLst/>
            <a:cxnLst/>
            <a:rect l="l" t="t" r="r" b="b"/>
            <a:pathLst>
              <a:path w="109728" h="103632">
                <a:moveTo>
                  <a:pt x="0" y="0"/>
                </a:moveTo>
                <a:lnTo>
                  <a:pt x="109728" y="0"/>
                </a:lnTo>
                <a:lnTo>
                  <a:pt x="109728" y="103632"/>
                </a:lnTo>
                <a:lnTo>
                  <a:pt x="0" y="103632"/>
                </a:lnTo>
                <a:lnTo>
                  <a:pt x="0" y="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870703" y="3081527"/>
            <a:ext cx="121920" cy="85344"/>
          </a:xfrm>
          <a:custGeom>
            <a:avLst/>
            <a:gdLst/>
            <a:ahLst/>
            <a:cxnLst/>
            <a:rect l="l" t="t" r="r" b="b"/>
            <a:pathLst>
              <a:path w="121920" h="85344">
                <a:moveTo>
                  <a:pt x="0" y="0"/>
                </a:moveTo>
                <a:lnTo>
                  <a:pt x="121920" y="0"/>
                </a:lnTo>
                <a:lnTo>
                  <a:pt x="121920" y="85344"/>
                </a:lnTo>
                <a:lnTo>
                  <a:pt x="0" y="85344"/>
                </a:lnTo>
                <a:lnTo>
                  <a:pt x="0" y="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873752" y="3133344"/>
            <a:ext cx="115824" cy="280415"/>
          </a:xfrm>
          <a:custGeom>
            <a:avLst/>
            <a:gdLst/>
            <a:ahLst/>
            <a:cxnLst/>
            <a:rect l="l" t="t" r="r" b="b"/>
            <a:pathLst>
              <a:path w="115824" h="280415">
                <a:moveTo>
                  <a:pt x="0" y="0"/>
                </a:moveTo>
                <a:lnTo>
                  <a:pt x="115824" y="0"/>
                </a:lnTo>
                <a:lnTo>
                  <a:pt x="115824" y="280415"/>
                </a:lnTo>
                <a:lnTo>
                  <a:pt x="0" y="280415"/>
                </a:lnTo>
                <a:lnTo>
                  <a:pt x="0" y="0"/>
                </a:lnTo>
                <a:close/>
              </a:path>
            </a:pathLst>
          </a:custGeom>
          <a:solidFill>
            <a:srgbClr val="08080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93139" y="415290"/>
            <a:ext cx="5782310" cy="90296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1731645" algn="l"/>
                <a:tab pos="4456430" algn="l"/>
              </a:tabLst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-40" u="heavy">
                <a:solidFill>
                  <a:srgbClr val="5B2815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nterpretation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2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25" u="heavy">
                <a:solidFill>
                  <a:srgbClr val="950E1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050" spc="-5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Behavior</a:t>
            </a:r>
            <a:r>
              <a:rPr dirty="0" smtClean="0" sz="1050" spc="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3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25" u="heavy">
                <a:solidFill>
                  <a:srgbClr val="950E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10" u="heavy">
                <a:solidFill>
                  <a:srgbClr val="950E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 u="heavy">
                <a:solidFill>
                  <a:srgbClr val="950E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-75" u="heavy">
                <a:solidFill>
                  <a:srgbClr val="950E13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5" u="heavy">
                <a:solidFill>
                  <a:srgbClr val="5B2815"/>
                </a:solidFill>
                <a:latin typeface="Times New Roman"/>
                <a:cs typeface="Times New Roman"/>
              </a:rPr>
              <a:t>il</a:t>
            </a:r>
            <a:r>
              <a:rPr dirty="0" smtClean="0" sz="1050" spc="10">
                <a:solidFill>
                  <a:srgbClr val="5B2815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10">
                <a:solidFill>
                  <a:srgbClr val="5B2815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algn="just" marL="12700" marR="12700" indent="438784">
              <a:lnSpc>
                <a:spcPct val="115199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texture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proportion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sand,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silt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&amp;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affects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holding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capacity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particles.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93139" y="8637778"/>
            <a:ext cx="351218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wave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NIR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000" spc="30" b="1">
                <a:solidFill>
                  <a:srgbClr val="0E1A42"/>
                </a:solidFill>
                <a:latin typeface="Arial"/>
                <a:cs typeface="Arial"/>
              </a:rPr>
              <a:t>46</a:t>
            </a:r>
            <a:endParaRPr sz="3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01844" y="1560373"/>
            <a:ext cx="1259840" cy="2064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473709" indent="12065">
              <a:lnSpc>
                <a:spcPct val="100800"/>
              </a:lnSpc>
            </a:pPr>
            <a:r>
              <a:rPr dirty="0" smtClean="0" sz="950" spc="-55" b="1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950" spc="-12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305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000" spc="-60" b="1">
                <a:solidFill>
                  <a:srgbClr val="111111"/>
                </a:solidFill>
                <a:latin typeface="Arial"/>
                <a:cs typeface="Arial"/>
              </a:rPr>
              <a:t>Bacilli</a:t>
            </a:r>
            <a:r>
              <a:rPr dirty="0" smtClean="0" sz="1000" spc="-55" b="1">
                <a:solidFill>
                  <a:srgbClr val="111111"/>
                </a:solidFill>
                <a:latin typeface="Arial"/>
                <a:cs typeface="Arial"/>
              </a:rPr>
              <a:t> </a:t>
            </a:r>
            <a:r>
              <a:rPr dirty="0" smtClean="0" sz="950" spc="35" b="1">
                <a:solidFill>
                  <a:srgbClr val="111111"/>
                </a:solidFill>
                <a:latin typeface="Times New Roman"/>
                <a:cs typeface="Times New Roman"/>
              </a:rPr>
              <a:t>Saad</a:t>
            </a:r>
            <a:r>
              <a:rPr dirty="0" smtClean="0" sz="950" spc="1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45" b="1">
                <a:solidFill>
                  <a:srgbClr val="030303"/>
                </a:solidFill>
                <a:latin typeface="Times New Roman"/>
                <a:cs typeface="Times New Roman"/>
              </a:rPr>
              <a:t>l:</a:t>
            </a:r>
            <a:r>
              <a:rPr dirty="0" smtClean="0" sz="1100" spc="-14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65" b="1">
                <a:solidFill>
                  <a:srgbClr val="111111"/>
                </a:solidFill>
                <a:latin typeface="Arial"/>
                <a:cs typeface="Arial"/>
              </a:rPr>
              <a:t>S.IJne</a:t>
            </a:r>
            <a:r>
              <a:rPr dirty="0" smtClean="0" sz="1000" spc="-35" b="1">
                <a:solidFill>
                  <a:srgbClr val="111111"/>
                </a:solidFill>
                <a:latin typeface="Arial"/>
                <a:cs typeface="Arial"/>
              </a:rPr>
              <a:t> </a:t>
            </a:r>
            <a:r>
              <a:rPr dirty="0" smtClean="0" sz="950" spc="30" b="1">
                <a:solidFill>
                  <a:srgbClr val="111111"/>
                </a:solidFill>
                <a:latin typeface="Times New Roman"/>
                <a:cs typeface="Times New Roman"/>
              </a:rPr>
              <a:t>Soil</a:t>
            </a:r>
            <a:r>
              <a:rPr dirty="0" smtClean="0" sz="950" spc="1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5" b="1">
                <a:solidFill>
                  <a:srgbClr val="111111"/>
                </a:solidFill>
                <a:latin typeface="Times New Roman"/>
                <a:cs typeface="Times New Roman"/>
              </a:rPr>
              <a:t>3:</a:t>
            </a:r>
            <a:r>
              <a:rPr dirty="0" smtClean="0" sz="950" spc="-4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" b="1">
                <a:solidFill>
                  <a:srgbClr val="111111"/>
                </a:solidFill>
                <a:latin typeface="Times New Roman"/>
                <a:cs typeface="Times New Roman"/>
              </a:rPr>
              <a:t>Rh'er</a:t>
            </a:r>
            <a:r>
              <a:rPr dirty="0" smtClean="0" sz="950" spc="1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70" b="1">
                <a:solidFill>
                  <a:srgbClr val="111111"/>
                </a:solidFill>
                <a:latin typeface="Times New Roman"/>
                <a:cs typeface="Times New Roman"/>
              </a:rPr>
              <a:t>Sa•d</a:t>
            </a:r>
            <a:endParaRPr sz="950">
              <a:latin typeface="Times New Roman"/>
              <a:cs typeface="Times New Roman"/>
            </a:endParaRPr>
          </a:p>
          <a:p>
            <a:pPr marL="12700" marR="163830">
              <a:lnSpc>
                <a:spcPts val="1300"/>
              </a:lnSpc>
              <a:spcBef>
                <a:spcPts val="15"/>
              </a:spcBef>
            </a:pPr>
            <a:r>
              <a:rPr dirty="0" smtClean="0" sz="1100" spc="20" b="1">
                <a:solidFill>
                  <a:srgbClr val="111111"/>
                </a:solidFill>
                <a:latin typeface="Times New Roman"/>
                <a:cs typeface="Times New Roman"/>
              </a:rPr>
              <a:t>4</a:t>
            </a:r>
            <a:r>
              <a:rPr dirty="0" smtClean="0" sz="1100" spc="155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10" b="1">
                <a:solidFill>
                  <a:srgbClr val="111111"/>
                </a:solidFill>
                <a:latin typeface="Times New Roman"/>
                <a:cs typeface="Times New Roman"/>
              </a:rPr>
              <a:t>SU</a:t>
            </a:r>
            <a:r>
              <a:rPr dirty="0" smtClean="0" sz="1100" spc="50" b="1">
                <a:solidFill>
                  <a:srgbClr val="111111"/>
                </a:solidFill>
                <a:latin typeface="Times New Roman"/>
                <a:cs typeface="Times New Roman"/>
              </a:rPr>
              <a:t>I</a:t>
            </a:r>
            <a:r>
              <a:rPr dirty="0" smtClean="0" sz="1100" spc="-80" b="1">
                <a:solidFill>
                  <a:srgbClr val="030303"/>
                </a:solidFill>
                <a:latin typeface="Times New Roman"/>
                <a:cs typeface="Times New Roman"/>
              </a:rPr>
              <a:t>low</a:t>
            </a:r>
            <a:r>
              <a:rPr dirty="0" smtClean="0" sz="1100" spc="1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80" b="1">
                <a:solidFill>
                  <a:srgbClr val="111111"/>
                </a:solidFill>
                <a:latin typeface="Times New Roman"/>
                <a:cs typeface="Times New Roman"/>
              </a:rPr>
              <a:t>Red</a:t>
            </a:r>
            <a:r>
              <a:rPr dirty="0" smtClean="0" sz="1100" spc="-9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35" b="1">
                <a:solidFill>
                  <a:srgbClr val="111111"/>
                </a:solidFill>
                <a:latin typeface="Times New Roman"/>
                <a:cs typeface="Times New Roman"/>
              </a:rPr>
              <a:t>Soli</a:t>
            </a:r>
            <a:r>
              <a:rPr dirty="0" smtClean="0" sz="1100" spc="-2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25" b="1">
                <a:solidFill>
                  <a:srgbClr val="111111"/>
                </a:solidFill>
                <a:latin typeface="Times New Roman"/>
                <a:cs typeface="Times New Roman"/>
              </a:rPr>
              <a:t>5</a:t>
            </a:r>
            <a:r>
              <a:rPr dirty="0" smtClean="0" sz="1100" spc="15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-135" b="1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50" b="1">
                <a:solidFill>
                  <a:srgbClr val="111111"/>
                </a:solidFill>
                <a:latin typeface="Times New Roman"/>
                <a:cs typeface="Times New Roman"/>
              </a:rPr>
              <a:t>Mcdi•m</a:t>
            </a:r>
            <a:r>
              <a:rPr dirty="0" smtClean="0" sz="1100" spc="13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95" b="1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100" spc="1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45" b="1">
                <a:solidFill>
                  <a:srgbClr val="111111"/>
                </a:solidFill>
                <a:latin typeface="Times New Roman"/>
                <a:cs typeface="Times New Roman"/>
              </a:rPr>
              <a:t>Soil</a:t>
            </a:r>
            <a:endParaRPr sz="1100">
              <a:latin typeface="Times New Roman"/>
              <a:cs typeface="Times New Roman"/>
            </a:endParaRPr>
          </a:p>
          <a:p>
            <a:pPr marL="12700" marR="285750">
              <a:lnSpc>
                <a:spcPts val="1250"/>
              </a:lnSpc>
              <a:spcBef>
                <a:spcPts val="130"/>
              </a:spcBef>
            </a:pPr>
            <a:r>
              <a:rPr dirty="0" smtClean="0" sz="1000" spc="50" b="1">
                <a:solidFill>
                  <a:srgbClr val="030303"/>
                </a:solidFill>
                <a:latin typeface="Times New Roman"/>
                <a:cs typeface="Times New Roman"/>
              </a:rPr>
              <a:t>6:</a:t>
            </a:r>
            <a:r>
              <a:rPr dirty="0" smtClean="0" sz="1000" spc="-9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0" b="1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950" spc="4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0" b="1">
                <a:solidFill>
                  <a:srgbClr val="111111"/>
                </a:solidFill>
                <a:latin typeface="Times New Roman"/>
                <a:cs typeface="Times New Roman"/>
              </a:rPr>
              <a:t>Saady</a:t>
            </a:r>
            <a:r>
              <a:rPr dirty="0" smtClean="0" sz="950" spc="8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20" b="1">
                <a:solidFill>
                  <a:srgbClr val="111111"/>
                </a:solidFill>
                <a:latin typeface="Times New Roman"/>
                <a:cs typeface="Times New Roman"/>
              </a:rPr>
              <a:t>Soil</a:t>
            </a:r>
            <a:r>
              <a:rPr dirty="0" smtClean="0" sz="1000" spc="-1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 b="1">
                <a:solidFill>
                  <a:srgbClr val="111111"/>
                </a:solidFill>
                <a:latin typeface="Times New Roman"/>
                <a:cs typeface="Times New Roman"/>
              </a:rPr>
              <a:t>7</a:t>
            </a:r>
            <a:r>
              <a:rPr dirty="0" smtClean="0" sz="1050" spc="270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050" spc="-50" b="1">
                <a:solidFill>
                  <a:srgbClr val="111111"/>
                </a:solidFill>
                <a:latin typeface="Times New Roman"/>
                <a:cs typeface="Times New Roman"/>
              </a:rPr>
              <a:t>Deep</a:t>
            </a:r>
            <a:r>
              <a:rPr dirty="0" smtClean="0" sz="1050" spc="2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95" b="1">
                <a:solidFill>
                  <a:srgbClr val="111111"/>
                </a:solidFill>
                <a:latin typeface="Times New Roman"/>
                <a:cs typeface="Times New Roman"/>
              </a:rPr>
              <a:t>Red</a:t>
            </a:r>
            <a:r>
              <a:rPr dirty="0" smtClean="0" sz="1100" spc="1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0" b="1">
                <a:solidFill>
                  <a:srgbClr val="111111"/>
                </a:solidFill>
                <a:latin typeface="Times New Roman"/>
                <a:cs typeface="Times New Roman"/>
              </a:rPr>
              <a:t>Soli</a:t>
            </a:r>
            <a:r>
              <a:rPr dirty="0" smtClean="0" sz="1050" spc="-2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 b="1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sz="1050" spc="175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050" spc="-35" b="1">
                <a:solidFill>
                  <a:srgbClr val="111111"/>
                </a:solidFill>
                <a:latin typeface="Times New Roman"/>
                <a:cs typeface="Times New Roman"/>
              </a:rPr>
              <a:t>Crops</a:t>
            </a: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mtClean="0" sz="950" spc="95" b="1" i="1">
                <a:solidFill>
                  <a:srgbClr val="111111"/>
                </a:solidFill>
                <a:latin typeface="Times New Roman"/>
                <a:cs typeface="Times New Roman"/>
              </a:rPr>
              <a:t>9</a:t>
            </a:r>
            <a:r>
              <a:rPr dirty="0" smtClean="0" sz="950" spc="-5" b="1" i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950" spc="25" b="1" i="1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45" b="1">
                <a:solidFill>
                  <a:srgbClr val="030303"/>
                </a:solidFill>
                <a:latin typeface="Times New Roman"/>
                <a:cs typeface="Times New Roman"/>
              </a:rPr>
              <a:t>HUiy</a:t>
            </a:r>
            <a:r>
              <a:rPr dirty="0" smtClean="0" sz="950" spc="55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80" b="1">
                <a:solidFill>
                  <a:srgbClr val="030303"/>
                </a:solidFill>
                <a:latin typeface="Times New Roman"/>
                <a:cs typeface="Times New Roman"/>
              </a:rPr>
              <a:t>aru</a:t>
            </a:r>
            <a:endParaRPr sz="900">
              <a:latin typeface="Times New Roman"/>
              <a:cs typeface="Times New Roman"/>
            </a:endParaRPr>
          </a:p>
          <a:p>
            <a:pPr marL="24765">
              <a:lnSpc>
                <a:spcPts val="1270"/>
              </a:lnSpc>
              <a:spcBef>
                <a:spcPts val="5"/>
              </a:spcBef>
            </a:pPr>
            <a:r>
              <a:rPr dirty="0" smtClean="0" sz="1100" spc="-55" b="1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100" spc="-135" b="1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100" spc="254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-10" b="1">
                <a:solidFill>
                  <a:srgbClr val="111111"/>
                </a:solidFill>
                <a:latin typeface="Times New Roman"/>
                <a:cs typeface="Times New Roman"/>
              </a:rPr>
              <a:t>Medlu•</a:t>
            </a:r>
            <a:r>
              <a:rPr dirty="0" smtClean="0" sz="1100" spc="-1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10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65" b="1">
                <a:solidFill>
                  <a:srgbClr val="111111"/>
                </a:solidFill>
                <a:latin typeface="Arial"/>
                <a:cs typeface="Arial"/>
              </a:rPr>
              <a:t>Blaek</a:t>
            </a:r>
            <a:r>
              <a:rPr dirty="0" smtClean="0" sz="1000" spc="-60" b="1">
                <a:solidFill>
                  <a:srgbClr val="111111"/>
                </a:solidFill>
                <a:latin typeface="Arial"/>
                <a:cs typeface="Arial"/>
              </a:rPr>
              <a:t> </a:t>
            </a:r>
            <a:r>
              <a:rPr dirty="0" smtClean="0" sz="1100" spc="-120" b="1">
                <a:solidFill>
                  <a:srgbClr val="111111"/>
                </a:solidFill>
                <a:latin typeface="Times New Roman"/>
                <a:cs typeface="Times New Roman"/>
              </a:rPr>
              <a:t>SoU</a:t>
            </a:r>
            <a:endParaRPr sz="1100">
              <a:latin typeface="Times New Roman"/>
              <a:cs typeface="Times New Roman"/>
            </a:endParaRPr>
          </a:p>
          <a:p>
            <a:pPr marL="24765">
              <a:lnSpc>
                <a:spcPts val="1055"/>
              </a:lnSpc>
            </a:pPr>
            <a:r>
              <a:rPr dirty="0" smtClean="0" sz="1050" spc="-60" b="1">
                <a:solidFill>
                  <a:srgbClr val="111111"/>
                </a:solidFill>
                <a:latin typeface="Times New Roman"/>
                <a:cs typeface="Times New Roman"/>
              </a:rPr>
              <a:t>1</a:t>
            </a:r>
            <a:r>
              <a:rPr dirty="0" smtClean="0" sz="1050" spc="-85" b="1">
                <a:solidFill>
                  <a:srgbClr val="111111"/>
                </a:solidFill>
                <a:latin typeface="Times New Roman"/>
                <a:cs typeface="Times New Roman"/>
              </a:rPr>
              <a:t>1</a:t>
            </a:r>
            <a:r>
              <a:rPr dirty="0" smtClean="0" sz="1050" spc="270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100" spc="-60" b="1">
                <a:solidFill>
                  <a:srgbClr val="111111"/>
                </a:solidFill>
                <a:latin typeface="Times New Roman"/>
                <a:cs typeface="Times New Roman"/>
              </a:rPr>
              <a:t>Deep</a:t>
            </a:r>
            <a:r>
              <a:rPr dirty="0" smtClean="0" sz="1100" spc="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0" b="1">
                <a:solidFill>
                  <a:srgbClr val="030303"/>
                </a:solidFill>
                <a:latin typeface="Times New Roman"/>
                <a:cs typeface="Times New Roman"/>
              </a:rPr>
              <a:t>Blafk</a:t>
            </a:r>
            <a:r>
              <a:rPr dirty="0" smtClean="0" sz="1050" spc="-3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0" b="1">
                <a:solidFill>
                  <a:srgbClr val="111111"/>
                </a:solidFill>
                <a:latin typeface="Times New Roman"/>
                <a:cs typeface="Times New Roman"/>
              </a:rPr>
              <a:t>Soli</a:t>
            </a:r>
            <a:endParaRPr sz="1050">
              <a:latin typeface="Times New Roman"/>
              <a:cs typeface="Times New Roman"/>
            </a:endParaRPr>
          </a:p>
          <a:p>
            <a:pPr marL="24765" marR="244475">
              <a:lnSpc>
                <a:spcPts val="1250"/>
              </a:lnSpc>
              <a:spcBef>
                <a:spcPts val="25"/>
              </a:spcBef>
            </a:pPr>
            <a:r>
              <a:rPr dirty="0" smtClean="0" sz="1050" spc="-50" b="1">
                <a:solidFill>
                  <a:srgbClr val="111111"/>
                </a:solidFill>
                <a:latin typeface="Times New Roman"/>
                <a:cs typeface="Times New Roman"/>
              </a:rPr>
              <a:t>12</a:t>
            </a:r>
            <a:r>
              <a:rPr dirty="0" smtClean="0" sz="1050" spc="175" b="1">
                <a:solidFill>
                  <a:srgbClr val="2D2D2D"/>
                </a:solidFill>
                <a:latin typeface="Times New Roman"/>
                <a:cs typeface="Times New Roman"/>
              </a:rPr>
              <a:t>:</a:t>
            </a:r>
            <a:r>
              <a:rPr dirty="0" smtClean="0" sz="1050" spc="-20" b="1">
                <a:solidFill>
                  <a:srgbClr val="111111"/>
                </a:solidFill>
                <a:latin typeface="Times New Roman"/>
                <a:cs typeface="Times New Roman"/>
              </a:rPr>
              <a:t>Shall</a:t>
            </a:r>
            <a:r>
              <a:rPr dirty="0" smtClean="0" sz="1050" spc="-105" b="1">
                <a:solidFill>
                  <a:srgbClr val="111111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15" b="1">
                <a:solidFill>
                  <a:srgbClr val="2D2D2D"/>
                </a:solidFill>
                <a:latin typeface="Times New Roman"/>
                <a:cs typeface="Times New Roman"/>
              </a:rPr>
              <a:t>w</a:t>
            </a:r>
            <a:r>
              <a:rPr dirty="0" smtClean="0" sz="1050" spc="-30" b="1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50" b="1">
                <a:solidFill>
                  <a:srgbClr val="111111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050" spc="-2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25" b="1">
                <a:solidFill>
                  <a:srgbClr val="111111"/>
                </a:solidFill>
                <a:latin typeface="Times New Roman"/>
                <a:cs typeface="Times New Roman"/>
              </a:rPr>
              <a:t>13:</a:t>
            </a:r>
            <a:r>
              <a:rPr dirty="0" smtClean="0" sz="1050" spc="-6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60" b="1">
                <a:solidFill>
                  <a:srgbClr val="111111"/>
                </a:solidFill>
                <a:latin typeface="Times New Roman"/>
                <a:cs typeface="Times New Roman"/>
              </a:rPr>
              <a:t>Deep</a:t>
            </a:r>
            <a:r>
              <a:rPr dirty="0" smtClean="0" sz="1100" spc="-4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35" b="1">
                <a:solidFill>
                  <a:srgbClr val="111111"/>
                </a:solidFill>
                <a:latin typeface="Times New Roman"/>
                <a:cs typeface="Times New Roman"/>
              </a:rPr>
              <a:t>Water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00276" y="2023871"/>
            <a:ext cx="25971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55" b="1">
                <a:solidFill>
                  <a:srgbClr val="030303"/>
                </a:solidFill>
                <a:latin typeface="Arial"/>
                <a:cs typeface="Arial"/>
              </a:rPr>
              <a:t>160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00276" y="2408173"/>
            <a:ext cx="25781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30" b="1">
                <a:solidFill>
                  <a:srgbClr val="111111"/>
                </a:solidFill>
                <a:latin typeface="Times New Roman"/>
                <a:cs typeface="Times New Roman"/>
              </a:rPr>
              <a:t>140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68627" y="2296921"/>
            <a:ext cx="158115" cy="755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8037" sz="5775" spc="-150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600" spc="15" b="1">
                <a:solidFill>
                  <a:srgbClr val="111111"/>
                </a:solidFill>
                <a:latin typeface="Times New Roman"/>
                <a:cs typeface="Times New Roman"/>
              </a:rPr>
              <a:t>f1)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06372" y="2760726"/>
            <a:ext cx="241935" cy="229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245" b="1">
                <a:solidFill>
                  <a:srgbClr val="111111"/>
                </a:solidFill>
                <a:latin typeface="Courier New"/>
                <a:cs typeface="Courier New"/>
              </a:rPr>
              <a:t>llO</a:t>
            </a:r>
            <a:endParaRPr sz="1350">
              <a:latin typeface="Courier New"/>
              <a:cs typeface="Courier Ne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68627" y="2748788"/>
            <a:ext cx="191770" cy="574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00" spc="70">
                <a:solidFill>
                  <a:srgbClr val="111111"/>
                </a:solidFill>
                <a:latin typeface="Times New Roman"/>
                <a:cs typeface="Times New Roman"/>
              </a:rPr>
              <a:t>-</a:t>
            </a:r>
            <a:endParaRPr sz="3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05203" y="3166871"/>
            <a:ext cx="120014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125" b="1">
                <a:solidFill>
                  <a:srgbClr val="111111"/>
                </a:solidFill>
                <a:latin typeface="Arial"/>
                <a:cs typeface="Arial"/>
              </a:rPr>
              <a:t>Go</a:t>
            </a:r>
            <a:r>
              <a:rPr dirty="0" smtClean="0" sz="600" spc="-60" b="1">
                <a:solidFill>
                  <a:srgbClr val="111111"/>
                </a:solidFill>
                <a:latin typeface="Arial"/>
                <a:cs typeface="Arial"/>
              </a:rPr>
              <a:t>)</a:t>
            </a:r>
            <a:endParaRPr sz="6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00276" y="3157981"/>
            <a:ext cx="25781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30" b="1">
                <a:solidFill>
                  <a:srgbClr val="111111"/>
                </a:solidFill>
                <a:latin typeface="Times New Roman"/>
                <a:cs typeface="Times New Roman"/>
              </a:rPr>
              <a:t>100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05203" y="3245611"/>
            <a:ext cx="12890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60" i="1">
                <a:solidFill>
                  <a:srgbClr val="111111"/>
                </a:solidFill>
                <a:latin typeface="Arial"/>
                <a:cs typeface="Arial"/>
              </a:rPr>
              <a:t>Q</a:t>
            </a:r>
            <a:endParaRPr sz="7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86916" y="3210814"/>
            <a:ext cx="342265" cy="6096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950" spc="1390">
                <a:solidFill>
                  <a:srgbClr val="111111"/>
                </a:solidFill>
                <a:latin typeface="Arial"/>
                <a:cs typeface="Arial"/>
              </a:rPr>
              <a:t>I</a:t>
            </a:r>
            <a:endParaRPr sz="3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67332" y="3510534"/>
            <a:ext cx="186690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45" b="1">
                <a:solidFill>
                  <a:srgbClr val="030303"/>
                </a:solidFill>
                <a:latin typeface="Times New Roman"/>
                <a:cs typeface="Times New Roman"/>
              </a:rPr>
              <a:t>80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62532" y="3644646"/>
            <a:ext cx="16637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225" b="1">
                <a:solidFill>
                  <a:srgbClr val="030303"/>
                </a:solidFill>
                <a:latin typeface="Arial"/>
                <a:cs typeface="Arial"/>
              </a:rPr>
              <a:t>c=</a:t>
            </a:r>
            <a:endParaRPr sz="13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67332" y="3913632"/>
            <a:ext cx="188595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30" b="1">
                <a:solidFill>
                  <a:srgbClr val="030303"/>
                </a:solidFill>
                <a:latin typeface="Arial"/>
                <a:cs typeface="Arial"/>
              </a:rPr>
              <a:t>60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68627" y="3922521"/>
            <a:ext cx="173990" cy="6553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250" spc="-960">
                <a:solidFill>
                  <a:srgbClr val="030303"/>
                </a:solidFill>
                <a:latin typeface="Arial"/>
                <a:cs typeface="Arial"/>
              </a:rPr>
              <a:t>J</a:t>
            </a:r>
            <a:endParaRPr sz="42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767332" y="4291838"/>
            <a:ext cx="18478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50" b="1">
                <a:solidFill>
                  <a:srgbClr val="030303"/>
                </a:solidFill>
                <a:latin typeface="Times New Roman"/>
                <a:cs typeface="Times New Roman"/>
              </a:rPr>
              <a:t>40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67332" y="4681220"/>
            <a:ext cx="18224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80" b="1">
                <a:solidFill>
                  <a:srgbClr val="111111"/>
                </a:solidFill>
                <a:latin typeface="Times New Roman"/>
                <a:cs typeface="Times New Roman"/>
              </a:rPr>
              <a:t>lO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97683" y="5230621"/>
            <a:ext cx="66484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0" b="1">
                <a:solidFill>
                  <a:srgbClr val="111111"/>
                </a:solidFill>
                <a:latin typeface="Times New Roman"/>
                <a:cs typeface="Times New Roman"/>
              </a:rPr>
              <a:t>O.S.0.6</a:t>
            </a:r>
            <a:r>
              <a:rPr dirty="0" smtClean="0" sz="1150" spc="10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 b="1">
                <a:solidFill>
                  <a:srgbClr val="111111"/>
                </a:solidFill>
                <a:latin typeface="Times New Roman"/>
                <a:cs typeface="Times New Roman"/>
              </a:rPr>
              <a:t>m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68244" y="5230621"/>
            <a:ext cx="1658620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77165">
              <a:lnSpc>
                <a:spcPct val="100000"/>
              </a:lnSpc>
              <a:tabLst>
                <a:tab pos="1005840" algn="l"/>
              </a:tabLst>
            </a:pPr>
            <a:r>
              <a:rPr dirty="0" smtClean="0" sz="1150" spc="55" b="1">
                <a:solidFill>
                  <a:srgbClr val="030303"/>
                </a:solidFill>
                <a:latin typeface="Times New Roman"/>
                <a:cs typeface="Times New Roman"/>
              </a:rPr>
              <a:t>0.6-0.7</a:t>
            </a:r>
            <a:r>
              <a:rPr dirty="0" smtClean="0" sz="1150" spc="30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14" b="1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150" spc="114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150" spc="90" b="1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sz="1150" spc="-5" b="1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1150" spc="40" b="1">
                <a:solidFill>
                  <a:srgbClr val="111111"/>
                </a:solidFill>
                <a:latin typeface="Times New Roman"/>
                <a:cs typeface="Times New Roman"/>
              </a:rPr>
              <a:t>7-I.B</a:t>
            </a:r>
            <a:r>
              <a:rPr dirty="0" smtClean="0" sz="1150" spc="25" b="1">
                <a:solidFill>
                  <a:srgbClr val="111111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95" b="1">
                <a:solidFill>
                  <a:srgbClr val="111111"/>
                </a:solidFill>
                <a:latin typeface="Times New Roman"/>
                <a:cs typeface="Times New Roman"/>
              </a:rPr>
              <a:t>m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350" spc="-110" b="1">
                <a:solidFill>
                  <a:srgbClr val="030303"/>
                </a:solidFill>
                <a:latin typeface="Arial"/>
                <a:cs typeface="Arial"/>
              </a:rPr>
              <a:t>Wavelength</a:t>
            </a:r>
            <a:r>
              <a:rPr dirty="0" smtClean="0" sz="1350" spc="9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50" spc="-220" b="1">
                <a:solidFill>
                  <a:srgbClr val="030303"/>
                </a:solidFill>
                <a:latin typeface="Times New Roman"/>
                <a:cs typeface="Times New Roman"/>
              </a:rPr>
              <a:t>J.l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03140" y="5230621"/>
            <a:ext cx="66103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50" b="1">
                <a:solidFill>
                  <a:srgbClr val="030303"/>
                </a:solidFill>
                <a:latin typeface="Times New Roman"/>
                <a:cs typeface="Times New Roman"/>
              </a:rPr>
              <a:t>0.8-</a:t>
            </a:r>
            <a:r>
              <a:rPr dirty="0" smtClean="0" sz="1150" spc="65" b="1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sz="1150" spc="95" b="1">
                <a:solidFill>
                  <a:srgbClr val="2D2D2D"/>
                </a:solidFill>
                <a:latin typeface="Times New Roman"/>
                <a:cs typeface="Times New Roman"/>
              </a:rPr>
              <a:t>.</a:t>
            </a:r>
            <a:r>
              <a:rPr dirty="0" smtClean="0" sz="1150" spc="-165" b="1">
                <a:solidFill>
                  <a:srgbClr val="030303"/>
                </a:solidFill>
                <a:latin typeface="Times New Roman"/>
                <a:cs typeface="Times New Roman"/>
              </a:rPr>
              <a:t>IJ.UD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87044" y="5943346"/>
            <a:ext cx="5795010" cy="26047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512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Finer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particles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smoother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incoming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solar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particle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causes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reflectance.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silt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major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controlling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reflectance.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silt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decreases.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commonly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observed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sandy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exhibits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clayey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soil,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due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abundance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macro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air-soil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interface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cause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reflection/scattering.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erosion,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degradation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erosion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indirectly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roughness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iron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top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soils.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erosion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2019-02-22T01:24:20Z</dcterms:created>
  <dcterms:modified xsi:type="dcterms:W3CDTF">2019-02-22T01:24:20Z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