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3406" y="3118104"/>
            <a:ext cx="6611937" cy="211226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6812" y="5632704"/>
            <a:ext cx="5445124" cy="25146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65">
                <a:solidFill>
                  <a:srgbClr val="0C1A44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65">
                <a:solidFill>
                  <a:srgbClr val="0C1A44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937" y="2313432"/>
            <a:ext cx="3383756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6056" y="2313432"/>
            <a:ext cx="3383756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65">
                <a:solidFill>
                  <a:srgbClr val="0C1A44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65">
                <a:solidFill>
                  <a:srgbClr val="0C1A44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65">
                <a:solidFill>
                  <a:srgbClr val="0C1A44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937" y="402335"/>
            <a:ext cx="7000874" cy="160934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937" y="2313432"/>
            <a:ext cx="700087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4775" y="9354312"/>
            <a:ext cx="2489199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937" y="9354312"/>
            <a:ext cx="1789112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704583" y="9127235"/>
            <a:ext cx="473964" cy="513661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65">
                <a:solidFill>
                  <a:srgbClr val="0C1A44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Relationship Id="rId3" Type="http://schemas.openxmlformats.org/officeDocument/2006/relationships/image" Target="../media/image2.jpg"/><Relationship Id="rId4" Type="http://schemas.openxmlformats.org/officeDocument/2006/relationships/image" Target="../media/image3.jpg"/><Relationship Id="rId5" Type="http://schemas.openxmlformats.org/officeDocument/2006/relationships/image" Target="../media/image4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7.jpg"/><Relationship Id="rId4" Type="http://schemas.openxmlformats.org/officeDocument/2006/relationships/image" Target="../media/image8.jp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24127" y="414527"/>
            <a:ext cx="5730240" cy="1463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658111" y="6681216"/>
            <a:ext cx="609600" cy="10485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2365248" y="6827519"/>
            <a:ext cx="1950720" cy="8778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4511040" y="6388608"/>
            <a:ext cx="658367" cy="13411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2499360" y="530351"/>
            <a:ext cx="2791967" cy="0"/>
          </a:xfrm>
          <a:custGeom>
            <a:avLst/>
            <a:gdLst/>
            <a:ahLst/>
            <a:cxnLst/>
            <a:rect l="l" t="t" r="r" b="b"/>
            <a:pathLst>
              <a:path w="2791967" h="0">
                <a:moveTo>
                  <a:pt x="0" y="0"/>
                </a:moveTo>
                <a:lnTo>
                  <a:pt x="2791967" y="0"/>
                </a:lnTo>
              </a:path>
            </a:pathLst>
          </a:custGeom>
          <a:ln w="60960">
            <a:solidFill>
              <a:srgbClr val="970F0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1694688" y="5699759"/>
            <a:ext cx="3669791" cy="0"/>
          </a:xfrm>
          <a:custGeom>
            <a:avLst/>
            <a:gdLst/>
            <a:ahLst/>
            <a:cxnLst/>
            <a:rect l="l" t="t" r="r" b="b"/>
            <a:pathLst>
              <a:path w="3669791" h="0">
                <a:moveTo>
                  <a:pt x="0" y="0"/>
                </a:moveTo>
                <a:lnTo>
                  <a:pt x="3669791" y="0"/>
                </a:lnTo>
              </a:path>
            </a:pathLst>
          </a:custGeom>
          <a:ln w="12192">
            <a:solidFill>
              <a:srgbClr val="3B1C6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1700783" y="5900928"/>
            <a:ext cx="0" cy="2048255"/>
          </a:xfrm>
          <a:custGeom>
            <a:avLst/>
            <a:gdLst/>
            <a:ahLst/>
            <a:cxnLst/>
            <a:rect l="l" t="t" r="r" b="b"/>
            <a:pathLst>
              <a:path w="0" h="2048255">
                <a:moveTo>
                  <a:pt x="0" y="2048255"/>
                </a:moveTo>
                <a:lnTo>
                  <a:pt x="0" y="0"/>
                </a:lnTo>
              </a:path>
            </a:pathLst>
          </a:custGeom>
          <a:ln w="12192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4261103" y="6400800"/>
            <a:ext cx="0" cy="963168"/>
          </a:xfrm>
          <a:custGeom>
            <a:avLst/>
            <a:gdLst/>
            <a:ahLst/>
            <a:cxnLst/>
            <a:rect l="l" t="t" r="r" b="b"/>
            <a:pathLst>
              <a:path w="0" h="963168">
                <a:moveTo>
                  <a:pt x="0" y="963168"/>
                </a:moveTo>
                <a:lnTo>
                  <a:pt x="0" y="0"/>
                </a:lnTo>
              </a:path>
            </a:pathLst>
          </a:custGeom>
          <a:ln w="12192">
            <a:solidFill>
              <a:srgbClr val="0F0F3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1682495" y="8357616"/>
            <a:ext cx="3657600" cy="0"/>
          </a:xfrm>
          <a:custGeom>
            <a:avLst/>
            <a:gdLst/>
            <a:ahLst/>
            <a:cxnLst/>
            <a:rect l="l" t="t" r="r" b="b"/>
            <a:pathLst>
              <a:path w="3657600" h="0">
                <a:moveTo>
                  <a:pt x="0" y="0"/>
                </a:moveTo>
                <a:lnTo>
                  <a:pt x="3657600" y="0"/>
                </a:lnTo>
              </a:path>
            </a:pathLst>
          </a:custGeom>
          <a:ln w="12192">
            <a:solidFill>
              <a:srgbClr val="571C7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987044" y="639064"/>
            <a:ext cx="5802630" cy="44577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35" u="sng">
                <a:solidFill>
                  <a:srgbClr val="0C1C42"/>
                </a:solidFill>
                <a:latin typeface="Times New Roman"/>
                <a:cs typeface="Times New Roman"/>
              </a:rPr>
              <a:t>Radiation-</a:t>
            </a:r>
            <a:r>
              <a:rPr dirty="0" smtClean="0" sz="1400" spc="-45">
                <a:solidFill>
                  <a:srgbClr val="0C1C42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15">
                <a:solidFill>
                  <a:srgbClr val="0C1C42"/>
                </a:solidFill>
                <a:latin typeface="Times New Roman"/>
                <a:cs typeface="Times New Roman"/>
              </a:rPr>
              <a:t>Leaves</a:t>
            </a:r>
            <a:r>
              <a:rPr dirty="0" smtClean="0" sz="1400" spc="50">
                <a:solidFill>
                  <a:srgbClr val="0C1C42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10">
                <a:solidFill>
                  <a:srgbClr val="0C1C42"/>
                </a:solidFill>
                <a:latin typeface="Times New Roman"/>
                <a:cs typeface="Times New Roman"/>
              </a:rPr>
              <a:t>htteractions:</a:t>
            </a:r>
            <a:endParaRPr sz="1400">
              <a:latin typeface="Times New Roman"/>
              <a:cs typeface="Times New Roman"/>
            </a:endParaRPr>
          </a:p>
          <a:p>
            <a:pPr>
              <a:lnSpc>
                <a:spcPts val="1400"/>
              </a:lnSpc>
              <a:spcBef>
                <a:spcPts val="79"/>
              </a:spcBef>
            </a:pPr>
            <a:endParaRPr sz="1400"/>
          </a:p>
          <a:p>
            <a:pPr algn="just" marL="12700" marR="12700" indent="462915">
              <a:lnSpc>
                <a:spcPct val="130700"/>
              </a:lnSpc>
            </a:pPr>
            <a:r>
              <a:rPr dirty="0" smtClean="0" sz="1450" spc="-8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4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85">
                <a:solidFill>
                  <a:srgbClr val="030303"/>
                </a:solidFill>
                <a:latin typeface="Times New Roman"/>
                <a:cs typeface="Times New Roman"/>
              </a:rPr>
              <a:t>chemical</a:t>
            </a:r>
            <a:r>
              <a:rPr dirty="0" smtClean="0" sz="14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85">
                <a:solidFill>
                  <a:srgbClr val="030303"/>
                </a:solidFill>
                <a:latin typeface="Times New Roman"/>
                <a:cs typeface="Times New Roman"/>
              </a:rPr>
              <a:t>compound</a:t>
            </a:r>
            <a:r>
              <a:rPr dirty="0" smtClean="0" sz="14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2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4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0">
                <a:solidFill>
                  <a:srgbClr val="030303"/>
                </a:solidFill>
                <a:latin typeface="Times New Roman"/>
                <a:cs typeface="Times New Roman"/>
              </a:rPr>
              <a:t>leaves</a:t>
            </a:r>
            <a:r>
              <a:rPr dirty="0" smtClean="0" sz="14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4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70">
                <a:solidFill>
                  <a:srgbClr val="030303"/>
                </a:solidFill>
                <a:latin typeface="Times New Roman"/>
                <a:cs typeface="Times New Roman"/>
              </a:rPr>
              <a:t>chlorophyll</a:t>
            </a:r>
            <a:r>
              <a:rPr dirty="0" smtClean="0" sz="14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strongly</a:t>
            </a:r>
            <a:r>
              <a:rPr dirty="0" smtClean="0" sz="14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5">
                <a:solidFill>
                  <a:srgbClr val="030303"/>
                </a:solidFill>
                <a:latin typeface="Times New Roman"/>
                <a:cs typeface="Times New Roman"/>
              </a:rPr>
              <a:t>absorbs</a:t>
            </a:r>
            <a:r>
              <a:rPr dirty="0" smtClean="0" sz="14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5">
                <a:solidFill>
                  <a:srgbClr val="030303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4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2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4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4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red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30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4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35">
                <a:solidFill>
                  <a:srgbClr val="030303"/>
                </a:solidFill>
                <a:latin typeface="Times New Roman"/>
                <a:cs typeface="Times New Roman"/>
              </a:rPr>
              <a:t>blue</a:t>
            </a:r>
            <a:r>
              <a:rPr dirty="0" smtClean="0" sz="14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35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4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0">
                <a:solidFill>
                  <a:srgbClr val="030303"/>
                </a:solidFill>
                <a:latin typeface="Times New Roman"/>
                <a:cs typeface="Times New Roman"/>
              </a:rPr>
              <a:t>reftects</a:t>
            </a:r>
            <a:r>
              <a:rPr dirty="0" smtClean="0" sz="1450" spc="-5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4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125">
                <a:solidFill>
                  <a:srgbClr val="030303"/>
                </a:solidFill>
                <a:latin typeface="Times New Roman"/>
                <a:cs typeface="Times New Roman"/>
              </a:rPr>
              <a:t>een</a:t>
            </a:r>
            <a:r>
              <a:rPr dirty="0" smtClean="0" sz="14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70">
                <a:solidFill>
                  <a:srgbClr val="030303"/>
                </a:solidFill>
                <a:latin typeface="Times New Roman"/>
                <a:cs typeface="Times New Roman"/>
              </a:rPr>
              <a:t>wavelengths.</a:t>
            </a:r>
            <a:r>
              <a:rPr dirty="0" smtClean="0" sz="14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70">
                <a:solidFill>
                  <a:srgbClr val="030303"/>
                </a:solidFill>
                <a:latin typeface="Times New Roman"/>
                <a:cs typeface="Times New Roman"/>
              </a:rPr>
              <a:t>Leaves</a:t>
            </a:r>
            <a:r>
              <a:rPr dirty="0" smtClean="0" sz="14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45">
                <a:solidFill>
                  <a:srgbClr val="030303"/>
                </a:solidFill>
                <a:latin typeface="Times New Roman"/>
                <a:cs typeface="Times New Roman"/>
              </a:rPr>
              <a:t>appear</a:t>
            </a:r>
            <a:r>
              <a:rPr dirty="0" smtClean="0" sz="14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20">
                <a:solidFill>
                  <a:srgbClr val="030303"/>
                </a:solidFill>
                <a:latin typeface="Times New Roman"/>
                <a:cs typeface="Times New Roman"/>
              </a:rPr>
              <a:t>"</a:t>
            </a:r>
            <a:r>
              <a:rPr dirty="0" smtClean="0" sz="14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15">
                <a:solidFill>
                  <a:srgbClr val="030303"/>
                </a:solidFill>
                <a:latin typeface="Times New Roman"/>
                <a:cs typeface="Times New Roman"/>
              </a:rPr>
              <a:t>eenest"</a:t>
            </a:r>
            <a:r>
              <a:rPr dirty="0" smtClean="0" sz="1450" spc="-1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2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4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0">
                <a:solidFill>
                  <a:srgbClr val="030303"/>
                </a:solidFill>
                <a:latin typeface="Times New Roman"/>
                <a:cs typeface="Times New Roman"/>
              </a:rPr>
              <a:t>u</a:t>
            </a:r>
            <a:r>
              <a:rPr dirty="0" smtClean="0" sz="1450" spc="55">
                <a:solidFill>
                  <a:srgbClr val="030303"/>
                </a:solidFill>
                <a:latin typeface="Times New Roman"/>
                <a:cs typeface="Times New Roman"/>
              </a:rPr>
              <a:t>s</a:t>
            </a:r>
            <a:r>
              <a:rPr dirty="0" smtClean="0" sz="1450" spc="2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450" spc="-20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80">
                <a:solidFill>
                  <a:srgbClr val="030303"/>
                </a:solidFill>
                <a:latin typeface="Times New Roman"/>
                <a:cs typeface="Times New Roman"/>
              </a:rPr>
              <a:t>summer,</a:t>
            </a:r>
            <a:r>
              <a:rPr dirty="0" smtClean="0" sz="1450" spc="-1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5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4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80">
                <a:solidFill>
                  <a:srgbClr val="030303"/>
                </a:solidFill>
                <a:latin typeface="Times New Roman"/>
                <a:cs typeface="Times New Roman"/>
              </a:rPr>
              <a:t>chlorophyll</a:t>
            </a:r>
            <a:r>
              <a:rPr dirty="0" smtClean="0" sz="14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5">
                <a:solidFill>
                  <a:srgbClr val="030303"/>
                </a:solidFill>
                <a:latin typeface="Times New Roman"/>
                <a:cs typeface="Times New Roman"/>
              </a:rPr>
              <a:t>content</a:t>
            </a:r>
            <a:r>
              <a:rPr dirty="0" smtClean="0" sz="1450" spc="-2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25">
                <a:solidFill>
                  <a:srgbClr val="030303"/>
                </a:solidFill>
                <a:latin typeface="Times New Roman"/>
                <a:cs typeface="Times New Roman"/>
              </a:rPr>
              <a:t>i</a:t>
            </a:r>
            <a:r>
              <a:rPr dirty="0" smtClean="0" sz="1450" spc="140">
                <a:solidFill>
                  <a:srgbClr val="030303"/>
                </a:solidFill>
                <a:latin typeface="Times New Roman"/>
                <a:cs typeface="Times New Roman"/>
              </a:rPr>
              <a:t>s</a:t>
            </a:r>
            <a:r>
              <a:rPr dirty="0" smtClean="0" sz="1450" spc="1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450" spc="75">
                <a:solidFill>
                  <a:srgbClr val="030303"/>
                </a:solidFill>
                <a:latin typeface="Times New Roman"/>
                <a:cs typeface="Times New Roman"/>
              </a:rPr>
              <a:t>t</a:t>
            </a:r>
            <a:r>
              <a:rPr dirty="0" smtClean="0" sz="1450" spc="10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450" spc="125">
                <a:solidFill>
                  <a:srgbClr val="030303"/>
                </a:solidFill>
                <a:latin typeface="Times New Roman"/>
                <a:cs typeface="Times New Roman"/>
              </a:rPr>
              <a:t>s</a:t>
            </a:r>
            <a:r>
              <a:rPr dirty="0" smtClean="0" sz="1450" spc="-80">
                <a:solidFill>
                  <a:srgbClr val="030303"/>
                </a:solidFill>
                <a:latin typeface="Times New Roman"/>
                <a:cs typeface="Times New Roman"/>
              </a:rPr>
              <a:t>maximum.</a:t>
            </a:r>
            <a:r>
              <a:rPr dirty="0" smtClean="0" sz="14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50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sz="1350" spc="55">
                <a:solidFill>
                  <a:srgbClr val="030303"/>
                </a:solidFill>
                <a:latin typeface="Arial"/>
                <a:cs typeface="Arial"/>
              </a:rPr>
              <a:t>n</a:t>
            </a:r>
            <a:r>
              <a:rPr dirty="0" smtClean="0" sz="1450" spc="-65">
                <a:solidFill>
                  <a:srgbClr val="030303"/>
                </a:solidFill>
                <a:latin typeface="Times New Roman"/>
                <a:cs typeface="Times New Roman"/>
              </a:rPr>
              <a:t>autumn,</a:t>
            </a:r>
            <a:r>
              <a:rPr dirty="0" smtClean="0" sz="14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0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4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30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4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35">
                <a:solidFill>
                  <a:srgbClr val="030303"/>
                </a:solidFill>
                <a:latin typeface="Times New Roman"/>
                <a:cs typeface="Times New Roman"/>
              </a:rPr>
              <a:t>less</a:t>
            </a:r>
            <a:r>
              <a:rPr dirty="0" smtClean="0" sz="14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75">
                <a:solidFill>
                  <a:srgbClr val="030303"/>
                </a:solidFill>
                <a:latin typeface="Times New Roman"/>
                <a:cs typeface="Times New Roman"/>
              </a:rPr>
              <a:t>chloropeyll</a:t>
            </a:r>
            <a:r>
              <a:rPr dirty="0" smtClean="0" sz="14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2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4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4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5">
                <a:solidFill>
                  <a:srgbClr val="030303"/>
                </a:solidFill>
                <a:latin typeface="Times New Roman"/>
                <a:cs typeface="Times New Roman"/>
              </a:rPr>
              <a:t>leaves,</a:t>
            </a:r>
            <a:r>
              <a:rPr dirty="0" smtClean="0" sz="14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80">
                <a:solidFill>
                  <a:srgbClr val="030303"/>
                </a:solidFill>
                <a:latin typeface="Times New Roman"/>
                <a:cs typeface="Times New Roman"/>
              </a:rPr>
              <a:t>so</a:t>
            </a:r>
            <a:r>
              <a:rPr dirty="0" smtClean="0" sz="14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0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4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30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4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35">
                <a:solidFill>
                  <a:srgbClr val="030303"/>
                </a:solidFill>
                <a:latin typeface="Times New Roman"/>
                <a:cs typeface="Times New Roman"/>
              </a:rPr>
              <a:t>less</a:t>
            </a:r>
            <a:r>
              <a:rPr dirty="0" smtClean="0" sz="14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5">
                <a:solidFill>
                  <a:srgbClr val="030303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4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30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4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70">
                <a:solidFill>
                  <a:srgbClr val="030303"/>
                </a:solidFill>
                <a:latin typeface="Times New Roman"/>
                <a:cs typeface="Times New Roman"/>
              </a:rPr>
              <a:t>proportionately</a:t>
            </a:r>
            <a:r>
              <a:rPr dirty="0" smtClean="0" sz="14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4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5">
                <a:solidFill>
                  <a:srgbClr val="030303"/>
                </a:solidFill>
                <a:latin typeface="Times New Roman"/>
                <a:cs typeface="Times New Roman"/>
              </a:rPr>
              <a:t>reflection</a:t>
            </a:r>
            <a:r>
              <a:rPr dirty="0" smtClean="0" sz="14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45">
                <a:solidFill>
                  <a:srgbClr val="030303"/>
                </a:solidFill>
                <a:latin typeface="Times New Roman"/>
                <a:cs typeface="Times New Roman"/>
              </a:rPr>
              <a:t>o</a:t>
            </a:r>
            <a:r>
              <a:rPr dirty="0" smtClean="0" sz="1450" spc="80">
                <a:solidFill>
                  <a:srgbClr val="030303"/>
                </a:solidFill>
                <a:latin typeface="Times New Roman"/>
                <a:cs typeface="Times New Roman"/>
              </a:rPr>
              <a:t>f</a:t>
            </a:r>
            <a:r>
              <a:rPr dirty="0" smtClean="0" sz="1450" spc="-1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450" spc="-1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25">
                <a:solidFill>
                  <a:srgbClr val="030303"/>
                </a:solidFill>
                <a:latin typeface="Times New Roman"/>
                <a:cs typeface="Times New Roman"/>
              </a:rPr>
              <a:t>re</a:t>
            </a:r>
            <a:r>
              <a:rPr dirty="0" smtClean="0" sz="1450" spc="95">
                <a:solidFill>
                  <a:srgbClr val="030303"/>
                </a:solidFill>
                <a:latin typeface="Times New Roman"/>
                <a:cs typeface="Times New Roman"/>
              </a:rPr>
              <a:t>d</a:t>
            </a:r>
            <a:r>
              <a:rPr dirty="0" smtClean="0" sz="1450" spc="-65">
                <a:solidFill>
                  <a:srgbClr val="030303"/>
                </a:solidFill>
                <a:latin typeface="Times New Roman"/>
                <a:cs typeface="Times New Roman"/>
              </a:rPr>
              <a:t>wavelengths,</a:t>
            </a:r>
            <a:r>
              <a:rPr dirty="0" smtClean="0" sz="14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5">
                <a:solidFill>
                  <a:srgbClr val="030303"/>
                </a:solidFill>
                <a:latin typeface="Times New Roman"/>
                <a:cs typeface="Times New Roman"/>
              </a:rPr>
              <a:t>making</a:t>
            </a:r>
            <a:r>
              <a:rPr dirty="0" smtClean="0" sz="14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450" spc="-1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0">
                <a:solidFill>
                  <a:srgbClr val="030303"/>
                </a:solidFill>
                <a:latin typeface="Times New Roman"/>
                <a:cs typeface="Times New Roman"/>
              </a:rPr>
              <a:t>leaves</a:t>
            </a:r>
            <a:r>
              <a:rPr dirty="0" smtClean="0" sz="1450" spc="-1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45">
                <a:solidFill>
                  <a:srgbClr val="030303"/>
                </a:solidFill>
                <a:latin typeface="Times New Roman"/>
                <a:cs typeface="Times New Roman"/>
              </a:rPr>
              <a:t>appear</a:t>
            </a:r>
            <a:r>
              <a:rPr dirty="0" smtClean="0" sz="14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red</a:t>
            </a:r>
            <a:r>
              <a:rPr dirty="0" smtClean="0" sz="14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2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450" spc="-1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5">
                <a:solidFill>
                  <a:srgbClr val="030303"/>
                </a:solidFill>
                <a:latin typeface="Times New Roman"/>
                <a:cs typeface="Times New Roman"/>
              </a:rPr>
              <a:t>yellow</a:t>
            </a:r>
            <a:r>
              <a:rPr dirty="0" smtClean="0" sz="1450" spc="-3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450" spc="-55">
                <a:solidFill>
                  <a:srgbClr val="030303"/>
                </a:solidFill>
                <a:latin typeface="Times New Roman"/>
                <a:cs typeface="Times New Roman"/>
              </a:rPr>
              <a:t>yellow</a:t>
            </a:r>
            <a:r>
              <a:rPr dirty="0" smtClean="0" sz="14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25">
                <a:solidFill>
                  <a:srgbClr val="030303"/>
                </a:solidFill>
                <a:latin typeface="Times New Roman"/>
                <a:cs typeface="Times New Roman"/>
              </a:rPr>
              <a:t>i</a:t>
            </a:r>
            <a:r>
              <a:rPr dirty="0" smtClean="0" sz="1450" spc="140">
                <a:solidFill>
                  <a:srgbClr val="030303"/>
                </a:solidFill>
                <a:latin typeface="Times New Roman"/>
                <a:cs typeface="Times New Roman"/>
              </a:rPr>
              <a:t>s</a:t>
            </a:r>
            <a:r>
              <a:rPr dirty="0" smtClean="0" sz="1450" spc="70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450" spc="-2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75">
                <a:solidFill>
                  <a:srgbClr val="030303"/>
                </a:solidFill>
                <a:latin typeface="Times New Roman"/>
                <a:cs typeface="Times New Roman"/>
              </a:rPr>
              <a:t>combination</a:t>
            </a:r>
            <a:r>
              <a:rPr dirty="0" smtClean="0" sz="14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45">
                <a:solidFill>
                  <a:srgbClr val="030303"/>
                </a:solidFill>
                <a:latin typeface="Times New Roman"/>
                <a:cs typeface="Times New Roman"/>
              </a:rPr>
              <a:t>o</a:t>
            </a:r>
            <a:r>
              <a:rPr dirty="0" smtClean="0" sz="1450" spc="80">
                <a:solidFill>
                  <a:srgbClr val="030303"/>
                </a:solidFill>
                <a:latin typeface="Times New Roman"/>
                <a:cs typeface="Times New Roman"/>
              </a:rPr>
              <a:t>f</a:t>
            </a:r>
            <a:r>
              <a:rPr dirty="0" smtClean="0" sz="1450" spc="-25">
                <a:solidFill>
                  <a:srgbClr val="030303"/>
                </a:solidFill>
                <a:latin typeface="Times New Roman"/>
                <a:cs typeface="Times New Roman"/>
              </a:rPr>
              <a:t>re</a:t>
            </a:r>
            <a:r>
              <a:rPr dirty="0" smtClean="0" sz="1450" spc="95">
                <a:solidFill>
                  <a:srgbClr val="030303"/>
                </a:solidFill>
                <a:latin typeface="Times New Roman"/>
                <a:cs typeface="Times New Roman"/>
              </a:rPr>
              <a:t>d</a:t>
            </a:r>
            <a:r>
              <a:rPr dirty="0" smtClean="0" sz="1450" spc="-30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4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434">
                <a:solidFill>
                  <a:srgbClr val="030303"/>
                </a:solidFill>
                <a:latin typeface="Times New Roman"/>
                <a:cs typeface="Times New Roman"/>
              </a:rPr>
              <a:t>en</a:t>
            </a:r>
            <a:r>
              <a:rPr dirty="0" smtClean="0" sz="14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80">
                <a:solidFill>
                  <a:srgbClr val="030303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450" spc="-50">
                <a:solidFill>
                  <a:srgbClr val="030303"/>
                </a:solidFill>
                <a:latin typeface="Times New Roman"/>
                <a:cs typeface="Times New Roman"/>
              </a:rPr>
              <a:t>).</a:t>
            </a:r>
            <a:r>
              <a:rPr dirty="0" smtClean="0" sz="14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0">
                <a:solidFill>
                  <a:srgbClr val="030303"/>
                </a:solidFill>
                <a:latin typeface="Times New Roman"/>
                <a:cs typeface="Times New Roman"/>
              </a:rPr>
              <a:t>Th</a:t>
            </a:r>
            <a:r>
              <a:rPr dirty="0" smtClean="0" sz="1450" spc="25">
                <a:solidFill>
                  <a:srgbClr val="030303"/>
                </a:solidFill>
                <a:latin typeface="Times New Roman"/>
                <a:cs typeface="Times New Roman"/>
              </a:rPr>
              <a:t>e</a:t>
            </a:r>
            <a:r>
              <a:rPr dirty="0" smtClean="0" sz="1450" spc="-45">
                <a:solidFill>
                  <a:srgbClr val="030303"/>
                </a:solidFill>
                <a:latin typeface="Times New Roman"/>
                <a:cs typeface="Times New Roman"/>
              </a:rPr>
              <a:t>internal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structure</a:t>
            </a:r>
            <a:r>
              <a:rPr dirty="0" smtClean="0" sz="14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40">
                <a:solidFill>
                  <a:srgbClr val="030303"/>
                </a:solidFill>
                <a:latin typeface="Times New Roman"/>
                <a:cs typeface="Times New Roman"/>
              </a:rPr>
              <a:t>ofhealthyleaves</a:t>
            </a:r>
            <a:r>
              <a:rPr dirty="0" smtClean="0" sz="14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20">
                <a:solidFill>
                  <a:srgbClr val="030303"/>
                </a:solidFill>
                <a:latin typeface="Times New Roman"/>
                <a:cs typeface="Times New Roman"/>
              </a:rPr>
              <a:t>act</a:t>
            </a:r>
            <a:r>
              <a:rPr dirty="0" smtClean="0" sz="14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4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excellent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diffuse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0">
                <a:solidFill>
                  <a:srgbClr val="030303"/>
                </a:solidFill>
                <a:latin typeface="Times New Roman"/>
                <a:cs typeface="Times New Roman"/>
              </a:rPr>
              <a:t>reftectors</a:t>
            </a:r>
            <a:r>
              <a:rPr dirty="0" smtClean="0" sz="14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4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4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5">
                <a:solidFill>
                  <a:srgbClr val="030303"/>
                </a:solidFill>
                <a:latin typeface="Times New Roman"/>
                <a:cs typeface="Times New Roman"/>
              </a:rPr>
              <a:t>near-inftared</a:t>
            </a:r>
            <a:r>
              <a:rPr dirty="0" smtClean="0" sz="14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70">
                <a:solidFill>
                  <a:srgbClr val="030303"/>
                </a:solidFill>
                <a:latin typeface="Times New Roman"/>
                <a:cs typeface="Times New Roman"/>
              </a:rPr>
              <a:t>V</a:t>
            </a:r>
            <a:r>
              <a:rPr dirty="0" smtClean="0" sz="1450" spc="-100">
                <a:solidFill>
                  <a:srgbClr val="030303"/>
                </a:solidFill>
                <a:latin typeface="Times New Roman"/>
                <a:cs typeface="Times New Roman"/>
              </a:rPr>
              <a:t>\evelengths.</a:t>
            </a:r>
            <a:r>
              <a:rPr dirty="0" smtClean="0" sz="14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20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4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40">
                <a:solidFill>
                  <a:srgbClr val="030303"/>
                </a:solidFill>
                <a:latin typeface="Times New Roman"/>
                <a:cs typeface="Times New Roman"/>
              </a:rPr>
              <a:t>our</a:t>
            </a:r>
            <a:r>
              <a:rPr dirty="0" smtClean="0" sz="14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5">
                <a:solidFill>
                  <a:srgbClr val="030303"/>
                </a:solidFill>
                <a:latin typeface="Times New Roman"/>
                <a:cs typeface="Times New Roman"/>
              </a:rPr>
              <a:t>eyes</a:t>
            </a:r>
            <a:r>
              <a:rPr dirty="0" smtClean="0" sz="1450" spc="1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5">
                <a:solidFill>
                  <a:srgbClr val="030303"/>
                </a:solidFill>
                <a:latin typeface="Times New Roman"/>
                <a:cs typeface="Times New Roman"/>
              </a:rPr>
              <a:t>were</a:t>
            </a:r>
            <a:r>
              <a:rPr dirty="0" smtClean="0" sz="14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sensitive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2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4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5">
                <a:solidFill>
                  <a:srgbClr val="030303"/>
                </a:solidFill>
                <a:latin typeface="Times New Roman"/>
                <a:cs typeface="Times New Roman"/>
              </a:rPr>
              <a:t>near-inftared,</a:t>
            </a:r>
            <a:r>
              <a:rPr dirty="0" smtClean="0" sz="14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35">
                <a:solidFill>
                  <a:srgbClr val="030303"/>
                </a:solidFill>
                <a:latin typeface="Times New Roman"/>
                <a:cs typeface="Times New Roman"/>
              </a:rPr>
              <a:t>trees</a:t>
            </a:r>
            <a:r>
              <a:rPr dirty="0" smtClean="0" sz="14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45">
                <a:solidFill>
                  <a:srgbClr val="030303"/>
                </a:solidFill>
                <a:latin typeface="Times New Roman"/>
                <a:cs typeface="Times New Roman"/>
              </a:rPr>
              <a:t>appear</a:t>
            </a:r>
            <a:r>
              <a:rPr dirty="0" smtClean="0" sz="14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75">
                <a:solidFill>
                  <a:srgbClr val="030303"/>
                </a:solidFill>
                <a:latin typeface="Times New Roman"/>
                <a:cs typeface="Times New Roman"/>
              </a:rPr>
              <a:t>extremely</a:t>
            </a:r>
            <a:r>
              <a:rPr dirty="0" smtClean="0" sz="14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5">
                <a:solidFill>
                  <a:srgbClr val="030303"/>
                </a:solidFill>
                <a:latin typeface="Times New Roman"/>
                <a:cs typeface="Times New Roman"/>
              </a:rPr>
              <a:t>bright</a:t>
            </a:r>
            <a:r>
              <a:rPr dirty="0" smtClean="0" sz="14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2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4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0">
                <a:solidFill>
                  <a:srgbClr val="030303"/>
                </a:solidFill>
                <a:latin typeface="Times New Roman"/>
                <a:cs typeface="Times New Roman"/>
              </a:rPr>
              <a:t>us</a:t>
            </a:r>
            <a:r>
              <a:rPr dirty="0" smtClean="0" sz="14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15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4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4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80">
                <a:solidFill>
                  <a:srgbClr val="030303"/>
                </a:solidFill>
                <a:latin typeface="Times New Roman"/>
                <a:cs typeface="Times New Roman"/>
              </a:rPr>
              <a:t>wavelengths.</a:t>
            </a:r>
            <a:r>
              <a:rPr dirty="0" smtClean="0" sz="1450" spc="1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50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sz="1350" spc="155">
                <a:solidFill>
                  <a:srgbClr val="030303"/>
                </a:solidFill>
                <a:latin typeface="Arial"/>
                <a:cs typeface="Arial"/>
              </a:rPr>
              <a:t>n</a:t>
            </a:r>
            <a:r>
              <a:rPr dirty="0" smtClean="0" sz="1450" spc="-40">
                <a:solidFill>
                  <a:srgbClr val="030303"/>
                </a:solidFill>
                <a:latin typeface="Times New Roman"/>
                <a:cs typeface="Times New Roman"/>
              </a:rPr>
              <a:t>fact</a:t>
            </a:r>
            <a:r>
              <a:rPr dirty="0" smtClean="0" sz="1450" spc="85">
                <a:solidFill>
                  <a:srgbClr val="030303"/>
                </a:solidFill>
                <a:latin typeface="Times New Roman"/>
                <a:cs typeface="Times New Roman"/>
              </a:rPr>
              <a:t>,</a:t>
            </a:r>
            <a:r>
              <a:rPr dirty="0" smtClean="0" sz="1450" spc="-65">
                <a:solidFill>
                  <a:srgbClr val="030303"/>
                </a:solidFill>
                <a:latin typeface="Times New Roman"/>
                <a:cs typeface="Times New Roman"/>
              </a:rPr>
              <a:t>measuring</a:t>
            </a:r>
            <a:r>
              <a:rPr dirty="0" smtClean="0" sz="14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30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450" spc="-1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5">
                <a:solidFill>
                  <a:srgbClr val="030303"/>
                </a:solidFill>
                <a:latin typeface="Times New Roman"/>
                <a:cs typeface="Times New Roman"/>
              </a:rPr>
              <a:t>monitoring</a:t>
            </a:r>
            <a:r>
              <a:rPr dirty="0" smtClean="0" sz="14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450" spc="-1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70">
                <a:solidFill>
                  <a:srgbClr val="030303"/>
                </a:solidFill>
                <a:latin typeface="Times New Roman"/>
                <a:cs typeface="Times New Roman"/>
              </a:rPr>
              <a:t>near</a:t>
            </a:r>
            <a:r>
              <a:rPr dirty="0" smtClean="0" sz="1450" spc="50">
                <a:solidFill>
                  <a:srgbClr val="030303"/>
                </a:solidFill>
                <a:latin typeface="Times New Roman"/>
                <a:cs typeface="Times New Roman"/>
              </a:rPr>
              <a:t>-</a:t>
            </a:r>
            <a:r>
              <a:rPr dirty="0" smtClean="0" sz="1450" spc="-70">
                <a:solidFill>
                  <a:srgbClr val="030303"/>
                </a:solidFill>
                <a:latin typeface="Times New Roman"/>
                <a:cs typeface="Times New Roman"/>
              </a:rPr>
              <a:t>IR</a:t>
            </a:r>
            <a:r>
              <a:rPr dirty="0" smtClean="0" sz="145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4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30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45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0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450" spc="-2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way</a:t>
            </a:r>
            <a:r>
              <a:rPr dirty="0" smtClean="0" sz="14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3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4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5">
                <a:solidFill>
                  <a:srgbClr val="030303"/>
                </a:solidFill>
                <a:latin typeface="Times New Roman"/>
                <a:cs typeface="Times New Roman"/>
              </a:rPr>
              <a:t>scientists</a:t>
            </a:r>
            <a:r>
              <a:rPr dirty="0" smtClean="0" sz="14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70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4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0">
                <a:solidFill>
                  <a:srgbClr val="030303"/>
                </a:solidFill>
                <a:latin typeface="Times New Roman"/>
                <a:cs typeface="Times New Roman"/>
              </a:rPr>
              <a:t>detennine</a:t>
            </a:r>
            <a:r>
              <a:rPr dirty="0" smtClean="0" sz="14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45">
                <a:solidFill>
                  <a:srgbClr val="030303"/>
                </a:solidFill>
                <a:latin typeface="Times New Roman"/>
                <a:cs typeface="Times New Roman"/>
              </a:rPr>
              <a:t>how</a:t>
            </a:r>
            <a:r>
              <a:rPr dirty="0" smtClean="0" sz="14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0">
                <a:solidFill>
                  <a:srgbClr val="030303"/>
                </a:solidFill>
                <a:latin typeface="Times New Roman"/>
                <a:cs typeface="Times New Roman"/>
              </a:rPr>
              <a:t>healthy</a:t>
            </a:r>
            <a:r>
              <a:rPr dirty="0" smtClean="0" sz="14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15">
                <a:solidFill>
                  <a:srgbClr val="030303"/>
                </a:solidFill>
                <a:latin typeface="Times New Roman"/>
                <a:cs typeface="Times New Roman"/>
              </a:rPr>
              <a:t>(or</a:t>
            </a:r>
            <a:r>
              <a:rPr dirty="0" smtClean="0" sz="14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unhealtey</a:t>
            </a:r>
            <a:r>
              <a:rPr dirty="0" smtClean="0" sz="1450" spc="-4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4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5">
                <a:solidFill>
                  <a:srgbClr val="030303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4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85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4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5">
                <a:solidFill>
                  <a:srgbClr val="030303"/>
                </a:solidFill>
                <a:latin typeface="Times New Roman"/>
                <a:cs typeface="Times New Roman"/>
              </a:rPr>
              <a:t>be.</a:t>
            </a:r>
            <a:r>
              <a:rPr dirty="0" smtClean="0" sz="1450" spc="-229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7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4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4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4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curves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4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2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450" spc="-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4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vigorous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4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5">
                <a:solidFill>
                  <a:srgbClr val="030303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450" spc="-6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4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5">
                <a:solidFill>
                  <a:srgbClr val="030303"/>
                </a:solidFill>
                <a:latin typeface="Times New Roman"/>
                <a:cs typeface="Times New Roman"/>
              </a:rPr>
              <a:t>manifests</a:t>
            </a:r>
            <a:r>
              <a:rPr dirty="0" smtClean="0" sz="1450" spc="-6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4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75">
                <a:solidFill>
                  <a:srgbClr val="030303"/>
                </a:solidFill>
                <a:latin typeface="Times New Roman"/>
                <a:cs typeface="Times New Roman"/>
              </a:rPr>
              <a:t>"Peak-and-valley"</a:t>
            </a:r>
            <a:r>
              <a:rPr dirty="0" smtClean="0" sz="14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5">
                <a:solidFill>
                  <a:srgbClr val="030303"/>
                </a:solidFill>
                <a:latin typeface="Times New Roman"/>
                <a:cs typeface="Times New Roman"/>
              </a:rPr>
              <a:t>configwation.</a:t>
            </a:r>
            <a:r>
              <a:rPr dirty="0" smtClean="0" sz="14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7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4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0">
                <a:solidFill>
                  <a:srgbClr val="030303"/>
                </a:solidFill>
                <a:latin typeface="Times New Roman"/>
                <a:cs typeface="Times New Roman"/>
              </a:rPr>
              <a:t>valleys</a:t>
            </a:r>
            <a:r>
              <a:rPr dirty="0" smtClean="0" sz="14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2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4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4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40">
                <a:solidFill>
                  <a:srgbClr val="030303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4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5">
                <a:solidFill>
                  <a:srgbClr val="030303"/>
                </a:solidFill>
                <a:latin typeface="Times New Roman"/>
                <a:cs typeface="Times New Roman"/>
              </a:rPr>
              <a:t>portion</a:t>
            </a:r>
            <a:r>
              <a:rPr dirty="0" smtClean="0" sz="14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4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4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4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spectrum</a:t>
            </a:r>
            <a:r>
              <a:rPr dirty="0" smtClean="0" sz="14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0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4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5">
                <a:solidFill>
                  <a:srgbClr val="030303"/>
                </a:solidFill>
                <a:latin typeface="Times New Roman"/>
                <a:cs typeface="Times New Roman"/>
              </a:rPr>
              <a:t>indicative</a:t>
            </a:r>
            <a:r>
              <a:rPr dirty="0" smtClean="0" sz="14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4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4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70">
                <a:solidFill>
                  <a:srgbClr val="030303"/>
                </a:solidFill>
                <a:latin typeface="Times New Roman"/>
                <a:cs typeface="Times New Roman"/>
              </a:rPr>
              <a:t>pigments</a:t>
            </a:r>
            <a:r>
              <a:rPr dirty="0" smtClean="0" sz="1450" spc="1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2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4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45">
                <a:solidFill>
                  <a:srgbClr val="030303"/>
                </a:solidFill>
                <a:latin typeface="Times New Roman"/>
                <a:cs typeface="Times New Roman"/>
              </a:rPr>
              <a:t>plant</a:t>
            </a:r>
            <a:r>
              <a:rPr dirty="0" smtClean="0" sz="1450" spc="1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leaves.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45">
                <a:solidFill>
                  <a:srgbClr val="030303"/>
                </a:solidFill>
                <a:latin typeface="Times New Roman"/>
                <a:cs typeface="Times New Roman"/>
              </a:rPr>
              <a:t>Dips</a:t>
            </a:r>
            <a:r>
              <a:rPr dirty="0" smtClean="0" sz="14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3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4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4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3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4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70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4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4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75">
                <a:solidFill>
                  <a:srgbClr val="030303"/>
                </a:solidFill>
                <a:latin typeface="Times New Roman"/>
                <a:cs typeface="Times New Roman"/>
              </a:rPr>
              <a:t>seen</a:t>
            </a:r>
            <a:r>
              <a:rPr dirty="0" smtClean="0" sz="14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15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4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75">
                <a:solidFill>
                  <a:srgbClr val="030303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4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4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4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80">
                <a:solidFill>
                  <a:srgbClr val="030303"/>
                </a:solidFill>
                <a:latin typeface="Times New Roman"/>
                <a:cs typeface="Times New Roman"/>
              </a:rPr>
              <a:t>0.65,unt,</a:t>
            </a:r>
            <a:r>
              <a:rPr dirty="0" smtClean="0" sz="14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75">
                <a:solidFill>
                  <a:srgbClr val="030303"/>
                </a:solidFill>
                <a:latin typeface="Times New Roman"/>
                <a:cs typeface="Times New Roman"/>
              </a:rPr>
              <a:t>1.4</a:t>
            </a:r>
            <a:r>
              <a:rPr dirty="0" smtClean="0" sz="1450" spc="-229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15">
                <a:solidFill>
                  <a:srgbClr val="030303"/>
                </a:solidFill>
                <a:latin typeface="Times New Roman"/>
                <a:cs typeface="Times New Roman"/>
              </a:rPr>
              <a:t>lltn</a:t>
            </a:r>
            <a:r>
              <a:rPr dirty="0" smtClean="0" sz="1450" spc="-1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30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4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30">
                <a:solidFill>
                  <a:srgbClr val="030303"/>
                </a:solidFill>
                <a:latin typeface="Times New Roman"/>
                <a:cs typeface="Times New Roman"/>
              </a:rPr>
              <a:t>I</a:t>
            </a:r>
            <a:r>
              <a:rPr dirty="0" smtClean="0" sz="1450" spc="80">
                <a:solidFill>
                  <a:srgbClr val="030303"/>
                </a:solidFill>
                <a:latin typeface="Times New Roman"/>
                <a:cs typeface="Times New Roman"/>
              </a:rPr>
              <a:t>.</a:t>
            </a:r>
            <a:r>
              <a:rPr dirty="0" smtClean="0" sz="1450" spc="-85">
                <a:solidFill>
                  <a:srgbClr val="030303"/>
                </a:solidFill>
                <a:latin typeface="Times New Roman"/>
                <a:cs typeface="Times New Roman"/>
              </a:rPr>
              <a:t>9,unt,</a:t>
            </a:r>
            <a:r>
              <a:rPr dirty="0" smtClean="0" sz="14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40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4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5">
                <a:solidFill>
                  <a:srgbClr val="030303"/>
                </a:solidFill>
                <a:latin typeface="Times New Roman"/>
                <a:cs typeface="Times New Roman"/>
              </a:rPr>
              <a:t>attributable</a:t>
            </a:r>
            <a:r>
              <a:rPr dirty="0" smtClean="0" sz="14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2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4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65">
                <a:solidFill>
                  <a:srgbClr val="030303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4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4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4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45">
                <a:solidFill>
                  <a:srgbClr val="030303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4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1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4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-50">
                <a:solidFill>
                  <a:srgbClr val="030303"/>
                </a:solidFill>
                <a:latin typeface="Times New Roman"/>
                <a:cs typeface="Times New Roman"/>
              </a:rPr>
              <a:t>leaves.</a:t>
            </a:r>
            <a:endParaRPr sz="145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300" spc="65">
                <a:solidFill>
                  <a:srgbClr val="0C1A44"/>
                </a:solidFill>
                <a:latin typeface="Times New Roman"/>
                <a:cs typeface="Times New Roman"/>
              </a:rPr>
              <a:t>3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742948" y="5377941"/>
            <a:ext cx="586105" cy="3003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93980">
              <a:lnSpc>
                <a:spcPts val="1025"/>
              </a:lnSpc>
              <a:tabLst>
                <a:tab pos="508634" algn="l"/>
              </a:tabLst>
            </a:pPr>
            <a:r>
              <a:rPr dirty="0" smtClean="0" sz="950" spc="-60" b="1">
                <a:solidFill>
                  <a:srgbClr val="264926"/>
                </a:solidFill>
                <a:latin typeface="Arial"/>
                <a:cs typeface="Arial"/>
              </a:rPr>
              <a:t>Leaf</a:t>
            </a:r>
            <a:r>
              <a:rPr dirty="0" smtClean="0" sz="950" spc="-60" b="1">
                <a:solidFill>
                  <a:srgbClr val="264926"/>
                </a:solidFill>
                <a:latin typeface="Arial"/>
                <a:cs typeface="Arial"/>
              </a:rPr>
              <a:t>	</a:t>
            </a:r>
            <a:r>
              <a:rPr dirty="0" smtClean="0" sz="950" spc="85" b="1">
                <a:solidFill>
                  <a:srgbClr val="030303"/>
                </a:solidFill>
                <a:latin typeface="Arial"/>
                <a:cs typeface="Arial"/>
              </a:rPr>
              <a:t>,</a:t>
            </a:r>
            <a:endParaRPr sz="950">
              <a:latin typeface="Arial"/>
              <a:cs typeface="Arial"/>
            </a:endParaRPr>
          </a:p>
          <a:p>
            <a:pPr algn="ctr">
              <a:lnSpc>
                <a:spcPts val="1250"/>
              </a:lnSpc>
            </a:pPr>
            <a:r>
              <a:rPr dirty="0" smtClean="0" sz="950" spc="-65" b="1">
                <a:solidFill>
                  <a:srgbClr val="264926"/>
                </a:solidFill>
                <a:latin typeface="Arial"/>
                <a:cs typeface="Arial"/>
              </a:rPr>
              <a:t>piglt"'ent</a:t>
            </a:r>
            <a:r>
              <a:rPr dirty="0" smtClean="0" sz="950" spc="-65" b="1">
                <a:solidFill>
                  <a:srgbClr val="264926"/>
                </a:solidFill>
                <a:latin typeface="Arial"/>
                <a:cs typeface="Arial"/>
              </a:rPr>
              <a:t> </a:t>
            </a:r>
            <a:r>
              <a:rPr dirty="0" smtClean="0" sz="950" spc="-25" b="1">
                <a:solidFill>
                  <a:srgbClr val="264926"/>
                </a:solidFill>
                <a:latin typeface="Arial"/>
                <a:cs typeface="Arial"/>
              </a:rPr>
              <a:t> </a:t>
            </a:r>
            <a:r>
              <a:rPr dirty="0" smtClean="0" sz="1350" spc="0" b="1">
                <a:solidFill>
                  <a:srgbClr val="030303"/>
                </a:solidFill>
                <a:latin typeface="Arial"/>
                <a:cs typeface="Arial"/>
              </a:rPr>
              <a:t>l</a:t>
            </a:r>
            <a:endParaRPr sz="135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486660" y="5390895"/>
            <a:ext cx="485140" cy="2774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133985">
              <a:lnSpc>
                <a:spcPts val="1060"/>
              </a:lnSpc>
            </a:pPr>
            <a:r>
              <a:rPr dirty="0" smtClean="0" sz="950" spc="-114" b="1">
                <a:solidFill>
                  <a:srgbClr val="874B7B"/>
                </a:solidFill>
                <a:latin typeface="Arial"/>
                <a:cs typeface="Arial"/>
              </a:rPr>
              <a:t>C</a:t>
            </a:r>
            <a:r>
              <a:rPr dirty="0" smtClean="0" sz="950" spc="-50" b="1">
                <a:solidFill>
                  <a:srgbClr val="A5388C"/>
                </a:solidFill>
                <a:latin typeface="Arial"/>
                <a:cs typeface="Arial"/>
              </a:rPr>
              <a:t>ell</a:t>
            </a:r>
            <a:r>
              <a:rPr dirty="0" smtClean="0" sz="950" spc="-35" b="1">
                <a:solidFill>
                  <a:srgbClr val="A5388C"/>
                </a:solidFill>
                <a:latin typeface="Arial"/>
                <a:cs typeface="Arial"/>
              </a:rPr>
              <a:t> </a:t>
            </a:r>
            <a:r>
              <a:rPr dirty="0" smtClean="0" sz="950" spc="-50" b="1">
                <a:solidFill>
                  <a:srgbClr val="A5388C"/>
                </a:solidFill>
                <a:latin typeface="Arial"/>
                <a:cs typeface="Arial"/>
              </a:rPr>
              <a:t>s</a:t>
            </a:r>
            <a:r>
              <a:rPr dirty="0" smtClean="0" sz="950" spc="-30" b="1">
                <a:solidFill>
                  <a:srgbClr val="874B7B"/>
                </a:solidFill>
                <a:latin typeface="Arial"/>
                <a:cs typeface="Arial"/>
              </a:rPr>
              <a:t>t</a:t>
            </a:r>
            <a:r>
              <a:rPr dirty="0" smtClean="0" sz="950" spc="-65" b="1">
                <a:solidFill>
                  <a:srgbClr val="A5388C"/>
                </a:solidFill>
                <a:latin typeface="Arial"/>
                <a:cs typeface="Arial"/>
              </a:rPr>
              <a:t>ru</a:t>
            </a:r>
            <a:r>
              <a:rPr dirty="0" smtClean="0" sz="950" spc="-125" b="1">
                <a:solidFill>
                  <a:srgbClr val="A5388C"/>
                </a:solidFill>
                <a:latin typeface="Arial"/>
                <a:cs typeface="Arial"/>
              </a:rPr>
              <a:t>c</a:t>
            </a:r>
            <a:r>
              <a:rPr dirty="0" smtClean="0" sz="950" spc="-30" b="1">
                <a:solidFill>
                  <a:srgbClr val="874B7B"/>
                </a:solidFill>
                <a:latin typeface="Arial"/>
                <a:cs typeface="Arial"/>
              </a:rPr>
              <a:t>t</a:t>
            </a:r>
            <a:r>
              <a:rPr dirty="0" smtClean="0" sz="950" spc="-60" b="1">
                <a:solidFill>
                  <a:srgbClr val="A5388C"/>
                </a:solidFill>
                <a:latin typeface="Arial"/>
                <a:cs typeface="Arial"/>
              </a:rPr>
              <a:t>ure</a:t>
            </a:r>
            <a:endParaRPr sz="95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925315" y="5438902"/>
            <a:ext cx="716915" cy="156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-65" b="1">
                <a:solidFill>
                  <a:srgbClr val="110E70"/>
                </a:solidFill>
                <a:latin typeface="Arial"/>
                <a:cs typeface="Arial"/>
              </a:rPr>
              <a:t>Water</a:t>
            </a:r>
            <a:r>
              <a:rPr dirty="0" smtClean="0" sz="950" spc="-120" b="1">
                <a:solidFill>
                  <a:srgbClr val="110E70"/>
                </a:solidFill>
                <a:latin typeface="Arial"/>
                <a:cs typeface="Arial"/>
              </a:rPr>
              <a:t> </a:t>
            </a:r>
            <a:r>
              <a:rPr dirty="0" smtClean="0" sz="950" spc="-75" b="1">
                <a:solidFill>
                  <a:srgbClr val="110E70"/>
                </a:solidFill>
                <a:latin typeface="Arial"/>
                <a:cs typeface="Arial"/>
              </a:rPr>
              <a:t>content</a:t>
            </a:r>
            <a:endParaRPr sz="95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485891" y="5560314"/>
            <a:ext cx="706755" cy="22097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-21164" sz="1575" spc="1252">
                <a:solidFill>
                  <a:srgbClr val="030303"/>
                </a:solidFill>
                <a:latin typeface="Times New Roman"/>
                <a:cs typeface="Times New Roman"/>
              </a:rPr>
              <a:t>}</a:t>
            </a:r>
            <a:r>
              <a:rPr dirty="0" smtClean="0" baseline="-21164" sz="1575" spc="-25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-95" b="1">
                <a:solidFill>
                  <a:srgbClr val="030303"/>
                </a:solidFill>
                <a:latin typeface="Arial"/>
                <a:cs typeface="Arial"/>
              </a:rPr>
              <a:t>controlling</a:t>
            </a:r>
            <a:endParaRPr sz="95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668771" y="5438394"/>
            <a:ext cx="80391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-155" b="1">
                <a:solidFill>
                  <a:srgbClr val="030303"/>
                </a:solidFill>
                <a:latin typeface="Times New Roman"/>
                <a:cs typeface="Times New Roman"/>
              </a:rPr>
              <a:t>DotOinMt</a:t>
            </a:r>
            <a:r>
              <a:rPr dirty="0" smtClean="0" sz="1050" spc="-20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55" b="1">
                <a:solidFill>
                  <a:srgbClr val="030303"/>
                </a:solidFill>
                <a:latin typeface="Times New Roman"/>
                <a:cs typeface="Times New Roman"/>
              </a:rPr>
              <a:t>factor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668771" y="5706617"/>
            <a:ext cx="77851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-60" b="1">
                <a:solidFill>
                  <a:srgbClr val="030303"/>
                </a:solidFill>
                <a:latin typeface="Times New Roman"/>
                <a:cs typeface="Times New Roman"/>
              </a:rPr>
              <a:t>leN</a:t>
            </a:r>
            <a:r>
              <a:rPr dirty="0" smtClean="0" sz="1050" spc="-90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45" b="1">
                <a:solidFill>
                  <a:srgbClr val="030303"/>
                </a:solidFill>
                <a:latin typeface="Times New Roman"/>
                <a:cs typeface="Times New Roman"/>
              </a:rPr>
              <a:t>reflectMce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499108" y="5809996"/>
            <a:ext cx="171450" cy="4216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-90">
                <a:solidFill>
                  <a:srgbClr val="030303"/>
                </a:solidFill>
                <a:latin typeface="Courier New"/>
                <a:cs typeface="Courier New"/>
              </a:rPr>
              <a:t>80</a:t>
            </a:r>
            <a:endParaRPr sz="1100">
              <a:latin typeface="Courier New"/>
              <a:cs typeface="Courier New"/>
            </a:endParaRPr>
          </a:p>
          <a:p>
            <a:pPr>
              <a:lnSpc>
                <a:spcPts val="650"/>
              </a:lnSpc>
              <a:spcBef>
                <a:spcPts val="49"/>
              </a:spcBef>
            </a:pPr>
            <a:endParaRPr sz="650"/>
          </a:p>
          <a:p>
            <a:pPr marL="12700">
              <a:lnSpc>
                <a:spcPct val="100000"/>
              </a:lnSpc>
            </a:pPr>
            <a:r>
              <a:rPr dirty="0" smtClean="0" sz="1000" spc="10">
                <a:solidFill>
                  <a:srgbClr val="030303"/>
                </a:solidFill>
                <a:latin typeface="Times New Roman"/>
                <a:cs typeface="Times New Roman"/>
              </a:rPr>
              <a:t>70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864867" y="6158229"/>
            <a:ext cx="570230" cy="2787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-110" b="1">
                <a:solidFill>
                  <a:srgbClr val="264926"/>
                </a:solidFill>
                <a:latin typeface="Arial"/>
                <a:cs typeface="Arial"/>
              </a:rPr>
              <a:t>Chloroph'yil</a:t>
            </a:r>
            <a:endParaRPr sz="950">
              <a:latin typeface="Arial"/>
              <a:cs typeface="Arial"/>
            </a:endParaRPr>
          </a:p>
          <a:p>
            <a:pPr marL="12700">
              <a:lnSpc>
                <a:spcPts val="960"/>
              </a:lnSpc>
            </a:pPr>
            <a:r>
              <a:rPr dirty="0" smtClean="0" sz="950" spc="-75" b="1">
                <a:solidFill>
                  <a:srgbClr val="264926"/>
                </a:solidFill>
                <a:latin typeface="Arial"/>
                <a:cs typeface="Arial"/>
              </a:rPr>
              <a:t>@sorption</a:t>
            </a:r>
            <a:endParaRPr sz="95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839971" y="6194805"/>
            <a:ext cx="856615" cy="156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-85" b="1">
                <a:solidFill>
                  <a:srgbClr val="110E70"/>
                </a:solidFill>
                <a:latin typeface="Arial"/>
                <a:cs typeface="Arial"/>
              </a:rPr>
              <a:t>Water&amp;bsorption</a:t>
            </a:r>
            <a:endParaRPr sz="95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291844" y="6339078"/>
            <a:ext cx="375285" cy="14287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-130">
                <a:solidFill>
                  <a:srgbClr val="030303"/>
                </a:solidFill>
                <a:latin typeface="Arial"/>
                <a:cs typeface="Arial"/>
              </a:rPr>
              <a:t>lR</a:t>
            </a:r>
            <a:r>
              <a:rPr dirty="0" smtClean="0" sz="1350" spc="-13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350" spc="-14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000" spc="10">
                <a:solidFill>
                  <a:srgbClr val="030303"/>
                </a:solidFill>
                <a:latin typeface="Times New Roman"/>
                <a:cs typeface="Times New Roman"/>
              </a:rPr>
              <a:t>60</a:t>
            </a: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ts val="1145"/>
              </a:lnSpc>
              <a:spcBef>
                <a:spcPts val="360"/>
              </a:spcBef>
            </a:pPr>
            <a:r>
              <a:rPr dirty="0" smtClean="0" sz="1000" spc="145">
                <a:solidFill>
                  <a:srgbClr val="030303"/>
                </a:solidFill>
                <a:latin typeface="Times New Roman"/>
                <a:cs typeface="Times New Roman"/>
              </a:rPr>
              <a:t>';'</a:t>
            </a:r>
            <a:r>
              <a:rPr dirty="0" smtClean="0" sz="100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" b="1">
                <a:solidFill>
                  <a:srgbClr val="030303"/>
                </a:solidFill>
                <a:latin typeface="Times New Roman"/>
                <a:cs typeface="Times New Roman"/>
              </a:rPr>
              <a:t>50</a:t>
            </a:r>
            <a:endParaRPr sz="1000">
              <a:latin typeface="Times New Roman"/>
              <a:cs typeface="Times New Roman"/>
            </a:endParaRPr>
          </a:p>
          <a:p>
            <a:pPr marL="36830">
              <a:lnSpc>
                <a:spcPts val="550"/>
              </a:lnSpc>
            </a:pPr>
            <a:r>
              <a:rPr dirty="0" smtClean="0" sz="600" spc="365">
                <a:solidFill>
                  <a:srgbClr val="030303"/>
                </a:solidFill>
                <a:latin typeface="Times New Roman"/>
                <a:cs typeface="Times New Roman"/>
              </a:rPr>
              <a:t>0</a:t>
            </a:r>
            <a:endParaRPr sz="600">
              <a:latin typeface="Times New Roman"/>
              <a:cs typeface="Times New Roman"/>
            </a:endParaRPr>
          </a:p>
          <a:p>
            <a:pPr marL="24765">
              <a:lnSpc>
                <a:spcPts val="1280"/>
              </a:lnSpc>
            </a:pPr>
            <a:r>
              <a:rPr dirty="0" smtClean="0" sz="1250" spc="70">
                <a:solidFill>
                  <a:srgbClr val="030303"/>
                </a:solidFill>
                <a:latin typeface="Arial"/>
                <a:cs typeface="Arial"/>
              </a:rPr>
              <a:t>jj</a:t>
            </a:r>
            <a:r>
              <a:rPr dirty="0" smtClean="0" sz="1250" spc="7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14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000" spc="-5">
                <a:solidFill>
                  <a:srgbClr val="030303"/>
                </a:solidFill>
                <a:latin typeface="Times New Roman"/>
                <a:cs typeface="Times New Roman"/>
              </a:rPr>
              <a:t>40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11"/>
              </a:spcBef>
            </a:pPr>
            <a:endParaRPr sz="750"/>
          </a:p>
          <a:p>
            <a:pPr marL="12700">
              <a:lnSpc>
                <a:spcPct val="100000"/>
              </a:lnSpc>
            </a:pPr>
            <a:r>
              <a:rPr dirty="0" smtClean="0" sz="800" spc="-630" b="1">
                <a:solidFill>
                  <a:srgbClr val="030303"/>
                </a:solidFill>
                <a:latin typeface="Arial"/>
                <a:cs typeface="Arial"/>
              </a:rPr>
              <a:t>Q</a:t>
            </a:r>
            <a:r>
              <a:rPr dirty="0" smtClean="0" baseline="-25252" sz="1650" spc="89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-25252" sz="1650" spc="-397">
                <a:solidFill>
                  <a:srgbClr val="030303"/>
                </a:solidFill>
                <a:latin typeface="Times New Roman"/>
                <a:cs typeface="Times New Roman"/>
              </a:rPr>
              <a:t>:</a:t>
            </a:r>
            <a:r>
              <a:rPr dirty="0" smtClean="0" sz="800" spc="-10" b="1">
                <a:solidFill>
                  <a:srgbClr val="030303"/>
                </a:solidFill>
                <a:latin typeface="Arial"/>
                <a:cs typeface="Arial"/>
              </a:rPr>
              <a:t>;</a:t>
            </a:r>
            <a:r>
              <a:rPr dirty="0" smtClean="0" sz="800" spc="-10" b="1">
                <a:solidFill>
                  <a:srgbClr val="030303"/>
                </a:solidFill>
                <a:latin typeface="Arial"/>
                <a:cs typeface="Arial"/>
              </a:rPr>
              <a:t>  </a:t>
            </a:r>
            <a:r>
              <a:rPr dirty="0" smtClean="0" sz="800" spc="100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000" spc="-5" b="1">
                <a:solidFill>
                  <a:srgbClr val="030303"/>
                </a:solidFill>
                <a:latin typeface="Times New Roman"/>
                <a:cs typeface="Times New Roman"/>
              </a:rPr>
              <a:t>30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41"/>
              </a:spcBef>
            </a:pPr>
            <a:endParaRPr sz="750"/>
          </a:p>
          <a:p>
            <a:pPr marL="219710">
              <a:lnSpc>
                <a:spcPct val="100000"/>
              </a:lnSpc>
            </a:pPr>
            <a:r>
              <a:rPr dirty="0" smtClean="0" sz="1100" spc="-100">
                <a:solidFill>
                  <a:srgbClr val="030303"/>
                </a:solidFill>
                <a:latin typeface="Courier New"/>
                <a:cs typeface="Courier New"/>
              </a:rPr>
              <a:t>20</a:t>
            </a:r>
            <a:endParaRPr sz="1100">
              <a:latin typeface="Courier New"/>
              <a:cs typeface="Courier New"/>
            </a:endParaRPr>
          </a:p>
          <a:p>
            <a:pPr>
              <a:lnSpc>
                <a:spcPts val="750"/>
              </a:lnSpc>
              <a:spcBef>
                <a:spcPts val="46"/>
              </a:spcBef>
            </a:pPr>
            <a:endParaRPr sz="750"/>
          </a:p>
          <a:p>
            <a:pPr marL="231775">
              <a:lnSpc>
                <a:spcPct val="100000"/>
              </a:lnSpc>
            </a:pPr>
            <a:r>
              <a:rPr dirty="0" smtClean="0" sz="1000">
                <a:solidFill>
                  <a:srgbClr val="030303"/>
                </a:solidFill>
                <a:latin typeface="Times New Roman"/>
                <a:cs typeface="Times New Roman"/>
              </a:rPr>
              <a:t>10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560067" y="7846059"/>
            <a:ext cx="219075" cy="1898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860">
                <a:solidFill>
                  <a:srgbClr val="030303"/>
                </a:solidFill>
                <a:latin typeface="Courier New"/>
                <a:cs typeface="Courier New"/>
              </a:rPr>
              <a:t>0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238927" y="7846059"/>
            <a:ext cx="219075" cy="1898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860">
                <a:solidFill>
                  <a:srgbClr val="030303"/>
                </a:solidFill>
                <a:latin typeface="Courier New"/>
                <a:cs typeface="Courier New"/>
              </a:rPr>
              <a:t>.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657604" y="7944104"/>
            <a:ext cx="2424430" cy="3232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53695" algn="l"/>
                <a:tab pos="682625" algn="l"/>
                <a:tab pos="1012190" algn="l"/>
                <a:tab pos="1329055" algn="l"/>
                <a:tab pos="1633855" algn="l"/>
                <a:tab pos="1926589" algn="l"/>
                <a:tab pos="2255520" algn="l"/>
              </a:tabLst>
            </a:pPr>
            <a:r>
              <a:rPr dirty="0" smtClean="0" sz="1000" spc="15" b="1">
                <a:solidFill>
                  <a:srgbClr val="030303"/>
                </a:solidFill>
                <a:latin typeface="Times New Roman"/>
                <a:cs typeface="Times New Roman"/>
              </a:rPr>
              <a:t>0,4</a:t>
            </a:r>
            <a:r>
              <a:rPr dirty="0" smtClean="0" sz="1000" spc="15" b="1">
                <a:solidFill>
                  <a:srgbClr val="030303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10" b="1">
                <a:solidFill>
                  <a:srgbClr val="030303"/>
                </a:solidFill>
                <a:latin typeface="Times New Roman"/>
                <a:cs typeface="Times New Roman"/>
              </a:rPr>
              <a:t>0,6</a:t>
            </a:r>
            <a:r>
              <a:rPr dirty="0" smtClean="0" sz="1000" spc="10" b="1">
                <a:solidFill>
                  <a:srgbClr val="030303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15" b="1">
                <a:solidFill>
                  <a:srgbClr val="030303"/>
                </a:solidFill>
                <a:latin typeface="Times New Roman"/>
                <a:cs typeface="Times New Roman"/>
              </a:rPr>
              <a:t>0,8</a:t>
            </a:r>
            <a:r>
              <a:rPr dirty="0" smtClean="0" sz="1000" spc="15" b="1">
                <a:solidFill>
                  <a:srgbClr val="030303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-10" b="1">
                <a:solidFill>
                  <a:srgbClr val="030303"/>
                </a:solidFill>
                <a:latin typeface="Times New Roman"/>
                <a:cs typeface="Times New Roman"/>
              </a:rPr>
              <a:t>1,0</a:t>
            </a:r>
            <a:r>
              <a:rPr dirty="0" smtClean="0" sz="1000" spc="-10" b="1">
                <a:solidFill>
                  <a:srgbClr val="030303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-5" b="1">
                <a:solidFill>
                  <a:srgbClr val="030303"/>
                </a:solidFill>
                <a:latin typeface="Times New Roman"/>
                <a:cs typeface="Times New Roman"/>
              </a:rPr>
              <a:t>1,2</a:t>
            </a:r>
            <a:r>
              <a:rPr dirty="0" smtClean="0" sz="1000" spc="-5" b="1">
                <a:solidFill>
                  <a:srgbClr val="030303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-45" b="1">
                <a:solidFill>
                  <a:srgbClr val="030303"/>
                </a:solidFill>
                <a:latin typeface="Times New Roman"/>
                <a:cs typeface="Times New Roman"/>
              </a:rPr>
              <a:t>1,4</a:t>
            </a:r>
            <a:r>
              <a:rPr dirty="0" smtClean="0" sz="1000" spc="-45" b="1">
                <a:solidFill>
                  <a:srgbClr val="030303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-10" b="1">
                <a:solidFill>
                  <a:srgbClr val="030303"/>
                </a:solidFill>
                <a:latin typeface="Times New Roman"/>
                <a:cs typeface="Times New Roman"/>
              </a:rPr>
              <a:t>1,6</a:t>
            </a:r>
            <a:r>
              <a:rPr dirty="0" smtClean="0" sz="1000" spc="-10" b="1">
                <a:solidFill>
                  <a:srgbClr val="030303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-10" b="1">
                <a:solidFill>
                  <a:srgbClr val="030303"/>
                </a:solidFill>
                <a:latin typeface="Times New Roman"/>
                <a:cs typeface="Times New Roman"/>
              </a:rPr>
              <a:t>1,8</a:t>
            </a:r>
            <a:endParaRPr sz="1000">
              <a:latin typeface="Times New Roman"/>
              <a:cs typeface="Times New Roman"/>
            </a:endParaRPr>
          </a:p>
          <a:p>
            <a:pPr marL="1341120">
              <a:lnSpc>
                <a:spcPct val="100000"/>
              </a:lnSpc>
              <a:spcBef>
                <a:spcPts val="45"/>
              </a:spcBef>
            </a:pPr>
            <a:r>
              <a:rPr dirty="0" smtClean="0" sz="950" spc="-30" b="1">
                <a:solidFill>
                  <a:srgbClr val="030303"/>
                </a:solidFill>
                <a:latin typeface="Arial"/>
                <a:cs typeface="Arial"/>
              </a:rPr>
              <a:t>Wa</a:t>
            </a:r>
            <a:r>
              <a:rPr dirty="0" smtClean="0" sz="950" spc="-10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950" spc="-20" b="1">
                <a:solidFill>
                  <a:srgbClr val="030303"/>
                </a:solidFill>
                <a:latin typeface="Arial"/>
                <a:cs typeface="Arial"/>
              </a:rPr>
              <a:t>IEngth</a:t>
            </a:r>
            <a:r>
              <a:rPr dirty="0" smtClean="0" sz="950" spc="-60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000" spc="-85" b="1">
                <a:solidFill>
                  <a:srgbClr val="030303"/>
                </a:solidFill>
                <a:latin typeface="Times New Roman"/>
                <a:cs typeface="Times New Roman"/>
              </a:rPr>
              <a:t>(..,m)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217923" y="7944104"/>
            <a:ext cx="119951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41630" algn="l"/>
                <a:tab pos="695325" algn="l"/>
                <a:tab pos="1024255" algn="l"/>
              </a:tabLst>
            </a:pPr>
            <a:r>
              <a:rPr dirty="0" smtClean="0" sz="1000" spc="10" b="1">
                <a:solidFill>
                  <a:srgbClr val="030303"/>
                </a:solidFill>
                <a:latin typeface="Times New Roman"/>
                <a:cs typeface="Times New Roman"/>
              </a:rPr>
              <a:t>2,0</a:t>
            </a:r>
            <a:r>
              <a:rPr dirty="0" smtClean="0" sz="1000" spc="10" b="1">
                <a:solidFill>
                  <a:srgbClr val="030303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15" b="1">
                <a:solidFill>
                  <a:srgbClr val="030303"/>
                </a:solidFill>
                <a:latin typeface="Times New Roman"/>
                <a:cs typeface="Times New Roman"/>
              </a:rPr>
              <a:t>2,2</a:t>
            </a:r>
            <a:r>
              <a:rPr dirty="0" smtClean="0" sz="1000" spc="15" b="1">
                <a:solidFill>
                  <a:srgbClr val="030303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10" b="1">
                <a:solidFill>
                  <a:srgbClr val="030303"/>
                </a:solidFill>
                <a:latin typeface="Times New Roman"/>
                <a:cs typeface="Times New Roman"/>
              </a:rPr>
              <a:t>2,4</a:t>
            </a:r>
            <a:r>
              <a:rPr dirty="0" smtClean="0" sz="1000" spc="10" b="1">
                <a:solidFill>
                  <a:srgbClr val="030303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5" b="1">
                <a:solidFill>
                  <a:srgbClr val="030303"/>
                </a:solidFill>
                <a:latin typeface="Times New Roman"/>
                <a:cs typeface="Times New Roman"/>
              </a:rPr>
              <a:t>2,6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485891" y="6267958"/>
            <a:ext cx="139700" cy="156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580">
                <a:solidFill>
                  <a:srgbClr val="030303"/>
                </a:solidFill>
                <a:latin typeface="Arial"/>
                <a:cs typeface="Arial"/>
              </a:rPr>
              <a:t>}</a:t>
            </a:r>
            <a:endParaRPr sz="95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656579" y="6097270"/>
            <a:ext cx="535305" cy="4248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4765">
              <a:lnSpc>
                <a:spcPts val="1130"/>
              </a:lnSpc>
            </a:pPr>
            <a:r>
              <a:rPr dirty="0" smtClean="0" sz="950" spc="-155" b="1">
                <a:solidFill>
                  <a:srgbClr val="030303"/>
                </a:solidFill>
                <a:latin typeface="Arial"/>
                <a:cs typeface="Arial"/>
              </a:rPr>
              <a:t>Pri1031Y</a:t>
            </a:r>
            <a:endParaRPr sz="950">
              <a:latin typeface="Arial"/>
              <a:cs typeface="Arial"/>
            </a:endParaRPr>
          </a:p>
          <a:p>
            <a:pPr marL="12700">
              <a:lnSpc>
                <a:spcPts val="1095"/>
              </a:lnSpc>
            </a:pPr>
            <a:r>
              <a:rPr dirty="0" smtClean="0" sz="1100" spc="-10" b="1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100" spc="-50" b="1">
                <a:solidFill>
                  <a:srgbClr val="030303"/>
                </a:solidFill>
                <a:latin typeface="Times New Roman"/>
                <a:cs typeface="Times New Roman"/>
              </a:rPr>
              <a:t>t</a:t>
            </a:r>
            <a:r>
              <a:rPr dirty="0" smtClean="0" sz="950" spc="-90" b="1">
                <a:solidFill>
                  <a:srgbClr val="030303"/>
                </a:solidFill>
                <a:latin typeface="Arial"/>
                <a:cs typeface="Arial"/>
              </a:rPr>
              <a:t>sorption</a:t>
            </a:r>
            <a:endParaRPr sz="950">
              <a:latin typeface="Arial"/>
              <a:cs typeface="Arial"/>
            </a:endParaRPr>
          </a:p>
          <a:p>
            <a:pPr marL="12700">
              <a:lnSpc>
                <a:spcPts val="1025"/>
              </a:lnSpc>
            </a:pPr>
            <a:r>
              <a:rPr dirty="0" smtClean="0" sz="950" spc="-55" b="1">
                <a:solidFill>
                  <a:srgbClr val="030303"/>
                </a:solidFill>
                <a:latin typeface="Arial"/>
                <a:cs typeface="Arial"/>
              </a:rPr>
              <a:t>btnds</a:t>
            </a:r>
            <a:endParaRPr sz="95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803907" y="8413750"/>
            <a:ext cx="351790" cy="156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-75" b="1">
                <a:solidFill>
                  <a:srgbClr val="A54F41"/>
                </a:solidFill>
                <a:latin typeface="Arial"/>
                <a:cs typeface="Arial"/>
              </a:rPr>
              <a:t>Visible</a:t>
            </a:r>
            <a:endParaRPr sz="95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413507" y="8413750"/>
            <a:ext cx="685165" cy="156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-50" b="1">
                <a:solidFill>
                  <a:srgbClr val="A5388C"/>
                </a:solidFill>
                <a:latin typeface="Arial"/>
                <a:cs typeface="Arial"/>
              </a:rPr>
              <a:t>New-lnfrwed</a:t>
            </a:r>
            <a:endParaRPr sz="95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925827" y="8766047"/>
            <a:ext cx="140335" cy="3759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400" spc="-210">
                <a:solidFill>
                  <a:srgbClr val="264926"/>
                </a:solidFill>
                <a:latin typeface="Arial"/>
                <a:cs typeface="Arial"/>
              </a:rPr>
              <a:t>"'</a:t>
            </a:r>
            <a:endParaRPr sz="24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815588" y="8413750"/>
            <a:ext cx="972185" cy="156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-90" b="1">
                <a:solidFill>
                  <a:srgbClr val="110E70"/>
                </a:solidFill>
                <a:latin typeface="Arial"/>
                <a:cs typeface="Arial"/>
              </a:rPr>
              <a:t>Shortwave</a:t>
            </a:r>
            <a:r>
              <a:rPr dirty="0" smtClean="0" sz="950" spc="70" b="1">
                <a:solidFill>
                  <a:srgbClr val="110E70"/>
                </a:solidFill>
                <a:latin typeface="Arial"/>
                <a:cs typeface="Arial"/>
              </a:rPr>
              <a:t> </a:t>
            </a:r>
            <a:r>
              <a:rPr dirty="0" smtClean="0" sz="950" spc="-55" b="1">
                <a:solidFill>
                  <a:srgbClr val="110E70"/>
                </a:solidFill>
                <a:latin typeface="Arial"/>
                <a:cs typeface="Arial"/>
              </a:rPr>
              <a:t>lnfrwed</a:t>
            </a:r>
            <a:endParaRPr sz="9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26335" y="6327647"/>
            <a:ext cx="4340352" cy="23530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984248" y="6333744"/>
            <a:ext cx="0" cy="2157983"/>
          </a:xfrm>
          <a:custGeom>
            <a:avLst/>
            <a:gdLst/>
            <a:ahLst/>
            <a:cxnLst/>
            <a:rect l="l" t="t" r="r" b="b"/>
            <a:pathLst>
              <a:path w="0" h="2157983">
                <a:moveTo>
                  <a:pt x="0" y="2157983"/>
                </a:moveTo>
                <a:lnTo>
                  <a:pt x="0" y="0"/>
                </a:lnTo>
              </a:path>
            </a:pathLst>
          </a:custGeom>
          <a:ln w="12192">
            <a:solidFill>
              <a:srgbClr val="74747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1987295" y="8284464"/>
            <a:ext cx="0" cy="365759"/>
          </a:xfrm>
          <a:custGeom>
            <a:avLst/>
            <a:gdLst/>
            <a:ahLst/>
            <a:cxnLst/>
            <a:rect l="l" t="t" r="r" b="b"/>
            <a:pathLst>
              <a:path w="0" h="365759">
                <a:moveTo>
                  <a:pt x="0" y="365759"/>
                </a:moveTo>
                <a:lnTo>
                  <a:pt x="0" y="0"/>
                </a:lnTo>
              </a:path>
            </a:pathLst>
          </a:custGeom>
          <a:ln w="12192">
            <a:solidFill>
              <a:srgbClr val="3B7C6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1938527" y="8510016"/>
            <a:ext cx="359664" cy="0"/>
          </a:xfrm>
          <a:custGeom>
            <a:avLst/>
            <a:gdLst/>
            <a:ahLst/>
            <a:cxnLst/>
            <a:rect l="l" t="t" r="r" b="b"/>
            <a:pathLst>
              <a:path w="359664" h="0">
                <a:moveTo>
                  <a:pt x="0" y="0"/>
                </a:moveTo>
                <a:lnTo>
                  <a:pt x="359664" y="0"/>
                </a:lnTo>
              </a:path>
            </a:pathLst>
          </a:custGeom>
          <a:ln w="18288">
            <a:solidFill>
              <a:srgbClr val="18804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1981200" y="8650223"/>
            <a:ext cx="316992" cy="0"/>
          </a:xfrm>
          <a:custGeom>
            <a:avLst/>
            <a:gdLst/>
            <a:ahLst/>
            <a:cxnLst/>
            <a:rect l="l" t="t" r="r" b="b"/>
            <a:pathLst>
              <a:path w="316992" h="0">
                <a:moveTo>
                  <a:pt x="0" y="0"/>
                </a:moveTo>
                <a:lnTo>
                  <a:pt x="316992" y="0"/>
                </a:lnTo>
              </a:path>
            </a:pathLst>
          </a:custGeom>
          <a:ln w="12192">
            <a:solidFill>
              <a:srgbClr val="2F745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980947" y="409193"/>
            <a:ext cx="5800090" cy="54197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55244">
              <a:lnSpc>
                <a:spcPct val="100000"/>
              </a:lnSpc>
              <a:tabLst>
                <a:tab pos="4468495" algn="l"/>
              </a:tabLst>
            </a:pPr>
            <a:r>
              <a:rPr dirty="0" smtClean="0" sz="1050" spc="10">
                <a:solidFill>
                  <a:srgbClr val="0C1A44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C1A44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   </a:t>
            </a:r>
            <a:r>
              <a:rPr dirty="0" smtClean="0" sz="1050" spc="-80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0">
                <a:solidFill>
                  <a:srgbClr val="214F1F"/>
                </a:solidFill>
                <a:latin typeface="Times New Roman"/>
                <a:cs typeface="Times New Roman"/>
              </a:rPr>
              <a:t>(</a:t>
            </a:r>
            <a:r>
              <a:rPr dirty="0" smtClean="0" sz="850" spc="35">
                <a:solidFill>
                  <a:srgbClr val="970E13"/>
                </a:solidFill>
                <a:latin typeface="Times New Roman"/>
                <a:cs typeface="Times New Roman"/>
              </a:rPr>
              <a:t>htterpretation</a:t>
            </a:r>
            <a:r>
              <a:rPr dirty="0" smtClean="0" sz="850" spc="40">
                <a:solidFill>
                  <a:srgbClr val="970E13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-10">
                <a:solidFill>
                  <a:srgbClr val="970E13"/>
                </a:solidFill>
                <a:latin typeface="Times New Roman"/>
                <a:cs typeface="Times New Roman"/>
              </a:rPr>
              <a:t>of</a:t>
            </a:r>
            <a:r>
              <a:rPr dirty="0" smtClean="0" sz="850" spc="5">
                <a:solidFill>
                  <a:srgbClr val="970E13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25">
                <a:solidFill>
                  <a:srgbClr val="970E1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850" spc="-80">
                <a:solidFill>
                  <a:srgbClr val="970E13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15">
                <a:solidFill>
                  <a:srgbClr val="970E13"/>
                </a:solidFill>
                <a:latin typeface="Times New Roman"/>
                <a:cs typeface="Times New Roman"/>
              </a:rPr>
              <a:t>Behavior</a:t>
            </a:r>
            <a:r>
              <a:rPr dirty="0" smtClean="0" sz="850" spc="70">
                <a:solidFill>
                  <a:srgbClr val="970E13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-10">
                <a:solidFill>
                  <a:srgbClr val="970E13"/>
                </a:solidFill>
                <a:latin typeface="Times New Roman"/>
                <a:cs typeface="Times New Roman"/>
              </a:rPr>
              <a:t>of</a:t>
            </a:r>
            <a:r>
              <a:rPr dirty="0" smtClean="0" sz="850" spc="-45">
                <a:solidFill>
                  <a:srgbClr val="970E13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10">
                <a:solidFill>
                  <a:srgbClr val="970E13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850" spc="50">
                <a:solidFill>
                  <a:srgbClr val="970E13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195">
                <a:solidFill>
                  <a:srgbClr val="970E13"/>
                </a:solidFill>
                <a:latin typeface="Arial"/>
                <a:cs typeface="Arial"/>
              </a:rPr>
              <a:t>&amp;</a:t>
            </a:r>
            <a:r>
              <a:rPr dirty="0" smtClean="0" sz="800" spc="-95">
                <a:solidFill>
                  <a:srgbClr val="970E13"/>
                </a:solidFill>
                <a:latin typeface="Arial"/>
                <a:cs typeface="Arial"/>
              </a:rPr>
              <a:t> </a:t>
            </a:r>
            <a:r>
              <a:rPr dirty="0" smtClean="0" sz="850" spc="45">
                <a:solidFill>
                  <a:srgbClr val="970E13"/>
                </a:solidFill>
                <a:latin typeface="Times New Roman"/>
                <a:cs typeface="Times New Roman"/>
              </a:rPr>
              <a:t>Wate</a:t>
            </a:r>
            <a:r>
              <a:rPr dirty="0" smtClean="0" sz="850" spc="10">
                <a:solidFill>
                  <a:srgbClr val="970E13"/>
                </a:solidFill>
                <a:latin typeface="Times New Roman"/>
                <a:cs typeface="Times New Roman"/>
              </a:rPr>
              <a:t>r</a:t>
            </a:r>
            <a:r>
              <a:rPr dirty="0" smtClean="0" sz="850" spc="120">
                <a:solidFill>
                  <a:srgbClr val="214F1F"/>
                </a:solidFill>
                <a:latin typeface="Times New Roman"/>
                <a:cs typeface="Times New Roman"/>
              </a:rPr>
              <a:t>)</a:t>
            </a:r>
            <a:r>
              <a:rPr dirty="0" smtClean="0" sz="850" spc="120">
                <a:solidFill>
                  <a:srgbClr val="214F1F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50">
                <a:solidFill>
                  <a:srgbClr val="0C1A44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C1A44"/>
                </a:solidFill>
                <a:latin typeface="Times New Roman"/>
                <a:cs typeface="Times New Roman"/>
              </a:rPr>
              <a:t>Aur</a:t>
            </a:r>
            <a:r>
              <a:rPr dirty="0" smtClean="0" sz="1050" spc="-140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0C1A44"/>
                </a:solidFill>
                <a:latin typeface="Times New Roman"/>
                <a:cs typeface="Times New Roman"/>
              </a:rPr>
              <a:t>ass</a:t>
            </a:r>
            <a:r>
              <a:rPr dirty="0" smtClean="0" sz="1050" spc="2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C1A44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60">
                <a:solidFill>
                  <a:srgbClr val="0C1A44"/>
                </a:solidFill>
                <a:latin typeface="Times New Roman"/>
                <a:cs typeface="Times New Roman"/>
              </a:rPr>
              <a:t>Ta</a:t>
            </a:r>
            <a:r>
              <a:rPr dirty="0" smtClean="0" sz="1050" spc="50">
                <a:solidFill>
                  <a:srgbClr val="0C1A44"/>
                </a:solidFill>
                <a:latin typeface="Times New Roman"/>
                <a:cs typeface="Times New Roman"/>
              </a:rPr>
              <a:t>b</a:t>
            </a:r>
            <a:r>
              <a:rPr dirty="0" smtClean="0" sz="1050" spc="40">
                <a:solidFill>
                  <a:srgbClr val="0C1A44"/>
                </a:solidFill>
                <a:latin typeface="Times New Roman"/>
                <a:cs typeface="Times New Roman"/>
              </a:rPr>
              <a:t>a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44"/>
              </a:spcBef>
            </a:pPr>
            <a:endParaRPr sz="800"/>
          </a:p>
          <a:p>
            <a:pPr marL="18415">
              <a:lnSpc>
                <a:spcPct val="100000"/>
              </a:lnSpc>
            </a:pPr>
            <a:r>
              <a:rPr dirty="0" smtClean="0" sz="1250" spc="75">
                <a:solidFill>
                  <a:srgbClr val="0C1A44"/>
                </a:solidFill>
                <a:latin typeface="Times New Roman"/>
                <a:cs typeface="Times New Roman"/>
              </a:rPr>
              <a:t>Interpretation</a:t>
            </a:r>
            <a:r>
              <a:rPr dirty="0" smtClean="0" sz="1250" spc="7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C1A44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C1A44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-3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C1A44"/>
                </a:solidFill>
                <a:latin typeface="Times New Roman"/>
                <a:cs typeface="Times New Roman"/>
              </a:rPr>
              <a:t>Behavior</a:t>
            </a:r>
            <a:r>
              <a:rPr dirty="0" smtClean="0" sz="1250" spc="7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C1A44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C1A44"/>
                </a:solidFill>
                <a:latin typeface="Times New Roman"/>
                <a:cs typeface="Times New Roman"/>
              </a:rPr>
              <a:t>Vegetation: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5"/>
              </a:spcBef>
            </a:pPr>
            <a:endParaRPr sz="1200"/>
          </a:p>
          <a:p>
            <a:pPr algn="just" marL="18415" marR="12700" indent="444500">
              <a:lnSpc>
                <a:spcPct val="15180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unique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signature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enables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distinguished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readily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types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land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cover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optical/near-infrared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low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both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blue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red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regions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spectrum,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due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chlorophy</a:t>
            </a:r>
            <a:r>
              <a:rPr dirty="0" smtClean="0" sz="1250" spc="-20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5">
                <a:solidFill>
                  <a:srgbClr val="030303"/>
                </a:solidFill>
                <a:latin typeface="Times New Roman"/>
                <a:cs typeface="Times New Roman"/>
              </a:rPr>
              <a:t>1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1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photosynthesis.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85">
                <a:solidFill>
                  <a:srgbClr val="030303"/>
                </a:solidFill>
                <a:latin typeface="Arial"/>
                <a:cs typeface="Arial"/>
              </a:rPr>
              <a:t>It</a:t>
            </a:r>
            <a:r>
              <a:rPr dirty="0" smtClean="0" sz="1200" spc="-229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peak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green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region.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near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infrared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NIR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region,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much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higher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due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cellular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structure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leaves.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Hence,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identified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high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NIR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generally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low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reflectance.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property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been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early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reconnaissance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missions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during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war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times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"camouflage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detection".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4"/>
              </a:spcBef>
            </a:pPr>
            <a:endParaRPr sz="1200"/>
          </a:p>
          <a:p>
            <a:pPr algn="just" marL="12700" marR="15240" indent="444500">
              <a:lnSpc>
                <a:spcPct val="1518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shape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spectrum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identification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type.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dry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grass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green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grass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previous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figures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distinguished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although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exhibit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generally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high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NIR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low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reflectance.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Dry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grass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higher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lower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NIR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region.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same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type,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spectrum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depends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factors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leaf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moisture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content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health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plants.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properties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enable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condition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monitored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remotely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sensed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images.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300" spc="65">
                <a:solidFill>
                  <a:srgbClr val="0C1A44"/>
                </a:solidFill>
                <a:latin typeface="Times New Roman"/>
                <a:cs typeface="Times New Roman"/>
              </a:rPr>
              <a:t>4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718564" y="6251194"/>
            <a:ext cx="132080" cy="1612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750"/>
              </a:lnSpc>
            </a:pPr>
            <a:r>
              <a:rPr dirty="0" smtClean="0" sz="650" spc="509">
                <a:solidFill>
                  <a:srgbClr val="262626"/>
                </a:solidFill>
                <a:latin typeface="Times New Roman"/>
                <a:cs typeface="Times New Roman"/>
              </a:rPr>
              <a:t>0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ts val="420"/>
              </a:lnSpc>
            </a:pPr>
            <a:r>
              <a:rPr dirty="0" smtClean="0" sz="450" spc="100">
                <a:solidFill>
                  <a:srgbClr val="262626"/>
                </a:solidFill>
                <a:latin typeface="Times New Roman"/>
                <a:cs typeface="Times New Roman"/>
              </a:rPr>
              <a:t>II)</a:t>
            </a:r>
            <a:endParaRPr sz="4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585975" y="6544056"/>
            <a:ext cx="283845" cy="3949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-1420">
                <a:solidFill>
                  <a:srgbClr val="262626"/>
                </a:solidFill>
                <a:latin typeface="Times New Roman"/>
                <a:cs typeface="Times New Roman"/>
              </a:rPr>
              <a:t>0</a:t>
            </a:r>
            <a:r>
              <a:rPr dirty="0" smtClean="0" baseline="-26234" sz="2700" spc="457">
                <a:solidFill>
                  <a:srgbClr val="151515"/>
                </a:solidFill>
                <a:latin typeface="Arial"/>
                <a:cs typeface="Arial"/>
              </a:rPr>
              <a:t>•</a:t>
            </a:r>
            <a:endParaRPr baseline="-26234" sz="27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432052" y="7083297"/>
            <a:ext cx="119380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110">
                <a:solidFill>
                  <a:srgbClr val="262626"/>
                </a:solidFill>
                <a:latin typeface="Times New Roman"/>
                <a:cs typeface="Times New Roman"/>
              </a:rPr>
              <a:t>8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718564" y="7122921"/>
            <a:ext cx="132080" cy="1549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725"/>
              </a:lnSpc>
            </a:pPr>
            <a:r>
              <a:rPr dirty="0" smtClean="0" sz="650" spc="509">
                <a:solidFill>
                  <a:srgbClr val="151515"/>
                </a:solidFill>
                <a:latin typeface="Times New Roman"/>
                <a:cs typeface="Times New Roman"/>
              </a:rPr>
              <a:t>0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ts val="400"/>
              </a:lnSpc>
            </a:pPr>
            <a:r>
              <a:rPr dirty="0" smtClean="0" sz="450" spc="160">
                <a:solidFill>
                  <a:srgbClr val="262626"/>
                </a:solidFill>
                <a:latin typeface="Arial"/>
                <a:cs typeface="Arial"/>
              </a:rPr>
              <a:t>(</a:t>
            </a:r>
            <a:r>
              <a:rPr dirty="0" smtClean="0" sz="450" spc="90">
                <a:solidFill>
                  <a:srgbClr val="262626"/>
                </a:solidFill>
                <a:latin typeface="Arial"/>
                <a:cs typeface="Arial"/>
              </a:rPr>
              <a:t>'</a:t>
            </a:r>
            <a:r>
              <a:rPr dirty="0" smtClean="0" sz="450" spc="160">
                <a:solidFill>
                  <a:srgbClr val="262626"/>
                </a:solidFill>
                <a:latin typeface="Arial"/>
                <a:cs typeface="Arial"/>
              </a:rPr>
              <a:t>)</a:t>
            </a:r>
            <a:endParaRPr sz="45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419860" y="7106157"/>
            <a:ext cx="116205" cy="3460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-26881" sz="2325" spc="-772" i="1">
                <a:solidFill>
                  <a:srgbClr val="262626"/>
                </a:solidFill>
                <a:latin typeface="Times New Roman"/>
                <a:cs typeface="Times New Roman"/>
              </a:rPr>
              <a:t>s</a:t>
            </a:r>
            <a:r>
              <a:rPr dirty="0" smtClean="0" sz="750" spc="10">
                <a:solidFill>
                  <a:srgbClr val="151515"/>
                </a:solidFill>
                <a:latin typeface="Arial"/>
                <a:cs typeface="Arial"/>
              </a:rPr>
              <a:t>c:</a:t>
            </a:r>
            <a:endParaRPr sz="75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407667" y="7364221"/>
            <a:ext cx="163195" cy="3721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1355"/>
              </a:lnSpc>
            </a:pPr>
            <a:r>
              <a:rPr dirty="0" smtClean="0" sz="1150" spc="590">
                <a:solidFill>
                  <a:srgbClr val="262626"/>
                </a:solidFill>
                <a:latin typeface="Arial"/>
                <a:cs typeface="Arial"/>
              </a:rPr>
              <a:t>j</a:t>
            </a:r>
            <a:endParaRPr sz="1150">
              <a:latin typeface="Arial"/>
              <a:cs typeface="Arial"/>
            </a:endParaRPr>
          </a:p>
          <a:p>
            <a:pPr marL="12700">
              <a:lnSpc>
                <a:spcPts val="1490"/>
              </a:lnSpc>
            </a:pPr>
            <a:r>
              <a:rPr dirty="0" smtClean="0" sz="1500" spc="120">
                <a:solidFill>
                  <a:srgbClr val="262626"/>
                </a:solidFill>
                <a:latin typeface="Arial"/>
                <a:cs typeface="Arial"/>
              </a:rPr>
              <a:t>;!</a:t>
            </a:r>
            <a:endParaRPr sz="15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724660" y="7555738"/>
            <a:ext cx="13335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690"/>
              </a:lnSpc>
            </a:pPr>
            <a:r>
              <a:rPr dirty="0" smtClean="0" sz="650" spc="455">
                <a:solidFill>
                  <a:srgbClr val="151515"/>
                </a:solidFill>
                <a:latin typeface="Times New Roman"/>
                <a:cs typeface="Times New Roman"/>
              </a:rPr>
              <a:t>0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ts val="570"/>
              </a:lnSpc>
            </a:pPr>
            <a:r>
              <a:rPr dirty="0" smtClean="0" sz="650" spc="380">
                <a:solidFill>
                  <a:srgbClr val="262626"/>
                </a:solidFill>
                <a:latin typeface="Arial"/>
                <a:cs typeface="Arial"/>
              </a:rPr>
              <a:t>N</a:t>
            </a:r>
            <a:endParaRPr sz="65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413763" y="7707630"/>
            <a:ext cx="123825" cy="1270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50" spc="-80">
                <a:solidFill>
                  <a:srgbClr val="5D5D5D"/>
                </a:solidFill>
                <a:latin typeface="Times New Roman"/>
                <a:cs typeface="Times New Roman"/>
              </a:rPr>
              <a:t>...</a:t>
            </a:r>
            <a:r>
              <a:rPr dirty="0" smtClean="0" sz="750" spc="-180">
                <a:solidFill>
                  <a:srgbClr val="5D5D5D"/>
                </a:solidFill>
                <a:latin typeface="Times New Roman"/>
                <a:cs typeface="Times New Roman"/>
              </a:rPr>
              <a:t>.</a:t>
            </a:r>
            <a:r>
              <a:rPr dirty="0" smtClean="0" sz="750" spc="60">
                <a:solidFill>
                  <a:srgbClr val="262626"/>
                </a:solidFill>
                <a:latin typeface="Times New Roman"/>
                <a:cs typeface="Times New Roman"/>
              </a:rPr>
              <a:t>o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413763" y="7788147"/>
            <a:ext cx="140970" cy="889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00" spc="20">
                <a:solidFill>
                  <a:srgbClr val="262626"/>
                </a:solidFill>
                <a:latin typeface="Times New Roman"/>
                <a:cs typeface="Times New Roman"/>
              </a:rPr>
              <a:t>O</a:t>
            </a:r>
            <a:r>
              <a:rPr dirty="0" smtClean="0" sz="500" spc="430">
                <a:solidFill>
                  <a:srgbClr val="5D5D5D"/>
                </a:solidFill>
                <a:latin typeface="Times New Roman"/>
                <a:cs typeface="Times New Roman"/>
              </a:rPr>
              <a:t>'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567690" y="7993380"/>
            <a:ext cx="273685" cy="1498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25641" sz="975" spc="-2204">
                <a:solidFill>
                  <a:srgbClr val="262626"/>
                </a:solidFill>
                <a:latin typeface="Times New Roman"/>
                <a:cs typeface="Times New Roman"/>
              </a:rPr>
              <a:t>0</a:t>
            </a:r>
            <a:r>
              <a:rPr dirty="0" smtClean="0" sz="900" spc="-110">
                <a:solidFill>
                  <a:srgbClr val="262626"/>
                </a:solidFill>
                <a:latin typeface="Times New Roman"/>
                <a:cs typeface="Times New Roman"/>
              </a:rPr>
              <a:t>.,....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718564" y="8451850"/>
            <a:ext cx="132080" cy="1117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509">
                <a:solidFill>
                  <a:srgbClr val="262626"/>
                </a:solidFill>
                <a:latin typeface="Times New Roman"/>
                <a:cs typeface="Times New Roman"/>
              </a:rPr>
              <a:t>0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084323" y="8785859"/>
            <a:ext cx="215900" cy="1498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45">
                <a:solidFill>
                  <a:srgbClr val="262626"/>
                </a:solidFill>
                <a:latin typeface="Times New Roman"/>
                <a:cs typeface="Times New Roman"/>
              </a:rPr>
              <a:t>500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071876" y="8792209"/>
            <a:ext cx="282575" cy="1416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30">
                <a:solidFill>
                  <a:srgbClr val="262626"/>
                </a:solidFill>
                <a:latin typeface="Arial"/>
                <a:cs typeface="Arial"/>
              </a:rPr>
              <a:t>1000</a:t>
            </a:r>
            <a:endParaRPr sz="85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095747" y="8785859"/>
            <a:ext cx="283845" cy="1498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55">
                <a:solidFill>
                  <a:srgbClr val="262626"/>
                </a:solidFill>
                <a:latin typeface="Times New Roman"/>
                <a:cs typeface="Times New Roman"/>
              </a:rPr>
              <a:t>2000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113779" y="8779509"/>
            <a:ext cx="278765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20">
                <a:solidFill>
                  <a:srgbClr val="262626"/>
                </a:solidFill>
                <a:latin typeface="Times New Roman"/>
                <a:cs typeface="Times New Roman"/>
              </a:rPr>
              <a:t>2500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425444" y="8785859"/>
            <a:ext cx="1386205" cy="3124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676910">
              <a:lnSpc>
                <a:spcPct val="100000"/>
              </a:lnSpc>
            </a:pPr>
            <a:r>
              <a:rPr dirty="0" smtClean="0" sz="900" spc="-20">
                <a:solidFill>
                  <a:srgbClr val="030303"/>
                </a:solidFill>
                <a:latin typeface="Times New Roman"/>
                <a:cs typeface="Times New Roman"/>
              </a:rPr>
              <a:t>1</a:t>
            </a:r>
            <a:r>
              <a:rPr dirty="0" smtClean="0" sz="900" spc="65">
                <a:solidFill>
                  <a:srgbClr val="262626"/>
                </a:solidFill>
                <a:latin typeface="Times New Roman"/>
                <a:cs typeface="Times New Roman"/>
              </a:rPr>
              <a:t>500</a:t>
            </a:r>
            <a:endParaRPr sz="9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dirty="0" smtClean="0" sz="850" spc="10">
                <a:solidFill>
                  <a:srgbClr val="151515"/>
                </a:solidFill>
                <a:latin typeface="Arial"/>
                <a:cs typeface="Arial"/>
              </a:rPr>
              <a:t>Wavelength</a:t>
            </a:r>
            <a:r>
              <a:rPr dirty="0" smtClean="0" sz="850" spc="90">
                <a:solidFill>
                  <a:srgbClr val="151515"/>
                </a:solidFill>
                <a:latin typeface="Arial"/>
                <a:cs typeface="Arial"/>
              </a:rPr>
              <a:t> </a:t>
            </a:r>
            <a:r>
              <a:rPr dirty="0" smtClean="0" sz="850" spc="65">
                <a:solidFill>
                  <a:srgbClr val="262626"/>
                </a:solidFill>
                <a:latin typeface="Arial"/>
                <a:cs typeface="Arial"/>
              </a:rPr>
              <a:t>in</a:t>
            </a:r>
            <a:r>
              <a:rPr dirty="0" smtClean="0" sz="850" spc="-30">
                <a:solidFill>
                  <a:srgbClr val="262626"/>
                </a:solidFill>
                <a:latin typeface="Arial"/>
                <a:cs typeface="Arial"/>
              </a:rPr>
              <a:t> </a:t>
            </a:r>
            <a:r>
              <a:rPr dirty="0" smtClean="0" sz="850" spc="15">
                <a:solidFill>
                  <a:srgbClr val="151515"/>
                </a:solidFill>
                <a:latin typeface="Arial"/>
                <a:cs typeface="Arial"/>
              </a:rPr>
              <a:t>nanometres</a:t>
            </a:r>
            <a:endParaRPr sz="8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79904" y="3279647"/>
            <a:ext cx="1548383" cy="10241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4230623" y="3157727"/>
            <a:ext cx="438912" cy="7071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3925823" y="3962400"/>
            <a:ext cx="719327" cy="6217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987044" y="409193"/>
            <a:ext cx="5784215" cy="24352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4462145" algn="l"/>
              </a:tabLst>
            </a:pPr>
            <a:r>
              <a:rPr dirty="0" smtClean="0" sz="1050" spc="10">
                <a:solidFill>
                  <a:srgbClr val="0C1A42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C1A42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C1A42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50" spc="-10">
                <a:solidFill>
                  <a:srgbClr val="0C1A42"/>
                </a:solidFill>
                <a:latin typeface="Times New Roman"/>
                <a:cs typeface="Times New Roman"/>
              </a:rPr>
              <a:t>   </a:t>
            </a:r>
            <a:r>
              <a:rPr dirty="0" smtClean="0" sz="1050" spc="-80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0">
                <a:solidFill>
                  <a:srgbClr val="214F1F"/>
                </a:solidFill>
                <a:latin typeface="Times New Roman"/>
                <a:cs typeface="Times New Roman"/>
              </a:rPr>
              <a:t>(</a:t>
            </a:r>
            <a:r>
              <a:rPr dirty="0" smtClean="0" sz="850" spc="35">
                <a:solidFill>
                  <a:srgbClr val="970E13"/>
                </a:solidFill>
                <a:latin typeface="Times New Roman"/>
                <a:cs typeface="Times New Roman"/>
              </a:rPr>
              <a:t>htterpretation</a:t>
            </a:r>
            <a:r>
              <a:rPr dirty="0" smtClean="0" sz="850" spc="40">
                <a:solidFill>
                  <a:srgbClr val="970E13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-10">
                <a:solidFill>
                  <a:srgbClr val="970E13"/>
                </a:solidFill>
                <a:latin typeface="Times New Roman"/>
                <a:cs typeface="Times New Roman"/>
              </a:rPr>
              <a:t>of</a:t>
            </a:r>
            <a:r>
              <a:rPr dirty="0" smtClean="0" sz="850" spc="5">
                <a:solidFill>
                  <a:srgbClr val="970E13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25">
                <a:solidFill>
                  <a:srgbClr val="970E1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850" spc="-80">
                <a:solidFill>
                  <a:srgbClr val="970E13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15">
                <a:solidFill>
                  <a:srgbClr val="970E13"/>
                </a:solidFill>
                <a:latin typeface="Times New Roman"/>
                <a:cs typeface="Times New Roman"/>
              </a:rPr>
              <a:t>Behavior</a:t>
            </a:r>
            <a:r>
              <a:rPr dirty="0" smtClean="0" sz="850" spc="70">
                <a:solidFill>
                  <a:srgbClr val="970E13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-10">
                <a:solidFill>
                  <a:srgbClr val="970E13"/>
                </a:solidFill>
                <a:latin typeface="Times New Roman"/>
                <a:cs typeface="Times New Roman"/>
              </a:rPr>
              <a:t>of</a:t>
            </a:r>
            <a:r>
              <a:rPr dirty="0" smtClean="0" sz="850" spc="-45">
                <a:solidFill>
                  <a:srgbClr val="970E13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10">
                <a:solidFill>
                  <a:srgbClr val="970E13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850" spc="50">
                <a:solidFill>
                  <a:srgbClr val="970E13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195">
                <a:solidFill>
                  <a:srgbClr val="970E13"/>
                </a:solidFill>
                <a:latin typeface="Arial"/>
                <a:cs typeface="Arial"/>
              </a:rPr>
              <a:t>&amp;</a:t>
            </a:r>
            <a:r>
              <a:rPr dirty="0" smtClean="0" sz="800" spc="-95">
                <a:solidFill>
                  <a:srgbClr val="970E13"/>
                </a:solidFill>
                <a:latin typeface="Arial"/>
                <a:cs typeface="Arial"/>
              </a:rPr>
              <a:t> </a:t>
            </a:r>
            <a:r>
              <a:rPr dirty="0" smtClean="0" sz="850" spc="45">
                <a:solidFill>
                  <a:srgbClr val="970E13"/>
                </a:solidFill>
                <a:latin typeface="Times New Roman"/>
                <a:cs typeface="Times New Roman"/>
              </a:rPr>
              <a:t>Wate</a:t>
            </a:r>
            <a:r>
              <a:rPr dirty="0" smtClean="0" sz="850" spc="10">
                <a:solidFill>
                  <a:srgbClr val="970E13"/>
                </a:solidFill>
                <a:latin typeface="Times New Roman"/>
                <a:cs typeface="Times New Roman"/>
              </a:rPr>
              <a:t>r</a:t>
            </a:r>
            <a:r>
              <a:rPr dirty="0" smtClean="0" sz="850" spc="120">
                <a:solidFill>
                  <a:srgbClr val="214F1F"/>
                </a:solidFill>
                <a:latin typeface="Times New Roman"/>
                <a:cs typeface="Times New Roman"/>
              </a:rPr>
              <a:t>)</a:t>
            </a:r>
            <a:r>
              <a:rPr dirty="0" smtClean="0" sz="850" spc="120">
                <a:solidFill>
                  <a:srgbClr val="214F1F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50">
                <a:solidFill>
                  <a:srgbClr val="0C1A42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C1A42"/>
                </a:solidFill>
                <a:latin typeface="Times New Roman"/>
                <a:cs typeface="Times New Roman"/>
              </a:rPr>
              <a:t>Aur</a:t>
            </a:r>
            <a:r>
              <a:rPr dirty="0" smtClean="0" sz="1050" spc="-140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0C1A42"/>
                </a:solidFill>
                <a:latin typeface="Times New Roman"/>
                <a:cs typeface="Times New Roman"/>
              </a:rPr>
              <a:t>ass</a:t>
            </a:r>
            <a:r>
              <a:rPr dirty="0" smtClean="0" sz="1050" spc="25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C1A42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60">
                <a:solidFill>
                  <a:srgbClr val="0C1A42"/>
                </a:solidFill>
                <a:latin typeface="Times New Roman"/>
                <a:cs typeface="Times New Roman"/>
              </a:rPr>
              <a:t>Ta</a:t>
            </a:r>
            <a:r>
              <a:rPr dirty="0" smtClean="0" sz="1050" spc="50">
                <a:solidFill>
                  <a:srgbClr val="0C1A42"/>
                </a:solidFill>
                <a:latin typeface="Times New Roman"/>
                <a:cs typeface="Times New Roman"/>
              </a:rPr>
              <a:t>b</a:t>
            </a:r>
            <a:r>
              <a:rPr dirty="0" smtClean="0" sz="1050" spc="40">
                <a:solidFill>
                  <a:srgbClr val="0C1A42"/>
                </a:solidFill>
                <a:latin typeface="Times New Roman"/>
                <a:cs typeface="Times New Roman"/>
              </a:rPr>
              <a:t>a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46"/>
              </a:spcBef>
            </a:pPr>
            <a:endParaRPr sz="750"/>
          </a:p>
          <a:p>
            <a:pPr marL="12700">
              <a:lnSpc>
                <a:spcPct val="100000"/>
              </a:lnSpc>
            </a:pPr>
            <a:r>
              <a:rPr dirty="0" smtClean="0" sz="1250" spc="20" b="1">
                <a:solidFill>
                  <a:srgbClr val="0C1A42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250" spc="95" b="1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 b="1">
                <a:solidFill>
                  <a:srgbClr val="0C1A42"/>
                </a:solidFill>
                <a:latin typeface="Times New Roman"/>
                <a:cs typeface="Times New Roman"/>
              </a:rPr>
              <a:t>-</a:t>
            </a:r>
            <a:r>
              <a:rPr dirty="0" smtClean="0" sz="1250" spc="10" b="1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 b="1">
                <a:solidFill>
                  <a:srgbClr val="0C1A42"/>
                </a:solidFill>
                <a:latin typeface="Times New Roman"/>
                <a:cs typeface="Times New Roman"/>
              </a:rPr>
              <a:t>Wate1·</a:t>
            </a:r>
            <a:r>
              <a:rPr dirty="0" smtClean="0" sz="1250" spc="-40" b="1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C1A42"/>
                </a:solidFill>
                <a:latin typeface="Times New Roman"/>
                <a:cs typeface="Times New Roman"/>
              </a:rPr>
              <a:t>Interactions: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96"/>
              </a:spcBef>
            </a:pPr>
            <a:endParaRPr sz="1200"/>
          </a:p>
          <a:p>
            <a:pPr marL="12700" marR="12700" indent="432434">
              <a:lnSpc>
                <a:spcPct val="153600"/>
              </a:lnSpc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Longer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near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infrared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absorbed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shorter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wavelengths.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400"/>
              </a:lnSpc>
              <a:spcBef>
                <a:spcPts val="41"/>
              </a:spcBef>
            </a:pPr>
            <a:endParaRPr sz="1400"/>
          </a:p>
          <a:p>
            <a:pPr algn="ctr" marR="1068070">
              <a:lnSpc>
                <a:spcPts val="1145"/>
              </a:lnSpc>
            </a:pPr>
            <a:r>
              <a:rPr dirty="0" smtClean="0" sz="1100" b="1">
                <a:solidFill>
                  <a:srgbClr val="D11823"/>
                </a:solidFill>
                <a:latin typeface="Arial"/>
                <a:cs typeface="Arial"/>
              </a:rPr>
              <a:t>R </a:t>
            </a:r>
            <a:r>
              <a:rPr dirty="0" smtClean="0" sz="1100" spc="130" b="1">
                <a:solidFill>
                  <a:srgbClr val="D11823"/>
                </a:solidFill>
                <a:latin typeface="Arial"/>
                <a:cs typeface="Arial"/>
              </a:rPr>
              <a:t> </a:t>
            </a:r>
            <a:r>
              <a:rPr dirty="0" smtClean="0" sz="1100" spc="5" b="1">
                <a:solidFill>
                  <a:srgbClr val="B53152"/>
                </a:solidFill>
                <a:latin typeface="Arial"/>
                <a:cs typeface="Arial"/>
              </a:rPr>
              <a:t>IR</a:t>
            </a:r>
            <a:endParaRPr sz="1100">
              <a:latin typeface="Arial"/>
              <a:cs typeface="Arial"/>
            </a:endParaRPr>
          </a:p>
          <a:p>
            <a:pPr algn="ctr" marR="1184275">
              <a:lnSpc>
                <a:spcPts val="6090"/>
              </a:lnSpc>
              <a:tabLst>
                <a:tab pos="718820" algn="l"/>
              </a:tabLst>
            </a:pPr>
            <a:r>
              <a:rPr dirty="0" smtClean="0" sz="6200" spc="-3435">
                <a:solidFill>
                  <a:srgbClr val="2613A1"/>
                </a:solidFill>
                <a:latin typeface="Arial"/>
                <a:cs typeface="Arial"/>
              </a:rPr>
              <a:t>B</a:t>
            </a:r>
            <a:r>
              <a:rPr dirty="0" smtClean="0" sz="6200" spc="-3435">
                <a:solidFill>
                  <a:srgbClr val="2613A1"/>
                </a:solidFill>
                <a:latin typeface="Arial"/>
                <a:cs typeface="Arial"/>
              </a:rPr>
              <a:t>	</a:t>
            </a:r>
            <a:r>
              <a:rPr dirty="0" smtClean="0" sz="6200" spc="1065">
                <a:solidFill>
                  <a:srgbClr val="970E13"/>
                </a:solidFill>
                <a:latin typeface="Arial"/>
                <a:cs typeface="Arial"/>
              </a:rPr>
              <a:t>\</a:t>
            </a:r>
            <a:endParaRPr sz="62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717283" y="9126981"/>
            <a:ext cx="476884" cy="52133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350" spc="100" b="1">
                <a:solidFill>
                  <a:srgbClr val="0C1A42"/>
                </a:solidFill>
                <a:latin typeface="Times New Roman"/>
                <a:cs typeface="Times New Roman"/>
              </a:rPr>
              <a:t>41</a:t>
            </a:r>
            <a:endParaRPr sz="3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882900" y="3090671"/>
            <a:ext cx="125730" cy="194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80" b="1">
                <a:solidFill>
                  <a:srgbClr val="2613A1"/>
                </a:solidFill>
                <a:latin typeface="Arial"/>
                <a:cs typeface="Arial"/>
              </a:rPr>
              <a:t>B</a:t>
            </a:r>
            <a:endParaRPr sz="12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644644" y="2950464"/>
            <a:ext cx="119380" cy="194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130" b="1">
                <a:solidFill>
                  <a:srgbClr val="2613A1"/>
                </a:solidFill>
                <a:latin typeface="Arial"/>
                <a:cs typeface="Arial"/>
              </a:rPr>
              <a:t>B</a:t>
            </a:r>
            <a:endParaRPr sz="12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66564" y="3057143"/>
            <a:ext cx="151130" cy="2863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800" spc="180" b="1">
                <a:solidFill>
                  <a:srgbClr val="7BEB44"/>
                </a:solidFill>
                <a:latin typeface="Times New Roman"/>
                <a:cs typeface="Times New Roman"/>
              </a:rPr>
              <a:t>e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955540" y="3340861"/>
            <a:ext cx="125730" cy="1866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-45" b="1">
                <a:solidFill>
                  <a:srgbClr val="D11823"/>
                </a:solidFill>
                <a:latin typeface="Arial"/>
                <a:cs typeface="Arial"/>
              </a:rPr>
              <a:t>R</a:t>
            </a:r>
            <a:endParaRPr sz="115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87044" y="3997705"/>
            <a:ext cx="5791835" cy="52571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1675764">
              <a:lnSpc>
                <a:spcPct val="100000"/>
              </a:lnSpc>
            </a:pPr>
            <a:r>
              <a:rPr dirty="0" smtClean="0" sz="2650" spc="254" b="1">
                <a:solidFill>
                  <a:srgbClr val="030303"/>
                </a:solidFill>
                <a:latin typeface="Times New Roman"/>
                <a:cs typeface="Times New Roman"/>
              </a:rPr>
              <a:t>s</a:t>
            </a:r>
            <a:endParaRPr sz="2650">
              <a:latin typeface="Times New Roman"/>
              <a:cs typeface="Times New Roman"/>
            </a:endParaRPr>
          </a:p>
          <a:p>
            <a:pPr marL="3797935">
              <a:lnSpc>
                <a:spcPct val="100000"/>
              </a:lnSpc>
              <a:spcBef>
                <a:spcPts val="60"/>
              </a:spcBef>
            </a:pPr>
            <a:r>
              <a:rPr dirty="0" smtClean="0" sz="850" spc="20" b="1">
                <a:solidFill>
                  <a:srgbClr val="2A2A2A"/>
                </a:solidFill>
                <a:latin typeface="Times New Roman"/>
                <a:cs typeface="Times New Roman"/>
              </a:rPr>
              <a:t>OCCRS/</a:t>
            </a:r>
            <a:r>
              <a:rPr dirty="0" smtClean="0" sz="850" spc="15" b="1">
                <a:solidFill>
                  <a:srgbClr val="2A2A2A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-70" b="1">
                <a:solidFill>
                  <a:srgbClr val="030303"/>
                </a:solidFill>
                <a:latin typeface="Times New Roman"/>
                <a:cs typeface="Times New Roman"/>
              </a:rPr>
              <a:t>CCT</a:t>
            </a:r>
            <a:endParaRPr sz="850">
              <a:latin typeface="Times New Roman"/>
              <a:cs typeface="Times New Roman"/>
            </a:endParaRPr>
          </a:p>
          <a:p>
            <a:pPr>
              <a:lnSpc>
                <a:spcPts val="600"/>
              </a:lnSpc>
              <a:spcBef>
                <a:spcPts val="48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 algn="just" marL="12700" marR="12700" indent="438784">
              <a:lnSpc>
                <a:spcPct val="1514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Thus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typically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looks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blue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blue-green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due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stronger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shorter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wavelengths,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darker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viewed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red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near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infrared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wavelengths.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suspended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sediment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present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upper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layers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body,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allow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better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reflectivity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brighter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appearance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water.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apparent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colour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show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slight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shift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longer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wavelengths.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Suspended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sediment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(S)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easily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confused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shallow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clear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water,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since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phenomena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appear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very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similar.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Chlorophyll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algae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absorbs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blue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reflects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green,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making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appear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green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colour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algae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present.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topography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(rough,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smooth,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floating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materials,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etc.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lead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complications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water-related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interpretation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due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potential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problems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specular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reflection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influences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colour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brightness.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27"/>
              </a:spcBef>
            </a:pPr>
            <a:endParaRPr sz="1300"/>
          </a:p>
          <a:p>
            <a:pPr algn="r" marL="12700" marR="14604" indent="432434">
              <a:lnSpc>
                <a:spcPct val="15150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Depending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complex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make-up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target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being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looked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at,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involved,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observe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very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responses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mechanisms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absorption,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transmission,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reflection.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measuring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reflected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(or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emitted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targets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Earth's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over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variety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different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21407" y="3535679"/>
            <a:ext cx="3523488" cy="26090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624327" y="5151120"/>
            <a:ext cx="0" cy="658367"/>
          </a:xfrm>
          <a:custGeom>
            <a:avLst/>
            <a:gdLst/>
            <a:ahLst/>
            <a:cxnLst/>
            <a:rect l="l" t="t" r="r" b="b"/>
            <a:pathLst>
              <a:path w="0" h="658367">
                <a:moveTo>
                  <a:pt x="0" y="658367"/>
                </a:moveTo>
                <a:lnTo>
                  <a:pt x="0" y="0"/>
                </a:lnTo>
              </a:path>
            </a:pathLst>
          </a:custGeom>
          <a:ln w="30480">
            <a:solidFill>
              <a:srgbClr val="1C1F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2609088" y="5696711"/>
            <a:ext cx="505968" cy="0"/>
          </a:xfrm>
          <a:custGeom>
            <a:avLst/>
            <a:gdLst/>
            <a:ahLst/>
            <a:cxnLst/>
            <a:rect l="l" t="t" r="r" b="b"/>
            <a:pathLst>
              <a:path w="505968" h="0">
                <a:moveTo>
                  <a:pt x="0" y="0"/>
                </a:moveTo>
                <a:lnTo>
                  <a:pt x="505968" y="0"/>
                </a:lnTo>
              </a:path>
            </a:pathLst>
          </a:custGeom>
          <a:ln w="30480">
            <a:solidFill>
              <a:srgbClr val="1F1F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987044" y="315261"/>
            <a:ext cx="5796915" cy="28682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20320" indent="36195">
              <a:lnSpc>
                <a:spcPct val="158700"/>
              </a:lnSpc>
            </a:pPr>
            <a:r>
              <a:rPr dirty="0" smtClean="0" sz="1050" spc="10">
                <a:solidFill>
                  <a:srgbClr val="0E1A42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E1A42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E1A42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50" spc="-10">
                <a:solidFill>
                  <a:srgbClr val="0E1A42"/>
                </a:solidFill>
                <a:latin typeface="Times New Roman"/>
                <a:cs typeface="Times New Roman"/>
              </a:rPr>
              <a:t>   </a:t>
            </a:r>
            <a:r>
              <a:rPr dirty="0" smtClean="0" sz="1050" spc="-80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0">
                <a:solidFill>
                  <a:srgbClr val="214F1F"/>
                </a:solidFill>
                <a:latin typeface="Times New Roman"/>
                <a:cs typeface="Times New Roman"/>
              </a:rPr>
              <a:t>(</a:t>
            </a:r>
            <a:r>
              <a:rPr dirty="0" smtClean="0" sz="850" spc="35">
                <a:solidFill>
                  <a:srgbClr val="970E13"/>
                </a:solidFill>
                <a:latin typeface="Times New Roman"/>
                <a:cs typeface="Times New Roman"/>
              </a:rPr>
              <a:t>htterpretation</a:t>
            </a:r>
            <a:r>
              <a:rPr dirty="0" smtClean="0" sz="850" spc="40">
                <a:solidFill>
                  <a:srgbClr val="970E13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-10">
                <a:solidFill>
                  <a:srgbClr val="970E13"/>
                </a:solidFill>
                <a:latin typeface="Times New Roman"/>
                <a:cs typeface="Times New Roman"/>
              </a:rPr>
              <a:t>of</a:t>
            </a:r>
            <a:r>
              <a:rPr dirty="0" smtClean="0" sz="850" spc="5">
                <a:solidFill>
                  <a:srgbClr val="970E13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25">
                <a:solidFill>
                  <a:srgbClr val="970E1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850" spc="-80">
                <a:solidFill>
                  <a:srgbClr val="970E13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15">
                <a:solidFill>
                  <a:srgbClr val="970E13"/>
                </a:solidFill>
                <a:latin typeface="Times New Roman"/>
                <a:cs typeface="Times New Roman"/>
              </a:rPr>
              <a:t>Behavior</a:t>
            </a:r>
            <a:r>
              <a:rPr dirty="0" smtClean="0" sz="850" spc="70">
                <a:solidFill>
                  <a:srgbClr val="970E13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-10">
                <a:solidFill>
                  <a:srgbClr val="970E13"/>
                </a:solidFill>
                <a:latin typeface="Times New Roman"/>
                <a:cs typeface="Times New Roman"/>
              </a:rPr>
              <a:t>of</a:t>
            </a:r>
            <a:r>
              <a:rPr dirty="0" smtClean="0" sz="850" spc="-45">
                <a:solidFill>
                  <a:srgbClr val="970E13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10">
                <a:solidFill>
                  <a:srgbClr val="970E13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850" spc="50">
                <a:solidFill>
                  <a:srgbClr val="970E13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195">
                <a:solidFill>
                  <a:srgbClr val="970E13"/>
                </a:solidFill>
                <a:latin typeface="Arial"/>
                <a:cs typeface="Arial"/>
              </a:rPr>
              <a:t>&amp;</a:t>
            </a:r>
            <a:r>
              <a:rPr dirty="0" smtClean="0" sz="800" spc="-95">
                <a:solidFill>
                  <a:srgbClr val="970E13"/>
                </a:solidFill>
                <a:latin typeface="Arial"/>
                <a:cs typeface="Arial"/>
              </a:rPr>
              <a:t> </a:t>
            </a:r>
            <a:r>
              <a:rPr dirty="0" smtClean="0" sz="850" spc="45">
                <a:solidFill>
                  <a:srgbClr val="970E13"/>
                </a:solidFill>
                <a:latin typeface="Times New Roman"/>
                <a:cs typeface="Times New Roman"/>
              </a:rPr>
              <a:t>Wate</a:t>
            </a:r>
            <a:r>
              <a:rPr dirty="0" smtClean="0" sz="850" spc="10">
                <a:solidFill>
                  <a:srgbClr val="970E13"/>
                </a:solidFill>
                <a:latin typeface="Times New Roman"/>
                <a:cs typeface="Times New Roman"/>
              </a:rPr>
              <a:t>r</a:t>
            </a:r>
            <a:r>
              <a:rPr dirty="0" smtClean="0" sz="850" spc="120">
                <a:solidFill>
                  <a:srgbClr val="214F1F"/>
                </a:solidFill>
                <a:latin typeface="Times New Roman"/>
                <a:cs typeface="Times New Roman"/>
              </a:rPr>
              <a:t>)</a:t>
            </a:r>
            <a:r>
              <a:rPr dirty="0" smtClean="0" sz="850" spc="120">
                <a:solidFill>
                  <a:srgbClr val="214F1F"/>
                </a:solidFill>
                <a:latin typeface="Times New Roman"/>
                <a:cs typeface="Times New Roman"/>
              </a:rPr>
              <a:t>     </a:t>
            </a:r>
            <a:r>
              <a:rPr dirty="0" smtClean="0" sz="850" spc="45">
                <a:solidFill>
                  <a:srgbClr val="214F1F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0">
                <a:solidFill>
                  <a:srgbClr val="0E1A42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E1A42"/>
                </a:solidFill>
                <a:latin typeface="Times New Roman"/>
                <a:cs typeface="Times New Roman"/>
              </a:rPr>
              <a:t>Aur</a:t>
            </a:r>
            <a:r>
              <a:rPr dirty="0" smtClean="0" sz="1050" spc="-140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0E1A42"/>
                </a:solidFill>
                <a:latin typeface="Times New Roman"/>
                <a:cs typeface="Times New Roman"/>
              </a:rPr>
              <a:t>ass</a:t>
            </a:r>
            <a:r>
              <a:rPr dirty="0" smtClean="0" sz="1050" spc="2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E1A42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60">
                <a:solidFill>
                  <a:srgbClr val="0E1A42"/>
                </a:solidFill>
                <a:latin typeface="Times New Roman"/>
                <a:cs typeface="Times New Roman"/>
              </a:rPr>
              <a:t>Ta</a:t>
            </a:r>
            <a:r>
              <a:rPr dirty="0" smtClean="0" sz="1050" spc="50">
                <a:solidFill>
                  <a:srgbClr val="0E1A42"/>
                </a:solidFill>
                <a:latin typeface="Times New Roman"/>
                <a:cs typeface="Times New Roman"/>
              </a:rPr>
              <a:t>b</a:t>
            </a:r>
            <a:r>
              <a:rPr dirty="0" smtClean="0" sz="1050" spc="40">
                <a:solidFill>
                  <a:srgbClr val="0E1A42"/>
                </a:solidFill>
                <a:latin typeface="Times New Roman"/>
                <a:cs typeface="Times New Roman"/>
              </a:rPr>
              <a:t>a</a:t>
            </a:r>
            <a:r>
              <a:rPr dirty="0" smtClean="0" sz="1050" spc="20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wavelengths,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build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up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response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object.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comparing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response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patterns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able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distinguish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them,</a:t>
            </a:r>
            <a:endParaRPr sz="1250">
              <a:latin typeface="Times New Roman"/>
              <a:cs typeface="Times New Roman"/>
            </a:endParaRPr>
          </a:p>
          <a:p>
            <a:pPr algn="just" marL="18415" marR="19050" indent="-6350">
              <a:lnSpc>
                <a:spcPct val="150400"/>
              </a:lnSpc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might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able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to,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only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compared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wavelength.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reflect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somewhat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similarly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visible</a:t>
            </a:r>
            <a:endParaRPr sz="1250">
              <a:latin typeface="Times New Roman"/>
              <a:cs typeface="Times New Roman"/>
            </a:endParaRPr>
          </a:p>
          <a:p>
            <a:pPr algn="just" marL="12700" marR="12700" indent="5715">
              <a:lnSpc>
                <a:spcPct val="151200"/>
              </a:lnSpc>
              <a:spcBef>
                <a:spcPts val="35"/>
              </a:spcBef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almost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always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separable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infrared.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response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quite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variable,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even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same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target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type,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vary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time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e.g.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"green­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ness"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leaves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location.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Knowing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"look"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spectrally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understanding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factors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influence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response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interest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critical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correctly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interpreting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interaction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electromagnetic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surface.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754371" y="3742435"/>
            <a:ext cx="784860" cy="2095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75" b="1">
                <a:solidFill>
                  <a:srgbClr val="030303"/>
                </a:solidFill>
                <a:latin typeface="Arial"/>
                <a:cs typeface="Arial"/>
              </a:rPr>
              <a:t>Vegetation</a:t>
            </a:r>
            <a:endParaRPr sz="13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511044" y="5747765"/>
            <a:ext cx="267970" cy="2298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-45" b="1">
                <a:solidFill>
                  <a:srgbClr val="030303"/>
                </a:solidFill>
                <a:latin typeface="Courier New"/>
                <a:cs typeface="Courier New"/>
              </a:rPr>
              <a:t>0</a:t>
            </a:r>
            <a:r>
              <a:rPr dirty="0" smtClean="0" sz="1350" spc="-575" b="1">
                <a:solidFill>
                  <a:srgbClr val="5D5D5D"/>
                </a:solidFill>
                <a:latin typeface="Courier New"/>
                <a:cs typeface="Courier New"/>
              </a:rPr>
              <a:t>.</a:t>
            </a:r>
            <a:r>
              <a:rPr dirty="0" smtClean="0" sz="1350" spc="85" b="1">
                <a:solidFill>
                  <a:srgbClr val="030303"/>
                </a:solidFill>
                <a:latin typeface="Courier New"/>
                <a:cs typeface="Courier New"/>
              </a:rPr>
              <a:t>4</a:t>
            </a:r>
            <a:endParaRPr sz="1350">
              <a:latin typeface="Courier New"/>
              <a:cs typeface="Courier New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931155" y="6036817"/>
            <a:ext cx="768985" cy="1416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60" b="1">
                <a:solidFill>
                  <a:srgbClr val="424242"/>
                </a:solidFill>
                <a:latin typeface="Arial"/>
                <a:cs typeface="Arial"/>
              </a:rPr>
              <a:t>®</a:t>
            </a:r>
            <a:r>
              <a:rPr dirty="0" smtClean="0" sz="850" spc="25" b="1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dirty="0" smtClean="0" sz="850" spc="5" b="1">
                <a:solidFill>
                  <a:srgbClr val="030303"/>
                </a:solidFill>
                <a:latin typeface="Arial"/>
                <a:cs typeface="Arial"/>
              </a:rPr>
              <a:t>C</a:t>
            </a:r>
            <a:r>
              <a:rPr dirty="0" smtClean="0" sz="850" spc="5" b="1">
                <a:solidFill>
                  <a:srgbClr val="1F1F1F"/>
                </a:solidFill>
                <a:latin typeface="Arial"/>
                <a:cs typeface="Arial"/>
              </a:rPr>
              <a:t>C</a:t>
            </a:r>
            <a:r>
              <a:rPr dirty="0" smtClean="0" sz="850" spc="0" b="1">
                <a:solidFill>
                  <a:srgbClr val="030303"/>
                </a:solidFill>
                <a:latin typeface="Arial"/>
                <a:cs typeface="Arial"/>
              </a:rPr>
              <a:t>RS</a:t>
            </a:r>
            <a:r>
              <a:rPr dirty="0" smtClean="0" sz="850" spc="-135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850" spc="40" b="1">
                <a:solidFill>
                  <a:srgbClr val="2F2F2F"/>
                </a:solidFill>
                <a:latin typeface="Arial"/>
                <a:cs typeface="Arial"/>
              </a:rPr>
              <a:t>/</a:t>
            </a:r>
            <a:r>
              <a:rPr dirty="0" smtClean="0" sz="850" spc="10" b="1">
                <a:solidFill>
                  <a:srgbClr val="2F2F2F"/>
                </a:solidFill>
                <a:latin typeface="Arial"/>
                <a:cs typeface="Arial"/>
              </a:rPr>
              <a:t> </a:t>
            </a:r>
            <a:r>
              <a:rPr dirty="0" smtClean="0" sz="850" spc="-45" b="1">
                <a:solidFill>
                  <a:srgbClr val="030303"/>
                </a:solidFill>
                <a:latin typeface="Arial"/>
                <a:cs typeface="Arial"/>
              </a:rPr>
              <a:t>C</a:t>
            </a:r>
            <a:r>
              <a:rPr dirty="0" smtClean="0" sz="850" spc="50" b="1">
                <a:solidFill>
                  <a:srgbClr val="1F1F1F"/>
                </a:solidFill>
                <a:latin typeface="Arial"/>
                <a:cs typeface="Arial"/>
              </a:rPr>
              <a:t>CT</a:t>
            </a:r>
            <a:endParaRPr sz="85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717283" y="9177781"/>
            <a:ext cx="454659" cy="4584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950" spc="45" b="1">
                <a:solidFill>
                  <a:srgbClr val="0E1A42"/>
                </a:solidFill>
                <a:latin typeface="Arial"/>
                <a:cs typeface="Arial"/>
              </a:rPr>
              <a:t>42</a:t>
            </a:r>
            <a:endParaRPr sz="29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2019-02-22T01:22:58Z</dcterms:created>
  <dcterms:modified xsi:type="dcterms:W3CDTF">2019-02-22T01:22:58Z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2019-02-10T00:00:00Z</vt:filetime>
  </property>
  <property fmtid="{D5CDD505-2E9C-101B-9397-08002B2CF9AE}" pid="3" name="LastSaved">
    <vt:filetime>2019-02-21T00:00:00Z</vt:filetime>
  </property>
</Properties>
</file>