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Relationship Id="rId6" Type="http://schemas.openxmlformats.org/officeDocument/2006/relationships/image" Target="../media/image7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79776" y="2487167"/>
            <a:ext cx="890015" cy="1402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522976" y="2621279"/>
            <a:ext cx="1328927" cy="1231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755135" y="2715767"/>
            <a:ext cx="1786127" cy="0"/>
          </a:xfrm>
          <a:custGeom>
            <a:avLst/>
            <a:gdLst/>
            <a:ahLst/>
            <a:cxnLst/>
            <a:rect l="l" t="t" r="r" b="b"/>
            <a:pathLst>
              <a:path w="1786127" h="0">
                <a:moveTo>
                  <a:pt x="0" y="0"/>
                </a:moveTo>
                <a:lnTo>
                  <a:pt x="1786127" y="0"/>
                </a:lnTo>
              </a:path>
            </a:pathLst>
          </a:custGeom>
          <a:ln w="18288">
            <a:solidFill>
              <a:srgbClr val="443F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651503" y="3422903"/>
            <a:ext cx="1871472" cy="0"/>
          </a:xfrm>
          <a:custGeom>
            <a:avLst/>
            <a:gdLst/>
            <a:ahLst/>
            <a:cxnLst/>
            <a:rect l="l" t="t" r="r" b="b"/>
            <a:pathLst>
              <a:path w="1871472" h="0">
                <a:moveTo>
                  <a:pt x="0" y="0"/>
                </a:moveTo>
                <a:lnTo>
                  <a:pt x="1871472" y="0"/>
                </a:lnTo>
              </a:path>
            </a:pathLst>
          </a:custGeom>
          <a:ln w="18288">
            <a:solidFill>
              <a:srgbClr val="4F44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651503" y="3569208"/>
            <a:ext cx="1871472" cy="0"/>
          </a:xfrm>
          <a:custGeom>
            <a:avLst/>
            <a:gdLst/>
            <a:ahLst/>
            <a:cxnLst/>
            <a:rect l="l" t="t" r="r" b="b"/>
            <a:pathLst>
              <a:path w="1871472" h="0">
                <a:moveTo>
                  <a:pt x="0" y="0"/>
                </a:moveTo>
                <a:lnTo>
                  <a:pt x="1871472" y="0"/>
                </a:lnTo>
              </a:path>
            </a:pathLst>
          </a:custGeom>
          <a:ln w="18288">
            <a:solidFill>
              <a:srgbClr val="4844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651503" y="3709415"/>
            <a:ext cx="1871472" cy="0"/>
          </a:xfrm>
          <a:custGeom>
            <a:avLst/>
            <a:gdLst/>
            <a:ahLst/>
            <a:cxnLst/>
            <a:rect l="l" t="t" r="r" b="b"/>
            <a:pathLst>
              <a:path w="1871472" h="0">
                <a:moveTo>
                  <a:pt x="0" y="0"/>
                </a:moveTo>
                <a:lnTo>
                  <a:pt x="1871472" y="0"/>
                </a:lnTo>
              </a:path>
            </a:pathLst>
          </a:custGeom>
          <a:ln w="18288">
            <a:solidFill>
              <a:srgbClr val="4F3F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651503" y="3855720"/>
            <a:ext cx="1865376" cy="0"/>
          </a:xfrm>
          <a:custGeom>
            <a:avLst/>
            <a:gdLst/>
            <a:ahLst/>
            <a:cxnLst/>
            <a:rect l="l" t="t" r="r" b="b"/>
            <a:pathLst>
              <a:path w="1865376" h="0">
                <a:moveTo>
                  <a:pt x="0" y="0"/>
                </a:moveTo>
                <a:lnTo>
                  <a:pt x="1865376" y="0"/>
                </a:lnTo>
              </a:path>
            </a:pathLst>
          </a:custGeom>
          <a:ln w="18288">
            <a:solidFill>
              <a:srgbClr val="3434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93139" y="415290"/>
            <a:ext cx="1933575" cy="4641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1050" spc="10">
                <a:solidFill>
                  <a:srgbClr val="0E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4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E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-4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E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7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E1A44"/>
                </a:solidFill>
                <a:latin typeface="Times New Roman"/>
                <a:cs typeface="Times New Roman"/>
              </a:rPr>
              <a:t>Processing: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96260" y="409193"/>
            <a:ext cx="158305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20">
                <a:solidFill>
                  <a:srgbClr val="115916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Processin</a:t>
            </a:r>
            <a:r>
              <a:rPr dirty="0" smtClean="0" sz="1050" spc="70">
                <a:solidFill>
                  <a:srgbClr val="900F13"/>
                </a:solidFill>
                <a:latin typeface="Times New Roman"/>
                <a:cs typeface="Times New Roman"/>
              </a:rPr>
              <a:t>g</a:t>
            </a:r>
            <a:r>
              <a:rPr dirty="0" smtClean="0" sz="1050" spc="55">
                <a:solidFill>
                  <a:srgbClr val="1159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E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7044" y="1028446"/>
            <a:ext cx="5795010" cy="1124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2434">
              <a:lnSpc>
                <a:spcPct val="116799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picture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located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intersection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j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K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(DN)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BV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depicts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relatively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scene: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27123" y="2315971"/>
            <a:ext cx="755015" cy="4210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0">
                <a:solidFill>
                  <a:srgbClr val="AF313F"/>
                </a:solidFill>
                <a:latin typeface="Arial"/>
                <a:cs typeface="Arial"/>
              </a:rPr>
              <a:t>Origin</a:t>
            </a:r>
            <a:r>
              <a:rPr dirty="0" smtClean="0" sz="1100" spc="50">
                <a:solidFill>
                  <a:srgbClr val="AF313F"/>
                </a:solidFill>
                <a:latin typeface="Arial"/>
                <a:cs typeface="Arial"/>
              </a:rPr>
              <a:t> </a:t>
            </a:r>
            <a:r>
              <a:rPr dirty="0" smtClean="0" sz="1100" spc="10">
                <a:solidFill>
                  <a:srgbClr val="B14952"/>
                </a:solidFill>
                <a:latin typeface="Arial"/>
                <a:cs typeface="Arial"/>
              </a:rPr>
              <a:t>(</a:t>
            </a:r>
            <a:r>
              <a:rPr dirty="0" smtClean="0" sz="1100" spc="10">
                <a:solidFill>
                  <a:srgbClr val="B14952"/>
                </a:solidFill>
                <a:latin typeface="Arial"/>
                <a:cs typeface="Arial"/>
              </a:rPr>
              <a:t>0</a:t>
            </a:r>
            <a:r>
              <a:rPr dirty="0" smtClean="0" baseline="-5555" sz="3750" spc="-697">
                <a:solidFill>
                  <a:srgbClr val="B14952"/>
                </a:solidFill>
                <a:latin typeface="Arial"/>
                <a:cs typeface="Arial"/>
              </a:rPr>
              <a:t>.</a:t>
            </a:r>
            <a:r>
              <a:rPr dirty="0" smtClean="0" sz="1100" spc="50">
                <a:solidFill>
                  <a:srgbClr val="AF313F"/>
                </a:solidFill>
                <a:latin typeface="Arial"/>
                <a:cs typeface="Arial"/>
              </a:rPr>
              <a:t>0)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71620" y="2457704"/>
            <a:ext cx="36385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0">
                <a:solidFill>
                  <a:srgbClr val="0E1A44"/>
                </a:solidFill>
                <a:latin typeface="Times New Roman"/>
                <a:cs typeface="Times New Roman"/>
              </a:rPr>
              <a:t>Pi:uls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687315" y="2457704"/>
            <a:ext cx="720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707390" algn="l"/>
              </a:tabLst>
            </a:pPr>
            <a:r>
              <a:rPr dirty="0" smtClean="0" sz="1000" u="heavy">
                <a:solidFill>
                  <a:srgbClr val="0E1A44"/>
                </a:solidFill>
                <a:latin typeface="Times New Roman"/>
                <a:cs typeface="Times New Roman"/>
              </a:rPr>
              <a:t> 	</a:t>
            </a:r>
            <a:endParaRPr sz="1000">
              <a:latin typeface="Times New Roman"/>
              <a:cs typeface="Times New Roman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1243583" y="2761488"/>
          <a:ext cx="1533143" cy="10424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3463"/>
                <a:gridCol w="316992"/>
                <a:gridCol w="286512"/>
                <a:gridCol w="316991"/>
                <a:gridCol w="304800"/>
              </a:tblGrid>
              <a:tr h="201168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544F0C"/>
                      </a:solidFill>
                      <a:prstDash val="solid"/>
                    </a:lnL>
                    <a:lnR w="18288">
                      <a:solidFill>
                        <a:srgbClr val="4F480C"/>
                      </a:solidFill>
                      <a:prstDash val="solid"/>
                    </a:lnR>
                    <a:lnT w="12192">
                      <a:solidFill>
                        <a:srgbClr val="4F4B23"/>
                      </a:solidFill>
                      <a:prstDash val="solid"/>
                    </a:lnT>
                    <a:lnB w="12192">
                      <a:solidFill>
                        <a:srgbClr val="342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15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4F480C"/>
                      </a:solidFill>
                      <a:prstDash val="solid"/>
                    </a:lnL>
                    <a:lnR w="18288">
                      <a:solidFill>
                        <a:srgbClr val="6B6008"/>
                      </a:solidFill>
                      <a:prstDash val="solid"/>
                    </a:lnR>
                    <a:lnT w="12192">
                      <a:solidFill>
                        <a:srgbClr val="4F4B23"/>
                      </a:solidFill>
                      <a:prstDash val="solid"/>
                    </a:lnT>
                    <a:lnB w="12192">
                      <a:solidFill>
                        <a:srgbClr val="342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B82101"/>
                          </a:solidFill>
                          <a:latin typeface="Arial"/>
                          <a:cs typeface="Arial"/>
                        </a:rPr>
                        <a:t>17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6B6008"/>
                      </a:solidFill>
                      <a:prstDash val="solid"/>
                    </a:lnL>
                    <a:lnR w="12192">
                      <a:solidFill>
                        <a:srgbClr val="605703"/>
                      </a:solidFill>
                      <a:prstDash val="solid"/>
                    </a:lnR>
                    <a:lnT w="12192">
                      <a:solidFill>
                        <a:srgbClr val="4F4B23"/>
                      </a:solidFill>
                      <a:prstDash val="solid"/>
                    </a:lnT>
                    <a:lnB w="12192">
                      <a:solidFill>
                        <a:srgbClr val="342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20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605703"/>
                      </a:solidFill>
                      <a:prstDash val="solid"/>
                    </a:lnL>
                    <a:lnR w="18288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4F4B23"/>
                      </a:solidFill>
                      <a:prstDash val="solid"/>
                    </a:lnT>
                    <a:lnB w="12192">
                      <a:solidFill>
                        <a:srgbClr val="34280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21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6B6434"/>
                      </a:solidFill>
                      <a:prstDash val="solid"/>
                    </a:lnR>
                    <a:lnT w="12192">
                      <a:solidFill>
                        <a:srgbClr val="4F4B23"/>
                      </a:solidFill>
                      <a:prstDash val="solid"/>
                    </a:lnT>
                    <a:lnB w="12192">
                      <a:solidFill>
                        <a:srgbClr val="342808"/>
                      </a:solidFill>
                      <a:prstDash val="solid"/>
                    </a:lnB>
                  </a:tcPr>
                </a:tc>
              </a:tr>
              <a:tr h="225551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15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544F0C"/>
                      </a:solidFill>
                      <a:prstDash val="solid"/>
                    </a:lnL>
                    <a:lnR w="18288">
                      <a:solidFill>
                        <a:srgbClr val="4F480C"/>
                      </a:solidFill>
                      <a:prstDash val="solid"/>
                    </a:lnR>
                    <a:lnT w="12192">
                      <a:solidFill>
                        <a:srgbClr val="342808"/>
                      </a:solidFill>
                      <a:prstDash val="solid"/>
                    </a:lnT>
                    <a:lnB w="12192">
                      <a:solidFill>
                        <a:srgbClr val="2F28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16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4F480C"/>
                      </a:solidFill>
                      <a:prstDash val="solid"/>
                    </a:lnL>
                    <a:lnR w="18288">
                      <a:solidFill>
                        <a:srgbClr val="6B6008"/>
                      </a:solidFill>
                      <a:prstDash val="solid"/>
                    </a:lnR>
                    <a:lnT w="12192">
                      <a:solidFill>
                        <a:srgbClr val="342808"/>
                      </a:solidFill>
                      <a:prstDash val="solid"/>
                    </a:lnT>
                    <a:lnB w="12192">
                      <a:solidFill>
                        <a:srgbClr val="2F28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18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6B6008"/>
                      </a:solidFill>
                      <a:prstDash val="solid"/>
                    </a:lnL>
                    <a:lnR w="12192">
                      <a:solidFill>
                        <a:srgbClr val="605703"/>
                      </a:solidFill>
                      <a:prstDash val="solid"/>
                    </a:lnR>
                    <a:lnT w="12192">
                      <a:solidFill>
                        <a:srgbClr val="342808"/>
                      </a:solidFill>
                      <a:prstDash val="solid"/>
                    </a:lnT>
                    <a:lnB w="12192">
                      <a:solidFill>
                        <a:srgbClr val="2F28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21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605703"/>
                      </a:solidFill>
                      <a:prstDash val="solid"/>
                    </a:lnL>
                    <a:lnR w="18288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342808"/>
                      </a:solidFill>
                      <a:prstDash val="solid"/>
                    </a:lnT>
                    <a:lnB w="12192">
                      <a:solidFill>
                        <a:srgbClr val="2F28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23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6B6434"/>
                      </a:solidFill>
                      <a:prstDash val="solid"/>
                    </a:lnR>
                    <a:lnT w="12192">
                      <a:solidFill>
                        <a:srgbClr val="342808"/>
                      </a:solidFill>
                      <a:prstDash val="solid"/>
                    </a:lnT>
                    <a:lnB w="12192">
                      <a:solidFill>
                        <a:srgbClr val="2F2803"/>
                      </a:solidFill>
                      <a:prstDash val="soli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B82101"/>
                          </a:solidFill>
                          <a:latin typeface="Arial"/>
                          <a:cs typeface="Arial"/>
                        </a:rPr>
                        <a:t>17</a:t>
                      </a:r>
                      <a:endParaRPr sz="9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544F0C"/>
                      </a:solidFill>
                      <a:prstDash val="solid"/>
                    </a:lnL>
                    <a:lnR w="18288">
                      <a:solidFill>
                        <a:srgbClr val="4F480C"/>
                      </a:solidFill>
                      <a:prstDash val="solid"/>
                    </a:lnR>
                    <a:lnT w="12192">
                      <a:solidFill>
                        <a:srgbClr val="2F2803"/>
                      </a:solidFill>
                      <a:prstDash val="solid"/>
                    </a:lnT>
                    <a:lnB w="12192">
                      <a:solidFill>
                        <a:srgbClr val="443B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18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4F480C"/>
                      </a:solidFill>
                      <a:prstDash val="solid"/>
                    </a:lnL>
                    <a:lnR w="18288">
                      <a:solidFill>
                        <a:srgbClr val="6B6008"/>
                      </a:solidFill>
                      <a:prstDash val="solid"/>
                    </a:lnR>
                    <a:lnT w="12192">
                      <a:solidFill>
                        <a:srgbClr val="2F2803"/>
                      </a:solidFill>
                      <a:prstDash val="solid"/>
                    </a:lnT>
                    <a:lnB w="12192">
                      <a:solidFill>
                        <a:srgbClr val="443B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20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6B6008"/>
                      </a:solidFill>
                      <a:prstDash val="solid"/>
                    </a:lnL>
                    <a:lnR w="12192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2F2803"/>
                      </a:solidFill>
                      <a:prstDash val="solid"/>
                    </a:lnT>
                    <a:lnB w="12192">
                      <a:solidFill>
                        <a:srgbClr val="443B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22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2F2803"/>
                      </a:solidFill>
                      <a:prstDash val="solid"/>
                    </a:lnT>
                    <a:lnB w="12192">
                      <a:solidFill>
                        <a:srgbClr val="443B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24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6B6434"/>
                      </a:solidFill>
                      <a:prstDash val="solid"/>
                    </a:lnR>
                    <a:lnT w="12192">
                      <a:solidFill>
                        <a:srgbClr val="2F2803"/>
                      </a:solidFill>
                      <a:prstDash val="solid"/>
                    </a:lnT>
                    <a:lnB w="12192">
                      <a:solidFill>
                        <a:srgbClr val="443B0C"/>
                      </a:solidFill>
                      <a:prstDash val="solid"/>
                    </a:lnB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18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544F0C"/>
                      </a:solidFill>
                      <a:prstDash val="solid"/>
                    </a:lnL>
                    <a:lnR w="18288">
                      <a:solidFill>
                        <a:srgbClr val="4F480C"/>
                      </a:solidFill>
                      <a:prstDash val="solid"/>
                    </a:lnR>
                    <a:lnT w="12192">
                      <a:solidFill>
                        <a:srgbClr val="443B0C"/>
                      </a:solidFill>
                      <a:prstDash val="solid"/>
                    </a:lnT>
                    <a:lnB w="12192">
                      <a:solidFill>
                        <a:srgbClr val="574F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20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4F480C"/>
                      </a:solidFill>
                      <a:prstDash val="solid"/>
                    </a:lnL>
                    <a:lnR w="18288">
                      <a:solidFill>
                        <a:srgbClr val="6B6008"/>
                      </a:solidFill>
                      <a:prstDash val="solid"/>
                    </a:lnR>
                    <a:lnT w="12192">
                      <a:solidFill>
                        <a:srgbClr val="443B0C"/>
                      </a:solidFill>
                      <a:prstDash val="solid"/>
                    </a:lnT>
                    <a:lnB w="12192">
                      <a:solidFill>
                        <a:srgbClr val="574F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22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6B6008"/>
                      </a:solidFill>
                      <a:prstDash val="solid"/>
                    </a:lnL>
                    <a:lnR w="12192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443B0C"/>
                      </a:solidFill>
                      <a:prstDash val="solid"/>
                    </a:lnT>
                    <a:lnB w="12192">
                      <a:solidFill>
                        <a:srgbClr val="574F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24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443B0C"/>
                      </a:solidFill>
                      <a:prstDash val="solid"/>
                    </a:lnT>
                    <a:lnB w="12192">
                      <a:solidFill>
                        <a:srgbClr val="574F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26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6B6434"/>
                      </a:solidFill>
                      <a:prstDash val="solid"/>
                    </a:lnR>
                    <a:lnT w="12192">
                      <a:solidFill>
                        <a:srgbClr val="443B0C"/>
                      </a:solidFill>
                      <a:prstDash val="solid"/>
                    </a:lnT>
                    <a:lnB w="12192">
                      <a:solidFill>
                        <a:srgbClr val="574F03"/>
                      </a:solidFill>
                      <a:prstDash val="soli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18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544F0C"/>
                      </a:solidFill>
                      <a:prstDash val="solid"/>
                    </a:lnL>
                    <a:lnR w="18288">
                      <a:solidFill>
                        <a:srgbClr val="4F480C"/>
                      </a:solidFill>
                      <a:prstDash val="solid"/>
                    </a:lnR>
                    <a:lnT w="12192">
                      <a:solidFill>
                        <a:srgbClr val="574F03"/>
                      </a:solidFill>
                      <a:prstDash val="solid"/>
                    </a:lnT>
                    <a:lnB w="12192">
                      <a:solidFill>
                        <a:srgbClr val="1F23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20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4F480C"/>
                      </a:solidFill>
                      <a:prstDash val="solid"/>
                    </a:lnL>
                    <a:lnR w="18288">
                      <a:solidFill>
                        <a:srgbClr val="6B6008"/>
                      </a:solidFill>
                      <a:prstDash val="solid"/>
                    </a:lnR>
                    <a:lnT w="12192">
                      <a:solidFill>
                        <a:srgbClr val="574F03"/>
                      </a:solidFill>
                      <a:prstDash val="solid"/>
                    </a:lnT>
                    <a:lnB w="12192">
                      <a:solidFill>
                        <a:srgbClr val="1F23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22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6B6008"/>
                      </a:solidFill>
                      <a:prstDash val="solid"/>
                    </a:lnL>
                    <a:lnR w="12192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574F03"/>
                      </a:solidFill>
                      <a:prstDash val="solid"/>
                    </a:lnT>
                    <a:lnB w="12192">
                      <a:solidFill>
                        <a:srgbClr val="1F23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25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3B3403"/>
                      </a:solidFill>
                      <a:prstDash val="solid"/>
                    </a:lnR>
                    <a:lnT w="12192">
                      <a:solidFill>
                        <a:srgbClr val="574F03"/>
                      </a:solidFill>
                      <a:prstDash val="solid"/>
                    </a:lnT>
                    <a:lnB w="12192">
                      <a:solidFill>
                        <a:srgbClr val="1F230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B82101"/>
                          </a:solidFill>
                          <a:latin typeface="Courier New"/>
                          <a:cs typeface="Courier New"/>
                        </a:rPr>
                        <a:t>25</a:t>
                      </a:r>
                      <a:endParaRPr sz="11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8288">
                      <a:solidFill>
                        <a:srgbClr val="3B3403"/>
                      </a:solidFill>
                      <a:prstDash val="solid"/>
                    </a:lnL>
                    <a:lnR w="18288">
                      <a:solidFill>
                        <a:srgbClr val="6B6434"/>
                      </a:solidFill>
                      <a:prstDash val="solid"/>
                    </a:lnR>
                    <a:lnT w="12192">
                      <a:solidFill>
                        <a:srgbClr val="574F03"/>
                      </a:solidFill>
                      <a:prstDash val="solid"/>
                    </a:lnT>
                    <a:lnB w="12192">
                      <a:solidFill>
                        <a:srgbClr val="1F230C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object 17"/>
          <p:cNvSpPr txBox="1"/>
          <p:nvPr/>
        </p:nvSpPr>
        <p:spPr>
          <a:xfrm>
            <a:off x="1291844" y="2571242"/>
            <a:ext cx="302895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1780">
                <a:solidFill>
                  <a:srgbClr val="0E1A44"/>
                </a:solidFill>
                <a:latin typeface="Arial"/>
                <a:cs typeface="Arial"/>
              </a:rPr>
              <a:t>/</a:t>
            </a:r>
            <a:endParaRPr sz="14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572260" y="4005579"/>
            <a:ext cx="40576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0">
                <a:solidFill>
                  <a:srgbClr val="AF313F"/>
                </a:solidFill>
                <a:latin typeface="Arial"/>
                <a:cs typeface="Arial"/>
              </a:rPr>
              <a:t>Pixels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92755" y="4005579"/>
            <a:ext cx="10096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110">
                <a:solidFill>
                  <a:srgbClr val="050326"/>
                </a:solidFill>
                <a:latin typeface="Arial"/>
                <a:cs typeface="Arial"/>
              </a:rPr>
              <a:t>..,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87044" y="4437062"/>
            <a:ext cx="6240145" cy="52495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62915" indent="432434">
              <a:lnSpc>
                <a:spcPct val="116300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indicator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radiant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reproduction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scene.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reduced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representation.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1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75">
                <a:solidFill>
                  <a:srgbClr val="0E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7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E1A44"/>
                </a:solidFill>
                <a:latin typeface="Times New Roman"/>
                <a:cs typeface="Times New Roman"/>
              </a:rPr>
              <a:t>Rectification</a:t>
            </a:r>
            <a:r>
              <a:rPr dirty="0" smtClean="0" sz="1250" spc="40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E1A44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5">
                <a:solidFill>
                  <a:srgbClr val="0E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E1A44"/>
                </a:solidFill>
                <a:latin typeface="Times New Roman"/>
                <a:cs typeface="Times New Roman"/>
              </a:rPr>
              <a:t>Registration: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6"/>
              </a:spcBef>
            </a:pPr>
            <a:endParaRPr sz="1200"/>
          </a:p>
          <a:p>
            <a:pPr algn="just" marL="12700" marR="463550" indent="438784">
              <a:lnSpc>
                <a:spcPct val="1165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distortions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manifest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themselves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projection.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left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uncorrected,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distortions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render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extracted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useless.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particularly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compared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sets,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GIS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set.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Distortions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reasons.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2"/>
              </a:spcBef>
            </a:pPr>
            <a:endParaRPr sz="1200"/>
          </a:p>
          <a:p>
            <a:pPr algn="just" marL="12700" marR="455930" indent="432434">
              <a:lnSpc>
                <a:spcPct val="1161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distortions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platform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attitude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roll,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pitch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yaw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altitude,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rotation,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curvature,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panoramic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distortion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detector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delay.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distortions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modelled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mathematically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removed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before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buy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attitude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difficult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account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mathematically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rectification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performed.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systems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geometrically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stable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rectification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mapping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relating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coordinates,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easting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northing,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coordinates.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975"/>
              </a:lnSpc>
            </a:pPr>
            <a:r>
              <a:rPr dirty="0" smtClean="0" sz="3600" spc="-305">
                <a:solidFill>
                  <a:srgbClr val="0E1A44"/>
                </a:solidFill>
                <a:latin typeface="Courier New"/>
                <a:cs typeface="Courier New"/>
              </a:rPr>
              <a:t>21</a:t>
            </a:r>
            <a:endParaRPr sz="3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4272" y="2560320"/>
            <a:ext cx="633984" cy="4145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657344" y="1389888"/>
            <a:ext cx="1694688" cy="15361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547871" y="1463039"/>
            <a:ext cx="390144" cy="2560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767839" y="3401567"/>
            <a:ext cx="1780032" cy="1597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462271" y="3450335"/>
            <a:ext cx="1670303" cy="15361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029967" y="1435608"/>
            <a:ext cx="1255776" cy="0"/>
          </a:xfrm>
          <a:custGeom>
            <a:avLst/>
            <a:gdLst/>
            <a:ahLst/>
            <a:cxnLst/>
            <a:rect l="l" t="t" r="r" b="b"/>
            <a:pathLst>
              <a:path w="1255776" h="0">
                <a:moveTo>
                  <a:pt x="0" y="0"/>
                </a:moveTo>
                <a:lnTo>
                  <a:pt x="1255776" y="0"/>
                </a:lnTo>
              </a:path>
            </a:pathLst>
          </a:custGeom>
          <a:ln w="30480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029967" y="1621536"/>
            <a:ext cx="1255776" cy="0"/>
          </a:xfrm>
          <a:custGeom>
            <a:avLst/>
            <a:gdLst/>
            <a:ahLst/>
            <a:cxnLst/>
            <a:rect l="l" t="t" r="r" b="b"/>
            <a:pathLst>
              <a:path w="1255776" h="0">
                <a:moveTo>
                  <a:pt x="0" y="0"/>
                </a:moveTo>
                <a:lnTo>
                  <a:pt x="1255776" y="0"/>
                </a:lnTo>
              </a:path>
            </a:pathLst>
          </a:custGeom>
          <a:ln w="3657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798320" y="1816607"/>
            <a:ext cx="1719071" cy="0"/>
          </a:xfrm>
          <a:custGeom>
            <a:avLst/>
            <a:gdLst/>
            <a:ahLst/>
            <a:cxnLst/>
            <a:rect l="l" t="t" r="r" b="b"/>
            <a:pathLst>
              <a:path w="1719072" h="0">
                <a:moveTo>
                  <a:pt x="0" y="0"/>
                </a:moveTo>
                <a:lnTo>
                  <a:pt x="1719071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798320" y="2014727"/>
            <a:ext cx="1719071" cy="0"/>
          </a:xfrm>
          <a:custGeom>
            <a:avLst/>
            <a:gdLst/>
            <a:ahLst/>
            <a:cxnLst/>
            <a:rect l="l" t="t" r="r" b="b"/>
            <a:pathLst>
              <a:path w="1719072" h="0">
                <a:moveTo>
                  <a:pt x="0" y="0"/>
                </a:moveTo>
                <a:lnTo>
                  <a:pt x="1719071" y="0"/>
                </a:lnTo>
              </a:path>
            </a:pathLst>
          </a:custGeom>
          <a:ln w="30480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798320" y="2197607"/>
            <a:ext cx="1719071" cy="0"/>
          </a:xfrm>
          <a:custGeom>
            <a:avLst/>
            <a:gdLst/>
            <a:ahLst/>
            <a:cxnLst/>
            <a:rect l="l" t="t" r="r" b="b"/>
            <a:pathLst>
              <a:path w="1719072" h="0">
                <a:moveTo>
                  <a:pt x="0" y="0"/>
                </a:moveTo>
                <a:lnTo>
                  <a:pt x="1719071" y="0"/>
                </a:lnTo>
              </a:path>
            </a:pathLst>
          </a:custGeom>
          <a:ln w="30480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798320" y="2380488"/>
            <a:ext cx="1719071" cy="0"/>
          </a:xfrm>
          <a:custGeom>
            <a:avLst/>
            <a:gdLst/>
            <a:ahLst/>
            <a:cxnLst/>
            <a:rect l="l" t="t" r="r" b="b"/>
            <a:pathLst>
              <a:path w="1719072" h="0">
                <a:moveTo>
                  <a:pt x="0" y="0"/>
                </a:moveTo>
                <a:lnTo>
                  <a:pt x="1719071" y="0"/>
                </a:lnTo>
              </a:path>
            </a:pathLst>
          </a:custGeom>
          <a:ln w="30480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798320" y="2569464"/>
            <a:ext cx="1719071" cy="0"/>
          </a:xfrm>
          <a:custGeom>
            <a:avLst/>
            <a:gdLst/>
            <a:ahLst/>
            <a:cxnLst/>
            <a:rect l="l" t="t" r="r" b="b"/>
            <a:pathLst>
              <a:path w="1719072" h="0">
                <a:moveTo>
                  <a:pt x="0" y="0"/>
                </a:moveTo>
                <a:lnTo>
                  <a:pt x="1719071" y="0"/>
                </a:lnTo>
              </a:path>
            </a:pathLst>
          </a:custGeom>
          <a:ln w="30480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813560" y="1627632"/>
            <a:ext cx="0" cy="950976"/>
          </a:xfrm>
          <a:custGeom>
            <a:avLst/>
            <a:gdLst/>
            <a:ahLst/>
            <a:cxnLst/>
            <a:rect l="l" t="t" r="r" b="b"/>
            <a:pathLst>
              <a:path w="0" h="950976">
                <a:moveTo>
                  <a:pt x="0" y="950976"/>
                </a:moveTo>
                <a:lnTo>
                  <a:pt x="0" y="0"/>
                </a:lnTo>
              </a:path>
            </a:pathLst>
          </a:custGeom>
          <a:ln w="30480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2231135" y="1420367"/>
            <a:ext cx="0" cy="1548383"/>
          </a:xfrm>
          <a:custGeom>
            <a:avLst/>
            <a:gdLst/>
            <a:ahLst/>
            <a:cxnLst/>
            <a:rect l="l" t="t" r="r" b="b"/>
            <a:pathLst>
              <a:path w="0" h="1548383">
                <a:moveTo>
                  <a:pt x="0" y="1548383"/>
                </a:moveTo>
                <a:lnTo>
                  <a:pt x="0" y="0"/>
                </a:lnTo>
              </a:path>
            </a:pathLst>
          </a:custGeom>
          <a:ln w="3657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2020823" y="1627632"/>
            <a:ext cx="0" cy="1121664"/>
          </a:xfrm>
          <a:custGeom>
            <a:avLst/>
            <a:gdLst/>
            <a:ahLst/>
            <a:cxnLst/>
            <a:rect l="l" t="t" r="r" b="b"/>
            <a:pathLst>
              <a:path w="0" h="1121664">
                <a:moveTo>
                  <a:pt x="0" y="1121664"/>
                </a:moveTo>
                <a:lnTo>
                  <a:pt x="0" y="0"/>
                </a:lnTo>
              </a:path>
            </a:pathLst>
          </a:custGeom>
          <a:ln w="3657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2441448" y="1420367"/>
            <a:ext cx="0" cy="1548383"/>
          </a:xfrm>
          <a:custGeom>
            <a:avLst/>
            <a:gdLst/>
            <a:ahLst/>
            <a:cxnLst/>
            <a:rect l="l" t="t" r="r" b="b"/>
            <a:pathLst>
              <a:path w="0" h="1548383">
                <a:moveTo>
                  <a:pt x="0" y="1548383"/>
                </a:moveTo>
                <a:lnTo>
                  <a:pt x="0" y="0"/>
                </a:lnTo>
              </a:path>
            </a:pathLst>
          </a:custGeom>
          <a:ln w="42672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2657855" y="1420367"/>
            <a:ext cx="0" cy="1548383"/>
          </a:xfrm>
          <a:custGeom>
            <a:avLst/>
            <a:gdLst/>
            <a:ahLst/>
            <a:cxnLst/>
            <a:rect l="l" t="t" r="r" b="b"/>
            <a:pathLst>
              <a:path w="0" h="1548383">
                <a:moveTo>
                  <a:pt x="0" y="1548383"/>
                </a:moveTo>
                <a:lnTo>
                  <a:pt x="0" y="0"/>
                </a:lnTo>
              </a:path>
            </a:pathLst>
          </a:custGeom>
          <a:ln w="24384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2874264" y="1420367"/>
            <a:ext cx="0" cy="1548383"/>
          </a:xfrm>
          <a:custGeom>
            <a:avLst/>
            <a:gdLst/>
            <a:ahLst/>
            <a:cxnLst/>
            <a:rect l="l" t="t" r="r" b="b"/>
            <a:pathLst>
              <a:path w="0" h="1548383">
                <a:moveTo>
                  <a:pt x="0" y="1548383"/>
                </a:moveTo>
                <a:lnTo>
                  <a:pt x="0" y="0"/>
                </a:lnTo>
              </a:path>
            </a:pathLst>
          </a:custGeom>
          <a:ln w="42672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084576" y="1420367"/>
            <a:ext cx="0" cy="1548383"/>
          </a:xfrm>
          <a:custGeom>
            <a:avLst/>
            <a:gdLst/>
            <a:ahLst/>
            <a:cxnLst/>
            <a:rect l="l" t="t" r="r" b="b"/>
            <a:pathLst>
              <a:path w="0" h="1548383">
                <a:moveTo>
                  <a:pt x="0" y="1548383"/>
                </a:moveTo>
                <a:lnTo>
                  <a:pt x="0" y="0"/>
                </a:lnTo>
              </a:path>
            </a:pathLst>
          </a:custGeom>
          <a:ln w="3657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3294888" y="1627632"/>
            <a:ext cx="0" cy="1121664"/>
          </a:xfrm>
          <a:custGeom>
            <a:avLst/>
            <a:gdLst/>
            <a:ahLst/>
            <a:cxnLst/>
            <a:rect l="l" t="t" r="r" b="b"/>
            <a:pathLst>
              <a:path w="0" h="1121664">
                <a:moveTo>
                  <a:pt x="0" y="1121664"/>
                </a:moveTo>
                <a:lnTo>
                  <a:pt x="0" y="0"/>
                </a:lnTo>
              </a:path>
            </a:pathLst>
          </a:custGeom>
          <a:ln w="3657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499103" y="1627632"/>
            <a:ext cx="0" cy="1121664"/>
          </a:xfrm>
          <a:custGeom>
            <a:avLst/>
            <a:gdLst/>
            <a:ahLst/>
            <a:cxnLst/>
            <a:rect l="l" t="t" r="r" b="b"/>
            <a:pathLst>
              <a:path w="0" h="1121664">
                <a:moveTo>
                  <a:pt x="0" y="1121664"/>
                </a:moveTo>
                <a:lnTo>
                  <a:pt x="0" y="0"/>
                </a:lnTo>
              </a:path>
            </a:pathLst>
          </a:custGeom>
          <a:ln w="3657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2029967" y="2755392"/>
            <a:ext cx="1255776" cy="0"/>
          </a:xfrm>
          <a:custGeom>
            <a:avLst/>
            <a:gdLst/>
            <a:ahLst/>
            <a:cxnLst/>
            <a:rect l="l" t="t" r="r" b="b"/>
            <a:pathLst>
              <a:path w="1255776" h="0">
                <a:moveTo>
                  <a:pt x="0" y="0"/>
                </a:moveTo>
                <a:lnTo>
                  <a:pt x="1255776" y="0"/>
                </a:lnTo>
              </a:path>
            </a:pathLst>
          </a:custGeom>
          <a:ln w="30480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2029967" y="2953511"/>
            <a:ext cx="1255776" cy="0"/>
          </a:xfrm>
          <a:custGeom>
            <a:avLst/>
            <a:gdLst/>
            <a:ahLst/>
            <a:cxnLst/>
            <a:rect l="l" t="t" r="r" b="b"/>
            <a:pathLst>
              <a:path w="1255776" h="0">
                <a:moveTo>
                  <a:pt x="0" y="0"/>
                </a:moveTo>
                <a:lnTo>
                  <a:pt x="1255776" y="0"/>
                </a:lnTo>
              </a:path>
            </a:pathLst>
          </a:custGeom>
          <a:ln w="24384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987044" y="415290"/>
            <a:ext cx="5788025" cy="6832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121535" algn="l"/>
                <a:tab pos="4462145" algn="l"/>
              </a:tabLst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159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7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00F13"/>
                </a:solidFill>
                <a:latin typeface="Times New Roman"/>
                <a:cs typeface="Times New Roman"/>
              </a:rPr>
              <a:t>Processin</a:t>
            </a:r>
            <a:r>
              <a:rPr dirty="0" smtClean="0" baseline="2645" sz="1575" spc="104">
                <a:solidFill>
                  <a:srgbClr val="900F13"/>
                </a:solidFill>
                <a:latin typeface="Times New Roman"/>
                <a:cs typeface="Times New Roman"/>
              </a:rPr>
              <a:t>g</a:t>
            </a:r>
            <a:r>
              <a:rPr dirty="0" smtClean="0" baseline="2645" sz="1575" spc="82">
                <a:solidFill>
                  <a:srgbClr val="1159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159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marL="12700" marR="12700" indent="432434">
              <a:lnSpc>
                <a:spcPct val="1151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Rectification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geometrically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correcting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planar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conform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conform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map: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47364" y="2615183"/>
            <a:ext cx="404495" cy="387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ts val="1370"/>
              </a:lnSpc>
            </a:pPr>
            <a:r>
              <a:rPr dirty="0" smtClean="0" sz="1200" spc="45" b="1">
                <a:solidFill>
                  <a:srgbClr val="494949"/>
                </a:solidFill>
                <a:latin typeface="Times New Roman"/>
                <a:cs typeface="Times New Roman"/>
              </a:rPr>
              <a:t>G</a:t>
            </a:r>
            <a:r>
              <a:rPr dirty="0" smtClean="0" sz="1200" spc="-45" b="1">
                <a:solidFill>
                  <a:srgbClr val="494949"/>
                </a:solidFill>
                <a:latin typeface="Times New Roman"/>
                <a:cs typeface="Times New Roman"/>
              </a:rPr>
              <a:t>C</a:t>
            </a:r>
            <a:r>
              <a:rPr dirty="0" smtClean="0" sz="1200" spc="35" b="1">
                <a:solidFill>
                  <a:srgbClr val="2F2F2F"/>
                </a:solidFill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600"/>
              </a:lnSpc>
            </a:pPr>
            <a:r>
              <a:rPr dirty="0" smtClean="0" sz="1650" spc="100" b="1">
                <a:solidFill>
                  <a:srgbClr val="030303"/>
                </a:solidFill>
                <a:latin typeface="Arial"/>
                <a:cs typeface="Arial"/>
              </a:rPr>
              <a:t>4--</a:t>
            </a:r>
            <a:endParaRPr sz="16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828292" y="3084830"/>
            <a:ext cx="21653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35" b="1">
                <a:solidFill>
                  <a:srgbClr val="11131C"/>
                </a:solidFill>
                <a:latin typeface="Times New Roman"/>
                <a:cs typeface="Times New Roman"/>
              </a:rPr>
              <a:t>(A)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656835" y="3072638"/>
            <a:ext cx="19685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50" b="1">
                <a:solidFill>
                  <a:srgbClr val="11131C"/>
                </a:solidFill>
                <a:latin typeface="Times New Roman"/>
                <a:cs typeface="Times New Roman"/>
              </a:rPr>
              <a:t>(</a:t>
            </a:r>
            <a:r>
              <a:rPr dirty="0" smtClean="0" sz="1150" spc="-100" b="1">
                <a:solidFill>
                  <a:srgbClr val="11131C"/>
                </a:solidFill>
                <a:latin typeface="Times New Roman"/>
                <a:cs typeface="Times New Roman"/>
              </a:rPr>
              <a:t>B</a:t>
            </a:r>
            <a:r>
              <a:rPr dirty="0" smtClean="0" sz="1150" spc="-50" b="1">
                <a:solidFill>
                  <a:srgbClr val="11131C"/>
                </a:solidFill>
                <a:latin typeface="Times New Roman"/>
                <a:cs typeface="Times New Roman"/>
              </a:rPr>
              <a:t>)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779523" y="5084317"/>
            <a:ext cx="20193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70" b="1">
                <a:solidFill>
                  <a:srgbClr val="11131C"/>
                </a:solidFill>
                <a:latin typeface="Times New Roman"/>
                <a:cs typeface="Times New Roman"/>
              </a:rPr>
              <a:t>(C)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486147" y="5054091"/>
            <a:ext cx="20193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50" b="1">
                <a:solidFill>
                  <a:srgbClr val="11131C"/>
                </a:solidFill>
                <a:latin typeface="Times New Roman"/>
                <a:cs typeface="Times New Roman"/>
              </a:rPr>
              <a:t>(D)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87044" y="5479478"/>
            <a:ext cx="5815330" cy="3446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2700" indent="474980">
              <a:lnSpc>
                <a:spcPct val="1163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is,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planimetric.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area,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215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00" spc="260">
                <a:solidFill>
                  <a:srgbClr val="030303"/>
                </a:solidFill>
                <a:latin typeface="Arial"/>
                <a:cs typeface="Arial"/>
              </a:rPr>
              <a:t>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achieved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transforming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into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transformation.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algn="just" marL="12700" marR="30480">
              <a:lnSpc>
                <a:spcPct val="1159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Rectification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distortion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produced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digitizing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paper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projection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already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planar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does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rectification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unless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skew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rotation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digitizing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planar,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geo-referenced,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rectification.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cases,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updated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involves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redefining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left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comer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2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451484">
              <a:lnSpc>
                <a:spcPct val="100000"/>
              </a:lnSpc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GCP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93139" y="8942578"/>
            <a:ext cx="578802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known.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solve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93139" y="8901430"/>
            <a:ext cx="6186170" cy="5213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equations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squares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solution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minimizes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3350" spc="-969" b="1">
                <a:solidFill>
                  <a:srgbClr val="030303"/>
                </a:solidFill>
                <a:latin typeface="Times New Roman"/>
                <a:cs typeface="Times New Roman"/>
              </a:rPr>
              <a:t>th</a:t>
            </a:r>
            <a:r>
              <a:rPr dirty="0" smtClean="0" sz="3350" spc="-1110" b="1">
                <a:solidFill>
                  <a:srgbClr val="030303"/>
                </a:solidFill>
                <a:latin typeface="Times New Roman"/>
                <a:cs typeface="Times New Roman"/>
              </a:rPr>
              <a:t>e</a:t>
            </a:r>
            <a:r>
              <a:rPr dirty="0" smtClean="0" sz="3350" spc="0" b="1">
                <a:solidFill>
                  <a:srgbClr val="031C57"/>
                </a:solidFill>
                <a:latin typeface="Times New Roman"/>
                <a:cs typeface="Times New Roman"/>
              </a:rPr>
              <a:t>2</a:t>
            </a:r>
            <a:r>
              <a:rPr dirty="0" smtClean="0" sz="3350" spc="-20" b="1">
                <a:solidFill>
                  <a:srgbClr val="031C57"/>
                </a:solidFill>
                <a:latin typeface="Times New Roman"/>
                <a:cs typeface="Times New Roman"/>
              </a:rPr>
              <a:t>2</a:t>
            </a:r>
            <a:endParaRPr sz="3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6976" y="4114800"/>
            <a:ext cx="1261872" cy="3703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93139" y="421640"/>
            <a:ext cx="5789930" cy="3499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7150">
              <a:lnSpc>
                <a:spcPct val="100000"/>
              </a:lnSpc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                     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2">
                <a:solidFill>
                  <a:srgbClr val="1A54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713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3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-6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AE0A11"/>
                </a:solidFill>
                <a:latin typeface="Times New Roman"/>
                <a:cs typeface="Times New Roman"/>
              </a:rPr>
              <a:t>Processi</a:t>
            </a:r>
            <a:r>
              <a:rPr dirty="0" smtClean="0" baseline="2777" sz="1500" spc="157">
                <a:solidFill>
                  <a:srgbClr val="AE0A11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g)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                        </a:t>
            </a:r>
            <a:r>
              <a:rPr dirty="0" smtClean="0" baseline="2777" sz="1500" spc="-135">
                <a:solidFill>
                  <a:srgbClr val="7C23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2"/>
              </a:spcBef>
            </a:pPr>
            <a:endParaRPr sz="500"/>
          </a:p>
          <a:p>
            <a:pPr algn="just" marL="12700" marR="17145" indent="8890">
              <a:lnSpc>
                <a:spcPct val="115999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squares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errors.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exercised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quality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affect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rectification.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Once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mapping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transformation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resampling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employed.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Resampling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matches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world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writes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basis.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Since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rarely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matches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reference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resampled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calculated.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1"/>
              </a:spcBef>
            </a:pPr>
            <a:endParaRPr sz="1200"/>
          </a:p>
          <a:p>
            <a:pPr algn="just" marL="12700" marR="12700" indent="429259">
              <a:lnSpc>
                <a:spcPct val="116799"/>
              </a:lnSpc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situations,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spacecraft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velocity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departs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nominal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1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1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ground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track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covered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successive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mirror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sweeps,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producing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track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distortion.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magnitude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1.5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km.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spacecraft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velocity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deviates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nominal,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track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covered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fixed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successive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mirror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sweep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changes.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causes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cross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scans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distortion.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kind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distortion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may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corrected</a:t>
            </a:r>
            <a:r>
              <a:rPr dirty="0" smtClean="0" sz="1250" spc="-2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2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model: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4724146"/>
            <a:ext cx="5784215" cy="237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Where: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X</a:t>
            </a:r>
            <a:r>
              <a:rPr dirty="0" smtClean="0" baseline="-24305" sz="1200" spc="172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baseline="-24305" sz="1200" spc="17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305" sz="1200" spc="-8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=actual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track,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X</a:t>
            </a:r>
            <a:r>
              <a:rPr dirty="0" smtClean="0" baseline="-24305" sz="1200" spc="127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24305" sz="1200" spc="-17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=nominal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track,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55" i="1">
                <a:solidFill>
                  <a:srgbClr val="080808"/>
                </a:solidFill>
                <a:latin typeface="Times New Roman"/>
                <a:cs typeface="Times New Roman"/>
              </a:rPr>
              <a:t>ctv</a:t>
            </a:r>
            <a:r>
              <a:rPr dirty="0" smtClean="0" sz="1000" spc="10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=normalized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spacecraft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43932" y="4853685"/>
            <a:ext cx="9207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95" i="1">
                <a:solidFill>
                  <a:srgbClr val="080808"/>
                </a:solidFill>
                <a:latin typeface="Times New Roman"/>
                <a:cs typeface="Times New Roman"/>
              </a:rPr>
              <a:t>v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4983988"/>
            <a:ext cx="6191885" cy="46882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velocity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40" i="1">
                <a:solidFill>
                  <a:srgbClr val="080808"/>
                </a:solidFill>
                <a:latin typeface="Times New Roman"/>
                <a:cs typeface="Times New Roman"/>
              </a:rPr>
              <a:t>v</a:t>
            </a:r>
            <a:r>
              <a:rPr dirty="0" smtClean="0" sz="1400" spc="-1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=spacecraft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nominal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velocity.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4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Techniques: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0"/>
              </a:spcBef>
            </a:pPr>
            <a:endParaRPr sz="1200"/>
          </a:p>
          <a:p>
            <a:pPr algn="just" marL="12700" marR="417195" indent="429259">
              <a:lnSpc>
                <a:spcPct val="116199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improve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perceived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human.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many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examined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inadequate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interpretation.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conscious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effort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improve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fidelity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regard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ideal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exists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wide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oftechniques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improving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quality.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stretch,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slicing,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edge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enhancement,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filtering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techniques.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attempted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corrected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distortions.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methods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separately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band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satisfactory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photographic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precision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wide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processes.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21590">
              <a:lnSpc>
                <a:spcPct val="100000"/>
              </a:lnSpc>
            </a:pPr>
            <a:r>
              <a:rPr dirty="0" smtClean="0" sz="1250" spc="5" b="1">
                <a:solidFill>
                  <a:srgbClr val="0C1F4D"/>
                </a:solidFill>
                <a:latin typeface="Times New Roman"/>
                <a:cs typeface="Times New Roman"/>
              </a:rPr>
              <a:t>Contrast: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7"/>
              </a:spcBef>
            </a:pPr>
            <a:endParaRPr sz="1300"/>
          </a:p>
          <a:p>
            <a:pPr algn="just" marL="12700" marR="419100" indent="429259">
              <a:lnSpc>
                <a:spcPct val="115199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luminance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grey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characteristic.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4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7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515"/>
              </a:lnSpc>
            </a:pPr>
            <a:r>
              <a:rPr dirty="0" smtClean="0" sz="3350" spc="-345" b="1">
                <a:solidFill>
                  <a:srgbClr val="0C1F4D"/>
                </a:solidFill>
                <a:latin typeface="Courier New"/>
                <a:cs typeface="Courier New"/>
              </a:rPr>
              <a:t>23</a:t>
            </a:r>
            <a:endParaRPr sz="33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65376" y="6571488"/>
            <a:ext cx="1024127" cy="329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194304" y="6571488"/>
            <a:ext cx="1243583" cy="3291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730496" y="6412991"/>
            <a:ext cx="1072896" cy="4754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316736" y="8705088"/>
            <a:ext cx="3828288" cy="512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264408" y="5681471"/>
            <a:ext cx="0" cy="414527"/>
          </a:xfrm>
          <a:custGeom>
            <a:avLst/>
            <a:gdLst/>
            <a:ahLst/>
            <a:cxnLst/>
            <a:rect l="l" t="t" r="r" b="b"/>
            <a:pathLst>
              <a:path w="0" h="414527">
                <a:moveTo>
                  <a:pt x="0" y="414527"/>
                </a:moveTo>
                <a:lnTo>
                  <a:pt x="0" y="0"/>
                </a:lnTo>
              </a:path>
            </a:pathLst>
          </a:custGeom>
          <a:ln w="24384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760976" y="5583935"/>
            <a:ext cx="0" cy="493775"/>
          </a:xfrm>
          <a:custGeom>
            <a:avLst/>
            <a:gdLst/>
            <a:ahLst/>
            <a:cxnLst/>
            <a:rect l="l" t="t" r="r" b="b"/>
            <a:pathLst>
              <a:path w="0" h="493775">
                <a:moveTo>
                  <a:pt x="0" y="493775"/>
                </a:moveTo>
                <a:lnTo>
                  <a:pt x="0" y="0"/>
                </a:lnTo>
              </a:path>
            </a:pathLst>
          </a:custGeom>
          <a:ln w="6096">
            <a:solidFill>
              <a:srgbClr val="3F444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270503" y="6059423"/>
            <a:ext cx="0" cy="847344"/>
          </a:xfrm>
          <a:custGeom>
            <a:avLst/>
            <a:gdLst/>
            <a:ahLst/>
            <a:cxnLst/>
            <a:rect l="l" t="t" r="r" b="b"/>
            <a:pathLst>
              <a:path w="0" h="847344">
                <a:moveTo>
                  <a:pt x="0" y="847344"/>
                </a:moveTo>
                <a:lnTo>
                  <a:pt x="0" y="0"/>
                </a:lnTo>
              </a:path>
            </a:pathLst>
          </a:custGeom>
          <a:ln w="18288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4760976" y="6077711"/>
            <a:ext cx="0" cy="103632"/>
          </a:xfrm>
          <a:custGeom>
            <a:avLst/>
            <a:gdLst/>
            <a:ahLst/>
            <a:cxnLst/>
            <a:rect l="l" t="t" r="r" b="b"/>
            <a:pathLst>
              <a:path w="0" h="103632">
                <a:moveTo>
                  <a:pt x="0" y="103632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760976" y="6181344"/>
            <a:ext cx="0" cy="219455"/>
          </a:xfrm>
          <a:custGeom>
            <a:avLst/>
            <a:gdLst/>
            <a:ahLst/>
            <a:cxnLst/>
            <a:rect l="l" t="t" r="r" b="b"/>
            <a:pathLst>
              <a:path w="0" h="219455">
                <a:moveTo>
                  <a:pt x="0" y="219455"/>
                </a:moveTo>
                <a:lnTo>
                  <a:pt x="0" y="0"/>
                </a:lnTo>
              </a:path>
            </a:pathLst>
          </a:custGeom>
          <a:ln w="6096">
            <a:solidFill>
              <a:srgbClr val="4448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716023" y="5687567"/>
            <a:ext cx="0" cy="1213104"/>
          </a:xfrm>
          <a:custGeom>
            <a:avLst/>
            <a:gdLst/>
            <a:ahLst/>
            <a:cxnLst/>
            <a:rect l="l" t="t" r="r" b="b"/>
            <a:pathLst>
              <a:path w="0" h="1213103">
                <a:moveTo>
                  <a:pt x="0" y="1213104"/>
                </a:moveTo>
                <a:lnTo>
                  <a:pt x="0" y="0"/>
                </a:lnTo>
              </a:path>
            </a:pathLst>
          </a:custGeom>
          <a:ln w="24384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4760976" y="6394703"/>
            <a:ext cx="0" cy="304800"/>
          </a:xfrm>
          <a:custGeom>
            <a:avLst/>
            <a:gdLst/>
            <a:ahLst/>
            <a:cxnLst/>
            <a:rect l="l" t="t" r="r" b="b"/>
            <a:pathLst>
              <a:path w="0" h="304800">
                <a:moveTo>
                  <a:pt x="0" y="304800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694688" y="6900671"/>
            <a:ext cx="1200912" cy="0"/>
          </a:xfrm>
          <a:custGeom>
            <a:avLst/>
            <a:gdLst/>
            <a:ahLst/>
            <a:cxnLst/>
            <a:rect l="l" t="t" r="r" b="b"/>
            <a:pathLst>
              <a:path w="1200912" h="0">
                <a:moveTo>
                  <a:pt x="0" y="0"/>
                </a:moveTo>
                <a:lnTo>
                  <a:pt x="1200912" y="0"/>
                </a:lnTo>
              </a:path>
            </a:pathLst>
          </a:custGeom>
          <a:ln w="6096">
            <a:solidFill>
              <a:srgbClr val="383B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3249167" y="6900671"/>
            <a:ext cx="1194816" cy="0"/>
          </a:xfrm>
          <a:custGeom>
            <a:avLst/>
            <a:gdLst/>
            <a:ahLst/>
            <a:cxnLst/>
            <a:rect l="l" t="t" r="r" b="b"/>
            <a:pathLst>
              <a:path w="1194816" h="0">
                <a:moveTo>
                  <a:pt x="0" y="0"/>
                </a:moveTo>
                <a:lnTo>
                  <a:pt x="1194816" y="0"/>
                </a:lnTo>
              </a:path>
            </a:pathLst>
          </a:custGeom>
          <a:ln w="6096">
            <a:solidFill>
              <a:srgbClr val="38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760976" y="6693407"/>
            <a:ext cx="0" cy="207264"/>
          </a:xfrm>
          <a:custGeom>
            <a:avLst/>
            <a:gdLst/>
            <a:ahLst/>
            <a:cxnLst/>
            <a:rect l="l" t="t" r="r" b="b"/>
            <a:pathLst>
              <a:path w="0" h="207264">
                <a:moveTo>
                  <a:pt x="0" y="207264"/>
                </a:moveTo>
                <a:lnTo>
                  <a:pt x="0" y="0"/>
                </a:lnTo>
              </a:path>
            </a:pathLst>
          </a:custGeom>
          <a:ln w="6096">
            <a:solidFill>
              <a:srgbClr val="4F4F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760976" y="6900671"/>
            <a:ext cx="146303" cy="0"/>
          </a:xfrm>
          <a:custGeom>
            <a:avLst/>
            <a:gdLst/>
            <a:ahLst/>
            <a:cxnLst/>
            <a:rect l="l" t="t" r="r" b="b"/>
            <a:pathLst>
              <a:path w="146303" h="0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6096">
            <a:solidFill>
              <a:srgbClr val="545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907279" y="6900671"/>
            <a:ext cx="926592" cy="0"/>
          </a:xfrm>
          <a:custGeom>
            <a:avLst/>
            <a:gdLst/>
            <a:ahLst/>
            <a:cxnLst/>
            <a:rect l="l" t="t" r="r" b="b"/>
            <a:pathLst>
              <a:path w="926592" h="0">
                <a:moveTo>
                  <a:pt x="0" y="0"/>
                </a:moveTo>
                <a:lnTo>
                  <a:pt x="926592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5931408" y="6922007"/>
            <a:ext cx="48767" cy="0"/>
          </a:xfrm>
          <a:custGeom>
            <a:avLst/>
            <a:gdLst/>
            <a:ahLst/>
            <a:cxnLst/>
            <a:rect l="l" t="t" r="r" b="b"/>
            <a:pathLst>
              <a:path w="48767" h="0">
                <a:moveTo>
                  <a:pt x="0" y="0"/>
                </a:moveTo>
                <a:lnTo>
                  <a:pt x="48767" y="0"/>
                </a:lnTo>
              </a:path>
            </a:pathLst>
          </a:custGeom>
          <a:ln w="6096">
            <a:solidFill>
              <a:srgbClr val="3434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200144" y="7952231"/>
            <a:ext cx="890015" cy="0"/>
          </a:xfrm>
          <a:custGeom>
            <a:avLst/>
            <a:gdLst/>
            <a:ahLst/>
            <a:cxnLst/>
            <a:rect l="l" t="t" r="r" b="b"/>
            <a:pathLst>
              <a:path w="890015" h="0">
                <a:moveTo>
                  <a:pt x="0" y="0"/>
                </a:moveTo>
                <a:lnTo>
                  <a:pt x="890015" y="0"/>
                </a:lnTo>
              </a:path>
            </a:pathLst>
          </a:custGeom>
          <a:ln w="12192">
            <a:solidFill>
              <a:srgbClr val="7070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115311" y="8385047"/>
            <a:ext cx="103631" cy="0"/>
          </a:xfrm>
          <a:custGeom>
            <a:avLst/>
            <a:gdLst/>
            <a:ahLst/>
            <a:cxnLst/>
            <a:rect l="l" t="t" r="r" b="b"/>
            <a:pathLst>
              <a:path w="103631" h="0">
                <a:moveTo>
                  <a:pt x="0" y="0"/>
                </a:moveTo>
                <a:lnTo>
                  <a:pt x="103631" y="0"/>
                </a:lnTo>
              </a:path>
            </a:pathLst>
          </a:custGeom>
          <a:ln w="6096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987044" y="415290"/>
            <a:ext cx="5797550" cy="4554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3975">
              <a:lnSpc>
                <a:spcPct val="1000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                   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159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7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00F13"/>
                </a:solidFill>
                <a:latin typeface="Times New Roman"/>
                <a:cs typeface="Times New Roman"/>
              </a:rPr>
              <a:t>Processin</a:t>
            </a:r>
            <a:r>
              <a:rPr dirty="0" smtClean="0" baseline="2645" sz="1575" spc="104">
                <a:solidFill>
                  <a:srgbClr val="900F13"/>
                </a:solidFill>
                <a:latin typeface="Times New Roman"/>
                <a:cs typeface="Times New Roman"/>
              </a:rPr>
              <a:t>g</a:t>
            </a:r>
            <a:r>
              <a:rPr dirty="0" smtClean="0" baseline="2645" sz="1575" spc="82">
                <a:solidFill>
                  <a:srgbClr val="1159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15916"/>
                </a:solidFill>
                <a:latin typeface="Times New Roman"/>
                <a:cs typeface="Times New Roman"/>
              </a:rPr>
              <a:t>                      </a:t>
            </a:r>
            <a:r>
              <a:rPr dirty="0" smtClean="0" baseline="2645" sz="1575" spc="187">
                <a:solidFill>
                  <a:srgbClr val="1159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"/>
              </a:spcBef>
            </a:pPr>
            <a:endParaRPr sz="550"/>
          </a:p>
          <a:p>
            <a:pPr algn="just" marL="18415" marR="22225" indent="-6350">
              <a:lnSpc>
                <a:spcPct val="1163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intensity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intensity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strong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bearing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resolving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detectability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ratio,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easy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lack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adequate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improvement.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6"/>
              </a:spcBef>
            </a:pPr>
            <a:endParaRPr sz="1200"/>
          </a:p>
          <a:p>
            <a:pPr algn="just" marL="12700" marR="12700" indent="438784">
              <a:lnSpc>
                <a:spcPct val="1165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expand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efficiently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literally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pulled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farther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apart,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is,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expanded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effect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densities.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enables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discriminate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initially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density.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7"/>
              </a:spcBef>
            </a:pPr>
            <a:endParaRPr sz="1200"/>
          </a:p>
          <a:p>
            <a:pPr algn="just" marL="12700" marR="13335" indent="12065">
              <a:lnSpc>
                <a:spcPct val="116599"/>
              </a:lnSpc>
            </a:pPr>
            <a:r>
              <a:rPr dirty="0" smtClean="0" sz="1250" spc="85">
                <a:solidFill>
                  <a:srgbClr val="0C1A44"/>
                </a:solidFill>
                <a:latin typeface="Times New Roman"/>
                <a:cs typeface="Times New Roman"/>
              </a:rPr>
              <a:t>1)</a:t>
            </a:r>
            <a:r>
              <a:rPr dirty="0" smtClean="0" sz="1250" spc="-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C1A44"/>
                </a:solidFill>
                <a:latin typeface="Times New Roman"/>
                <a:cs typeface="Times New Roman"/>
              </a:rPr>
              <a:t>L</a:t>
            </a:r>
            <a:r>
              <a:rPr dirty="0" smtClean="0" sz="1250" spc="70" u="sng">
                <a:solidFill>
                  <a:srgbClr val="0C1A44"/>
                </a:solidFill>
                <a:latin typeface="Times New Roman"/>
                <a:cs typeface="Times New Roman"/>
              </a:rPr>
              <a:t>ine</a:t>
            </a:r>
            <a:r>
              <a:rPr dirty="0" smtClean="0" sz="1250" spc="65">
                <a:solidFill>
                  <a:srgbClr val="0C1A44"/>
                </a:solidFill>
                <a:latin typeface="Times New Roman"/>
                <a:cs typeface="Times New Roman"/>
              </a:rPr>
              <a:t>ar</a:t>
            </a:r>
            <a:r>
              <a:rPr dirty="0" smtClean="0" sz="1250" spc="114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C1A44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A44"/>
                </a:solidFill>
                <a:latin typeface="Times New Roman"/>
                <a:cs typeface="Times New Roman"/>
              </a:rPr>
              <a:t>Stretc</a:t>
            </a:r>
            <a:r>
              <a:rPr dirty="0" smtClean="0" sz="1250" spc="145">
                <a:solidFill>
                  <a:srgbClr val="0C1A44"/>
                </a:solidFill>
                <a:latin typeface="Times New Roman"/>
                <a:cs typeface="Times New Roman"/>
              </a:rPr>
              <a:t>h</a:t>
            </a:r>
            <a:r>
              <a:rPr dirty="0" smtClean="0" sz="1250" spc="250">
                <a:solidFill>
                  <a:srgbClr val="26282F"/>
                </a:solidFill>
                <a:latin typeface="Times New Roman"/>
                <a:cs typeface="Times New Roman"/>
              </a:rPr>
              <a:t>:</a:t>
            </a:r>
            <a:r>
              <a:rPr dirty="0" smtClean="0" sz="1250" spc="-150">
                <a:solidFill>
                  <a:srgbClr val="26282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algorithm.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grey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image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modified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follow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algorithm.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histogram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extremely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black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extremely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white.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remaining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distributed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linearly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extremes.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obscure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stretched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graphically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767332" y="5213350"/>
            <a:ext cx="1116965" cy="345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3175">
              <a:lnSpc>
                <a:spcPct val="100000"/>
              </a:lnSpc>
            </a:pPr>
            <a:r>
              <a:rPr dirty="0" smtClean="0" sz="950" spc="25">
                <a:solidFill>
                  <a:srgbClr val="13151C"/>
                </a:solidFill>
                <a:latin typeface="Arial"/>
                <a:cs typeface="Arial"/>
              </a:rPr>
              <a:t>Histogram</a:t>
            </a:r>
            <a:r>
              <a:rPr dirty="0" smtClean="0" sz="950" spc="-50">
                <a:solidFill>
                  <a:srgbClr val="13151C"/>
                </a:solidFill>
                <a:latin typeface="Arial"/>
                <a:cs typeface="Arial"/>
              </a:rPr>
              <a:t> </a:t>
            </a:r>
            <a:r>
              <a:rPr dirty="0" smtClean="0" sz="950" spc="95">
                <a:solidFill>
                  <a:srgbClr val="26282F"/>
                </a:solidFill>
                <a:latin typeface="Arial"/>
                <a:cs typeface="Arial"/>
              </a:rPr>
              <a:t>of</a:t>
            </a:r>
            <a:endParaRPr sz="950">
              <a:latin typeface="Arial"/>
              <a:cs typeface="Arial"/>
            </a:endParaRPr>
          </a:p>
          <a:p>
            <a:pPr algn="ctr" marR="0">
              <a:lnSpc>
                <a:spcPct val="100000"/>
              </a:lnSpc>
              <a:spcBef>
                <a:spcPts val="345"/>
              </a:spcBef>
            </a:pPr>
            <a:r>
              <a:rPr dirty="0" smtClean="0" sz="950" spc="70">
                <a:solidFill>
                  <a:srgbClr val="13151C"/>
                </a:solidFill>
                <a:latin typeface="Arial"/>
                <a:cs typeface="Arial"/>
              </a:rPr>
              <a:t>low</a:t>
            </a:r>
            <a:r>
              <a:rPr dirty="0" smtClean="0" sz="950" spc="-35">
                <a:solidFill>
                  <a:srgbClr val="13151C"/>
                </a:solidFill>
                <a:latin typeface="Arial"/>
                <a:cs typeface="Arial"/>
              </a:rPr>
              <a:t> </a:t>
            </a:r>
            <a:r>
              <a:rPr dirty="0" smtClean="0" sz="950" spc="30">
                <a:solidFill>
                  <a:srgbClr val="26282F"/>
                </a:solidFill>
                <a:latin typeface="Arial"/>
                <a:cs typeface="Arial"/>
              </a:rPr>
              <a:t>contrast</a:t>
            </a:r>
            <a:r>
              <a:rPr dirty="0" smtClean="0" sz="950" spc="85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950" spc="20">
                <a:solidFill>
                  <a:srgbClr val="13151C"/>
                </a:solidFill>
                <a:latin typeface="Arial"/>
                <a:cs typeface="Arial"/>
              </a:rPr>
              <a:t>image</a:t>
            </a:r>
            <a:endParaRPr sz="9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82771" y="5213350"/>
            <a:ext cx="87693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5">
                <a:solidFill>
                  <a:srgbClr val="13151C"/>
                </a:solidFill>
                <a:latin typeface="Arial"/>
                <a:cs typeface="Arial"/>
              </a:rPr>
              <a:t>Transformation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778755" y="5213350"/>
            <a:ext cx="1306195" cy="345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950" spc="30">
                <a:solidFill>
                  <a:srgbClr val="13151C"/>
                </a:solidFill>
                <a:latin typeface="Arial"/>
                <a:cs typeface="Arial"/>
              </a:rPr>
              <a:t>Histogram</a:t>
            </a:r>
            <a:r>
              <a:rPr dirty="0" smtClean="0" sz="950" spc="5">
                <a:solidFill>
                  <a:srgbClr val="13151C"/>
                </a:solidFill>
                <a:latin typeface="Arial"/>
                <a:cs typeface="Arial"/>
              </a:rPr>
              <a:t> </a:t>
            </a:r>
            <a:r>
              <a:rPr dirty="0" smtClean="0" sz="950" spc="70">
                <a:solidFill>
                  <a:srgbClr val="26282F"/>
                </a:solidFill>
                <a:latin typeface="Arial"/>
                <a:cs typeface="Arial"/>
              </a:rPr>
              <a:t>of</a:t>
            </a:r>
            <a:r>
              <a:rPr dirty="0" smtClean="0" sz="950" spc="4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950" spc="65">
                <a:solidFill>
                  <a:srgbClr val="13151C"/>
                </a:solidFill>
                <a:latin typeface="Arial"/>
                <a:cs typeface="Arial"/>
              </a:rPr>
              <a:t>m</a:t>
            </a:r>
            <a:r>
              <a:rPr dirty="0" smtClean="0" sz="950" spc="25">
                <a:solidFill>
                  <a:srgbClr val="0C1A44"/>
                </a:solidFill>
                <a:latin typeface="Arial"/>
                <a:cs typeface="Arial"/>
              </a:rPr>
              <a:t>i</a:t>
            </a:r>
            <a:r>
              <a:rPr dirty="0" smtClean="0" sz="950" spc="-5">
                <a:solidFill>
                  <a:srgbClr val="13151C"/>
                </a:solidFill>
                <a:latin typeface="Arial"/>
                <a:cs typeface="Arial"/>
              </a:rPr>
              <a:t>n</a:t>
            </a:r>
            <a:r>
              <a:rPr dirty="0" smtClean="0" sz="950" spc="15">
                <a:solidFill>
                  <a:srgbClr val="424244"/>
                </a:solidFill>
                <a:latin typeface="Arial"/>
                <a:cs typeface="Arial"/>
              </a:rPr>
              <a:t>-</a:t>
            </a:r>
            <a:r>
              <a:rPr dirty="0" smtClean="0" sz="950" spc="40">
                <a:solidFill>
                  <a:srgbClr val="13151C"/>
                </a:solidFill>
                <a:latin typeface="Arial"/>
                <a:cs typeface="Arial"/>
              </a:rPr>
              <a:t>max</a:t>
            </a:r>
            <a:endParaRPr sz="950">
              <a:latin typeface="Arial"/>
              <a:cs typeface="Arial"/>
            </a:endParaRPr>
          </a:p>
          <a:p>
            <a:pPr algn="ctr" marR="10160">
              <a:lnSpc>
                <a:spcPct val="100000"/>
              </a:lnSpc>
              <a:spcBef>
                <a:spcPts val="345"/>
              </a:spcBef>
            </a:pPr>
            <a:r>
              <a:rPr dirty="0" smtClean="0" sz="950" spc="-40">
                <a:solidFill>
                  <a:srgbClr val="26282F"/>
                </a:solidFill>
                <a:latin typeface="Arial"/>
                <a:cs typeface="Arial"/>
              </a:rPr>
              <a:t>l</a:t>
            </a:r>
            <a:r>
              <a:rPr dirty="0" smtClean="0" sz="950" spc="25">
                <a:solidFill>
                  <a:srgbClr val="0C1A44"/>
                </a:solidFill>
                <a:latin typeface="Arial"/>
                <a:cs typeface="Arial"/>
              </a:rPr>
              <a:t>i</a:t>
            </a:r>
            <a:r>
              <a:rPr dirty="0" smtClean="0" sz="950" spc="-5">
                <a:solidFill>
                  <a:srgbClr val="26282F"/>
                </a:solidFill>
                <a:latin typeface="Arial"/>
                <a:cs typeface="Arial"/>
              </a:rPr>
              <a:t>near</a:t>
            </a:r>
            <a:r>
              <a:rPr dirty="0" smtClean="0" sz="950" spc="-35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950" spc="35">
                <a:solidFill>
                  <a:srgbClr val="26282F"/>
                </a:solidFill>
                <a:latin typeface="Arial"/>
                <a:cs typeface="Arial"/>
              </a:rPr>
              <a:t>contra</a:t>
            </a:r>
            <a:r>
              <a:rPr dirty="0" smtClean="0" sz="950" spc="-45">
                <a:solidFill>
                  <a:srgbClr val="424244"/>
                </a:solidFill>
                <a:latin typeface="Arial"/>
                <a:cs typeface="Arial"/>
              </a:rPr>
              <a:t>s</a:t>
            </a:r>
            <a:r>
              <a:rPr dirty="0" smtClean="0" sz="950" spc="150">
                <a:solidFill>
                  <a:srgbClr val="26282F"/>
                </a:solidFill>
                <a:latin typeface="Arial"/>
                <a:cs typeface="Arial"/>
              </a:rPr>
              <a:t>t</a:t>
            </a:r>
            <a:endParaRPr sz="9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352803" y="5596128"/>
            <a:ext cx="286385" cy="205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40">
                <a:solidFill>
                  <a:srgbClr val="26282F"/>
                </a:solidFill>
                <a:latin typeface="Courier New"/>
                <a:cs typeface="Courier New"/>
              </a:rPr>
              <a:t>255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13379" y="5596128"/>
            <a:ext cx="286385" cy="205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40">
                <a:solidFill>
                  <a:srgbClr val="26282F"/>
                </a:solidFill>
                <a:latin typeface="Courier New"/>
                <a:cs typeface="Courier New"/>
              </a:rPr>
              <a:t>255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967732" y="5585205"/>
            <a:ext cx="92773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45">
                <a:solidFill>
                  <a:srgbClr val="424244"/>
                </a:solidFill>
                <a:latin typeface="Arial"/>
                <a:cs typeface="Arial"/>
              </a:rPr>
              <a:t>s</a:t>
            </a:r>
            <a:r>
              <a:rPr dirty="0" smtClean="0" sz="950" spc="30">
                <a:solidFill>
                  <a:srgbClr val="26282F"/>
                </a:solidFill>
                <a:latin typeface="Arial"/>
                <a:cs typeface="Arial"/>
              </a:rPr>
              <a:t>tretched</a:t>
            </a:r>
            <a:r>
              <a:rPr dirty="0" smtClean="0" sz="950" spc="6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950" spc="10">
                <a:solidFill>
                  <a:srgbClr val="13151C"/>
                </a:solidFill>
                <a:latin typeface="Arial"/>
                <a:cs typeface="Arial"/>
              </a:rPr>
              <a:t>iamge</a:t>
            </a:r>
            <a:endParaRPr sz="9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438147" y="5963665"/>
            <a:ext cx="140970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80">
                <a:solidFill>
                  <a:srgbClr val="26282F"/>
                </a:solidFill>
                <a:latin typeface="Arial"/>
                <a:cs typeface="Arial"/>
              </a:rPr>
              <a:t>&gt;.</a:t>
            </a:r>
            <a:endParaRPr sz="8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644644" y="5933185"/>
            <a:ext cx="14795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10">
                <a:solidFill>
                  <a:srgbClr val="26282F"/>
                </a:solidFill>
                <a:latin typeface="Arial"/>
                <a:cs typeface="Arial"/>
              </a:rPr>
              <a:t>&gt;.</a:t>
            </a:r>
            <a:endParaRPr sz="85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38147" y="6069076"/>
            <a:ext cx="109855" cy="8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160">
                <a:solidFill>
                  <a:srgbClr val="26282F"/>
                </a:solidFill>
                <a:latin typeface="Arial"/>
                <a:cs typeface="Arial"/>
              </a:rPr>
              <a:t>I</a:t>
            </a:r>
            <a:r>
              <a:rPr dirty="0" smtClean="0" sz="500" spc="195">
                <a:solidFill>
                  <a:srgbClr val="26282F"/>
                </a:solidFill>
                <a:latin typeface="Arial"/>
                <a:cs typeface="Arial"/>
              </a:rPr>
              <a:t>)</a:t>
            </a:r>
            <a:endParaRPr sz="5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644644" y="6038596"/>
            <a:ext cx="118110" cy="8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190">
                <a:solidFill>
                  <a:srgbClr val="26282F"/>
                </a:solidFill>
                <a:latin typeface="Arial"/>
                <a:cs typeface="Arial"/>
              </a:rPr>
              <a:t>I</a:t>
            </a:r>
            <a:r>
              <a:rPr dirty="0" smtClean="0" sz="500" spc="225">
                <a:solidFill>
                  <a:srgbClr val="26282F"/>
                </a:solidFill>
                <a:latin typeface="Arial"/>
                <a:cs typeface="Arial"/>
              </a:rPr>
              <a:t>)</a:t>
            </a:r>
            <a:endParaRPr sz="5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438147" y="6085078"/>
            <a:ext cx="104139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40">
                <a:solidFill>
                  <a:srgbClr val="13151C"/>
                </a:solidFill>
                <a:latin typeface="Times New Roman"/>
                <a:cs typeface="Times New Roman"/>
              </a:rPr>
              <a:t>c: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32835" y="5969761"/>
            <a:ext cx="139700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110">
                <a:solidFill>
                  <a:srgbClr val="26282F"/>
                </a:solidFill>
                <a:latin typeface="Arial"/>
                <a:cs typeface="Arial"/>
              </a:rPr>
              <a:t>-</a:t>
            </a:r>
            <a:r>
              <a:rPr dirty="0" smtClean="0" sz="2050" spc="-33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2050" spc="-315">
                <a:solidFill>
                  <a:srgbClr val="030303"/>
                </a:solidFill>
                <a:latin typeface="Arial"/>
                <a:cs typeface="Arial"/>
              </a:rPr>
              <a:t>'</a:t>
            </a:r>
            <a:endParaRPr sz="205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644644" y="6054597"/>
            <a:ext cx="11176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0">
                <a:solidFill>
                  <a:srgbClr val="13151C"/>
                </a:solidFill>
                <a:latin typeface="Times New Roman"/>
                <a:cs typeface="Times New Roman"/>
              </a:rPr>
              <a:t>c: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065779" y="6176264"/>
            <a:ext cx="159385" cy="273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105" i="1">
                <a:solidFill>
                  <a:srgbClr val="26282F"/>
                </a:solidFill>
                <a:latin typeface="Times New Roman"/>
                <a:cs typeface="Times New Roman"/>
              </a:rPr>
              <a:t>&gt;</a:t>
            </a:r>
            <a:r>
              <a:rPr dirty="0" smtClean="0" sz="1000" spc="-125" i="1">
                <a:solidFill>
                  <a:srgbClr val="424244"/>
                </a:solidFill>
                <a:latin typeface="Times New Roman"/>
                <a:cs typeface="Times New Roman"/>
              </a:rPr>
              <a:t>'S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mtClean="0" sz="700" spc="30">
                <a:solidFill>
                  <a:srgbClr val="13151C"/>
                </a:solidFill>
                <a:latin typeface="Times New Roman"/>
                <a:cs typeface="Times New Roman"/>
              </a:rPr>
              <a:t>a:l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4702" y="6350761"/>
            <a:ext cx="1442085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16460" sz="2025" spc="-16402">
                <a:solidFill>
                  <a:srgbClr val="26282F"/>
                </a:solidFill>
                <a:latin typeface="Arial"/>
                <a:cs typeface="Arial"/>
              </a:rPr>
              <a:t>i</a:t>
            </a:r>
            <a:r>
              <a:rPr dirty="0" smtClean="0" sz="1450" spc="-190">
                <a:solidFill>
                  <a:srgbClr val="13151C"/>
                </a:solidFill>
                <a:latin typeface="Arial"/>
                <a:cs typeface="Arial"/>
              </a:rPr>
              <a:t>...</a:t>
            </a:r>
            <a:endParaRPr sz="145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644644" y="6267703"/>
            <a:ext cx="13144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0">
                <a:solidFill>
                  <a:srgbClr val="13151C"/>
                </a:solidFill>
                <a:latin typeface="Times New Roman"/>
                <a:cs typeface="Times New Roman"/>
              </a:rPr>
              <a:t>cr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620259" y="6463791"/>
            <a:ext cx="14351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25">
                <a:solidFill>
                  <a:srgbClr val="26282F"/>
                </a:solidFill>
                <a:latin typeface="Arial"/>
                <a:cs typeface="Arial"/>
              </a:rPr>
              <a:t>u.</a:t>
            </a:r>
            <a:endParaRPr sz="8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407667" y="6494271"/>
            <a:ext cx="14351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25">
                <a:solidFill>
                  <a:srgbClr val="26282F"/>
                </a:solidFill>
                <a:latin typeface="Arial"/>
                <a:cs typeface="Arial"/>
              </a:rPr>
              <a:t>u.</a:t>
            </a:r>
            <a:endParaRPr sz="8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499108" y="6754876"/>
            <a:ext cx="10922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10">
                <a:solidFill>
                  <a:srgbClr val="26282F"/>
                </a:solidFill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663700" y="6882892"/>
            <a:ext cx="10922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10">
                <a:solidFill>
                  <a:srgbClr val="26282F"/>
                </a:solidFill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925827" y="6860032"/>
            <a:ext cx="85725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70">
                <a:solidFill>
                  <a:srgbClr val="13151C"/>
                </a:solidFill>
                <a:latin typeface="Times New Roman"/>
                <a:cs typeface="Times New Roman"/>
              </a:rPr>
              <a:t>4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212083" y="6882892"/>
            <a:ext cx="10922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10">
                <a:solidFill>
                  <a:srgbClr val="26282F"/>
                </a:solidFill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748276" y="6895083"/>
            <a:ext cx="10922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10">
                <a:solidFill>
                  <a:srgbClr val="26282F"/>
                </a:solidFill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260340" y="6895845"/>
            <a:ext cx="28892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40">
                <a:solidFill>
                  <a:srgbClr val="26282F"/>
                </a:solidFill>
                <a:latin typeface="Arial"/>
                <a:cs typeface="Arial"/>
              </a:rPr>
              <a:t>B</a:t>
            </a:r>
            <a:r>
              <a:rPr dirty="0" smtClean="0" sz="950" spc="-95">
                <a:solidFill>
                  <a:srgbClr val="26282F"/>
                </a:solidFill>
                <a:latin typeface="Arial"/>
                <a:cs typeface="Arial"/>
              </a:rPr>
              <a:t>V</a:t>
            </a:r>
            <a:r>
              <a:rPr dirty="0" smtClean="0" sz="600" spc="45">
                <a:solidFill>
                  <a:srgbClr val="5D5D5E"/>
                </a:solidFill>
                <a:latin typeface="Times New Roman"/>
                <a:cs typeface="Times New Roman"/>
              </a:rPr>
              <a:t>out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821171" y="6858000"/>
            <a:ext cx="278130" cy="205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60">
                <a:solidFill>
                  <a:srgbClr val="13151C"/>
                </a:solidFill>
                <a:latin typeface="Courier New"/>
                <a:cs typeface="Courier New"/>
              </a:rPr>
              <a:t>255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779011" y="7164069"/>
            <a:ext cx="18224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20">
                <a:solidFill>
                  <a:srgbClr val="13151C"/>
                </a:solidFill>
                <a:latin typeface="Arial"/>
                <a:cs typeface="Arial"/>
              </a:rPr>
              <a:t>(a)</a:t>
            </a:r>
            <a:endParaRPr sz="95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310132" y="7689088"/>
            <a:ext cx="63119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10">
                <a:solidFill>
                  <a:srgbClr val="424244"/>
                </a:solidFill>
                <a:latin typeface="Arial"/>
                <a:cs typeface="Arial"/>
              </a:rPr>
              <a:t>(</a:t>
            </a:r>
            <a:r>
              <a:rPr dirty="0" smtClean="0" sz="750" spc="-85">
                <a:solidFill>
                  <a:srgbClr val="26282F"/>
                </a:solidFill>
                <a:latin typeface="Arial"/>
                <a:cs typeface="Arial"/>
              </a:rPr>
              <a:t>a</a:t>
            </a:r>
            <a:r>
              <a:rPr dirty="0" smtClean="0" sz="750" spc="80">
                <a:solidFill>
                  <a:srgbClr val="424244"/>
                </a:solidFill>
                <a:latin typeface="Arial"/>
                <a:cs typeface="Arial"/>
              </a:rPr>
              <a:t>)</a:t>
            </a:r>
            <a:r>
              <a:rPr dirty="0" smtClean="0" sz="750" spc="80">
                <a:solidFill>
                  <a:srgbClr val="424244"/>
                </a:solidFill>
                <a:latin typeface="Arial"/>
                <a:cs typeface="Arial"/>
              </a:rPr>
              <a:t>  </a:t>
            </a:r>
            <a:r>
              <a:rPr dirty="0" smtClean="0" sz="750" spc="-100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26282F"/>
                </a:solidFill>
                <a:latin typeface="Times New Roman"/>
                <a:cs typeface="Times New Roman"/>
              </a:rPr>
              <a:t>Histogam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096516" y="7818119"/>
            <a:ext cx="88265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190" i="1">
                <a:solidFill>
                  <a:srgbClr val="424244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620772" y="7657845"/>
            <a:ext cx="176530" cy="337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585">
                <a:solidFill>
                  <a:srgbClr val="5D5D5E"/>
                </a:solidFill>
                <a:latin typeface="Arial"/>
                <a:cs typeface="Arial"/>
              </a:rPr>
              <a:t>\</a:t>
            </a:r>
            <a:endParaRPr sz="215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163316" y="7812278"/>
            <a:ext cx="53975" cy="96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35">
                <a:solidFill>
                  <a:srgbClr val="26282F"/>
                </a:solidFill>
                <a:latin typeface="Times New Roman"/>
                <a:cs typeface="Times New Roman"/>
              </a:rPr>
              <a:t>I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010659" y="7769606"/>
            <a:ext cx="163830" cy="95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90">
                <a:solidFill>
                  <a:srgbClr val="26282F"/>
                </a:solidFill>
                <a:latin typeface="Arial"/>
                <a:cs typeface="Arial"/>
              </a:rPr>
              <a:t>1</a:t>
            </a:r>
            <a:r>
              <a:rPr dirty="0" smtClean="0" sz="550" spc="9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550" spc="225">
                <a:solidFill>
                  <a:srgbClr val="424244"/>
                </a:solidFill>
                <a:latin typeface="Arial"/>
                <a:cs typeface="Arial"/>
              </a:rPr>
              <a:t>8</a:t>
            </a:r>
            <a:endParaRPr sz="55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040884" y="8310880"/>
            <a:ext cx="9652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30">
                <a:solidFill>
                  <a:srgbClr val="5D5D5E"/>
                </a:solidFill>
                <a:latin typeface="Arial"/>
                <a:cs typeface="Arial"/>
              </a:rPr>
              <a:t>I</a:t>
            </a:r>
            <a:endParaRPr sz="8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998211" y="7799069"/>
            <a:ext cx="110871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45">
                <a:solidFill>
                  <a:srgbClr val="5D5D5E"/>
                </a:solidFill>
                <a:latin typeface="Arial"/>
                <a:cs typeface="Arial"/>
              </a:rPr>
              <a:t>2&amp;5</a:t>
            </a:r>
            <a:r>
              <a:rPr dirty="0" smtClean="0" sz="550" spc="45">
                <a:solidFill>
                  <a:srgbClr val="5D5D5E"/>
                </a:solidFill>
                <a:latin typeface="Arial"/>
                <a:cs typeface="Arial"/>
              </a:rPr>
              <a:t>     </a:t>
            </a:r>
            <a:r>
              <a:rPr dirty="0" smtClean="0" sz="550" spc="20">
                <a:solidFill>
                  <a:srgbClr val="5D5D5E"/>
                </a:solidFill>
                <a:latin typeface="Arial"/>
                <a:cs typeface="Arial"/>
              </a:rPr>
              <a:t> </a:t>
            </a:r>
            <a:r>
              <a:rPr dirty="0" smtClean="0" sz="750" spc="0">
                <a:solidFill>
                  <a:srgbClr val="26282F"/>
                </a:solidFill>
                <a:latin typeface="Arial"/>
                <a:cs typeface="Arial"/>
              </a:rPr>
              <a:t>Image</a:t>
            </a:r>
            <a:r>
              <a:rPr dirty="0" smtClean="0" sz="750" spc="-8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750" spc="35">
                <a:solidFill>
                  <a:srgbClr val="26282F"/>
                </a:solidFill>
                <a:latin typeface="Arial"/>
                <a:cs typeface="Arial"/>
              </a:rPr>
              <a:t>va</a:t>
            </a:r>
            <a:r>
              <a:rPr dirty="0" smtClean="0" sz="750" spc="-35">
                <a:solidFill>
                  <a:srgbClr val="26282F"/>
                </a:solidFill>
                <a:latin typeface="Arial"/>
                <a:cs typeface="Arial"/>
              </a:rPr>
              <a:t>l</a:t>
            </a:r>
            <a:r>
              <a:rPr dirty="0" smtClean="0" sz="750" spc="15">
                <a:solidFill>
                  <a:srgbClr val="424244"/>
                </a:solidFill>
                <a:latin typeface="Arial"/>
                <a:cs typeface="Arial"/>
              </a:rPr>
              <a:t>ues</a:t>
            </a:r>
            <a:r>
              <a:rPr dirty="0" smtClean="0" sz="750" spc="15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750" spc="5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700" spc="10">
                <a:solidFill>
                  <a:srgbClr val="26282F"/>
                </a:solidFill>
                <a:latin typeface="Times New Roman"/>
                <a:cs typeface="Times New Roman"/>
              </a:rPr>
              <a:t>(ON)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310132" y="8329167"/>
            <a:ext cx="848994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774065" algn="l"/>
              </a:tabLst>
            </a:pPr>
            <a:r>
              <a:rPr dirty="0" smtClean="0" sz="700" spc="35">
                <a:solidFill>
                  <a:srgbClr val="26282F"/>
                </a:solidFill>
                <a:latin typeface="Times New Roman"/>
                <a:cs typeface="Times New Roman"/>
              </a:rPr>
              <a:t>(</a:t>
            </a:r>
            <a:r>
              <a:rPr dirty="0" smtClean="0" sz="700" spc="-50">
                <a:solidFill>
                  <a:srgbClr val="26282F"/>
                </a:solidFill>
                <a:latin typeface="Times New Roman"/>
                <a:cs typeface="Times New Roman"/>
              </a:rPr>
              <a:t>b</a:t>
            </a:r>
            <a:r>
              <a:rPr dirty="0" smtClean="0" sz="700" spc="55">
                <a:solidFill>
                  <a:srgbClr val="424244"/>
                </a:solidFill>
                <a:latin typeface="Times New Roman"/>
                <a:cs typeface="Times New Roman"/>
              </a:rPr>
              <a:t>)</a:t>
            </a:r>
            <a:r>
              <a:rPr dirty="0" smtClean="0" sz="700" spc="55">
                <a:solidFill>
                  <a:srgbClr val="424244"/>
                </a:solidFill>
                <a:latin typeface="Times New Roman"/>
                <a:cs typeface="Times New Roman"/>
              </a:rPr>
              <a:t>  </a:t>
            </a:r>
            <a:r>
              <a:rPr dirty="0" smtClean="0" sz="700" spc="45">
                <a:solidFill>
                  <a:srgbClr val="424244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35">
                <a:solidFill>
                  <a:srgbClr val="26282F"/>
                </a:solidFill>
                <a:latin typeface="Times New Roman"/>
                <a:cs typeface="Times New Roman"/>
              </a:rPr>
              <a:t>No</a:t>
            </a:r>
            <a:r>
              <a:rPr dirty="0" smtClean="0" sz="800" spc="-10">
                <a:solidFill>
                  <a:srgbClr val="26282F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20">
                <a:solidFill>
                  <a:srgbClr val="26282F"/>
                </a:solidFill>
                <a:latin typeface="Arial"/>
                <a:cs typeface="Arial"/>
              </a:rPr>
              <a:t>str</a:t>
            </a:r>
            <a:r>
              <a:rPr dirty="0" smtClean="0" sz="750" spc="15">
                <a:solidFill>
                  <a:srgbClr val="424244"/>
                </a:solidFill>
                <a:latin typeface="Arial"/>
                <a:cs typeface="Arial"/>
              </a:rPr>
              <a:t>etch</a:t>
            </a:r>
            <a:r>
              <a:rPr dirty="0" smtClean="0" sz="750" spc="15">
                <a:solidFill>
                  <a:srgbClr val="424244"/>
                </a:solidFill>
                <a:latin typeface="Arial"/>
                <a:cs typeface="Arial"/>
              </a:rPr>
              <a:t>	</a:t>
            </a:r>
            <a:r>
              <a:rPr dirty="0" smtClean="0" sz="550" spc="170" i="1">
                <a:solidFill>
                  <a:srgbClr val="424244"/>
                </a:solidFill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742692" y="8403082"/>
            <a:ext cx="128905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80">
                <a:solidFill>
                  <a:srgbClr val="424244"/>
                </a:solidFill>
                <a:latin typeface="Times New Roman"/>
                <a:cs typeface="Times New Roman"/>
              </a:rPr>
              <a:t>00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846067" y="8409685"/>
            <a:ext cx="169545" cy="95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45">
                <a:solidFill>
                  <a:srgbClr val="26282F"/>
                </a:solidFill>
                <a:latin typeface="Arial"/>
                <a:cs typeface="Arial"/>
              </a:rPr>
              <a:t>1&amp;8</a:t>
            </a:r>
            <a:endParaRPr sz="55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986020" y="8390382"/>
            <a:ext cx="1104265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20">
                <a:solidFill>
                  <a:srgbClr val="424244"/>
                </a:solidFill>
                <a:latin typeface="Arial"/>
                <a:cs typeface="Arial"/>
              </a:rPr>
              <a:t>2£'5</a:t>
            </a:r>
            <a:r>
              <a:rPr dirty="0" smtClean="0" sz="550" spc="20">
                <a:solidFill>
                  <a:srgbClr val="424244"/>
                </a:solidFill>
                <a:latin typeface="Arial"/>
                <a:cs typeface="Arial"/>
              </a:rPr>
              <a:t>    </a:t>
            </a:r>
            <a:r>
              <a:rPr dirty="0" smtClean="0" sz="550" spc="-20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750" spc="0">
                <a:solidFill>
                  <a:srgbClr val="26282F"/>
                </a:solidFill>
                <a:latin typeface="Arial"/>
                <a:cs typeface="Arial"/>
              </a:rPr>
              <a:t>Display</a:t>
            </a:r>
            <a:r>
              <a:rPr dirty="0" smtClean="0" sz="750" spc="-9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750" spc="-135">
                <a:solidFill>
                  <a:srgbClr val="13151C"/>
                </a:solidFill>
                <a:latin typeface="Arial"/>
                <a:cs typeface="Arial"/>
              </a:rPr>
              <a:t>l</a:t>
            </a:r>
            <a:r>
              <a:rPr dirty="0" smtClean="0" sz="750" spc="25">
                <a:solidFill>
                  <a:srgbClr val="424244"/>
                </a:solidFill>
                <a:latin typeface="Arial"/>
                <a:cs typeface="Arial"/>
              </a:rPr>
              <a:t>e</a:t>
            </a:r>
            <a:r>
              <a:rPr dirty="0" smtClean="0" sz="750" spc="-5">
                <a:solidFill>
                  <a:srgbClr val="424244"/>
                </a:solidFill>
                <a:latin typeface="Arial"/>
                <a:cs typeface="Arial"/>
              </a:rPr>
              <a:t>v</a:t>
            </a:r>
            <a:r>
              <a:rPr dirty="0" smtClean="0" sz="750" spc="10">
                <a:solidFill>
                  <a:srgbClr val="26282F"/>
                </a:solidFill>
                <a:latin typeface="Arial"/>
                <a:cs typeface="Arial"/>
              </a:rPr>
              <a:t>e</a:t>
            </a:r>
            <a:r>
              <a:rPr dirty="0" smtClean="0" sz="750" spc="-20">
                <a:solidFill>
                  <a:srgbClr val="26282F"/>
                </a:solidFill>
                <a:latin typeface="Arial"/>
                <a:cs typeface="Arial"/>
              </a:rPr>
              <a:t>l</a:t>
            </a:r>
            <a:r>
              <a:rPr dirty="0" smtClean="0" sz="750" spc="5">
                <a:solidFill>
                  <a:srgbClr val="424244"/>
                </a:solidFill>
                <a:latin typeface="Arial"/>
                <a:cs typeface="Arial"/>
              </a:rPr>
              <a:t>s</a:t>
            </a:r>
            <a:r>
              <a:rPr dirty="0" smtClean="0" sz="750" spc="5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750" spc="15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750" spc="-10">
                <a:solidFill>
                  <a:srgbClr val="26282F"/>
                </a:solidFill>
                <a:latin typeface="Arial"/>
                <a:cs typeface="Arial"/>
              </a:rPr>
              <a:t>(</a:t>
            </a:r>
            <a:r>
              <a:rPr dirty="0" smtClean="0" sz="750" spc="-25">
                <a:solidFill>
                  <a:srgbClr val="26282F"/>
                </a:solidFill>
                <a:latin typeface="Arial"/>
                <a:cs typeface="Arial"/>
              </a:rPr>
              <a:t>O</a:t>
            </a:r>
            <a:r>
              <a:rPr dirty="0" smtClean="0" sz="750" spc="-110">
                <a:solidFill>
                  <a:srgbClr val="26282F"/>
                </a:solidFill>
                <a:latin typeface="Arial"/>
                <a:cs typeface="Arial"/>
              </a:rPr>
              <a:t>N</a:t>
            </a:r>
            <a:r>
              <a:rPr dirty="0" smtClean="0" sz="750" spc="80">
                <a:solidFill>
                  <a:srgbClr val="424244"/>
                </a:solidFill>
                <a:latin typeface="Arial"/>
                <a:cs typeface="Arial"/>
              </a:rPr>
              <a:t>)</a:t>
            </a:r>
            <a:endParaRPr sz="75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248147" y="8652002"/>
            <a:ext cx="854710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-55">
                <a:solidFill>
                  <a:srgbClr val="26282F"/>
                </a:solidFill>
                <a:latin typeface="Arial"/>
                <a:cs typeface="Arial"/>
              </a:rPr>
              <a:t>Image</a:t>
            </a:r>
            <a:r>
              <a:rPr dirty="0" smtClean="0" sz="850" spc="-11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850" spc="5">
                <a:solidFill>
                  <a:srgbClr val="424244"/>
                </a:solidFill>
                <a:latin typeface="Arial"/>
                <a:cs typeface="Arial"/>
              </a:rPr>
              <a:t>v</a:t>
            </a:r>
            <a:r>
              <a:rPr dirty="0" smtClean="0" sz="850" spc="-45">
                <a:solidFill>
                  <a:srgbClr val="26282F"/>
                </a:solidFill>
                <a:latin typeface="Arial"/>
                <a:cs typeface="Arial"/>
              </a:rPr>
              <a:t>a</a:t>
            </a:r>
            <a:r>
              <a:rPr dirty="0" smtClean="0" sz="850" spc="-85">
                <a:solidFill>
                  <a:srgbClr val="424244"/>
                </a:solidFill>
                <a:latin typeface="Arial"/>
                <a:cs typeface="Arial"/>
              </a:rPr>
              <a:t>lUes</a:t>
            </a:r>
            <a:r>
              <a:rPr dirty="0" smtClean="0" sz="850" spc="-85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850" spc="-30">
                <a:solidFill>
                  <a:srgbClr val="424244"/>
                </a:solidFill>
                <a:latin typeface="Arial"/>
                <a:cs typeface="Arial"/>
              </a:rPr>
              <a:t> </a:t>
            </a:r>
            <a:r>
              <a:rPr dirty="0" smtClean="0" sz="750" spc="-10">
                <a:solidFill>
                  <a:srgbClr val="26282F"/>
                </a:solidFill>
                <a:latin typeface="Arial"/>
                <a:cs typeface="Arial"/>
              </a:rPr>
              <a:t>(</a:t>
            </a:r>
            <a:r>
              <a:rPr dirty="0" smtClean="0" sz="750" spc="-25">
                <a:solidFill>
                  <a:srgbClr val="26282F"/>
                </a:solidFill>
                <a:latin typeface="Arial"/>
                <a:cs typeface="Arial"/>
              </a:rPr>
              <a:t>O</a:t>
            </a:r>
            <a:r>
              <a:rPr dirty="0" smtClean="0" sz="750" spc="-110">
                <a:solidFill>
                  <a:srgbClr val="26282F"/>
                </a:solidFill>
                <a:latin typeface="Arial"/>
                <a:cs typeface="Arial"/>
              </a:rPr>
              <a:t>N</a:t>
            </a:r>
            <a:r>
              <a:rPr dirty="0" smtClean="0" sz="750" spc="80">
                <a:solidFill>
                  <a:srgbClr val="424244"/>
                </a:solidFill>
                <a:latin typeface="Arial"/>
                <a:cs typeface="Arial"/>
              </a:rPr>
              <a:t>)</a:t>
            </a:r>
            <a:endParaRPr sz="7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5242052" y="9115806"/>
            <a:ext cx="1945005" cy="5219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>
                <a:solidFill>
                  <a:srgbClr val="26282F"/>
                </a:solidFill>
                <a:latin typeface="Arial"/>
                <a:cs typeface="Arial"/>
              </a:rPr>
              <a:t>Display</a:t>
            </a:r>
            <a:r>
              <a:rPr dirty="0" smtClean="0" sz="750" spc="-30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750" spc="10">
                <a:solidFill>
                  <a:srgbClr val="424244"/>
                </a:solidFill>
                <a:latin typeface="Arial"/>
                <a:cs typeface="Arial"/>
              </a:rPr>
              <a:t>le</a:t>
            </a:r>
            <a:r>
              <a:rPr dirty="0" smtClean="0" sz="750" spc="25">
                <a:solidFill>
                  <a:srgbClr val="424244"/>
                </a:solidFill>
                <a:latin typeface="Arial"/>
                <a:cs typeface="Arial"/>
              </a:rPr>
              <a:t>v</a:t>
            </a:r>
            <a:r>
              <a:rPr dirty="0" smtClean="0" sz="750" spc="-5">
                <a:solidFill>
                  <a:srgbClr val="26282F"/>
                </a:solidFill>
                <a:latin typeface="Arial"/>
                <a:cs typeface="Arial"/>
              </a:rPr>
              <a:t>els</a:t>
            </a:r>
            <a:r>
              <a:rPr dirty="0" smtClean="0" sz="750" spc="-5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750" spc="-25">
                <a:solidFill>
                  <a:srgbClr val="26282F"/>
                </a:solidFill>
                <a:latin typeface="Arial"/>
                <a:cs typeface="Arial"/>
              </a:rPr>
              <a:t> </a:t>
            </a:r>
            <a:r>
              <a:rPr dirty="0" smtClean="0" sz="750" spc="-10">
                <a:solidFill>
                  <a:srgbClr val="424244"/>
                </a:solidFill>
                <a:latin typeface="Arial"/>
                <a:cs typeface="Arial"/>
              </a:rPr>
              <a:t>(</a:t>
            </a:r>
            <a:r>
              <a:rPr dirty="0" smtClean="0" sz="750" spc="0">
                <a:solidFill>
                  <a:srgbClr val="26282F"/>
                </a:solidFill>
                <a:latin typeface="Arial"/>
                <a:cs typeface="Arial"/>
              </a:rPr>
              <a:t>O</a:t>
            </a:r>
            <a:r>
              <a:rPr dirty="0" smtClean="0" sz="750" spc="-80">
                <a:solidFill>
                  <a:srgbClr val="26282F"/>
                </a:solidFill>
                <a:latin typeface="Arial"/>
                <a:cs typeface="Arial"/>
              </a:rPr>
              <a:t>N</a:t>
            </a:r>
            <a:r>
              <a:rPr dirty="0" smtClean="0" sz="750" spc="15">
                <a:solidFill>
                  <a:srgbClr val="424244"/>
                </a:solidFill>
                <a:latin typeface="Arial"/>
                <a:cs typeface="Arial"/>
              </a:rPr>
              <a:t>)</a:t>
            </a:r>
            <a:endParaRPr sz="750">
              <a:latin typeface="Arial"/>
              <a:cs typeface="Arial"/>
            </a:endParaRPr>
          </a:p>
          <a:p>
            <a:pPr algn="r" marR="12700">
              <a:lnSpc>
                <a:spcPts val="3140"/>
              </a:lnSpc>
            </a:pPr>
            <a:r>
              <a:rPr dirty="0" smtClean="0" sz="3000" spc="30">
                <a:solidFill>
                  <a:srgbClr val="0C1A44"/>
                </a:solidFill>
                <a:latin typeface="Arial"/>
                <a:cs typeface="Arial"/>
              </a:rPr>
              <a:t>24</a:t>
            </a:r>
            <a:endParaRPr sz="3000">
              <a:latin typeface="Arial"/>
              <a:cs typeface="Arial"/>
            </a:endParaRPr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2197607" y="7577328"/>
          <a:ext cx="2816351" cy="8138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607"/>
                <a:gridCol w="298704"/>
                <a:gridCol w="146303"/>
                <a:gridCol w="146303"/>
                <a:gridCol w="152400"/>
                <a:gridCol w="347472"/>
                <a:gridCol w="39624"/>
                <a:gridCol w="39624"/>
                <a:gridCol w="603503"/>
                <a:gridCol w="292607"/>
                <a:gridCol w="438911"/>
              </a:tblGrid>
              <a:tr h="373379">
                <a:tc gridSpan="6">
                  <a:txBody>
                    <a:bodyPr/>
                    <a:lstStyle/>
                    <a:p>
                      <a:pPr/>
                      <a:endParaRPr sz="335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/>
                      <a:endParaRPr sz="33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B w="18288">
                      <a:solidFill>
                        <a:srgbClr val="57575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33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B w="18288">
                      <a:solidFill>
                        <a:srgbClr val="575757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/>
                      <a:endParaRPr sz="33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B w="18288">
                      <a:solidFill>
                        <a:srgbClr val="575757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34340">
                <a:tc>
                  <a:txBody>
                    <a:bodyPr/>
                    <a:lstStyle/>
                    <a:p>
                      <a:pPr algn="ctr" marL="24765">
                        <a:lnSpc>
                          <a:spcPts val="4220"/>
                        </a:lnSpc>
                      </a:pPr>
                      <a:r>
                        <a:rPr dirty="0" smtClean="0" sz="4100">
                          <a:solidFill>
                            <a:srgbClr val="5D5D5E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606060"/>
                      </a:solidFill>
                      <a:prstDash val="solid"/>
                    </a:lnL>
                    <a:lnR w="12192">
                      <a:solidFill>
                        <a:srgbClr val="575757"/>
                      </a:solidFill>
                      <a:prstDash val="solid"/>
                    </a:lnR>
                    <a:lnT w="12192">
                      <a:solidFill>
                        <a:srgbClr val="8C8C8C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ts val="4420"/>
                        </a:lnSpc>
                      </a:pPr>
                      <a:r>
                        <a:rPr dirty="0" smtClean="0" sz="4300">
                          <a:solidFill>
                            <a:srgbClr val="424244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575757"/>
                      </a:solidFill>
                      <a:prstDash val="solid"/>
                    </a:lnL>
                    <a:lnR w="12192">
                      <a:solidFill>
                        <a:srgbClr val="4F4F4F"/>
                      </a:solidFill>
                      <a:prstDash val="solid"/>
                    </a:lnR>
                    <a:lnT w="12192">
                      <a:solidFill>
                        <a:srgbClr val="777777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4F4F4F"/>
                      </a:solidFill>
                      <a:prstDash val="solid"/>
                    </a:lnL>
                    <a:lnR w="12192">
                      <a:solidFill>
                        <a:srgbClr val="4F4F4F"/>
                      </a:solidFill>
                      <a:prstDash val="solid"/>
                    </a:lnR>
                    <a:lnT w="12192">
                      <a:solidFill>
                        <a:srgbClr val="3F3F3F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4F4F4F"/>
                      </a:solidFill>
                      <a:prstDash val="solid"/>
                    </a:lnL>
                    <a:lnR w="12192">
                      <a:solidFill>
                        <a:srgbClr val="5B5B5B"/>
                      </a:solidFill>
                      <a:prstDash val="solid"/>
                    </a:lnR>
                    <a:lnT w="18288">
                      <a:solidFill>
                        <a:srgbClr val="4B4B4B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5B5B5B"/>
                      </a:solidFill>
                      <a:prstDash val="solid"/>
                    </a:lnL>
                    <a:lnR w="18288">
                      <a:solidFill>
                        <a:srgbClr val="6B6B6B"/>
                      </a:solidFill>
                      <a:prstDash val="solid"/>
                    </a:lnR>
                    <a:lnT w="18288">
                      <a:solidFill>
                        <a:srgbClr val="4B4B4B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9220">
                        <a:lnSpc>
                          <a:spcPts val="4170"/>
                        </a:lnSpc>
                      </a:pPr>
                      <a:r>
                        <a:rPr dirty="0" smtClean="0" sz="4100">
                          <a:solidFill>
                            <a:srgbClr val="5D5D5E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6B6B6B"/>
                      </a:solidFill>
                      <a:prstDash val="solid"/>
                    </a:lnL>
                    <a:lnR w="18288">
                      <a:solidFill>
                        <a:srgbClr val="383838"/>
                      </a:solidFill>
                      <a:prstDash val="solid"/>
                    </a:lnR>
                    <a:lnT w="30480">
                      <a:solidFill>
                        <a:srgbClr val="3F3F3F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173355">
                        <a:lnSpc>
                          <a:spcPts val="4420"/>
                        </a:lnSpc>
                      </a:pPr>
                      <a:r>
                        <a:rPr dirty="0" smtClean="0" sz="4300">
                          <a:solidFill>
                            <a:srgbClr val="424244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4300" spc="450">
                          <a:solidFill>
                            <a:srgbClr val="42424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4300" spc="0">
                          <a:solidFill>
                            <a:srgbClr val="424244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383838"/>
                      </a:solidFill>
                      <a:prstDash val="solid"/>
                    </a:lnL>
                    <a:lnR w="12192">
                      <a:solidFill>
                        <a:srgbClr val="4B4B4B"/>
                      </a:solidFill>
                      <a:prstDash val="solid"/>
                    </a:lnR>
                    <a:lnT w="18288">
                      <a:solidFill>
                        <a:srgbClr val="575757"/>
                      </a:solidFill>
                      <a:prstDash val="solid"/>
                    </a:lnT>
                    <a:lnB w="12192">
                      <a:solidFill>
                        <a:srgbClr val="7C7C7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ts val="4420"/>
                        </a:lnSpc>
                      </a:pPr>
                      <a:r>
                        <a:rPr dirty="0" smtClean="0" sz="4300">
                          <a:solidFill>
                            <a:srgbClr val="424244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4B4B4B"/>
                      </a:solidFill>
                      <a:prstDash val="solid"/>
                    </a:lnL>
                    <a:lnR w="12192">
                      <a:solidFill>
                        <a:srgbClr val="545454"/>
                      </a:solidFill>
                      <a:prstDash val="solid"/>
                    </a:lnR>
                    <a:lnT w="18288">
                      <a:solidFill>
                        <a:srgbClr val="575757"/>
                      </a:solidFill>
                      <a:prstDash val="solid"/>
                    </a:lnT>
                    <a:lnB w="12192">
                      <a:solidFill>
                        <a:srgbClr val="90909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ts val="4420"/>
                        </a:lnSpc>
                      </a:pPr>
                      <a:r>
                        <a:rPr dirty="0" smtClean="0" sz="4300">
                          <a:solidFill>
                            <a:srgbClr val="424244"/>
                          </a:solidFill>
                          <a:latin typeface="Arial"/>
                          <a:cs typeface="Arial"/>
                        </a:rPr>
                        <a:t>II</a:t>
                      </a:r>
                      <a:endParaRPr sz="43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545454"/>
                      </a:solidFill>
                      <a:prstDash val="solid"/>
                    </a:lnL>
                    <a:lnR w="12192">
                      <a:solidFill>
                        <a:srgbClr val="6B6B6B"/>
                      </a:solidFill>
                      <a:prstDash val="solid"/>
                    </a:lnR>
                    <a:lnT w="12192">
                      <a:solidFill>
                        <a:srgbClr val="707070"/>
                      </a:solidFill>
                      <a:prstDash val="solid"/>
                    </a:lnT>
                    <a:lnB w="12192">
                      <a:solidFill>
                        <a:srgbClr val="6B6B6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6198235" cy="92519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115185" algn="l"/>
                <a:tab pos="4456430" algn="l"/>
              </a:tabLst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82">
                <a:solidFill>
                  <a:srgbClr val="1A54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713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3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-6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AE0A11"/>
                </a:solidFill>
                <a:latin typeface="Times New Roman"/>
                <a:cs typeface="Times New Roman"/>
              </a:rPr>
              <a:t>Processi</a:t>
            </a:r>
            <a:r>
              <a:rPr dirty="0" smtClean="0" baseline="2777" sz="1500" spc="157">
                <a:solidFill>
                  <a:srgbClr val="AE0A11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g)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algn="just" marL="12700" marR="427990" indent="474980">
              <a:lnSpc>
                <a:spcPct val="115199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optimal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composites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grey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stretched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full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unit.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marL="12700" marR="424180">
              <a:lnSpc>
                <a:spcPct val="115199"/>
              </a:lnSpc>
            </a:pPr>
            <a:r>
              <a:rPr dirty="0" smtClean="0" sz="1250" spc="50" b="1">
                <a:solidFill>
                  <a:srgbClr val="0C1F4D"/>
                </a:solidFill>
                <a:latin typeface="Times New Roman"/>
                <a:cs typeface="Times New Roman"/>
              </a:rPr>
              <a:t>2)</a:t>
            </a:r>
            <a:r>
              <a:rPr dirty="0" smtClean="0" sz="1250" spc="5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C1F4D"/>
                </a:solidFill>
                <a:latin typeface="Times New Roman"/>
                <a:cs typeface="Times New Roman"/>
              </a:rPr>
              <a:t>Non-</a:t>
            </a:r>
            <a:r>
              <a:rPr dirty="0" smtClean="0" sz="1250" spc="15" b="1" u="sng">
                <a:solidFill>
                  <a:srgbClr val="0C1F4D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ar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5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Enhancement: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methods,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follow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non-linear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transformation.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non-linear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endParaRPr sz="1250">
              <a:latin typeface="Times New Roman"/>
              <a:cs typeface="Times New Roman"/>
            </a:endParaRPr>
          </a:p>
          <a:p>
            <a:pPr marL="12700" marR="422909">
              <a:lnSpc>
                <a:spcPts val="1800"/>
              </a:lnSpc>
              <a:spcBef>
                <a:spcPts val="70"/>
              </a:spcBef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50" spc="-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9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650" spc="75" i="1">
                <a:solidFill>
                  <a:srgbClr val="080808"/>
                </a:solidFill>
                <a:latin typeface="Arial"/>
                <a:cs typeface="Arial"/>
              </a:rPr>
              <a:t>f</a:t>
            </a:r>
            <a:r>
              <a:rPr dirty="0" smtClean="0" sz="1650" spc="1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145" i="1">
                <a:solidFill>
                  <a:srgbClr val="080808"/>
                </a:solidFill>
                <a:latin typeface="Arial"/>
                <a:cs typeface="Arial"/>
              </a:rPr>
              <a:t>(x)</a:t>
            </a:r>
            <a:r>
              <a:rPr dirty="0" smtClean="0" sz="1200" spc="100" i="1">
                <a:solidFill>
                  <a:srgbClr val="080808"/>
                </a:solidFill>
                <a:latin typeface="Arial"/>
                <a:cs typeface="Arial"/>
              </a:rPr>
              <a:t>,</a:t>
            </a:r>
            <a:r>
              <a:rPr dirty="0" smtClean="0" sz="1200" spc="-10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5" i="1">
                <a:solidFill>
                  <a:srgbClr val="080808"/>
                </a:solidFill>
                <a:latin typeface="Arial"/>
                <a:cs typeface="Arial"/>
              </a:rPr>
              <a:t>x</a:t>
            </a:r>
            <a:r>
              <a:rPr dirty="0" smtClean="0" sz="1200" spc="-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0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8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value.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non-linear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nearly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subclasses</a:t>
            </a: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main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class.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8"/>
              </a:spcBef>
            </a:pPr>
            <a:endParaRPr sz="1300"/>
          </a:p>
          <a:p>
            <a:pPr algn="just" marL="12700" marR="424180" indent="420370">
              <a:lnSpc>
                <a:spcPct val="115199"/>
              </a:lnSpc>
            </a:pP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nonlinear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involves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scaling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logarithmically.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greatest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impact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darker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histogram.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55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150" spc="-12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reversed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enhance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brighter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histogram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scaling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log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function.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8"/>
              </a:spcBef>
            </a:pPr>
            <a:endParaRPr sz="1300"/>
          </a:p>
          <a:p>
            <a:pPr algn="just" marL="12700" marR="425450" indent="429259">
              <a:lnSpc>
                <a:spcPct val="115199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Histogram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equalization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non-linear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technique.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technique,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histogram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redistributed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population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density.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obtained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grouping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grey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grey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enhanced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grey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5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Correction: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7"/>
              </a:spcBef>
            </a:pPr>
            <a:endParaRPr sz="1200"/>
          </a:p>
          <a:p>
            <a:pPr algn="just" marL="12700" marR="416559" indent="438784">
              <a:lnSpc>
                <a:spcPct val="1163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evaluation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monitor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performance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sensors.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performance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continuously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monitored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by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applying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sets.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any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influenced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factors,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as,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illumination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conditions,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viewing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instrument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characteristics.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processing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activity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involved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conversion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physical 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namely,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8"/>
              </a:spcBef>
            </a:pPr>
            <a:endParaRPr sz="1200"/>
          </a:p>
          <a:p>
            <a:pPr algn="just" marL="12700" marR="422909" indent="438784">
              <a:lnSpc>
                <a:spcPct val="1163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investigators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statistically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classify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map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features,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continuous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mosaic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eliminate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differential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illumination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effects.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analyses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questionable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quantitatively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physical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feature.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8"/>
              </a:spcBef>
            </a:pPr>
            <a:endParaRPr sz="1300"/>
          </a:p>
          <a:p>
            <a:pPr algn="r" marR="12700">
              <a:lnSpc>
                <a:spcPct val="100000"/>
              </a:lnSpc>
            </a:pPr>
            <a:r>
              <a:rPr dirty="0" smtClean="0" sz="3400" spc="-350" b="1">
                <a:solidFill>
                  <a:srgbClr val="0C1F4D"/>
                </a:solidFill>
                <a:latin typeface="Courier New"/>
                <a:cs typeface="Courier New"/>
              </a:rPr>
              <a:t>25</a:t>
            </a:r>
            <a:endParaRPr sz="34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5790565" cy="20732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115185" algn="l"/>
                <a:tab pos="4456430" algn="l"/>
              </a:tabLst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82">
                <a:solidFill>
                  <a:srgbClr val="1A54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713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3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-6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AE0A11"/>
                </a:solidFill>
                <a:latin typeface="Times New Roman"/>
                <a:cs typeface="Times New Roman"/>
              </a:rPr>
              <a:t>Processi</a:t>
            </a:r>
            <a:r>
              <a:rPr dirty="0" smtClean="0" baseline="2777" sz="1500" spc="157">
                <a:solidFill>
                  <a:srgbClr val="AE0A11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g)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marL="12700" marR="38735">
              <a:lnSpc>
                <a:spcPct val="115199"/>
              </a:lnSpc>
            </a:pP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convert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physically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meaningful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further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analysis.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</a:pPr>
            <a:endParaRPr sz="700"/>
          </a:p>
          <a:p>
            <a:pPr algn="just" marL="12700" marR="12700" indent="438784">
              <a:lnSpc>
                <a:spcPct val="1536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metadata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MIL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file.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proposed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work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convert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DN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at-sensor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equation: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7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ctr" marL="6985">
              <a:lnSpc>
                <a:spcPct val="100000"/>
              </a:lnSpc>
              <a:tabLst>
                <a:tab pos="217170" algn="l"/>
                <a:tab pos="2265680" algn="l"/>
              </a:tabLst>
            </a:pPr>
            <a:r>
              <a:rPr dirty="0" smtClean="0" sz="1300" spc="-125" i="1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-125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25" i="1" u="heavy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45" i="1" u="heavy">
                <a:solidFill>
                  <a:srgbClr val="080808"/>
                </a:solidFill>
                <a:latin typeface="Times New Roman"/>
                <a:cs typeface="Times New Roman"/>
              </a:rPr>
              <a:t>Lmax</a:t>
            </a:r>
            <a:r>
              <a:rPr dirty="0" smtClean="0" sz="1300" spc="-45" i="1" u="heavy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4" i="1" u="heavy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45" u="heavy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185" u="heavy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 i="1" u="heavy">
                <a:solidFill>
                  <a:srgbClr val="080808"/>
                </a:solidFill>
                <a:latin typeface="Times New Roman"/>
                <a:cs typeface="Times New Roman"/>
              </a:rPr>
              <a:t>Lmin</a:t>
            </a:r>
            <a:r>
              <a:rPr dirty="0" smtClean="0" sz="1300" spc="-20" i="1" u="heavy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20" i="1" u="heavy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 i="1" u="heavy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80" u="heavy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65" u="heavy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000" spc="35" i="1" u="heavy">
                <a:solidFill>
                  <a:srgbClr val="080808"/>
                </a:solidFill>
                <a:latin typeface="Times New Roman"/>
                <a:cs typeface="Times New Roman"/>
              </a:rPr>
              <a:t>Qcal</a:t>
            </a:r>
            <a:r>
              <a:rPr dirty="0" smtClean="0" sz="1000" spc="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 i="1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-125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_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35" i="1">
                <a:solidFill>
                  <a:srgbClr val="080808"/>
                </a:solidFill>
                <a:latin typeface="Times New Roman"/>
                <a:cs typeface="Times New Roman"/>
              </a:rPr>
              <a:t>Q.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93339" y="2467102"/>
            <a:ext cx="8509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20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49955" y="2467102"/>
            <a:ext cx="2299970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019"/>
              </a:lnSpc>
              <a:tabLst>
                <a:tab pos="1292225" algn="l"/>
                <a:tab pos="1703705" algn="l"/>
                <a:tab pos="2252345" algn="l"/>
              </a:tabLst>
            </a:pPr>
            <a:r>
              <a:rPr dirty="0" smtClean="0" sz="950" spc="204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950" spc="204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950" spc="204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950" spc="204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950" spc="130" i="1">
                <a:solidFill>
                  <a:srgbClr val="080808"/>
                </a:solidFill>
                <a:latin typeface="Times New Roman"/>
                <a:cs typeface="Times New Roman"/>
              </a:rPr>
              <a:t>mtn</a:t>
            </a:r>
            <a:r>
              <a:rPr dirty="0" smtClean="0" sz="950" spc="13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950" spc="130" i="1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endParaRPr sz="950">
              <a:latin typeface="Times New Roman"/>
              <a:cs typeface="Times New Roman"/>
            </a:endParaRPr>
          </a:p>
          <a:p>
            <a:pPr marL="76200">
              <a:lnSpc>
                <a:spcPts val="885"/>
              </a:lnSpc>
            </a:pPr>
            <a:r>
              <a:rPr dirty="0" smtClean="0" sz="1000" spc="135" i="1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r>
              <a:rPr dirty="0" smtClean="0" sz="1000" spc="15" i="1">
                <a:solidFill>
                  <a:srgbClr val="080808"/>
                </a:solidFill>
                <a:latin typeface="Times New Roman"/>
                <a:cs typeface="Times New Roman"/>
              </a:rPr>
              <a:t>calmax</a:t>
            </a:r>
            <a:r>
              <a:rPr dirty="0" smtClean="0" sz="1000" spc="1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00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0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35" i="1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r>
              <a:rPr dirty="0" smtClean="0" sz="1000" spc="15" i="1">
                <a:solidFill>
                  <a:srgbClr val="080808"/>
                </a:solidFill>
                <a:latin typeface="Times New Roman"/>
                <a:cs typeface="Times New Roman"/>
              </a:rPr>
              <a:t>calmin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2831338"/>
            <a:ext cx="50609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3239261"/>
            <a:ext cx="419100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706495" algn="l"/>
                <a:tab pos="4099560" algn="l"/>
              </a:tabLst>
            </a:pPr>
            <a:r>
              <a:rPr dirty="0" smtClean="0" sz="1350" spc="-130" i="1">
                <a:solidFill>
                  <a:srgbClr val="080808"/>
                </a:solidFill>
                <a:latin typeface="Times New Roman"/>
                <a:cs typeface="Times New Roman"/>
              </a:rPr>
              <a:t>L,t</a:t>
            </a:r>
            <a:r>
              <a:rPr dirty="0" smtClean="0" sz="1350" spc="-1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35" i="1">
                <a:solidFill>
                  <a:srgbClr val="080808"/>
                </a:solidFill>
                <a:latin typeface="Times New Roman"/>
                <a:cs typeface="Times New Roman"/>
              </a:rPr>
              <a:t>spctral</a:t>
            </a:r>
            <a:r>
              <a:rPr dirty="0" smtClean="0" sz="1350" spc="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14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radince</a:t>
            </a:r>
            <a:r>
              <a:rPr dirty="0" smtClean="0" sz="1350" spc="10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5" i="1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50" spc="7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60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-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sensor's</a:t>
            </a:r>
            <a:r>
              <a:rPr dirty="0" smtClean="0" sz="1350" spc="10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5" i="1">
                <a:solidFill>
                  <a:srgbClr val="080808"/>
                </a:solidFill>
                <a:latin typeface="Times New Roman"/>
                <a:cs typeface="Times New Roman"/>
              </a:rPr>
              <a:t>apeture</a:t>
            </a:r>
            <a:r>
              <a:rPr dirty="0" smtClean="0" sz="1350" spc="5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4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50" spc="204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50" spc="90" i="1">
                <a:solidFill>
                  <a:srgbClr val="080808"/>
                </a:solidFill>
                <a:latin typeface="Times New Roman"/>
                <a:cs typeface="Times New Roman"/>
              </a:rPr>
              <a:t>W</a:t>
            </a:r>
            <a:r>
              <a:rPr dirty="0" smtClean="0" sz="1350" spc="9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50" spc="16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58715" y="3353561"/>
            <a:ext cx="628015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175" i="1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baseline="26143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6143" sz="1275" spc="-18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20" i="1">
                <a:solidFill>
                  <a:srgbClr val="080808"/>
                </a:solidFill>
                <a:latin typeface="Times New Roman"/>
                <a:cs typeface="Times New Roman"/>
              </a:rPr>
              <a:t>srf1m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3669029"/>
            <a:ext cx="3997960" cy="542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ts val="1100"/>
              </a:lnSpc>
            </a:pPr>
            <a:r>
              <a:rPr dirty="0" smtClean="0" sz="1300" spc="-80" i="1">
                <a:solidFill>
                  <a:srgbClr val="080808"/>
                </a:solidFill>
                <a:latin typeface="Times New Roman"/>
                <a:cs typeface="Times New Roman"/>
              </a:rPr>
              <a:t>Lmax</a:t>
            </a:r>
            <a:r>
              <a:rPr dirty="0" smtClean="0" sz="1300" spc="-8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50" spc="-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60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-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80" i="1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7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0">
                <a:solidFill>
                  <a:srgbClr val="080808"/>
                </a:solidFill>
                <a:latin typeface="Arial"/>
                <a:cs typeface="Arial"/>
              </a:rPr>
              <a:t>(wm</a:t>
            </a:r>
            <a:r>
              <a:rPr dirty="0" smtClean="0" sz="1250" spc="13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baseline="29411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9411" sz="1275" spc="-18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45" i="1">
                <a:solidFill>
                  <a:srgbClr val="080808"/>
                </a:solidFill>
                <a:latin typeface="Times New Roman"/>
                <a:cs typeface="Times New Roman"/>
              </a:rPr>
              <a:t>sr</a:t>
            </a:r>
            <a:r>
              <a:rPr dirty="0" smtClean="0" sz="1350" spc="220" i="1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31250" sz="1200" spc="187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sz="1350" spc="-70" i="1">
                <a:solidFill>
                  <a:srgbClr val="080808"/>
                </a:solidFill>
                <a:latin typeface="Times New Roman"/>
                <a:cs typeface="Times New Roman"/>
              </a:rPr>
              <a:t>f1m-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1250" sz="1200" spc="315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baseline="31250" sz="1200" spc="3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31250" sz="1200" spc="6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245">
                <a:solidFill>
                  <a:srgbClr val="080808"/>
                </a:solidFill>
                <a:latin typeface="Arial"/>
                <a:cs typeface="Arial"/>
              </a:rPr>
              <a:t>,</a:t>
            </a:r>
            <a:endParaRPr sz="800">
              <a:latin typeface="Arial"/>
              <a:cs typeface="Arial"/>
            </a:endParaRPr>
          </a:p>
          <a:p>
            <a:pPr algn="r" marR="72390">
              <a:lnSpc>
                <a:spcPts val="409"/>
              </a:lnSpc>
            </a:pPr>
            <a:r>
              <a:rPr dirty="0" smtClean="0" sz="800" spc="300">
                <a:solidFill>
                  <a:srgbClr val="080808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45"/>
              </a:spcBef>
            </a:pPr>
            <a:endParaRPr sz="1000"/>
          </a:p>
          <a:p>
            <a:pPr algn="r" marR="116205">
              <a:lnSpc>
                <a:spcPts val="1100"/>
              </a:lnSpc>
            </a:pPr>
            <a:r>
              <a:rPr dirty="0" smtClean="0" sz="1300" spc="-70" i="1">
                <a:solidFill>
                  <a:srgbClr val="080808"/>
                </a:solidFill>
                <a:latin typeface="Times New Roman"/>
                <a:cs typeface="Times New Roman"/>
              </a:rPr>
              <a:t>Lmin</a:t>
            </a:r>
            <a:r>
              <a:rPr dirty="0" smtClean="0" sz="1300" spc="-7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50" spc="-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5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7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5" i="1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5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7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Wm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29411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9411" sz="1275" spc="-18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45" i="1">
                <a:solidFill>
                  <a:srgbClr val="080808"/>
                </a:solidFill>
                <a:latin typeface="Times New Roman"/>
                <a:cs typeface="Times New Roman"/>
              </a:rPr>
              <a:t>sr</a:t>
            </a:r>
            <a:r>
              <a:rPr dirty="0" smtClean="0" sz="1350" spc="220" i="1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31250" sz="1200" spc="82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f1m-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1250" sz="1200" spc="315" i="1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baseline="31250" sz="1200" spc="31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31250" sz="1200" spc="-7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270">
                <a:solidFill>
                  <a:srgbClr val="080808"/>
                </a:solidFill>
                <a:latin typeface="Arial"/>
                <a:cs typeface="Arial"/>
              </a:rPr>
              <a:t>,</a:t>
            </a:r>
            <a:endParaRPr sz="800">
              <a:latin typeface="Arial"/>
              <a:cs typeface="Arial"/>
            </a:endParaRPr>
          </a:p>
          <a:p>
            <a:pPr algn="r" marR="178435">
              <a:lnSpc>
                <a:spcPts val="409"/>
              </a:lnSpc>
            </a:pPr>
            <a:r>
              <a:rPr dirty="0" smtClean="0" sz="800" spc="325">
                <a:solidFill>
                  <a:srgbClr val="080808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2283" y="4318253"/>
            <a:ext cx="4729480" cy="1861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5" i="1">
                <a:solidFill>
                  <a:srgbClr val="080808"/>
                </a:solidFill>
                <a:latin typeface="Times New Roman"/>
                <a:cs typeface="Times New Roman"/>
              </a:rPr>
              <a:t>Qcal</a:t>
            </a:r>
            <a:r>
              <a:rPr dirty="0" smtClean="0" sz="1000" spc="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14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50" spc="-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60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-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25" i="1">
                <a:solidFill>
                  <a:srgbClr val="080808"/>
                </a:solidFill>
                <a:latin typeface="Times New Roman"/>
                <a:cs typeface="Times New Roman"/>
              </a:rPr>
              <a:t>DN</a:t>
            </a:r>
            <a:r>
              <a:rPr dirty="0" smtClean="0" sz="1350" spc="-1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9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pixle,</a:t>
            </a:r>
            <a:endParaRPr sz="13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22"/>
              </a:spcBef>
            </a:pPr>
            <a:endParaRPr sz="950"/>
          </a:p>
          <a:p>
            <a:pPr marL="48895">
              <a:lnSpc>
                <a:spcPct val="100000"/>
              </a:lnSpc>
            </a:pPr>
            <a:r>
              <a:rPr dirty="0" smtClean="0" sz="1000" spc="40" i="1">
                <a:solidFill>
                  <a:srgbClr val="080808"/>
                </a:solidFill>
                <a:latin typeface="Times New Roman"/>
                <a:cs typeface="Times New Roman"/>
              </a:rPr>
              <a:t>Qcalmax</a:t>
            </a:r>
            <a:r>
              <a:rPr dirty="0" smtClean="0" sz="100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95" i="1">
                <a:solidFill>
                  <a:srgbClr val="080808"/>
                </a:solidFill>
                <a:latin typeface="Times New Roman"/>
                <a:cs typeface="Times New Roman"/>
              </a:rPr>
              <a:t>=is</a:t>
            </a:r>
            <a:r>
              <a:rPr dirty="0" smtClean="0" sz="1350" spc="-10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80" i="1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45" i="1">
                <a:solidFill>
                  <a:srgbClr val="080808"/>
                </a:solidFill>
                <a:latin typeface="Times New Roman"/>
                <a:cs typeface="Times New Roman"/>
              </a:rPr>
              <a:t>DN</a:t>
            </a:r>
            <a:r>
              <a:rPr dirty="0" smtClean="0" sz="1350" spc="-1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50" spc="10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0" i="1">
                <a:solidFill>
                  <a:srgbClr val="080808"/>
                </a:solidFill>
                <a:latin typeface="Times New Roman"/>
                <a:cs typeface="Times New Roman"/>
              </a:rPr>
              <a:t>pixie,</a:t>
            </a:r>
            <a:endParaRPr sz="13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80"/>
              </a:spcBef>
            </a:pPr>
            <a:endParaRPr sz="1000"/>
          </a:p>
          <a:p>
            <a:pPr marL="48895">
              <a:lnSpc>
                <a:spcPct val="100000"/>
              </a:lnSpc>
            </a:pPr>
            <a:r>
              <a:rPr dirty="0" smtClean="0" sz="1000" spc="135" i="1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r>
              <a:rPr dirty="0" smtClean="0" sz="1000" spc="20" i="1">
                <a:solidFill>
                  <a:srgbClr val="080808"/>
                </a:solidFill>
                <a:latin typeface="Times New Roman"/>
                <a:cs typeface="Times New Roman"/>
              </a:rPr>
              <a:t>calmin</a:t>
            </a:r>
            <a:r>
              <a:rPr dirty="0" smtClean="0" sz="100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50" spc="-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5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7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0" i="1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50" spc="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215" i="1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50" spc="-1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65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50" spc="-1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50" spc="10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0" i="1">
                <a:solidFill>
                  <a:srgbClr val="080808"/>
                </a:solidFill>
                <a:latin typeface="Times New Roman"/>
                <a:cs typeface="Times New Roman"/>
              </a:rPr>
              <a:t>pixie </a:t>
            </a:r>
            <a:r>
              <a:rPr dirty="0" smtClean="0" sz="1350" spc="-8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7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-90" i="1">
                <a:solidFill>
                  <a:srgbClr val="080808"/>
                </a:solidFill>
                <a:latin typeface="Times New Roman"/>
                <a:cs typeface="Times New Roman"/>
              </a:rPr>
              <a:t>Oi</a:t>
            </a:r>
            <a:r>
              <a:rPr dirty="0" smtClean="0" sz="1250" spc="-9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50" spc="25" i="1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50" spc="-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60" i="1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35" i="1">
                <a:solidFill>
                  <a:srgbClr val="080808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350" spc="7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50" spc="-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endParaRPr sz="13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0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3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D"/>
                </a:solidFill>
                <a:latin typeface="Times New Roman"/>
                <a:cs typeface="Times New Roman"/>
              </a:rPr>
              <a:t>Filtering: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19"/>
              </a:spcBef>
            </a:pPr>
            <a:endParaRPr sz="1000"/>
          </a:p>
          <a:p>
            <a:pPr marL="424180">
              <a:lnSpc>
                <a:spcPct val="100000"/>
              </a:lnSpc>
            </a:pP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characteristic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parameter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21171" y="5976873"/>
            <a:ext cx="950594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6165088"/>
            <a:ext cx="6180455" cy="347217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01320">
              <a:lnSpc>
                <a:spcPct val="116399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particular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part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very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few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once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Conversely,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dramatically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short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distances,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frequency.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"/>
              </a:spcBef>
            </a:pPr>
            <a:endParaRPr sz="700"/>
          </a:p>
          <a:p>
            <a:pPr algn="just" marL="12700" marR="405130" indent="438784">
              <a:lnSpc>
                <a:spcPct val="1163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filtering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dividing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constituent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frequencies,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selectively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altering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frequencies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emphasize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image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features.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technique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analyst's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discriminate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detail.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filters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processing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are: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pass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filters,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pass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filters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pass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filters.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2"/>
              </a:spcBef>
            </a:pPr>
            <a:endParaRPr sz="750"/>
          </a:p>
          <a:p>
            <a:pPr algn="just" marL="12700" marR="405765" indent="429259">
              <a:lnSpc>
                <a:spcPct val="115199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enhancements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de-emphasize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block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low-frequency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low-pass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filters.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low-frequency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filter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evaluates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BV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in,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surrounding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115"/>
              </a:lnSpc>
            </a:pPr>
            <a:r>
              <a:rPr dirty="0" smtClean="0" sz="3150" spc="45" b="1">
                <a:solidFill>
                  <a:srgbClr val="0E1F4D"/>
                </a:solidFill>
                <a:latin typeface="Times New Roman"/>
                <a:cs typeface="Times New Roman"/>
              </a:rPr>
              <a:t>26</a:t>
            </a:r>
            <a:endParaRPr sz="31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5791200" cy="87401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7785">
              <a:lnSpc>
                <a:spcPct val="100000"/>
              </a:lnSpc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                     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2">
                <a:solidFill>
                  <a:srgbClr val="1A54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713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3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-6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AE0A11"/>
                </a:solidFill>
                <a:latin typeface="Times New Roman"/>
                <a:cs typeface="Times New Roman"/>
              </a:rPr>
              <a:t>Processi</a:t>
            </a:r>
            <a:r>
              <a:rPr dirty="0" smtClean="0" baseline="2777" sz="1500" spc="157">
                <a:solidFill>
                  <a:srgbClr val="AE0A11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g)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                        </a:t>
            </a:r>
            <a:r>
              <a:rPr dirty="0" smtClean="0" baseline="2777" sz="1500" spc="-135">
                <a:solidFill>
                  <a:srgbClr val="7C23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6"/>
              </a:spcBef>
            </a:pPr>
            <a:endParaRPr sz="500"/>
          </a:p>
          <a:p>
            <a:pPr algn="just" marL="12700" marR="16510">
              <a:lnSpc>
                <a:spcPct val="111900"/>
              </a:lnSpc>
            </a:pPr>
            <a:r>
              <a:rPr dirty="0" smtClean="0" sz="130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pixel,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outputs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BVout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convolution.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neighbourhood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convolution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mask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kernel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(n)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3x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10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5x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5</a:t>
            </a:r>
            <a:r>
              <a:rPr dirty="0" smtClean="0" sz="1300" spc="16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7x7,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9x9.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smoothing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will,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blur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objects.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Blurring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severe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kernel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increases.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33"/>
              </a:spcBef>
            </a:pPr>
            <a:endParaRPr sz="650"/>
          </a:p>
          <a:p>
            <a:pPr algn="just" marL="12700" marR="17780" indent="429259">
              <a:lnSpc>
                <a:spcPct val="113100"/>
              </a:lnSpc>
            </a:pP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3x3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kernel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low-pass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columns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deal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include: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</a:pPr>
            <a:endParaRPr sz="700"/>
          </a:p>
          <a:p>
            <a:pPr algn="just" marL="12700" marR="25400" indent="17780">
              <a:lnSpc>
                <a:spcPct val="110800"/>
              </a:lnSpc>
              <a:buClr>
                <a:srgbClr val="0A0A0A"/>
              </a:buClr>
              <a:buFont typeface="Times New Roman"/>
              <a:buAutoNum type="arabicParenR"/>
              <a:tabLst>
                <a:tab pos="186055" algn="l"/>
              </a:tabLst>
            </a:pP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Artificially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extending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beyond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border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repeating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border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  <a:buClr>
                <a:srgbClr val="0A0A0A"/>
              </a:buClr>
              <a:buFont typeface="Times New Roman"/>
              <a:buAutoNum type="arabicParenR"/>
            </a:pPr>
            <a:endParaRPr sz="750"/>
          </a:p>
          <a:p>
            <a:pPr algn="just" marL="12700" marR="17780" indent="36195">
              <a:lnSpc>
                <a:spcPct val="113100"/>
              </a:lnSpc>
              <a:buClr>
                <a:srgbClr val="0A0A0A"/>
              </a:buClr>
              <a:buFont typeface="Times New Roman"/>
              <a:buAutoNum type="arabicParenR"/>
              <a:tabLst>
                <a:tab pos="250190" algn="l"/>
              </a:tabLst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Replicating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averaged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borders</a:t>
            </a:r>
            <a:r>
              <a:rPr dirty="0" smtClean="0" sz="1300" spc="-1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view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border.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low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pass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filters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mean,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median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mode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filters.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5"/>
              </a:spcBef>
            </a:pPr>
            <a:endParaRPr sz="700"/>
          </a:p>
          <a:p>
            <a:pPr algn="just" marL="12700" marR="19685" indent="429259">
              <a:lnSpc>
                <a:spcPct val="1117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High-pass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filtering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remove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slowly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varymg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components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enhance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high-frequency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variations.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tend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highly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correlated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nine-element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window.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high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filtered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image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relatively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narrow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intensity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histogram.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suggests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from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high-frequency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filtered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images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stretched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prior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analysis.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10"/>
              </a:spcBef>
            </a:pPr>
            <a:endParaRPr sz="1000"/>
          </a:p>
          <a:p>
            <a:pPr algn="just" marL="21590" marR="2789555">
              <a:lnSpc>
                <a:spcPct val="100000"/>
              </a:lnSpc>
            </a:pPr>
            <a:r>
              <a:rPr dirty="0" smtClean="0" sz="1250" b="1" u="heavy">
                <a:solidFill>
                  <a:srgbClr val="0C1F4D"/>
                </a:solidFill>
                <a:latin typeface="Times New Roman"/>
                <a:cs typeface="Times New Roman"/>
              </a:rPr>
              <a:t>Edge</a:t>
            </a:r>
            <a:r>
              <a:rPr dirty="0" smtClean="0" sz="1250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95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 u="heavy">
                <a:solidFill>
                  <a:srgbClr val="0C1F4D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250" spc="10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 u="heavy">
                <a:solidFill>
                  <a:srgbClr val="0C1F4D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 b="1" u="heavy">
                <a:solidFill>
                  <a:srgbClr val="0C1F4D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90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 u="heavy">
                <a:solidFill>
                  <a:srgbClr val="0C1F4D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5" b="1" u="heavy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 u="heavy">
                <a:solidFill>
                  <a:srgbClr val="0C1F4D"/>
                </a:solidFill>
                <a:latin typeface="Times New Roman"/>
                <a:cs typeface="Times New Roman"/>
              </a:rPr>
              <a:t>Domain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8"/>
              </a:spcBef>
            </a:pPr>
            <a:endParaRPr sz="700"/>
          </a:p>
          <a:p>
            <a:pPr algn="just" marL="12700" marR="17780" indent="429259">
              <a:lnSpc>
                <a:spcPct val="111500"/>
              </a:lnSpc>
            </a:pPr>
            <a:r>
              <a:rPr dirty="0" smtClean="0" sz="1300">
                <a:solidFill>
                  <a:srgbClr val="0A0A0A"/>
                </a:solidFill>
                <a:latin typeface="Times New Roman"/>
                <a:cs typeface="Times New Roman"/>
              </a:rPr>
              <a:t>For 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science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applications, 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valuable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information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contained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surrounding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interest.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Edge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delineates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makes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shapes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details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comprising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conspicuous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easier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analyze.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-2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eyes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see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pictorial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sharp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brightness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edges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enhanced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linear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nonlinear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enhancement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techniques.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10"/>
              </a:spcBef>
            </a:pPr>
            <a:endParaRPr sz="1000"/>
          </a:p>
          <a:p>
            <a:pPr algn="just" marL="21590" marR="3873500">
              <a:lnSpc>
                <a:spcPct val="100000"/>
              </a:lnSpc>
            </a:pP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7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 b="1">
                <a:solidFill>
                  <a:srgbClr val="0C1F4D"/>
                </a:solidFill>
                <a:latin typeface="Times New Roman"/>
                <a:cs typeface="Times New Roman"/>
              </a:rPr>
              <a:t>Edge</a:t>
            </a:r>
            <a:r>
              <a:rPr dirty="0" smtClean="0" sz="1250" spc="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Enhancement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0"/>
              </a:spcBef>
            </a:pPr>
            <a:endParaRPr sz="750"/>
          </a:p>
          <a:p>
            <a:pPr algn="just" marL="12700" marR="12700" indent="420370">
              <a:lnSpc>
                <a:spcPct val="111500"/>
              </a:lnSpc>
            </a:pP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straightforward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extracting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edges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application 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directional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first-difference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approximates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derivative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produces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image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horizontal,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vertical</a:t>
            </a:r>
            <a:r>
              <a:rPr dirty="0" smtClean="0" sz="1300" spc="-1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diagonal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directions.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Laplacian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operator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highlights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suppresses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uniform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smoothly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varying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regions.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vision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physiological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research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suggests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see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way.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Hence,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more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9170923"/>
            <a:ext cx="398145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look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edge-enhanced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images.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35571" y="9146285"/>
            <a:ext cx="433705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50" spc="30" b="1">
                <a:solidFill>
                  <a:srgbClr val="0C1F4D"/>
                </a:solidFill>
                <a:latin typeface="Times New Roman"/>
                <a:cs typeface="Times New Roman"/>
              </a:rPr>
              <a:t>27</a:t>
            </a:r>
            <a:endParaRPr sz="31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09344" y="1950720"/>
            <a:ext cx="1865376" cy="25603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706367" y="2962655"/>
            <a:ext cx="707136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371600" y="4690871"/>
            <a:ext cx="871727" cy="0"/>
          </a:xfrm>
          <a:custGeom>
            <a:avLst/>
            <a:gdLst/>
            <a:ahLst/>
            <a:cxnLst/>
            <a:rect l="l" t="t" r="r" b="b"/>
            <a:pathLst>
              <a:path w="871727" h="0">
                <a:moveTo>
                  <a:pt x="0" y="0"/>
                </a:moveTo>
                <a:lnTo>
                  <a:pt x="871727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415290"/>
            <a:ext cx="1819275" cy="4641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</a:pP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55">
                <a:solidFill>
                  <a:srgbClr val="0C1A46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250" spc="5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C1A46"/>
                </a:solidFill>
                <a:latin typeface="Times New Roman"/>
                <a:cs typeface="Times New Roman"/>
              </a:rPr>
              <a:t>Cm..-ection: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96260" y="409193"/>
            <a:ext cx="158305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20">
                <a:solidFill>
                  <a:srgbClr val="115916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Processin</a:t>
            </a:r>
            <a:r>
              <a:rPr dirty="0" smtClean="0" sz="1050" spc="70">
                <a:solidFill>
                  <a:srgbClr val="900F13"/>
                </a:solidFill>
                <a:latin typeface="Times New Roman"/>
                <a:cs typeface="Times New Roman"/>
              </a:rPr>
              <a:t>g</a:t>
            </a:r>
            <a:r>
              <a:rPr dirty="0" smtClean="0" sz="1050" spc="55">
                <a:solidFill>
                  <a:srgbClr val="1159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964437"/>
            <a:ext cx="5774055" cy="4514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432434">
              <a:lnSpc>
                <a:spcPct val="115199"/>
              </a:lnSpc>
            </a:pP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modified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250" spc="-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ground.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505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83283" y="1498600"/>
            <a:ext cx="617855" cy="224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408305" algn="l"/>
              </a:tabLst>
            </a:pPr>
            <a:r>
              <a:rPr dirty="0" smtClean="0" sz="1400" spc="-95">
                <a:solidFill>
                  <a:srgbClr val="2D2D2D"/>
                </a:solidFill>
                <a:latin typeface="Arial"/>
                <a:cs typeface="Arial"/>
              </a:rPr>
              <a:t>·"'-</a:t>
            </a:r>
            <a:r>
              <a:rPr dirty="0" smtClean="0" sz="1400" spc="-5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400" spc="30">
                <a:solidFill>
                  <a:srgbClr val="1A1A1A"/>
                </a:solidFill>
                <a:latin typeface="Arial"/>
                <a:cs typeface="Arial"/>
              </a:rPr>
              <a:t>\</a:t>
            </a:r>
            <a:r>
              <a:rPr dirty="0" smtClean="0" sz="1400" spc="30">
                <a:solidFill>
                  <a:srgbClr val="1A1A1A"/>
                </a:solidFill>
                <a:latin typeface="Arial"/>
                <a:cs typeface="Arial"/>
              </a:rPr>
              <a:t>	</a:t>
            </a:r>
            <a:r>
              <a:rPr dirty="0" smtClean="0" sz="1400" spc="380" i="1">
                <a:solidFill>
                  <a:srgbClr val="030505"/>
                </a:solidFill>
                <a:latin typeface="Arial"/>
                <a:cs typeface="Arial"/>
              </a:rPr>
              <a:t>I/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46708" y="1520443"/>
            <a:ext cx="819785" cy="483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00" spc="90">
                <a:solidFill>
                  <a:srgbClr val="030505"/>
                </a:solidFill>
                <a:latin typeface="Times New Roman"/>
                <a:cs typeface="Times New Roman"/>
              </a:rPr>
              <a:t>,..,0-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13763" y="3868343"/>
            <a:ext cx="1506220" cy="365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5500"/>
              </a:lnSpc>
            </a:pP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(1)</a:t>
            </a:r>
            <a:r>
              <a:rPr dirty="0" smtClean="0" sz="1100" spc="3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45">
                <a:solidFill>
                  <a:srgbClr val="030505"/>
                </a:solidFill>
                <a:latin typeface="Arial"/>
                <a:cs typeface="Arial"/>
              </a:rPr>
              <a:t>In</a:t>
            </a:r>
            <a:r>
              <a:rPr dirty="0" smtClean="0" sz="1100" spc="-40">
                <a:solidFill>
                  <a:srgbClr val="030505"/>
                </a:solidFill>
                <a:latin typeface="Arial"/>
                <a:cs typeface="Arial"/>
              </a:rPr>
              <a:t>c</a:t>
            </a:r>
            <a:r>
              <a:rPr dirty="0" smtClean="0" sz="1100" spc="-10">
                <a:solidFill>
                  <a:srgbClr val="2D2D2D"/>
                </a:solidFill>
                <a:latin typeface="Arial"/>
                <a:cs typeface="Arial"/>
              </a:rPr>
              <a:t>i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dent</a:t>
            </a:r>
            <a:r>
              <a:rPr dirty="0" smtClean="0" sz="1100" spc="8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15">
                <a:solidFill>
                  <a:srgbClr val="030505"/>
                </a:solidFill>
                <a:latin typeface="Arial"/>
                <a:cs typeface="Arial"/>
              </a:rPr>
              <a:t>radiation</a:t>
            </a:r>
            <a:r>
              <a:rPr dirty="0" smtClean="0" sz="1100" spc="6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20">
                <a:solidFill>
                  <a:srgbClr val="030505"/>
                </a:solidFill>
                <a:latin typeface="Arial"/>
                <a:cs typeface="Arial"/>
              </a:rPr>
              <a:t>E</a:t>
            </a:r>
            <a:r>
              <a:rPr dirty="0" smtClean="0" sz="1100" spc="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(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with</a:t>
            </a:r>
            <a:r>
              <a:rPr dirty="0" smtClean="0" sz="1100" spc="-13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5">
                <a:solidFill>
                  <a:srgbClr val="030505"/>
                </a:solidFill>
                <a:latin typeface="Arial"/>
                <a:cs typeface="Arial"/>
              </a:rPr>
              <a:t>attenuation</a:t>
            </a:r>
            <a:r>
              <a:rPr dirty="0" smtClean="0" sz="1100" spc="-10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-5">
                <a:solidFill>
                  <a:srgbClr val="030505"/>
                </a:solidFill>
                <a:latin typeface="Arial"/>
                <a:cs typeface="Arial"/>
              </a:rPr>
              <a:t>factor</a:t>
            </a:r>
            <a:r>
              <a:rPr dirty="0" smtClean="0" sz="1100" spc="-5">
                <a:solidFill>
                  <a:srgbClr val="030505"/>
                </a:solidFill>
                <a:latin typeface="Arial"/>
                <a:cs typeface="Arial"/>
              </a:rPr>
              <a:t>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14804" y="4486655"/>
            <a:ext cx="29273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1664">
                <a:solidFill>
                  <a:srgbClr val="030505"/>
                </a:solidFill>
                <a:latin typeface="Arial"/>
                <a:cs typeface="Arial"/>
              </a:rPr>
              <a:t>\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93923" y="4486655"/>
            <a:ext cx="228981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30">
                <a:solidFill>
                  <a:srgbClr val="030505"/>
                </a:solidFill>
                <a:latin typeface="Arial"/>
                <a:cs typeface="Arial"/>
              </a:rPr>
              <a:t>(2)</a:t>
            </a:r>
            <a:r>
              <a:rPr dirty="0" smtClean="0" sz="1200" spc="1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200" spc="-60">
                <a:solidFill>
                  <a:srgbClr val="030505"/>
                </a:solidFill>
                <a:latin typeface="Arial"/>
                <a:cs typeface="Arial"/>
              </a:rPr>
              <a:t>Terrain</a:t>
            </a:r>
            <a:r>
              <a:rPr dirty="0" smtClean="0" sz="1200" spc="8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200" spc="-50">
                <a:solidFill>
                  <a:srgbClr val="030505"/>
                </a:solidFill>
                <a:latin typeface="Arial"/>
                <a:cs typeface="Arial"/>
              </a:rPr>
              <a:t>element</a:t>
            </a:r>
            <a:r>
              <a:rPr dirty="0" smtClean="0" sz="1200" spc="6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30">
                <a:solidFill>
                  <a:srgbClr val="030505"/>
                </a:solidFill>
                <a:latin typeface="Arial"/>
                <a:cs typeface="Arial"/>
              </a:rPr>
              <a:t>of</a:t>
            </a:r>
            <a:r>
              <a:rPr dirty="0" smtClean="0" sz="1100" spc="4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200" spc="-40">
                <a:solidFill>
                  <a:srgbClr val="030505"/>
                </a:solidFill>
                <a:latin typeface="Arial"/>
                <a:cs typeface="Arial"/>
              </a:rPr>
              <a:t>refleclance</a:t>
            </a:r>
            <a:r>
              <a:rPr dirty="0" smtClean="0" sz="1200" spc="114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30">
                <a:solidFill>
                  <a:srgbClr val="1A1A1A"/>
                </a:solidFill>
                <a:latin typeface="Arial"/>
                <a:cs typeface="Arial"/>
              </a:rPr>
              <a:t>p</a:t>
            </a:r>
            <a:endParaRPr sz="11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11172" y="4669790"/>
            <a:ext cx="3096895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920365" algn="l"/>
              </a:tabLst>
            </a:pPr>
            <a:r>
              <a:rPr dirty="0" smtClean="0" sz="1150" spc="-185" i="1">
                <a:solidFill>
                  <a:srgbClr val="030505"/>
                </a:solidFill>
                <a:latin typeface="Arial"/>
                <a:cs typeface="Arial"/>
              </a:rPr>
              <a:t>NR&gt;vAM&gt;wmJI</a:t>
            </a:r>
            <a:r>
              <a:rPr dirty="0" smtClean="0" sz="1150" spc="-110" i="1">
                <a:solidFill>
                  <a:srgbClr val="030505"/>
                </a:solidFill>
                <a:latin typeface="Arial"/>
                <a:cs typeface="Arial"/>
              </a:rPr>
              <a:t>(J(</a:t>
            </a:r>
            <a:r>
              <a:rPr dirty="0" smtClean="0" sz="1150" spc="-114" i="1">
                <a:solidFill>
                  <a:srgbClr val="030505"/>
                </a:solidFill>
                <a:latin typeface="Arial"/>
                <a:cs typeface="Arial"/>
              </a:rPr>
              <a:t>JI</a:t>
            </a:r>
            <a:r>
              <a:rPr dirty="0" smtClean="0" sz="1150" spc="-95" i="1">
                <a:solidFill>
                  <a:srgbClr val="030505"/>
                </a:solidFill>
                <a:latin typeface="Arial"/>
                <a:cs typeface="Arial"/>
              </a:rPr>
              <a:t>(</a:t>
            </a:r>
            <a:r>
              <a:rPr dirty="0" smtClean="0" sz="1150" spc="-120" i="1">
                <a:solidFill>
                  <a:srgbClr val="030505"/>
                </a:solidFill>
                <a:latin typeface="Arial"/>
                <a:cs typeface="Arial"/>
              </a:rPr>
              <a:t>IQII</a:t>
            </a:r>
            <a:r>
              <a:rPr dirty="0" smtClean="0" sz="1150" spc="-95" i="1">
                <a:solidFill>
                  <a:srgbClr val="030505"/>
                </a:solidFill>
                <a:latin typeface="Arial"/>
                <a:cs typeface="Arial"/>
              </a:rPr>
              <a:t>(</a:t>
            </a:r>
            <a:r>
              <a:rPr dirty="0" smtClean="0" sz="1150" spc="-195" i="1">
                <a:solidFill>
                  <a:srgbClr val="030505"/>
                </a:solidFill>
                <a:latin typeface="Arial"/>
                <a:cs typeface="Arial"/>
              </a:rPr>
              <a:t>AA</a:t>
            </a:r>
            <a:r>
              <a:rPr dirty="0" smtClean="0" sz="1150" spc="-195" i="1">
                <a:solidFill>
                  <a:srgbClr val="030505"/>
                </a:solidFill>
                <a:latin typeface="Arial"/>
                <a:cs typeface="Arial"/>
              </a:rPr>
              <a:t>	</a:t>
            </a:r>
            <a:r>
              <a:rPr dirty="0" smtClean="0" sz="1150" spc="900">
                <a:solidFill>
                  <a:srgbClr val="030505"/>
                </a:solidFill>
                <a:latin typeface="Arial"/>
                <a:cs typeface="Arial"/>
              </a:rPr>
              <a:t>-</a:t>
            </a:r>
            <a:endParaRPr sz="11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26355" y="2140204"/>
            <a:ext cx="80835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40">
                <a:solidFill>
                  <a:srgbClr val="030505"/>
                </a:solidFill>
                <a:latin typeface="Arial"/>
                <a:cs typeface="Arial"/>
              </a:rPr>
              <a:t>\::!Sensor</a:t>
            </a:r>
            <a:endParaRPr sz="11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11315" y="2259330"/>
            <a:ext cx="267335" cy="2781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50" spc="-360">
                <a:solidFill>
                  <a:srgbClr val="030505"/>
                </a:solidFill>
                <a:latin typeface="Courier New"/>
                <a:cs typeface="Courier New"/>
              </a:rPr>
              <a:t>PET</a:t>
            </a:r>
            <a:endParaRPr sz="165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75123" y="2423921"/>
            <a:ext cx="2160270" cy="2635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30">
                <a:solidFill>
                  <a:srgbClr val="030505"/>
                </a:solidFill>
                <a:latin typeface="Arial"/>
                <a:cs typeface="Arial"/>
              </a:rPr>
              <a:t>(5)</a:t>
            </a:r>
            <a:r>
              <a:rPr dirty="0" smtClean="0" sz="1200" spc="-8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200" spc="-45">
                <a:solidFill>
                  <a:srgbClr val="030505"/>
                </a:solidFill>
                <a:latin typeface="Arial"/>
                <a:cs typeface="Arial"/>
              </a:rPr>
              <a:t>Tolal</a:t>
            </a:r>
            <a:r>
              <a:rPr dirty="0" smtClean="0" sz="1200" spc="-1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200" spc="-30">
                <a:solidFill>
                  <a:srgbClr val="030505"/>
                </a:solidFill>
                <a:latin typeface="Arial"/>
                <a:cs typeface="Arial"/>
              </a:rPr>
              <a:t>radiance</a:t>
            </a:r>
            <a:r>
              <a:rPr dirty="0" smtClean="0" sz="1200" spc="-5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550" spc="-80">
                <a:solidFill>
                  <a:srgbClr val="030505"/>
                </a:solidFill>
                <a:latin typeface="Times New Roman"/>
                <a:cs typeface="Times New Roman"/>
              </a:rPr>
              <a:t>t.,..</a:t>
            </a:r>
            <a:r>
              <a:rPr dirty="0" smtClean="0" sz="1550" spc="-1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35">
                <a:solidFill>
                  <a:srgbClr val="030505"/>
                </a:solidFill>
                <a:latin typeface="Arial"/>
                <a:cs typeface="Arial"/>
              </a:rPr>
              <a:t>=</a:t>
            </a:r>
            <a:r>
              <a:rPr dirty="0" smtClean="0" sz="1400" spc="6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400" spc="105">
                <a:solidFill>
                  <a:srgbClr val="030505"/>
                </a:solidFill>
                <a:latin typeface="Arial"/>
                <a:cs typeface="Arial"/>
              </a:rPr>
              <a:t>--;-</a:t>
            </a:r>
            <a:r>
              <a:rPr dirty="0" smtClean="0" sz="1400" spc="11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300" spc="-70">
                <a:solidFill>
                  <a:srgbClr val="030505"/>
                </a:solidFill>
                <a:latin typeface="Arial"/>
                <a:cs typeface="Arial"/>
              </a:rPr>
              <a:t>+</a:t>
            </a:r>
            <a:r>
              <a:rPr dirty="0" smtClean="0" sz="1300" spc="-5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650" spc="-265">
                <a:solidFill>
                  <a:srgbClr val="030505"/>
                </a:solidFill>
                <a:latin typeface="Times New Roman"/>
                <a:cs typeface="Times New Roman"/>
              </a:rPr>
              <a:t>L,.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41908" y="2925826"/>
            <a:ext cx="3016250" cy="411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20239">
              <a:lnSpc>
                <a:spcPct val="100000"/>
              </a:lnSpc>
            </a:pPr>
            <a:r>
              <a:rPr dirty="0" smtClean="0" sz="1100" spc="20">
                <a:solidFill>
                  <a:srgbClr val="030505"/>
                </a:solidFill>
                <a:latin typeface="Arial"/>
                <a:cs typeface="Arial"/>
              </a:rPr>
              <a:t>Path</a:t>
            </a:r>
            <a:r>
              <a:rPr dirty="0" smtClean="0" sz="1100" spc="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radiance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-114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250" spc="-220">
                <a:solidFill>
                  <a:srgbClr val="030505"/>
                </a:solidFill>
                <a:latin typeface="Times New Roman"/>
                <a:cs typeface="Times New Roman"/>
              </a:rPr>
              <a:t>LP</a:t>
            </a: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dirty="0" smtClean="0" sz="1100">
                <a:solidFill>
                  <a:srgbClr val="030505"/>
                </a:solidFill>
                <a:latin typeface="Arial"/>
                <a:cs typeface="Arial"/>
              </a:rPr>
              <a:t>Skylight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925059" y="3414014"/>
            <a:ext cx="16446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145">
                <a:solidFill>
                  <a:srgbClr val="2D2D2D"/>
                </a:solidFill>
                <a:latin typeface="Courier New"/>
                <a:cs typeface="Courier New"/>
              </a:rPr>
              <a:t>ET</a:t>
            </a:r>
            <a:endParaRPr sz="11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43732" y="3508755"/>
            <a:ext cx="1732280" cy="4019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0">
                <a:solidFill>
                  <a:srgbClr val="1A1A1A"/>
                </a:solidFill>
                <a:latin typeface="Arial"/>
                <a:cs typeface="Arial"/>
              </a:rPr>
              <a:t>(3)</a:t>
            </a:r>
            <a:r>
              <a:rPr dirty="0" smtClean="0" sz="1100" spc="3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Reflected</a:t>
            </a:r>
            <a:r>
              <a:rPr dirty="0" smtClean="0" sz="1100" spc="-5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energy</a:t>
            </a:r>
            <a:r>
              <a:rPr dirty="0" smtClean="0" sz="1100" spc="1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100" spc="-110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700" spc="1785">
                <a:solidFill>
                  <a:srgbClr val="1A1A1A"/>
                </a:solidFill>
                <a:latin typeface="Arial"/>
                <a:cs typeface="Arial"/>
              </a:rPr>
              <a:t>L</a:t>
            </a:r>
            <a:endParaRPr sz="1700">
              <a:latin typeface="Arial"/>
              <a:cs typeface="Arial"/>
            </a:endParaRPr>
          </a:p>
          <a:p>
            <a:pPr algn="r" marR="158750">
              <a:lnSpc>
                <a:spcPct val="100000"/>
              </a:lnSpc>
              <a:spcBef>
                <a:spcPts val="10"/>
              </a:spcBef>
            </a:pPr>
            <a:r>
              <a:rPr dirty="0" smtClean="0" sz="850" spc="20">
                <a:solidFill>
                  <a:srgbClr val="030505"/>
                </a:solidFill>
                <a:latin typeface="Arial"/>
                <a:cs typeface="Arial"/>
              </a:rPr>
              <a:t>1t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34516" y="4274058"/>
            <a:ext cx="230504" cy="7156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650" spc="60">
                <a:solidFill>
                  <a:srgbClr val="030505"/>
                </a:solidFill>
                <a:latin typeface="Arial"/>
                <a:cs typeface="Arial"/>
              </a:rPr>
              <a:t>-</a:t>
            </a:r>
            <a:endParaRPr sz="46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7044" y="4945126"/>
            <a:ext cx="5788025" cy="89026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81330">
              <a:lnSpc>
                <a:spcPct val="115199"/>
              </a:lnSpc>
            </a:pP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ways,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namely,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attenuates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reduces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illuminating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(b)</a:t>
            </a:r>
            <a:r>
              <a:rPr dirty="0" smtClean="0" sz="1250" spc="-114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250" spc="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acts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reflector</a:t>
            </a:r>
            <a:r>
              <a:rPr dirty="0" smtClean="0" sz="1250" spc="1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itself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adding</a:t>
            </a:r>
            <a:r>
              <a:rPr dirty="0" smtClean="0" sz="1250" spc="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path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signal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detected</a:t>
            </a:r>
            <a:r>
              <a:rPr dirty="0" smtClean="0" sz="1250" spc="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sensor.</a:t>
            </a:r>
            <a:r>
              <a:rPr dirty="0" smtClean="0" sz="1250" spc="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250" spc="10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mathematically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follows: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79011" y="5924803"/>
            <a:ext cx="28702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45" i="1">
                <a:solidFill>
                  <a:srgbClr val="030505"/>
                </a:solidFill>
                <a:latin typeface="Times New Roman"/>
                <a:cs typeface="Times New Roman"/>
              </a:rPr>
              <a:t>pET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91332" y="6020308"/>
            <a:ext cx="1167765" cy="2698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60" i="1">
                <a:solidFill>
                  <a:srgbClr val="030505"/>
                </a:solidFill>
                <a:latin typeface="Times New Roman"/>
                <a:cs typeface="Times New Roman"/>
              </a:rPr>
              <a:t>Ltot</a:t>
            </a:r>
            <a:r>
              <a:rPr dirty="0" smtClean="0" sz="1050" spc="60" i="1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5" i="1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505"/>
                </a:solidFill>
                <a:latin typeface="Arial"/>
                <a:cs typeface="Arial"/>
              </a:rPr>
              <a:t>=</a:t>
            </a:r>
            <a:r>
              <a:rPr dirty="0" smtClean="0" sz="1150" spc="-114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700" spc="555">
                <a:solidFill>
                  <a:srgbClr val="030505"/>
                </a:solidFill>
                <a:latin typeface="Arial"/>
                <a:cs typeface="Arial"/>
              </a:rPr>
              <a:t>--+</a:t>
            </a:r>
            <a:r>
              <a:rPr dirty="0" smtClean="0" sz="1700" spc="-215">
                <a:solidFill>
                  <a:srgbClr val="030505"/>
                </a:solidFill>
                <a:latin typeface="Arial"/>
                <a:cs typeface="Arial"/>
              </a:rPr>
              <a:t> </a:t>
            </a:r>
            <a:r>
              <a:rPr dirty="0" smtClean="0" sz="1050" spc="5" i="1">
                <a:solidFill>
                  <a:srgbClr val="030505"/>
                </a:solidFill>
                <a:latin typeface="Times New Roman"/>
                <a:cs typeface="Times New Roman"/>
              </a:rPr>
              <a:t>Lp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882644" y="6219444"/>
            <a:ext cx="123189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175" i="1">
                <a:solidFill>
                  <a:srgbClr val="030505"/>
                </a:solidFill>
                <a:latin typeface="Times New Roman"/>
                <a:cs typeface="Times New Roman"/>
              </a:rPr>
              <a:t>TC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87044" y="6411213"/>
            <a:ext cx="6196965" cy="3219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422275" indent="-6350">
              <a:lnSpc>
                <a:spcPct val="123200"/>
              </a:lnSpc>
            </a:pP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Where:</a:t>
            </a:r>
            <a:r>
              <a:rPr dirty="0" smtClean="0" sz="1250" spc="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60" i="1">
                <a:solidFill>
                  <a:srgbClr val="030505"/>
                </a:solidFill>
                <a:latin typeface="Times New Roman"/>
                <a:cs typeface="Times New Roman"/>
              </a:rPr>
              <a:t>Ltot</a:t>
            </a:r>
            <a:r>
              <a:rPr dirty="0" smtClean="0" sz="1050" spc="60" i="1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5" i="1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=Total</a:t>
            </a:r>
            <a:r>
              <a:rPr dirty="0" smtClean="0" sz="1250" spc="10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9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sensor,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505"/>
                </a:solidFill>
                <a:latin typeface="Times New Roman"/>
                <a:cs typeface="Times New Roman"/>
              </a:rPr>
              <a:t>Lp=Path</a:t>
            </a:r>
            <a:r>
              <a:rPr dirty="0" smtClean="0" sz="1250" spc="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atmosphere,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p=Reflectance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object,</a:t>
            </a:r>
            <a:r>
              <a:rPr dirty="0" smtClean="0" sz="1250" spc="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E=Irradiance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incoming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T=Transmitted</a:t>
            </a:r>
            <a:r>
              <a:rPr dirty="0" smtClean="0" sz="1250" spc="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energy.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6"/>
              </a:spcBef>
            </a:pPr>
            <a:endParaRPr sz="800"/>
          </a:p>
          <a:p>
            <a:pPr algn="just" marL="18415" marR="415925" indent="432434">
              <a:lnSpc>
                <a:spcPct val="115199"/>
              </a:lnSpc>
            </a:pP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irradiance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45">
                <a:solidFill>
                  <a:srgbClr val="030505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caused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'sunlight'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diffused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'skylight,'</a:t>
            </a:r>
            <a:r>
              <a:rPr dirty="0" smtClean="0" sz="1250" spc="-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6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sunlight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scattered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atmosphere.</a:t>
            </a:r>
            <a:r>
              <a:rPr dirty="0" smtClean="0" sz="1250" spc="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amount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irradiance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-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seasonal</a:t>
            </a:r>
            <a:r>
              <a:rPr dirty="0" smtClean="0" sz="1250" spc="-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changes,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250" spc="-3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angle,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-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-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sun.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44"/>
              </a:spcBef>
            </a:pPr>
            <a:endParaRPr sz="1000"/>
          </a:p>
          <a:p>
            <a:pPr algn="just" marL="12700" marR="3022600">
              <a:lnSpc>
                <a:spcPct val="100000"/>
              </a:lnSpc>
            </a:pPr>
            <a:r>
              <a:rPr dirty="0" smtClean="0" sz="1250" spc="55">
                <a:solidFill>
                  <a:srgbClr val="0C1A46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250" spc="5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C1A46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250" spc="13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00">
                <a:solidFill>
                  <a:srgbClr val="0C1A46"/>
                </a:solidFill>
                <a:latin typeface="Arial"/>
                <a:cs typeface="Arial"/>
              </a:rPr>
              <a:t>by</a:t>
            </a:r>
            <a:r>
              <a:rPr dirty="0" smtClean="0" sz="1200" spc="-125">
                <a:solidFill>
                  <a:srgbClr val="0C1A46"/>
                </a:solidFill>
                <a:latin typeface="Arial"/>
                <a:cs typeface="Arial"/>
              </a:rPr>
              <a:t> </a:t>
            </a:r>
            <a:r>
              <a:rPr dirty="0" smtClean="0" sz="1250" spc="70">
                <a:solidFill>
                  <a:srgbClr val="0C1A46"/>
                </a:solidFill>
                <a:latin typeface="Times New Roman"/>
                <a:cs typeface="Times New Roman"/>
              </a:rPr>
              <a:t>FLAASH</a:t>
            </a:r>
            <a:r>
              <a:rPr dirty="0" smtClean="0" sz="1250" spc="10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A46"/>
                </a:solidFill>
                <a:latin typeface="Times New Roman"/>
                <a:cs typeface="Times New Roman"/>
              </a:rPr>
              <a:t>model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46"/>
              </a:spcBef>
            </a:pPr>
            <a:endParaRPr sz="650"/>
          </a:p>
          <a:p>
            <a:pPr algn="just" marL="12700" marR="417830" indent="444500">
              <a:lnSpc>
                <a:spcPct val="116799"/>
              </a:lnSpc>
            </a:pP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Signals</a:t>
            </a:r>
            <a:r>
              <a:rPr dirty="0" smtClean="0" sz="1250" spc="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noise</a:t>
            </a:r>
            <a:r>
              <a:rPr dirty="0" smtClean="0" sz="1250" spc="13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9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250" spc="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scattering,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path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signal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transmitting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atmosphere.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It's</a:t>
            </a:r>
            <a:r>
              <a:rPr dirty="0" smtClean="0" sz="1250" spc="1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250" spc="7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remove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505"/>
                </a:solidFill>
                <a:latin typeface="Times New Roman"/>
                <a:cs typeface="Times New Roman"/>
              </a:rPr>
              <a:t>noise</a:t>
            </a:r>
            <a:r>
              <a:rPr dirty="0" smtClean="0" sz="1250" spc="14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250" spc="80">
                <a:solidFill>
                  <a:srgbClr val="03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505"/>
                </a:solidFill>
                <a:latin typeface="Times New Roman"/>
                <a:cs typeface="Times New Roman"/>
              </a:rPr>
              <a:t>atmospheric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510"/>
              </a:lnSpc>
            </a:pPr>
            <a:r>
              <a:rPr dirty="0" smtClean="0" sz="2950" spc="45">
                <a:solidFill>
                  <a:srgbClr val="0C1A46"/>
                </a:solidFill>
                <a:latin typeface="Arial"/>
                <a:cs typeface="Arial"/>
              </a:rPr>
              <a:t>28</a:t>
            </a:r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57015" y="2951226"/>
            <a:ext cx="187451" cy="0"/>
          </a:xfrm>
          <a:custGeom>
            <a:avLst/>
            <a:gdLst/>
            <a:ahLst/>
            <a:cxnLst/>
            <a:rect l="l" t="t" r="r" b="b"/>
            <a:pathLst>
              <a:path w="187451" h="0">
                <a:moveTo>
                  <a:pt x="0" y="0"/>
                </a:moveTo>
                <a:lnTo>
                  <a:pt x="187451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34840" y="2951226"/>
            <a:ext cx="256032" cy="0"/>
          </a:xfrm>
          <a:custGeom>
            <a:avLst/>
            <a:gdLst/>
            <a:ahLst/>
            <a:cxnLst/>
            <a:rect l="l" t="t" r="r" b="b"/>
            <a:pathLst>
              <a:path w="256032" h="0">
                <a:moveTo>
                  <a:pt x="0" y="0"/>
                </a:moveTo>
                <a:lnTo>
                  <a:pt x="256032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93139" y="421640"/>
            <a:ext cx="5797550" cy="2193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115185" algn="l"/>
                <a:tab pos="4456430" algn="l"/>
              </a:tabLst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82">
                <a:solidFill>
                  <a:srgbClr val="1A54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713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3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-67">
                <a:solidFill>
                  <a:srgbClr val="9713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AE0A11"/>
                </a:solidFill>
                <a:latin typeface="Times New Roman"/>
                <a:cs typeface="Times New Roman"/>
              </a:rPr>
              <a:t>Processi</a:t>
            </a:r>
            <a:r>
              <a:rPr dirty="0" smtClean="0" baseline="2777" sz="1500" spc="157">
                <a:solidFill>
                  <a:srgbClr val="AE0A11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g)</a:t>
            </a:r>
            <a:r>
              <a:rPr dirty="0" smtClean="0" baseline="2777" sz="1500" spc="37">
                <a:solidFill>
                  <a:srgbClr val="7C2311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3"/>
              </a:spcBef>
            </a:pPr>
            <a:endParaRPr sz="550"/>
          </a:p>
          <a:p>
            <a:pPr marL="12700" marR="34925">
              <a:lnSpc>
                <a:spcPct val="110800"/>
              </a:lnSpc>
              <a:tabLst>
                <a:tab pos="2810510" algn="l"/>
              </a:tabLst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effects,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especially,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multi-temporal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5">
                <a:solidFill>
                  <a:srgbClr val="696969"/>
                </a:solidFill>
                <a:latin typeface="Times New Roman"/>
                <a:cs typeface="Times New Roman"/>
              </a:rPr>
              <a:t>/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degradation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monitoring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22"/>
              </a:spcBef>
            </a:pPr>
            <a:endParaRPr sz="1200"/>
          </a:p>
          <a:p>
            <a:pPr algn="just" marL="12700" marR="12700" indent="429259">
              <a:lnSpc>
                <a:spcPct val="1119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FLAASH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Fast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Line-of-sight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Atmospheric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Hypercubus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employs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MODTRAN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MODerate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TRANsmission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theory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correction.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starts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4" i="1">
                <a:solidFill>
                  <a:srgbClr val="080808"/>
                </a:solidFill>
                <a:latin typeface="Arial"/>
                <a:cs typeface="Arial"/>
              </a:rPr>
              <a:t>L</a:t>
            </a:r>
            <a:r>
              <a:rPr dirty="0" smtClean="0" sz="1250" spc="114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wavelength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flat,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Lambertian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equivalents.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56179" y="2770123"/>
            <a:ext cx="1293495" cy="328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ts val="1340"/>
              </a:lnSpc>
            </a:pPr>
            <a:r>
              <a:rPr dirty="0" smtClean="0" sz="1300" spc="-25" i="1">
                <a:solidFill>
                  <a:srgbClr val="080808"/>
                </a:solidFill>
                <a:latin typeface="Times New Roman"/>
                <a:cs typeface="Times New Roman"/>
              </a:rPr>
              <a:t>Ap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ts val="1155"/>
              </a:lnSpc>
            </a:pPr>
            <a:r>
              <a:rPr dirty="0" smtClean="0" sz="1250" spc="-10" i="1">
                <a:solidFill>
                  <a:srgbClr val="080808"/>
                </a:solidFill>
                <a:latin typeface="Times New Roman"/>
                <a:cs typeface="Times New Roman"/>
              </a:rPr>
              <a:t>FLAASH</a:t>
            </a:r>
            <a:r>
              <a:rPr dirty="0" smtClean="0" sz="1250" spc="-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2136" sz="1950" spc="322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430">
                <a:solidFill>
                  <a:srgbClr val="080808"/>
                </a:solidFill>
                <a:latin typeface="Arial"/>
                <a:cs typeface="Arial"/>
              </a:rPr>
              <a:t>1</a:t>
            </a:r>
            <a:endParaRPr sz="12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19220" y="2751073"/>
            <a:ext cx="777240" cy="351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14984" algn="l"/>
              </a:tabLst>
            </a:pPr>
            <a:r>
              <a:rPr dirty="0" smtClean="0" sz="1300" spc="2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36398" sz="2175" spc="6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baseline="-36398" sz="2175" spc="9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8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8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30" i="1">
                <a:solidFill>
                  <a:srgbClr val="080808"/>
                </a:solidFill>
                <a:latin typeface="Times New Roman"/>
                <a:cs typeface="Times New Roman"/>
              </a:rPr>
              <a:t>Bpe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94123" y="2770123"/>
            <a:ext cx="1036319" cy="328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51130">
              <a:lnSpc>
                <a:spcPts val="1390"/>
              </a:lnSpc>
            </a:pPr>
            <a:r>
              <a:rPr dirty="0" smtClean="0" sz="1300" spc="2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ts val="1095"/>
              </a:lnSpc>
              <a:tabLst>
                <a:tab pos="680085" algn="l"/>
              </a:tabLst>
            </a:pPr>
            <a:r>
              <a:rPr dirty="0" smtClean="0" sz="1250" spc="305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sz="1250" spc="175" i="1">
                <a:solidFill>
                  <a:srgbClr val="080808"/>
                </a:solidFill>
                <a:latin typeface="Times New Roman"/>
                <a:cs typeface="Times New Roman"/>
              </a:rPr>
              <a:t>-PeS</a:t>
            </a:r>
            <a:r>
              <a:rPr dirty="0" smtClean="0" sz="1250" spc="175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170" i="1">
                <a:solidFill>
                  <a:srgbClr val="080808"/>
                </a:solidFill>
                <a:latin typeface="Times New Roman"/>
                <a:cs typeface="Times New Roman"/>
              </a:rPr>
              <a:t>+La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07740" y="2895345"/>
            <a:ext cx="41783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75" i="1">
                <a:solidFill>
                  <a:srgbClr val="080808"/>
                </a:solidFill>
                <a:latin typeface="Times New Roman"/>
                <a:cs typeface="Times New Roman"/>
              </a:rPr>
              <a:t>-PeS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3139" y="3233161"/>
            <a:ext cx="5789930" cy="5453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>
              <a:lnSpc>
                <a:spcPct val="1109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Where: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pis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1D1D1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 i="1">
                <a:solidFill>
                  <a:srgbClr val="080808"/>
                </a:solidFill>
                <a:latin typeface="Times New Roman"/>
                <a:cs typeface="Times New Roman"/>
              </a:rPr>
              <a:t>Pe</a:t>
            </a:r>
            <a:r>
              <a:rPr dirty="0" smtClean="0" sz="1250" spc="-1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surrounding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 i="1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spherical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albedo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 i="1">
                <a:solidFill>
                  <a:srgbClr val="080808"/>
                </a:solidFill>
                <a:latin typeface="Times New Roman"/>
                <a:cs typeface="Times New Roman"/>
              </a:rPr>
              <a:t>La</a:t>
            </a:r>
            <a:r>
              <a:rPr dirty="0" smtClean="0" sz="1300" spc="-10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back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scattered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B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coefficients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4"/>
              </a:spcBef>
            </a:pPr>
            <a:endParaRPr sz="1200"/>
          </a:p>
          <a:p>
            <a:pPr algn="just" marL="12700" marR="13335" indent="210185">
              <a:lnSpc>
                <a:spcPct val="1115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variables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been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omitted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simplicity.</a:t>
            </a:r>
            <a:r>
              <a:rPr dirty="0" smtClean="0" sz="1300" spc="114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term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corresponds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6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travels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corresponds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scattered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sensor.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distinction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30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400" spc="-1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 i="1">
                <a:solidFill>
                  <a:srgbClr val="080808"/>
                </a:solidFill>
                <a:latin typeface="Times New Roman"/>
                <a:cs typeface="Times New Roman"/>
              </a:rPr>
              <a:t>Pe</a:t>
            </a:r>
            <a:r>
              <a:rPr dirty="0" smtClean="0" sz="1250" spc="-9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accounts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adjacency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effect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mixing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radiance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nearby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caused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scattering.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ignore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adjacency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correction,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0" i="1">
                <a:solidFill>
                  <a:srgbClr val="080808"/>
                </a:solidFill>
                <a:latin typeface="Arial"/>
                <a:cs typeface="Arial"/>
              </a:rPr>
              <a:t>pe</a:t>
            </a:r>
            <a:r>
              <a:rPr dirty="0" smtClean="0" sz="1200" spc="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13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1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p.</a:t>
            </a:r>
            <a:r>
              <a:rPr dirty="0" smtClean="0" sz="1200" spc="10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However,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short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hazy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strong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contrasts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scene.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1"/>
              </a:spcBef>
            </a:pPr>
            <a:endParaRPr sz="1300"/>
          </a:p>
          <a:p>
            <a:pPr algn="just" marL="12700" marR="17780" indent="219075">
              <a:lnSpc>
                <a:spcPct val="1121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 i="1">
                <a:solidFill>
                  <a:srgbClr val="080808"/>
                </a:solidFill>
                <a:latin typeface="Times New Roman"/>
                <a:cs typeface="Times New Roman"/>
              </a:rPr>
              <a:t>{A</a:t>
            </a:r>
            <a:r>
              <a:rPr dirty="0" smtClean="0" sz="1250" spc="55" i="1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75" i="1">
                <a:solidFill>
                  <a:srgbClr val="080808"/>
                </a:solidFill>
                <a:latin typeface="Times New Roman"/>
                <a:cs typeface="Times New Roman"/>
              </a:rPr>
              <a:t>B,</a:t>
            </a:r>
            <a:r>
              <a:rPr dirty="0" smtClean="0" sz="1250" spc="-18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 i="1">
                <a:solidFill>
                  <a:srgbClr val="080808"/>
                </a:solidFill>
                <a:latin typeface="Times New Roman"/>
                <a:cs typeface="Times New Roman"/>
              </a:rPr>
              <a:t>Sand</a:t>
            </a:r>
            <a:r>
              <a:rPr dirty="0" smtClean="0" sz="1250" spc="1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i="1">
                <a:solidFill>
                  <a:srgbClr val="080808"/>
                </a:solidFill>
                <a:latin typeface="Times New Roman"/>
                <a:cs typeface="Times New Roman"/>
              </a:rPr>
              <a:t>La}</a:t>
            </a:r>
            <a:r>
              <a:rPr dirty="0" smtClean="0" sz="125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MODTRAN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MODerate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TRANsmission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20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radiative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transfer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Air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Force 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Research 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Laboratory,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USA.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MODTRAN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calculations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viewing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angles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assume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atmosphere,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aerosol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type,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range.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75" i="1">
                <a:solidFill>
                  <a:srgbClr val="080808"/>
                </a:solidFill>
                <a:latin typeface="Times New Roman"/>
                <a:cs typeface="Times New Roman"/>
              </a:rPr>
              <a:t>{A</a:t>
            </a:r>
            <a:r>
              <a:rPr dirty="0" smtClean="0" sz="1250" spc="55" i="1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75" i="1">
                <a:solidFill>
                  <a:srgbClr val="080808"/>
                </a:solidFill>
                <a:latin typeface="Times New Roman"/>
                <a:cs typeface="Times New Roman"/>
              </a:rPr>
              <a:t>B,</a:t>
            </a:r>
            <a:r>
              <a:rPr dirty="0" smtClean="0" sz="1250" spc="-18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 i="1">
                <a:solidFill>
                  <a:srgbClr val="080808"/>
                </a:solidFill>
                <a:latin typeface="Times New Roman"/>
                <a:cs typeface="Times New Roman"/>
              </a:rPr>
              <a:t>Sand</a:t>
            </a:r>
            <a:r>
              <a:rPr dirty="0" smtClean="0" sz="1250" spc="1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 i="1">
                <a:solidFill>
                  <a:srgbClr val="080808"/>
                </a:solidFill>
                <a:latin typeface="Times New Roman"/>
                <a:cs typeface="Times New Roman"/>
              </a:rPr>
              <a:t>La} </a:t>
            </a:r>
            <a:r>
              <a:rPr dirty="0" smtClean="0" sz="1250" spc="1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vapor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amoun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100">
                <a:solidFill>
                  <a:srgbClr val="4F4F4F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4F4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vary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scene.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account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variable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vapor,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MODTRAN4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looped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amounts,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analyzed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retrieve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estimated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amount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35571" y="9146285"/>
            <a:ext cx="437515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50" spc="45" b="1">
                <a:solidFill>
                  <a:srgbClr val="0E1F49"/>
                </a:solidFill>
                <a:latin typeface="Times New Roman"/>
                <a:cs typeface="Times New Roman"/>
              </a:rPr>
              <a:t>29</a:t>
            </a:r>
            <a:endParaRPr sz="31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2019-02-21T03:59:10Z</dcterms:created>
  <dcterms:modified xsi:type="dcterms:W3CDTF">2019-02-21T03:59:10Z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