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1.xml" ContentType="application/vnd.openxmlformats-officedocument.presentationml.slide+xml"/>
  <Default Extension="jpg" ContentType="image/jp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</p:sldIdLst>
  <p:sldSz cx="7772400" cy="10071100"/>
  <p:notesSz cx="7772400" cy="100711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22041"/>
            <a:ext cx="6606540" cy="211493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9816"/>
            <a:ext cx="5440679" cy="251777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6353"/>
            <a:ext cx="3380994" cy="664692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5" y="2316353"/>
            <a:ext cx="3380994" cy="664692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6.xml"/><Relationship Id="rId5" Type="http://schemas.openxmlformats.org/officeDocument/2006/relationships/slideLayout" Target="../slideLayouts/slideLayout7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8620" y="402843"/>
            <a:ext cx="6995159" cy="161137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6353"/>
            <a:ext cx="6995159" cy="664692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66123"/>
            <a:ext cx="2487167" cy="50355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66123"/>
            <a:ext cx="1787652" cy="50355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596128" y="9366123"/>
            <a:ext cx="1787652" cy="50355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Relationship Id="rId3" Type="http://schemas.openxmlformats.org/officeDocument/2006/relationships/image" Target="../media/image2.jpg"/><Relationship Id="rId4" Type="http://schemas.openxmlformats.org/officeDocument/2006/relationships/image" Target="../media/image3.jp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53679" y="4244996"/>
            <a:ext cx="2549419" cy="8235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3905881" y="4244996"/>
            <a:ext cx="2567586" cy="82356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6636969" y="9210612"/>
            <a:ext cx="502617" cy="3451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3078088" y="3721987"/>
            <a:ext cx="0" cy="623356"/>
          </a:xfrm>
          <a:custGeom>
            <a:avLst/>
            <a:gdLst/>
            <a:ahLst/>
            <a:cxnLst/>
            <a:rect l="l" t="t" r="r" b="b"/>
            <a:pathLst>
              <a:path w="0" h="623356">
                <a:moveTo>
                  <a:pt x="0" y="623356"/>
                </a:moveTo>
                <a:lnTo>
                  <a:pt x="0" y="0"/>
                </a:lnTo>
              </a:path>
            </a:pathLst>
          </a:custGeom>
          <a:ln w="18159">
            <a:solidFill>
              <a:srgbClr val="3B3B3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3459444" y="3746194"/>
            <a:ext cx="0" cy="508369"/>
          </a:xfrm>
          <a:custGeom>
            <a:avLst/>
            <a:gdLst/>
            <a:ahLst/>
            <a:cxnLst/>
            <a:rect l="l" t="t" r="r" b="b"/>
            <a:pathLst>
              <a:path w="0" h="508369">
                <a:moveTo>
                  <a:pt x="0" y="508369"/>
                </a:moveTo>
                <a:lnTo>
                  <a:pt x="0" y="0"/>
                </a:lnTo>
              </a:path>
            </a:pathLst>
          </a:custGeom>
          <a:ln w="12106">
            <a:solidFill>
              <a:srgbClr val="28282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1168281" y="3770403"/>
            <a:ext cx="0" cy="1059101"/>
          </a:xfrm>
          <a:custGeom>
            <a:avLst/>
            <a:gdLst/>
            <a:ahLst/>
            <a:cxnLst/>
            <a:rect l="l" t="t" r="r" b="b"/>
            <a:pathLst>
              <a:path w="0" h="1059101">
                <a:moveTo>
                  <a:pt x="0" y="1059101"/>
                </a:moveTo>
                <a:lnTo>
                  <a:pt x="0" y="0"/>
                </a:lnTo>
              </a:path>
            </a:pathLst>
          </a:custGeom>
          <a:ln w="12106">
            <a:solidFill>
              <a:srgbClr val="23232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1546611" y="3734090"/>
            <a:ext cx="0" cy="1016737"/>
          </a:xfrm>
          <a:custGeom>
            <a:avLst/>
            <a:gdLst/>
            <a:ahLst/>
            <a:cxnLst/>
            <a:rect l="l" t="t" r="r" b="b"/>
            <a:pathLst>
              <a:path w="0" h="1016737">
                <a:moveTo>
                  <a:pt x="0" y="1016737"/>
                </a:moveTo>
                <a:lnTo>
                  <a:pt x="0" y="0"/>
                </a:lnTo>
              </a:path>
            </a:pathLst>
          </a:custGeom>
          <a:ln w="18159">
            <a:solidFill>
              <a:srgbClr val="28282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2690679" y="3758299"/>
            <a:ext cx="0" cy="695981"/>
          </a:xfrm>
          <a:custGeom>
            <a:avLst/>
            <a:gdLst/>
            <a:ahLst/>
            <a:cxnLst/>
            <a:rect l="l" t="t" r="r" b="b"/>
            <a:pathLst>
              <a:path w="0" h="695981">
                <a:moveTo>
                  <a:pt x="0" y="695981"/>
                </a:moveTo>
                <a:lnTo>
                  <a:pt x="0" y="0"/>
                </a:lnTo>
              </a:path>
            </a:pathLst>
          </a:custGeom>
          <a:ln w="12106">
            <a:solidFill>
              <a:srgbClr val="18181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1927966" y="3764350"/>
            <a:ext cx="0" cy="877542"/>
          </a:xfrm>
          <a:custGeom>
            <a:avLst/>
            <a:gdLst/>
            <a:ahLst/>
            <a:cxnLst/>
            <a:rect l="l" t="t" r="r" b="b"/>
            <a:pathLst>
              <a:path w="0" h="877542">
                <a:moveTo>
                  <a:pt x="0" y="877542"/>
                </a:moveTo>
                <a:lnTo>
                  <a:pt x="0" y="0"/>
                </a:lnTo>
              </a:path>
            </a:pathLst>
          </a:custGeom>
          <a:ln w="18159">
            <a:solidFill>
              <a:srgbClr val="28282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2315376" y="3758299"/>
            <a:ext cx="0" cy="786761"/>
          </a:xfrm>
          <a:custGeom>
            <a:avLst/>
            <a:gdLst/>
            <a:ahLst/>
            <a:cxnLst/>
            <a:rect l="l" t="t" r="r" b="b"/>
            <a:pathLst>
              <a:path w="0" h="786761">
                <a:moveTo>
                  <a:pt x="0" y="786761"/>
                </a:moveTo>
                <a:lnTo>
                  <a:pt x="0" y="0"/>
                </a:lnTo>
              </a:path>
            </a:pathLst>
          </a:custGeom>
          <a:ln w="18159">
            <a:solidFill>
              <a:srgbClr val="18181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4022398" y="3734090"/>
            <a:ext cx="0" cy="1071206"/>
          </a:xfrm>
          <a:custGeom>
            <a:avLst/>
            <a:gdLst/>
            <a:ahLst/>
            <a:cxnLst/>
            <a:rect l="l" t="t" r="r" b="b"/>
            <a:pathLst>
              <a:path w="0" h="1071206">
                <a:moveTo>
                  <a:pt x="0" y="1071206"/>
                </a:moveTo>
                <a:lnTo>
                  <a:pt x="0" y="0"/>
                </a:lnTo>
              </a:path>
            </a:pathLst>
          </a:custGeom>
          <a:ln w="18159">
            <a:solidFill>
              <a:srgbClr val="2B2B2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6304481" y="3721987"/>
            <a:ext cx="0" cy="520472"/>
          </a:xfrm>
          <a:custGeom>
            <a:avLst/>
            <a:gdLst/>
            <a:ahLst/>
            <a:cxnLst/>
            <a:rect l="l" t="t" r="r" b="b"/>
            <a:pathLst>
              <a:path w="0" h="520472">
                <a:moveTo>
                  <a:pt x="0" y="520472"/>
                </a:moveTo>
                <a:lnTo>
                  <a:pt x="0" y="0"/>
                </a:lnTo>
              </a:path>
            </a:pathLst>
          </a:custGeom>
          <a:ln w="12106">
            <a:solidFill>
              <a:srgbClr val="23232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4391648" y="3734090"/>
            <a:ext cx="0" cy="859386"/>
          </a:xfrm>
          <a:custGeom>
            <a:avLst/>
            <a:gdLst/>
            <a:ahLst/>
            <a:cxnLst/>
            <a:rect l="l" t="t" r="r" b="b"/>
            <a:pathLst>
              <a:path w="0" h="859386">
                <a:moveTo>
                  <a:pt x="0" y="859386"/>
                </a:moveTo>
                <a:lnTo>
                  <a:pt x="0" y="0"/>
                </a:lnTo>
              </a:path>
            </a:pathLst>
          </a:custGeom>
          <a:ln w="18159">
            <a:solidFill>
              <a:srgbClr val="28282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4779057" y="3734090"/>
            <a:ext cx="0" cy="901750"/>
          </a:xfrm>
          <a:custGeom>
            <a:avLst/>
            <a:gdLst/>
            <a:ahLst/>
            <a:cxnLst/>
            <a:rect l="l" t="t" r="r" b="b"/>
            <a:pathLst>
              <a:path w="0" h="901750">
                <a:moveTo>
                  <a:pt x="0" y="901750"/>
                </a:moveTo>
                <a:lnTo>
                  <a:pt x="0" y="0"/>
                </a:lnTo>
              </a:path>
            </a:pathLst>
          </a:custGeom>
          <a:ln w="18159">
            <a:solidFill>
              <a:srgbClr val="1F1F1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5151333" y="3758299"/>
            <a:ext cx="0" cy="762553"/>
          </a:xfrm>
          <a:custGeom>
            <a:avLst/>
            <a:gdLst/>
            <a:ahLst/>
            <a:cxnLst/>
            <a:rect l="l" t="t" r="r" b="b"/>
            <a:pathLst>
              <a:path w="0" h="762553">
                <a:moveTo>
                  <a:pt x="0" y="762553"/>
                </a:moveTo>
                <a:lnTo>
                  <a:pt x="0" y="0"/>
                </a:lnTo>
              </a:path>
            </a:pathLst>
          </a:custGeom>
          <a:ln w="18159">
            <a:solidFill>
              <a:srgbClr val="38383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" name="object 17"/>
          <p:cNvSpPr/>
          <p:nvPr/>
        </p:nvSpPr>
        <p:spPr>
          <a:xfrm>
            <a:off x="5535716" y="3758299"/>
            <a:ext cx="0" cy="653616"/>
          </a:xfrm>
          <a:custGeom>
            <a:avLst/>
            <a:gdLst/>
            <a:ahLst/>
            <a:cxnLst/>
            <a:rect l="l" t="t" r="r" b="b"/>
            <a:pathLst>
              <a:path w="0" h="653616">
                <a:moveTo>
                  <a:pt x="0" y="653616"/>
                </a:moveTo>
                <a:lnTo>
                  <a:pt x="0" y="0"/>
                </a:lnTo>
              </a:path>
            </a:pathLst>
          </a:custGeom>
          <a:ln w="18159">
            <a:solidFill>
              <a:srgbClr val="28282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" name="object 18"/>
          <p:cNvSpPr/>
          <p:nvPr/>
        </p:nvSpPr>
        <p:spPr>
          <a:xfrm>
            <a:off x="5935231" y="3758299"/>
            <a:ext cx="0" cy="574940"/>
          </a:xfrm>
          <a:custGeom>
            <a:avLst/>
            <a:gdLst/>
            <a:ahLst/>
            <a:cxnLst/>
            <a:rect l="l" t="t" r="r" b="b"/>
            <a:pathLst>
              <a:path w="0" h="574940">
                <a:moveTo>
                  <a:pt x="0" y="574940"/>
                </a:moveTo>
                <a:lnTo>
                  <a:pt x="0" y="0"/>
                </a:lnTo>
              </a:path>
            </a:pathLst>
          </a:custGeom>
          <a:ln w="18159">
            <a:solidFill>
              <a:srgbClr val="23232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3407991" y="5700995"/>
            <a:ext cx="2784504" cy="0"/>
          </a:xfrm>
          <a:custGeom>
            <a:avLst/>
            <a:gdLst/>
            <a:ahLst/>
            <a:cxnLst/>
            <a:rect l="l" t="t" r="r" b="b"/>
            <a:pathLst>
              <a:path w="2784504" h="0">
                <a:moveTo>
                  <a:pt x="0" y="0"/>
                </a:moveTo>
                <a:lnTo>
                  <a:pt x="2784504" y="0"/>
                </a:lnTo>
              </a:path>
            </a:pathLst>
          </a:custGeom>
          <a:ln w="12106">
            <a:solidFill>
              <a:srgbClr val="AFC39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3607749" y="5894659"/>
            <a:ext cx="2584745" cy="0"/>
          </a:xfrm>
          <a:custGeom>
            <a:avLst/>
            <a:gdLst/>
            <a:ahLst/>
            <a:cxnLst/>
            <a:rect l="l" t="t" r="r" b="b"/>
            <a:pathLst>
              <a:path w="2584745" h="0">
                <a:moveTo>
                  <a:pt x="0" y="0"/>
                </a:moveTo>
                <a:lnTo>
                  <a:pt x="2584745" y="0"/>
                </a:lnTo>
              </a:path>
            </a:pathLst>
          </a:custGeom>
          <a:ln w="12106">
            <a:solidFill>
              <a:srgbClr val="B3CC8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4461261" y="5694942"/>
            <a:ext cx="0" cy="1222507"/>
          </a:xfrm>
          <a:custGeom>
            <a:avLst/>
            <a:gdLst/>
            <a:ahLst/>
            <a:cxnLst/>
            <a:rect l="l" t="t" r="r" b="b"/>
            <a:pathLst>
              <a:path w="0" h="1222507">
                <a:moveTo>
                  <a:pt x="0" y="1222507"/>
                </a:moveTo>
                <a:lnTo>
                  <a:pt x="0" y="0"/>
                </a:lnTo>
              </a:path>
            </a:pathLst>
          </a:custGeom>
          <a:ln w="12106">
            <a:solidFill>
              <a:srgbClr val="B3C3A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6186442" y="5694942"/>
            <a:ext cx="0" cy="1222507"/>
          </a:xfrm>
          <a:custGeom>
            <a:avLst/>
            <a:gdLst/>
            <a:ahLst/>
            <a:cxnLst/>
            <a:rect l="l" t="t" r="r" b="b"/>
            <a:pathLst>
              <a:path w="0" h="1222507">
                <a:moveTo>
                  <a:pt x="0" y="1222507"/>
                </a:moveTo>
                <a:lnTo>
                  <a:pt x="0" y="0"/>
                </a:lnTo>
              </a:path>
            </a:pathLst>
          </a:custGeom>
          <a:ln w="12106">
            <a:solidFill>
              <a:srgbClr val="B3C89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2730025" y="6094375"/>
            <a:ext cx="3462470" cy="0"/>
          </a:xfrm>
          <a:custGeom>
            <a:avLst/>
            <a:gdLst/>
            <a:ahLst/>
            <a:cxnLst/>
            <a:rect l="l" t="t" r="r" b="b"/>
            <a:pathLst>
              <a:path w="3462470" h="0">
                <a:moveTo>
                  <a:pt x="0" y="0"/>
                </a:moveTo>
                <a:lnTo>
                  <a:pt x="3462470" y="0"/>
                </a:lnTo>
              </a:path>
            </a:pathLst>
          </a:custGeom>
          <a:ln w="12106">
            <a:solidFill>
              <a:srgbClr val="AFC8A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2736079" y="5888607"/>
            <a:ext cx="0" cy="1028842"/>
          </a:xfrm>
          <a:custGeom>
            <a:avLst/>
            <a:gdLst/>
            <a:ahLst/>
            <a:cxnLst/>
            <a:rect l="l" t="t" r="r" b="b"/>
            <a:pathLst>
              <a:path w="0" h="1028842">
                <a:moveTo>
                  <a:pt x="0" y="1028842"/>
                </a:moveTo>
                <a:lnTo>
                  <a:pt x="0" y="0"/>
                </a:lnTo>
              </a:path>
            </a:pathLst>
          </a:custGeom>
          <a:ln w="12106">
            <a:solidFill>
              <a:srgbClr val="ACCC97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2730025" y="6300144"/>
            <a:ext cx="3462470" cy="0"/>
          </a:xfrm>
          <a:custGeom>
            <a:avLst/>
            <a:gdLst/>
            <a:ahLst/>
            <a:cxnLst/>
            <a:rect l="l" t="t" r="r" b="b"/>
            <a:pathLst>
              <a:path w="3462470" h="0">
                <a:moveTo>
                  <a:pt x="0" y="0"/>
                </a:moveTo>
                <a:lnTo>
                  <a:pt x="3462470" y="0"/>
                </a:lnTo>
              </a:path>
            </a:pathLst>
          </a:custGeom>
          <a:ln w="12106">
            <a:solidFill>
              <a:srgbClr val="AFBFA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2730025" y="6505912"/>
            <a:ext cx="3462470" cy="0"/>
          </a:xfrm>
          <a:custGeom>
            <a:avLst/>
            <a:gdLst/>
            <a:ahLst/>
            <a:cxnLst/>
            <a:rect l="l" t="t" r="r" b="b"/>
            <a:pathLst>
              <a:path w="3462470" h="0">
                <a:moveTo>
                  <a:pt x="0" y="0"/>
                </a:moveTo>
                <a:lnTo>
                  <a:pt x="3462470" y="0"/>
                </a:lnTo>
              </a:path>
            </a:pathLst>
          </a:custGeom>
          <a:ln w="12106">
            <a:solidFill>
              <a:srgbClr val="AFC3A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2730025" y="6705628"/>
            <a:ext cx="3462470" cy="0"/>
          </a:xfrm>
          <a:custGeom>
            <a:avLst/>
            <a:gdLst/>
            <a:ahLst/>
            <a:cxnLst/>
            <a:rect l="l" t="t" r="r" b="b"/>
            <a:pathLst>
              <a:path w="3462470" h="0">
                <a:moveTo>
                  <a:pt x="0" y="0"/>
                </a:moveTo>
                <a:lnTo>
                  <a:pt x="3462470" y="0"/>
                </a:lnTo>
              </a:path>
            </a:pathLst>
          </a:custGeom>
          <a:ln w="12106">
            <a:solidFill>
              <a:srgbClr val="ACC38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2730025" y="6911396"/>
            <a:ext cx="3462470" cy="0"/>
          </a:xfrm>
          <a:custGeom>
            <a:avLst/>
            <a:gdLst/>
            <a:ahLst/>
            <a:cxnLst/>
            <a:rect l="l" t="t" r="r" b="b"/>
            <a:pathLst>
              <a:path w="3462470" h="0">
                <a:moveTo>
                  <a:pt x="0" y="0"/>
                </a:moveTo>
                <a:lnTo>
                  <a:pt x="3462470" y="0"/>
                </a:lnTo>
              </a:path>
            </a:pathLst>
          </a:custGeom>
          <a:ln w="12106">
            <a:solidFill>
              <a:srgbClr val="AFCF7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9" name="object 29"/>
          <p:cNvSpPr txBox="1"/>
          <p:nvPr/>
        </p:nvSpPr>
        <p:spPr>
          <a:xfrm>
            <a:off x="986089" y="411629"/>
            <a:ext cx="1398270" cy="46291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8895">
              <a:lnSpc>
                <a:spcPct val="100000"/>
              </a:lnSpc>
            </a:pPr>
            <a:r>
              <a:rPr dirty="0" smtClean="0" sz="1000" spc="30">
                <a:solidFill>
                  <a:srgbClr val="0E1A42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00" spc="-35">
                <a:solidFill>
                  <a:srgbClr val="0E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E1A42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00" spc="-20">
                <a:solidFill>
                  <a:srgbClr val="0E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0E1A42"/>
                </a:solidFill>
                <a:latin typeface="Times New Roman"/>
                <a:cs typeface="Times New Roman"/>
              </a:rPr>
              <a:t>Analysis</a:t>
            </a:r>
            <a:endParaRPr sz="100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37"/>
              </a:spcBef>
            </a:pPr>
            <a:endParaRPr sz="750"/>
          </a:p>
          <a:p>
            <a:pPr marL="12700">
              <a:lnSpc>
                <a:spcPct val="100000"/>
              </a:lnSpc>
            </a:pPr>
            <a:r>
              <a:rPr dirty="0" smtClean="0" sz="1300" spc="30">
                <a:solidFill>
                  <a:srgbClr val="0E1A42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300" spc="-40">
                <a:solidFill>
                  <a:srgbClr val="0E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E1A42"/>
                </a:solidFill>
                <a:latin typeface="Times New Roman"/>
                <a:cs typeface="Times New Roman"/>
              </a:rPr>
              <a:t>Data: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013935" y="411629"/>
            <a:ext cx="1753870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-5">
                <a:solidFill>
                  <a:srgbClr val="16521C"/>
                </a:solidFill>
                <a:latin typeface="Times New Roman"/>
                <a:cs typeface="Times New Roman"/>
              </a:rPr>
              <a:t>(</a:t>
            </a:r>
            <a:r>
              <a:rPr dirty="0" smtClean="0" sz="1000" spc="20">
                <a:solidFill>
                  <a:srgbClr val="930F13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00" spc="-35">
                <a:solidFill>
                  <a:srgbClr val="930F13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60">
                <a:solidFill>
                  <a:srgbClr val="930F1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00" spc="-20">
                <a:solidFill>
                  <a:srgbClr val="930F13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5">
                <a:solidFill>
                  <a:srgbClr val="930F1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000" spc="50">
                <a:solidFill>
                  <a:srgbClr val="930F13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0">
                <a:solidFill>
                  <a:srgbClr val="930F13"/>
                </a:solidFill>
                <a:latin typeface="Times New Roman"/>
                <a:cs typeface="Times New Roman"/>
              </a:rPr>
              <a:t>Format</a:t>
            </a:r>
            <a:r>
              <a:rPr dirty="0" smtClean="0" sz="1000" spc="100">
                <a:solidFill>
                  <a:srgbClr val="930F13"/>
                </a:solidFill>
                <a:latin typeface="Times New Roman"/>
                <a:cs typeface="Times New Roman"/>
              </a:rPr>
              <a:t>s</a:t>
            </a:r>
            <a:r>
              <a:rPr dirty="0" smtClean="0" sz="1000" spc="70">
                <a:solidFill>
                  <a:srgbClr val="16521C"/>
                </a:solidFill>
                <a:latin typeface="Times New Roman"/>
                <a:cs typeface="Times New Roman"/>
              </a:rPr>
              <a:t>)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5435244" y="411629"/>
            <a:ext cx="130873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80">
                <a:solidFill>
                  <a:srgbClr val="0E1A42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0E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0">
                <a:solidFill>
                  <a:srgbClr val="0E1A42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30">
                <a:solidFill>
                  <a:srgbClr val="0E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E1A42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35">
                <a:solidFill>
                  <a:srgbClr val="0E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75">
                <a:solidFill>
                  <a:srgbClr val="0E1A42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986089" y="1026838"/>
            <a:ext cx="5799455" cy="23228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 indent="441325">
              <a:lnSpc>
                <a:spcPct val="97100"/>
              </a:lnSpc>
            </a:pPr>
            <a:r>
              <a:rPr dirty="0" smtClean="0" sz="1300">
                <a:solidFill>
                  <a:srgbClr val="050505"/>
                </a:solidFill>
                <a:latin typeface="Times New Roman"/>
                <a:cs typeface="Times New Roman"/>
              </a:rPr>
              <a:t>Output</a:t>
            </a:r>
            <a:r>
              <a:rPr dirty="0" smtClean="0" sz="1300" spc="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1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electronic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sensors</a:t>
            </a:r>
            <a:r>
              <a:rPr dirty="0" smtClean="0" sz="1300" spc="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reaches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analyst</a:t>
            </a:r>
            <a:r>
              <a:rPr dirty="0" smtClean="0" sz="1300" spc="114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set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numeric</a:t>
            </a:r>
            <a:r>
              <a:rPr dirty="0" smtClean="0" sz="1300" spc="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values.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300" spc="1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value </a:t>
            </a:r>
            <a:r>
              <a:rPr dirty="0" smtClean="0" sz="1300" spc="-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recorded </a:t>
            </a:r>
            <a:r>
              <a:rPr dirty="0" smtClean="0" sz="1300" spc="-9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series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-1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binary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known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bits.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bit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records</a:t>
            </a:r>
            <a:r>
              <a:rPr dirty="0" smtClean="0" sz="1300" spc="1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exponent</a:t>
            </a:r>
            <a:r>
              <a:rPr dirty="0" smtClean="0" sz="1300" spc="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power</a:t>
            </a:r>
            <a:r>
              <a:rPr dirty="0" smtClean="0" sz="1300" spc="9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2,</a:t>
            </a:r>
            <a:r>
              <a:rPr dirty="0" smtClean="0" sz="1300" spc="-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exponent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determined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position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bit</a:t>
            </a:r>
            <a:r>
              <a:rPr dirty="0" smtClean="0" sz="1300" spc="-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sequence.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-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example,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consider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system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designed</a:t>
            </a:r>
            <a:r>
              <a:rPr dirty="0" smtClean="0" sz="1300" spc="-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1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record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7</a:t>
            </a:r>
            <a:r>
              <a:rPr dirty="0" smtClean="0" sz="1300" spc="-1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bits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-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-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300" spc="-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value.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-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means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(for</a:t>
            </a:r>
            <a:r>
              <a:rPr dirty="0" smtClean="0" sz="1300" spc="-9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unsigned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integers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-1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seven</a:t>
            </a:r>
            <a:r>
              <a:rPr dirty="0" smtClean="0" sz="1300" spc="-1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binary</a:t>
            </a:r>
            <a:r>
              <a:rPr dirty="0" smtClean="0" sz="1300" spc="-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places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available</a:t>
            </a:r>
            <a:r>
              <a:rPr dirty="0" smtClean="0" sz="1300" spc="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record</a:t>
            </a:r>
            <a:r>
              <a:rPr dirty="0" smtClean="0" sz="1300" spc="114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brightness </a:t>
            </a:r>
            <a:r>
              <a:rPr dirty="0" smtClean="0" sz="1300" spc="-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sensed</a:t>
            </a:r>
            <a:r>
              <a:rPr dirty="0" smtClean="0" sz="1300" spc="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9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band</a:t>
            </a:r>
            <a:r>
              <a:rPr dirty="0" smtClean="0" sz="1300" spc="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sensor.</a:t>
            </a:r>
            <a:r>
              <a:rPr dirty="0" smtClean="0" sz="1300" spc="1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seven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-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record,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sequence,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successive</a:t>
            </a:r>
            <a:r>
              <a:rPr dirty="0" smtClean="0" sz="1300" spc="-9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powers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50505"/>
                </a:solidFill>
                <a:latin typeface="Times New Roman"/>
                <a:cs typeface="Times New Roman"/>
              </a:rPr>
              <a:t>of2.</a:t>
            </a:r>
            <a:r>
              <a:rPr dirty="0" smtClean="0" sz="1300" spc="-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85">
                <a:solidFill>
                  <a:srgbClr val="050505"/>
                </a:solidFill>
                <a:latin typeface="Times New Roman"/>
                <a:cs typeface="Times New Roman"/>
              </a:rPr>
              <a:t>"1"</a:t>
            </a:r>
            <a:r>
              <a:rPr dirty="0" smtClean="0" sz="1300" spc="-2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signifies</a:t>
            </a:r>
            <a:r>
              <a:rPr dirty="0" smtClean="0" sz="1300" spc="-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specific</a:t>
            </a:r>
            <a:r>
              <a:rPr dirty="0" smtClean="0" sz="1300" spc="-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power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2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determined</a:t>
            </a:r>
            <a:r>
              <a:rPr dirty="0" smtClean="0" sz="1300" spc="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its</a:t>
            </a:r>
            <a:r>
              <a:rPr dirty="0" smtClean="0" sz="1300" spc="-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position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sequence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50505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8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050505"/>
                </a:solidFill>
                <a:latin typeface="Times New Roman"/>
                <a:cs typeface="Times New Roman"/>
              </a:rPr>
              <a:t>evoked</a:t>
            </a:r>
            <a:r>
              <a:rPr dirty="0" smtClean="0" sz="1300" spc="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"0"</a:t>
            </a:r>
            <a:r>
              <a:rPr dirty="0" smtClean="0" sz="1300" spc="-1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indicates</a:t>
            </a:r>
            <a:r>
              <a:rPr dirty="0" smtClean="0" sz="1300" spc="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zero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position.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Thus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7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-bit</a:t>
            </a:r>
            <a:r>
              <a:rPr dirty="0" smtClean="0" sz="1300" spc="-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binary</a:t>
            </a:r>
            <a:r>
              <a:rPr dirty="0" smtClean="0" sz="1300" spc="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300" spc="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"1111111"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signifies</a:t>
            </a:r>
            <a:r>
              <a:rPr dirty="0" smtClean="0" sz="1300" spc="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50505"/>
                </a:solidFill>
                <a:latin typeface="Times New Roman"/>
                <a:cs typeface="Times New Roman"/>
              </a:rPr>
              <a:t>2</a:t>
            </a:r>
            <a:r>
              <a:rPr dirty="0" smtClean="0" baseline="32679" sz="1275" spc="120">
                <a:solidFill>
                  <a:srgbClr val="050505"/>
                </a:solidFill>
                <a:latin typeface="Times New Roman"/>
                <a:cs typeface="Times New Roman"/>
              </a:rPr>
              <a:t>6</a:t>
            </a:r>
            <a:r>
              <a:rPr dirty="0" smtClean="0" baseline="32679" sz="1275" spc="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+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2</a:t>
            </a:r>
            <a:r>
              <a:rPr dirty="0" smtClean="0" baseline="32679" sz="1275" spc="0">
                <a:solidFill>
                  <a:srgbClr val="050505"/>
                </a:solidFill>
                <a:latin typeface="Times New Roman"/>
                <a:cs typeface="Times New Roman"/>
              </a:rPr>
              <a:t>5</a:t>
            </a:r>
            <a:r>
              <a:rPr dirty="0" smtClean="0" baseline="32679" sz="1275" spc="37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+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50505"/>
                </a:solidFill>
                <a:latin typeface="Times New Roman"/>
                <a:cs typeface="Times New Roman"/>
              </a:rPr>
              <a:t>2</a:t>
            </a:r>
            <a:r>
              <a:rPr dirty="0" smtClean="0" baseline="32679" sz="1275" spc="60">
                <a:solidFill>
                  <a:srgbClr val="050505"/>
                </a:solidFill>
                <a:latin typeface="Times New Roman"/>
                <a:cs typeface="Times New Roman"/>
              </a:rPr>
              <a:t>4</a:t>
            </a:r>
            <a:r>
              <a:rPr dirty="0" smtClean="0" baseline="32679" sz="1275" spc="52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+</a:t>
            </a:r>
            <a:r>
              <a:rPr dirty="0" smtClean="0" sz="1300" spc="-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50505"/>
                </a:solidFill>
                <a:latin typeface="Times New Roman"/>
                <a:cs typeface="Times New Roman"/>
              </a:rPr>
              <a:t>2</a:t>
            </a:r>
            <a:r>
              <a:rPr dirty="0" smtClean="0" baseline="32679" sz="1275" spc="104">
                <a:solidFill>
                  <a:srgbClr val="050505"/>
                </a:solidFill>
                <a:latin typeface="Times New Roman"/>
                <a:cs typeface="Times New Roman"/>
              </a:rPr>
              <a:t>3</a:t>
            </a:r>
            <a:r>
              <a:rPr dirty="0" smtClean="0" baseline="32679" sz="1275" spc="7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+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50505"/>
                </a:solidFill>
                <a:latin typeface="Times New Roman"/>
                <a:cs typeface="Times New Roman"/>
              </a:rPr>
              <a:t>2</a:t>
            </a:r>
            <a:r>
              <a:rPr dirty="0" smtClean="0" baseline="32679" sz="1275" spc="82">
                <a:solidFill>
                  <a:srgbClr val="050505"/>
                </a:solidFill>
                <a:latin typeface="Times New Roman"/>
                <a:cs typeface="Times New Roman"/>
              </a:rPr>
              <a:t>2</a:t>
            </a:r>
            <a:r>
              <a:rPr dirty="0" smtClean="0" baseline="32679" sz="1275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10">
                <a:solidFill>
                  <a:srgbClr val="050505"/>
                </a:solidFill>
                <a:latin typeface="Times New Roman"/>
                <a:cs typeface="Times New Roman"/>
              </a:rPr>
              <a:t>+</a:t>
            </a:r>
            <a:r>
              <a:rPr dirty="0" smtClean="0" sz="1300" spc="-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2</a:t>
            </a:r>
            <a:r>
              <a:rPr dirty="0" smtClean="0" baseline="32679" sz="1275" spc="352">
                <a:solidFill>
                  <a:srgbClr val="050505"/>
                </a:solidFill>
                <a:latin typeface="Times New Roman"/>
                <a:cs typeface="Times New Roman"/>
              </a:rPr>
              <a:t>1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+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50505"/>
                </a:solidFill>
                <a:latin typeface="Times New Roman"/>
                <a:cs typeface="Times New Roman"/>
              </a:rPr>
              <a:t>2°</a:t>
            </a:r>
            <a:r>
              <a:rPr dirty="0" smtClean="0" sz="1300" spc="-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45">
                <a:solidFill>
                  <a:srgbClr val="050505"/>
                </a:solidFill>
                <a:latin typeface="Times New Roman"/>
                <a:cs typeface="Times New Roman"/>
              </a:rPr>
              <a:t>=</a:t>
            </a:r>
            <a:r>
              <a:rPr dirty="0" smtClean="0" sz="1150" spc="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64</a:t>
            </a:r>
            <a:r>
              <a:rPr dirty="0" smtClean="0" sz="1300" spc="-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+32</a:t>
            </a:r>
            <a:r>
              <a:rPr dirty="0" smtClean="0" sz="1300" spc="-8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+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70">
                <a:solidFill>
                  <a:srgbClr val="050505"/>
                </a:solidFill>
                <a:latin typeface="Times New Roman"/>
                <a:cs typeface="Times New Roman"/>
              </a:rPr>
              <a:t>1</a:t>
            </a:r>
            <a:r>
              <a:rPr dirty="0" smtClean="0" sz="1300" spc="150">
                <a:solidFill>
                  <a:srgbClr val="050505"/>
                </a:solidFill>
                <a:latin typeface="Times New Roman"/>
                <a:cs typeface="Times New Roman"/>
              </a:rPr>
              <a:t>6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+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40">
                <a:solidFill>
                  <a:srgbClr val="050505"/>
                </a:solidFill>
                <a:latin typeface="Times New Roman"/>
                <a:cs typeface="Times New Roman"/>
              </a:rPr>
              <a:t>8</a:t>
            </a:r>
            <a:r>
              <a:rPr dirty="0" smtClean="0" sz="1300" spc="-1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+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4</a:t>
            </a:r>
            <a:r>
              <a:rPr dirty="0" smtClean="0" sz="1300" spc="-1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+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2</a:t>
            </a:r>
            <a:r>
              <a:rPr dirty="0" smtClean="0" sz="1300" spc="-114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+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1</a:t>
            </a:r>
            <a:r>
              <a:rPr dirty="0" smtClean="0" sz="1300" spc="-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95">
                <a:solidFill>
                  <a:srgbClr val="050505"/>
                </a:solidFill>
                <a:latin typeface="Times New Roman"/>
                <a:cs typeface="Times New Roman"/>
              </a:rPr>
              <a:t>=</a:t>
            </a:r>
            <a:r>
              <a:rPr dirty="0" smtClean="0" sz="1150" spc="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127.</a:t>
            </a:r>
            <a:r>
              <a:rPr dirty="0" smtClean="0" sz="1300" spc="-1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050505"/>
                </a:solidFill>
                <a:latin typeface="Times New Roman"/>
                <a:cs typeface="Times New Roman"/>
              </a:rPr>
              <a:t>"</a:t>
            </a:r>
            <a:r>
              <a:rPr dirty="0" smtClean="0" sz="1300" spc="50">
                <a:solidFill>
                  <a:srgbClr val="050505"/>
                </a:solidFill>
                <a:latin typeface="Times New Roman"/>
                <a:cs typeface="Times New Roman"/>
              </a:rPr>
              <a:t>1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001011"</a:t>
            </a:r>
            <a:r>
              <a:rPr dirty="0" smtClean="0" sz="1300" spc="-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records</a:t>
            </a:r>
            <a:endParaRPr sz="1300">
              <a:latin typeface="Times New Roman"/>
              <a:cs typeface="Times New Roman"/>
            </a:endParaRPr>
          </a:p>
          <a:p>
            <a:pPr marL="18415">
              <a:lnSpc>
                <a:spcPts val="1525"/>
              </a:lnSpc>
            </a:pPr>
            <a:r>
              <a:rPr dirty="0" smtClean="0" sz="1300" spc="-35">
                <a:solidFill>
                  <a:srgbClr val="050505"/>
                </a:solidFill>
                <a:latin typeface="Times New Roman"/>
                <a:cs typeface="Times New Roman"/>
              </a:rPr>
              <a:t>2</a:t>
            </a:r>
            <a:r>
              <a:rPr dirty="0" smtClean="0" baseline="34722" sz="1200" spc="150">
                <a:solidFill>
                  <a:srgbClr val="050505"/>
                </a:solidFill>
                <a:latin typeface="Times New Roman"/>
                <a:cs typeface="Times New Roman"/>
              </a:rPr>
              <a:t>6</a:t>
            </a:r>
            <a:r>
              <a:rPr dirty="0" smtClean="0" baseline="34722" sz="12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+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50505"/>
                </a:solidFill>
                <a:latin typeface="Times New Roman"/>
                <a:cs typeface="Times New Roman"/>
              </a:rPr>
              <a:t>0</a:t>
            </a:r>
            <a:r>
              <a:rPr dirty="0" smtClean="0" baseline="34722" sz="1200" spc="30">
                <a:solidFill>
                  <a:srgbClr val="050505"/>
                </a:solidFill>
                <a:latin typeface="Times New Roman"/>
                <a:cs typeface="Times New Roman"/>
              </a:rPr>
              <a:t>5</a:t>
            </a:r>
            <a:r>
              <a:rPr dirty="0" smtClean="0" baseline="34722" sz="1200" spc="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+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50505"/>
                </a:solidFill>
                <a:latin typeface="Times New Roman"/>
                <a:cs typeface="Times New Roman"/>
              </a:rPr>
              <a:t>0</a:t>
            </a:r>
            <a:r>
              <a:rPr dirty="0" smtClean="0" baseline="34722" sz="1200" spc="97">
                <a:solidFill>
                  <a:srgbClr val="050505"/>
                </a:solidFill>
                <a:latin typeface="Times New Roman"/>
                <a:cs typeface="Times New Roman"/>
              </a:rPr>
              <a:t>4</a:t>
            </a:r>
            <a:r>
              <a:rPr dirty="0" smtClean="0" baseline="34722" sz="1200" spc="67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+</a:t>
            </a:r>
            <a:r>
              <a:rPr dirty="0" smtClean="0" sz="1300" spc="-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50505"/>
                </a:solidFill>
                <a:latin typeface="Times New Roman"/>
                <a:cs typeface="Times New Roman"/>
              </a:rPr>
              <a:t>2</a:t>
            </a:r>
            <a:r>
              <a:rPr dirty="0" smtClean="0" baseline="34722" sz="1200" spc="142">
                <a:solidFill>
                  <a:srgbClr val="050505"/>
                </a:solidFill>
                <a:latin typeface="Times New Roman"/>
                <a:cs typeface="Times New Roman"/>
              </a:rPr>
              <a:t>3</a:t>
            </a:r>
            <a:r>
              <a:rPr dirty="0" smtClean="0" baseline="34722" sz="1200" spc="22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10">
                <a:solidFill>
                  <a:srgbClr val="050505"/>
                </a:solidFill>
                <a:latin typeface="Times New Roman"/>
                <a:cs typeface="Times New Roman"/>
              </a:rPr>
              <a:t>+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60">
                <a:solidFill>
                  <a:srgbClr val="050505"/>
                </a:solidFill>
                <a:latin typeface="Arial"/>
                <a:cs typeface="Arial"/>
              </a:rPr>
              <a:t>Q2</a:t>
            </a:r>
            <a:r>
              <a:rPr dirty="0" smtClean="0" sz="1300" spc="-114">
                <a:solidFill>
                  <a:srgbClr val="050505"/>
                </a:solidFill>
                <a:latin typeface="Arial"/>
                <a:cs typeface="Arial"/>
              </a:rPr>
              <a:t> 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+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2</a:t>
            </a:r>
            <a:r>
              <a:rPr dirty="0" smtClean="0" baseline="34722" sz="1200" spc="390">
                <a:solidFill>
                  <a:srgbClr val="050505"/>
                </a:solidFill>
                <a:latin typeface="Times New Roman"/>
                <a:cs typeface="Times New Roman"/>
              </a:rPr>
              <a:t>1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+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50505"/>
                </a:solidFill>
                <a:latin typeface="Times New Roman"/>
                <a:cs typeface="Times New Roman"/>
              </a:rPr>
              <a:t>2°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310">
                <a:solidFill>
                  <a:srgbClr val="050505"/>
                </a:solidFill>
                <a:latin typeface="Arial"/>
                <a:cs typeface="Arial"/>
              </a:rPr>
              <a:t>=</a:t>
            </a:r>
            <a:r>
              <a:rPr dirty="0" smtClean="0" sz="850" spc="-5">
                <a:solidFill>
                  <a:srgbClr val="050505"/>
                </a:solidFill>
                <a:latin typeface="Arial"/>
                <a:cs typeface="Arial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64</a:t>
            </a:r>
            <a:r>
              <a:rPr dirty="0" smtClean="0" sz="1300" spc="-1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+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0</a:t>
            </a:r>
            <a:r>
              <a:rPr dirty="0" smtClean="0" sz="1300" spc="-1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+</a:t>
            </a:r>
            <a:r>
              <a:rPr dirty="0" smtClean="0" sz="1300" spc="-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0</a:t>
            </a:r>
            <a:r>
              <a:rPr dirty="0" smtClean="0" sz="1300" spc="-1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10">
                <a:solidFill>
                  <a:srgbClr val="050505"/>
                </a:solidFill>
                <a:latin typeface="Times New Roman"/>
                <a:cs typeface="Times New Roman"/>
              </a:rPr>
              <a:t>+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80">
                <a:solidFill>
                  <a:srgbClr val="050505"/>
                </a:solidFill>
                <a:latin typeface="Times New Roman"/>
                <a:cs typeface="Times New Roman"/>
              </a:rPr>
              <a:t>8</a:t>
            </a:r>
            <a:r>
              <a:rPr dirty="0" smtClean="0" sz="1300" spc="-1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+</a:t>
            </a:r>
            <a:r>
              <a:rPr dirty="0" smtClean="0" sz="1300" spc="-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0</a:t>
            </a:r>
            <a:r>
              <a:rPr dirty="0" smtClean="0" sz="1300" spc="-1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+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2</a:t>
            </a:r>
            <a:r>
              <a:rPr dirty="0" smtClean="0" sz="1300" spc="-114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+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1</a:t>
            </a:r>
            <a:r>
              <a:rPr dirty="0" smtClean="0" sz="1300" spc="-18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310">
                <a:solidFill>
                  <a:srgbClr val="050505"/>
                </a:solidFill>
                <a:latin typeface="Arial"/>
                <a:cs typeface="Arial"/>
              </a:rPr>
              <a:t>=</a:t>
            </a:r>
            <a:r>
              <a:rPr dirty="0" smtClean="0" sz="850" spc="-5">
                <a:solidFill>
                  <a:srgbClr val="050505"/>
                </a:solidFill>
                <a:latin typeface="Arial"/>
                <a:cs typeface="Arial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75.</a:t>
            </a:r>
            <a:r>
              <a:rPr dirty="0" smtClean="0" sz="1300" spc="-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Figure</a:t>
            </a:r>
            <a:r>
              <a:rPr dirty="0" smtClean="0" sz="1300" spc="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below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shows</a:t>
            </a:r>
            <a:endParaRPr sz="1300">
              <a:latin typeface="Times New Roman"/>
              <a:cs typeface="Times New Roman"/>
            </a:endParaRPr>
          </a:p>
          <a:p>
            <a:pPr marL="18415">
              <a:lnSpc>
                <a:spcPts val="1525"/>
              </a:lnSpc>
            </a:pPr>
            <a:r>
              <a:rPr dirty="0" smtClean="0" sz="1300">
                <a:solidFill>
                  <a:srgbClr val="050505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examples: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1107155" y="3524243"/>
            <a:ext cx="139065" cy="2711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700" spc="40">
                <a:solidFill>
                  <a:srgbClr val="050505"/>
                </a:solidFill>
                <a:latin typeface="Times New Roman"/>
                <a:cs typeface="Times New Roman"/>
              </a:rPr>
              <a:t>1</a:t>
            </a:r>
            <a:endParaRPr sz="17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1464298" y="3499141"/>
            <a:ext cx="4539615" cy="3041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805180" algn="l"/>
                <a:tab pos="1168400" algn="l"/>
                <a:tab pos="1537970" algn="l"/>
                <a:tab pos="1943100" algn="l"/>
                <a:tab pos="2512060" algn="l"/>
                <a:tab pos="2857500" algn="l"/>
                <a:tab pos="3256915" algn="l"/>
                <a:tab pos="3644265" algn="l"/>
                <a:tab pos="4001135" algn="l"/>
                <a:tab pos="4413250" algn="l"/>
              </a:tabLst>
            </a:pPr>
            <a:r>
              <a:rPr dirty="0" smtClean="0" baseline="1501" sz="2775" spc="465">
                <a:solidFill>
                  <a:srgbClr val="050505"/>
                </a:solidFill>
                <a:latin typeface="Courier New"/>
                <a:cs typeface="Courier New"/>
              </a:rPr>
              <a:t>0</a:t>
            </a:r>
            <a:r>
              <a:rPr dirty="0" smtClean="0" baseline="1501" sz="2775" spc="705">
                <a:solidFill>
                  <a:srgbClr val="050505"/>
                </a:solidFill>
                <a:latin typeface="Courier New"/>
                <a:cs typeface="Courier New"/>
              </a:rPr>
              <a:t> </a:t>
            </a:r>
            <a:r>
              <a:rPr dirty="0" smtClean="0" baseline="1501" sz="2775" spc="465">
                <a:solidFill>
                  <a:srgbClr val="050505"/>
                </a:solidFill>
                <a:latin typeface="Courier New"/>
                <a:cs typeface="Courier New"/>
              </a:rPr>
              <a:t>0</a:t>
            </a:r>
            <a:r>
              <a:rPr dirty="0" smtClean="0" baseline="1501" sz="2775" spc="465">
                <a:solidFill>
                  <a:srgbClr val="050505"/>
                </a:solidFill>
                <a:latin typeface="Courier New"/>
                <a:cs typeface="Courier New"/>
              </a:rPr>
              <a:t>	</a:t>
            </a:r>
            <a:r>
              <a:rPr dirty="0" smtClean="0" baseline="1736" sz="2400" spc="-97" b="1">
                <a:solidFill>
                  <a:srgbClr val="050505"/>
                </a:solidFill>
                <a:latin typeface="Arial"/>
                <a:cs typeface="Arial"/>
              </a:rPr>
              <a:t>1</a:t>
            </a:r>
            <a:r>
              <a:rPr dirty="0" smtClean="0" baseline="1736" sz="2400" spc="-97" b="1">
                <a:solidFill>
                  <a:srgbClr val="050505"/>
                </a:solidFill>
                <a:latin typeface="Arial"/>
                <a:cs typeface="Arial"/>
              </a:rPr>
              <a:t>	</a:t>
            </a:r>
            <a:r>
              <a:rPr dirty="0" smtClean="0" baseline="1736" sz="2400" spc="292">
                <a:solidFill>
                  <a:srgbClr val="050505"/>
                </a:solidFill>
                <a:latin typeface="Arial"/>
                <a:cs typeface="Arial"/>
              </a:rPr>
              <a:t>1</a:t>
            </a:r>
            <a:r>
              <a:rPr dirty="0" smtClean="0" baseline="1736" sz="2400" spc="292">
                <a:solidFill>
                  <a:srgbClr val="050505"/>
                </a:solidFill>
                <a:latin typeface="Arial"/>
                <a:cs typeface="Arial"/>
              </a:rPr>
              <a:t>	</a:t>
            </a:r>
            <a:r>
              <a:rPr dirty="0" smtClean="0" baseline="3472" sz="2400" spc="419">
                <a:solidFill>
                  <a:srgbClr val="050505"/>
                </a:solidFill>
                <a:latin typeface="Arial"/>
                <a:cs typeface="Arial"/>
              </a:rPr>
              <a:t>0</a:t>
            </a:r>
            <a:r>
              <a:rPr dirty="0" smtClean="0" baseline="3472" sz="2400" spc="419">
                <a:solidFill>
                  <a:srgbClr val="050505"/>
                </a:solidFill>
                <a:latin typeface="Arial"/>
                <a:cs typeface="Arial"/>
              </a:rPr>
              <a:t>	</a:t>
            </a:r>
            <a:r>
              <a:rPr dirty="0" smtClean="0" baseline="5376" sz="2325" spc="-52" b="1">
                <a:solidFill>
                  <a:srgbClr val="050505"/>
                </a:solidFill>
                <a:latin typeface="Arial"/>
                <a:cs typeface="Arial"/>
              </a:rPr>
              <a:t>1</a:t>
            </a:r>
            <a:r>
              <a:rPr dirty="0" smtClean="0" baseline="5376" sz="2325" spc="-52" b="1">
                <a:solidFill>
                  <a:srgbClr val="050505"/>
                </a:solidFill>
                <a:latin typeface="Arial"/>
                <a:cs typeface="Arial"/>
              </a:rPr>
              <a:t>	</a:t>
            </a:r>
            <a:r>
              <a:rPr dirty="0" smtClean="0" sz="1550" spc="-35" b="1">
                <a:solidFill>
                  <a:srgbClr val="050505"/>
                </a:solidFill>
                <a:latin typeface="Arial"/>
                <a:cs typeface="Arial"/>
              </a:rPr>
              <a:t>1</a:t>
            </a:r>
            <a:r>
              <a:rPr dirty="0" smtClean="0" sz="1550" spc="-35" b="1">
                <a:solidFill>
                  <a:srgbClr val="050505"/>
                </a:solidFill>
                <a:latin typeface="Arial"/>
                <a:cs typeface="Arial"/>
              </a:rPr>
              <a:t>	</a:t>
            </a:r>
            <a:r>
              <a:rPr dirty="0" smtClean="0" sz="1600" spc="229">
                <a:solidFill>
                  <a:srgbClr val="050505"/>
                </a:solidFill>
                <a:latin typeface="Arial"/>
                <a:cs typeface="Arial"/>
              </a:rPr>
              <a:t>0</a:t>
            </a:r>
            <a:r>
              <a:rPr dirty="0" smtClean="0" sz="1600" spc="229">
                <a:solidFill>
                  <a:srgbClr val="050505"/>
                </a:solidFill>
                <a:latin typeface="Arial"/>
                <a:cs typeface="Arial"/>
              </a:rPr>
              <a:t>	</a:t>
            </a:r>
            <a:r>
              <a:rPr dirty="0" smtClean="0" sz="1650" spc="155">
                <a:solidFill>
                  <a:srgbClr val="050505"/>
                </a:solidFill>
                <a:latin typeface="Times New Roman"/>
                <a:cs typeface="Times New Roman"/>
              </a:rPr>
              <a:t>1</a:t>
            </a:r>
            <a:r>
              <a:rPr dirty="0" smtClean="0" sz="1650" spc="155">
                <a:solidFill>
                  <a:srgbClr val="050505"/>
                </a:solidFill>
                <a:latin typeface="Times New Roman"/>
                <a:cs typeface="Times New Roman"/>
              </a:rPr>
              <a:t>	</a:t>
            </a:r>
            <a:r>
              <a:rPr dirty="0" smtClean="0" baseline="1792" sz="2325" spc="-52" b="1">
                <a:solidFill>
                  <a:srgbClr val="050505"/>
                </a:solidFill>
                <a:latin typeface="Arial"/>
                <a:cs typeface="Arial"/>
              </a:rPr>
              <a:t>1</a:t>
            </a:r>
            <a:r>
              <a:rPr dirty="0" smtClean="0" baseline="1792" sz="2325" spc="-52" b="1">
                <a:solidFill>
                  <a:srgbClr val="050505"/>
                </a:solidFill>
                <a:latin typeface="Arial"/>
                <a:cs typeface="Arial"/>
              </a:rPr>
              <a:t>	</a:t>
            </a:r>
            <a:r>
              <a:rPr dirty="0" smtClean="0" baseline="1633" sz="2550" spc="367">
                <a:solidFill>
                  <a:srgbClr val="050505"/>
                </a:solidFill>
                <a:latin typeface="Times New Roman"/>
                <a:cs typeface="Times New Roman"/>
              </a:rPr>
              <a:t>0</a:t>
            </a:r>
            <a:r>
              <a:rPr dirty="0" smtClean="0" baseline="1633" sz="2550" spc="367">
                <a:solidFill>
                  <a:srgbClr val="050505"/>
                </a:solidFill>
                <a:latin typeface="Times New Roman"/>
                <a:cs typeface="Times New Roman"/>
              </a:rPr>
              <a:t>	</a:t>
            </a:r>
            <a:r>
              <a:rPr dirty="0" smtClean="0" baseline="3086" sz="2700" spc="-15">
                <a:solidFill>
                  <a:srgbClr val="050505"/>
                </a:solidFill>
                <a:latin typeface="Times New Roman"/>
                <a:cs typeface="Times New Roman"/>
              </a:rPr>
              <a:t>1</a:t>
            </a:r>
            <a:endParaRPr baseline="3086" sz="27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6240329" y="3512437"/>
            <a:ext cx="130810" cy="26225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650" spc="-95" b="1">
                <a:solidFill>
                  <a:srgbClr val="050505"/>
                </a:solidFill>
                <a:latin typeface="Arial"/>
                <a:cs typeface="Arial"/>
              </a:rPr>
              <a:t>1</a:t>
            </a:r>
            <a:endParaRPr sz="1650">
              <a:latin typeface="Arial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1095048" y="5094992"/>
            <a:ext cx="1291590" cy="1866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0">
                <a:solidFill>
                  <a:srgbClr val="1F1F1F"/>
                </a:solidFill>
                <a:latin typeface="Times New Roman"/>
                <a:cs typeface="Times New Roman"/>
              </a:rPr>
              <a:t>64</a:t>
            </a:r>
            <a:r>
              <a:rPr dirty="0" smtClean="0" sz="950" spc="0">
                <a:solidFill>
                  <a:srgbClr val="1F1F1F"/>
                </a:solidFill>
                <a:latin typeface="Times New Roman"/>
                <a:cs typeface="Times New Roman"/>
              </a:rPr>
              <a:t>  </a:t>
            </a:r>
            <a:r>
              <a:rPr dirty="0" smtClean="0" sz="950" spc="-5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70">
                <a:solidFill>
                  <a:srgbClr val="1F1F1F"/>
                </a:solidFill>
                <a:latin typeface="Arial"/>
                <a:cs typeface="Arial"/>
              </a:rPr>
              <a:t>+</a:t>
            </a:r>
            <a:r>
              <a:rPr dirty="0" smtClean="0" sz="1150" spc="70">
                <a:solidFill>
                  <a:srgbClr val="1F1F1F"/>
                </a:solidFill>
                <a:latin typeface="Arial"/>
                <a:cs typeface="Arial"/>
              </a:rPr>
              <a:t>  </a:t>
            </a:r>
            <a:r>
              <a:rPr dirty="0" smtClean="0" sz="1150" spc="-140">
                <a:solidFill>
                  <a:srgbClr val="1F1F1F"/>
                </a:solidFill>
                <a:latin typeface="Arial"/>
                <a:cs typeface="Arial"/>
              </a:rPr>
              <a:t> </a:t>
            </a:r>
            <a:r>
              <a:rPr dirty="0" smtClean="0" sz="950" spc="125">
                <a:solidFill>
                  <a:srgbClr val="1F1F1F"/>
                </a:solidFill>
                <a:latin typeface="Times New Roman"/>
                <a:cs typeface="Times New Roman"/>
              </a:rPr>
              <a:t>0</a:t>
            </a:r>
            <a:r>
              <a:rPr dirty="0" smtClean="0" sz="950" spc="125">
                <a:solidFill>
                  <a:srgbClr val="1F1F1F"/>
                </a:solidFill>
                <a:latin typeface="Times New Roman"/>
                <a:cs typeface="Times New Roman"/>
              </a:rPr>
              <a:t>   </a:t>
            </a:r>
            <a:r>
              <a:rPr dirty="0" smtClean="0" sz="950" spc="-80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70">
                <a:solidFill>
                  <a:srgbClr val="1F1F1F"/>
                </a:solidFill>
                <a:latin typeface="Arial"/>
                <a:cs typeface="Arial"/>
              </a:rPr>
              <a:t>+</a:t>
            </a:r>
            <a:r>
              <a:rPr dirty="0" smtClean="0" sz="1150" spc="70">
                <a:solidFill>
                  <a:srgbClr val="1F1F1F"/>
                </a:solidFill>
                <a:latin typeface="Arial"/>
                <a:cs typeface="Arial"/>
              </a:rPr>
              <a:t>  </a:t>
            </a:r>
            <a:r>
              <a:rPr dirty="0" smtClean="0" sz="1150" spc="-140">
                <a:solidFill>
                  <a:srgbClr val="1F1F1F"/>
                </a:solidFill>
                <a:latin typeface="Arial"/>
                <a:cs typeface="Arial"/>
              </a:rPr>
              <a:t> </a:t>
            </a:r>
            <a:r>
              <a:rPr dirty="0" smtClean="0" sz="950" spc="125">
                <a:solidFill>
                  <a:srgbClr val="1F1F1F"/>
                </a:solidFill>
                <a:latin typeface="Times New Roman"/>
                <a:cs typeface="Times New Roman"/>
              </a:rPr>
              <a:t>0</a:t>
            </a:r>
            <a:r>
              <a:rPr dirty="0" smtClean="0" sz="950" spc="125">
                <a:solidFill>
                  <a:srgbClr val="1F1F1F"/>
                </a:solidFill>
                <a:latin typeface="Times New Roman"/>
                <a:cs typeface="Times New Roman"/>
              </a:rPr>
              <a:t>  </a:t>
            </a:r>
            <a:r>
              <a:rPr dirty="0" smtClean="0" sz="950" spc="65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130">
                <a:solidFill>
                  <a:srgbClr val="1F1F1F"/>
                </a:solidFill>
                <a:latin typeface="Arial"/>
                <a:cs typeface="Arial"/>
              </a:rPr>
              <a:t>+</a:t>
            </a:r>
            <a:r>
              <a:rPr dirty="0" smtClean="0" sz="1150" spc="130">
                <a:solidFill>
                  <a:srgbClr val="1F1F1F"/>
                </a:solidFill>
                <a:latin typeface="Arial"/>
                <a:cs typeface="Arial"/>
              </a:rPr>
              <a:t>  </a:t>
            </a:r>
            <a:r>
              <a:rPr dirty="0" smtClean="0" sz="1150" spc="-150">
                <a:solidFill>
                  <a:srgbClr val="1F1F1F"/>
                </a:solidFill>
                <a:latin typeface="Arial"/>
                <a:cs typeface="Arial"/>
              </a:rPr>
              <a:t> </a:t>
            </a:r>
            <a:r>
              <a:rPr dirty="0" smtClean="0" sz="950" spc="195">
                <a:solidFill>
                  <a:srgbClr val="050505"/>
                </a:solidFill>
                <a:latin typeface="Times New Roman"/>
                <a:cs typeface="Times New Roman"/>
              </a:rPr>
              <a:t>8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2450981" y="5063242"/>
            <a:ext cx="1407795" cy="2254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50" spc="10">
                <a:solidFill>
                  <a:srgbClr val="1F1F1F"/>
                </a:solidFill>
                <a:latin typeface="Arial"/>
                <a:cs typeface="Arial"/>
              </a:rPr>
              <a:t>+</a:t>
            </a:r>
            <a:r>
              <a:rPr dirty="0" smtClean="0" sz="1150" spc="10">
                <a:solidFill>
                  <a:srgbClr val="1F1F1F"/>
                </a:solidFill>
                <a:latin typeface="Arial"/>
                <a:cs typeface="Arial"/>
              </a:rPr>
              <a:t>  </a:t>
            </a:r>
            <a:r>
              <a:rPr dirty="0" smtClean="0" sz="1150" spc="-80">
                <a:solidFill>
                  <a:srgbClr val="1F1F1F"/>
                </a:solidFill>
                <a:latin typeface="Arial"/>
                <a:cs typeface="Arial"/>
              </a:rPr>
              <a:t> </a:t>
            </a:r>
            <a:r>
              <a:rPr dirty="0" smtClean="0" sz="950" spc="45">
                <a:solidFill>
                  <a:srgbClr val="1F1F1F"/>
                </a:solidFill>
                <a:latin typeface="Times New Roman"/>
                <a:cs typeface="Times New Roman"/>
              </a:rPr>
              <a:t>4</a:t>
            </a:r>
            <a:r>
              <a:rPr dirty="0" smtClean="0" sz="950" spc="45">
                <a:solidFill>
                  <a:srgbClr val="1F1F1F"/>
                </a:solidFill>
                <a:latin typeface="Times New Roman"/>
                <a:cs typeface="Times New Roman"/>
              </a:rPr>
              <a:t>   </a:t>
            </a:r>
            <a:r>
              <a:rPr dirty="0" smtClean="0" sz="950" spc="-45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70">
                <a:solidFill>
                  <a:srgbClr val="1F1F1F"/>
                </a:solidFill>
                <a:latin typeface="Arial"/>
                <a:cs typeface="Arial"/>
              </a:rPr>
              <a:t>+</a:t>
            </a:r>
            <a:r>
              <a:rPr dirty="0" smtClean="0" sz="1150" spc="70">
                <a:solidFill>
                  <a:srgbClr val="1F1F1F"/>
                </a:solidFill>
                <a:latin typeface="Arial"/>
                <a:cs typeface="Arial"/>
              </a:rPr>
              <a:t>  </a:t>
            </a:r>
            <a:r>
              <a:rPr dirty="0" smtClean="0" sz="1150" spc="-90">
                <a:solidFill>
                  <a:srgbClr val="1F1F1F"/>
                </a:solidFill>
                <a:latin typeface="Arial"/>
                <a:cs typeface="Arial"/>
              </a:rPr>
              <a:t> </a:t>
            </a:r>
            <a:r>
              <a:rPr dirty="0" smtClean="0" sz="950" spc="125">
                <a:solidFill>
                  <a:srgbClr val="050505"/>
                </a:solidFill>
                <a:latin typeface="Times New Roman"/>
                <a:cs typeface="Times New Roman"/>
              </a:rPr>
              <a:t>0</a:t>
            </a:r>
            <a:r>
              <a:rPr dirty="0" smtClean="0" sz="950" spc="125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950" spc="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45">
                <a:solidFill>
                  <a:srgbClr val="1F1F1F"/>
                </a:solidFill>
                <a:latin typeface="Arial"/>
                <a:cs typeface="Arial"/>
              </a:rPr>
              <a:t>+</a:t>
            </a:r>
            <a:r>
              <a:rPr dirty="0" smtClean="0" sz="1100" spc="45">
                <a:solidFill>
                  <a:srgbClr val="1F1F1F"/>
                </a:solidFill>
                <a:latin typeface="Arial"/>
                <a:cs typeface="Arial"/>
              </a:rPr>
              <a:t>  </a:t>
            </a:r>
            <a:r>
              <a:rPr dirty="0" smtClean="0" sz="1100" spc="10">
                <a:solidFill>
                  <a:srgbClr val="1F1F1F"/>
                </a:solidFill>
                <a:latin typeface="Arial"/>
                <a:cs typeface="Arial"/>
              </a:rPr>
              <a:t> </a:t>
            </a:r>
            <a:r>
              <a:rPr dirty="0" smtClean="0" sz="950" spc="150">
                <a:solidFill>
                  <a:srgbClr val="1F1F1F"/>
                </a:solidFill>
                <a:latin typeface="Times New Roman"/>
                <a:cs typeface="Times New Roman"/>
              </a:rPr>
              <a:t>1</a:t>
            </a:r>
            <a:r>
              <a:rPr dirty="0" smtClean="0" sz="950" spc="150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85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-150">
                <a:solidFill>
                  <a:srgbClr val="1F1F1F"/>
                </a:solidFill>
                <a:latin typeface="Times New Roman"/>
                <a:cs typeface="Times New Roman"/>
              </a:rPr>
              <a:t>=</a:t>
            </a:r>
            <a:r>
              <a:rPr dirty="0" smtClean="0" sz="1400" spc="100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5">
                <a:solidFill>
                  <a:srgbClr val="1F1F1F"/>
                </a:solidFill>
                <a:latin typeface="Times New Roman"/>
                <a:cs typeface="Times New Roman"/>
              </a:rPr>
              <a:t>77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3934033" y="5094992"/>
            <a:ext cx="1113790" cy="1866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30">
                <a:solidFill>
                  <a:srgbClr val="050505"/>
                </a:solidFill>
                <a:latin typeface="Times New Roman"/>
                <a:cs typeface="Times New Roman"/>
              </a:rPr>
              <a:t>64</a:t>
            </a:r>
            <a:r>
              <a:rPr dirty="0" smtClean="0" sz="950" spc="30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95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130">
                <a:solidFill>
                  <a:srgbClr val="1F1F1F"/>
                </a:solidFill>
                <a:latin typeface="Arial"/>
                <a:cs typeface="Arial"/>
              </a:rPr>
              <a:t>+</a:t>
            </a:r>
            <a:r>
              <a:rPr dirty="0" smtClean="0" sz="1150" spc="130">
                <a:solidFill>
                  <a:srgbClr val="1F1F1F"/>
                </a:solidFill>
                <a:latin typeface="Arial"/>
                <a:cs typeface="Arial"/>
              </a:rPr>
              <a:t> </a:t>
            </a:r>
            <a:r>
              <a:rPr dirty="0" smtClean="0" sz="1150" spc="70">
                <a:solidFill>
                  <a:srgbClr val="1F1F1F"/>
                </a:solidFill>
                <a:latin typeface="Arial"/>
                <a:cs typeface="Arial"/>
              </a:rPr>
              <a:t> </a:t>
            </a:r>
            <a:r>
              <a:rPr dirty="0" smtClean="0" sz="950" spc="125">
                <a:solidFill>
                  <a:srgbClr val="1F1F1F"/>
                </a:solidFill>
                <a:latin typeface="Times New Roman"/>
                <a:cs typeface="Times New Roman"/>
              </a:rPr>
              <a:t>0</a:t>
            </a:r>
            <a:r>
              <a:rPr dirty="0" smtClean="0" sz="950" spc="125">
                <a:solidFill>
                  <a:srgbClr val="1F1F1F"/>
                </a:solidFill>
                <a:latin typeface="Times New Roman"/>
                <a:cs typeface="Times New Roman"/>
              </a:rPr>
              <a:t>   </a:t>
            </a:r>
            <a:r>
              <a:rPr dirty="0" smtClean="0" sz="950" spc="-80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70">
                <a:solidFill>
                  <a:srgbClr val="1F1F1F"/>
                </a:solidFill>
                <a:latin typeface="Arial"/>
                <a:cs typeface="Arial"/>
              </a:rPr>
              <a:t>+</a:t>
            </a:r>
            <a:r>
              <a:rPr dirty="0" smtClean="0" sz="1150" spc="70">
                <a:solidFill>
                  <a:srgbClr val="1F1F1F"/>
                </a:solidFill>
                <a:latin typeface="Arial"/>
                <a:cs typeface="Arial"/>
              </a:rPr>
              <a:t> </a:t>
            </a:r>
            <a:r>
              <a:rPr dirty="0" smtClean="0" sz="1150" spc="-60">
                <a:solidFill>
                  <a:srgbClr val="1F1F1F"/>
                </a:solidFill>
                <a:latin typeface="Arial"/>
                <a:cs typeface="Arial"/>
              </a:rPr>
              <a:t> </a:t>
            </a:r>
            <a:r>
              <a:rPr dirty="0" smtClean="0" sz="950" spc="80">
                <a:solidFill>
                  <a:srgbClr val="1F1F1F"/>
                </a:solidFill>
                <a:latin typeface="Times New Roman"/>
                <a:cs typeface="Times New Roman"/>
              </a:rPr>
              <a:t>16</a:t>
            </a:r>
            <a:r>
              <a:rPr dirty="0" smtClean="0" sz="950" spc="80">
                <a:solidFill>
                  <a:srgbClr val="1F1F1F"/>
                </a:solidFill>
                <a:latin typeface="Times New Roman"/>
                <a:cs typeface="Times New Roman"/>
              </a:rPr>
              <a:t>  </a:t>
            </a:r>
            <a:r>
              <a:rPr dirty="0" smtClean="0" sz="950" spc="-110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70">
                <a:solidFill>
                  <a:srgbClr val="1F1F1F"/>
                </a:solidFill>
                <a:latin typeface="Arial"/>
                <a:cs typeface="Arial"/>
              </a:rPr>
              <a:t>+</a:t>
            </a:r>
            <a:endParaRPr sz="1150">
              <a:latin typeface="Arial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5114420" y="5094992"/>
            <a:ext cx="880744" cy="1866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799465" algn="l"/>
              </a:tabLst>
            </a:pPr>
            <a:r>
              <a:rPr dirty="0" smtClean="0" sz="950" spc="135">
                <a:solidFill>
                  <a:srgbClr val="050505"/>
                </a:solidFill>
                <a:latin typeface="Times New Roman"/>
                <a:cs typeface="Times New Roman"/>
              </a:rPr>
              <a:t>8</a:t>
            </a:r>
            <a:r>
              <a:rPr dirty="0" smtClean="0" sz="950" spc="135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950" spc="1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70">
                <a:solidFill>
                  <a:srgbClr val="1F1F1F"/>
                </a:solidFill>
                <a:latin typeface="Arial"/>
                <a:cs typeface="Arial"/>
              </a:rPr>
              <a:t>+</a:t>
            </a:r>
            <a:r>
              <a:rPr dirty="0" smtClean="0" sz="1150" spc="70">
                <a:solidFill>
                  <a:srgbClr val="1F1F1F"/>
                </a:solidFill>
                <a:latin typeface="Arial"/>
                <a:cs typeface="Arial"/>
              </a:rPr>
              <a:t>  </a:t>
            </a:r>
            <a:r>
              <a:rPr dirty="0" smtClean="0" sz="1150" spc="-140">
                <a:solidFill>
                  <a:srgbClr val="1F1F1F"/>
                </a:solidFill>
                <a:latin typeface="Arial"/>
                <a:cs typeface="Arial"/>
              </a:rPr>
              <a:t> </a:t>
            </a:r>
            <a:r>
              <a:rPr dirty="0" smtClean="0" sz="950" spc="125">
                <a:solidFill>
                  <a:srgbClr val="050505"/>
                </a:solidFill>
                <a:latin typeface="Times New Roman"/>
                <a:cs typeface="Times New Roman"/>
              </a:rPr>
              <a:t>0</a:t>
            </a:r>
            <a:r>
              <a:rPr dirty="0" smtClean="0" sz="950" spc="125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950" spc="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70">
                <a:solidFill>
                  <a:srgbClr val="1F1F1F"/>
                </a:solidFill>
                <a:latin typeface="Arial"/>
                <a:cs typeface="Arial"/>
              </a:rPr>
              <a:t>+</a:t>
            </a:r>
            <a:r>
              <a:rPr dirty="0" smtClean="0" sz="1150" spc="70">
                <a:solidFill>
                  <a:srgbClr val="1F1F1F"/>
                </a:solidFill>
                <a:latin typeface="Arial"/>
                <a:cs typeface="Arial"/>
              </a:rPr>
              <a:t>	</a:t>
            </a:r>
            <a:r>
              <a:rPr dirty="0" smtClean="0" sz="950" spc="60">
                <a:solidFill>
                  <a:srgbClr val="1F1F1F"/>
                </a:solidFill>
                <a:latin typeface="Times New Roman"/>
                <a:cs typeface="Times New Roman"/>
              </a:rPr>
              <a:t>2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6076890" y="5082292"/>
            <a:ext cx="612775" cy="2025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50" spc="70">
                <a:solidFill>
                  <a:srgbClr val="1F1F1F"/>
                </a:solidFill>
                <a:latin typeface="Arial"/>
                <a:cs typeface="Arial"/>
              </a:rPr>
              <a:t>+</a:t>
            </a:r>
            <a:r>
              <a:rPr dirty="0" smtClean="0" sz="1150" spc="70">
                <a:solidFill>
                  <a:srgbClr val="1F1F1F"/>
                </a:solidFill>
                <a:latin typeface="Arial"/>
                <a:cs typeface="Arial"/>
              </a:rPr>
              <a:t>  </a:t>
            </a:r>
            <a:r>
              <a:rPr dirty="0" smtClean="0" sz="1150" spc="-140">
                <a:solidFill>
                  <a:srgbClr val="1F1F1F"/>
                </a:solidFill>
                <a:latin typeface="Arial"/>
                <a:cs typeface="Arial"/>
              </a:rPr>
              <a:t> </a:t>
            </a:r>
            <a:r>
              <a:rPr dirty="0" smtClean="0" sz="950" spc="150">
                <a:solidFill>
                  <a:srgbClr val="1F1F1F"/>
                </a:solidFill>
                <a:latin typeface="Times New Roman"/>
                <a:cs typeface="Times New Roman"/>
              </a:rPr>
              <a:t>1</a:t>
            </a:r>
            <a:r>
              <a:rPr dirty="0" smtClean="0" sz="950" spc="85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1F1F1F"/>
                </a:solidFill>
                <a:latin typeface="Times New Roman"/>
                <a:cs typeface="Times New Roman"/>
              </a:rPr>
              <a:t>=</a:t>
            </a:r>
            <a:r>
              <a:rPr dirty="0" smtClean="0" sz="1250" spc="130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0">
                <a:solidFill>
                  <a:srgbClr val="1F1F1F"/>
                </a:solidFill>
                <a:latin typeface="Times New Roman"/>
                <a:cs typeface="Times New Roman"/>
              </a:rPr>
              <a:t>91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1064782" y="5493829"/>
            <a:ext cx="2447290" cy="2025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30" i="1">
                <a:solidFill>
                  <a:srgbClr val="050505"/>
                </a:solidFill>
                <a:latin typeface="Times New Roman"/>
                <a:cs typeface="Times New Roman"/>
              </a:rPr>
              <a:t>Terminolo</a:t>
            </a:r>
            <a:r>
              <a:rPr dirty="0" smtClean="0" sz="1250" spc="-10" i="1">
                <a:solidFill>
                  <a:srgbClr val="050505"/>
                </a:solidFill>
                <a:latin typeface="Times New Roman"/>
                <a:cs typeface="Times New Roman"/>
              </a:rPr>
              <a:t>g</a:t>
            </a:r>
            <a:r>
              <a:rPr dirty="0" smtClean="0" sz="1250" spc="-340" i="1">
                <a:solidFill>
                  <a:srgbClr val="1F1F1F"/>
                </a:solidFill>
                <a:latin typeface="Times New Roman"/>
                <a:cs typeface="Times New Roman"/>
              </a:rPr>
              <a:t>p_</a:t>
            </a:r>
            <a:r>
              <a:rPr dirty="0" smtClean="0" sz="1250" spc="-80" i="1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 i="1">
                <a:solidFill>
                  <a:srgbClr val="050505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45" i="1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 i="1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 i="1">
                <a:solidFill>
                  <a:srgbClr val="050505"/>
                </a:solidFill>
                <a:latin typeface="Times New Roman"/>
                <a:cs typeface="Times New Roman"/>
              </a:rPr>
              <a:t>Com</a:t>
            </a:r>
            <a:r>
              <a:rPr dirty="0" smtClean="0" sz="1250" spc="60" i="1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 i="1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 i="1">
                <a:solidFill>
                  <a:srgbClr val="050505"/>
                </a:solidFill>
                <a:latin typeface="Times New Roman"/>
                <a:cs typeface="Times New Roman"/>
              </a:rPr>
              <a:t>uter</a:t>
            </a:r>
            <a:r>
              <a:rPr dirty="0" smtClean="0" sz="1250" spc="-50" i="1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 i="1">
                <a:solidFill>
                  <a:srgbClr val="050505"/>
                </a:solidFill>
                <a:latin typeface="Times New Roman"/>
                <a:cs typeface="Times New Roman"/>
              </a:rPr>
              <a:t>Storage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1040569" y="5690306"/>
            <a:ext cx="1273810" cy="12166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8415" marR="953135">
              <a:lnSpc>
                <a:spcPct val="101699"/>
              </a:lnSpc>
            </a:pPr>
            <a:r>
              <a:rPr dirty="0" smtClean="0" sz="1250" spc="50" i="1">
                <a:solidFill>
                  <a:srgbClr val="050505"/>
                </a:solidFill>
                <a:latin typeface="Times New Roman"/>
                <a:cs typeface="Times New Roman"/>
              </a:rPr>
              <a:t>Bit</a:t>
            </a:r>
            <a:r>
              <a:rPr dirty="0" smtClean="0" sz="1250" spc="30" i="1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 i="1">
                <a:solidFill>
                  <a:srgbClr val="050505"/>
                </a:solidFill>
                <a:latin typeface="Times New Roman"/>
                <a:cs typeface="Times New Roman"/>
              </a:rPr>
              <a:t>Byte</a:t>
            </a:r>
            <a:endParaRPr sz="1250">
              <a:latin typeface="Times New Roman"/>
              <a:cs typeface="Times New Roman"/>
            </a:endParaRPr>
          </a:p>
          <a:p>
            <a:pPr marL="12700" marR="12700" indent="5715">
              <a:lnSpc>
                <a:spcPts val="1620"/>
              </a:lnSpc>
              <a:spcBef>
                <a:spcPts val="25"/>
              </a:spcBef>
            </a:pPr>
            <a:r>
              <a:rPr dirty="0" smtClean="0" sz="1250" spc="25" i="1">
                <a:solidFill>
                  <a:srgbClr val="050505"/>
                </a:solidFill>
                <a:latin typeface="Times New Roman"/>
                <a:cs typeface="Times New Roman"/>
              </a:rPr>
              <a:t>K</a:t>
            </a:r>
            <a:r>
              <a:rPr dirty="0" smtClean="0" sz="1250" spc="-130" i="1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 i="1">
                <a:solidFill>
                  <a:srgbClr val="050505"/>
                </a:solidFill>
                <a:latin typeface="Times New Roman"/>
                <a:cs typeface="Times New Roman"/>
              </a:rPr>
              <a:t>ilobyte</a:t>
            </a:r>
            <a:r>
              <a:rPr dirty="0" smtClean="0" sz="1250" spc="10" i="1">
                <a:solidFill>
                  <a:srgbClr val="050505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5" i="1">
                <a:solidFill>
                  <a:srgbClr val="050505"/>
                </a:solidFill>
                <a:latin typeface="Times New Roman"/>
                <a:cs typeface="Times New Roman"/>
              </a:rPr>
              <a:t>K</a:t>
            </a:r>
            <a:r>
              <a:rPr dirty="0" smtClean="0" sz="1250" spc="95" i="1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 i="1">
                <a:solidFill>
                  <a:srgbClr val="050505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-65" i="1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 i="1">
                <a:solidFill>
                  <a:srgbClr val="050505"/>
                </a:solidFill>
                <a:latin typeface="Times New Roman"/>
                <a:cs typeface="Times New Roman"/>
              </a:rPr>
              <a:t>KB</a:t>
            </a:r>
            <a:r>
              <a:rPr dirty="0" smtClean="0" sz="1250" spc="25" i="1">
                <a:solidFill>
                  <a:srgbClr val="050505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20" i="1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 i="1">
                <a:solidFill>
                  <a:srgbClr val="050505"/>
                </a:solidFill>
                <a:latin typeface="Times New Roman"/>
                <a:cs typeface="Times New Roman"/>
              </a:rPr>
              <a:t>Megabyte</a:t>
            </a:r>
            <a:r>
              <a:rPr dirty="0" smtClean="0" sz="1250" spc="20" i="1">
                <a:solidFill>
                  <a:srgbClr val="050505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35" i="1">
                <a:solidFill>
                  <a:srgbClr val="050505"/>
                </a:solidFill>
                <a:latin typeface="Times New Roman"/>
                <a:cs typeface="Times New Roman"/>
              </a:rPr>
              <a:t>MB</a:t>
            </a:r>
            <a:r>
              <a:rPr dirty="0" smtClean="0" sz="1250" spc="20" i="1">
                <a:solidFill>
                  <a:srgbClr val="050505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15" i="1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 i="1">
                <a:solidFill>
                  <a:srgbClr val="050505"/>
                </a:solidFill>
                <a:latin typeface="Times New Roman"/>
                <a:cs typeface="Times New Roman"/>
              </a:rPr>
              <a:t>Gigabyte</a:t>
            </a:r>
            <a:r>
              <a:rPr dirty="0" smtClean="0" sz="1250" spc="20" i="1">
                <a:solidFill>
                  <a:srgbClr val="050505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30" i="1">
                <a:solidFill>
                  <a:srgbClr val="050505"/>
                </a:solidFill>
                <a:latin typeface="Times New Roman"/>
                <a:cs typeface="Times New Roman"/>
              </a:rPr>
              <a:t>GB</a:t>
            </a:r>
            <a:r>
              <a:rPr dirty="0" smtClean="0" sz="1250" spc="20" i="1">
                <a:solidFill>
                  <a:srgbClr val="050505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15" i="1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 i="1">
                <a:solidFill>
                  <a:srgbClr val="050505"/>
                </a:solidFill>
                <a:latin typeface="Times New Roman"/>
                <a:cs typeface="Times New Roman"/>
              </a:rPr>
              <a:t>Terabyte</a:t>
            </a:r>
            <a:r>
              <a:rPr dirty="0" smtClean="0" sz="1250" spc="10" i="1">
                <a:solidFill>
                  <a:srgbClr val="050505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5" i="1">
                <a:solidFill>
                  <a:srgbClr val="050505"/>
                </a:solidFill>
                <a:latin typeface="Times New Roman"/>
                <a:cs typeface="Times New Roman"/>
              </a:rPr>
              <a:t>FB</a:t>
            </a:r>
            <a:r>
              <a:rPr dirty="0" smtClean="0" sz="1250" spc="10" i="1">
                <a:solidFill>
                  <a:srgbClr val="050505"/>
                </a:solidFill>
                <a:latin typeface="Times New Roman"/>
                <a:cs typeface="Times New Roman"/>
              </a:rPr>
              <a:t>)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2711272" y="5649393"/>
            <a:ext cx="1600200" cy="24701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550" spc="85">
                <a:solidFill>
                  <a:srgbClr val="AFC499"/>
                </a:solidFill>
                <a:latin typeface="Arial"/>
                <a:cs typeface="Arial"/>
              </a:rPr>
              <a:t>I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b</a:t>
            </a:r>
            <a:r>
              <a:rPr dirty="0" smtClean="0" sz="1300" spc="-10" u="sng">
                <a:solidFill>
                  <a:srgbClr val="050505"/>
                </a:solidFill>
                <a:latin typeface="Times New Roman"/>
                <a:cs typeface="Times New Roman"/>
              </a:rPr>
              <a:t>inary</a:t>
            </a:r>
            <a:r>
              <a:rPr dirty="0" smtClean="0" sz="1300" spc="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d</a:t>
            </a:r>
            <a:r>
              <a:rPr dirty="0" smtClean="0" sz="1300" spc="-100">
                <a:solidFill>
                  <a:srgbClr val="050505"/>
                </a:solidFill>
                <a:latin typeface="Times New Roman"/>
                <a:cs typeface="Times New Roman"/>
              </a:rPr>
              <a:t>i</a:t>
            </a:r>
            <a:r>
              <a:rPr dirty="0" smtClean="0" sz="1300" spc="60">
                <a:solidFill>
                  <a:srgbClr val="1F1F1F"/>
                </a:solidFill>
                <a:latin typeface="Times New Roman"/>
                <a:cs typeface="Times New Roman"/>
              </a:rPr>
              <a:t>g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14">
                <a:solidFill>
                  <a:srgbClr val="050505"/>
                </a:solidFill>
                <a:latin typeface="Times New Roman"/>
                <a:cs typeface="Times New Roman"/>
              </a:rPr>
              <a:t>0</a:t>
            </a:r>
            <a:r>
              <a:rPr dirty="0" smtClean="0" sz="1300" spc="-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1)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2783911" y="5880860"/>
            <a:ext cx="1210945" cy="2101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80">
                <a:solidFill>
                  <a:srgbClr val="050505"/>
                </a:solidFill>
                <a:latin typeface="Times New Roman"/>
                <a:cs typeface="Times New Roman"/>
              </a:rPr>
              <a:t>8</a:t>
            </a:r>
            <a:r>
              <a:rPr dirty="0" smtClean="0" sz="1300" spc="-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bits,</a:t>
            </a:r>
            <a:r>
              <a:rPr dirty="0" smtClean="0" sz="1300" spc="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1</a:t>
            </a:r>
            <a:r>
              <a:rPr dirty="0" smtClean="0" sz="1300" spc="-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character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2789964" y="6080575"/>
            <a:ext cx="739775" cy="2101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1024</a:t>
            </a:r>
            <a:r>
              <a:rPr dirty="0" smtClean="0" sz="1300" spc="-2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bytes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4926769" y="6086628"/>
            <a:ext cx="805815" cy="2101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105">
                <a:solidFill>
                  <a:srgbClr val="050505"/>
                </a:solidFill>
                <a:latin typeface="Times New Roman"/>
                <a:cs typeface="Times New Roman"/>
              </a:rPr>
              <a:t>2</a:t>
            </a:r>
            <a:r>
              <a:rPr dirty="0" smtClean="0" baseline="30864" sz="1350" spc="150">
                <a:solidFill>
                  <a:srgbClr val="050505"/>
                </a:solidFill>
                <a:latin typeface="Times New Roman"/>
                <a:cs typeface="Times New Roman"/>
              </a:rPr>
              <a:t>1</a:t>
            </a:r>
            <a:r>
              <a:rPr dirty="0" smtClean="0" baseline="30864" sz="1350" spc="127">
                <a:solidFill>
                  <a:srgbClr val="050505"/>
                </a:solidFill>
                <a:latin typeface="Times New Roman"/>
                <a:cs typeface="Times New Roman"/>
              </a:rPr>
              <a:t>0</a:t>
            </a:r>
            <a:r>
              <a:rPr dirty="0" smtClean="0" sz="1200" spc="45" i="1">
                <a:solidFill>
                  <a:srgbClr val="050505"/>
                </a:solidFill>
                <a:latin typeface="Times New Roman"/>
                <a:cs typeface="Times New Roman"/>
              </a:rPr>
              <a:t>by_tes</a:t>
            </a:r>
            <a:r>
              <a:rPr dirty="0" smtClean="0" sz="1200" spc="40" i="1">
                <a:solidFill>
                  <a:srgbClr val="050505"/>
                </a:solidFill>
                <a:latin typeface="Times New Roman"/>
                <a:cs typeface="Times New Roman"/>
              </a:rPr>
              <a:t>)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2789964" y="6286344"/>
            <a:ext cx="991235" cy="2101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1048576</a:t>
            </a:r>
            <a:r>
              <a:rPr dirty="0" smtClean="0" sz="1300" spc="-1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bytes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4926769" y="6305096"/>
            <a:ext cx="809625" cy="1949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85" i="1">
                <a:solidFill>
                  <a:srgbClr val="050505"/>
                </a:solidFill>
                <a:latin typeface="Times New Roman"/>
                <a:cs typeface="Times New Roman"/>
              </a:rPr>
              <a:t>(</a:t>
            </a:r>
            <a:r>
              <a:rPr dirty="0" smtClean="0" sz="1200" spc="100" i="1">
                <a:solidFill>
                  <a:srgbClr val="050505"/>
                </a:solidFill>
                <a:latin typeface="Times New Roman"/>
                <a:cs typeface="Times New Roman"/>
              </a:rPr>
              <a:t>2</a:t>
            </a:r>
            <a:r>
              <a:rPr dirty="0" smtClean="0" baseline="30864" sz="1350" spc="112" i="1">
                <a:solidFill>
                  <a:srgbClr val="050505"/>
                </a:solidFill>
                <a:latin typeface="Times New Roman"/>
                <a:cs typeface="Times New Roman"/>
              </a:rPr>
              <a:t>20</a:t>
            </a:r>
            <a:r>
              <a:rPr dirty="0" smtClean="0" baseline="30864" sz="1350" spc="-202" i="1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160" i="1">
                <a:solidFill>
                  <a:srgbClr val="050505"/>
                </a:solidFill>
                <a:latin typeface="Times New Roman"/>
                <a:cs typeface="Times New Roman"/>
              </a:rPr>
              <a:t>bytes</a:t>
            </a:r>
            <a:r>
              <a:rPr dirty="0" smtClean="0" sz="1200" spc="135" i="1">
                <a:solidFill>
                  <a:srgbClr val="050505"/>
                </a:solidFill>
                <a:latin typeface="Times New Roman"/>
                <a:cs typeface="Times New Roman"/>
              </a:rPr>
              <a:t>)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2789964" y="6492112"/>
            <a:ext cx="1246505" cy="2101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-35">
                <a:solidFill>
                  <a:srgbClr val="050505"/>
                </a:solidFill>
                <a:latin typeface="Times New Roman"/>
                <a:cs typeface="Times New Roman"/>
              </a:rPr>
              <a:t>1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073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7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41824</a:t>
            </a:r>
            <a:r>
              <a:rPr dirty="0" smtClean="0" sz="1300" spc="-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bytes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4926769" y="6504812"/>
            <a:ext cx="809625" cy="1949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85" i="1">
                <a:solidFill>
                  <a:srgbClr val="050505"/>
                </a:solidFill>
                <a:latin typeface="Times New Roman"/>
                <a:cs typeface="Times New Roman"/>
              </a:rPr>
              <a:t>(</a:t>
            </a:r>
            <a:r>
              <a:rPr dirty="0" smtClean="0" sz="1200" spc="145" i="1">
                <a:solidFill>
                  <a:srgbClr val="050505"/>
                </a:solidFill>
                <a:latin typeface="Times New Roman"/>
                <a:cs typeface="Times New Roman"/>
              </a:rPr>
              <a:t>2</a:t>
            </a:r>
            <a:r>
              <a:rPr dirty="0" smtClean="0" baseline="30864" sz="1350" spc="89" i="1">
                <a:solidFill>
                  <a:srgbClr val="050505"/>
                </a:solidFill>
                <a:latin typeface="Times New Roman"/>
                <a:cs typeface="Times New Roman"/>
              </a:rPr>
              <a:t>3</a:t>
            </a:r>
            <a:r>
              <a:rPr dirty="0" smtClean="0" baseline="30864" sz="1350" spc="195" i="1">
                <a:solidFill>
                  <a:srgbClr val="050505"/>
                </a:solidFill>
                <a:latin typeface="Times New Roman"/>
                <a:cs typeface="Times New Roman"/>
              </a:rPr>
              <a:t>0</a:t>
            </a:r>
            <a:r>
              <a:rPr dirty="0" smtClean="0" sz="1200" spc="160" i="1">
                <a:solidFill>
                  <a:srgbClr val="050505"/>
                </a:solidFill>
                <a:latin typeface="Times New Roman"/>
                <a:cs typeface="Times New Roman"/>
              </a:rPr>
              <a:t>bytes</a:t>
            </a:r>
            <a:r>
              <a:rPr dirty="0" smtClean="0" sz="1200" spc="135" i="1">
                <a:solidFill>
                  <a:srgbClr val="050505"/>
                </a:solidFill>
                <a:latin typeface="Times New Roman"/>
                <a:cs typeface="Times New Roman"/>
              </a:rPr>
              <a:t>)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2789964" y="6691828"/>
            <a:ext cx="1496060" cy="2101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1099511627776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bytes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4926769" y="6710581"/>
            <a:ext cx="813435" cy="1949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85" i="1">
                <a:solidFill>
                  <a:srgbClr val="050505"/>
                </a:solidFill>
                <a:latin typeface="Times New Roman"/>
                <a:cs typeface="Times New Roman"/>
              </a:rPr>
              <a:t>(</a:t>
            </a:r>
            <a:r>
              <a:rPr dirty="0" smtClean="0" sz="1200" spc="100" i="1">
                <a:solidFill>
                  <a:srgbClr val="050505"/>
                </a:solidFill>
                <a:latin typeface="Times New Roman"/>
                <a:cs typeface="Times New Roman"/>
              </a:rPr>
              <a:t>2</a:t>
            </a:r>
            <a:r>
              <a:rPr dirty="0" smtClean="0" baseline="30864" sz="1350" spc="127" i="1">
                <a:solidFill>
                  <a:srgbClr val="050505"/>
                </a:solidFill>
                <a:latin typeface="Times New Roman"/>
                <a:cs typeface="Times New Roman"/>
              </a:rPr>
              <a:t>4</a:t>
            </a:r>
            <a:r>
              <a:rPr dirty="0" smtClean="0" baseline="30864" sz="1350" spc="232" i="1">
                <a:solidFill>
                  <a:srgbClr val="050505"/>
                </a:solidFill>
                <a:latin typeface="Times New Roman"/>
                <a:cs typeface="Times New Roman"/>
              </a:rPr>
              <a:t>0</a:t>
            </a:r>
            <a:r>
              <a:rPr dirty="0" smtClean="0" sz="1200" spc="60" i="1">
                <a:solidFill>
                  <a:srgbClr val="050505"/>
                </a:solidFill>
                <a:latin typeface="Times New Roman"/>
                <a:cs typeface="Times New Roman"/>
              </a:rPr>
              <a:t>b</a:t>
            </a:r>
            <a:r>
              <a:rPr dirty="0" smtClean="0" sz="1200" spc="-65" i="1">
                <a:solidFill>
                  <a:srgbClr val="1F1F1F"/>
                </a:solidFill>
                <a:latin typeface="Times New Roman"/>
                <a:cs typeface="Times New Roman"/>
              </a:rPr>
              <a:t>}'</a:t>
            </a:r>
            <a:r>
              <a:rPr dirty="0" smtClean="0" sz="1200" spc="-110" i="1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160" i="1">
                <a:solidFill>
                  <a:srgbClr val="050505"/>
                </a:solidFill>
                <a:latin typeface="Times New Roman"/>
                <a:cs typeface="Times New Roman"/>
              </a:rPr>
              <a:t>tes</a:t>
            </a:r>
            <a:r>
              <a:rPr dirty="0" smtClean="0" sz="1200" spc="150" i="1">
                <a:solidFill>
                  <a:srgbClr val="050505"/>
                </a:solidFill>
                <a:latin typeface="Times New Roman"/>
                <a:cs typeface="Times New Roman"/>
              </a:rPr>
              <a:t>)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986089" y="7423659"/>
            <a:ext cx="5793105" cy="19177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8415" marR="20955" indent="429259">
              <a:lnSpc>
                <a:spcPts val="1570"/>
              </a:lnSpc>
            </a:pPr>
            <a:r>
              <a:rPr dirty="0" smtClean="0" sz="1300" spc="55">
                <a:solidFill>
                  <a:srgbClr val="1F1F1F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ight</a:t>
            </a:r>
            <a:r>
              <a:rPr dirty="0" smtClean="0" sz="1300" spc="-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bits</a:t>
            </a:r>
            <a:r>
              <a:rPr dirty="0" smtClean="0" sz="1300" spc="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constitute</a:t>
            </a:r>
            <a:r>
              <a:rPr dirty="0" smtClean="0" sz="1300" spc="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byte,</a:t>
            </a:r>
            <a:r>
              <a:rPr dirty="0" smtClean="0" sz="1300" spc="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intended</a:t>
            </a:r>
            <a:r>
              <a:rPr dirty="0" smtClean="0" sz="1300" spc="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store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single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charac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</a:t>
            </a:r>
            <a:r>
              <a:rPr dirty="0" smtClean="0" sz="1300" spc="-65">
                <a:solidFill>
                  <a:srgbClr val="1F1F1F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r.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Larger</a:t>
            </a:r>
            <a:r>
              <a:rPr dirty="0" smtClean="0" sz="1300" spc="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amounts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memory</a:t>
            </a:r>
            <a:r>
              <a:rPr dirty="0" smtClean="0" sz="1300" spc="114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-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indicated</a:t>
            </a:r>
            <a:r>
              <a:rPr dirty="0" smtClean="0" sz="1300" spc="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terms</a:t>
            </a:r>
            <a:r>
              <a:rPr dirty="0" smtClean="0" sz="1300" spc="1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kilobytes</a:t>
            </a:r>
            <a:r>
              <a:rPr dirty="0" smtClean="0" sz="1300" spc="1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KB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),</a:t>
            </a:r>
            <a:r>
              <a:rPr dirty="0" smtClean="0" sz="1300" spc="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1,024</a:t>
            </a:r>
            <a:r>
              <a:rPr dirty="0" smtClean="0" sz="1300" spc="-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65">
                <a:solidFill>
                  <a:srgbClr val="050505"/>
                </a:solidFill>
                <a:latin typeface="Times New Roman"/>
                <a:cs typeface="Times New Roman"/>
              </a:rPr>
              <a:t>2</a:t>
            </a:r>
            <a:r>
              <a:rPr dirty="0" smtClean="0" baseline="34722" sz="1200" spc="97">
                <a:solidFill>
                  <a:srgbClr val="050505"/>
                </a:solidFill>
                <a:latin typeface="Times New Roman"/>
                <a:cs typeface="Times New Roman"/>
              </a:rPr>
              <a:t>10</a:t>
            </a:r>
            <a:r>
              <a:rPr dirty="0" smtClean="0" baseline="34722" sz="1200" spc="97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baseline="34722" sz="1200" spc="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bytes;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megabytes</a:t>
            </a:r>
            <a:endParaRPr sz="1300">
              <a:latin typeface="Times New Roman"/>
              <a:cs typeface="Times New Roman"/>
            </a:endParaRPr>
          </a:p>
          <a:p>
            <a:pPr algn="r" marR="1223010">
              <a:lnSpc>
                <a:spcPts val="155"/>
              </a:lnSpc>
            </a:pPr>
            <a:r>
              <a:rPr dirty="0" smtClean="0" sz="800" spc="195">
                <a:solidFill>
                  <a:srgbClr val="050505"/>
                </a:solidFill>
                <a:latin typeface="Times New Roman"/>
                <a:cs typeface="Times New Roman"/>
              </a:rPr>
              <a:t>)</a:t>
            </a:r>
            <a:endParaRPr sz="800">
              <a:latin typeface="Times New Roman"/>
              <a:cs typeface="Times New Roman"/>
            </a:endParaRPr>
          </a:p>
          <a:p>
            <a:pPr marL="18415">
              <a:lnSpc>
                <a:spcPts val="1105"/>
              </a:lnSpc>
              <a:spcBef>
                <a:spcPts val="15"/>
              </a:spcBef>
            </a:pPr>
            <a:r>
              <a:rPr dirty="0" smtClean="0" sz="1350" spc="-45">
                <a:solidFill>
                  <a:srgbClr val="050505"/>
                </a:solidFill>
                <a:latin typeface="Times New Roman"/>
                <a:cs typeface="Times New Roman"/>
              </a:rPr>
              <a:t>(</a:t>
            </a:r>
            <a:r>
              <a:rPr dirty="0" smtClean="0" sz="1350" spc="-70">
                <a:solidFill>
                  <a:srgbClr val="050505"/>
                </a:solidFill>
                <a:latin typeface="Times New Roman"/>
                <a:cs typeface="Times New Roman"/>
              </a:rPr>
              <a:t>11:8</a:t>
            </a:r>
            <a:r>
              <a:rPr dirty="0" smtClean="0" sz="1350" spc="-40">
                <a:solidFill>
                  <a:srgbClr val="050505"/>
                </a:solidFill>
                <a:latin typeface="Times New Roman"/>
                <a:cs typeface="Times New Roman"/>
              </a:rPr>
              <a:t>),</a:t>
            </a:r>
            <a:r>
              <a:rPr dirty="0" smtClean="0" sz="1350" spc="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1,048,576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1F1F1F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35">
                <a:solidFill>
                  <a:srgbClr val="050505"/>
                </a:solidFill>
                <a:latin typeface="Times New Roman"/>
                <a:cs typeface="Times New Roman"/>
              </a:rPr>
              <a:t>2</a:t>
            </a:r>
            <a:r>
              <a:rPr dirty="0" smtClean="0" baseline="34722" sz="1200" spc="30">
                <a:solidFill>
                  <a:srgbClr val="050505"/>
                </a:solidFill>
                <a:latin typeface="Times New Roman"/>
                <a:cs typeface="Times New Roman"/>
              </a:rPr>
              <a:t>2</a:t>
            </a:r>
            <a:r>
              <a:rPr dirty="0" smtClean="0" baseline="34722" sz="1200" spc="44">
                <a:solidFill>
                  <a:srgbClr val="050505"/>
                </a:solidFill>
                <a:latin typeface="Times New Roman"/>
                <a:cs typeface="Times New Roman"/>
              </a:rPr>
              <a:t>0</a:t>
            </a:r>
            <a:r>
              <a:rPr dirty="0" smtClean="0" sz="800" spc="195">
                <a:solidFill>
                  <a:srgbClr val="050505"/>
                </a:solidFill>
                <a:latin typeface="Times New Roman"/>
                <a:cs typeface="Times New Roman"/>
              </a:rPr>
              <a:t>)</a:t>
            </a:r>
            <a:r>
              <a:rPr dirty="0" smtClean="0" sz="800" spc="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b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y</a:t>
            </a:r>
            <a:r>
              <a:rPr dirty="0" smtClean="0" sz="1300" spc="-5">
                <a:solidFill>
                  <a:srgbClr val="1F1F1F"/>
                </a:solidFill>
                <a:latin typeface="Times New Roman"/>
                <a:cs typeface="Times New Roman"/>
              </a:rPr>
              <a:t>t</a:t>
            </a:r>
            <a:r>
              <a:rPr dirty="0" smtClean="0" sz="1300" spc="55">
                <a:solidFill>
                  <a:srgbClr val="1F1F1F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80">
                <a:solidFill>
                  <a:srgbClr val="1F1F1F"/>
                </a:solidFill>
                <a:latin typeface="Times New Roman"/>
                <a:cs typeface="Times New Roman"/>
              </a:rPr>
              <a:t>;</a:t>
            </a:r>
            <a:r>
              <a:rPr dirty="0" smtClean="0" sz="1300" spc="-105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gigaby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t</a:t>
            </a:r>
            <a:r>
              <a:rPr dirty="0" smtClean="0" sz="1300" spc="-15">
                <a:solidFill>
                  <a:srgbClr val="1F1F1F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1F1F1F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GB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),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1,073,74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1</a:t>
            </a:r>
            <a:r>
              <a:rPr dirty="0" smtClean="0" sz="1300" spc="5">
                <a:solidFill>
                  <a:srgbClr val="1F1F1F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824</a:t>
            </a:r>
            <a:r>
              <a:rPr dirty="0" smtClean="0" sz="1300" spc="-8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65">
                <a:solidFill>
                  <a:srgbClr val="050505"/>
                </a:solidFill>
                <a:latin typeface="Times New Roman"/>
                <a:cs typeface="Times New Roman"/>
              </a:rPr>
              <a:t>2</a:t>
            </a:r>
            <a:r>
              <a:rPr dirty="0" smtClean="0" baseline="34722" sz="1200" spc="82">
                <a:solidFill>
                  <a:srgbClr val="050505"/>
                </a:solidFill>
                <a:latin typeface="Times New Roman"/>
                <a:cs typeface="Times New Roman"/>
              </a:rPr>
              <a:t>30</a:t>
            </a:r>
            <a:r>
              <a:rPr dirty="0" smtClean="0" baseline="34722" sz="1200" spc="82">
                <a:solidFill>
                  <a:srgbClr val="050505"/>
                </a:solidFill>
                <a:latin typeface="Times New Roman"/>
                <a:cs typeface="Times New Roman"/>
              </a:rPr>
              <a:t>   </a:t>
            </a:r>
            <a:r>
              <a:rPr dirty="0" smtClean="0" baseline="34722" sz="1200" spc="-142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b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y</a:t>
            </a:r>
            <a:r>
              <a:rPr dirty="0" smtClean="0" sz="1300" spc="-5">
                <a:solidFill>
                  <a:srgbClr val="1F1F1F"/>
                </a:solidFill>
                <a:latin typeface="Times New Roman"/>
                <a:cs typeface="Times New Roman"/>
              </a:rPr>
              <a:t>t</a:t>
            </a:r>
            <a:r>
              <a:rPr dirty="0" smtClean="0" sz="1300" spc="55">
                <a:solidFill>
                  <a:srgbClr val="1F1F1F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s.</a:t>
            </a:r>
            <a:endParaRPr sz="1300">
              <a:latin typeface="Times New Roman"/>
              <a:cs typeface="Times New Roman"/>
            </a:endParaRPr>
          </a:p>
          <a:p>
            <a:pPr algn="r" marR="1113155">
              <a:lnSpc>
                <a:spcPts val="405"/>
              </a:lnSpc>
            </a:pPr>
            <a:r>
              <a:rPr dirty="0" smtClean="0" sz="800" spc="254">
                <a:solidFill>
                  <a:srgbClr val="050505"/>
                </a:solidFill>
                <a:latin typeface="Times New Roman"/>
                <a:cs typeface="Times New Roman"/>
              </a:rPr>
              <a:t>)</a:t>
            </a:r>
            <a:endParaRPr sz="80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96"/>
              </a:spcBef>
            </a:pPr>
            <a:endParaRPr sz="1300"/>
          </a:p>
          <a:p>
            <a:pPr algn="just" marL="12700" marR="12700" indent="435609">
              <a:lnSpc>
                <a:spcPct val="97100"/>
              </a:lnSpc>
            </a:pP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manner</a:t>
            </a:r>
            <a:r>
              <a:rPr dirty="0" smtClean="0" sz="1300" spc="-2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75">
                <a:solidFill>
                  <a:srgbClr val="1F1F1F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80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discrete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300" spc="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1F1F1F"/>
                </a:solidFill>
                <a:latin typeface="Times New Roman"/>
                <a:cs typeface="Times New Roman"/>
              </a:rPr>
              <a:t>p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ixel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recorded </a:t>
            </a:r>
            <a:r>
              <a:rPr dirty="0" smtClean="0" sz="1300" spc="-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14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form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suitable</a:t>
            </a:r>
            <a:r>
              <a:rPr dirty="0" smtClean="0" sz="1300" spc="1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storage </a:t>
            </a:r>
            <a:r>
              <a:rPr dirty="0" smtClean="0" sz="1300" spc="-1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disks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8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analysis.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1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popularly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known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"digital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numbers"</a:t>
            </a:r>
            <a:r>
              <a:rPr dirty="0" smtClean="0" sz="1300" spc="1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(DN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-5">
                <a:solidFill>
                  <a:srgbClr val="1F1F1F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75">
                <a:solidFill>
                  <a:srgbClr val="050505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"brightness</a:t>
            </a:r>
            <a:r>
              <a:rPr dirty="0" smtClean="0" sz="1300" spc="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values"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BVs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),</a:t>
            </a:r>
            <a:r>
              <a:rPr dirty="0" smtClean="0" sz="1300" spc="9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"digital</a:t>
            </a:r>
            <a:r>
              <a:rPr dirty="0" smtClean="0" sz="1300" spc="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counts,"</a:t>
            </a:r>
            <a:r>
              <a:rPr dirty="0" smtClean="0" sz="1300" spc="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part</a:t>
            </a:r>
            <a:r>
              <a:rPr dirty="0" smtClean="0" sz="1300" spc="1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70">
                <a:solidFill>
                  <a:srgbClr val="050505"/>
                </a:solidFill>
                <a:latin typeface="Times New Roman"/>
                <a:cs typeface="Times New Roman"/>
              </a:rPr>
              <a:t>m</a:t>
            </a:r>
            <a:r>
              <a:rPr dirty="0" smtClean="0" sz="1300" spc="-15">
                <a:solidFill>
                  <a:srgbClr val="1F1F1F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ans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signifying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do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record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true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brightnesses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(known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radiances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scene</a:t>
            </a:r>
            <a:r>
              <a:rPr dirty="0" smtClean="0" sz="1300" spc="-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but</a:t>
            </a:r>
            <a:r>
              <a:rPr dirty="0" smtClean="0" sz="1300" spc="-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rather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scaled</a:t>
            </a:r>
            <a:r>
              <a:rPr dirty="0" smtClean="0" sz="1300" spc="-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represent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relative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brightness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1F1F1F"/>
                </a:solidFill>
                <a:latin typeface="Times New Roman"/>
                <a:cs typeface="Times New Roman"/>
              </a:rPr>
              <a:t>ea</a:t>
            </a:r>
            <a:r>
              <a:rPr dirty="0" smtClean="0" sz="1300" spc="-70">
                <a:solidFill>
                  <a:srgbClr val="1F1F1F"/>
                </a:solidFill>
                <a:latin typeface="Times New Roman"/>
                <a:cs typeface="Times New Roman"/>
              </a:rPr>
              <a:t>c</a:t>
            </a:r>
            <a:r>
              <a:rPr dirty="0" smtClean="0" sz="1300" spc="70">
                <a:solidFill>
                  <a:srgbClr val="050505"/>
                </a:solidFill>
                <a:latin typeface="Times New Roman"/>
                <a:cs typeface="Times New Roman"/>
              </a:rPr>
              <a:t>h</a:t>
            </a:r>
            <a:r>
              <a:rPr dirty="0" smtClean="0" sz="1300" spc="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20">
                <a:solidFill>
                  <a:srgbClr val="1F1F1F"/>
                </a:solidFill>
                <a:latin typeface="Times New Roman"/>
                <a:cs typeface="Times New Roman"/>
              </a:rPr>
              <a:t>c</a:t>
            </a:r>
            <a:r>
              <a:rPr dirty="0" smtClean="0" sz="1300" spc="-50">
                <a:solidFill>
                  <a:srgbClr val="1F1F1F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60">
                <a:solidFill>
                  <a:srgbClr val="050505"/>
                </a:solidFill>
                <a:latin typeface="Times New Roman"/>
                <a:cs typeface="Times New Roman"/>
              </a:rPr>
              <a:t>n</a:t>
            </a:r>
            <a:r>
              <a:rPr dirty="0" smtClean="0" sz="1300" spc="80">
                <a:solidFill>
                  <a:srgbClr val="1F1F1F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.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1F1F1F"/>
                </a:solidFill>
                <a:latin typeface="Times New Roman"/>
                <a:cs typeface="Times New Roman"/>
              </a:rPr>
              <a:t>T</a:t>
            </a:r>
            <a:r>
              <a:rPr dirty="0" smtClean="0" sz="1300" spc="60">
                <a:solidFill>
                  <a:srgbClr val="050505"/>
                </a:solidFill>
                <a:latin typeface="Times New Roman"/>
                <a:cs typeface="Times New Roman"/>
              </a:rPr>
              <a:t>h</a:t>
            </a:r>
            <a:r>
              <a:rPr dirty="0" smtClean="0" sz="1300" spc="20">
                <a:solidFill>
                  <a:srgbClr val="1F1F1F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20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num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b</a:t>
            </a:r>
            <a:r>
              <a:rPr dirty="0" smtClean="0" sz="1300" spc="-65">
                <a:solidFill>
                  <a:srgbClr val="1F1F1F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r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1F1F1F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25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70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bright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n</a:t>
            </a:r>
            <a:r>
              <a:rPr dirty="0" smtClean="0" sz="1300" spc="15">
                <a:solidFill>
                  <a:srgbClr val="1F1F1F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-15">
                <a:solidFill>
                  <a:srgbClr val="1F1F1F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val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u</a:t>
            </a:r>
            <a:r>
              <a:rPr dirty="0" smtClean="0" sz="1300" spc="85">
                <a:solidFill>
                  <a:srgbClr val="1F1F1F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w</a:t>
            </a:r>
            <a:r>
              <a:rPr dirty="0" smtClean="0" sz="1300" spc="-55">
                <a:solidFill>
                  <a:srgbClr val="050505"/>
                </a:solidFill>
                <a:latin typeface="Times New Roman"/>
                <a:cs typeface="Times New Roman"/>
              </a:rPr>
              <a:t>i</a:t>
            </a:r>
            <a:r>
              <a:rPr dirty="0" smtClean="0" sz="1300" spc="10">
                <a:solidFill>
                  <a:srgbClr val="1F1F1F"/>
                </a:solidFill>
                <a:latin typeface="Times New Roman"/>
                <a:cs typeface="Times New Roman"/>
              </a:rPr>
              <a:t>t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hin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8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1F1F1F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25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70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1F1F1F"/>
                </a:solidFill>
                <a:latin typeface="Times New Roman"/>
                <a:cs typeface="Times New Roman"/>
              </a:rPr>
              <a:t>d</a:t>
            </a:r>
            <a:r>
              <a:rPr dirty="0" smtClean="0" sz="1300" spc="-35">
                <a:solidFill>
                  <a:srgbClr val="050505"/>
                </a:solidFill>
                <a:latin typeface="Times New Roman"/>
                <a:cs typeface="Times New Roman"/>
              </a:rPr>
              <a:t>i</a:t>
            </a:r>
            <a:r>
              <a:rPr dirty="0" smtClean="0" sz="1300" spc="15">
                <a:solidFill>
                  <a:srgbClr val="1F1F1F"/>
                </a:solidFill>
                <a:latin typeface="Times New Roman"/>
                <a:cs typeface="Times New Roman"/>
              </a:rPr>
              <a:t>g</a:t>
            </a:r>
            <a:r>
              <a:rPr dirty="0" smtClean="0" sz="1300" spc="-35">
                <a:solidFill>
                  <a:srgbClr val="050505"/>
                </a:solidFill>
                <a:latin typeface="Times New Roman"/>
                <a:cs typeface="Times New Roman"/>
              </a:rPr>
              <a:t>i</a:t>
            </a:r>
            <a:r>
              <a:rPr dirty="0" smtClean="0" sz="1300" spc="20">
                <a:solidFill>
                  <a:srgbClr val="1F1F1F"/>
                </a:solidFill>
                <a:latin typeface="Times New Roman"/>
                <a:cs typeface="Times New Roman"/>
              </a:rPr>
              <a:t>t</a:t>
            </a:r>
            <a:r>
              <a:rPr dirty="0" smtClean="0" sz="1300" spc="25">
                <a:solidFill>
                  <a:srgbClr val="1F1F1F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l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i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m</a:t>
            </a:r>
            <a:r>
              <a:rPr dirty="0" smtClean="0" sz="1300" spc="10">
                <a:solidFill>
                  <a:srgbClr val="1F1F1F"/>
                </a:solidFill>
                <a:latin typeface="Times New Roman"/>
                <a:cs typeface="Times New Roman"/>
              </a:rPr>
              <a:t>age</a:t>
            </a:r>
            <a:endParaRPr sz="1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993139" y="8978900"/>
            <a:ext cx="6200140" cy="6934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>
                <a:solidFill>
                  <a:srgbClr val="080808"/>
                </a:solidFill>
                <a:latin typeface="Times New Roman"/>
                <a:cs typeface="Times New Roman"/>
              </a:rPr>
              <a:t>after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launch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same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kind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recalibration.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Typically,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1C1C1C"/>
                </a:solidFill>
                <a:latin typeface="Times New Roman"/>
                <a:cs typeface="Times New Roman"/>
              </a:rPr>
              <a:t>such</a:t>
            </a:r>
            <a:r>
              <a:rPr dirty="0" smtClean="0" sz="1300" spc="5">
                <a:solidFill>
                  <a:srgbClr val="1C1C1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sensors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designed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1C1C1C"/>
                </a:solidFill>
                <a:latin typeface="Times New Roman"/>
                <a:cs typeface="Times New Roman"/>
              </a:rPr>
              <a:t>so</a:t>
            </a:r>
            <a:endParaRPr sz="1300">
              <a:latin typeface="Times New Roman"/>
              <a:cs typeface="Times New Roman"/>
            </a:endParaRPr>
          </a:p>
          <a:p>
            <a:pPr algn="r" marR="12700">
              <a:lnSpc>
                <a:spcPts val="3579"/>
              </a:lnSpc>
            </a:pPr>
            <a:r>
              <a:rPr dirty="0" smtClean="0" sz="3350" spc="-385" b="1">
                <a:solidFill>
                  <a:srgbClr val="0E1F4B"/>
                </a:solidFill>
                <a:latin typeface="Courier New"/>
                <a:cs typeface="Courier New"/>
              </a:rPr>
              <a:t>13</a:t>
            </a:r>
            <a:endParaRPr sz="3350">
              <a:latin typeface="Courier New"/>
              <a:cs typeface="Courier New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993139" y="421640"/>
            <a:ext cx="5791835" cy="857567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8895">
              <a:lnSpc>
                <a:spcPct val="100000"/>
              </a:lnSpc>
              <a:tabLst>
                <a:tab pos="2033270" algn="l"/>
                <a:tab pos="4456430" algn="l"/>
              </a:tabLst>
            </a:pPr>
            <a:r>
              <a:rPr dirty="0" smtClean="0" sz="1000" spc="25">
                <a:solidFill>
                  <a:srgbClr val="0E1F4B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00" spc="-40">
                <a:solidFill>
                  <a:srgbClr val="0E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E1F4B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00" spc="50">
                <a:solidFill>
                  <a:srgbClr val="0E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0E1F4B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20">
                <a:solidFill>
                  <a:srgbClr val="0E1F4B"/>
                </a:solidFill>
                <a:latin typeface="Times New Roman"/>
                <a:cs typeface="Times New Roman"/>
              </a:rPr>
              <a:t>	</a:t>
            </a:r>
            <a:r>
              <a:rPr dirty="0" smtClean="0" baseline="2777" sz="1500" spc="-15">
                <a:solidFill>
                  <a:srgbClr val="115915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777" sz="1500" spc="37">
                <a:solidFill>
                  <a:srgbClr val="9A1115"/>
                </a:solidFill>
                <a:latin typeface="Times New Roman"/>
                <a:cs typeface="Times New Roman"/>
              </a:rPr>
              <a:t>Satellite</a:t>
            </a:r>
            <a:r>
              <a:rPr dirty="0" smtClean="0" baseline="2777" sz="1500" spc="-7">
                <a:solidFill>
                  <a:srgbClr val="9A1115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67">
                <a:solidFill>
                  <a:srgbClr val="9A1115"/>
                </a:solidFill>
                <a:latin typeface="Times New Roman"/>
                <a:cs typeface="Times New Roman"/>
              </a:rPr>
              <a:t>Image</a:t>
            </a:r>
            <a:r>
              <a:rPr dirty="0" smtClean="0" baseline="2777" sz="1500" spc="37">
                <a:solidFill>
                  <a:srgbClr val="9A1115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60">
                <a:solidFill>
                  <a:srgbClr val="9A1115"/>
                </a:solidFill>
                <a:latin typeface="Times New Roman"/>
                <a:cs typeface="Times New Roman"/>
              </a:rPr>
              <a:t>Data</a:t>
            </a:r>
            <a:r>
              <a:rPr dirty="0" smtClean="0" baseline="2777" sz="1500" spc="75">
                <a:solidFill>
                  <a:srgbClr val="9A1115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82">
                <a:solidFill>
                  <a:srgbClr val="9A1115"/>
                </a:solidFill>
                <a:latin typeface="Times New Roman"/>
                <a:cs typeface="Times New Roman"/>
              </a:rPr>
              <a:t>Format</a:t>
            </a:r>
            <a:r>
              <a:rPr dirty="0" smtClean="0" baseline="2777" sz="1500" spc="127">
                <a:solidFill>
                  <a:srgbClr val="9A1115"/>
                </a:solidFill>
                <a:latin typeface="Times New Roman"/>
                <a:cs typeface="Times New Roman"/>
              </a:rPr>
              <a:t>s</a:t>
            </a:r>
            <a:r>
              <a:rPr dirty="0" smtClean="0" baseline="2777" sz="1500" spc="82">
                <a:solidFill>
                  <a:srgbClr val="115915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777" sz="1500" spc="82">
                <a:solidFill>
                  <a:srgbClr val="115915"/>
                </a:solidFill>
                <a:latin typeface="Times New Roman"/>
                <a:cs typeface="Times New Roman"/>
              </a:rPr>
              <a:t>	</a:t>
            </a:r>
            <a:r>
              <a:rPr dirty="0" smtClean="0" sz="1000" spc="10" b="1">
                <a:solidFill>
                  <a:srgbClr val="0E1F4B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5" b="1">
                <a:solidFill>
                  <a:srgbClr val="0E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E1F4B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0E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0" b="1">
                <a:solidFill>
                  <a:srgbClr val="0E1F4B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 b="1">
                <a:solidFill>
                  <a:srgbClr val="0E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E1F4B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  <a:p>
            <a:pPr>
              <a:lnSpc>
                <a:spcPts val="800"/>
              </a:lnSpc>
              <a:spcBef>
                <a:spcPts val="48"/>
              </a:spcBef>
            </a:pPr>
            <a:endParaRPr sz="800"/>
          </a:p>
          <a:p>
            <a:pPr marL="12700" marR="12700">
              <a:lnSpc>
                <a:spcPts val="1480"/>
              </a:lnSpc>
            </a:pP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determined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1C1C1C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300" spc="-20">
                <a:solidFill>
                  <a:srgbClr val="1C1C1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1C1C1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bits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available.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7-bit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example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given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above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permits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maximum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range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128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possible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(0-127)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pixel.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39"/>
              </a:spcBef>
            </a:pPr>
            <a:endParaRPr sz="1300"/>
          </a:p>
          <a:p>
            <a:pPr algn="just" marL="12700" marR="20320" indent="420370">
              <a:lnSpc>
                <a:spcPts val="1510"/>
              </a:lnSpc>
            </a:pP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decrease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6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bits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would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decrease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range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brightness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64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15">
                <a:solidFill>
                  <a:srgbClr val="080808"/>
                </a:solidFill>
                <a:latin typeface="Times New Roman"/>
                <a:cs typeface="Times New Roman"/>
              </a:rPr>
              <a:t>(0</a:t>
            </a:r>
            <a:r>
              <a:rPr dirty="0" smtClean="0" sz="1300" spc="3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80">
                <a:solidFill>
                  <a:srgbClr val="080808"/>
                </a:solidFill>
                <a:latin typeface="Times New Roman"/>
                <a:cs typeface="Times New Roman"/>
              </a:rPr>
              <a:t>3</a:t>
            </a:r>
            <a:r>
              <a:rPr dirty="0" smtClean="0" sz="1300" spc="204">
                <a:solidFill>
                  <a:srgbClr val="080808"/>
                </a:solidFill>
                <a:latin typeface="Times New Roman"/>
                <a:cs typeface="Times New Roman"/>
              </a:rPr>
              <a:t>\</a:t>
            </a:r>
            <a:r>
              <a:rPr dirty="0" smtClean="0" sz="1300" spc="1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increase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8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bits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would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extend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range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256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(0-255).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Thus,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given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constant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noise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level,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bits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minus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reserved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sign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bit,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used</a:t>
            </a:r>
            <a:r>
              <a:rPr dirty="0" smtClean="0" sz="1300" spc="-1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2D2D2D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35">
                <a:solidFill>
                  <a:srgbClr val="2D2D2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2D2D2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determines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radiometric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resolution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image.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bits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available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determined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design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syste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m</a:t>
            </a:r>
            <a:r>
              <a:rPr dirty="0" smtClean="0" sz="1300" spc="160">
                <a:solidFill>
                  <a:srgbClr val="3D3D3D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65">
                <a:solidFill>
                  <a:srgbClr val="3D3D3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especially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sensitivity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sensor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its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capabilities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recording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transmitting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added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bit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increases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transmission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requirements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).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69"/>
              </a:spcBef>
            </a:pPr>
            <a:endParaRPr sz="1300"/>
          </a:p>
          <a:p>
            <a:pPr algn="just" marL="12700" marR="15240" indent="466090">
              <a:lnSpc>
                <a:spcPts val="1510"/>
              </a:lnSpc>
            </a:pP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assume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transmission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storage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resources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fixed,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then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increasing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bits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means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will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have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fewer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per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would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represent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larger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ground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area.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Thus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technical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specifications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remote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sensing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systems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requires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trade-offs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coverage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radiometric,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spectral,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resolutions.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5"/>
              </a:spcBef>
            </a:pPr>
            <a:endParaRPr sz="1300"/>
          </a:p>
          <a:p>
            <a:pPr marL="12700">
              <a:lnSpc>
                <a:spcPct val="100000"/>
              </a:lnSpc>
            </a:pPr>
            <a:r>
              <a:rPr dirty="0" smtClean="0" sz="1200" spc="35" b="1">
                <a:solidFill>
                  <a:srgbClr val="0E1F4B"/>
                </a:solidFill>
                <a:latin typeface="Times New Roman"/>
                <a:cs typeface="Times New Roman"/>
              </a:rPr>
              <a:t>Radiances: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10"/>
              </a:spcBef>
            </a:pPr>
            <a:endParaRPr sz="1300"/>
          </a:p>
          <a:p>
            <a:pPr algn="just" marL="12700" marR="12700" indent="438784">
              <a:lnSpc>
                <a:spcPct val="97300"/>
              </a:lnSpc>
            </a:pP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brightness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radiation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reflected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1C1C1C"/>
                </a:solidFill>
                <a:latin typeface="Times New Roman"/>
                <a:cs typeface="Times New Roman"/>
              </a:rPr>
              <a:t>Earth's</a:t>
            </a:r>
            <a:r>
              <a:rPr dirty="0" smtClean="0" sz="1300" spc="25">
                <a:solidFill>
                  <a:srgbClr val="1C1C1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1C1C1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measured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brightness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watts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per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wavelength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interval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micrometer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per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angular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unit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steradian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per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square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meter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was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reflected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thus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measured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brightness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defined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with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respect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wavelength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i.e.,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"color"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),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area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angle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),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intensity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brightness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),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area.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Radiances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record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actual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brightnesses,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measured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physical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units,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represented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real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i.e.,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include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decimal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fractions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).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Use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ofDNs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facilitates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design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instruments,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communications,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visual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display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data.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For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visual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comparison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scene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35">
                <a:solidFill>
                  <a:srgbClr val="2D2D2D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45">
                <a:solidFill>
                  <a:srgbClr val="2D2D2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analyses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examine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relative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brightnesses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2D2D2D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45">
                <a:solidFill>
                  <a:srgbClr val="2D2D2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use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DNs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satisfactory.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However,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because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DN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1C1C1C"/>
                </a:solidFill>
                <a:latin typeface="Times New Roman"/>
                <a:cs typeface="Times New Roman"/>
              </a:rPr>
              <a:t>scene</a:t>
            </a:r>
            <a:r>
              <a:rPr dirty="0" smtClean="0" sz="1300" spc="-10">
                <a:solidFill>
                  <a:srgbClr val="1C1C1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1C1C1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does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represent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same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brightness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same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DN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another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scene,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DNs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comparable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1C1C1C"/>
                </a:solidFill>
                <a:latin typeface="Times New Roman"/>
                <a:cs typeface="Times New Roman"/>
              </a:rPr>
              <a:t>scene</a:t>
            </a:r>
            <a:r>
              <a:rPr dirty="0" smtClean="0" sz="1300" spc="-15">
                <a:solidFill>
                  <a:srgbClr val="1C1C1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scene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must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examine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actual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scene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brightnesses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purposes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require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use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original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physical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units.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Such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applications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include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comparisons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scenes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same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area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acquired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times,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matching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adjacent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1C1C1C"/>
                </a:solidFill>
                <a:latin typeface="Times New Roman"/>
                <a:cs typeface="Times New Roman"/>
              </a:rPr>
              <a:t>scenes</a:t>
            </a:r>
            <a:r>
              <a:rPr dirty="0" smtClean="0" sz="1300" spc="100">
                <a:solidFill>
                  <a:srgbClr val="1C1C1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make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mosatc.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82"/>
              </a:spcBef>
            </a:pPr>
            <a:endParaRPr sz="1200"/>
          </a:p>
          <a:p>
            <a:pPr algn="just" marL="12700" marR="12700" indent="429259">
              <a:lnSpc>
                <a:spcPct val="97800"/>
              </a:lnSpc>
            </a:pPr>
            <a:r>
              <a:rPr dirty="0" smtClean="0" sz="130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such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purposes,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necessary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convert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DNs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original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radiances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use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reflectance,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comparable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scene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scene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from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instrument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another.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Calculation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radiances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reflectances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from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DNs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requires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knowledge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calibration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specific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instrument.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ensure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given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sensor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provides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accurate 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measure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brightness,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must 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be 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calibrated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against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targets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known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brightness.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40"/>
              </a:spcBef>
            </a:pPr>
            <a:endParaRPr sz="1300"/>
          </a:p>
          <a:p>
            <a:pPr algn="just" marL="12700" marR="16510" indent="438784">
              <a:lnSpc>
                <a:spcPts val="1510"/>
              </a:lnSpc>
            </a:pP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sensitivities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electronic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sensors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tend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drift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over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time,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so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maintain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accuracy,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they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must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recalibrated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systematic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schedule.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Although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those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sensors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used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aircraft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recalibrated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periodically,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those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used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satellites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available</a:t>
            </a:r>
            <a:endParaRPr sz="1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993139" y="8942323"/>
            <a:ext cx="5778500" cy="2101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advantageous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many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analyses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which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brightness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(or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753859" y="9139935"/>
            <a:ext cx="468630" cy="49847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200" spc="140">
                <a:solidFill>
                  <a:srgbClr val="0C1F4D"/>
                </a:solidFill>
                <a:latin typeface="Times New Roman"/>
                <a:cs typeface="Times New Roman"/>
              </a:rPr>
              <a:t>14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93139" y="421640"/>
            <a:ext cx="5811520" cy="68472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8895">
              <a:lnSpc>
                <a:spcPct val="100000"/>
              </a:lnSpc>
              <a:tabLst>
                <a:tab pos="2033270" algn="l"/>
                <a:tab pos="4456430" algn="l"/>
              </a:tabLst>
            </a:pPr>
            <a:r>
              <a:rPr dirty="0" smtClean="0" sz="1000" spc="25">
                <a:solidFill>
                  <a:srgbClr val="0C1F4D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00" spc="-40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C1F4D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00" spc="50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0C1F4D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20">
                <a:solidFill>
                  <a:srgbClr val="0C1F4D"/>
                </a:solidFill>
                <a:latin typeface="Times New Roman"/>
                <a:cs typeface="Times New Roman"/>
              </a:rPr>
              <a:t>	</a:t>
            </a:r>
            <a:r>
              <a:rPr dirty="0" smtClean="0" baseline="2777" sz="1500" spc="-15">
                <a:solidFill>
                  <a:srgbClr val="115915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777" sz="1500" spc="37">
                <a:solidFill>
                  <a:srgbClr val="9A1115"/>
                </a:solidFill>
                <a:latin typeface="Times New Roman"/>
                <a:cs typeface="Times New Roman"/>
              </a:rPr>
              <a:t>Satellite</a:t>
            </a:r>
            <a:r>
              <a:rPr dirty="0" smtClean="0" baseline="2777" sz="1500" spc="-7">
                <a:solidFill>
                  <a:srgbClr val="9A1115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67">
                <a:solidFill>
                  <a:srgbClr val="9A1115"/>
                </a:solidFill>
                <a:latin typeface="Times New Roman"/>
                <a:cs typeface="Times New Roman"/>
              </a:rPr>
              <a:t>Image</a:t>
            </a:r>
            <a:r>
              <a:rPr dirty="0" smtClean="0" baseline="2777" sz="1500" spc="37">
                <a:solidFill>
                  <a:srgbClr val="9A1115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60">
                <a:solidFill>
                  <a:srgbClr val="9A1115"/>
                </a:solidFill>
                <a:latin typeface="Times New Roman"/>
                <a:cs typeface="Times New Roman"/>
              </a:rPr>
              <a:t>Data</a:t>
            </a:r>
            <a:r>
              <a:rPr dirty="0" smtClean="0" baseline="2777" sz="1500" spc="75">
                <a:solidFill>
                  <a:srgbClr val="9A1115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82">
                <a:solidFill>
                  <a:srgbClr val="9A1115"/>
                </a:solidFill>
                <a:latin typeface="Times New Roman"/>
                <a:cs typeface="Times New Roman"/>
              </a:rPr>
              <a:t>Format</a:t>
            </a:r>
            <a:r>
              <a:rPr dirty="0" smtClean="0" baseline="2777" sz="1500" spc="127">
                <a:solidFill>
                  <a:srgbClr val="9A1115"/>
                </a:solidFill>
                <a:latin typeface="Times New Roman"/>
                <a:cs typeface="Times New Roman"/>
              </a:rPr>
              <a:t>s</a:t>
            </a:r>
            <a:r>
              <a:rPr dirty="0" smtClean="0" baseline="2777" sz="1500" spc="82">
                <a:solidFill>
                  <a:srgbClr val="115915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777" sz="1500" spc="82">
                <a:solidFill>
                  <a:srgbClr val="115915"/>
                </a:solidFill>
                <a:latin typeface="Times New Roman"/>
                <a:cs typeface="Times New Roman"/>
              </a:rPr>
              <a:t>	</a:t>
            </a:r>
            <a:r>
              <a:rPr dirty="0" smtClean="0" sz="1000" spc="65">
                <a:solidFill>
                  <a:srgbClr val="0C1F4D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C1F4D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C1F4D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C1F4D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  <a:p>
            <a:pPr>
              <a:lnSpc>
                <a:spcPts val="800"/>
              </a:lnSpc>
              <a:spcBef>
                <a:spcPts val="24"/>
              </a:spcBef>
            </a:pPr>
            <a:endParaRPr sz="800"/>
          </a:p>
          <a:p>
            <a:pPr marL="12700" marR="45720">
              <a:lnSpc>
                <a:spcPts val="1510"/>
              </a:lnSpc>
            </a:pP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they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observe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calibration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targets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onboard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satellite,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they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calibrated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viewing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landscapes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uniform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brightness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e.g.,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moon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desert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regions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).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55"/>
              </a:spcBef>
            </a:pPr>
            <a:endParaRPr sz="1200"/>
          </a:p>
          <a:p>
            <a:pPr marL="12700">
              <a:lnSpc>
                <a:spcPct val="100000"/>
              </a:lnSpc>
            </a:pPr>
            <a:r>
              <a:rPr dirty="0" smtClean="0" sz="1250" spc="40">
                <a:solidFill>
                  <a:srgbClr val="0C1F4D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250" spc="50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C1F4D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35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C1F4D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95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C1F4D"/>
                </a:solidFill>
                <a:latin typeface="Times New Roman"/>
                <a:cs typeface="Times New Roman"/>
              </a:rPr>
              <a:t>Formats: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97"/>
              </a:spcBef>
            </a:pPr>
            <a:endParaRPr sz="1200"/>
          </a:p>
          <a:p>
            <a:pPr algn="just" marL="12700" marR="40005" indent="429259">
              <a:lnSpc>
                <a:spcPct val="97500"/>
              </a:lnSpc>
            </a:pP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usually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conducted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raster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structures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treated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array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values.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Additional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channels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form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additional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arrays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register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one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another.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treated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separate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uni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t</a:t>
            </a:r>
            <a:r>
              <a:rPr dirty="0" smtClean="0" sz="1300" spc="100">
                <a:solidFill>
                  <a:srgbClr val="262626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05">
                <a:solidFill>
                  <a:srgbClr val="26262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always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located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its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row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column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coordinates.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most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remote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sensing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analysis,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coordinates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originate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upper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left-hand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corner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referred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rows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columns,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lines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pixels,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measure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position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down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and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right,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respectively.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Raster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structures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offer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advantages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manipulation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processing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systems,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easy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find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locate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values.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40"/>
              </a:spcBef>
            </a:pPr>
            <a:endParaRPr sz="1300"/>
          </a:p>
          <a:p>
            <a:pPr algn="just" marL="12700" marR="12700" indent="474980">
              <a:lnSpc>
                <a:spcPts val="1510"/>
              </a:lnSpc>
            </a:pP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disadvantages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usually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apparent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only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when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we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need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represent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individual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pixels,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but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100">
                <a:solidFill>
                  <a:srgbClr val="363636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75">
                <a:solidFill>
                  <a:srgbClr val="36363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discrete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patches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regions.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Then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alternative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structur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35">
                <a:solidFill>
                  <a:srgbClr val="262626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30">
                <a:solidFill>
                  <a:srgbClr val="26262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vector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format,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becomes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more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attractive.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vector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format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uses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polygonal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patches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boundaries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fundamental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units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manipulation.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vector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format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appropriate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remotely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sensed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dat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60">
                <a:solidFill>
                  <a:srgbClr val="262626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160">
                <a:solidFill>
                  <a:srgbClr val="26262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although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sometimes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we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wish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display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results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our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vector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format.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Almost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alway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35">
                <a:solidFill>
                  <a:srgbClr val="363636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100">
                <a:solidFill>
                  <a:srgbClr val="36363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equipment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software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processing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remotely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sensed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must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tailored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raster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format.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70"/>
              </a:spcBef>
            </a:pPr>
            <a:endParaRPr sz="1300"/>
          </a:p>
          <a:p>
            <a:pPr algn="just" marL="12700" marR="37465" indent="466090">
              <a:lnSpc>
                <a:spcPts val="1510"/>
              </a:lnSpc>
            </a:pP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remote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sensing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typically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organized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according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one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three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alternative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strategies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storing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images.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Consider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consisting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four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channels, 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together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be 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visualized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four 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superimposed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images, 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corresponding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band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registering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exactly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those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bands.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earliest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formats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was: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56"/>
              </a:spcBef>
            </a:pPr>
            <a:endParaRPr sz="1200"/>
          </a:p>
          <a:p>
            <a:pPr marL="21590">
              <a:lnSpc>
                <a:spcPct val="100000"/>
              </a:lnSpc>
            </a:pPr>
            <a:r>
              <a:rPr dirty="0" smtClean="0" sz="1050" spc="125">
                <a:solidFill>
                  <a:srgbClr val="0C1F4D"/>
                </a:solidFill>
                <a:latin typeface="Arial"/>
                <a:cs typeface="Arial"/>
              </a:rPr>
              <a:t>1)</a:t>
            </a:r>
            <a:r>
              <a:rPr dirty="0" smtClean="0" sz="1050" spc="-40">
                <a:solidFill>
                  <a:srgbClr val="0C1F4D"/>
                </a:solidFill>
                <a:latin typeface="Arial"/>
                <a:cs typeface="Arial"/>
              </a:rPr>
              <a:t> </a:t>
            </a:r>
            <a:r>
              <a:rPr dirty="0" smtClean="0" sz="1250" spc="50">
                <a:solidFill>
                  <a:srgbClr val="0C1F4D"/>
                </a:solidFill>
                <a:latin typeface="Times New Roman"/>
                <a:cs typeface="Times New Roman"/>
              </a:rPr>
              <a:t>Band</a:t>
            </a:r>
            <a:r>
              <a:rPr dirty="0" smtClean="0" sz="1250" spc="50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C1F4D"/>
                </a:solidFill>
                <a:latin typeface="Times New Roman"/>
                <a:cs typeface="Times New Roman"/>
              </a:rPr>
              <a:t>Interleaved</a:t>
            </a:r>
            <a:r>
              <a:rPr dirty="0" smtClean="0" sz="1250" spc="110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105">
                <a:solidFill>
                  <a:srgbClr val="0C1F4D"/>
                </a:solidFill>
                <a:latin typeface="Arial"/>
                <a:cs typeface="Arial"/>
              </a:rPr>
              <a:t>by</a:t>
            </a:r>
            <a:r>
              <a:rPr dirty="0" smtClean="0" sz="1200" spc="-90">
                <a:solidFill>
                  <a:srgbClr val="0C1F4D"/>
                </a:solidFill>
                <a:latin typeface="Arial"/>
                <a:cs typeface="Arial"/>
              </a:rPr>
              <a:t> </a:t>
            </a:r>
            <a:r>
              <a:rPr dirty="0" smtClean="0" sz="1250" spc="35">
                <a:solidFill>
                  <a:srgbClr val="0C1F4D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250" spc="80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C1F4D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55">
                <a:solidFill>
                  <a:srgbClr val="0C1F4D"/>
                </a:solidFill>
                <a:latin typeface="Times New Roman"/>
                <a:cs typeface="Times New Roman"/>
              </a:rPr>
              <a:t>BIP</a:t>
            </a:r>
            <a:r>
              <a:rPr dirty="0" smtClean="0" sz="1250" spc="40">
                <a:solidFill>
                  <a:srgbClr val="0C1F4D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30">
                <a:solidFill>
                  <a:srgbClr val="0C1F4D"/>
                </a:solidFill>
                <a:latin typeface="Times New Roman"/>
                <a:cs typeface="Times New Roman"/>
              </a:rPr>
              <a:t>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49"/>
              </a:spcBef>
            </a:pPr>
            <a:endParaRPr sz="1300"/>
          </a:p>
          <a:p>
            <a:pPr algn="just" marL="30480" marR="37465" indent="447675">
              <a:lnSpc>
                <a:spcPts val="1510"/>
              </a:lnSpc>
            </a:pP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organized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sequence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line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1</a:t>
            </a:r>
            <a:r>
              <a:rPr dirty="0" smtClean="0" sz="1300" spc="160">
                <a:solidFill>
                  <a:srgbClr val="363636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95">
                <a:solidFill>
                  <a:srgbClr val="36363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1,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band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70">
                <a:solidFill>
                  <a:srgbClr val="080808"/>
                </a:solidFill>
                <a:latin typeface="Times New Roman"/>
                <a:cs typeface="Times New Roman"/>
              </a:rPr>
              <a:t>1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then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line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1,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1,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band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2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then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line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1</a:t>
            </a:r>
            <a:r>
              <a:rPr dirty="0" smtClean="0" sz="1300" spc="35">
                <a:solidFill>
                  <a:srgbClr val="262626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45">
                <a:solidFill>
                  <a:srgbClr val="26262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1</a:t>
            </a:r>
            <a:r>
              <a:rPr dirty="0" smtClean="0" sz="1300" spc="100">
                <a:solidFill>
                  <a:srgbClr val="262626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05">
                <a:solidFill>
                  <a:srgbClr val="26262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band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3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finally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line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1</a:t>
            </a:r>
            <a:r>
              <a:rPr dirty="0" smtClean="0" sz="1300" spc="100">
                <a:solidFill>
                  <a:srgbClr val="262626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05">
                <a:solidFill>
                  <a:srgbClr val="26262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1</a:t>
            </a:r>
            <a:r>
              <a:rPr dirty="0" smtClean="0" sz="1300" spc="35">
                <a:solidFill>
                  <a:srgbClr val="363636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45">
                <a:solidFill>
                  <a:srgbClr val="36363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band</a:t>
            </a:r>
            <a:endParaRPr sz="1300">
              <a:latin typeface="Times New Roman"/>
              <a:cs typeface="Times New Roman"/>
            </a:endParaRPr>
          </a:p>
          <a:p>
            <a:pPr marL="12700">
              <a:lnSpc>
                <a:spcPts val="1540"/>
              </a:lnSpc>
            </a:pP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4.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Next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four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bands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line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1,</a:t>
            </a:r>
            <a:r>
              <a:rPr dirty="0" smtClean="0" sz="1300" spc="-1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2,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so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table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below: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93139" y="8377935"/>
            <a:ext cx="5791200" cy="5829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 indent="438784">
              <a:lnSpc>
                <a:spcPts val="1510"/>
              </a:lnSpc>
            </a:pP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Thus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all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four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bands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written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before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next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represented.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Any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given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pixel,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once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located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data,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found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all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four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bands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written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sequence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directly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after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other.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arrangement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endParaRPr sz="1300">
              <a:latin typeface="Times New Roman"/>
              <a:cs typeface="Times New Roman"/>
            </a:endParaRPr>
          </a:p>
        </p:txBody>
      </p:sp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1001267" y="7424928"/>
          <a:ext cx="5765292" cy="7909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72"/>
                <a:gridCol w="576071"/>
                <a:gridCol w="576072"/>
                <a:gridCol w="571500"/>
                <a:gridCol w="576072"/>
                <a:gridCol w="576072"/>
                <a:gridCol w="573785"/>
                <a:gridCol w="576072"/>
                <a:gridCol w="576072"/>
                <a:gridCol w="573786"/>
              </a:tblGrid>
              <a:tr h="388620">
                <a:tc>
                  <a:txBody>
                    <a:bodyPr/>
                    <a:lstStyle/>
                    <a:p>
                      <a:pPr marL="132080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1,1,1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2080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1,1,2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2080">
                        <a:lnSpc>
                          <a:spcPct val="100000"/>
                        </a:lnSpc>
                      </a:pPr>
                      <a:r>
                        <a:rPr dirty="0" smtClean="0" sz="1300" spc="-1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dirty="0" smtClean="0" sz="1300" spc="-80">
                          <a:solidFill>
                            <a:srgbClr val="262626"/>
                          </a:solidFill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13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2,1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2080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1,2,2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635">
                        <a:lnSpc>
                          <a:spcPct val="100000"/>
                        </a:lnSpc>
                      </a:pPr>
                      <a:r>
                        <a:rPr dirty="0" smtClean="0" sz="1300" spc="-9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dirty="0" smtClean="0" sz="13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,3</a:t>
                      </a:r>
                      <a:r>
                        <a:rPr dirty="0" smtClean="0" sz="1300" spc="6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13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635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1,3,2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635">
                        <a:lnSpc>
                          <a:spcPct val="100000"/>
                        </a:lnSpc>
                      </a:pPr>
                      <a:r>
                        <a:rPr dirty="0" smtClean="0" sz="1300" spc="-9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dirty="0" smtClean="0" sz="13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,4,1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13716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635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1,4,2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3716">
                      <a:solidFill>
                        <a:srgbClr val="000000"/>
                      </a:solidFill>
                      <a:prstDash val="solid"/>
                    </a:lnL>
                    <a:lnR w="13716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635">
                        <a:lnSpc>
                          <a:spcPct val="100000"/>
                        </a:lnSpc>
                      </a:pPr>
                      <a:r>
                        <a:rPr dirty="0" smtClean="0" sz="1300" spc="-16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dirty="0" smtClean="0" sz="13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,5</a:t>
                      </a:r>
                      <a:r>
                        <a:rPr dirty="0" smtClean="0" sz="1300" spc="6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13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3716">
                      <a:solidFill>
                        <a:srgbClr val="000000"/>
                      </a:solidFill>
                      <a:prstDash val="solid"/>
                    </a:lnL>
                    <a:lnR w="13716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635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1,5,2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3716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3191">
                <a:tc>
                  <a:txBody>
                    <a:bodyPr/>
                    <a:lstStyle/>
                    <a:p>
                      <a:pPr marL="114300">
                        <a:lnSpc>
                          <a:spcPct val="100000"/>
                        </a:lnSpc>
                      </a:pPr>
                      <a:r>
                        <a:rPr dirty="0" smtClean="0" sz="1300" spc="-1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mtClean="0" sz="1300" spc="5">
                          <a:solidFill>
                            <a:srgbClr val="262626"/>
                          </a:solidFill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1300" spc="-1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dirty="0" smtClean="0" sz="1300" spc="5">
                          <a:solidFill>
                            <a:srgbClr val="262626"/>
                          </a:solidFill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13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4300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2,</a:t>
                      </a:r>
                      <a:r>
                        <a:rPr dirty="0" smtClean="0" sz="1300" spc="5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dirty="0" smtClean="0" sz="1300" spc="-80">
                          <a:solidFill>
                            <a:srgbClr val="262626"/>
                          </a:solidFill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13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4300">
                        <a:lnSpc>
                          <a:spcPct val="100000"/>
                        </a:lnSpc>
                      </a:pPr>
                      <a:r>
                        <a:rPr dirty="0" smtClean="0" sz="1300" spc="3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mtClean="0" sz="1300" spc="-80">
                          <a:solidFill>
                            <a:srgbClr val="262626"/>
                          </a:solidFill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13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2,1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4300">
                        <a:lnSpc>
                          <a:spcPct val="100000"/>
                        </a:lnSpc>
                      </a:pPr>
                      <a:r>
                        <a:rPr dirty="0" smtClean="0" sz="1300" spc="3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mtClean="0" sz="1300" spc="-150">
                          <a:solidFill>
                            <a:srgbClr val="262626"/>
                          </a:solidFill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13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2,2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9220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2,</a:t>
                      </a:r>
                      <a:r>
                        <a:rPr dirty="0" smtClean="0" sz="1300" spc="-1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dirty="0" smtClean="0" sz="1300" spc="5">
                          <a:solidFill>
                            <a:srgbClr val="262626"/>
                          </a:solidFill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13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9220">
                        <a:lnSpc>
                          <a:spcPct val="100000"/>
                        </a:lnSpc>
                      </a:pPr>
                      <a:r>
                        <a:rPr dirty="0" smtClean="0" sz="1300" spc="6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mtClean="0" sz="1300" spc="-80">
                          <a:solidFill>
                            <a:srgbClr val="363636"/>
                          </a:solidFill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1300" spc="-5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dirty="0" smtClean="0" sz="1300" spc="-140">
                          <a:solidFill>
                            <a:srgbClr val="363636"/>
                          </a:solidFill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13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9220">
                        <a:lnSpc>
                          <a:spcPct val="100000"/>
                        </a:lnSpc>
                      </a:pPr>
                      <a:r>
                        <a:rPr dirty="0" smtClean="0" sz="1300" spc="6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mtClean="0" sz="1300" spc="-150">
                          <a:solidFill>
                            <a:srgbClr val="262626"/>
                          </a:solidFill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13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4,1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13716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9220">
                        <a:lnSpc>
                          <a:spcPct val="100000"/>
                        </a:lnSpc>
                      </a:pPr>
                      <a:r>
                        <a:rPr dirty="0" smtClean="0" sz="1300" spc="-1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mtClean="0" sz="1300" spc="-140">
                          <a:solidFill>
                            <a:srgbClr val="363636"/>
                          </a:solidFill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13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4,2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3716">
                      <a:solidFill>
                        <a:srgbClr val="000000"/>
                      </a:solidFill>
                      <a:prstDash val="solid"/>
                    </a:lnL>
                    <a:lnR w="13716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9220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2,</a:t>
                      </a:r>
                      <a:r>
                        <a:rPr dirty="0" smtClean="0" sz="1300" spc="5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5</a:t>
                      </a:r>
                      <a:r>
                        <a:rPr dirty="0" smtClean="0" sz="1300" spc="5">
                          <a:solidFill>
                            <a:srgbClr val="262626"/>
                          </a:solidFill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13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3716">
                      <a:solidFill>
                        <a:srgbClr val="000000"/>
                      </a:solidFill>
                      <a:prstDash val="solid"/>
                    </a:lnL>
                    <a:lnR w="13716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9220">
                        <a:lnSpc>
                          <a:spcPct val="100000"/>
                        </a:lnSpc>
                      </a:pPr>
                      <a:r>
                        <a:rPr dirty="0" smtClean="0" sz="1300" spc="-1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mtClean="0" sz="1300" spc="-130">
                          <a:solidFill>
                            <a:srgbClr val="262626"/>
                          </a:solidFill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1300" spc="1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5</a:t>
                      </a:r>
                      <a:r>
                        <a:rPr dirty="0" smtClean="0" sz="1300" spc="-140">
                          <a:solidFill>
                            <a:srgbClr val="363636"/>
                          </a:solidFill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13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3716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993139" y="8850883"/>
            <a:ext cx="4642485" cy="2101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them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into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format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most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convenient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use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specific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laboratory.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753859" y="9101835"/>
            <a:ext cx="468630" cy="5753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500" spc="-360">
                <a:solidFill>
                  <a:srgbClr val="0C1F4D"/>
                </a:solidFill>
                <a:latin typeface="Courier New"/>
                <a:cs typeface="Courier New"/>
              </a:rPr>
              <a:t>15</a:t>
            </a:r>
            <a:endParaRPr sz="3500">
              <a:latin typeface="Courier New"/>
              <a:cs typeface="Courier New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93139" y="421640"/>
            <a:ext cx="5786755" cy="21380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8895">
              <a:lnSpc>
                <a:spcPct val="100000"/>
              </a:lnSpc>
              <a:tabLst>
                <a:tab pos="2033270" algn="l"/>
                <a:tab pos="4456430" algn="l"/>
              </a:tabLst>
            </a:pPr>
            <a:r>
              <a:rPr dirty="0" smtClean="0" sz="1000" spc="25">
                <a:solidFill>
                  <a:srgbClr val="0C1F4D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00" spc="-40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C1F4D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00" spc="50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0C1F4D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20">
                <a:solidFill>
                  <a:srgbClr val="0C1F4D"/>
                </a:solidFill>
                <a:latin typeface="Times New Roman"/>
                <a:cs typeface="Times New Roman"/>
              </a:rPr>
              <a:t>	</a:t>
            </a:r>
            <a:r>
              <a:rPr dirty="0" smtClean="0" baseline="2777" sz="1500" spc="-15">
                <a:solidFill>
                  <a:srgbClr val="115915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777" sz="1500" spc="37">
                <a:solidFill>
                  <a:srgbClr val="9A1115"/>
                </a:solidFill>
                <a:latin typeface="Times New Roman"/>
                <a:cs typeface="Times New Roman"/>
              </a:rPr>
              <a:t>Satellite</a:t>
            </a:r>
            <a:r>
              <a:rPr dirty="0" smtClean="0" baseline="2777" sz="1500" spc="-7">
                <a:solidFill>
                  <a:srgbClr val="9A1115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67">
                <a:solidFill>
                  <a:srgbClr val="9A1115"/>
                </a:solidFill>
                <a:latin typeface="Times New Roman"/>
                <a:cs typeface="Times New Roman"/>
              </a:rPr>
              <a:t>Image</a:t>
            </a:r>
            <a:r>
              <a:rPr dirty="0" smtClean="0" baseline="2777" sz="1500" spc="37">
                <a:solidFill>
                  <a:srgbClr val="9A1115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60">
                <a:solidFill>
                  <a:srgbClr val="9A1115"/>
                </a:solidFill>
                <a:latin typeface="Times New Roman"/>
                <a:cs typeface="Times New Roman"/>
              </a:rPr>
              <a:t>Data</a:t>
            </a:r>
            <a:r>
              <a:rPr dirty="0" smtClean="0" baseline="2777" sz="1500" spc="75">
                <a:solidFill>
                  <a:srgbClr val="9A1115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82">
                <a:solidFill>
                  <a:srgbClr val="9A1115"/>
                </a:solidFill>
                <a:latin typeface="Times New Roman"/>
                <a:cs typeface="Times New Roman"/>
              </a:rPr>
              <a:t>Format</a:t>
            </a:r>
            <a:r>
              <a:rPr dirty="0" smtClean="0" baseline="2777" sz="1500" spc="127">
                <a:solidFill>
                  <a:srgbClr val="9A1115"/>
                </a:solidFill>
                <a:latin typeface="Times New Roman"/>
                <a:cs typeface="Times New Roman"/>
              </a:rPr>
              <a:t>s</a:t>
            </a:r>
            <a:r>
              <a:rPr dirty="0" smtClean="0" baseline="2777" sz="1500" spc="82">
                <a:solidFill>
                  <a:srgbClr val="115915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777" sz="1500" spc="82">
                <a:solidFill>
                  <a:srgbClr val="115915"/>
                </a:solidFill>
                <a:latin typeface="Times New Roman"/>
                <a:cs typeface="Times New Roman"/>
              </a:rPr>
              <a:t>	</a:t>
            </a:r>
            <a:r>
              <a:rPr dirty="0" smtClean="0" sz="1000" spc="65">
                <a:solidFill>
                  <a:srgbClr val="0C1F4D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C1F4D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C1F4D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C1F4D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  <a:p>
            <a:pPr>
              <a:lnSpc>
                <a:spcPts val="800"/>
              </a:lnSpc>
              <a:spcBef>
                <a:spcPts val="24"/>
              </a:spcBef>
            </a:pPr>
            <a:endParaRPr sz="800"/>
          </a:p>
          <a:p>
            <a:pPr marL="12700" marR="26670">
              <a:lnSpc>
                <a:spcPts val="1510"/>
              </a:lnSpc>
            </a:pP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vector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queried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used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calculate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another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quantity.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However,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unwieldy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format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display.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55"/>
              </a:spcBef>
            </a:pPr>
            <a:endParaRPr sz="1200"/>
          </a:p>
          <a:p>
            <a:pPr marL="12700">
              <a:lnSpc>
                <a:spcPct val="100000"/>
              </a:lnSpc>
            </a:pPr>
            <a:r>
              <a:rPr dirty="0" smtClean="0" sz="1250" spc="50">
                <a:solidFill>
                  <a:srgbClr val="0C1F4D"/>
                </a:solidFill>
                <a:latin typeface="Times New Roman"/>
                <a:cs typeface="Times New Roman"/>
              </a:rPr>
              <a:t>2)</a:t>
            </a:r>
            <a:r>
              <a:rPr dirty="0" smtClean="0" sz="1250" spc="-20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C1F4D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65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C1F4D"/>
                </a:solidFill>
                <a:latin typeface="Times New Roman"/>
                <a:cs typeface="Times New Roman"/>
              </a:rPr>
              <a:t>Band</a:t>
            </a:r>
            <a:r>
              <a:rPr dirty="0" smtClean="0" sz="1250" spc="125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C1F4D"/>
                </a:solidFill>
                <a:latin typeface="Times New Roman"/>
                <a:cs typeface="Times New Roman"/>
              </a:rPr>
              <a:t>Interleaved</a:t>
            </a:r>
            <a:r>
              <a:rPr dirty="0" smtClean="0" sz="1250" spc="55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65">
                <a:solidFill>
                  <a:srgbClr val="0C1F4D"/>
                </a:solidFill>
                <a:latin typeface="Arial"/>
                <a:cs typeface="Arial"/>
              </a:rPr>
              <a:t>by</a:t>
            </a:r>
            <a:r>
              <a:rPr dirty="0" smtClean="0" sz="1200" spc="-15">
                <a:solidFill>
                  <a:srgbClr val="0C1F4D"/>
                </a:solidFill>
                <a:latin typeface="Arial"/>
                <a:cs typeface="Arial"/>
              </a:rPr>
              <a:t> </a:t>
            </a:r>
            <a:r>
              <a:rPr dirty="0" smtClean="0" sz="1250" spc="50">
                <a:solidFill>
                  <a:srgbClr val="0C1F4D"/>
                </a:solidFill>
                <a:latin typeface="Times New Roman"/>
                <a:cs typeface="Times New Roman"/>
              </a:rPr>
              <a:t>Line</a:t>
            </a:r>
            <a:r>
              <a:rPr dirty="0" smtClean="0" sz="1250" spc="50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C1F4D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50">
                <a:solidFill>
                  <a:srgbClr val="0C1F4D"/>
                </a:solidFill>
                <a:latin typeface="Times New Roman"/>
                <a:cs typeface="Times New Roman"/>
              </a:rPr>
              <a:t>BIL</a:t>
            </a:r>
            <a:r>
              <a:rPr dirty="0" smtClean="0" sz="1250" spc="35">
                <a:solidFill>
                  <a:srgbClr val="0C1F4D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25">
                <a:solidFill>
                  <a:srgbClr val="0C1F4D"/>
                </a:solidFill>
                <a:latin typeface="Times New Roman"/>
                <a:cs typeface="Times New Roman"/>
              </a:rPr>
              <a:t>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87"/>
              </a:spcBef>
            </a:pPr>
            <a:endParaRPr sz="1200"/>
          </a:p>
          <a:p>
            <a:pPr algn="just" marL="12700" marR="12700" indent="429259">
              <a:lnSpc>
                <a:spcPct val="98100"/>
              </a:lnSpc>
            </a:pP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Format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treats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line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separate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unit.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sequence,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analyst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encounters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line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1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band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1</a:t>
            </a:r>
            <a:r>
              <a:rPr dirty="0" smtClean="0" sz="1300" spc="160">
                <a:solidFill>
                  <a:srgbClr val="313131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65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line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1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band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2,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line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1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band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3</a:t>
            </a:r>
            <a:r>
              <a:rPr dirty="0" smtClean="0" sz="1300" spc="100">
                <a:solidFill>
                  <a:srgbClr val="313131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05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line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1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band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4,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line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2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band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1</a:t>
            </a:r>
            <a:r>
              <a:rPr dirty="0" smtClean="0" sz="1300" spc="35">
                <a:solidFill>
                  <a:srgbClr val="313131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45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line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2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band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2</a:t>
            </a:r>
            <a:r>
              <a:rPr dirty="0" smtClean="0" sz="1300" spc="35">
                <a:solidFill>
                  <a:srgbClr val="313131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30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so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on.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line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represented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all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four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bands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before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next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line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encountered.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common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variation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BIL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format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group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lines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sets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of3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7,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example,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rather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than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consider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single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line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unit.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93139" y="4646421"/>
            <a:ext cx="5791200" cy="42227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65">
                <a:solidFill>
                  <a:srgbClr val="0C1F4D"/>
                </a:solidFill>
                <a:latin typeface="Times New Roman"/>
                <a:cs typeface="Times New Roman"/>
              </a:rPr>
              <a:t>3)</a:t>
            </a:r>
            <a:r>
              <a:rPr dirty="0" smtClean="0" sz="1250" spc="-50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C1F4D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65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C1F4D"/>
                </a:solidFill>
                <a:latin typeface="Times New Roman"/>
                <a:cs typeface="Times New Roman"/>
              </a:rPr>
              <a:t>Band</a:t>
            </a:r>
            <a:r>
              <a:rPr dirty="0" smtClean="0" sz="1250" spc="125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C1F4D"/>
                </a:solidFill>
                <a:latin typeface="Times New Roman"/>
                <a:cs typeface="Times New Roman"/>
              </a:rPr>
              <a:t>Sequential</a:t>
            </a:r>
            <a:r>
              <a:rPr dirty="0" smtClean="0" sz="1250" spc="45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C1F4D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40">
                <a:solidFill>
                  <a:srgbClr val="0C1F4D"/>
                </a:solidFill>
                <a:latin typeface="Times New Roman"/>
                <a:cs typeface="Times New Roman"/>
              </a:rPr>
              <a:t>BSQ</a:t>
            </a:r>
            <a:r>
              <a:rPr dirty="0" smtClean="0" sz="1250" spc="25">
                <a:solidFill>
                  <a:srgbClr val="0C1F4D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15">
                <a:solidFill>
                  <a:srgbClr val="0C1F4D"/>
                </a:solidFill>
                <a:latin typeface="Times New Roman"/>
                <a:cs typeface="Times New Roman"/>
              </a:rPr>
              <a:t>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37"/>
              </a:spcBef>
            </a:pPr>
            <a:endParaRPr sz="1300"/>
          </a:p>
          <a:p>
            <a:pPr algn="just" marL="12700" marR="12700" indent="466090">
              <a:lnSpc>
                <a:spcPct val="97200"/>
              </a:lnSpc>
            </a:pP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All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band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1</a:t>
            </a:r>
            <a:r>
              <a:rPr dirty="0" smtClean="0" sz="1300" spc="-2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written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sequence,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followed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all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band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2</a:t>
            </a:r>
            <a:r>
              <a:rPr dirty="0" smtClean="0" sz="1300" spc="100">
                <a:solidFill>
                  <a:srgbClr val="313131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05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so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on.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band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treated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separate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unit.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many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applications,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format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most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practical,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presents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format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most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closely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resembles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structure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used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display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analysis.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However</a:t>
            </a:r>
            <a:r>
              <a:rPr dirty="0" smtClean="0" sz="1300" spc="-1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0">
                <a:solidFill>
                  <a:srgbClr val="313131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05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smaller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than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entire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scene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examined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313131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45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analyst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must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read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all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four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images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before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subarea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identified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extracted.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Actual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formats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used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distribute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remote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sensing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usually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variations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basic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alternatives.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Exact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details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formats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specific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particular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organizations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particular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forms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data,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so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whenever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analyst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acquires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dat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5">
                <a:solidFill>
                  <a:srgbClr val="313131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35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she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must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make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sure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acquire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detailed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regarding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format.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Although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organizations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attempt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standardize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formats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specific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kinds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data,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also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true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formats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change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new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mass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storage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media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come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into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widespread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use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user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communities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employ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new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kinds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hardware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software.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"best"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format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depends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immediate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context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often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specific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software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equipment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available.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all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bands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entire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image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must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used,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then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BSQ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BIL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formats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useful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because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convenient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reconstructing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entire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scene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all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four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bands.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analyst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knows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beforehand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exact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position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subarea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studied,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then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BIP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format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useful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because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all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bands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found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together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necessary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read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through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entire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set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find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specific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region.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general,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however,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analyst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must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prepared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read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format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they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received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convert</a:t>
            </a:r>
            <a:endParaRPr sz="1300">
              <a:latin typeface="Times New Roman"/>
              <a:cs typeface="Times New Roman"/>
            </a:endParaRPr>
          </a:p>
        </p:txBody>
      </p:sp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1001267" y="2715767"/>
          <a:ext cx="5765292" cy="177393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22960"/>
                <a:gridCol w="822960"/>
                <a:gridCol w="822960"/>
                <a:gridCol w="822959"/>
                <a:gridCol w="820674"/>
                <a:gridCol w="820674"/>
                <a:gridCol w="818388"/>
              </a:tblGrid>
              <a:tr h="294893">
                <a:tc>
                  <a:txBody>
                    <a:bodyPr/>
                    <a:lstStyle/>
                    <a:p>
                      <a:pPr marL="260350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1,1,1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30303"/>
                      </a:solidFill>
                      <a:prstDash val="solid"/>
                    </a:lnT>
                    <a:lnB w="1371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60350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1,2,1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30303"/>
                      </a:solidFill>
                      <a:prstDash val="solid"/>
                    </a:lnT>
                    <a:lnB w="1371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1460">
                        <a:lnSpc>
                          <a:spcPct val="100000"/>
                        </a:lnSpc>
                      </a:pPr>
                      <a:r>
                        <a:rPr dirty="0" smtClean="0" sz="1300" spc="-9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dirty="0" smtClean="0" sz="13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,3</a:t>
                      </a:r>
                      <a:r>
                        <a:rPr dirty="0" smtClean="0" sz="1300" spc="6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13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30303"/>
                      </a:solidFill>
                      <a:prstDash val="solid"/>
                    </a:lnT>
                    <a:lnB w="1371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1460">
                        <a:lnSpc>
                          <a:spcPct val="100000"/>
                        </a:lnSpc>
                      </a:pPr>
                      <a:r>
                        <a:rPr dirty="0" smtClean="0" sz="1300" spc="-9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dirty="0" smtClean="0" sz="13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,4,1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30303"/>
                      </a:solidFill>
                      <a:prstDash val="solid"/>
                    </a:lnT>
                    <a:lnB w="1371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1460">
                        <a:lnSpc>
                          <a:spcPct val="100000"/>
                        </a:lnSpc>
                      </a:pPr>
                      <a:r>
                        <a:rPr dirty="0" smtClean="0" sz="1300" spc="-16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dirty="0" smtClean="0" sz="13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,5</a:t>
                      </a:r>
                      <a:r>
                        <a:rPr dirty="0" smtClean="0" sz="1300" spc="6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13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13716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30303"/>
                      </a:solidFill>
                      <a:prstDash val="solid"/>
                    </a:lnT>
                    <a:lnB w="1371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1460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1,6,1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3716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30303"/>
                      </a:solidFill>
                      <a:prstDash val="solid"/>
                    </a:lnT>
                    <a:lnB w="1371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5904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1,7,1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30303"/>
                      </a:solidFill>
                      <a:prstDash val="solid"/>
                    </a:lnT>
                    <a:lnB w="1371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94894">
                <a:tc>
                  <a:txBody>
                    <a:bodyPr/>
                    <a:lstStyle/>
                    <a:p>
                      <a:pPr marL="260350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1,1,2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13716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60350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1,2,2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13716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1460">
                        <a:lnSpc>
                          <a:spcPct val="100000"/>
                        </a:lnSpc>
                      </a:pPr>
                      <a:r>
                        <a:rPr dirty="0" smtClean="0" sz="1300" spc="-9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dirty="0" smtClean="0" sz="13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,3,2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13716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1460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1,4,2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13716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1460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1,5,2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13716">
                      <a:solidFill>
                        <a:srgbClr val="000000"/>
                      </a:solidFill>
                      <a:prstDash val="solid"/>
                    </a:lnR>
                    <a:lnT w="13716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1460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1,6,2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3716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13716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5904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1,7,2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13716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marL="260350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1,1,3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60350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1,2,3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1460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1,3,3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1460">
                        <a:lnSpc>
                          <a:spcPct val="100000"/>
                        </a:lnSpc>
                      </a:pPr>
                      <a:r>
                        <a:rPr dirty="0" smtClean="0" sz="1300" spc="-9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dirty="0" smtClean="0" sz="13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,4,3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1460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1,5,3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13716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1460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1,6,3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3716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5904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1,7,3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92608">
                <a:tc>
                  <a:txBody>
                    <a:bodyPr/>
                    <a:lstStyle/>
                    <a:p>
                      <a:pPr marL="241935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2,</a:t>
                      </a:r>
                      <a:r>
                        <a:rPr dirty="0" smtClean="0" sz="1300" spc="8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dirty="0" smtClean="0" sz="13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,1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1935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2,2,1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3045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2,3</a:t>
                      </a:r>
                      <a:r>
                        <a:rPr dirty="0" smtClean="0" sz="1300" spc="11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13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3045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2,</a:t>
                      </a:r>
                      <a:r>
                        <a:rPr dirty="0" smtClean="0" sz="1300" spc="2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dirty="0" smtClean="0" sz="1300" spc="5">
                          <a:solidFill>
                            <a:srgbClr val="313131"/>
                          </a:solidFill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13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3045">
                        <a:lnSpc>
                          <a:spcPct val="100000"/>
                        </a:lnSpc>
                      </a:pPr>
                      <a:r>
                        <a:rPr dirty="0" smtClean="0" sz="1300" spc="-1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mtClean="0" sz="1300" spc="-70">
                          <a:solidFill>
                            <a:srgbClr val="313131"/>
                          </a:solidFill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13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5,1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13716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3045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2,6,1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3716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7490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2,7,1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94894">
                <a:tc>
                  <a:txBody>
                    <a:bodyPr/>
                    <a:lstStyle/>
                    <a:p>
                      <a:pPr marL="241935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2,</a:t>
                      </a:r>
                      <a:r>
                        <a:rPr dirty="0" smtClean="0" sz="1300" spc="8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dirty="0" smtClean="0" sz="13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,2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1371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1935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2,2,2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1371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3045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2,3,2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1371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3045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2,</a:t>
                      </a:r>
                      <a:r>
                        <a:rPr dirty="0" smtClean="0" sz="1300" spc="2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dirty="0" smtClean="0" sz="1300" spc="-200">
                          <a:solidFill>
                            <a:srgbClr val="313131"/>
                          </a:solidFill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13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1371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3045">
                        <a:lnSpc>
                          <a:spcPct val="100000"/>
                        </a:lnSpc>
                      </a:pPr>
                      <a:r>
                        <a:rPr dirty="0" smtClean="0" sz="1300" spc="-1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mtClean="0" sz="1300" spc="-70">
                          <a:solidFill>
                            <a:srgbClr val="313131"/>
                          </a:solidFill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13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5,2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13716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1371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3045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2,6,2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3716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1371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7490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2,7,2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9144">
                      <a:solidFill>
                        <a:srgbClr val="000000"/>
                      </a:solidFill>
                      <a:prstDash val="solid"/>
                    </a:lnT>
                    <a:lnB w="1371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94893">
                <a:tc>
                  <a:txBody>
                    <a:bodyPr/>
                    <a:lstStyle/>
                    <a:p>
                      <a:pPr marL="241935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2,</a:t>
                      </a:r>
                      <a:r>
                        <a:rPr dirty="0" smtClean="0" sz="1300" spc="85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dirty="0" smtClean="0" sz="13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,3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13716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3030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1935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2,2,3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13716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3030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3045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2,3,3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13716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3030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3045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2,4,3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13716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3030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3045">
                        <a:lnSpc>
                          <a:spcPct val="100000"/>
                        </a:lnSpc>
                      </a:pPr>
                      <a:r>
                        <a:rPr dirty="0" smtClean="0" sz="1300" spc="-1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mtClean="0" sz="1300" spc="-70">
                          <a:solidFill>
                            <a:srgbClr val="313131"/>
                          </a:solidFill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1300" spc="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5,3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13716">
                      <a:solidFill>
                        <a:srgbClr val="000000"/>
                      </a:solidFill>
                      <a:prstDash val="solid"/>
                    </a:lnR>
                    <a:lnT w="13716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3030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3045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2,6,3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3716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13716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3030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7490">
                        <a:lnSpc>
                          <a:spcPct val="100000"/>
                        </a:lnSpc>
                      </a:pPr>
                      <a:r>
                        <a:rPr dirty="0" smtClean="0" sz="1300">
                          <a:solidFill>
                            <a:srgbClr val="080808"/>
                          </a:solidFill>
                          <a:latin typeface="Times New Roman"/>
                          <a:cs typeface="Times New Roman"/>
                        </a:rPr>
                        <a:t>2,7,3</a:t>
                      </a: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144">
                      <a:solidFill>
                        <a:srgbClr val="000000"/>
                      </a:solidFill>
                      <a:prstDash val="solid"/>
                    </a:lnL>
                    <a:lnR w="9144">
                      <a:solidFill>
                        <a:srgbClr val="000000"/>
                      </a:solidFill>
                      <a:prstDash val="solid"/>
                    </a:lnR>
                    <a:lnT w="13716">
                      <a:solidFill>
                        <a:srgbClr val="000000"/>
                      </a:solidFill>
                      <a:prstDash val="solid"/>
                    </a:lnT>
                    <a:lnB w="9144">
                      <a:solidFill>
                        <a:srgbClr val="030303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2019-02-21T03:56:51Z</dcterms:created>
  <dcterms:modified xsi:type="dcterms:W3CDTF">2019-02-21T03:56:51Z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2019-02-10T00:00:00Z</vt:filetime>
  </property>
  <property fmtid="{D5CDD505-2E9C-101B-9397-08002B2CF9AE}" pid="3" name="LastSaved">
    <vt:filetime>2019-02-21T00:00:00Z</vt:filetime>
  </property>
</Properties>
</file>