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772401" cy="10071100"/>
  <p:notesSz cx="7772401" cy="100711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250" spc="160">
                <a:solidFill>
                  <a:srgbClr val="0C1F4B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250" spc="160">
                <a:solidFill>
                  <a:srgbClr val="0C1F4B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250" spc="160">
                <a:solidFill>
                  <a:srgbClr val="0C1F4B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250" spc="160">
                <a:solidFill>
                  <a:srgbClr val="0C1F4B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250" spc="160">
                <a:solidFill>
                  <a:srgbClr val="0C1F4B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10680" y="9138157"/>
            <a:ext cx="507873" cy="50607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7940">
              <a:lnSpc>
                <a:spcPct val="100000"/>
              </a:lnSpc>
            </a:pPr>
            <a:fld id="{81D60167-4931-47E6-BA6A-407CBD079E47}" type="slidenum">
              <a:rPr dirty="0" smtClean="0" sz="3250" spc="160">
                <a:solidFill>
                  <a:srgbClr val="0C1F4B"/>
                </a:solidFill>
                <a:latin typeface="Times New Roman"/>
                <a:cs typeface="Times New Roman"/>
              </a:rPr>
              <a:t>#</a:t>
            </a:fld>
            <a:endParaRPr sz="325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5104" y="3998976"/>
            <a:ext cx="1828799" cy="25603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4462271" y="6864095"/>
            <a:ext cx="292608" cy="8656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5035296" y="6083808"/>
            <a:ext cx="438912" cy="573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5035296" y="6864095"/>
            <a:ext cx="121920" cy="7437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5315711" y="6766559"/>
            <a:ext cx="292608" cy="7437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334255" y="4681728"/>
            <a:ext cx="0" cy="3779520"/>
          </a:xfrm>
          <a:custGeom>
            <a:avLst/>
            <a:gdLst/>
            <a:ahLst/>
            <a:cxnLst/>
            <a:rect l="l" t="t" r="r" b="b"/>
            <a:pathLst>
              <a:path w="0" h="3779520">
                <a:moveTo>
                  <a:pt x="0" y="3779520"/>
                </a:moveTo>
                <a:lnTo>
                  <a:pt x="0" y="0"/>
                </a:lnTo>
              </a:path>
            </a:pathLst>
          </a:custGeom>
          <a:ln w="12192">
            <a:solidFill>
              <a:srgbClr val="383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4532376" y="5754623"/>
            <a:ext cx="0" cy="1127759"/>
          </a:xfrm>
          <a:custGeom>
            <a:avLst/>
            <a:gdLst/>
            <a:ahLst/>
            <a:cxnLst/>
            <a:rect l="l" t="t" r="r" b="b"/>
            <a:pathLst>
              <a:path w="0" h="1127759">
                <a:moveTo>
                  <a:pt x="0" y="1127759"/>
                </a:moveTo>
                <a:lnTo>
                  <a:pt x="0" y="0"/>
                </a:lnTo>
              </a:path>
            </a:pathLst>
          </a:custGeom>
          <a:ln w="67056">
            <a:solidFill>
              <a:srgbClr val="0F0F0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4946903" y="5754623"/>
            <a:ext cx="0" cy="1987296"/>
          </a:xfrm>
          <a:custGeom>
            <a:avLst/>
            <a:gdLst/>
            <a:ahLst/>
            <a:cxnLst/>
            <a:rect l="l" t="t" r="r" b="b"/>
            <a:pathLst>
              <a:path w="0" h="1987296">
                <a:moveTo>
                  <a:pt x="0" y="1987296"/>
                </a:moveTo>
                <a:lnTo>
                  <a:pt x="0" y="0"/>
                </a:lnTo>
              </a:path>
            </a:pathLst>
          </a:custGeom>
          <a:ln w="67056">
            <a:solidFill>
              <a:srgbClr val="0F0F0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200400" y="5565647"/>
            <a:ext cx="0" cy="85343"/>
          </a:xfrm>
          <a:custGeom>
            <a:avLst/>
            <a:gdLst/>
            <a:ahLst/>
            <a:cxnLst/>
            <a:rect l="l" t="t" r="r" b="b"/>
            <a:pathLst>
              <a:path w="0" h="85343">
                <a:moveTo>
                  <a:pt x="0" y="85343"/>
                </a:moveTo>
                <a:lnTo>
                  <a:pt x="0" y="0"/>
                </a:lnTo>
              </a:path>
            </a:pathLst>
          </a:custGeom>
          <a:ln w="6096">
            <a:solidFill>
              <a:srgbClr val="87839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3212592" y="5626608"/>
            <a:ext cx="0" cy="786383"/>
          </a:xfrm>
          <a:custGeom>
            <a:avLst/>
            <a:gdLst/>
            <a:ahLst/>
            <a:cxnLst/>
            <a:rect l="l" t="t" r="r" b="b"/>
            <a:pathLst>
              <a:path w="0" h="786383">
                <a:moveTo>
                  <a:pt x="0" y="786383"/>
                </a:moveTo>
                <a:lnTo>
                  <a:pt x="0" y="0"/>
                </a:lnTo>
              </a:path>
            </a:pathLst>
          </a:custGeom>
          <a:ln w="12192">
            <a:solidFill>
              <a:srgbClr val="4B5BB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993139" y="415290"/>
            <a:ext cx="1389380" cy="46418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45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80">
                <a:solidFill>
                  <a:srgbClr val="0C1A44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C1A44"/>
                </a:solidFill>
                <a:latin typeface="Times New Roman"/>
                <a:cs typeface="Times New Roman"/>
              </a:rPr>
              <a:t>Imagery: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7940">
              <a:lnSpc>
                <a:spcPct val="100000"/>
              </a:lnSpc>
            </a:pPr>
            <a:r>
              <a:rPr dirty="0" smtClean="0" sz="3250" spc="160">
                <a:solidFill>
                  <a:srgbClr val="0C1F4B"/>
                </a:solidFill>
                <a:latin typeface="Times New Roman"/>
                <a:cs typeface="Times New Roman"/>
              </a:rPr>
              <a:t>82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24404" y="415290"/>
            <a:ext cx="232727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90" u="heavy">
                <a:solidFill>
                  <a:srgbClr val="572D18"/>
                </a:solidFill>
                <a:latin typeface="Times New Roman"/>
                <a:cs typeface="Times New Roman"/>
              </a:rPr>
              <a:t>O</a:t>
            </a:r>
            <a:r>
              <a:rPr dirty="0" smtClean="0" sz="1050" spc="30" u="heavy">
                <a:solidFill>
                  <a:srgbClr val="910F13"/>
                </a:solidFill>
                <a:latin typeface="Times New Roman"/>
                <a:cs typeface="Times New Roman"/>
              </a:rPr>
              <a:t>nterpreting</a:t>
            </a:r>
            <a:r>
              <a:rPr dirty="0" smtClean="0" sz="1050" spc="45" u="heavy">
                <a:solidFill>
                  <a:srgbClr val="91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5" u="heavy">
                <a:solidFill>
                  <a:srgbClr val="910F13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050" spc="75" u="heavy">
                <a:solidFill>
                  <a:srgbClr val="91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5" u="heavy">
                <a:solidFill>
                  <a:srgbClr val="910F13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050" spc="25" u="heavy">
                <a:solidFill>
                  <a:srgbClr val="91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 u="heavy">
                <a:solidFill>
                  <a:srgbClr val="910F13"/>
                </a:solidFill>
                <a:latin typeface="Times New Roman"/>
                <a:cs typeface="Times New Roman"/>
              </a:rPr>
              <a:t>I</a:t>
            </a:r>
            <a:r>
              <a:rPr dirty="0" smtClean="0" sz="1050" spc="85" u="heavy">
                <a:solidFill>
                  <a:srgbClr val="AC0808"/>
                </a:solidFill>
                <a:latin typeface="Times New Roman"/>
                <a:cs typeface="Times New Roman"/>
              </a:rPr>
              <a:t>m</a:t>
            </a:r>
            <a:r>
              <a:rPr dirty="0" smtClean="0" sz="1050" spc="15" u="heavy">
                <a:solidFill>
                  <a:srgbClr val="910F13"/>
                </a:solidFill>
                <a:latin typeface="Times New Roman"/>
                <a:cs typeface="Times New Roman"/>
              </a:rPr>
              <a:t>ager</a:t>
            </a:r>
            <a:r>
              <a:rPr dirty="0" smtClean="0" sz="1050" spc="-30" u="heavy">
                <a:solidFill>
                  <a:srgbClr val="910F13"/>
                </a:solidFill>
                <a:latin typeface="Times New Roman"/>
                <a:cs typeface="Times New Roman"/>
              </a:rPr>
              <a:t>y</a:t>
            </a:r>
            <a:r>
              <a:rPr dirty="0" smtClean="0" sz="1050" spc="55">
                <a:solidFill>
                  <a:srgbClr val="1D4F18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93139" y="1021778"/>
            <a:ext cx="5785485" cy="24968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32434">
              <a:lnSpc>
                <a:spcPct val="152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literal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meaning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"below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red,"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indicating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frequencies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wavelength,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however,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"beyond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red,"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having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longer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red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radiation.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far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having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0.76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245" i="1">
                <a:solidFill>
                  <a:srgbClr val="030303"/>
                </a:solidFill>
                <a:latin typeface="Arial"/>
                <a:cs typeface="Arial"/>
              </a:rPr>
              <a:t>J.Lm</a:t>
            </a:r>
            <a:r>
              <a:rPr dirty="0" smtClean="0" sz="1200" spc="1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1,000</a:t>
            </a:r>
            <a:r>
              <a:rPr dirty="0" smtClean="0" sz="1250" spc="-1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245" i="1">
                <a:solidFill>
                  <a:srgbClr val="030303"/>
                </a:solidFill>
                <a:latin typeface="Arial"/>
                <a:cs typeface="Arial"/>
              </a:rPr>
              <a:t>J.Lm</a:t>
            </a:r>
            <a:r>
              <a:rPr dirty="0" smtClean="0" sz="1200" spc="15" i="1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150" spc="45">
                <a:solidFill>
                  <a:srgbClr val="030303"/>
                </a:solidFill>
                <a:latin typeface="Times New Roman"/>
                <a:cs typeface="Times New Roman"/>
              </a:rPr>
              <a:t>(1</a:t>
            </a:r>
            <a:r>
              <a:rPr dirty="0" smtClean="0" sz="11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mm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;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great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this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range,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noted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below.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4"/>
              </a:spcBef>
            </a:pPr>
            <a:endParaRPr sz="1300"/>
          </a:p>
          <a:p>
            <a:pPr algn="just" marL="12700" marR="12700" indent="432434">
              <a:lnSpc>
                <a:spcPct val="1504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extends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beyond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wavelengths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mm: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38020" y="3768344"/>
            <a:ext cx="969010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10">
                <a:solidFill>
                  <a:srgbClr val="B36274"/>
                </a:solidFill>
                <a:latin typeface="Arial"/>
                <a:cs typeface="Arial"/>
              </a:rPr>
              <a:t>Wavelength</a:t>
            </a:r>
            <a:r>
              <a:rPr dirty="0" smtClean="0" sz="1000" spc="10">
                <a:solidFill>
                  <a:srgbClr val="B36274"/>
                </a:solidFill>
                <a:latin typeface="Arial"/>
                <a:cs typeface="Arial"/>
              </a:rPr>
              <a:t> </a:t>
            </a:r>
            <a:r>
              <a:rPr dirty="0" smtClean="0" sz="1000" spc="-45">
                <a:solidFill>
                  <a:srgbClr val="B36274"/>
                </a:solidFill>
                <a:latin typeface="Arial"/>
                <a:cs typeface="Arial"/>
              </a:rPr>
              <a:t> </a:t>
            </a:r>
            <a:r>
              <a:rPr dirty="0" smtClean="0" sz="1000" spc="-45">
                <a:solidFill>
                  <a:srgbClr val="B87482"/>
                </a:solidFill>
                <a:latin typeface="Arial"/>
                <a:cs typeface="Arial"/>
              </a:rPr>
              <a:t>(</a:t>
            </a:r>
            <a:r>
              <a:rPr dirty="0" smtClean="0" sz="1000" spc="10">
                <a:solidFill>
                  <a:srgbClr val="B14D66"/>
                </a:solidFill>
                <a:latin typeface="Arial"/>
                <a:cs typeface="Arial"/>
              </a:rPr>
              <a:t>m)</a:t>
            </a:r>
            <a:endParaRPr sz="10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29204" y="3768344"/>
            <a:ext cx="935990" cy="7791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4B5DBA"/>
                </a:solidFill>
                <a:latin typeface="Arial"/>
                <a:cs typeface="Arial"/>
              </a:rPr>
              <a:t>Frequency</a:t>
            </a:r>
            <a:r>
              <a:rPr dirty="0" smtClean="0" sz="1000" spc="-55">
                <a:solidFill>
                  <a:srgbClr val="4B5DBA"/>
                </a:solidFill>
                <a:latin typeface="Arial"/>
                <a:cs typeface="Arial"/>
              </a:rPr>
              <a:t> </a:t>
            </a:r>
            <a:r>
              <a:rPr dirty="0" smtClean="0" sz="950" spc="75">
                <a:solidFill>
                  <a:srgbClr val="4B5DBA"/>
                </a:solidFill>
                <a:latin typeface="Arial"/>
                <a:cs typeface="Arial"/>
              </a:rPr>
              <a:t>(H</a:t>
            </a:r>
            <a:r>
              <a:rPr dirty="0" smtClean="0" sz="950" spc="-95">
                <a:solidFill>
                  <a:srgbClr val="4B5DBA"/>
                </a:solidFill>
                <a:latin typeface="Arial"/>
                <a:cs typeface="Arial"/>
              </a:rPr>
              <a:t>z</a:t>
            </a:r>
            <a:r>
              <a:rPr dirty="0" smtClean="0" sz="950" spc="80">
                <a:solidFill>
                  <a:srgbClr val="6E7CBA"/>
                </a:solidFill>
                <a:latin typeface="Arial"/>
                <a:cs typeface="Arial"/>
              </a:rPr>
              <a:t>)</a:t>
            </a:r>
            <a:endParaRPr sz="950">
              <a:latin typeface="Arial"/>
              <a:cs typeface="Arial"/>
            </a:endParaRPr>
          </a:p>
          <a:p>
            <a:pPr marL="30480">
              <a:lnSpc>
                <a:spcPct val="100000"/>
              </a:lnSpc>
              <a:spcBef>
                <a:spcPts val="285"/>
              </a:spcBef>
            </a:pPr>
            <a:r>
              <a:rPr dirty="0" smtClean="0" sz="1000" spc="-45">
                <a:solidFill>
                  <a:srgbClr val="4B5DBA"/>
                </a:solidFill>
                <a:latin typeface="Arial"/>
                <a:cs typeface="Arial"/>
              </a:rPr>
              <a:t>Lower</a:t>
            </a:r>
            <a:endParaRPr sz="1000">
              <a:latin typeface="Arial"/>
              <a:cs typeface="Arial"/>
            </a:endParaRPr>
          </a:p>
          <a:p>
            <a:pPr marL="238125">
              <a:lnSpc>
                <a:spcPct val="100000"/>
              </a:lnSpc>
              <a:spcBef>
                <a:spcPts val="135"/>
              </a:spcBef>
            </a:pPr>
            <a:r>
              <a:rPr dirty="0" smtClean="0" sz="1200" spc="210">
                <a:solidFill>
                  <a:srgbClr val="1A38CD"/>
                </a:solid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238125">
              <a:lnSpc>
                <a:spcPts val="1200"/>
              </a:lnSpc>
            </a:pPr>
            <a:r>
              <a:rPr dirty="0" smtClean="0" baseline="-27777" sz="1800" spc="75" b="1">
                <a:solidFill>
                  <a:srgbClr val="1A38CD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-27777" sz="1800" spc="-15" b="1">
                <a:solidFill>
                  <a:srgbClr val="1A38CD"/>
                </a:solidFill>
                <a:latin typeface="Times New Roman"/>
                <a:cs typeface="Times New Roman"/>
              </a:rPr>
              <a:t>0</a:t>
            </a:r>
            <a:r>
              <a:rPr dirty="0" smtClean="0" sz="1150" spc="-75">
                <a:solidFill>
                  <a:srgbClr val="4B5DBA"/>
                </a:solidFill>
                <a:latin typeface="Arial"/>
                <a:cs typeface="Arial"/>
              </a:rPr>
              <a:t>r.</a:t>
            </a:r>
            <a:endParaRPr sz="11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34003" y="4092702"/>
            <a:ext cx="463550" cy="12636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50" spc="95">
                <a:solidFill>
                  <a:srgbClr val="1A38CD"/>
                </a:solidFill>
                <a:latin typeface="Arial"/>
                <a:cs typeface="Arial"/>
              </a:rPr>
              <a:t>((-</a:t>
            </a:r>
            <a:r>
              <a:rPr dirty="0" smtClean="0" sz="750" spc="95">
                <a:solidFill>
                  <a:srgbClr val="1A38CD"/>
                </a:solidFill>
                <a:latin typeface="Arial"/>
                <a:cs typeface="Arial"/>
              </a:rPr>
              <a:t> </a:t>
            </a:r>
            <a:r>
              <a:rPr dirty="0" smtClean="0" sz="750" spc="75">
                <a:solidFill>
                  <a:srgbClr val="1A38CD"/>
                </a:solidFill>
                <a:latin typeface="Arial"/>
                <a:cs typeface="Arial"/>
              </a:rPr>
              <a:t> </a:t>
            </a:r>
            <a:r>
              <a:rPr dirty="0" smtClean="0" sz="750" spc="105">
                <a:solidFill>
                  <a:srgbClr val="4B4B4B"/>
                </a:solidFill>
                <a:latin typeface="Arial"/>
                <a:cs typeface="Arial"/>
              </a:rPr>
              <a:t>1</a:t>
            </a:r>
            <a:r>
              <a:rPr dirty="0" smtClean="0" sz="750" spc="-25">
                <a:solidFill>
                  <a:srgbClr val="4B4B4B"/>
                </a:solidFill>
                <a:latin typeface="Arial"/>
                <a:cs typeface="Arial"/>
              </a:rPr>
              <a:t>K</a:t>
            </a:r>
            <a:r>
              <a:rPr dirty="0" smtClean="0" sz="750" spc="-75">
                <a:solidFill>
                  <a:srgbClr val="363426"/>
                </a:solidFill>
                <a:latin typeface="Arial"/>
                <a:cs typeface="Arial"/>
              </a:rPr>
              <a:t>HX</a:t>
            </a:r>
            <a:endParaRPr sz="7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54755" y="4416044"/>
            <a:ext cx="551815" cy="4000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39395">
              <a:lnSpc>
                <a:spcPct val="100000"/>
              </a:lnSpc>
            </a:pPr>
            <a:r>
              <a:rPr dirty="0" smtClean="0" sz="700" spc="130">
                <a:solidFill>
                  <a:srgbClr val="363426"/>
                </a:solidFill>
                <a:latin typeface="Arial"/>
                <a:cs typeface="Arial"/>
              </a:rPr>
              <a:t>1MHx</a:t>
            </a:r>
            <a:endParaRPr sz="700">
              <a:latin typeface="Arial"/>
              <a:cs typeface="Arial"/>
            </a:endParaRPr>
          </a:p>
          <a:p>
            <a:pPr>
              <a:lnSpc>
                <a:spcPts val="750"/>
              </a:lnSpc>
              <a:spcBef>
                <a:spcPts val="21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00" spc="50" b="1">
                <a:solidFill>
                  <a:srgbClr val="1A38CD"/>
                </a:solidFill>
                <a:latin typeface="Times New Roman"/>
                <a:cs typeface="Times New Roman"/>
              </a:rPr>
              <a:t>1</a:t>
            </a:r>
            <a:r>
              <a:rPr dirty="0" smtClean="0" sz="1200" spc="85" b="1">
                <a:solidFill>
                  <a:srgbClr val="1A38CD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37037" sz="1350" spc="60" b="1">
                <a:solidFill>
                  <a:srgbClr val="5E6BC8"/>
                </a:solidFill>
                <a:latin typeface="Times New Roman"/>
                <a:cs typeface="Times New Roman"/>
              </a:rPr>
              <a:t>9</a:t>
            </a:r>
            <a:endParaRPr baseline="37037" sz="13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541267" y="4787900"/>
            <a:ext cx="269875" cy="118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700" spc="130">
                <a:solidFill>
                  <a:srgbClr val="363426"/>
                </a:solidFill>
                <a:latin typeface="Arial"/>
                <a:cs typeface="Arial"/>
              </a:rPr>
              <a:t>1</a:t>
            </a:r>
            <a:r>
              <a:rPr dirty="0" smtClean="0" sz="700" spc="-35">
                <a:solidFill>
                  <a:srgbClr val="4B4B4B"/>
                </a:solidFill>
                <a:latin typeface="Arial"/>
                <a:cs typeface="Arial"/>
              </a:rPr>
              <a:t>C</a:t>
            </a:r>
            <a:r>
              <a:rPr dirty="0" smtClean="0" sz="700" spc="25">
                <a:solidFill>
                  <a:srgbClr val="363426"/>
                </a:solidFill>
                <a:latin typeface="Arial"/>
                <a:cs typeface="Arial"/>
              </a:rPr>
              <a:t>Hx</a:t>
            </a:r>
            <a:endParaRPr sz="7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31411" y="4749800"/>
            <a:ext cx="327025" cy="3232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95580">
              <a:lnSpc>
                <a:spcPts val="1070"/>
              </a:lnSpc>
            </a:pPr>
            <a:r>
              <a:rPr dirty="0" smtClean="0" sz="1000" spc="-65">
                <a:solidFill>
                  <a:srgbClr val="363426"/>
                </a:solidFill>
                <a:latin typeface="Arial"/>
                <a:cs typeface="Arial"/>
              </a:rPr>
              <a:t>-.J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ts val="1380"/>
              </a:lnSpc>
            </a:pPr>
            <a:r>
              <a:rPr dirty="0" smtClean="0" sz="1500" spc="90" b="1">
                <a:solidFill>
                  <a:srgbClr val="15130C"/>
                </a:solidFill>
                <a:latin typeface="Times New Roman"/>
                <a:cs typeface="Times New Roman"/>
              </a:rPr>
              <a:t>10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254755" y="4815840"/>
            <a:ext cx="306070" cy="2501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-20833" sz="1800" spc="44" b="1">
                <a:solidFill>
                  <a:srgbClr val="1A38CD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-20833" sz="1800" spc="22" b="1">
                <a:solidFill>
                  <a:srgbClr val="1A38CD"/>
                </a:solidFill>
                <a:latin typeface="Times New Roman"/>
                <a:cs typeface="Times New Roman"/>
              </a:rPr>
              <a:t>0</a:t>
            </a:r>
            <a:r>
              <a:rPr dirty="0" smtClean="0" sz="800" spc="35" b="1">
                <a:solidFill>
                  <a:srgbClr val="1A38CD"/>
                </a:solidFill>
                <a:latin typeface="Arial"/>
                <a:cs typeface="Arial"/>
              </a:rPr>
              <a:t>10</a:t>
            </a:r>
            <a:endParaRPr sz="8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998467" y="3898900"/>
            <a:ext cx="1240790" cy="6616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35280">
              <a:lnSpc>
                <a:spcPct val="100000"/>
              </a:lnSpc>
            </a:pPr>
            <a:r>
              <a:rPr dirty="0" smtClean="0" sz="1700" spc="-145" b="1">
                <a:solidFill>
                  <a:srgbClr val="030303"/>
                </a:solidFill>
                <a:latin typeface="Arial"/>
                <a:cs typeface="Arial"/>
              </a:rPr>
              <a:t>l</a:t>
            </a:r>
            <a:r>
              <a:rPr dirty="0" smtClean="0" sz="1700" spc="-290" b="1">
                <a:solidFill>
                  <a:srgbClr val="A8A8A8"/>
                </a:solidFill>
                <a:latin typeface="Arial"/>
                <a:cs typeface="Arial"/>
              </a:rPr>
              <a:t>,</a:t>
            </a:r>
            <a:r>
              <a:rPr dirty="0" smtClean="0" sz="1700" spc="80" b="1">
                <a:solidFill>
                  <a:srgbClr val="15130C"/>
                </a:solidFill>
                <a:latin typeface="Arial"/>
                <a:cs typeface="Arial"/>
              </a:rPr>
              <a:t>nfrared</a:t>
            </a:r>
            <a:endParaRPr sz="170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26"/>
              </a:spcBef>
            </a:pPr>
            <a:endParaRPr sz="650"/>
          </a:p>
          <a:p>
            <a:pPr algn="ctr" marR="453390">
              <a:lnSpc>
                <a:spcPct val="100000"/>
              </a:lnSpc>
            </a:pPr>
            <a:r>
              <a:rPr dirty="0" smtClean="0" sz="1000" spc="85">
                <a:solidFill>
                  <a:srgbClr val="363426"/>
                </a:solidFill>
                <a:latin typeface="Arial"/>
                <a:cs typeface="Arial"/>
              </a:rPr>
              <a:t>Wirlelength</a:t>
            </a:r>
            <a:endParaRPr sz="1000">
              <a:latin typeface="Arial"/>
              <a:cs typeface="Arial"/>
            </a:endParaRPr>
          </a:p>
          <a:p>
            <a:pPr algn="ctr" marR="425450">
              <a:lnSpc>
                <a:spcPct val="100000"/>
              </a:lnSpc>
            </a:pPr>
            <a:r>
              <a:rPr dirty="0" smtClean="0" sz="1000" spc="55">
                <a:solidFill>
                  <a:srgbClr val="49462D"/>
                </a:solidFill>
                <a:latin typeface="Arial"/>
                <a:cs typeface="Arial"/>
              </a:rPr>
              <a:t>(</a:t>
            </a:r>
            <a:r>
              <a:rPr dirty="0" smtClean="0" sz="1000" spc="80">
                <a:solidFill>
                  <a:srgbClr val="49462D"/>
                </a:solidFill>
                <a:latin typeface="Arial"/>
                <a:cs typeface="Arial"/>
              </a:rPr>
              <a:t>metres}</a:t>
            </a:r>
            <a:endParaRPr sz="10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254755" y="5543041"/>
            <a:ext cx="580390" cy="7727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70815">
              <a:lnSpc>
                <a:spcPts val="1015"/>
              </a:lnSpc>
            </a:pPr>
            <a:r>
              <a:rPr dirty="0" smtClean="0" sz="850" spc="20">
                <a:solidFill>
                  <a:srgbClr val="3646A7"/>
                </a:solidFill>
                <a:latin typeface="Arial"/>
                <a:cs typeface="Arial"/>
              </a:rPr>
              <a:t>t</a:t>
            </a:r>
            <a:r>
              <a:rPr dirty="0" smtClean="0" sz="850" spc="20">
                <a:solidFill>
                  <a:srgbClr val="3646A7"/>
                </a:solidFill>
                <a:latin typeface="Arial"/>
                <a:cs typeface="Arial"/>
              </a:rPr>
              <a:t>   </a:t>
            </a:r>
            <a:r>
              <a:rPr dirty="0" smtClean="0" sz="850" spc="-105">
                <a:solidFill>
                  <a:srgbClr val="3646A7"/>
                </a:solidFill>
                <a:latin typeface="Arial"/>
                <a:cs typeface="Arial"/>
              </a:rPr>
              <a:t> </a:t>
            </a:r>
            <a:r>
              <a:rPr dirty="0" smtClean="0" sz="700" spc="100">
                <a:solidFill>
                  <a:srgbClr val="4B4B4B"/>
                </a:solidFill>
                <a:latin typeface="Times New Roman"/>
                <a:cs typeface="Times New Roman"/>
              </a:rPr>
              <a:t>1</a:t>
            </a:r>
            <a:r>
              <a:rPr dirty="0" smtClean="0" sz="700" spc="-100">
                <a:solidFill>
                  <a:srgbClr val="4B4B4B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60">
                <a:solidFill>
                  <a:srgbClr val="363426"/>
                </a:solidFill>
                <a:latin typeface="Times New Roman"/>
                <a:cs typeface="Times New Roman"/>
              </a:rPr>
              <a:t>PHI</a:t>
            </a:r>
            <a:endParaRPr sz="700">
              <a:latin typeface="Times New Roman"/>
              <a:cs typeface="Times New Roman"/>
            </a:endParaRPr>
          </a:p>
          <a:p>
            <a:pPr algn="ctr" marR="100330">
              <a:lnSpc>
                <a:spcPts val="755"/>
              </a:lnSpc>
            </a:pPr>
            <a:r>
              <a:rPr dirty="0" smtClean="0" sz="750" spc="80">
                <a:solidFill>
                  <a:srgbClr val="4B5DBA"/>
                </a:solidFill>
                <a:latin typeface="Arial"/>
                <a:cs typeface="Arial"/>
              </a:rPr>
              <a:t>6</a:t>
            </a:r>
            <a:endParaRPr sz="750">
              <a:latin typeface="Arial"/>
              <a:cs typeface="Arial"/>
            </a:endParaRPr>
          </a:p>
          <a:p>
            <a:pPr>
              <a:lnSpc>
                <a:spcPts val="700"/>
              </a:lnSpc>
              <a:spcBef>
                <a:spcPts val="13"/>
              </a:spcBef>
            </a:pPr>
            <a:endParaRPr sz="700"/>
          </a:p>
          <a:p>
            <a:pPr algn="ctr">
              <a:lnSpc>
                <a:spcPct val="100000"/>
              </a:lnSpc>
            </a:pPr>
            <a:r>
              <a:rPr dirty="0" smtClean="0" sz="1200" spc="30" b="1">
                <a:solidFill>
                  <a:srgbClr val="1A38CD"/>
                </a:solidFill>
                <a:latin typeface="Times New Roman"/>
                <a:cs typeface="Times New Roman"/>
              </a:rPr>
              <a:t>1</a:t>
            </a:r>
            <a:r>
              <a:rPr dirty="0" smtClean="0" sz="1200" spc="-30" b="1">
                <a:solidFill>
                  <a:srgbClr val="1A38CD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35947" sz="1275" spc="30">
                <a:solidFill>
                  <a:srgbClr val="4B5DBA"/>
                </a:solidFill>
                <a:latin typeface="Times New Roman"/>
                <a:cs typeface="Times New Roman"/>
              </a:rPr>
              <a:t>19</a:t>
            </a:r>
            <a:r>
              <a:rPr dirty="0" smtClean="0" baseline="35947" sz="1275" spc="30">
                <a:solidFill>
                  <a:srgbClr val="4B5DBA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35947" sz="1275" spc="-37">
                <a:solidFill>
                  <a:srgbClr val="4B5DBA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100">
                <a:solidFill>
                  <a:srgbClr val="4B4B4B"/>
                </a:solidFill>
                <a:latin typeface="Times New Roman"/>
                <a:cs typeface="Times New Roman"/>
              </a:rPr>
              <a:t>1</a:t>
            </a:r>
            <a:r>
              <a:rPr dirty="0" smtClean="0" sz="700" spc="-55">
                <a:solidFill>
                  <a:srgbClr val="4B4B4B"/>
                </a:solidFill>
                <a:latin typeface="Times New Roman"/>
                <a:cs typeface="Times New Roman"/>
              </a:rPr>
              <a:t> </a:t>
            </a:r>
            <a:r>
              <a:rPr dirty="0" smtClean="0" sz="700" spc="0">
                <a:solidFill>
                  <a:srgbClr val="363426"/>
                </a:solidFill>
                <a:latin typeface="Times New Roman"/>
                <a:cs typeface="Times New Roman"/>
              </a:rPr>
              <a:t>EHx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mtClean="0" baseline="-25462" sz="1800" spc="44" b="1">
                <a:solidFill>
                  <a:srgbClr val="1A38CD"/>
                </a:solidFill>
                <a:latin typeface="Times New Roman"/>
                <a:cs typeface="Times New Roman"/>
              </a:rPr>
              <a:t>1</a:t>
            </a:r>
            <a:r>
              <a:rPr dirty="0" smtClean="0" baseline="-25462" sz="1800" spc="22" b="1">
                <a:solidFill>
                  <a:srgbClr val="1A38CD"/>
                </a:solidFill>
                <a:latin typeface="Times New Roman"/>
                <a:cs typeface="Times New Roman"/>
              </a:rPr>
              <a:t>0</a:t>
            </a:r>
            <a:r>
              <a:rPr dirty="0" smtClean="0" sz="850" spc="25" b="1">
                <a:solidFill>
                  <a:srgbClr val="5E6BC8"/>
                </a:solidFill>
                <a:latin typeface="Times New Roman"/>
                <a:cs typeface="Times New Roman"/>
              </a:rPr>
              <a:t>20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19220" y="5631179"/>
            <a:ext cx="347345" cy="2406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60" b="1">
                <a:solidFill>
                  <a:srgbClr val="363426"/>
                </a:solidFill>
                <a:latin typeface="Times New Roman"/>
                <a:cs typeface="Times New Roman"/>
              </a:rPr>
              <a:t>1</a:t>
            </a:r>
            <a:r>
              <a:rPr dirty="0" smtClean="0" sz="1500" spc="-30" b="1">
                <a:solidFill>
                  <a:srgbClr val="15130C"/>
                </a:solidFill>
                <a:latin typeface="Times New Roman"/>
                <a:cs typeface="Times New Roman"/>
              </a:rPr>
              <a:t>0</a:t>
            </a:r>
            <a:r>
              <a:rPr dirty="0" smtClean="0" sz="1500" spc="-335" b="1">
                <a:solidFill>
                  <a:srgbClr val="363426"/>
                </a:solidFill>
                <a:latin typeface="Times New Roman"/>
                <a:cs typeface="Times New Roman"/>
              </a:rPr>
              <a:t>""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017011" y="5728461"/>
            <a:ext cx="134620" cy="29591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5050" sz="1650" spc="-607">
                <a:solidFill>
                  <a:srgbClr val="363426"/>
                </a:solidFill>
                <a:latin typeface="Times New Roman"/>
                <a:cs typeface="Times New Roman"/>
              </a:rPr>
              <a:t>"</a:t>
            </a:r>
            <a:r>
              <a:rPr dirty="0" smtClean="0" sz="850" spc="-245">
                <a:solidFill>
                  <a:srgbClr val="4B4B4B"/>
                </a:solidFill>
                <a:latin typeface="Arial"/>
                <a:cs typeface="Arial"/>
              </a:rPr>
              <a:t>:</a:t>
            </a:r>
            <a:r>
              <a:rPr dirty="0" smtClean="0" baseline="-14336" sz="2325" spc="-419">
                <a:solidFill>
                  <a:srgbClr val="4B4B4B"/>
                </a:solidFill>
                <a:latin typeface="Arial"/>
                <a:cs typeface="Arial"/>
              </a:rPr>
              <a:t>.</a:t>
            </a:r>
            <a:r>
              <a:rPr dirty="0" smtClean="0" sz="850" spc="-185">
                <a:solidFill>
                  <a:srgbClr val="4B4B4B"/>
                </a:solidFill>
                <a:latin typeface="Arial"/>
                <a:cs typeface="Arial"/>
              </a:rPr>
              <a:t>:</a:t>
            </a:r>
            <a:r>
              <a:rPr dirty="0" smtClean="0" baseline="-14336" sz="2325" spc="-509">
                <a:solidFill>
                  <a:srgbClr val="4B4B4B"/>
                </a:solidFill>
                <a:latin typeface="Arial"/>
                <a:cs typeface="Arial"/>
              </a:rPr>
              <a:t>.</a:t>
            </a:r>
            <a:r>
              <a:rPr dirty="0" smtClean="0" sz="850" spc="-125">
                <a:solidFill>
                  <a:srgbClr val="4B4B4B"/>
                </a:solidFill>
                <a:latin typeface="Arial"/>
                <a:cs typeface="Arial"/>
              </a:rPr>
              <a:t>:</a:t>
            </a:r>
            <a:r>
              <a:rPr dirty="0" smtClean="0" baseline="-14336" sz="2325" spc="-652">
                <a:solidFill>
                  <a:srgbClr val="4B4B4B"/>
                </a:solidFill>
                <a:latin typeface="Arial"/>
                <a:cs typeface="Arial"/>
              </a:rPr>
              <a:t>.</a:t>
            </a:r>
            <a:r>
              <a:rPr dirty="0" smtClean="0" baseline="5050" sz="1650" spc="-254">
                <a:solidFill>
                  <a:srgbClr val="363426"/>
                </a:solidFill>
                <a:latin typeface="Times New Roman"/>
                <a:cs typeface="Times New Roman"/>
              </a:rPr>
              <a:t>'</a:t>
            </a:r>
            <a:r>
              <a:rPr dirty="0" smtClean="0" sz="850" spc="-95">
                <a:solidFill>
                  <a:srgbClr val="4B4B4B"/>
                </a:solidFill>
                <a:latin typeface="Arial"/>
                <a:cs typeface="Arial"/>
              </a:rPr>
              <a:t>.-</a:t>
            </a:r>
            <a:endParaRPr sz="85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662932" y="6217665"/>
            <a:ext cx="114300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-140">
                <a:solidFill>
                  <a:srgbClr val="363426"/>
                </a:solidFill>
                <a:latin typeface="Times New Roman"/>
                <a:cs typeface="Times New Roman"/>
              </a:rPr>
              <a:t>....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919220" y="6393688"/>
            <a:ext cx="334645" cy="2254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00" spc="114" b="1">
                <a:solidFill>
                  <a:srgbClr val="363426"/>
                </a:solidFill>
                <a:latin typeface="Times New Roman"/>
                <a:cs typeface="Times New Roman"/>
              </a:rPr>
              <a:t>1</a:t>
            </a:r>
            <a:r>
              <a:rPr dirty="0" smtClean="0" sz="1400" spc="15" b="1">
                <a:solidFill>
                  <a:srgbClr val="15130C"/>
                </a:solidFill>
                <a:latin typeface="Times New Roman"/>
                <a:cs typeface="Times New Roman"/>
              </a:rPr>
              <a:t>0</a:t>
            </a:r>
            <a:r>
              <a:rPr dirty="0" smtClean="0" sz="1400" spc="-135" b="1">
                <a:solidFill>
                  <a:srgbClr val="363426"/>
                </a:solidFill>
                <a:latin typeface="Times New Roman"/>
                <a:cs typeface="Times New Roman"/>
              </a:rPr>
              <a:t>-6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638547" y="6275832"/>
            <a:ext cx="125095" cy="2863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800" spc="80" i="1">
                <a:solidFill>
                  <a:srgbClr val="363426"/>
                </a:solidFill>
                <a:latin typeface="Times New Roman"/>
                <a:cs typeface="Times New Roman"/>
              </a:rPr>
              <a:t>s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907028" y="7167371"/>
            <a:ext cx="335280" cy="2406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500" spc="90" b="1">
                <a:solidFill>
                  <a:srgbClr val="15130C"/>
                </a:solidFill>
                <a:latin typeface="Times New Roman"/>
                <a:cs typeface="Times New Roman"/>
              </a:rPr>
              <a:t>1</a:t>
            </a:r>
            <a:r>
              <a:rPr dirty="0" smtClean="0" sz="1500" spc="-55" b="1">
                <a:solidFill>
                  <a:srgbClr val="15130C"/>
                </a:solidFill>
                <a:latin typeface="Times New Roman"/>
                <a:cs typeface="Times New Roman"/>
              </a:rPr>
              <a:t>0</a:t>
            </a:r>
            <a:r>
              <a:rPr dirty="0" smtClean="0" sz="1500" spc="-175" b="1">
                <a:solidFill>
                  <a:srgbClr val="363426"/>
                </a:solidFill>
                <a:latin typeface="Times New Roman"/>
                <a:cs typeface="Times New Roman"/>
              </a:rPr>
              <a:t>-6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845811" y="8559545"/>
            <a:ext cx="83883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0">
                <a:solidFill>
                  <a:srgbClr val="707070"/>
                </a:solidFill>
                <a:latin typeface="Times New Roman"/>
                <a:cs typeface="Times New Roman"/>
              </a:rPr>
              <a:t>®</a:t>
            </a:r>
            <a:r>
              <a:rPr dirty="0" smtClean="0" sz="1050" spc="10">
                <a:solidFill>
                  <a:srgbClr val="707070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-10">
                <a:solidFill>
                  <a:srgbClr val="4B4B4B"/>
                </a:solidFill>
                <a:latin typeface="Arial"/>
                <a:cs typeface="Arial"/>
              </a:rPr>
              <a:t>C</a:t>
            </a:r>
            <a:r>
              <a:rPr dirty="0" smtClean="0" sz="950" spc="-25">
                <a:solidFill>
                  <a:srgbClr val="4B4B4B"/>
                </a:solidFill>
                <a:latin typeface="Arial"/>
                <a:cs typeface="Arial"/>
              </a:rPr>
              <a:t>C</a:t>
            </a:r>
            <a:r>
              <a:rPr dirty="0" smtClean="0" sz="950" spc="-70">
                <a:solidFill>
                  <a:srgbClr val="363426"/>
                </a:solidFill>
                <a:latin typeface="Arial"/>
                <a:cs typeface="Arial"/>
              </a:rPr>
              <a:t>R</a:t>
            </a:r>
            <a:r>
              <a:rPr dirty="0" smtClean="0" sz="950" spc="25">
                <a:solidFill>
                  <a:srgbClr val="4B4B4B"/>
                </a:solidFill>
                <a:latin typeface="Arial"/>
                <a:cs typeface="Arial"/>
              </a:rPr>
              <a:t>S</a:t>
            </a:r>
            <a:r>
              <a:rPr dirty="0" smtClean="0" sz="950" spc="-114">
                <a:solidFill>
                  <a:srgbClr val="4B4B4B"/>
                </a:solidFill>
                <a:latin typeface="Arial"/>
                <a:cs typeface="Arial"/>
              </a:rPr>
              <a:t> </a:t>
            </a:r>
            <a:r>
              <a:rPr dirty="0" smtClean="0" sz="950" spc="110">
                <a:solidFill>
                  <a:srgbClr val="707070"/>
                </a:solidFill>
                <a:latin typeface="Arial"/>
                <a:cs typeface="Arial"/>
              </a:rPr>
              <a:t>/</a:t>
            </a:r>
            <a:r>
              <a:rPr dirty="0" smtClean="0" sz="950" spc="-20">
                <a:solidFill>
                  <a:srgbClr val="707070"/>
                </a:solidFill>
                <a:latin typeface="Arial"/>
                <a:cs typeface="Arial"/>
              </a:rPr>
              <a:t> </a:t>
            </a:r>
            <a:r>
              <a:rPr dirty="0" smtClean="0" sz="950" spc="-30">
                <a:solidFill>
                  <a:srgbClr val="4B4B4B"/>
                </a:solidFill>
                <a:latin typeface="Arial"/>
                <a:cs typeface="Arial"/>
              </a:rPr>
              <a:t>CCT</a:t>
            </a:r>
            <a:endParaRPr sz="9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7940">
              <a:lnSpc>
                <a:spcPct val="100000"/>
              </a:lnSpc>
            </a:pPr>
            <a:r>
              <a:rPr dirty="0" smtClean="0" sz="3250" spc="160">
                <a:solidFill>
                  <a:srgbClr val="0C1F4B"/>
                </a:solidFill>
                <a:latin typeface="Times New Roman"/>
                <a:cs typeface="Times New Roman"/>
              </a:rPr>
              <a:t>83</a:t>
            </a:r>
            <a:endParaRPr sz="325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93139" y="342392"/>
            <a:ext cx="5791835" cy="88284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L="12700" marR="17780" indent="36195">
              <a:lnSpc>
                <a:spcPct val="152000"/>
              </a:lnSpc>
              <a:tabLst>
                <a:tab pos="1740535" algn="l"/>
                <a:tab pos="4456430" algn="l"/>
              </a:tabLst>
            </a:pPr>
            <a:r>
              <a:rPr dirty="0" smtClean="0" sz="1000" spc="25">
                <a:solidFill>
                  <a:srgbClr val="0C1F4B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104">
                <a:solidFill>
                  <a:srgbClr val="6B2B16"/>
                </a:solidFill>
                <a:latin typeface="Times New Roman"/>
                <a:cs typeface="Times New Roman"/>
              </a:rPr>
              <a:t>Q</a:t>
            </a:r>
            <a:r>
              <a:rPr dirty="0" smtClean="0" baseline="2777" sz="1500" spc="67">
                <a:solidFill>
                  <a:srgbClr val="971116"/>
                </a:solidFill>
                <a:latin typeface="Times New Roman"/>
                <a:cs typeface="Times New Roman"/>
              </a:rPr>
              <a:t>nterpreting</a:t>
            </a:r>
            <a:r>
              <a:rPr dirty="0" smtClean="0" baseline="2777" sz="1500" spc="67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187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AF0C11"/>
                </a:solidFill>
                <a:latin typeface="Times New Roman"/>
                <a:cs typeface="Times New Roman"/>
              </a:rPr>
              <a:t>Thermal</a:t>
            </a:r>
            <a:r>
              <a:rPr dirty="0" smtClean="0" baseline="2777" sz="1500" spc="142">
                <a:solidFill>
                  <a:srgbClr val="AF0C1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71116"/>
                </a:solidFill>
                <a:latin typeface="Times New Roman"/>
                <a:cs typeface="Times New Roman"/>
              </a:rPr>
              <a:t>Scanner</a:t>
            </a:r>
            <a:r>
              <a:rPr dirty="0" smtClean="0" baseline="2777" sz="1500" spc="-15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75">
                <a:solidFill>
                  <a:srgbClr val="AF0C11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157">
                <a:solidFill>
                  <a:srgbClr val="AF0C11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777" sz="1500" spc="15">
                <a:solidFill>
                  <a:srgbClr val="6B2B16"/>
                </a:solidFill>
                <a:latin typeface="Times New Roman"/>
                <a:cs typeface="Times New Roman"/>
              </a:rPr>
              <a:t>y)</a:t>
            </a:r>
            <a:r>
              <a:rPr dirty="0" smtClean="0" baseline="2777" sz="1500" spc="15">
                <a:solidFill>
                  <a:srgbClr val="6B2B16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65">
                <a:solidFill>
                  <a:srgbClr val="0C1F4B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C1F4B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C1F4B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spectrum,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1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behave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manner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analogous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radiation.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forms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reflective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marL="21590">
              <a:lnSpc>
                <a:spcPct val="100000"/>
              </a:lnSpc>
            </a:pP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232323"/>
                </a:solidFill>
                <a:latin typeface="Times New Roman"/>
                <a:cs typeface="Times New Roman"/>
              </a:rPr>
              <a:t>"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infrare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d</a:t>
            </a:r>
            <a:r>
              <a:rPr dirty="0" smtClean="0" sz="1300" spc="40">
                <a:solidFill>
                  <a:srgbClr val="232323"/>
                </a:solidFill>
                <a:latin typeface="Times New Roman"/>
                <a:cs typeface="Times New Roman"/>
              </a:rPr>
              <a:t>"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),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extending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0.7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4">
                <a:solidFill>
                  <a:srgbClr val="080808"/>
                </a:solidFill>
                <a:latin typeface="Times New Roman"/>
                <a:cs typeface="Times New Roman"/>
              </a:rPr>
              <a:t>11m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endParaRPr sz="1300">
              <a:latin typeface="Times New Roman"/>
              <a:cs typeface="Times New Roman"/>
            </a:endParaRPr>
          </a:p>
          <a:p>
            <a:pPr marL="12700" marR="14604">
              <a:lnSpc>
                <a:spcPts val="2300"/>
              </a:lnSpc>
              <a:spcBef>
                <a:spcPts val="130"/>
              </a:spcBef>
            </a:pP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3.0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Jlm.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same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film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filter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0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lense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cameras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1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minor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variations,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imaging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dirty="0" smtClean="0" sz="130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infrared.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longest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respects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similar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700"/>
              </a:lnSpc>
              <a:spcBef>
                <a:spcPts val="43"/>
              </a:spcBef>
            </a:pPr>
            <a:endParaRPr sz="700"/>
          </a:p>
          <a:p>
            <a:pPr marL="12700">
              <a:lnSpc>
                <a:spcPct val="100000"/>
              </a:lnSpc>
            </a:pP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microwave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5"/>
              </a:spcBef>
            </a:pPr>
            <a:endParaRPr sz="1300"/>
          </a:p>
          <a:p>
            <a:pPr algn="just" marL="12700" marR="14604" indent="429259">
              <a:lnSpc>
                <a:spcPct val="145800"/>
              </a:lnSpc>
            </a:pP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mid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family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imaging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devices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differ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greatly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cameras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films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infrared.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mid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also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different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shorter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free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scattering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so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ultraviolet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30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80808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atmospheric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gases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restricts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uses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mid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atmospheric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windows.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Als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o</a:t>
            </a:r>
            <a:r>
              <a:rPr dirty="0" smtClean="0" sz="1300" spc="10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1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differ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acquired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infrared.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emitted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far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infrared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provide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concerning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and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soils,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rocks,</a:t>
            </a:r>
            <a:r>
              <a:rPr dirty="0" smtClean="0" sz="130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vegetation,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man-made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structures.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Inferences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lead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inferences</a:t>
            </a:r>
            <a:r>
              <a:rPr dirty="0" smtClean="0" sz="130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identities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materials.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  <a:spcBef>
                <a:spcPts val="39"/>
              </a:spcBef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300" spc="60">
                <a:solidFill>
                  <a:srgbClr val="0C1F4B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120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1F4B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15">
                <a:solidFill>
                  <a:srgbClr val="0C1F4B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C1F4B"/>
                </a:solidFill>
                <a:latin typeface="Times New Roman"/>
                <a:cs typeface="Times New Roman"/>
              </a:rPr>
              <a:t>Systems: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50"/>
              </a:spcBef>
            </a:pPr>
            <a:endParaRPr sz="1200"/>
          </a:p>
          <a:p>
            <a:pPr algn="just" marL="12700" marR="12700" indent="438784">
              <a:lnSpc>
                <a:spcPct val="146000"/>
              </a:lnSpc>
            </a:pP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sensmg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3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kind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track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multispectral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senses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electromagnetic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spectrum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inbuilt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detectors.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restricted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operating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either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75" i="1">
                <a:solidFill>
                  <a:srgbClr val="080808"/>
                </a:solidFill>
                <a:latin typeface="Arial"/>
                <a:cs typeface="Arial"/>
              </a:rPr>
              <a:t>pm</a:t>
            </a:r>
            <a:r>
              <a:rPr dirty="0" smtClean="0" sz="1200" spc="7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11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14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55" i="1">
                <a:solidFill>
                  <a:srgbClr val="080808"/>
                </a:solidFill>
                <a:latin typeface="Arial"/>
                <a:cs typeface="Arial"/>
              </a:rPr>
              <a:t>pm</a:t>
            </a:r>
            <a:r>
              <a:rPr dirty="0" smtClean="0" sz="1200" spc="5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15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wavelengths.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operation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efficiency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scanning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detectors.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Quantum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photon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detectors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detect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radiation.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detectors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operate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principle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interaction </a:t>
            </a:r>
            <a:r>
              <a:rPr dirty="0" smtClean="0" sz="130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photons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radiation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incident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them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the </a:t>
            </a:r>
            <a:r>
              <a:rPr dirty="0" smtClean="0" sz="130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energy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levels </a:t>
            </a:r>
            <a:r>
              <a:rPr dirty="0" smtClean="0" sz="130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80808"/>
                </a:solidFill>
                <a:latin typeface="Times New Roman"/>
                <a:cs typeface="Times New Roman"/>
              </a:rPr>
              <a:t>electrical</a:t>
            </a:r>
            <a:r>
              <a:rPr dirty="0" smtClean="0" sz="130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charge</a:t>
            </a:r>
            <a:r>
              <a:rPr dirty="0" smtClean="0" sz="130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80808"/>
                </a:solidFill>
                <a:latin typeface="Times New Roman"/>
                <a:cs typeface="Times New Roman"/>
              </a:rPr>
              <a:t>carriers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80808"/>
                </a:solidFill>
                <a:latin typeface="Times New Roman"/>
                <a:cs typeface="Times New Roman"/>
              </a:rPr>
              <a:t>detector</a:t>
            </a:r>
            <a:r>
              <a:rPr dirty="0" smtClean="0" sz="130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80808"/>
                </a:solidFill>
                <a:latin typeface="Times New Roman"/>
                <a:cs typeface="Times New Roman"/>
              </a:rPr>
              <a:t>material.</a:t>
            </a:r>
            <a:endParaRPr sz="1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39925" y="660063"/>
            <a:ext cx="2319305" cy="10779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482808" y="2264804"/>
            <a:ext cx="2198193" cy="17319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123487" y="1860992"/>
            <a:ext cx="659806" cy="0"/>
          </a:xfrm>
          <a:custGeom>
            <a:avLst/>
            <a:gdLst/>
            <a:ahLst/>
            <a:cxnLst/>
            <a:rect l="l" t="t" r="r" b="b"/>
            <a:pathLst>
              <a:path w="659806" h="0">
                <a:moveTo>
                  <a:pt x="0" y="0"/>
                </a:moveTo>
                <a:lnTo>
                  <a:pt x="659806" y="0"/>
                </a:lnTo>
              </a:path>
            </a:pathLst>
          </a:custGeom>
          <a:ln w="18159">
            <a:solidFill>
              <a:srgbClr val="4B4B4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3132568" y="1857967"/>
            <a:ext cx="0" cy="405484"/>
          </a:xfrm>
          <a:custGeom>
            <a:avLst/>
            <a:gdLst/>
            <a:ahLst/>
            <a:cxnLst/>
            <a:rect l="l" t="t" r="r" b="b"/>
            <a:pathLst>
              <a:path w="0" h="405484">
                <a:moveTo>
                  <a:pt x="0" y="405484"/>
                </a:moveTo>
                <a:lnTo>
                  <a:pt x="0" y="0"/>
                </a:lnTo>
              </a:path>
            </a:pathLst>
          </a:custGeom>
          <a:ln w="18159">
            <a:solidFill>
              <a:srgbClr val="3F3F3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771187" y="2012293"/>
            <a:ext cx="1113802" cy="0"/>
          </a:xfrm>
          <a:custGeom>
            <a:avLst/>
            <a:gdLst/>
            <a:ahLst/>
            <a:cxnLst/>
            <a:rect l="l" t="t" r="r" b="b"/>
            <a:pathLst>
              <a:path w="1113802" h="0">
                <a:moveTo>
                  <a:pt x="0" y="0"/>
                </a:moveTo>
                <a:lnTo>
                  <a:pt x="1113802" y="0"/>
                </a:lnTo>
              </a:path>
            </a:pathLst>
          </a:custGeom>
          <a:ln w="18159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4661018" y="2941277"/>
            <a:ext cx="526634" cy="0"/>
          </a:xfrm>
          <a:custGeom>
            <a:avLst/>
            <a:gdLst/>
            <a:ahLst/>
            <a:cxnLst/>
            <a:rect l="l" t="t" r="r" b="b"/>
            <a:pathLst>
              <a:path w="526634" h="0">
                <a:moveTo>
                  <a:pt x="0" y="0"/>
                </a:moveTo>
                <a:lnTo>
                  <a:pt x="526634" y="0"/>
                </a:lnTo>
              </a:path>
            </a:pathLst>
          </a:custGeom>
          <a:ln w="6053">
            <a:solidFill>
              <a:srgbClr val="57575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5217919" y="2971538"/>
            <a:ext cx="0" cy="363119"/>
          </a:xfrm>
          <a:custGeom>
            <a:avLst/>
            <a:gdLst/>
            <a:ahLst/>
            <a:cxnLst/>
            <a:rect l="l" t="t" r="r" b="b"/>
            <a:pathLst>
              <a:path w="0" h="363119">
                <a:moveTo>
                  <a:pt x="0" y="363119"/>
                </a:moveTo>
                <a:lnTo>
                  <a:pt x="0" y="0"/>
                </a:lnTo>
              </a:path>
            </a:pathLst>
          </a:custGeom>
          <a:ln w="12106">
            <a:solidFill>
              <a:srgbClr val="6060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4661018" y="3370970"/>
            <a:ext cx="526634" cy="0"/>
          </a:xfrm>
          <a:custGeom>
            <a:avLst/>
            <a:gdLst/>
            <a:ahLst/>
            <a:cxnLst/>
            <a:rect l="l" t="t" r="r" b="b"/>
            <a:pathLst>
              <a:path w="526634" h="0">
                <a:moveTo>
                  <a:pt x="0" y="0"/>
                </a:moveTo>
                <a:lnTo>
                  <a:pt x="526634" y="0"/>
                </a:lnTo>
              </a:path>
            </a:pathLst>
          </a:custGeom>
          <a:ln w="12106">
            <a:solidFill>
              <a:srgbClr val="5B5B5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4107144" y="3976171"/>
            <a:ext cx="0" cy="550732"/>
          </a:xfrm>
          <a:custGeom>
            <a:avLst/>
            <a:gdLst/>
            <a:ahLst/>
            <a:cxnLst/>
            <a:rect l="l" t="t" r="r" b="b"/>
            <a:pathLst>
              <a:path w="0" h="550732">
                <a:moveTo>
                  <a:pt x="0" y="550732"/>
                </a:moveTo>
                <a:lnTo>
                  <a:pt x="0" y="0"/>
                </a:lnTo>
              </a:path>
            </a:pathLst>
          </a:custGeom>
          <a:ln w="18159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421913" y="3328606"/>
            <a:ext cx="0" cy="1192246"/>
          </a:xfrm>
          <a:custGeom>
            <a:avLst/>
            <a:gdLst/>
            <a:ahLst/>
            <a:cxnLst/>
            <a:rect l="l" t="t" r="r" b="b"/>
            <a:pathLst>
              <a:path w="0" h="1192246">
                <a:moveTo>
                  <a:pt x="0" y="1192246"/>
                </a:moveTo>
                <a:lnTo>
                  <a:pt x="0" y="0"/>
                </a:lnTo>
              </a:path>
            </a:pathLst>
          </a:custGeom>
          <a:ln w="18159">
            <a:solidFill>
              <a:srgbClr val="64646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022409" y="411629"/>
            <a:ext cx="136207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30">
                <a:solidFill>
                  <a:srgbClr val="0F1A41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35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F1A4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-20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F1A41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23379" y="411629"/>
            <a:ext cx="232410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60">
                <a:solidFill>
                  <a:srgbClr val="542F18"/>
                </a:solidFill>
                <a:latin typeface="Times New Roman"/>
                <a:cs typeface="Times New Roman"/>
              </a:rPr>
              <a:t>Q</a:t>
            </a:r>
            <a:r>
              <a:rPr dirty="0" smtClean="0" sz="1000" spc="55">
                <a:solidFill>
                  <a:srgbClr val="910F13"/>
                </a:solidFill>
                <a:latin typeface="Times New Roman"/>
                <a:cs typeface="Times New Roman"/>
              </a:rPr>
              <a:t>nterpreting</a:t>
            </a:r>
            <a:r>
              <a:rPr dirty="0" smtClean="0" sz="1000" spc="45">
                <a:solidFill>
                  <a:srgbClr val="91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60">
                <a:solidFill>
                  <a:srgbClr val="910F13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000" spc="85">
                <a:solidFill>
                  <a:srgbClr val="91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910F13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000" spc="20">
                <a:solidFill>
                  <a:srgbClr val="91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91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105">
                <a:solidFill>
                  <a:srgbClr val="910F13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0">
                <a:solidFill>
                  <a:srgbClr val="542F18"/>
                </a:solidFill>
                <a:latin typeface="Times New Roman"/>
                <a:cs typeface="Times New Roman"/>
              </a:rPr>
              <a:t>y)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5244" y="411629"/>
            <a:ext cx="130873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80">
                <a:solidFill>
                  <a:srgbClr val="0F1A41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0">
                <a:solidFill>
                  <a:srgbClr val="0F1A41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30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F1A41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35">
                <a:solidFill>
                  <a:srgbClr val="0F1A4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75">
                <a:solidFill>
                  <a:srgbClr val="0F1A41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01587" y="1761525"/>
            <a:ext cx="1901189" cy="15494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 marL="299085">
              <a:lnSpc>
                <a:spcPct val="100000"/>
              </a:lnSpc>
            </a:pPr>
            <a:r>
              <a:rPr dirty="0" smtClean="0" sz="950" spc="15">
                <a:solidFill>
                  <a:srgbClr val="676767"/>
                </a:solidFill>
                <a:latin typeface="Arial"/>
                <a:cs typeface="Arial"/>
              </a:rPr>
              <a:t>(</a:t>
            </a:r>
            <a:r>
              <a:rPr dirty="0" smtClean="0" sz="950" spc="40">
                <a:solidFill>
                  <a:srgbClr val="1D1D1D"/>
                </a:solidFill>
                <a:latin typeface="Arial"/>
                <a:cs typeface="Arial"/>
              </a:rPr>
              <a:t>6</a:t>
            </a:r>
            <a:r>
              <a:rPr dirty="0" smtClean="0" sz="950" spc="80">
                <a:solidFill>
                  <a:srgbClr val="565656"/>
                </a:solidFill>
                <a:latin typeface="Arial"/>
                <a:cs typeface="Arial"/>
              </a:rPr>
              <a:t>)</a:t>
            </a:r>
            <a:r>
              <a:rPr dirty="0" smtClean="0" sz="950" spc="100">
                <a:solidFill>
                  <a:srgbClr val="565656"/>
                </a:solidFill>
                <a:latin typeface="Arial"/>
                <a:cs typeface="Arial"/>
              </a:rPr>
              <a:t> </a:t>
            </a:r>
            <a:r>
              <a:rPr dirty="0" smtClean="0" sz="950" spc="45">
                <a:solidFill>
                  <a:srgbClr val="1D1D1D"/>
                </a:solidFill>
                <a:latin typeface="Arial"/>
                <a:cs typeface="Arial"/>
              </a:rPr>
              <a:t>El</a:t>
            </a:r>
            <a:r>
              <a:rPr dirty="0" smtClean="0" sz="950" spc="-50">
                <a:solidFill>
                  <a:srgbClr val="1D1D1D"/>
                </a:solidFill>
                <a:latin typeface="Arial"/>
                <a:cs typeface="Arial"/>
              </a:rPr>
              <a:t>e</a:t>
            </a:r>
            <a:r>
              <a:rPr dirty="0" smtClean="0" sz="950" spc="45">
                <a:solidFill>
                  <a:srgbClr val="3F3F3F"/>
                </a:solidFill>
                <a:latin typeface="Arial"/>
                <a:cs typeface="Arial"/>
              </a:rPr>
              <a:t>c</a:t>
            </a:r>
            <a:r>
              <a:rPr dirty="0" smtClean="0" sz="950" spc="15">
                <a:solidFill>
                  <a:srgbClr val="050505"/>
                </a:solidFill>
                <a:latin typeface="Arial"/>
                <a:cs typeface="Arial"/>
              </a:rPr>
              <a:t>t</a:t>
            </a:r>
            <a:r>
              <a:rPr dirty="0" smtClean="0" sz="950" spc="45">
                <a:solidFill>
                  <a:srgbClr val="3F3F3F"/>
                </a:solidFill>
                <a:latin typeface="Arial"/>
                <a:cs typeface="Arial"/>
              </a:rPr>
              <a:t>ronic</a:t>
            </a:r>
            <a:r>
              <a:rPr dirty="0" smtClean="0" sz="950" spc="65">
                <a:solidFill>
                  <a:srgbClr val="1D1D1D"/>
                </a:solidFill>
                <a:latin typeface="Arial"/>
                <a:cs typeface="Arial"/>
              </a:rPr>
              <a:t>s</a:t>
            </a:r>
            <a:endParaRPr sz="950">
              <a:latin typeface="Arial"/>
              <a:cs typeface="Arial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300"/>
              </a:lnSpc>
              <a:spcBef>
                <a:spcPts val="81"/>
              </a:spcBef>
            </a:pPr>
            <a:endParaRPr sz="1300"/>
          </a:p>
          <a:p>
            <a:pPr marL="12700">
              <a:lnSpc>
                <a:spcPct val="100000"/>
              </a:lnSpc>
            </a:pPr>
            <a:r>
              <a:rPr dirty="0" smtClean="0" sz="1050" spc="30">
                <a:solidFill>
                  <a:srgbClr val="676767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-10">
                <a:solidFill>
                  <a:srgbClr val="050505"/>
                </a:solidFill>
                <a:latin typeface="Times New Roman"/>
                <a:cs typeface="Times New Roman"/>
              </a:rPr>
              <a:t>5</a:t>
            </a:r>
            <a:r>
              <a:rPr dirty="0" smtClean="0" sz="1050" spc="55">
                <a:solidFill>
                  <a:srgbClr val="676767"/>
                </a:solidFill>
                <a:latin typeface="Times New Roman"/>
                <a:cs typeface="Times New Roman"/>
              </a:rPr>
              <a:t>)</a:t>
            </a:r>
            <a:r>
              <a:rPr dirty="0" smtClean="0" sz="1050" spc="90">
                <a:solidFill>
                  <a:srgbClr val="676767"/>
                </a:solidFill>
                <a:latin typeface="Times New Roman"/>
                <a:cs typeface="Times New Roman"/>
              </a:rPr>
              <a:t> </a:t>
            </a:r>
            <a:r>
              <a:rPr dirty="0" smtClean="0" sz="950" spc="25">
                <a:solidFill>
                  <a:srgbClr val="1D1D1D"/>
                </a:solidFill>
                <a:latin typeface="Arial"/>
                <a:cs typeface="Arial"/>
              </a:rPr>
              <a:t>Electric</a:t>
            </a:r>
            <a:r>
              <a:rPr dirty="0" smtClean="0" sz="950" spc="25">
                <a:solidFill>
                  <a:srgbClr val="1D1D1D"/>
                </a:solidFill>
                <a:latin typeface="Arial"/>
                <a:cs typeface="Arial"/>
              </a:rPr>
              <a:t> </a:t>
            </a:r>
            <a:r>
              <a:rPr dirty="0" smtClean="0" sz="950" spc="-80">
                <a:solidFill>
                  <a:srgbClr val="1D1D1D"/>
                </a:solidFill>
                <a:latin typeface="Arial"/>
                <a:cs typeface="Arial"/>
              </a:rPr>
              <a:t> </a:t>
            </a:r>
            <a:r>
              <a:rPr dirty="0" smtClean="0" sz="950" spc="30">
                <a:solidFill>
                  <a:srgbClr val="2D2D2D"/>
                </a:solidFill>
                <a:latin typeface="Arial"/>
                <a:cs typeface="Arial"/>
              </a:rPr>
              <a:t>si</a:t>
            </a:r>
            <a:r>
              <a:rPr dirty="0" smtClean="0" sz="950" spc="5">
                <a:solidFill>
                  <a:srgbClr val="2D2D2D"/>
                </a:solidFill>
                <a:latin typeface="Arial"/>
                <a:cs typeface="Arial"/>
              </a:rPr>
              <a:t>g</a:t>
            </a:r>
            <a:r>
              <a:rPr dirty="0" smtClean="0" sz="950" spc="-10">
                <a:solidFill>
                  <a:srgbClr val="050505"/>
                </a:solidFill>
                <a:latin typeface="Arial"/>
                <a:cs typeface="Arial"/>
              </a:rPr>
              <a:t>n</a:t>
            </a:r>
            <a:r>
              <a:rPr dirty="0" smtClean="0" sz="950" spc="40">
                <a:solidFill>
                  <a:srgbClr val="2D2D2D"/>
                </a:solidFill>
                <a:latin typeface="Arial"/>
                <a:cs typeface="Arial"/>
              </a:rPr>
              <a:t>a</a:t>
            </a:r>
            <a:r>
              <a:rPr dirty="0" smtClean="0" sz="950" spc="385">
                <a:solidFill>
                  <a:srgbClr val="050505"/>
                </a:solidFill>
                <a:latin typeface="Arial"/>
                <a:cs typeface="Arial"/>
              </a:rPr>
              <a:t>l</a:t>
            </a:r>
            <a:endParaRPr sz="950">
              <a:latin typeface="Arial"/>
              <a:cs typeface="Arial"/>
            </a:endParaRPr>
          </a:p>
          <a:p>
            <a:pPr>
              <a:lnSpc>
                <a:spcPts val="1000"/>
              </a:lnSpc>
              <a:spcBef>
                <a:spcPts val="29"/>
              </a:spcBef>
            </a:pPr>
            <a:endParaRPr sz="1000"/>
          </a:p>
          <a:p>
            <a:pPr algn="ctr" marL="401320">
              <a:lnSpc>
                <a:spcPct val="100000"/>
              </a:lnSpc>
            </a:pPr>
            <a:r>
              <a:rPr dirty="0" smtClean="0" sz="1000" spc="20">
                <a:solidFill>
                  <a:srgbClr val="3F3F3F"/>
                </a:solidFill>
                <a:latin typeface="Arial"/>
                <a:cs typeface="Arial"/>
              </a:rPr>
              <a:t>(</a:t>
            </a:r>
            <a:r>
              <a:rPr dirty="0" smtClean="0" sz="1000" spc="25">
                <a:solidFill>
                  <a:srgbClr val="3F3F3F"/>
                </a:solidFill>
                <a:latin typeface="Arial"/>
                <a:cs typeface="Arial"/>
              </a:rPr>
              <a:t>2}</a:t>
            </a:r>
            <a:r>
              <a:rPr dirty="0" smtClean="0" sz="1000" spc="35">
                <a:solidFill>
                  <a:srgbClr val="3F3F3F"/>
                </a:solidFill>
                <a:latin typeface="Arial"/>
                <a:cs typeface="Arial"/>
              </a:rPr>
              <a:t> </a:t>
            </a:r>
            <a:r>
              <a:rPr dirty="0" smtClean="0" sz="1000" spc="10">
                <a:solidFill>
                  <a:srgbClr val="3F3F3F"/>
                </a:solidFill>
                <a:latin typeface="Arial"/>
                <a:cs typeface="Arial"/>
              </a:rPr>
              <a:t>Scan</a:t>
            </a:r>
            <a:r>
              <a:rPr dirty="0" smtClean="0" sz="1000" spc="-5">
                <a:solidFill>
                  <a:srgbClr val="3F3F3F"/>
                </a:solidFill>
                <a:latin typeface="Arial"/>
                <a:cs typeface="Arial"/>
              </a:rPr>
              <a:t>n</a:t>
            </a:r>
            <a:r>
              <a:rPr dirty="0" smtClean="0" sz="1000" spc="10">
                <a:solidFill>
                  <a:srgbClr val="1D1D1D"/>
                </a:solidFill>
                <a:latin typeface="Arial"/>
                <a:cs typeface="Arial"/>
              </a:rPr>
              <a:t>er</a:t>
            </a:r>
            <a:endParaRPr sz="1000">
              <a:latin typeface="Arial"/>
              <a:cs typeface="Arial"/>
            </a:endParaRPr>
          </a:p>
          <a:p>
            <a:pPr algn="ctr" marL="478155">
              <a:lnSpc>
                <a:spcPts val="1325"/>
              </a:lnSpc>
            </a:pPr>
            <a:r>
              <a:rPr dirty="0" smtClean="0" sz="1200" spc="-95">
                <a:solidFill>
                  <a:srgbClr val="3F3F3F"/>
                </a:solidFill>
                <a:latin typeface="Times New Roman"/>
                <a:cs typeface="Times New Roman"/>
              </a:rPr>
              <a:t>mm</a:t>
            </a:r>
            <a:r>
              <a:rPr dirty="0" smtClean="0" sz="1200" spc="-20">
                <a:solidFill>
                  <a:srgbClr val="3F3F3F"/>
                </a:solidFill>
                <a:latin typeface="Times New Roman"/>
                <a:cs typeface="Times New Roman"/>
              </a:rPr>
              <a:t>o</a:t>
            </a:r>
            <a:r>
              <a:rPr dirty="0" smtClean="0" sz="1200" spc="-75">
                <a:solidFill>
                  <a:srgbClr val="1D1D1D"/>
                </a:solidFill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83"/>
              </a:spcBef>
            </a:pPr>
            <a:endParaRPr sz="1300"/>
          </a:p>
          <a:p>
            <a:pPr algn="r" marR="48260">
              <a:lnSpc>
                <a:spcPct val="100000"/>
              </a:lnSpc>
            </a:pPr>
            <a:r>
              <a:rPr dirty="0" smtClean="0" sz="950" spc="-175">
                <a:solidFill>
                  <a:srgbClr val="C3C3C3"/>
                </a:solidFill>
                <a:latin typeface="Arial"/>
                <a:cs typeface="Arial"/>
              </a:rPr>
              <a:t>I</a:t>
            </a:r>
            <a:r>
              <a:rPr dirty="0" smtClean="0" sz="950" spc="15">
                <a:solidFill>
                  <a:srgbClr val="1D1D1D"/>
                </a:solidFill>
                <a:latin typeface="Arial"/>
                <a:cs typeface="Arial"/>
              </a:rPr>
              <a:t>Orive</a:t>
            </a:r>
            <a:endParaRPr sz="950">
              <a:latin typeface="Arial"/>
              <a:cs typeface="Arial"/>
            </a:endParaRPr>
          </a:p>
          <a:p>
            <a:pPr algn="r" marR="12700">
              <a:lnSpc>
                <a:spcPts val="1240"/>
              </a:lnSpc>
            </a:pPr>
            <a:r>
              <a:rPr dirty="0" smtClean="0" sz="1200" spc="-25">
                <a:solidFill>
                  <a:srgbClr val="2D2D2D"/>
                </a:solidFill>
                <a:latin typeface="Times New Roman"/>
                <a:cs typeface="Times New Roman"/>
              </a:rPr>
              <a:t>mot</a:t>
            </a:r>
            <a:r>
              <a:rPr dirty="0" smtClean="0" sz="1200" spc="15">
                <a:solidFill>
                  <a:srgbClr val="2D2D2D"/>
                </a:solidFill>
                <a:latin typeface="Times New Roman"/>
                <a:cs typeface="Times New Roman"/>
              </a:rPr>
              <a:t>o</a:t>
            </a:r>
            <a:r>
              <a:rPr dirty="0" smtClean="0" sz="1200" spc="-75">
                <a:solidFill>
                  <a:srgbClr val="050505"/>
                </a:solidFill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597469" y="3964159"/>
            <a:ext cx="139382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50">
                <a:solidFill>
                  <a:srgbClr val="565656"/>
                </a:solidFill>
                <a:latin typeface="Arial"/>
                <a:cs typeface="Arial"/>
              </a:rPr>
              <a:t>(</a:t>
            </a:r>
            <a:r>
              <a:rPr dirty="0" smtClean="0" sz="1000" spc="10">
                <a:solidFill>
                  <a:srgbClr val="1D1D1D"/>
                </a:solidFill>
                <a:latin typeface="Arial"/>
                <a:cs typeface="Arial"/>
              </a:rPr>
              <a:t>4</a:t>
            </a:r>
            <a:r>
              <a:rPr dirty="0" smtClean="0" sz="1000" spc="125">
                <a:solidFill>
                  <a:srgbClr val="565656"/>
                </a:solidFill>
                <a:latin typeface="Arial"/>
                <a:cs typeface="Arial"/>
              </a:rPr>
              <a:t>)</a:t>
            </a:r>
            <a:r>
              <a:rPr dirty="0" smtClean="0" sz="1000" spc="-75">
                <a:solidFill>
                  <a:srgbClr val="565656"/>
                </a:solidFill>
                <a:latin typeface="Arial"/>
                <a:cs typeface="Arial"/>
              </a:rPr>
              <a:t> </a:t>
            </a:r>
            <a:r>
              <a:rPr dirty="0" smtClean="0" sz="1000" spc="25">
                <a:solidFill>
                  <a:srgbClr val="3F3F3F"/>
                </a:solidFill>
                <a:latin typeface="Arial"/>
                <a:cs typeface="Arial"/>
              </a:rPr>
              <a:t>Thermai</a:t>
            </a:r>
            <a:r>
              <a:rPr dirty="0" smtClean="0" sz="1000" spc="30">
                <a:solidFill>
                  <a:srgbClr val="3F3F3F"/>
                </a:solidFill>
                <a:latin typeface="Arial"/>
                <a:cs typeface="Arial"/>
              </a:rPr>
              <a:t> </a:t>
            </a:r>
            <a:r>
              <a:rPr dirty="0" smtClean="0" sz="1000" spc="60">
                <a:solidFill>
                  <a:srgbClr val="050505"/>
                </a:solidFill>
                <a:latin typeface="Arial"/>
                <a:cs typeface="Arial"/>
              </a:rPr>
              <a:t>i</a:t>
            </a:r>
            <a:r>
              <a:rPr dirty="0" smtClean="0" sz="1000" spc="25">
                <a:solidFill>
                  <a:srgbClr val="3F3F3F"/>
                </a:solidFill>
                <a:latin typeface="Arial"/>
                <a:cs typeface="Arial"/>
              </a:rPr>
              <a:t>R</a:t>
            </a:r>
            <a:r>
              <a:rPr dirty="0" smtClean="0" sz="1000" spc="15">
                <a:solidFill>
                  <a:srgbClr val="3F3F3F"/>
                </a:solidFill>
                <a:latin typeface="Arial"/>
                <a:cs typeface="Arial"/>
              </a:rPr>
              <a:t> </a:t>
            </a:r>
            <a:r>
              <a:rPr dirty="0" smtClean="0" sz="950" spc="25">
                <a:solidFill>
                  <a:srgbClr val="3F3F3F"/>
                </a:solidFill>
                <a:latin typeface="Arial"/>
                <a:cs typeface="Arial"/>
              </a:rPr>
              <a:t>detect</a:t>
            </a:r>
            <a:r>
              <a:rPr dirty="0" smtClean="0" sz="950" spc="80">
                <a:solidFill>
                  <a:srgbClr val="3F3F3F"/>
                </a:solidFill>
                <a:latin typeface="Arial"/>
                <a:cs typeface="Arial"/>
              </a:rPr>
              <a:t>o</a:t>
            </a:r>
            <a:r>
              <a:rPr dirty="0" smtClean="0" sz="950" spc="15">
                <a:solidFill>
                  <a:srgbClr val="050505"/>
                </a:solidFill>
                <a:latin typeface="Arial"/>
                <a:cs typeface="Arial"/>
              </a:rPr>
              <a:t>r</a:t>
            </a:r>
            <a:endParaRPr sz="9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06672" y="4526997"/>
            <a:ext cx="2077085" cy="1638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90">
                <a:solidFill>
                  <a:srgbClr val="676767"/>
                </a:solidFill>
                <a:latin typeface="Arial"/>
                <a:cs typeface="Arial"/>
              </a:rPr>
              <a:t>{</a:t>
            </a:r>
            <a:r>
              <a:rPr dirty="0" smtClean="0" sz="1000" spc="30">
                <a:solidFill>
                  <a:srgbClr val="1D1D1D"/>
                </a:solidFill>
                <a:latin typeface="Arial"/>
                <a:cs typeface="Arial"/>
              </a:rPr>
              <a:t>1)</a:t>
            </a:r>
            <a:r>
              <a:rPr dirty="0" smtClean="0" sz="1000" spc="-135">
                <a:solidFill>
                  <a:srgbClr val="1D1D1D"/>
                </a:solidFill>
                <a:latin typeface="Arial"/>
                <a:cs typeface="Arial"/>
              </a:rPr>
              <a:t> </a:t>
            </a:r>
            <a:r>
              <a:rPr dirty="0" smtClean="0" sz="1000" spc="0">
                <a:solidFill>
                  <a:srgbClr val="050505"/>
                </a:solidFill>
                <a:latin typeface="Arial"/>
                <a:cs typeface="Arial"/>
              </a:rPr>
              <a:t>Therm</a:t>
            </a:r>
            <a:r>
              <a:rPr dirty="0" smtClean="0" sz="1000" spc="45">
                <a:solidFill>
                  <a:srgbClr val="050505"/>
                </a:solidFill>
                <a:latin typeface="Arial"/>
                <a:cs typeface="Arial"/>
              </a:rPr>
              <a:t>a</a:t>
            </a:r>
            <a:r>
              <a:rPr dirty="0" smtClean="0" sz="1000" spc="160">
                <a:solidFill>
                  <a:srgbClr val="2D2D2D"/>
                </a:solidFill>
                <a:latin typeface="Arial"/>
                <a:cs typeface="Arial"/>
              </a:rPr>
              <a:t>liR</a:t>
            </a:r>
            <a:r>
              <a:rPr dirty="0" smtClean="0" sz="1000" spc="20">
                <a:solidFill>
                  <a:srgbClr val="2D2D2D"/>
                </a:solidFill>
                <a:latin typeface="Arial"/>
                <a:cs typeface="Arial"/>
              </a:rPr>
              <a:t> </a:t>
            </a:r>
            <a:r>
              <a:rPr dirty="0" smtClean="0" sz="1000" spc="10">
                <a:solidFill>
                  <a:srgbClr val="050505"/>
                </a:solidFill>
                <a:latin typeface="Arial"/>
                <a:cs typeface="Arial"/>
              </a:rPr>
              <a:t>energy</a:t>
            </a:r>
            <a:r>
              <a:rPr dirty="0" smtClean="0" sz="1000" spc="80">
                <a:solidFill>
                  <a:srgbClr val="050505"/>
                </a:solidFill>
                <a:latin typeface="Arial"/>
                <a:cs typeface="Arial"/>
              </a:rPr>
              <a:t> </a:t>
            </a:r>
            <a:r>
              <a:rPr dirty="0" smtClean="0" sz="1000" spc="30">
                <a:solidFill>
                  <a:srgbClr val="1D1D1D"/>
                </a:solidFill>
                <a:latin typeface="Arial"/>
                <a:cs typeface="Arial"/>
              </a:rPr>
              <a:t>from</a:t>
            </a:r>
            <a:r>
              <a:rPr dirty="0" smtClean="0" sz="1000" spc="10">
                <a:solidFill>
                  <a:srgbClr val="1D1D1D"/>
                </a:solidFill>
                <a:latin typeface="Arial"/>
                <a:cs typeface="Arial"/>
              </a:rPr>
              <a:t> </a:t>
            </a:r>
            <a:r>
              <a:rPr dirty="0" smtClean="0" sz="1000" spc="20">
                <a:solidFill>
                  <a:srgbClr val="1D1D1D"/>
                </a:solidFill>
                <a:latin typeface="Arial"/>
                <a:cs typeface="Arial"/>
              </a:rPr>
              <a:t>ground</a:t>
            </a:r>
            <a:endParaRPr sz="10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86089" y="5003755"/>
            <a:ext cx="6204585" cy="463169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23545" indent="5715">
              <a:lnSpc>
                <a:spcPct val="145600"/>
              </a:lnSpc>
            </a:pP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illustrates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schematically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basic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system.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pictorial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representation</a:t>
            </a:r>
            <a:r>
              <a:rPr dirty="0" smtClean="0" sz="1300" spc="1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detector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on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line­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by-line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basis.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usual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convention</a:t>
            </a:r>
            <a:r>
              <a:rPr dirty="0" smtClean="0" sz="1300" spc="-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when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looking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-1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D1D1D"/>
                </a:solidFill>
                <a:latin typeface="Times New Roman"/>
                <a:cs typeface="Times New Roman"/>
              </a:rPr>
              <a:t>earth's</a:t>
            </a:r>
            <a:r>
              <a:rPr dirty="0" smtClean="0" sz="1300" spc="-2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radiant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displayed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lighter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toned image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areas.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51"/>
              </a:spcBef>
            </a:pPr>
            <a:endParaRPr sz="1300"/>
          </a:p>
          <a:p>
            <a:pPr algn="just" marL="12700" marR="423545" indent="441325">
              <a:lnSpc>
                <a:spcPct val="145500"/>
              </a:lnSpc>
            </a:pP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Geometrical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both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along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track  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across 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track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imageries,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1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calibrations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300" spc="1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systems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-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design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4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scanning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systems.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D1D1D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80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geometrical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characteristic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across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track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imagery,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like</a:t>
            </a:r>
            <a:r>
              <a:rPr dirty="0" smtClean="0" sz="1300" spc="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10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coverage,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tangential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scale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distortions,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resolution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cell  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size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variant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ions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one-dimensional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relief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displacement,</a:t>
            </a:r>
            <a:r>
              <a:rPr dirty="0" smtClean="0" sz="1300" spc="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geometrical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parameters</a:t>
            </a:r>
            <a:r>
              <a:rPr dirty="0" smtClean="0" sz="1300" spc="8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considered</a:t>
            </a:r>
            <a:r>
              <a:rPr dirty="0" smtClean="0" sz="1300" spc="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50505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design</a:t>
            </a:r>
            <a:r>
              <a:rPr dirty="0" smtClean="0" sz="1300" spc="-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multispectral</a:t>
            </a:r>
            <a:r>
              <a:rPr dirty="0" smtClean="0" sz="1300" spc="9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scanners.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Radiometric</a:t>
            </a:r>
            <a:r>
              <a:rPr dirty="0" smtClean="0" sz="1300" spc="7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calibration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scanners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50505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-10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performed</a:t>
            </a:r>
            <a:r>
              <a:rPr dirty="0" smtClean="0" sz="1300" spc="12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300" spc="114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number</a:t>
            </a:r>
            <a:r>
              <a:rPr dirty="0" smtClean="0" sz="1300" spc="1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2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approaches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has</a:t>
            </a:r>
            <a:r>
              <a:rPr dirty="0" smtClean="0" sz="1300" spc="13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9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own</a:t>
            </a:r>
            <a:r>
              <a:rPr dirty="0" smtClean="0" sz="1300" spc="5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degree</a:t>
            </a:r>
            <a:r>
              <a:rPr dirty="0" smtClean="0" sz="1300" spc="8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50505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6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accuracy.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50505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50505"/>
                </a:solidFill>
                <a:latin typeface="Times New Roman"/>
                <a:cs typeface="Times New Roman"/>
              </a:rPr>
              <a:t>internal</a:t>
            </a:r>
            <a:r>
              <a:rPr dirty="0" smtClean="0" sz="1300" spc="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blackbody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50505"/>
                </a:solidFill>
                <a:latin typeface="Times New Roman"/>
                <a:cs typeface="Times New Roman"/>
              </a:rPr>
              <a:t>source</a:t>
            </a:r>
            <a:r>
              <a:rPr dirty="0" smtClean="0" sz="1300" spc="-3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50505"/>
                </a:solidFill>
                <a:latin typeface="Times New Roman"/>
                <a:cs typeface="Times New Roman"/>
              </a:rPr>
              <a:t>referencing</a:t>
            </a:r>
            <a:r>
              <a:rPr dirty="0" smtClean="0" sz="1300" spc="160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5">
                <a:solidFill>
                  <a:srgbClr val="050505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D1D1D"/>
                </a:solidFill>
                <a:latin typeface="Times New Roman"/>
                <a:cs typeface="Times New Roman"/>
              </a:rPr>
              <a:t>air-to-ground</a:t>
            </a:r>
            <a:r>
              <a:rPr dirty="0" smtClean="0" sz="1300" spc="85">
                <a:solidFill>
                  <a:srgbClr val="1D1D1D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1D1D1D"/>
                </a:solidFill>
                <a:latin typeface="Times New Roman"/>
                <a:cs typeface="Times New Roman"/>
              </a:rPr>
              <a:t>calibration.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34"/>
              </a:spcBef>
            </a:pPr>
            <a:endParaRPr sz="900"/>
          </a:p>
          <a:p>
            <a:pPr>
              <a:lnSpc>
                <a:spcPts val="1000"/>
              </a:lnSpc>
            </a:pPr>
            <a:endParaRPr sz="1000"/>
          </a:p>
          <a:p>
            <a:pPr algn="r" marR="12700">
              <a:lnSpc>
                <a:spcPct val="100000"/>
              </a:lnSpc>
            </a:pPr>
            <a:r>
              <a:rPr dirty="0" smtClean="0" sz="3000" spc="65">
                <a:solidFill>
                  <a:srgbClr val="031D59"/>
                </a:solidFill>
                <a:latin typeface="Arial"/>
                <a:cs typeface="Arial"/>
              </a:rPr>
              <a:t>84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3139" y="421640"/>
            <a:ext cx="4057650" cy="45465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740535" algn="l"/>
              </a:tabLst>
            </a:pPr>
            <a:r>
              <a:rPr dirty="0" smtClean="0" sz="1000" spc="25">
                <a:solidFill>
                  <a:srgbClr val="0E1F4D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D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104">
                <a:solidFill>
                  <a:srgbClr val="6B2B16"/>
                </a:solidFill>
                <a:latin typeface="Times New Roman"/>
                <a:cs typeface="Times New Roman"/>
              </a:rPr>
              <a:t>Q</a:t>
            </a:r>
            <a:r>
              <a:rPr dirty="0" smtClean="0" baseline="2777" sz="1500" spc="67">
                <a:solidFill>
                  <a:srgbClr val="971116"/>
                </a:solidFill>
                <a:latin typeface="Times New Roman"/>
                <a:cs typeface="Times New Roman"/>
              </a:rPr>
              <a:t>nterpreting</a:t>
            </a:r>
            <a:r>
              <a:rPr dirty="0" smtClean="0" baseline="2777" sz="1500" spc="67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187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AF0C11"/>
                </a:solidFill>
                <a:latin typeface="Times New Roman"/>
                <a:cs typeface="Times New Roman"/>
              </a:rPr>
              <a:t>Thermal</a:t>
            </a:r>
            <a:r>
              <a:rPr dirty="0" smtClean="0" baseline="2777" sz="1500" spc="142">
                <a:solidFill>
                  <a:srgbClr val="AF0C11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971116"/>
                </a:solidFill>
                <a:latin typeface="Times New Roman"/>
                <a:cs typeface="Times New Roman"/>
              </a:rPr>
              <a:t>Scanner</a:t>
            </a:r>
            <a:r>
              <a:rPr dirty="0" smtClean="0" baseline="2777" sz="1500" spc="-15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75">
                <a:solidFill>
                  <a:srgbClr val="AF0C11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157">
                <a:solidFill>
                  <a:srgbClr val="AF0C11"/>
                </a:solidFill>
                <a:latin typeface="Times New Roman"/>
                <a:cs typeface="Times New Roman"/>
              </a:rPr>
              <a:t>r</a:t>
            </a:r>
            <a:r>
              <a:rPr dirty="0" smtClean="0" baseline="2777" sz="1500" spc="15">
                <a:solidFill>
                  <a:srgbClr val="6B2B16"/>
                </a:solidFill>
                <a:latin typeface="Times New Roman"/>
                <a:cs typeface="Times New Roman"/>
              </a:rPr>
              <a:t>y)</a:t>
            </a:r>
            <a:endParaRPr baseline="2777" sz="1500">
              <a:latin typeface="Times New Roman"/>
              <a:cs typeface="Times New Roman"/>
            </a:endParaRPr>
          </a:p>
          <a:p>
            <a:pPr>
              <a:lnSpc>
                <a:spcPts val="750"/>
              </a:lnSpc>
              <a:spcBef>
                <a:spcPts val="32"/>
              </a:spcBef>
            </a:pPr>
            <a:endParaRPr sz="750"/>
          </a:p>
          <a:p>
            <a:pPr marL="12700">
              <a:lnSpc>
                <a:spcPct val="100000"/>
              </a:lnSpc>
            </a:pPr>
            <a:r>
              <a:rPr dirty="0" smtClean="0" sz="1250" spc="80">
                <a:solidFill>
                  <a:srgbClr val="0E1F4D"/>
                </a:solidFill>
                <a:latin typeface="Times New Roman"/>
                <a:cs typeface="Times New Roman"/>
              </a:rPr>
              <a:t>Interpreting</a:t>
            </a:r>
            <a:r>
              <a:rPr dirty="0" smtClean="0" sz="1250" spc="7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E1F4D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8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E1F4D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250" spc="35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E1F4D"/>
                </a:solidFill>
                <a:latin typeface="Times New Roman"/>
                <a:cs typeface="Times New Roman"/>
              </a:rPr>
              <a:t>Imagery: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0E1F4D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D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D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D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139" y="1027079"/>
            <a:ext cx="6212840" cy="86175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21640" indent="438784">
              <a:lnSpc>
                <a:spcPct val="112100"/>
              </a:lnSpc>
            </a:pP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Successful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interpretations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been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made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fields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application.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include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such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diverse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tasks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determining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rock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structur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locating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geologic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faults,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mapping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moisture,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locating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irrigation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canal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leaks,   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determining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   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  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volcanoes,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   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studying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evapotranspiration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vegetation,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locating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cold-water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springs,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locating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hot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springs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geysers,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determining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extent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plumes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lakes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rivers,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studying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circulation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bodies,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determining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extent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active forest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fire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35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14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locating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subsurface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fires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landfills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coal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refuse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piles.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5"/>
              </a:spcBef>
            </a:pPr>
            <a:endParaRPr sz="1200"/>
          </a:p>
          <a:p>
            <a:pPr algn="just" marL="12700" marR="434340" indent="429259">
              <a:lnSpc>
                <a:spcPct val="112100"/>
              </a:lnSpc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Most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scanning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operation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such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geologic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soil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mapping</a:t>
            </a:r>
            <a:r>
              <a:rPr dirty="0" smtClean="0" sz="1300" spc="-1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qualitative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nature.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case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17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necessary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know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absolute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ground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temperatures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emissivity,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radiant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temperatures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scen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-85">
                <a:solidFill>
                  <a:srgbClr val="262626"/>
                </a:solidFill>
                <a:latin typeface="Times New Roman"/>
                <a:cs typeface="Times New Roman"/>
              </a:rPr>
              <a:t>.</a:t>
            </a:r>
            <a:r>
              <a:rPr dirty="0" smtClean="0" sz="1300" spc="-8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However, 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scanning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operations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quantitative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data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order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determine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absolute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temperatures.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example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would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use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scanning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enforcement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tool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state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department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resources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monitor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temperatures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effluent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nuclear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power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plant.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1"/>
              </a:spcBef>
            </a:pPr>
            <a:endParaRPr sz="1200"/>
          </a:p>
          <a:p>
            <a:pPr algn="just" marL="12700" marR="433705" indent="429259">
              <a:lnSpc>
                <a:spcPct val="111700"/>
              </a:lnSpc>
            </a:pP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Various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times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day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utilized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scanning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studies.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Many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influence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selection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-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optimum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times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acquiring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Mission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planning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interpretation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take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consideration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diurnal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temperature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variation.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importance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diurnal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effects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shown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Figure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5.16,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illustrates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relative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radiant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temperatures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soils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rocks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versus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typical24-hr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period.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2"/>
              </a:spcBef>
            </a:pPr>
            <a:endParaRPr sz="1200"/>
          </a:p>
          <a:p>
            <a:pPr algn="just" marL="12700" marR="421640" indent="420370">
              <a:lnSpc>
                <a:spcPct val="112300"/>
              </a:lnSpc>
            </a:pPr>
            <a:r>
              <a:rPr dirty="0" smtClean="0" sz="1300">
                <a:solidFill>
                  <a:srgbClr val="0A0A0A"/>
                </a:solidFill>
                <a:latin typeface="Times New Roman"/>
                <a:cs typeface="Times New Roman"/>
              </a:rPr>
              <a:t>Note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just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before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dawn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quasi-equilibrium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condition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reached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where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slopes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curves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small.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daw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n</a:t>
            </a:r>
            <a:r>
              <a:rPr dirty="0" smtClean="0" sz="1300" spc="35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4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equilibrium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upset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warm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up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peak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reached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sometime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noon.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contrast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normally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occurs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at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time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cooling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takes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place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thereafter.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300" spc="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extremes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heating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cooling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rates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can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furnish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significant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type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condition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object.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Note</a:t>
            </a:r>
            <a:r>
              <a:rPr dirty="0" smtClean="0" sz="1300" spc="-2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35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exampl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e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100">
                <a:solidFill>
                  <a:srgbClr val="262626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curve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water.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distinctive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reasons: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400"/>
              </a:lnSpc>
              <a:spcBef>
                <a:spcPts val="63"/>
              </a:spcBef>
            </a:pPr>
            <a:endParaRPr sz="1400"/>
          </a:p>
          <a:p>
            <a:pPr marL="195580" indent="-165100">
              <a:lnSpc>
                <a:spcPct val="100000"/>
              </a:lnSpc>
              <a:buClr>
                <a:srgbClr val="0A0A0A"/>
              </a:buClr>
              <a:buFont typeface="Times New Roman"/>
              <a:buAutoNum type="arabicParenR"/>
              <a:tabLst>
                <a:tab pos="195580" algn="l"/>
              </a:tabLst>
            </a:pP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range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quite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compared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soils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rocks.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500"/>
              </a:lnSpc>
              <a:spcBef>
                <a:spcPts val="36"/>
              </a:spcBef>
              <a:buClr>
                <a:srgbClr val="0A0A0A"/>
              </a:buClr>
              <a:buFont typeface="Times New Roman"/>
              <a:buAutoNum type="arabicParenR"/>
            </a:pPr>
            <a:endParaRPr sz="500"/>
          </a:p>
          <a:p>
            <a:pPr>
              <a:lnSpc>
                <a:spcPts val="1000"/>
              </a:lnSpc>
              <a:buClr>
                <a:srgbClr val="0A0A0A"/>
              </a:buClr>
              <a:buFont typeface="Times New Roman"/>
              <a:buAutoNum type="arabicParenR"/>
            </a:pPr>
            <a:endParaRPr sz="1000"/>
          </a:p>
          <a:p>
            <a:pPr marL="195580" indent="-182880">
              <a:lnSpc>
                <a:spcPct val="100000"/>
              </a:lnSpc>
              <a:buClr>
                <a:srgbClr val="0A0A0A"/>
              </a:buClr>
              <a:buFont typeface="Times New Roman"/>
              <a:buAutoNum type="arabicParenR"/>
              <a:tabLst>
                <a:tab pos="195580" algn="l"/>
              </a:tabLst>
            </a:pP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reaches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its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maximum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an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hour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materials.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000"/>
              </a:lnSpc>
            </a:pPr>
            <a:endParaRPr sz="1000"/>
          </a:p>
          <a:p>
            <a:pPr>
              <a:lnSpc>
                <a:spcPts val="1200"/>
              </a:lnSpc>
              <a:spcBef>
                <a:spcPts val="21"/>
              </a:spcBef>
            </a:pPr>
            <a:endParaRPr sz="1200"/>
          </a:p>
          <a:p>
            <a:pPr algn="r" marR="12700">
              <a:lnSpc>
                <a:spcPct val="100000"/>
              </a:lnSpc>
            </a:pPr>
            <a:r>
              <a:rPr dirty="0" smtClean="0" sz="3250" spc="160">
                <a:solidFill>
                  <a:srgbClr val="0E1F4D"/>
                </a:solidFill>
                <a:latin typeface="Times New Roman"/>
                <a:cs typeface="Times New Roman"/>
              </a:rPr>
              <a:t>85</a:t>
            </a:r>
            <a:endParaRPr sz="3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45920" y="996696"/>
            <a:ext cx="4937759" cy="25968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437894" y="800100"/>
            <a:ext cx="0" cy="2770632"/>
          </a:xfrm>
          <a:custGeom>
            <a:avLst/>
            <a:gdLst/>
            <a:ahLst/>
            <a:cxnLst/>
            <a:rect l="l" t="t" r="r" b="b"/>
            <a:pathLst>
              <a:path w="0" h="2770632">
                <a:moveTo>
                  <a:pt x="0" y="2770632"/>
                </a:moveTo>
                <a:lnTo>
                  <a:pt x="0" y="0"/>
                </a:lnTo>
              </a:path>
            </a:pathLst>
          </a:custGeom>
          <a:ln w="2286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029716" y="421640"/>
            <a:ext cx="135572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25">
                <a:solidFill>
                  <a:srgbClr val="0E1F49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Analysis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40027" y="1585214"/>
            <a:ext cx="125730" cy="5600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0005">
              <a:lnSpc>
                <a:spcPct val="100000"/>
              </a:lnSpc>
            </a:pPr>
            <a:r>
              <a:rPr dirty="0" smtClean="0" sz="550" spc="70">
                <a:solidFill>
                  <a:srgbClr val="080808"/>
                </a:solidFill>
                <a:latin typeface="Times New Roman"/>
                <a:cs typeface="Times New Roman"/>
              </a:rPr>
              <a:t>1:</a:t>
            </a:r>
            <a:endParaRPr sz="550">
              <a:latin typeface="Times New Roman"/>
              <a:cs typeface="Times New Roman"/>
            </a:endParaRPr>
          </a:p>
          <a:p>
            <a:pPr marL="12700">
              <a:lnSpc>
                <a:spcPts val="670"/>
              </a:lnSpc>
            </a:pPr>
            <a:r>
              <a:rPr dirty="0" smtClean="0" sz="650" spc="40">
                <a:solidFill>
                  <a:srgbClr val="080808"/>
                </a:solidFill>
                <a:latin typeface="Times New Roman"/>
                <a:cs typeface="Times New Roman"/>
              </a:rPr>
              <a:t>.Q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.</a:t>
            </a:r>
            <a:r>
              <a:rPr dirty="0" smtClean="0" sz="1250" spc="-765">
                <a:solidFill>
                  <a:srgbClr val="080808"/>
                </a:solidFill>
                <a:latin typeface="Times New Roman"/>
                <a:cs typeface="Times New Roman"/>
              </a:rPr>
              <a:t>E</a:t>
            </a:r>
            <a:r>
              <a:rPr dirty="0" smtClean="0" baseline="2314" sz="1800" spc="-120">
                <a:solidFill>
                  <a:srgbClr val="080808"/>
                </a:solidFill>
                <a:latin typeface="Arial"/>
                <a:cs typeface="Arial"/>
              </a:rPr>
              <a:t>"'</a:t>
            </a:r>
            <a:endParaRPr baseline="2314" sz="1800">
              <a:latin typeface="Arial"/>
              <a:cs typeface="Arial"/>
            </a:endParaRPr>
          </a:p>
          <a:p>
            <a:pPr marL="21590">
              <a:lnSpc>
                <a:spcPct val="100000"/>
              </a:lnSpc>
              <a:spcBef>
                <a:spcPts val="75"/>
              </a:spcBef>
            </a:pPr>
            <a:r>
              <a:rPr dirty="0" smtClean="0" sz="500" spc="15">
                <a:solidFill>
                  <a:srgbClr val="080808"/>
                </a:solidFill>
                <a:latin typeface="Arial"/>
                <a:cs typeface="Arial"/>
              </a:rPr>
              <a:t>UJ</a:t>
            </a:r>
            <a:endParaRPr sz="500">
              <a:latin typeface="Arial"/>
              <a:cs typeface="Arial"/>
            </a:endParaRPr>
          </a:p>
          <a:p>
            <a:pPr marL="40005">
              <a:lnSpc>
                <a:spcPct val="100000"/>
              </a:lnSpc>
              <a:spcBef>
                <a:spcPts val="170"/>
              </a:spcBef>
            </a:pPr>
            <a:r>
              <a:rPr dirty="0" smtClean="0" sz="450" spc="15">
                <a:solidFill>
                  <a:srgbClr val="080808"/>
                </a:solidFill>
                <a:latin typeface="Arial"/>
                <a:cs typeface="Arial"/>
              </a:rPr>
              <a:t>Gl</a:t>
            </a:r>
            <a:endParaRPr sz="4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49172" y="2216150"/>
            <a:ext cx="131445" cy="4521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0480">
              <a:lnSpc>
                <a:spcPts val="640"/>
              </a:lnSpc>
            </a:pPr>
            <a:r>
              <a:rPr dirty="0" smtClean="0" sz="550" spc="5">
                <a:solidFill>
                  <a:srgbClr val="080808"/>
                </a:solidFill>
                <a:latin typeface="Times New Roman"/>
                <a:cs typeface="Times New Roman"/>
              </a:rPr>
              <a:t>btl</a:t>
            </a:r>
            <a:endParaRPr sz="550">
              <a:latin typeface="Times New Roman"/>
              <a:cs typeface="Times New Roman"/>
            </a:endParaRPr>
          </a:p>
          <a:p>
            <a:pPr marL="30480">
              <a:lnSpc>
                <a:spcPts val="395"/>
              </a:lnSpc>
            </a:pPr>
            <a:r>
              <a:rPr dirty="0" smtClean="0" sz="450" spc="15">
                <a:solidFill>
                  <a:srgbClr val="080808"/>
                </a:solidFill>
                <a:latin typeface="Arial"/>
                <a:cs typeface="Arial"/>
              </a:rPr>
              <a:t>Gl</a:t>
            </a:r>
            <a:endParaRPr sz="450">
              <a:latin typeface="Arial"/>
              <a:cs typeface="Arial"/>
            </a:endParaRPr>
          </a:p>
          <a:p>
            <a:pPr marL="12700">
              <a:lnSpc>
                <a:spcPts val="665"/>
              </a:lnSpc>
            </a:pPr>
            <a:r>
              <a:rPr dirty="0" smtClean="0" sz="700" spc="315">
                <a:solidFill>
                  <a:srgbClr val="080808"/>
                </a:solidFill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  <a:p>
            <a:pPr marL="30480">
              <a:lnSpc>
                <a:spcPts val="580"/>
              </a:lnSpc>
              <a:spcBef>
                <a:spcPts val="295"/>
              </a:spcBef>
            </a:pPr>
            <a:r>
              <a:rPr dirty="0" smtClean="0" sz="500" spc="10">
                <a:solidFill>
                  <a:srgbClr val="080808"/>
                </a:solidFill>
                <a:latin typeface="Arial"/>
                <a:cs typeface="Arial"/>
              </a:rPr>
              <a:t>D..</a:t>
            </a:r>
            <a:endParaRPr sz="500">
              <a:latin typeface="Arial"/>
              <a:cs typeface="Arial"/>
            </a:endParaRPr>
          </a:p>
          <a:p>
            <a:pPr marL="30480">
              <a:lnSpc>
                <a:spcPts val="890"/>
              </a:lnSpc>
            </a:pPr>
            <a:r>
              <a:rPr dirty="0" smtClean="0" sz="900" spc="-80">
                <a:solidFill>
                  <a:srgbClr val="080808"/>
                </a:solidFill>
                <a:latin typeface="Arial"/>
                <a:cs typeface="Arial"/>
              </a:rPr>
              <a:t>E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49172" y="2640330"/>
            <a:ext cx="114300" cy="1504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30480">
              <a:lnSpc>
                <a:spcPts val="484"/>
              </a:lnSpc>
            </a:pPr>
            <a:r>
              <a:rPr dirty="0" smtClean="0" sz="450" spc="15">
                <a:solidFill>
                  <a:srgbClr val="080808"/>
                </a:solidFill>
                <a:latin typeface="Arial"/>
                <a:cs typeface="Arial"/>
              </a:rPr>
              <a:t>Gl</a:t>
            </a:r>
            <a:endParaRPr sz="450">
              <a:latin typeface="Arial"/>
              <a:cs typeface="Arial"/>
            </a:endParaRPr>
          </a:p>
          <a:p>
            <a:pPr marL="12700">
              <a:lnSpc>
                <a:spcPts val="600"/>
              </a:lnSpc>
            </a:pPr>
            <a:r>
              <a:rPr dirty="0" smtClean="0" sz="650" spc="75">
                <a:solidFill>
                  <a:srgbClr val="080808"/>
                </a:solidFill>
                <a:latin typeface="Times New Roman"/>
                <a:cs typeface="Times New Roman"/>
              </a:rPr>
              <a:t>1-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94308" y="3647440"/>
            <a:ext cx="48704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90">
                <a:solidFill>
                  <a:srgbClr val="080808"/>
                </a:solidFill>
                <a:latin typeface="Arial"/>
                <a:cs typeface="Arial"/>
              </a:rPr>
              <a:t>Mid</a:t>
            </a:r>
            <a:r>
              <a:rPr dirty="0" smtClean="0" sz="800" spc="-55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00" spc="30">
                <a:solidFill>
                  <a:srgbClr val="080808"/>
                </a:solidFill>
                <a:latin typeface="Arial"/>
                <a:cs typeface="Arial"/>
              </a:rPr>
              <a:t>night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21355" y="417068"/>
            <a:ext cx="2329180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70">
                <a:solidFill>
                  <a:srgbClr val="6B2B16"/>
                </a:solidFill>
                <a:latin typeface="Times New Roman"/>
                <a:cs typeface="Times New Roman"/>
              </a:rPr>
              <a:t>Q</a:t>
            </a:r>
            <a:r>
              <a:rPr dirty="0" smtClean="0" sz="1000" spc="45">
                <a:solidFill>
                  <a:srgbClr val="971116"/>
                </a:solidFill>
                <a:latin typeface="Times New Roman"/>
                <a:cs typeface="Times New Roman"/>
              </a:rPr>
              <a:t>nterpreting</a:t>
            </a:r>
            <a:r>
              <a:rPr dirty="0" smtClean="0" sz="1000" spc="45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-125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AF0C11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000" spc="95">
                <a:solidFill>
                  <a:srgbClr val="AF0C11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971116"/>
                </a:solidFill>
                <a:latin typeface="Times New Roman"/>
                <a:cs typeface="Times New Roman"/>
              </a:rPr>
              <a:t>Scanner</a:t>
            </a:r>
            <a:r>
              <a:rPr dirty="0" smtClean="0" sz="1000" spc="-10">
                <a:solidFill>
                  <a:srgbClr val="971116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AF0C11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105">
                <a:solidFill>
                  <a:srgbClr val="AF0C11"/>
                </a:solidFill>
                <a:latin typeface="Times New Roman"/>
                <a:cs typeface="Times New Roman"/>
              </a:rPr>
              <a:t>r</a:t>
            </a:r>
            <a:r>
              <a:rPr dirty="0" smtClean="0" sz="1000" spc="10">
                <a:solidFill>
                  <a:srgbClr val="6B2B16"/>
                </a:solidFill>
                <a:latin typeface="Times New Roman"/>
                <a:cs typeface="Times New Roman"/>
              </a:rPr>
              <a:t>y)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437123" y="421640"/>
            <a:ext cx="1301115" cy="1651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65">
                <a:solidFill>
                  <a:srgbClr val="0E1F49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Taha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44116" y="3647440"/>
            <a:ext cx="39560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10">
                <a:solidFill>
                  <a:srgbClr val="080808"/>
                </a:solidFill>
                <a:latin typeface="Arial"/>
                <a:cs typeface="Arial"/>
              </a:rPr>
              <a:t>B.Dawn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06571" y="3647440"/>
            <a:ext cx="46609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45">
                <a:solidFill>
                  <a:srgbClr val="080808"/>
                </a:solidFill>
                <a:latin typeface="Arial"/>
                <a:cs typeface="Arial"/>
              </a:rPr>
              <a:t>Meridian</a:t>
            </a:r>
            <a:endParaRPr sz="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60467" y="3647440"/>
            <a:ext cx="344805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>
                <a:solidFill>
                  <a:srgbClr val="080808"/>
                </a:solidFill>
                <a:latin typeface="Arial"/>
                <a:cs typeface="Arial"/>
              </a:rPr>
              <a:t>Sunset</a:t>
            </a:r>
            <a:endParaRPr sz="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63971" y="3647440"/>
            <a:ext cx="54356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5">
                <a:solidFill>
                  <a:srgbClr val="080808"/>
                </a:solidFill>
                <a:latin typeface="Arial"/>
                <a:cs typeface="Arial"/>
              </a:rPr>
              <a:t>B.midnight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095491" y="3647440"/>
            <a:ext cx="483234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75">
                <a:solidFill>
                  <a:srgbClr val="080808"/>
                </a:solidFill>
                <a:latin typeface="Arial"/>
                <a:cs typeface="Arial"/>
              </a:rPr>
              <a:t>Mid</a:t>
            </a:r>
            <a:r>
              <a:rPr dirty="0" smtClean="0" sz="800" spc="-2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800" spc="20">
                <a:solidFill>
                  <a:srgbClr val="080808"/>
                </a:solidFill>
                <a:latin typeface="Arial"/>
                <a:cs typeface="Arial"/>
              </a:rPr>
              <a:t>night</a:t>
            </a:r>
            <a:endParaRPr sz="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29916" y="3647440"/>
            <a:ext cx="40259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 spc="20">
                <a:solidFill>
                  <a:srgbClr val="080808"/>
                </a:solidFill>
                <a:latin typeface="Arial"/>
                <a:cs typeface="Arial"/>
              </a:rPr>
              <a:t>A.Dwan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38091" y="3647440"/>
            <a:ext cx="396240" cy="133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00">
                <a:solidFill>
                  <a:srgbClr val="080808"/>
                </a:solidFill>
                <a:latin typeface="Arial"/>
                <a:cs typeface="Arial"/>
              </a:rPr>
              <a:t>Bsunset</a:t>
            </a:r>
            <a:endParaRPr sz="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93139" y="4017200"/>
            <a:ext cx="6191250" cy="56191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14655" indent="466090">
              <a:lnSpc>
                <a:spcPct val="115900"/>
              </a:lnSpc>
            </a:pP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result,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terrain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temperatures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normally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higher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temperatures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day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lower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night.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Shortly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dawn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near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sunse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t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4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curves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features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intersect.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points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called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crossovers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indicate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times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no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radiant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exists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materials.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extremes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rates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oftemperature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variation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earth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surface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material  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determined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among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things,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material's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conductivity,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capacity,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inertia.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conductivity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rate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which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heat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passes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material.</a:t>
            </a:r>
            <a:r>
              <a:rPr dirty="0" smtClean="0" sz="1250" spc="1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heat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passes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metals</a:t>
            </a:r>
            <a:r>
              <a:rPr dirty="0" smtClean="0" sz="1250" spc="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faster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-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through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rocks.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capacity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determines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how</a:t>
            </a:r>
            <a:r>
              <a:rPr dirty="0" smtClean="0" sz="1250" spc="-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well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material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stores</a:t>
            </a:r>
            <a:r>
              <a:rPr dirty="0" smtClean="0" sz="1250" spc="-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heat.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very </a:t>
            </a:r>
            <a:r>
              <a:rPr dirty="0" smtClean="0" sz="1250" spc="-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capacity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compared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material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types.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inertia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response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80808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material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temperature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changes.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160">
                <a:solidFill>
                  <a:srgbClr val="080808"/>
                </a:solidFill>
                <a:latin typeface="Arial"/>
                <a:cs typeface="Arial"/>
              </a:rPr>
              <a:t>It</a:t>
            </a:r>
            <a:r>
              <a:rPr dirty="0" smtClean="0" sz="1200" spc="-110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increases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increase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material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conductivity,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capacity,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density.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general,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with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high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inertia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surface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temperatures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throughout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day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night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materials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oflow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inertia.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7"/>
              </a:spcBef>
            </a:pPr>
            <a:endParaRPr sz="1300"/>
          </a:p>
          <a:p>
            <a:pPr algn="just" marL="12700" marR="416559" indent="429259">
              <a:lnSpc>
                <a:spcPct val="116599"/>
              </a:lnSpc>
            </a:pP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daytime,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sunlight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differentially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heats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sunlight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absorption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75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principally</a:t>
            </a:r>
            <a:r>
              <a:rPr dirty="0" smtClean="0" sz="1250" spc="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visible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near­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IR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portion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spectrum.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sunlight</a:t>
            </a:r>
            <a:r>
              <a:rPr dirty="0" smtClean="0" sz="1250" spc="1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significant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utilizing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3</a:t>
            </a:r>
            <a:r>
              <a:rPr dirty="0" smtClean="0" sz="1250" spc="8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80808"/>
                </a:solidFill>
                <a:latin typeface="Times New Roman"/>
                <a:cs typeface="Times New Roman"/>
              </a:rPr>
              <a:t>5</a:t>
            </a:r>
            <a:r>
              <a:rPr dirty="0" smtClean="0" sz="1250" spc="-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140" i="1">
                <a:solidFill>
                  <a:srgbClr val="080808"/>
                </a:solidFill>
                <a:latin typeface="Arial"/>
                <a:cs typeface="Arial"/>
              </a:rPr>
              <a:t>11m</a:t>
            </a:r>
            <a:r>
              <a:rPr dirty="0" smtClean="0" sz="1200" spc="-14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00" spc="-100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band.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reflected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sunlight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has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virtually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80808"/>
                </a:solidFill>
                <a:latin typeface="Times New Roman"/>
                <a:cs typeface="Times New Roman"/>
              </a:rPr>
              <a:t>no </a:t>
            </a:r>
            <a:r>
              <a:rPr dirty="0" smtClean="0" sz="1250" spc="-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effect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imagery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utilizing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8</a:t>
            </a:r>
            <a:r>
              <a:rPr dirty="0" smtClean="0" sz="1250" spc="-4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14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00" spc="-125" i="1">
                <a:solidFill>
                  <a:srgbClr val="080808"/>
                </a:solidFill>
                <a:latin typeface="Arial"/>
                <a:cs typeface="Arial"/>
              </a:rPr>
              <a:t>11m</a:t>
            </a:r>
            <a:r>
              <a:rPr dirty="0" smtClean="0" sz="1200" spc="5" i="1">
                <a:solidFill>
                  <a:srgbClr val="080808"/>
                </a:solidFill>
                <a:latin typeface="Arial"/>
                <a:cs typeface="Arial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250" spc="10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daytime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imagery</a:t>
            </a:r>
            <a:r>
              <a:rPr dirty="0" smtClean="0" sz="1250" spc="1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contains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thermal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"shadows"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80808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cool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6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shaded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direct</a:t>
            </a:r>
            <a:r>
              <a:rPr dirty="0" smtClean="0" sz="1250" spc="7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sunlight</a:t>
            </a:r>
            <a:r>
              <a:rPr dirty="0" smtClean="0" sz="1250" spc="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80808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objects</a:t>
            </a:r>
            <a:r>
              <a:rPr dirty="0" smtClean="0" sz="1250" spc="1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80808"/>
                </a:solidFill>
                <a:latin typeface="Times New Roman"/>
                <a:cs typeface="Times New Roman"/>
              </a:rPr>
              <a:t>trees,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buildings</a:t>
            </a:r>
            <a:r>
              <a:rPr dirty="0" smtClean="0" sz="1250" spc="-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232323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-100">
                <a:solidFill>
                  <a:srgbClr val="23232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14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topographic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9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features.</a:t>
            </a:r>
            <a:r>
              <a:rPr dirty="0" smtClean="0" sz="1250" spc="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Also,</a:t>
            </a:r>
            <a:r>
              <a:rPr dirty="0" smtClean="0" sz="1250" spc="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slopes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receive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differential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heating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according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80808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80808"/>
                </a:solidFill>
                <a:latin typeface="Times New Roman"/>
                <a:cs typeface="Times New Roman"/>
              </a:rPr>
              <a:t>orientation.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850"/>
              </a:lnSpc>
              <a:spcBef>
                <a:spcPts val="40"/>
              </a:spcBef>
            </a:pPr>
            <a:endParaRPr sz="850"/>
          </a:p>
          <a:p>
            <a:pPr algn="r" marR="12700">
              <a:lnSpc>
                <a:spcPct val="100000"/>
              </a:lnSpc>
            </a:pPr>
            <a:r>
              <a:rPr dirty="0" smtClean="0" sz="3000" spc="30">
                <a:solidFill>
                  <a:srgbClr val="0E1F49"/>
                </a:solidFill>
                <a:latin typeface="Arial"/>
                <a:cs typeface="Arial"/>
              </a:rPr>
              <a:t>86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2019-02-22T01:29:33Z</dcterms:created>
  <dcterms:modified xsi:type="dcterms:W3CDTF">2019-02-22T01:29:33Z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