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300" spc="30" b="1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300" spc="30" b="1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300" spc="30" b="1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300" spc="30" b="1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300" spc="30" b="1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13728" y="9101835"/>
            <a:ext cx="536194" cy="5750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300" spc="30" b="1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21640"/>
            <a:ext cx="3477260" cy="4546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334895" algn="l"/>
              </a:tabLst>
            </a:pPr>
            <a:r>
              <a:rPr dirty="0" smtClean="0" sz="1000" spc="25">
                <a:solidFill>
                  <a:srgbClr val="0E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150" u="heavy">
                <a:solidFill>
                  <a:srgbClr val="702F1C"/>
                </a:solidFill>
                <a:latin typeface="Times New Roman"/>
                <a:cs typeface="Times New Roman"/>
              </a:rPr>
              <a:t>&lt;V</a:t>
            </a:r>
            <a:r>
              <a:rPr dirty="0" smtClean="0" sz="1000" spc="-175" u="heavy">
                <a:solidFill>
                  <a:srgbClr val="702F1C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 u="heavy">
                <a:solidFill>
                  <a:srgbClr val="9A1118"/>
                </a:solidFill>
                <a:latin typeface="Times New Roman"/>
                <a:cs typeface="Times New Roman"/>
              </a:rPr>
              <a:t>egetation</a:t>
            </a:r>
            <a:r>
              <a:rPr dirty="0" smtClean="0" sz="1000" spc="80" u="heavy">
                <a:solidFill>
                  <a:srgbClr val="9A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30" u="heavy">
                <a:solidFill>
                  <a:srgbClr val="9A1118"/>
                </a:solidFill>
                <a:latin typeface="Times New Roman"/>
                <a:cs typeface="Times New Roman"/>
              </a:rPr>
              <a:t>Indice</a:t>
            </a:r>
            <a:r>
              <a:rPr dirty="0" smtClean="0" sz="1000" spc="50" u="heavy">
                <a:solidFill>
                  <a:srgbClr val="9A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5" u="heavy">
                <a:solidFill>
                  <a:srgbClr val="0F56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2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15" b="1">
                <a:solidFill>
                  <a:srgbClr val="0E1F4B"/>
                </a:solidFill>
                <a:latin typeface="Times New Roman"/>
                <a:cs typeface="Times New Roman"/>
              </a:rPr>
              <a:t>Photosynthetically</a:t>
            </a:r>
            <a:r>
              <a:rPr dirty="0" smtClean="0" sz="1250" spc="15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B"/>
                </a:solidFill>
                <a:latin typeface="Times New Roman"/>
                <a:cs typeface="Times New Roman"/>
              </a:rPr>
              <a:t>Active</a:t>
            </a:r>
            <a:r>
              <a:rPr dirty="0" smtClean="0" sz="1250" spc="145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 b="1">
                <a:solidFill>
                  <a:srgbClr val="0E1F4B"/>
                </a:solidFill>
                <a:latin typeface="Times New Roman"/>
                <a:cs typeface="Times New Roman"/>
              </a:rPr>
              <a:t>Radiation: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0" b="1">
                <a:solidFill>
                  <a:srgbClr val="0E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1027079"/>
            <a:ext cx="6178550" cy="86010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04495" indent="429259">
              <a:lnSpc>
                <a:spcPct val="1121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Photosynthetically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radiatio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abbreviated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PAR,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designates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wave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solar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400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700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nanometers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photosynthetic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organisms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able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photosynthesis.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corresponds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less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human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eye.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Photons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tend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energetic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damaging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tissue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4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filtered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out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ozone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layer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stratosphere.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Photons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do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carry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allow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photosynthesis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take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place.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8"/>
              </a:spcBef>
            </a:pPr>
            <a:endParaRPr sz="1200"/>
          </a:p>
          <a:p>
            <a:pPr algn="just" marL="12700" marR="407034" indent="429259">
              <a:lnSpc>
                <a:spcPct val="111900"/>
              </a:lnSpc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living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organisms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  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cyanobacteria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purple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bacteri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1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heliobacteria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exploit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solar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slightly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extended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regions,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near-infrared.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bacteria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environments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bottom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stagnant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ponds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sediment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ocean depths.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pigments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colorful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green,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purple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212121"/>
                </a:solidFill>
                <a:latin typeface="Times New Roman"/>
                <a:cs typeface="Times New Roman"/>
              </a:rPr>
              <a:t>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12700" marR="401955" indent="438784">
              <a:lnSpc>
                <a:spcPct val="1123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Chlorophyll,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abundant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plant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pigment,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efficient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capturing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blue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light.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Accessory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pigments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carotenes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xanthophyll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harvest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green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pass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photosynthetic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process,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give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leaves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characteristic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color.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exception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predominance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autum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1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degraded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contains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Nand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Mg)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accessory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pigments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C,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Hand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5">
                <a:solidFill>
                  <a:srgbClr val="080808"/>
                </a:solidFill>
                <a:latin typeface="Arial"/>
                <a:cs typeface="Arial"/>
              </a:rPr>
              <a:t>0)</a:t>
            </a:r>
            <a:r>
              <a:rPr dirty="0" smtClean="0" sz="1200" spc="-5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remain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leaf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producing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red,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yellow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orange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leaves.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5"/>
              </a:spcBef>
            </a:pPr>
            <a:endParaRPr sz="550"/>
          </a:p>
          <a:p>
            <a:pPr algn="just" marL="12700" marR="400050" indent="429259">
              <a:lnSpc>
                <a:spcPct val="1108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land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plants,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leaves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absorb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blue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light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layer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photosynthetic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absorbance.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light,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penetrates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deeper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leaf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interior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drive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photosynthesis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efficiently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than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light.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yellow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transmit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leaf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itself,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play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crucial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role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growth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beneath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plant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canopy.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"/>
              </a:spcBef>
            </a:pPr>
            <a:endParaRPr sz="550"/>
          </a:p>
          <a:p>
            <a:pPr algn="just" marL="12700" marR="405765" indent="429259">
              <a:lnSpc>
                <a:spcPct val="1123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PAR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agriculture,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forestry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oceanography.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requirements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productive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farmland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adequate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PAR,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PAR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evaluate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agricultural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investment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potential.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PAR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stationed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levels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forest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canopy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ofPAR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availability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utilization.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Photosynthetic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related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non-destructively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photosynthesis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instruments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PAR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control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intensities.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PAR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-5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euphotic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depth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ocean.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5"/>
              </a:spcBef>
            </a:pPr>
            <a:endParaRPr sz="550"/>
          </a:p>
          <a:p>
            <a:pPr algn="just" marL="12700" marR="407034" indent="429259">
              <a:lnSpc>
                <a:spcPct val="1108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context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reason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PAR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preferred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lighting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metrics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luminous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flux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illuminance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human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perception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34"/>
              </a:spcBef>
            </a:pPr>
            <a:endParaRPr sz="600"/>
          </a:p>
          <a:p>
            <a:pPr algn="r" marR="12700">
              <a:lnSpc>
                <a:spcPct val="100000"/>
              </a:lnSpc>
            </a:pPr>
            <a:r>
              <a:rPr dirty="0" smtClean="0" sz="2850" spc="30" b="1">
                <a:solidFill>
                  <a:srgbClr val="0E1F4B"/>
                </a:solidFill>
                <a:latin typeface="Arial"/>
                <a:cs typeface="Arial"/>
              </a:rPr>
              <a:t>75</a:t>
            </a:r>
            <a:endParaRPr sz="28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67583" y="1524000"/>
            <a:ext cx="2438399" cy="30236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944367" y="1335024"/>
            <a:ext cx="2231135" cy="0"/>
          </a:xfrm>
          <a:custGeom>
            <a:avLst/>
            <a:gdLst/>
            <a:ahLst/>
            <a:cxnLst/>
            <a:rect l="l" t="t" r="r" b="b"/>
            <a:pathLst>
              <a:path w="2231135" h="0">
                <a:moveTo>
                  <a:pt x="0" y="0"/>
                </a:moveTo>
                <a:lnTo>
                  <a:pt x="2231135" y="0"/>
                </a:lnTo>
              </a:path>
            </a:pathLst>
          </a:custGeom>
          <a:ln w="12192">
            <a:solidFill>
              <a:srgbClr val="9090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947416" y="3224783"/>
            <a:ext cx="0" cy="1280160"/>
          </a:xfrm>
          <a:custGeom>
            <a:avLst/>
            <a:gdLst/>
            <a:ahLst/>
            <a:cxnLst/>
            <a:rect l="l" t="t" r="r" b="b"/>
            <a:pathLst>
              <a:path w="0" h="1280160">
                <a:moveTo>
                  <a:pt x="0" y="1280160"/>
                </a:moveTo>
                <a:lnTo>
                  <a:pt x="0" y="0"/>
                </a:lnTo>
              </a:path>
            </a:pathLst>
          </a:custGeom>
          <a:ln w="6096">
            <a:solidFill>
              <a:srgbClr val="6B6B6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93139" y="415290"/>
            <a:ext cx="5782310" cy="6832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  <a:tabLst>
                <a:tab pos="2328545" algn="l"/>
                <a:tab pos="4456430" algn="l"/>
              </a:tabLst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-140" u="heavy">
                <a:solidFill>
                  <a:srgbClr val="502D1C"/>
                </a:solidFill>
                <a:latin typeface="Times New Roman"/>
                <a:cs typeface="Times New Roman"/>
              </a:rPr>
              <a:t>&lt;</a:t>
            </a:r>
            <a:r>
              <a:rPr dirty="0" smtClean="0" sz="1050" spc="-125" u="heavy">
                <a:solidFill>
                  <a:srgbClr val="502D1C"/>
                </a:solidFill>
                <a:latin typeface="Times New Roman"/>
                <a:cs typeface="Times New Roman"/>
              </a:rPr>
              <a:t>V</a:t>
            </a:r>
            <a:r>
              <a:rPr dirty="0" smtClean="0" sz="1050" spc="5" u="heavy">
                <a:solidFill>
                  <a:srgbClr val="910E11"/>
                </a:solidFill>
                <a:latin typeface="Times New Roman"/>
                <a:cs typeface="Times New Roman"/>
              </a:rPr>
              <a:t>egetation</a:t>
            </a:r>
            <a:r>
              <a:rPr dirty="0" smtClean="0" sz="1050" spc="5" u="heavy">
                <a:solidFill>
                  <a:srgbClr val="910E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 u="heavy">
                <a:solidFill>
                  <a:srgbClr val="910E11"/>
                </a:solidFill>
                <a:latin typeface="Times New Roman"/>
                <a:cs typeface="Times New Roman"/>
              </a:rPr>
              <a:t>Indice</a:t>
            </a:r>
            <a:r>
              <a:rPr dirty="0" smtClean="0" sz="1050" spc="50" u="heavy">
                <a:solidFill>
                  <a:srgbClr val="910E11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16501A"/>
                </a:solidFill>
                <a:latin typeface="Times New Roman"/>
                <a:cs typeface="Times New Roman"/>
              </a:rPr>
              <a:t>)</a:t>
            </a:r>
            <a:r>
              <a:rPr dirty="0" smtClean="0" sz="1050" spc="55">
                <a:solidFill>
                  <a:srgbClr val="16501A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550"/>
          </a:p>
          <a:p>
            <a:pPr marL="12700" marR="12700">
              <a:lnSpc>
                <a:spcPct val="115199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strongly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biased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does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describe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quantity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usable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photosynthesis.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7940">
              <a:lnSpc>
                <a:spcPct val="100000"/>
              </a:lnSpc>
            </a:pPr>
            <a:r>
              <a:rPr dirty="0" smtClean="0" sz="3300" spc="30" b="1">
                <a:solidFill>
                  <a:srgbClr val="0C1A44"/>
                </a:solidFill>
                <a:latin typeface="Times New Roman"/>
                <a:cs typeface="Times New Roman"/>
              </a:rPr>
              <a:t>76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60979" y="1288795"/>
            <a:ext cx="179070" cy="4121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50">
                <a:solidFill>
                  <a:srgbClr val="383838"/>
                </a:solidFill>
                <a:latin typeface="Times New Roman"/>
                <a:cs typeface="Times New Roman"/>
              </a:rPr>
              <a:t>100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64"/>
              </a:spcBef>
            </a:pPr>
            <a:endParaRPr sz="1400"/>
          </a:p>
          <a:p>
            <a:pPr marL="48895">
              <a:lnSpc>
                <a:spcPct val="100000"/>
              </a:lnSpc>
            </a:pPr>
            <a:r>
              <a:rPr dirty="0" smtClean="0" sz="700" spc="90">
                <a:solidFill>
                  <a:srgbClr val="484848"/>
                </a:solidFill>
                <a:latin typeface="Times New Roman"/>
                <a:cs typeface="Times New Roman"/>
              </a:rPr>
              <a:t>80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96388" y="1688845"/>
            <a:ext cx="330835" cy="4730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18912" sz="3525" spc="-509" i="1">
                <a:solidFill>
                  <a:srgbClr val="484848"/>
                </a:solidFill>
                <a:latin typeface="Times New Roman"/>
                <a:cs typeface="Times New Roman"/>
              </a:rPr>
              <a:t>'*</a:t>
            </a:r>
            <a:r>
              <a:rPr dirty="0" smtClean="0" baseline="-18912" sz="3525" spc="-44" i="1">
                <a:solidFill>
                  <a:srgbClr val="484848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55">
                <a:solidFill>
                  <a:srgbClr val="383838"/>
                </a:solidFill>
                <a:latin typeface="Times New Roman"/>
                <a:cs typeface="Times New Roman"/>
              </a:rPr>
              <a:t>60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14676" y="2019554"/>
            <a:ext cx="103505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229">
                <a:solidFill>
                  <a:srgbClr val="383838"/>
                </a:solidFill>
                <a:latin typeface="Times New Roman"/>
                <a:cs typeface="Times New Roman"/>
              </a:rPr>
              <a:t>c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75265" y="2105152"/>
            <a:ext cx="365125" cy="2432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760"/>
              </a:lnSpc>
            </a:pPr>
            <a:r>
              <a:rPr dirty="0" smtClean="0" sz="750" spc="-215">
                <a:solidFill>
                  <a:srgbClr val="676767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30">
                <a:solidFill>
                  <a:srgbClr val="383838"/>
                </a:solidFill>
                <a:latin typeface="Times New Roman"/>
                <a:cs typeface="Times New Roman"/>
              </a:rPr>
              <a:t>Q</a:t>
            </a:r>
            <a:r>
              <a:rPr dirty="0" smtClean="0" sz="750" spc="30">
                <a:solidFill>
                  <a:srgbClr val="383838"/>
                </a:solidFill>
                <a:latin typeface="Times New Roman"/>
                <a:cs typeface="Times New Roman"/>
              </a:rPr>
              <a:t>    </a:t>
            </a:r>
            <a:r>
              <a:rPr dirty="0" smtClean="0" sz="750" spc="-75">
                <a:solidFill>
                  <a:srgbClr val="38383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31250" sz="1200" spc="-30">
                <a:solidFill>
                  <a:srgbClr val="484848"/>
                </a:solidFill>
                <a:latin typeface="Courier New"/>
                <a:cs typeface="Courier New"/>
              </a:rPr>
              <a:t>40</a:t>
            </a:r>
            <a:endParaRPr baseline="-31250" sz="1200">
              <a:latin typeface="Courier New"/>
              <a:cs typeface="Courier New"/>
            </a:endParaRPr>
          </a:p>
          <a:p>
            <a:pPr marL="39370">
              <a:lnSpc>
                <a:spcPts val="1055"/>
              </a:lnSpc>
            </a:pPr>
            <a:r>
              <a:rPr dirty="0" smtClean="0" sz="1250" spc="10">
                <a:solidFill>
                  <a:srgbClr val="38383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383838"/>
                </a:solidFill>
                <a:latin typeface="Times New Roman"/>
                <a:cs typeface="Times New Roman"/>
              </a:rPr>
              <a:t>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14676" y="2274823"/>
            <a:ext cx="1022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05">
                <a:solidFill>
                  <a:srgbClr val="383838"/>
                </a:solidFill>
                <a:latin typeface="Times New Roman"/>
                <a:cs typeface="Times New Roman"/>
              </a:rPr>
              <a:t>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14676" y="2400045"/>
            <a:ext cx="99695" cy="66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" spc="85">
                <a:solidFill>
                  <a:srgbClr val="383838"/>
                </a:solidFill>
                <a:latin typeface="Arial"/>
                <a:cs typeface="Arial"/>
              </a:rPr>
              <a:t>(</a:t>
            </a:r>
            <a:r>
              <a:rPr dirty="0" smtClean="0" sz="350" spc="70">
                <a:solidFill>
                  <a:srgbClr val="383838"/>
                </a:solidFill>
                <a:latin typeface="Arial"/>
                <a:cs typeface="Arial"/>
              </a:rPr>
              <a:t>/</a:t>
            </a:r>
            <a:r>
              <a:rPr dirty="0" smtClean="0" sz="350" spc="85">
                <a:solidFill>
                  <a:srgbClr val="383838"/>
                </a:solidFill>
                <a:latin typeface="Arial"/>
                <a:cs typeface="Arial"/>
              </a:rPr>
              <a:t>)</a:t>
            </a:r>
            <a:endParaRPr sz="3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96388" y="2447797"/>
            <a:ext cx="127000" cy="1581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600"/>
              </a:lnSpc>
            </a:pPr>
            <a:r>
              <a:rPr dirty="0" smtClean="0" sz="550" spc="165">
                <a:solidFill>
                  <a:srgbClr val="383838"/>
                </a:solidFill>
                <a:latin typeface="Arial"/>
                <a:cs typeface="Arial"/>
              </a:rPr>
              <a:t>.0</a:t>
            </a:r>
            <a:endParaRPr sz="550">
              <a:latin typeface="Arial"/>
              <a:cs typeface="Arial"/>
            </a:endParaRPr>
          </a:p>
          <a:p>
            <a:pPr marL="12700">
              <a:lnSpc>
                <a:spcPts val="550"/>
              </a:lnSpc>
            </a:pPr>
            <a:r>
              <a:rPr dirty="0" smtClean="0" sz="600" spc="114">
                <a:solidFill>
                  <a:srgbClr val="383838"/>
                </a:solidFill>
                <a:latin typeface="Arial"/>
                <a:cs typeface="Arial"/>
              </a:rPr>
              <a:t>&lt;</a:t>
            </a:r>
            <a:r>
              <a:rPr dirty="0" smtClean="0" sz="600" spc="65">
                <a:solidFill>
                  <a:srgbClr val="383838"/>
                </a:solidFill>
                <a:latin typeface="Arial"/>
                <a:cs typeface="Arial"/>
              </a:rPr>
              <a:t>(</a:t>
            </a:r>
            <a:endParaRPr sz="6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97555" y="2495295"/>
            <a:ext cx="14033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30">
                <a:solidFill>
                  <a:srgbClr val="484848"/>
                </a:solidFill>
                <a:latin typeface="Courier New"/>
                <a:cs typeface="Courier New"/>
              </a:rPr>
              <a:t>20</a:t>
            </a:r>
            <a:endParaRPr sz="800">
              <a:latin typeface="Courier New"/>
              <a:cs typeface="Courier New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97555" y="3202431"/>
            <a:ext cx="720725" cy="7327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65">
                <a:solidFill>
                  <a:srgbClr val="484848"/>
                </a:solidFill>
                <a:latin typeface="Times New Roman"/>
                <a:cs typeface="Times New Roman"/>
              </a:rPr>
              <a:t>80</a:t>
            </a:r>
            <a:r>
              <a:rPr dirty="0" smtClean="0" sz="700" spc="65">
                <a:solidFill>
                  <a:srgbClr val="48484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229">
                <a:solidFill>
                  <a:srgbClr val="484848"/>
                </a:solidFill>
                <a:latin typeface="Arial"/>
                <a:cs typeface="Arial"/>
              </a:rPr>
              <a:t>IL</a:t>
            </a:r>
            <a:r>
              <a:rPr dirty="0" smtClean="0" sz="800" spc="30">
                <a:solidFill>
                  <a:srgbClr val="484848"/>
                </a:solidFill>
                <a:latin typeface="Arial"/>
                <a:cs typeface="Arial"/>
              </a:rPr>
              <a:t>-</a:t>
            </a:r>
            <a:r>
              <a:rPr dirty="0" smtClean="0" sz="800" spc="434">
                <a:solidFill>
                  <a:srgbClr val="808080"/>
                </a:solidFill>
                <a:latin typeface="Arial"/>
                <a:cs typeface="Arial"/>
              </a:rPr>
              <a:t>---=</a:t>
            </a:r>
            <a:endParaRPr sz="800">
              <a:latin typeface="Arial"/>
              <a:cs typeface="Arial"/>
            </a:endParaRPr>
          </a:p>
          <a:p>
            <a:pPr>
              <a:lnSpc>
                <a:spcPts val="1400"/>
              </a:lnSpc>
              <a:spcBef>
                <a:spcPts val="88"/>
              </a:spcBef>
            </a:pPr>
            <a:endParaRPr sz="1400"/>
          </a:p>
          <a:p>
            <a:pPr marL="12700">
              <a:lnSpc>
                <a:spcPct val="100000"/>
              </a:lnSpc>
            </a:pPr>
            <a:r>
              <a:rPr dirty="0" smtClean="0" sz="800" spc="5">
                <a:solidFill>
                  <a:srgbClr val="484848"/>
                </a:solidFill>
                <a:latin typeface="Times New Roman"/>
                <a:cs typeface="Times New Roman"/>
              </a:rPr>
              <a:t>6</a:t>
            </a:r>
            <a:r>
              <a:rPr dirty="0" smtClean="0" sz="800" spc="-35">
                <a:solidFill>
                  <a:srgbClr val="484848"/>
                </a:solidFill>
                <a:latin typeface="Times New Roman"/>
                <a:cs typeface="Times New Roman"/>
              </a:rPr>
              <a:t>0</a:t>
            </a:r>
            <a:r>
              <a:rPr dirty="0" smtClean="0" sz="800" spc="220">
                <a:solidFill>
                  <a:srgbClr val="808080"/>
                </a:solidFill>
                <a:latin typeface="Times New Roman"/>
                <a:cs typeface="Times New Roman"/>
              </a:rPr>
              <a:t>1</a:t>
            </a:r>
            <a:r>
              <a:rPr dirty="0" smtClean="0" sz="800" spc="-270">
                <a:solidFill>
                  <a:srgbClr val="808080"/>
                </a:solidFill>
                <a:latin typeface="Times New Roman"/>
                <a:cs typeface="Times New Roman"/>
              </a:rPr>
              <a:t>-</a:t>
            </a:r>
            <a:r>
              <a:rPr dirty="0" smtClean="0" sz="800" spc="-190">
                <a:solidFill>
                  <a:srgbClr val="808080"/>
                </a:solidFill>
                <a:latin typeface="Times New Roman"/>
                <a:cs typeface="Times New Roman"/>
              </a:rPr>
              <a:t>-</a:t>
            </a:r>
            <a:r>
              <a:rPr dirty="0" smtClean="0" sz="800" spc="735">
                <a:solidFill>
                  <a:srgbClr val="B1B1B1"/>
                </a:solidFill>
                <a:latin typeface="Times New Roman"/>
                <a:cs typeface="Times New Roman"/>
              </a:rPr>
              <a:t>­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7"/>
              </a:spcBef>
            </a:pPr>
            <a:endParaRPr sz="1200"/>
          </a:p>
          <a:p>
            <a:pPr marL="12700">
              <a:lnSpc>
                <a:spcPct val="100000"/>
              </a:lnSpc>
            </a:pPr>
            <a:r>
              <a:rPr dirty="0" smtClean="0" sz="800" spc="-20">
                <a:solidFill>
                  <a:srgbClr val="484848"/>
                </a:solidFill>
                <a:latin typeface="Courier New"/>
                <a:cs typeface="Courier New"/>
              </a:rPr>
              <a:t>40</a:t>
            </a:r>
            <a:endParaRPr sz="800">
              <a:latin typeface="Courier New"/>
              <a:cs typeface="Courier Ne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90292" y="3360419"/>
            <a:ext cx="11239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180" i="1">
                <a:solidFill>
                  <a:srgbClr val="484848"/>
                </a:solidFill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02483" y="3465830"/>
            <a:ext cx="100330" cy="958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-20">
                <a:solidFill>
                  <a:srgbClr val="484848"/>
                </a:solidFill>
                <a:latin typeface="Arial"/>
                <a:cs typeface="Arial"/>
              </a:rPr>
              <a:t>rG</a:t>
            </a:r>
            <a:endParaRPr sz="5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584195" y="3475228"/>
            <a:ext cx="125095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10">
                <a:solidFill>
                  <a:srgbClr val="383838"/>
                </a:solidFill>
                <a:latin typeface="Times New Roman"/>
                <a:cs typeface="Times New Roman"/>
              </a:rPr>
              <a:t>a: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602483" y="3643376"/>
            <a:ext cx="95885" cy="73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10">
                <a:solidFill>
                  <a:srgbClr val="484848"/>
                </a:solidFill>
                <a:latin typeface="Times New Roman"/>
                <a:cs typeface="Times New Roman"/>
              </a:rPr>
              <a:t>C/</a:t>
            </a:r>
            <a:r>
              <a:rPr dirty="0" smtClean="0" sz="400" spc="10">
                <a:solidFill>
                  <a:srgbClr val="484848"/>
                </a:solidFill>
                <a:latin typeface="Times New Roman"/>
                <a:cs typeface="Times New Roman"/>
              </a:rPr>
              <a:t>)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573106" y="3653535"/>
            <a:ext cx="126364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215">
                <a:solidFill>
                  <a:srgbClr val="808080"/>
                </a:solidFill>
                <a:latin typeface="Times New Roman"/>
                <a:cs typeface="Times New Roman"/>
              </a:rPr>
              <a:t>·</a:t>
            </a:r>
            <a:r>
              <a:rPr dirty="0" smtClean="0" sz="800" spc="-35">
                <a:solidFill>
                  <a:srgbClr val="484848"/>
                </a:solidFill>
                <a:latin typeface="Times New Roman"/>
                <a:cs typeface="Times New Roman"/>
              </a:rPr>
              <a:t>u;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590292" y="4053332"/>
            <a:ext cx="34734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90">
                <a:solidFill>
                  <a:srgbClr val="484848"/>
                </a:solidFill>
                <a:latin typeface="Times New Roman"/>
                <a:cs typeface="Times New Roman"/>
              </a:rPr>
              <a:t>-§</a:t>
            </a:r>
            <a:r>
              <a:rPr dirty="0" smtClean="0" sz="1300" spc="-190">
                <a:solidFill>
                  <a:srgbClr val="48484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48484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30">
                <a:solidFill>
                  <a:srgbClr val="484848"/>
                </a:solidFill>
                <a:latin typeface="Courier New"/>
                <a:cs typeface="Courier New"/>
              </a:rPr>
              <a:t>20</a:t>
            </a:r>
            <a:endParaRPr sz="800">
              <a:latin typeface="Courier New"/>
              <a:cs typeface="Courier New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584195" y="4214621"/>
            <a:ext cx="11557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55" i="1">
                <a:solidFill>
                  <a:srgbClr val="484848"/>
                </a:solidFill>
                <a:latin typeface="Arial"/>
                <a:cs typeface="Arial"/>
              </a:rPr>
              <a:t>.c</a:t>
            </a:r>
            <a:endParaRPr sz="7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584195" y="4256023"/>
            <a:ext cx="11938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75">
                <a:solidFill>
                  <a:srgbClr val="484848"/>
                </a:solidFill>
                <a:latin typeface="Times New Roman"/>
                <a:cs typeface="Times New Roman"/>
              </a:rPr>
              <a:t>a..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29076" y="4550409"/>
            <a:ext cx="873125" cy="262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634365" algn="l"/>
              </a:tabLst>
            </a:pPr>
            <a:r>
              <a:rPr dirty="0" smtClean="0" sz="650" spc="20">
                <a:solidFill>
                  <a:srgbClr val="484848"/>
                </a:solidFill>
                <a:latin typeface="Arial"/>
                <a:cs typeface="Arial"/>
              </a:rPr>
              <a:t>500</a:t>
            </a:r>
            <a:r>
              <a:rPr dirty="0" smtClean="0" sz="650" spc="20">
                <a:solidFill>
                  <a:srgbClr val="484848"/>
                </a:solidFill>
                <a:latin typeface="Arial"/>
                <a:cs typeface="Arial"/>
              </a:rPr>
              <a:t>	</a:t>
            </a:r>
            <a:r>
              <a:rPr dirty="0" smtClean="0" sz="650" spc="15">
                <a:solidFill>
                  <a:srgbClr val="484848"/>
                </a:solidFill>
                <a:latin typeface="Arial"/>
                <a:cs typeface="Arial"/>
              </a:rPr>
              <a:t>600</a:t>
            </a:r>
            <a:endParaRPr sz="650">
              <a:latin typeface="Arial"/>
              <a:cs typeface="Arial"/>
            </a:endParaRPr>
          </a:p>
          <a:p>
            <a:pPr marL="18415">
              <a:lnSpc>
                <a:spcPct val="100000"/>
              </a:lnSpc>
              <a:spcBef>
                <a:spcPts val="170"/>
              </a:spcBef>
            </a:pPr>
            <a:r>
              <a:rPr dirty="0" smtClean="0" sz="850">
                <a:solidFill>
                  <a:srgbClr val="383838"/>
                </a:solidFill>
                <a:latin typeface="Arial"/>
                <a:cs typeface="Arial"/>
              </a:rPr>
              <a:t>Wavelength </a:t>
            </a:r>
            <a:r>
              <a:rPr dirty="0" smtClean="0" sz="850" spc="-11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dirty="0" smtClean="0" sz="850" spc="-5">
                <a:solidFill>
                  <a:srgbClr val="484848"/>
                </a:solidFill>
                <a:latin typeface="Arial"/>
                <a:cs typeface="Arial"/>
              </a:rPr>
              <a:t>(nm)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809235" y="4550409"/>
            <a:ext cx="164465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0">
                <a:solidFill>
                  <a:srgbClr val="484848"/>
                </a:solidFill>
                <a:latin typeface="Arial"/>
                <a:cs typeface="Arial"/>
              </a:rPr>
              <a:t>700</a:t>
            </a:r>
            <a:endParaRPr sz="6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87044" y="5076190"/>
            <a:ext cx="5796915" cy="38315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17780">
              <a:lnSpc>
                <a:spcPct val="116799"/>
              </a:lnSpc>
            </a:pP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Top: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spectra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chlorophyll-A,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chlorophyll-B,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carotenoids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extracted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solution.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Bottom: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PAR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action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oxygen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evolution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incident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isolated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chloroplast.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2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4413250">
              <a:lnSpc>
                <a:spcPct val="100000"/>
              </a:lnSpc>
            </a:pP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7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A44"/>
                </a:solidFill>
                <a:latin typeface="Times New Roman"/>
                <a:cs typeface="Times New Roman"/>
              </a:rPr>
              <a:t>Indices: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16"/>
              </a:spcBef>
            </a:pPr>
            <a:endParaRPr sz="1200"/>
          </a:p>
          <a:p>
            <a:pPr algn="just" marL="18415" marR="20955" indent="426720">
              <a:lnSpc>
                <a:spcPct val="117300"/>
              </a:lnSpc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(VI)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transformation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enhance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contribution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allow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reliable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temporal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inter-comparisons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terrestrial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photosynthetic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activity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canopy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structural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variations.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6"/>
              </a:spcBef>
            </a:pPr>
            <a:endParaRPr sz="1300"/>
          </a:p>
          <a:p>
            <a:pPr algn="just" marL="12700" marR="12700" indent="438784">
              <a:lnSpc>
                <a:spcPct val="1157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Indices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(VIs),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being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functionally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equivalent.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indices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make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near-infrared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associated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healthy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vegetation.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1960s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scientists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monitor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fluctuation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surface.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attributes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leaf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LAI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percent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cover,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content,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biomass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absorbed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photosynthetically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active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(A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P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7940">
              <a:lnSpc>
                <a:spcPct val="100000"/>
              </a:lnSpc>
            </a:pPr>
            <a:r>
              <a:rPr dirty="0" smtClean="0" sz="3300" spc="30" b="1">
                <a:solidFill>
                  <a:srgbClr val="0C1A44"/>
                </a:solidFill>
                <a:latin typeface="Times New Roman"/>
                <a:cs typeface="Times New Roman"/>
              </a:rPr>
              <a:t>77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796280" cy="69297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334895" algn="l"/>
                <a:tab pos="4456430" algn="l"/>
              </a:tabLst>
            </a:pPr>
            <a:r>
              <a:rPr dirty="0" smtClean="0" sz="1000" spc="25">
                <a:solidFill>
                  <a:srgbClr val="0C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150" u="heavy">
                <a:solidFill>
                  <a:srgbClr val="702F1C"/>
                </a:solidFill>
                <a:latin typeface="Times New Roman"/>
                <a:cs typeface="Times New Roman"/>
              </a:rPr>
              <a:t>&lt;V</a:t>
            </a:r>
            <a:r>
              <a:rPr dirty="0" smtClean="0" sz="1000" spc="-175" u="heavy">
                <a:solidFill>
                  <a:srgbClr val="702F1C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 u="heavy">
                <a:solidFill>
                  <a:srgbClr val="9A1118"/>
                </a:solidFill>
                <a:latin typeface="Times New Roman"/>
                <a:cs typeface="Times New Roman"/>
              </a:rPr>
              <a:t>egetation</a:t>
            </a:r>
            <a:r>
              <a:rPr dirty="0" smtClean="0" sz="1000" spc="80" u="heavy">
                <a:solidFill>
                  <a:srgbClr val="9A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30" u="heavy">
                <a:solidFill>
                  <a:srgbClr val="9A1118"/>
                </a:solidFill>
                <a:latin typeface="Times New Roman"/>
                <a:cs typeface="Times New Roman"/>
              </a:rPr>
              <a:t>Indice</a:t>
            </a:r>
            <a:r>
              <a:rPr dirty="0" smtClean="0" sz="1000" spc="50" u="heavy">
                <a:solidFill>
                  <a:srgbClr val="9A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5" u="heavy">
                <a:solidFill>
                  <a:srgbClr val="0F56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55">
                <a:solidFill>
                  <a:srgbClr val="0F56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C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"/>
              </a:spcBef>
            </a:pPr>
            <a:endParaRPr sz="550"/>
          </a:p>
          <a:p>
            <a:pPr algn="just" marL="12700" marR="17780" indent="429259">
              <a:lnSpc>
                <a:spcPct val="1114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Indices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(VIs)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historically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6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(2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greater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2)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;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calculations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ratio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orthogonal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),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objectiv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05">
                <a:solidFill>
                  <a:srgbClr val="2A2A2A"/>
                </a:solidFill>
                <a:latin typeface="Times New Roman"/>
                <a:cs typeface="Times New Roman"/>
              </a:rPr>
              <a:t>;</a:t>
            </a:r>
            <a:r>
              <a:rPr dirty="0" smtClean="0" sz="1300" spc="65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historical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development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second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generation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VIs).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Due 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advances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hyperspectral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technology, 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high-resolution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spectrums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now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available, 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 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traditional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multispectral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VIs.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addition,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VIs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specifically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hyperspectral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ofNarrow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Indices.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9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21590">
              <a:lnSpc>
                <a:spcPct val="100000"/>
              </a:lnSpc>
            </a:pPr>
            <a:r>
              <a:rPr dirty="0" smtClean="0" sz="1150" spc="90" b="1">
                <a:solidFill>
                  <a:srgbClr val="0C1F4B"/>
                </a:solidFill>
                <a:latin typeface="Times New Roman"/>
                <a:cs typeface="Times New Roman"/>
              </a:rPr>
              <a:t>1)</a:t>
            </a:r>
            <a:r>
              <a:rPr dirty="0" smtClean="0" sz="1150" spc="-60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F4B"/>
                </a:solidFill>
                <a:latin typeface="Times New Roman"/>
                <a:cs typeface="Times New Roman"/>
              </a:rPr>
              <a:t>Normalized</a:t>
            </a:r>
            <a:r>
              <a:rPr dirty="0" smtClean="0" sz="1250" spc="105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B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10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F4B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05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B"/>
                </a:solidFill>
                <a:latin typeface="Times New Roman"/>
                <a:cs typeface="Times New Roman"/>
              </a:rPr>
              <a:t>Index: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8"/>
              </a:spcBef>
            </a:pPr>
            <a:endParaRPr sz="1300"/>
          </a:p>
          <a:p>
            <a:pPr algn="just" marL="12700" marR="26034" indent="438784">
              <a:lnSpc>
                <a:spcPct val="1123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normalized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(NDVI)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graphical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indicator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analyze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typically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necessarily,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platform,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assess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contains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live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9"/>
              </a:spcBef>
            </a:pPr>
            <a:endParaRPr sz="1200"/>
          </a:p>
          <a:p>
            <a:pPr algn="just" marL="12700" marR="12700" indent="429259">
              <a:lnSpc>
                <a:spcPct val="1118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Live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green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plants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absorb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solar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photosynthetically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active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PAR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source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photosynthesis.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Leaf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evolved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re-emit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solar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near­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carries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approximately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half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incoming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solar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photon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about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700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nanometers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too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synthesize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organic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molecules.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strong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overheating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plant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possibly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damaging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tissues.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Henc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5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live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plants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relatively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dark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PAR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relatively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bright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near­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infrared.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contrast,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clouds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snow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tend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bright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well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quite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dark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near-infrared.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pigment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plant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leaves,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strongly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absorbs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0.4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0.7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11m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photosynthesis.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leave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40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hand</a:t>
            </a:r>
            <a:r>
              <a:rPr dirty="0" smtClean="0" sz="1300" spc="-2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40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strongly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reflects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near-infrared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7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1.1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11m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leaves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plant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has,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light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affected,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respectively.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follows: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00347" y="7517638"/>
            <a:ext cx="793115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29" i="1">
                <a:solidFill>
                  <a:srgbClr val="080808"/>
                </a:solidFill>
                <a:latin typeface="Arial"/>
                <a:cs typeface="Arial"/>
              </a:rPr>
              <a:t>NIR-</a:t>
            </a:r>
            <a:r>
              <a:rPr dirty="0" smtClean="0" sz="1250" spc="2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-50" i="1">
                <a:solidFill>
                  <a:srgbClr val="080808"/>
                </a:solidFill>
                <a:latin typeface="Arial"/>
                <a:cs typeface="Arial"/>
              </a:rPr>
              <a:t>Red</a:t>
            </a:r>
            <a:endParaRPr sz="12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69411" y="7641082"/>
            <a:ext cx="1446530" cy="3251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355"/>
              </a:lnSpc>
            </a:pPr>
            <a:r>
              <a:rPr dirty="0" smtClean="0" sz="1250" spc="635" i="1">
                <a:solidFill>
                  <a:srgbClr val="080808"/>
                </a:solidFill>
                <a:latin typeface="Arial"/>
                <a:cs typeface="Arial"/>
              </a:rPr>
              <a:t>NDVI=---­</a:t>
            </a:r>
            <a:endParaRPr sz="1250">
              <a:latin typeface="Arial"/>
              <a:cs typeface="Arial"/>
            </a:endParaRPr>
          </a:p>
          <a:p>
            <a:pPr marL="643255">
              <a:lnSpc>
                <a:spcPts val="1115"/>
              </a:lnSpc>
            </a:pPr>
            <a:r>
              <a:rPr dirty="0" smtClean="0" sz="1250" spc="5" i="1">
                <a:solidFill>
                  <a:srgbClr val="080808"/>
                </a:solidFill>
                <a:latin typeface="Arial"/>
                <a:cs typeface="Arial"/>
              </a:rPr>
              <a:t>NIR</a:t>
            </a:r>
            <a:r>
              <a:rPr dirty="0" smtClean="0" sz="1250" spc="12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90" i="1">
                <a:solidFill>
                  <a:srgbClr val="080808"/>
                </a:solidFill>
                <a:latin typeface="Arial"/>
                <a:cs typeface="Arial"/>
              </a:rPr>
              <a:t>+Red</a:t>
            </a:r>
            <a:endParaRPr sz="12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8086643"/>
            <a:ext cx="5788660" cy="1120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9259">
              <a:lnSpc>
                <a:spcPct val="1119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NIR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stand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acquired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near-infrared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respectively.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reflectances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themselves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ratios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incoming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individually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hence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take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0.0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1.0.</a:t>
            </a:r>
            <a:r>
              <a:rPr dirty="0" smtClean="0" sz="1300" spc="-1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design,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itself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varies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-1.0)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1.0).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74976" y="438912"/>
            <a:ext cx="2816352" cy="30114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194047" y="3596640"/>
            <a:ext cx="469391" cy="0"/>
          </a:xfrm>
          <a:custGeom>
            <a:avLst/>
            <a:gdLst/>
            <a:ahLst/>
            <a:cxnLst/>
            <a:rect l="l" t="t" r="r" b="b"/>
            <a:pathLst>
              <a:path w="469391" h="0">
                <a:moveTo>
                  <a:pt x="0" y="0"/>
                </a:moveTo>
                <a:lnTo>
                  <a:pt x="469391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3139" y="9064497"/>
            <a:ext cx="6205855" cy="57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34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containing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dense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canopy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tend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positive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0.3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0.8)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while</a:t>
            </a:r>
            <a:endParaRPr sz="1250">
              <a:latin typeface="Times New Roman"/>
              <a:cs typeface="Times New Roman"/>
            </a:endParaRPr>
          </a:p>
          <a:p>
            <a:pPr algn="r" marR="25400">
              <a:lnSpc>
                <a:spcPts val="3105"/>
              </a:lnSpc>
            </a:pPr>
            <a:r>
              <a:rPr dirty="0" smtClean="0" sz="3250" spc="45" b="1">
                <a:solidFill>
                  <a:srgbClr val="0C1A44"/>
                </a:solidFill>
                <a:latin typeface="Times New Roman"/>
                <a:cs typeface="Times New Roman"/>
              </a:rPr>
              <a:t>78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7044" y="3470402"/>
            <a:ext cx="5794375" cy="55772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11020">
              <a:lnSpc>
                <a:spcPct val="100000"/>
              </a:lnSpc>
              <a:tabLst>
                <a:tab pos="3206750" algn="l"/>
              </a:tabLst>
            </a:pPr>
            <a:r>
              <a:rPr dirty="0" smtClean="0" baseline="6535" sz="1275" spc="37" u="sng">
                <a:solidFill>
                  <a:srgbClr val="494949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6535" sz="1275" spc="-30" u="sng">
                <a:solidFill>
                  <a:srgbClr val="494949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6535" sz="1275" spc="-150" u="sng">
                <a:solidFill>
                  <a:srgbClr val="808080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6535" sz="1275" spc="-209" u="sng">
                <a:solidFill>
                  <a:srgbClr val="808080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6535" sz="1275" spc="89" u="sng">
                <a:solidFill>
                  <a:srgbClr val="494949"/>
                </a:solidFill>
                <a:latin typeface="Times New Roman"/>
                <a:cs typeface="Times New Roman"/>
              </a:rPr>
              <a:t>50-</a:t>
            </a:r>
            <a:r>
              <a:rPr dirty="0" smtClean="0" baseline="6535" sz="1275" spc="-135" u="sng">
                <a:solidFill>
                  <a:srgbClr val="494949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6535" sz="1275" spc="-7" u="sng">
                <a:solidFill>
                  <a:srgbClr val="595959"/>
                </a:solidFill>
                <a:latin typeface="Times New Roman"/>
                <a:cs typeface="Times New Roman"/>
              </a:rPr>
              <a:t>0.08</a:t>
            </a:r>
            <a:r>
              <a:rPr dirty="0" smtClean="0" baseline="6535" sz="1275" spc="-7" u="sng">
                <a:solidFill>
                  <a:srgbClr val="595959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6535" sz="1275" spc="-7">
                <a:solidFill>
                  <a:srgbClr val="595959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6535" sz="1275" spc="-30">
                <a:solidFill>
                  <a:srgbClr val="595959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6535" sz="1275" spc="127">
                <a:solidFill>
                  <a:srgbClr val="808080"/>
                </a:solidFill>
                <a:latin typeface="Times New Roman"/>
                <a:cs typeface="Times New Roman"/>
              </a:rPr>
              <a:t>..</a:t>
            </a:r>
            <a:r>
              <a:rPr dirty="0" smtClean="0" baseline="6535" sz="1275" spc="-209">
                <a:solidFill>
                  <a:srgbClr val="808080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6535" sz="1275" spc="-67">
                <a:solidFill>
                  <a:srgbClr val="595959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6535" sz="1275" spc="37">
                <a:solidFill>
                  <a:srgbClr val="808080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6535" sz="1275" spc="-30">
                <a:solidFill>
                  <a:srgbClr val="494949"/>
                </a:solidFill>
                <a:latin typeface="Times New Roman"/>
                <a:cs typeface="Times New Roman"/>
              </a:rPr>
              <a:t>72</a:t>
            </a:r>
            <a:r>
              <a:rPr dirty="0" smtClean="0" baseline="6535" sz="1275" spc="-30">
                <a:solidFill>
                  <a:srgbClr val="494949"/>
                </a:solidFill>
                <a:latin typeface="Times New Roman"/>
                <a:cs typeface="Times New Roman"/>
              </a:rPr>
              <a:t>	</a:t>
            </a:r>
            <a:r>
              <a:rPr dirty="0" smtClean="0" sz="850" spc="-15">
                <a:solidFill>
                  <a:srgbClr val="494949"/>
                </a:solidFill>
                <a:latin typeface="Times New Roman"/>
                <a:cs typeface="Times New Roman"/>
              </a:rPr>
              <a:t>(0</a:t>
            </a:r>
            <a:r>
              <a:rPr dirty="0" smtClean="0" sz="850" spc="-40">
                <a:solidFill>
                  <a:srgbClr val="494949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16339" sz="1275" spc="67">
                <a:solidFill>
                  <a:srgbClr val="494949"/>
                </a:solidFill>
                <a:latin typeface="Times New Roman"/>
                <a:cs typeface="Times New Roman"/>
              </a:rPr>
              <a:t>4</a:t>
            </a:r>
            <a:r>
              <a:rPr dirty="0" smtClean="0" baseline="16339" sz="1275" spc="-97">
                <a:solidFill>
                  <a:srgbClr val="494949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25">
                <a:solidFill>
                  <a:srgbClr val="595959"/>
                </a:solidFill>
                <a:latin typeface="Times New Roman"/>
                <a:cs typeface="Times New Roman"/>
              </a:rPr>
              <a:t>-</a:t>
            </a:r>
            <a:r>
              <a:rPr dirty="0" smtClean="0" sz="850" spc="-45">
                <a:solidFill>
                  <a:srgbClr val="595959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5">
                <a:solidFill>
                  <a:srgbClr val="494949"/>
                </a:solidFill>
                <a:latin typeface="Times New Roman"/>
                <a:cs typeface="Times New Roman"/>
              </a:rPr>
              <a:t>0.30)</a:t>
            </a:r>
            <a:r>
              <a:rPr dirty="0" smtClean="0" sz="850" spc="-5">
                <a:solidFill>
                  <a:srgbClr val="494949"/>
                </a:solidFill>
                <a:latin typeface="Times New Roman"/>
                <a:cs typeface="Times New Roman"/>
              </a:rPr>
              <a:t>  </a:t>
            </a:r>
            <a:r>
              <a:rPr dirty="0" smtClean="0" sz="850" spc="5">
                <a:solidFill>
                  <a:srgbClr val="494949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50">
                <a:solidFill>
                  <a:srgbClr val="808080"/>
                </a:solidFill>
                <a:latin typeface="Times New Roman"/>
                <a:cs typeface="Times New Roman"/>
              </a:rPr>
              <a:t>..</a:t>
            </a:r>
            <a:r>
              <a:rPr dirty="0" smtClean="0" sz="850" spc="-120">
                <a:solidFill>
                  <a:srgbClr val="808080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0">
                <a:solidFill>
                  <a:srgbClr val="494949"/>
                </a:solidFill>
                <a:latin typeface="Times New Roman"/>
                <a:cs typeface="Times New Roman"/>
              </a:rPr>
              <a:t>0</a:t>
            </a:r>
            <a:r>
              <a:rPr dirty="0" smtClean="0" sz="850" spc="-5">
                <a:solidFill>
                  <a:srgbClr val="6B6B6B"/>
                </a:solidFill>
                <a:latin typeface="Times New Roman"/>
                <a:cs typeface="Times New Roman"/>
              </a:rPr>
              <a:t>.</a:t>
            </a:r>
            <a:r>
              <a:rPr dirty="0" smtClean="0" sz="850" spc="-15">
                <a:solidFill>
                  <a:srgbClr val="6B6B6B"/>
                </a:solidFill>
                <a:latin typeface="Times New Roman"/>
                <a:cs typeface="Times New Roman"/>
              </a:rPr>
              <a:t>1</a:t>
            </a:r>
            <a:r>
              <a:rPr dirty="0" smtClean="0" sz="850" spc="-5">
                <a:solidFill>
                  <a:srgbClr val="494949"/>
                </a:solidFill>
                <a:latin typeface="Times New Roman"/>
                <a:cs typeface="Times New Roman"/>
              </a:rPr>
              <a:t>4</a:t>
            </a:r>
            <a:endParaRPr sz="850">
              <a:latin typeface="Times New Roman"/>
              <a:cs typeface="Times New Roman"/>
            </a:endParaRPr>
          </a:p>
          <a:p>
            <a:pPr marL="1792605">
              <a:lnSpc>
                <a:spcPts val="1010"/>
              </a:lnSpc>
              <a:tabLst>
                <a:tab pos="3188335" algn="l"/>
              </a:tabLst>
            </a:pPr>
            <a:r>
              <a:rPr dirty="0" smtClean="0" sz="850" spc="-30">
                <a:solidFill>
                  <a:srgbClr val="494949"/>
                </a:solidFill>
                <a:latin typeface="Times New Roman"/>
                <a:cs typeface="Times New Roman"/>
              </a:rPr>
              <a:t>(</a:t>
            </a:r>
            <a:r>
              <a:rPr dirty="0" smtClean="0" sz="850" spc="-110">
                <a:solidFill>
                  <a:srgbClr val="494949"/>
                </a:solidFill>
                <a:latin typeface="Times New Roman"/>
                <a:cs typeface="Times New Roman"/>
              </a:rPr>
              <a:t>O</a:t>
            </a:r>
            <a:r>
              <a:rPr dirty="0" smtClean="0" sz="850" spc="-70">
                <a:solidFill>
                  <a:srgbClr val="6B6B6B"/>
                </a:solidFill>
                <a:latin typeface="Times New Roman"/>
                <a:cs typeface="Times New Roman"/>
              </a:rPr>
              <a:t>.</a:t>
            </a:r>
            <a:r>
              <a:rPr dirty="0" smtClean="0" sz="850" spc="-90">
                <a:solidFill>
                  <a:srgbClr val="494949"/>
                </a:solidFill>
                <a:latin typeface="Times New Roman"/>
                <a:cs typeface="Times New Roman"/>
              </a:rPr>
              <a:t>SO</a:t>
            </a:r>
            <a:r>
              <a:rPr dirty="0" smtClean="0" sz="850" spc="-70">
                <a:solidFill>
                  <a:srgbClr val="49494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80">
                <a:solidFill>
                  <a:srgbClr val="494949"/>
                </a:solidFill>
                <a:latin typeface="Arial"/>
                <a:cs typeface="Arial"/>
              </a:rPr>
              <a:t>+</a:t>
            </a:r>
            <a:r>
              <a:rPr dirty="0" smtClean="0" sz="750" spc="-110">
                <a:solidFill>
                  <a:srgbClr val="494949"/>
                </a:solidFill>
                <a:latin typeface="Arial"/>
                <a:cs typeface="Arial"/>
              </a:rPr>
              <a:t> </a:t>
            </a:r>
            <a:r>
              <a:rPr dirty="0" smtClean="0" sz="850" spc="0">
                <a:solidFill>
                  <a:srgbClr val="494949"/>
                </a:solidFill>
                <a:latin typeface="Times New Roman"/>
                <a:cs typeface="Times New Roman"/>
              </a:rPr>
              <a:t>0</a:t>
            </a:r>
            <a:r>
              <a:rPr dirty="0" smtClean="0" sz="850" spc="-25">
                <a:solidFill>
                  <a:srgbClr val="808080"/>
                </a:solidFill>
                <a:latin typeface="Times New Roman"/>
                <a:cs typeface="Times New Roman"/>
              </a:rPr>
              <a:t>.</a:t>
            </a:r>
            <a:r>
              <a:rPr dirty="0" smtClean="0" sz="850" spc="0">
                <a:solidFill>
                  <a:srgbClr val="494949"/>
                </a:solidFill>
                <a:latin typeface="Times New Roman"/>
                <a:cs typeface="Times New Roman"/>
              </a:rPr>
              <a:t>08)</a:t>
            </a:r>
            <a:r>
              <a:rPr dirty="0" smtClean="0" sz="850" spc="0">
                <a:solidFill>
                  <a:srgbClr val="494949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3267" sz="1275" spc="75">
                <a:solidFill>
                  <a:srgbClr val="494949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3267" sz="1275" spc="7">
                <a:solidFill>
                  <a:srgbClr val="494949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3267" sz="1275" spc="-104">
                <a:solidFill>
                  <a:srgbClr val="6B6B6B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3267" sz="1275" spc="-7">
                <a:solidFill>
                  <a:srgbClr val="494949"/>
                </a:solidFill>
                <a:latin typeface="Times New Roman"/>
                <a:cs typeface="Times New Roman"/>
              </a:rPr>
              <a:t>4</a:t>
            </a:r>
            <a:r>
              <a:rPr dirty="0" smtClean="0" baseline="3267" sz="1275" spc="-15">
                <a:solidFill>
                  <a:srgbClr val="494949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67" sz="1275" spc="179">
                <a:solidFill>
                  <a:srgbClr val="595959"/>
                </a:solidFill>
                <a:latin typeface="Times New Roman"/>
                <a:cs typeface="Times New Roman"/>
              </a:rPr>
              <a:t>+</a:t>
            </a:r>
            <a:r>
              <a:rPr dirty="0" smtClean="0" baseline="3267" sz="1275" spc="97">
                <a:solidFill>
                  <a:srgbClr val="595959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3267" sz="1275" spc="-112">
                <a:solidFill>
                  <a:srgbClr val="808080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3267" sz="1275" spc="7">
                <a:solidFill>
                  <a:srgbClr val="595959"/>
                </a:solidFill>
                <a:latin typeface="Times New Roman"/>
                <a:cs typeface="Times New Roman"/>
              </a:rPr>
              <a:t>30)</a:t>
            </a:r>
            <a:endParaRPr baseline="3267" sz="1275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0"/>
              </a:spcBef>
            </a:pPr>
            <a:endParaRPr sz="1200"/>
          </a:p>
          <a:p>
            <a:pPr algn="just" marL="12700" marR="18415" indent="432434">
              <a:lnSpc>
                <a:spcPct val="115799"/>
              </a:lnSpc>
            </a:pP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It</a:t>
            </a:r>
            <a:r>
              <a:rPr dirty="0" smtClean="0" sz="1200" spc="-18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noted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functionally,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linearly,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equivalent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simple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infrared/red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NIRNIS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advantage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ofNDVI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infrared/red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limited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linearity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functional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with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e.g.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biomass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unlike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NDVI)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positive,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practical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advantages,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mathematically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infinite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infinity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practical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disadvantage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co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pared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regard,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note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VIS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term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numerator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ofNDVI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scales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result,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thereby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negative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functionally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linearly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equivalent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 i="1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250" spc="13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NIR+VIS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never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negative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nor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limitless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range.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concept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algebraic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formula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that,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despite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name,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transformation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NIRIVIS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functional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VIS).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4"/>
              </a:spcBef>
            </a:pPr>
            <a:endParaRPr sz="1300"/>
          </a:p>
          <a:p>
            <a:pPr algn="just" marL="12700" marR="13335" indent="432434">
              <a:lnSpc>
                <a:spcPct val="115700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general,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much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near-infrared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dense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type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forest.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Subsequent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work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ND</a:t>
            </a:r>
            <a:r>
              <a:rPr dirty="0" smtClean="0" sz="1250" spc="-1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VI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photosynthetic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capacity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hence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plant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canopies.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Although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admits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go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-1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1,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even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densely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populated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urban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normal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positive,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closer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zero.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Negative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disturbed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materials.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1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18415">
              <a:lnSpc>
                <a:spcPct val="100000"/>
              </a:lnSpc>
            </a:pPr>
            <a:r>
              <a:rPr dirty="0" smtClean="0" sz="1250" spc="15" b="1" u="heavy">
                <a:solidFill>
                  <a:srgbClr val="0C1A44"/>
                </a:solidFill>
                <a:latin typeface="Times New Roman"/>
                <a:cs typeface="Times New Roman"/>
              </a:rPr>
              <a:t>Performance</a:t>
            </a:r>
            <a:r>
              <a:rPr dirty="0" smtClean="0" sz="1250" spc="15" b="1" u="heavy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 b="1" u="heavy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b="1" u="heavy">
                <a:solidFill>
                  <a:srgbClr val="0C1A44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 b="1" u="heavy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 u="heavy">
                <a:solidFill>
                  <a:srgbClr val="0C1A44"/>
                </a:solidFill>
                <a:latin typeface="Times New Roman"/>
                <a:cs typeface="Times New Roman"/>
              </a:rPr>
              <a:t>limitations</a:t>
            </a:r>
            <a:r>
              <a:rPr dirty="0" smtClean="0" sz="1250" spc="55" b="1" u="heavy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 u="heavy">
                <a:solidFill>
                  <a:srgbClr val="0C1A44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 b="1" u="heavy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u="heavy">
                <a:solidFill>
                  <a:srgbClr val="0C1A44"/>
                </a:solidFill>
                <a:latin typeface="Times New Roman"/>
                <a:cs typeface="Times New Roman"/>
              </a:rPr>
              <a:t>NDVI: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2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445134">
              <a:lnSpc>
                <a:spcPct val="100000"/>
              </a:lnSpc>
            </a:pP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It</a:t>
            </a:r>
            <a:r>
              <a:rPr dirty="0" smtClean="0" sz="1200" spc="1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definition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3996" y="421640"/>
            <a:ext cx="6195060" cy="92075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58419" marR="452755">
              <a:lnSpc>
                <a:spcPct val="100000"/>
              </a:lnSpc>
              <a:tabLst>
                <a:tab pos="2343785" algn="l"/>
                <a:tab pos="4465320" algn="l"/>
              </a:tabLst>
            </a:pPr>
            <a:r>
              <a:rPr dirty="0" smtClean="0" sz="1000" spc="25">
                <a:solidFill>
                  <a:srgbClr val="0E1F49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150" u="heavy">
                <a:solidFill>
                  <a:srgbClr val="702F1C"/>
                </a:solidFill>
                <a:latin typeface="Times New Roman"/>
                <a:cs typeface="Times New Roman"/>
              </a:rPr>
              <a:t>&lt;V</a:t>
            </a:r>
            <a:r>
              <a:rPr dirty="0" smtClean="0" sz="1000" spc="-175" u="heavy">
                <a:solidFill>
                  <a:srgbClr val="702F1C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 u="heavy">
                <a:solidFill>
                  <a:srgbClr val="9A1118"/>
                </a:solidFill>
                <a:latin typeface="Times New Roman"/>
                <a:cs typeface="Times New Roman"/>
              </a:rPr>
              <a:t>egetation</a:t>
            </a:r>
            <a:r>
              <a:rPr dirty="0" smtClean="0" sz="1000" spc="80" u="heavy">
                <a:solidFill>
                  <a:srgbClr val="9A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30" u="heavy">
                <a:solidFill>
                  <a:srgbClr val="9A1118"/>
                </a:solidFill>
                <a:latin typeface="Times New Roman"/>
                <a:cs typeface="Times New Roman"/>
              </a:rPr>
              <a:t>Indice</a:t>
            </a:r>
            <a:r>
              <a:rPr dirty="0" smtClean="0" sz="1000" spc="50" u="heavy">
                <a:solidFill>
                  <a:srgbClr val="9A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5" u="heavy">
                <a:solidFill>
                  <a:srgbClr val="0F56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55">
                <a:solidFill>
                  <a:srgbClr val="0F56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"/>
              </a:spcBef>
            </a:pPr>
            <a:endParaRPr sz="550"/>
          </a:p>
          <a:p>
            <a:pPr algn="just" marL="21590" marR="418465">
              <a:lnSpc>
                <a:spcPct val="115199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clouds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snow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characterized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negative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index.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targets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include: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9"/>
              </a:spcBef>
            </a:pPr>
            <a:endParaRPr sz="1200"/>
          </a:p>
          <a:p>
            <a:pPr algn="just" marL="21590" marR="408940" indent="17780">
              <a:lnSpc>
                <a:spcPct val="117600"/>
              </a:lnSpc>
              <a:buClr>
                <a:srgbClr val="080808"/>
              </a:buClr>
              <a:buFont typeface="Times New Roman"/>
              <a:buAutoNum type="arabicParenR"/>
              <a:tabLst>
                <a:tab pos="222885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standing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oceans,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seas,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lakes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rivers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1D1D1D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least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away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shores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positive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even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slightly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negative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values,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0"/>
              </a:spcBef>
              <a:buClr>
                <a:srgbClr val="080808"/>
              </a:buClr>
              <a:buFont typeface="Times New Roman"/>
              <a:buAutoNum type="arabicParenR"/>
            </a:pPr>
            <a:endParaRPr sz="1200"/>
          </a:p>
          <a:p>
            <a:pPr algn="just" marL="21590" marR="407670">
              <a:lnSpc>
                <a:spcPct val="116199"/>
              </a:lnSpc>
              <a:buClr>
                <a:srgbClr val="080808"/>
              </a:buClr>
              <a:buFont typeface="Times New Roman"/>
              <a:buAutoNum type="arabicParenR"/>
              <a:tabLst>
                <a:tab pos="222885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Soils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near-infrared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spectral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somewhat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than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red,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generate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positive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say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0.1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0.2).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simplicity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capacity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broadly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distinguish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vegetated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types,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advantage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compressing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manipulated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factor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(or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since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replaces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eventually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coded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instead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10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widely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applications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was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originally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designed.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assessments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opposed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qualitative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surveys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indicated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raises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issues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seriously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limit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usefulness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ifthey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properly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addressed.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subsections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review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issues.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3"/>
              </a:spcBef>
              <a:buClr>
                <a:srgbClr val="080808"/>
              </a:buClr>
              <a:buFont typeface="Times New Roman"/>
              <a:buAutoNum type="arabicParenR"/>
            </a:pPr>
            <a:endParaRPr sz="1300"/>
          </a:p>
          <a:p>
            <a:pPr algn="just" marL="12700" marR="408305" indent="8890">
              <a:lnSpc>
                <a:spcPct val="116199"/>
              </a:lnSpc>
              <a:buClr>
                <a:srgbClr val="080808"/>
              </a:buClr>
              <a:buFont typeface="Times New Roman"/>
              <a:buAutoNum type="arabicParenR"/>
              <a:tabLst>
                <a:tab pos="204470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Mathematically,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sum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channels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alone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normalized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carries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initial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information.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missing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relevant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valuable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user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judge,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understand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product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carries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fraction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1D1D1D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2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9"/>
              </a:spcBef>
              <a:buClr>
                <a:srgbClr val="080808"/>
              </a:buClr>
              <a:buFont typeface="Times New Roman"/>
              <a:buAutoNum type="arabicParenR"/>
            </a:pPr>
            <a:endParaRPr sz="1200"/>
          </a:p>
          <a:p>
            <a:pPr algn="just" marL="12700" marR="403860" indent="8890">
              <a:lnSpc>
                <a:spcPct val="116300"/>
              </a:lnSpc>
              <a:buClr>
                <a:srgbClr val="080808"/>
              </a:buClr>
              <a:buFont typeface="Times New Roman"/>
              <a:buAutoNum type="arabicParenR"/>
              <a:tabLst>
                <a:tab pos="195580" algn="l"/>
              </a:tabLst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Users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ofNDVI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tended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index.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Typical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Leaf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biomass,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concentration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leaves,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plant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productivity,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fractional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cover,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accumulated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rainfall,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etc.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relations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correlating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space-derived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ground-measured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variables.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raises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further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issues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associated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measurements,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quantities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substantially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sampled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instruments.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Furthermore,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course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illogical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claim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relations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hold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once,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imply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environmental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unequivocally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themselves.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23"/>
              </a:spcBef>
              <a:buClr>
                <a:srgbClr val="080808"/>
              </a:buClr>
              <a:buFont typeface="Times New Roman"/>
              <a:buAutoNum type="arabicParenR"/>
            </a:pPr>
            <a:endParaRPr sz="1200"/>
          </a:p>
          <a:p>
            <a:pPr algn="just" marL="30480" marR="420370">
              <a:lnSpc>
                <a:spcPct val="120000"/>
              </a:lnSpc>
              <a:buClr>
                <a:srgbClr val="080808"/>
              </a:buClr>
              <a:buFont typeface="Times New Roman"/>
              <a:buAutoNum type="arabicParenR"/>
              <a:tabLst>
                <a:tab pos="213360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acquired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simultaneously.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easy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achieve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instruments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acquire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6"/>
              </a:spcBef>
            </a:pPr>
            <a:endParaRPr sz="1300"/>
          </a:p>
          <a:p>
            <a:pPr algn="r" marR="12700">
              <a:lnSpc>
                <a:spcPct val="100000"/>
              </a:lnSpc>
            </a:pPr>
            <a:r>
              <a:rPr dirty="0" smtClean="0" sz="2900" spc="30" b="1">
                <a:solidFill>
                  <a:srgbClr val="0E1F49"/>
                </a:solidFill>
                <a:latin typeface="Arial"/>
                <a:cs typeface="Arial"/>
              </a:rPr>
              <a:t>79</a:t>
            </a:r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500" spc="-190">
                <a:solidFill>
                  <a:srgbClr val="0C1F4D"/>
                </a:solidFill>
                <a:latin typeface="Courier New"/>
                <a:cs typeface="Courier New"/>
              </a:rPr>
              <a:t>80</a:t>
            </a:r>
            <a:endParaRPr sz="3500">
              <a:latin typeface="Courier New"/>
              <a:cs typeface="Courier New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791200" cy="8538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7785">
              <a:lnSpc>
                <a:spcPct val="100000"/>
              </a:lnSpc>
              <a:tabLst>
                <a:tab pos="2334895" algn="l"/>
                <a:tab pos="4456430" algn="l"/>
              </a:tabLst>
            </a:pPr>
            <a:r>
              <a:rPr dirty="0" smtClean="0" sz="1000" spc="25">
                <a:solidFill>
                  <a:srgbClr val="0E1F49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150" u="heavy">
                <a:solidFill>
                  <a:srgbClr val="702F1C"/>
                </a:solidFill>
                <a:latin typeface="Times New Roman"/>
                <a:cs typeface="Times New Roman"/>
              </a:rPr>
              <a:t>&lt;V</a:t>
            </a:r>
            <a:r>
              <a:rPr dirty="0" smtClean="0" sz="1000" spc="-175" u="heavy">
                <a:solidFill>
                  <a:srgbClr val="702F1C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 u="heavy">
                <a:solidFill>
                  <a:srgbClr val="9A1118"/>
                </a:solidFill>
                <a:latin typeface="Times New Roman"/>
                <a:cs typeface="Times New Roman"/>
              </a:rPr>
              <a:t>egetation</a:t>
            </a:r>
            <a:r>
              <a:rPr dirty="0" smtClean="0" sz="1000" spc="80" u="heavy">
                <a:solidFill>
                  <a:srgbClr val="9A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30" u="heavy">
                <a:solidFill>
                  <a:srgbClr val="9A1118"/>
                </a:solidFill>
                <a:latin typeface="Times New Roman"/>
                <a:cs typeface="Times New Roman"/>
              </a:rPr>
              <a:t>Indice</a:t>
            </a:r>
            <a:r>
              <a:rPr dirty="0" smtClean="0" sz="1000" spc="50" u="heavy">
                <a:solidFill>
                  <a:srgbClr val="9A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5" u="heavy">
                <a:solidFill>
                  <a:srgbClr val="0F56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55">
                <a:solidFill>
                  <a:srgbClr val="0F56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3"/>
              </a:spcBef>
            </a:pPr>
            <a:endParaRPr sz="550"/>
          </a:p>
          <a:p>
            <a:pPr algn="just" marL="21590" marR="19685">
              <a:lnSpc>
                <a:spcPct val="1108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channels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cameras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focal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planes.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Mis-registration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lead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substantial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errors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unusable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23"/>
              </a:spcBef>
            </a:pPr>
            <a:endParaRPr sz="1200"/>
          </a:p>
          <a:p>
            <a:pPr marL="12700" marR="12700" indent="420370">
              <a:lnSpc>
                <a:spcPct val="115399"/>
              </a:lnSpc>
            </a:pP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Also,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turns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out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sensitive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perturbing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including: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7"/>
              </a:spcBef>
            </a:pPr>
            <a:endParaRPr sz="1200"/>
          </a:p>
          <a:p>
            <a:pPr algn="just" marL="12700" marR="13970" indent="17780">
              <a:lnSpc>
                <a:spcPct val="111300"/>
              </a:lnSpc>
              <a:buClr>
                <a:srgbClr val="080808"/>
              </a:buClr>
              <a:buFont typeface="Times New Roman"/>
              <a:buAutoNum type="arabicParenR"/>
              <a:tabLst>
                <a:tab pos="195580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effects: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composition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respect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vapor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aerosols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significantly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affect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made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space.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Hence,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latter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misinterpreted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these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properly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taken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account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case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raw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"/>
              </a:spcBef>
              <a:buClr>
                <a:srgbClr val="080808"/>
              </a:buClr>
              <a:buFont typeface="Times New Roman"/>
              <a:buAutoNum type="arabicParenR"/>
            </a:pPr>
            <a:endParaRPr sz="1300"/>
          </a:p>
          <a:p>
            <a:pPr algn="just" marL="12700" marR="16510">
              <a:lnSpc>
                <a:spcPct val="112300"/>
              </a:lnSpc>
              <a:buClr>
                <a:srgbClr val="080808"/>
              </a:buClr>
              <a:buFont typeface="Times New Roman"/>
              <a:buAutoNum type="arabicParenR"/>
              <a:tabLst>
                <a:tab pos="204470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Clouds: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Deep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optically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thick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clouds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quite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noticeable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yield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characteristic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ease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screening.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clouds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ubiquitous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cirrus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clouds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typical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dimensions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diameter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actually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sampled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significantly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contaminate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measurements.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Similarl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y</a:t>
            </a:r>
            <a:r>
              <a:rPr dirty="0" smtClean="0" sz="1300" spc="35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cloud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shadows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clear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affect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lead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misinterpretations.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considerations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minimized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by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composite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daily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near-daily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  <a:buClr>
                <a:srgbClr val="080808"/>
              </a:buClr>
              <a:buFont typeface="Times New Roman"/>
              <a:buAutoNum type="arabicParenR"/>
            </a:pPr>
            <a:endParaRPr sz="1200"/>
          </a:p>
          <a:p>
            <a:pPr algn="just" marL="12700" marR="16510">
              <a:lnSpc>
                <a:spcPct val="112300"/>
              </a:lnSpc>
              <a:buClr>
                <a:srgbClr val="080808"/>
              </a:buClr>
              <a:buFont typeface="Times New Roman"/>
              <a:buAutoNum type="arabicParenR"/>
              <a:tabLst>
                <a:tab pos="222885" algn="l"/>
              </a:tabLst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Soil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effects: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Soils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tend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darken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when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wet,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content.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moistening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exactly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NDVI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soil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moisture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precipitation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evaporation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changes.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1"/>
              </a:spcBef>
              <a:buClr>
                <a:srgbClr val="080808"/>
              </a:buClr>
              <a:buFont typeface="Times New Roman"/>
              <a:buAutoNum type="arabicParenR"/>
            </a:pPr>
            <a:endParaRPr sz="1200"/>
          </a:p>
          <a:p>
            <a:pPr algn="just" marL="12700" marR="12700">
              <a:lnSpc>
                <a:spcPct val="111700"/>
              </a:lnSpc>
              <a:buClr>
                <a:srgbClr val="080808"/>
              </a:buClr>
              <a:buFont typeface="Times New Roman"/>
              <a:buAutoNum type="arabicParenR"/>
              <a:tabLst>
                <a:tab pos="231775" algn="l"/>
              </a:tabLst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Anisotropic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effects: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surfaces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man-made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reflect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differently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directions,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anisotropy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dependent,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even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ifthe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tendency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 two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bands.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result,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ofNDVI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depend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anisotropy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angular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geometry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of 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illumination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hence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swath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instrument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passage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site.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particularly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crucial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analyzing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VHRR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since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orbit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NOAA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platforms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tended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drift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time.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C1C1C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13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time,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composite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minimizes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considerations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led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global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spanning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25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years.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7"/>
              </a:spcBef>
              <a:buClr>
                <a:srgbClr val="080808"/>
              </a:buClr>
              <a:buFont typeface="Times New Roman"/>
              <a:buAutoNum type="arabicParenR"/>
            </a:pPr>
            <a:endParaRPr sz="1300"/>
          </a:p>
          <a:p>
            <a:pPr algn="just" marL="12700" marR="13970" indent="8890">
              <a:lnSpc>
                <a:spcPct val="110800"/>
              </a:lnSpc>
              <a:buClr>
                <a:srgbClr val="080808"/>
              </a:buClr>
              <a:buFont typeface="Times New Roman"/>
              <a:buAutoNum type="arabicParenR"/>
              <a:tabLst>
                <a:tab pos="204470" algn="l"/>
              </a:tabLst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effects: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Since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own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performances,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position,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width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-2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500" spc="-190">
                <a:solidFill>
                  <a:srgbClr val="0C1F4D"/>
                </a:solidFill>
                <a:latin typeface="Courier New"/>
                <a:cs typeface="Courier New"/>
              </a:rPr>
              <a:t>81</a:t>
            </a:r>
            <a:endParaRPr sz="3500">
              <a:latin typeface="Courier New"/>
              <a:cs typeface="Courier New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784850" cy="22650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334895" algn="l"/>
                <a:tab pos="4456430" algn="l"/>
              </a:tabLst>
            </a:pPr>
            <a:r>
              <a:rPr dirty="0" smtClean="0" sz="1000" spc="25">
                <a:solidFill>
                  <a:srgbClr val="0C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150" u="heavy">
                <a:solidFill>
                  <a:srgbClr val="702F1C"/>
                </a:solidFill>
                <a:latin typeface="Times New Roman"/>
                <a:cs typeface="Times New Roman"/>
              </a:rPr>
              <a:t>&lt;V</a:t>
            </a:r>
            <a:r>
              <a:rPr dirty="0" smtClean="0" sz="1000" spc="-175" u="heavy">
                <a:solidFill>
                  <a:srgbClr val="702F1C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 u="heavy">
                <a:solidFill>
                  <a:srgbClr val="9A1118"/>
                </a:solidFill>
                <a:latin typeface="Times New Roman"/>
                <a:cs typeface="Times New Roman"/>
              </a:rPr>
              <a:t>egetation</a:t>
            </a:r>
            <a:r>
              <a:rPr dirty="0" smtClean="0" sz="1000" spc="80" u="heavy">
                <a:solidFill>
                  <a:srgbClr val="9A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30" u="heavy">
                <a:solidFill>
                  <a:srgbClr val="9A1118"/>
                </a:solidFill>
                <a:latin typeface="Times New Roman"/>
                <a:cs typeface="Times New Roman"/>
              </a:rPr>
              <a:t>Indice</a:t>
            </a:r>
            <a:r>
              <a:rPr dirty="0" smtClean="0" sz="1000" spc="50" u="heavy">
                <a:solidFill>
                  <a:srgbClr val="9A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5" u="heavy">
                <a:solidFill>
                  <a:srgbClr val="0F56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55">
                <a:solidFill>
                  <a:srgbClr val="0F56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0C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"/>
              </a:spcBef>
            </a:pPr>
            <a:endParaRPr sz="550"/>
          </a:p>
          <a:p>
            <a:pPr marL="17145" marR="19050" indent="-5080">
              <a:lnSpc>
                <a:spcPct val="115199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formula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like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yields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acquired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instruments.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0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300" spc="30">
                <a:solidFill>
                  <a:srgbClr val="0C1F4D"/>
                </a:solidFill>
                <a:latin typeface="Times New Roman"/>
                <a:cs typeface="Times New Roman"/>
              </a:rPr>
              <a:t>2)</a:t>
            </a:r>
            <a:r>
              <a:rPr dirty="0" smtClean="0" sz="1300" spc="3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C1F4D"/>
                </a:solidFill>
                <a:latin typeface="Times New Roman"/>
                <a:cs typeface="Times New Roman"/>
              </a:rPr>
              <a:t>Enhanced</a:t>
            </a:r>
            <a:r>
              <a:rPr dirty="0" smtClean="0" sz="1300" spc="9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1F4D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300" spc="10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C1F4D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3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1F4D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40">
                <a:solidFill>
                  <a:srgbClr val="0C1F4D"/>
                </a:solidFill>
                <a:latin typeface="Times New Roman"/>
                <a:cs typeface="Times New Roman"/>
              </a:rPr>
              <a:t>EVI</a:t>
            </a:r>
            <a:r>
              <a:rPr dirty="0" smtClean="0" sz="1300" spc="30">
                <a:solidFill>
                  <a:srgbClr val="0C1F4D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0">
                <a:solidFill>
                  <a:srgbClr val="0C1F4D"/>
                </a:solidFill>
                <a:latin typeface="Times New Roman"/>
                <a:cs typeface="Times New Roman"/>
              </a:rPr>
              <a:t>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27"/>
              </a:spcBef>
            </a:pPr>
            <a:endParaRPr sz="700"/>
          </a:p>
          <a:p>
            <a:pPr algn="just" marL="12700" marR="12700" indent="438784">
              <a:lnSpc>
                <a:spcPct val="1163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enhanced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EVI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'optimized'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signal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improved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sensitivity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biomass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improved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monitoring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de-coupling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canopy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background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signal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reduction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influences.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EVI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computed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equation: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64355" y="2779268"/>
            <a:ext cx="77597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225" i="1">
                <a:solidFill>
                  <a:srgbClr val="080808"/>
                </a:solidFill>
                <a:latin typeface="Times New Roman"/>
                <a:cs typeface="Times New Roman"/>
              </a:rPr>
              <a:t>NIR-</a:t>
            </a:r>
            <a:r>
              <a:rPr dirty="0" smtClean="0" sz="1300" spc="10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 i="1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08707" y="2895600"/>
            <a:ext cx="3556635" cy="239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45" i="1">
                <a:solidFill>
                  <a:srgbClr val="080808"/>
                </a:solidFill>
                <a:latin typeface="Times New Roman"/>
                <a:cs typeface="Times New Roman"/>
              </a:rPr>
              <a:t>EVI</a:t>
            </a:r>
            <a:r>
              <a:rPr dirty="0" smtClean="0" sz="1300" spc="-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70" i="1">
                <a:solidFill>
                  <a:srgbClr val="080808"/>
                </a:solidFill>
                <a:latin typeface="Times New Roman"/>
                <a:cs typeface="Times New Roman"/>
              </a:rPr>
              <a:t>G</a:t>
            </a:r>
            <a:r>
              <a:rPr dirty="0" smtClean="0" sz="1300" spc="5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500" spc="-30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50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500" spc="445">
                <a:solidFill>
                  <a:srgbClr val="080808"/>
                </a:solidFill>
                <a:latin typeface="Arial"/>
                <a:cs typeface="Arial"/>
              </a:rPr>
              <a:t>-----------------------</a:t>
            </a:r>
            <a:endParaRPr sz="1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2997961"/>
            <a:ext cx="5786755" cy="143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905000">
              <a:lnSpc>
                <a:spcPct val="100000"/>
              </a:lnSpc>
            </a:pP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[(</a:t>
            </a: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NIR</a:t>
            </a:r>
            <a:r>
              <a:rPr dirty="0" smtClean="0" sz="1300" spc="1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5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95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-19607" sz="1275" spc="22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850" spc="24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850" spc="2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 i="1">
                <a:solidFill>
                  <a:srgbClr val="080808"/>
                </a:solidFill>
                <a:latin typeface="Times New Roman"/>
                <a:cs typeface="Times New Roman"/>
              </a:rPr>
              <a:t>*Red]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45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[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-19607" sz="1275" spc="30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-19607" sz="1275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607" sz="1275" spc="89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 i="1">
                <a:solidFill>
                  <a:srgbClr val="080808"/>
                </a:solidFill>
                <a:latin typeface="Times New Roman"/>
                <a:cs typeface="Times New Roman"/>
              </a:rPr>
              <a:t>*(</a:t>
            </a:r>
            <a:r>
              <a:rPr dirty="0" smtClean="0" sz="1300" spc="165" i="1">
                <a:solidFill>
                  <a:srgbClr val="080808"/>
                </a:solidFill>
                <a:latin typeface="Times New Roman"/>
                <a:cs typeface="Times New Roman"/>
              </a:rPr>
              <a:t>Blue+</a:t>
            </a:r>
            <a:r>
              <a:rPr dirty="0" smtClean="0" sz="1300" spc="-1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 i="1">
                <a:solidFill>
                  <a:srgbClr val="080808"/>
                </a:solidFill>
                <a:latin typeface="Times New Roman"/>
                <a:cs typeface="Times New Roman"/>
              </a:rPr>
              <a:t>L)]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43"/>
              </a:spcBef>
            </a:pPr>
            <a:endParaRPr sz="600"/>
          </a:p>
          <a:p>
            <a:pPr algn="just" marL="12700" marR="12700" indent="429259">
              <a:lnSpc>
                <a:spcPct val="1176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NIR/red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4B4B4B"/>
                </a:solidFill>
                <a:latin typeface="Times New Roman"/>
                <a:cs typeface="Times New Roman"/>
              </a:rPr>
              <a:t>/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bl</a:t>
            </a:r>
            <a:r>
              <a:rPr dirty="0" smtClean="0" sz="125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ue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atmospherically-corrected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partially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corrected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Rayleigh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ozone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reflectance's,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canopy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background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adjustment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addresses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non-linear,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differential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radiant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transfer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canopy,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0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-19607" sz="1275" spc="33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850" spc="150">
                <a:solidFill>
                  <a:srgbClr val="080808"/>
                </a:solidFill>
                <a:latin typeface="Times New Roman"/>
                <a:cs typeface="Times New Roman"/>
              </a:rPr>
              <a:t>,</a:t>
            </a:r>
            <a:r>
              <a:rPr dirty="0" smtClean="0" sz="8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-19607" sz="1275" spc="30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-19607" sz="1275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607" sz="1275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coefficients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aerosol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resistance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term,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blue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band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aerosol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band.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4449826"/>
            <a:ext cx="3667125" cy="7480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coefficients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adopted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MODIS-EVI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endParaRPr sz="1250">
              <a:latin typeface="Times New Roman"/>
              <a:cs typeface="Times New Roman"/>
            </a:endParaRPr>
          </a:p>
          <a:p>
            <a:pPr marL="21590">
              <a:lnSpc>
                <a:spcPct val="100000"/>
              </a:lnSpc>
              <a:spcBef>
                <a:spcPts val="300"/>
              </a:spcBef>
            </a:pPr>
            <a:r>
              <a:rPr dirty="0" smtClean="0" sz="1150" spc="-85" i="1">
                <a:solidFill>
                  <a:srgbClr val="080808"/>
                </a:solidFill>
                <a:latin typeface="Arial"/>
                <a:cs typeface="Arial"/>
              </a:rPr>
              <a:t>G</a:t>
            </a:r>
            <a:r>
              <a:rPr dirty="0" smtClean="0" sz="1150" spc="1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gain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factor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=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2.5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33"/>
              </a:spcBef>
            </a:pPr>
            <a:endParaRPr sz="900"/>
          </a:p>
          <a:p>
            <a:pPr marL="12700">
              <a:lnSpc>
                <a:spcPct val="100000"/>
              </a:lnSpc>
            </a:pPr>
            <a:r>
              <a:rPr dirty="0" smtClean="0" sz="1300" spc="40">
                <a:solidFill>
                  <a:srgbClr val="0C1F4D"/>
                </a:solidFill>
                <a:latin typeface="Times New Roman"/>
                <a:cs typeface="Times New Roman"/>
              </a:rPr>
              <a:t>3)</a:t>
            </a:r>
            <a:r>
              <a:rPr dirty="0" smtClean="0" sz="1300" spc="1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1F4D"/>
                </a:solidFill>
                <a:latin typeface="Times New Roman"/>
                <a:cs typeface="Times New Roman"/>
              </a:rPr>
              <a:t>Soil-adjusted</a:t>
            </a:r>
            <a:r>
              <a:rPr dirty="0" smtClean="0" sz="1300" spc="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1F4D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300" spc="10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C1F4D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10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1F4D"/>
                </a:solidFill>
                <a:latin typeface="Times New Roman"/>
                <a:cs typeface="Times New Roman"/>
              </a:rPr>
              <a:t>(S</a:t>
            </a:r>
            <a:r>
              <a:rPr dirty="0" smtClean="0" sz="1300" spc="0">
                <a:solidFill>
                  <a:srgbClr val="0C1F4D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C1F4D"/>
                </a:solidFill>
                <a:latin typeface="Times New Roman"/>
                <a:cs typeface="Times New Roman"/>
              </a:rPr>
              <a:t>VI)</a:t>
            </a:r>
            <a:r>
              <a:rPr dirty="0" smtClean="0" sz="1300" spc="10">
                <a:solidFill>
                  <a:srgbClr val="0C1F4D"/>
                </a:solidFill>
                <a:latin typeface="Times New Roman"/>
                <a:cs typeface="Times New Roman"/>
              </a:rPr>
              <a:t>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70196" y="4449826"/>
            <a:ext cx="1900555" cy="2292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649095" algn="l"/>
              </a:tabLst>
            </a:pP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sz="1250" spc="5">
                <a:solidFill>
                  <a:srgbClr val="4B4B4B"/>
                </a:solidFill>
                <a:latin typeface="Times New Roman"/>
                <a:cs typeface="Times New Roman"/>
              </a:rPr>
              <a:t>=</a:t>
            </a:r>
            <a:r>
              <a:rPr dirty="0" smtClean="0" sz="1250" spc="-170">
                <a:solidFill>
                  <a:srgbClr val="4B4B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l,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0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-19607" sz="1275" spc="48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-19607" sz="1275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4B4B4B"/>
                </a:solidFill>
                <a:latin typeface="Times New Roman"/>
                <a:cs typeface="Times New Roman"/>
              </a:rPr>
              <a:t>=</a:t>
            </a:r>
            <a:r>
              <a:rPr dirty="0" smtClean="0" sz="1250" spc="-25">
                <a:solidFill>
                  <a:srgbClr val="4B4B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6,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-19607" sz="1275" spc="30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-19607" sz="1275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607" sz="1275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4B4B4B"/>
                </a:solidFill>
                <a:latin typeface="Times New Roman"/>
                <a:cs typeface="Times New Roman"/>
              </a:rPr>
              <a:t>=</a:t>
            </a:r>
            <a:r>
              <a:rPr dirty="0" smtClean="0" sz="1250" spc="-25">
                <a:solidFill>
                  <a:srgbClr val="4B4B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7.5,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139" y="5277358"/>
            <a:ext cx="5791200" cy="15697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9259">
              <a:lnSpc>
                <a:spcPct val="116799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Empirically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NDVI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products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unstable,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varying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colour,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moisture,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saturation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vegetation.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attempt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improve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NDVI,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Huete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accounted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differential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near-infrared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extinction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canopy.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transformation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minimizes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soil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indices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involving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near-infrared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.The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as: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52876" y="6925309"/>
            <a:ext cx="1450340" cy="2330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75">
                <a:solidFill>
                  <a:srgbClr val="080808"/>
                </a:solidFill>
                <a:latin typeface="Arial"/>
                <a:cs typeface="Arial"/>
              </a:rPr>
              <a:t>(1</a:t>
            </a:r>
            <a:r>
              <a:rPr dirty="0" smtClean="0" sz="1250" spc="-2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450" spc="5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 i="1">
                <a:solidFill>
                  <a:srgbClr val="080808"/>
                </a:solidFill>
                <a:latin typeface="Times New Roman"/>
                <a:cs typeface="Times New Roman"/>
              </a:rPr>
              <a:t>L)(</a:t>
            </a:r>
            <a:r>
              <a:rPr dirty="0" smtClean="0" sz="1300" spc="160" i="1">
                <a:solidFill>
                  <a:srgbClr val="080808"/>
                </a:solidFill>
                <a:latin typeface="Times New Roman"/>
                <a:cs typeface="Times New Roman"/>
              </a:rPr>
              <a:t>NIR-</a:t>
            </a:r>
            <a:r>
              <a:rPr dirty="0" smtClean="0" sz="1300" spc="1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 i="1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300" spc="4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93139" y="7067804"/>
            <a:ext cx="5790565" cy="1568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68805">
              <a:lnSpc>
                <a:spcPts val="1375"/>
              </a:lnSpc>
            </a:pPr>
            <a:r>
              <a:rPr dirty="0" smtClean="0" sz="1300" spc="785" i="1">
                <a:solidFill>
                  <a:srgbClr val="080808"/>
                </a:solidFill>
                <a:latin typeface="Times New Roman"/>
                <a:cs typeface="Times New Roman"/>
              </a:rPr>
              <a:t>SAVI=------­</a:t>
            </a:r>
            <a:endParaRPr sz="1300">
              <a:latin typeface="Times New Roman"/>
              <a:cs typeface="Times New Roman"/>
            </a:endParaRPr>
          </a:p>
          <a:p>
            <a:pPr algn="ctr" marL="555625">
              <a:lnSpc>
                <a:spcPts val="1120"/>
              </a:lnSpc>
            </a:pPr>
            <a:r>
              <a:rPr dirty="0" smtClean="0" sz="1300" spc="180" i="1">
                <a:solidFill>
                  <a:srgbClr val="080808"/>
                </a:solidFill>
                <a:latin typeface="Times New Roman"/>
                <a:cs typeface="Times New Roman"/>
              </a:rPr>
              <a:t>NIR+Red+L</a:t>
            </a:r>
            <a:endParaRPr sz="1300">
              <a:latin typeface="Times New Roman"/>
              <a:cs typeface="Times New Roman"/>
            </a:endParaRPr>
          </a:p>
          <a:p>
            <a:pPr algn="just" marL="12700" marR="12700" indent="429259">
              <a:lnSpc>
                <a:spcPct val="115199"/>
              </a:lnSpc>
              <a:spcBef>
                <a:spcPts val="490"/>
              </a:spcBef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canopy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background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adjustment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factor.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0.5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was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minimize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soil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eliminate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additional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calibration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soils.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38"/>
              </a:spcBef>
            </a:pPr>
            <a:endParaRPr sz="800"/>
          </a:p>
          <a:p>
            <a:pPr marL="1950720" marR="1974850" indent="603250">
              <a:lnSpc>
                <a:spcPct val="103800"/>
              </a:lnSpc>
            </a:pPr>
            <a:r>
              <a:rPr dirty="0" smtClean="0" sz="1300" spc="125" i="1">
                <a:solidFill>
                  <a:srgbClr val="080808"/>
                </a:solidFill>
                <a:latin typeface="Times New Roman"/>
                <a:cs typeface="Times New Roman"/>
              </a:rPr>
              <a:t>(1.5)(</a:t>
            </a:r>
            <a:r>
              <a:rPr dirty="0" smtClean="0" sz="1300" spc="155" i="1">
                <a:solidFill>
                  <a:srgbClr val="080808"/>
                </a:solidFill>
                <a:latin typeface="Times New Roman"/>
                <a:cs typeface="Times New Roman"/>
              </a:rPr>
              <a:t>NIR-</a:t>
            </a: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 i="1">
                <a:solidFill>
                  <a:srgbClr val="080808"/>
                </a:solidFill>
                <a:latin typeface="Times New Roman"/>
                <a:cs typeface="Times New Roman"/>
              </a:rPr>
              <a:t>Red</a:t>
            </a:r>
            <a:r>
              <a:rPr dirty="0" smtClean="0" sz="1300" spc="4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SAVI</a:t>
            </a: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7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40" i="1">
                <a:solidFill>
                  <a:srgbClr val="080808"/>
                </a:solidFill>
                <a:latin typeface="Times New Roman"/>
                <a:cs typeface="Times New Roman"/>
              </a:rPr>
              <a:t>NIR</a:t>
            </a:r>
            <a:r>
              <a:rPr dirty="0" smtClean="0" sz="1300" spc="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10" i="1">
                <a:solidFill>
                  <a:srgbClr val="080808"/>
                </a:solidFill>
                <a:latin typeface="Times New Roman"/>
                <a:cs typeface="Times New Roman"/>
              </a:rPr>
              <a:t>+Red+</a:t>
            </a:r>
            <a:r>
              <a:rPr dirty="0" smtClean="0" sz="1300" spc="-8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0.5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3139" y="8791702"/>
            <a:ext cx="5778500" cy="4514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45720">
              <a:lnSpc>
                <a:spcPct val="115199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transformation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was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nearly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eliminate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soil-induced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indices.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2019-02-22T01:28:48Z</dcterms:created>
  <dcterms:modified xsi:type="dcterms:W3CDTF">2019-02-22T01:28:48Z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