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45">
                <a:solidFill>
                  <a:srgbClr val="0E1F4D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45">
                <a:solidFill>
                  <a:srgbClr val="0E1F4D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45">
                <a:solidFill>
                  <a:srgbClr val="0E1F4D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45">
                <a:solidFill>
                  <a:srgbClr val="0E1F4D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45">
                <a:solidFill>
                  <a:srgbClr val="0E1F4D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22871" y="9133585"/>
            <a:ext cx="463232" cy="50940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250" spc="45">
                <a:solidFill>
                  <a:srgbClr val="0E1F4D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Relationship Id="rId3" Type="http://schemas.openxmlformats.org/officeDocument/2006/relationships/image" Target="../media/image4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94432" y="4486655"/>
            <a:ext cx="2572512" cy="2438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383023" y="6665976"/>
            <a:ext cx="701039" cy="0"/>
          </a:xfrm>
          <a:custGeom>
            <a:avLst/>
            <a:gdLst/>
            <a:ahLst/>
            <a:cxnLst/>
            <a:rect l="l" t="t" r="r" b="b"/>
            <a:pathLst>
              <a:path w="701039" h="0">
                <a:moveTo>
                  <a:pt x="0" y="0"/>
                </a:moveTo>
                <a:lnTo>
                  <a:pt x="701039" y="0"/>
                </a:lnTo>
              </a:path>
            </a:pathLst>
          </a:custGeom>
          <a:ln w="18288">
            <a:solidFill>
              <a:srgbClr val="2B2B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93139" y="409193"/>
            <a:ext cx="4253230" cy="4699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  <a:tabLst>
                <a:tab pos="1548765" algn="l"/>
              </a:tabLst>
            </a:pP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-20">
                <a:solidFill>
                  <a:srgbClr val="16541C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5">
                <a:solidFill>
                  <a:srgbClr val="8E0F15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050" spc="-55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8E0F15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050" spc="15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25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5">
                <a:solidFill>
                  <a:srgbClr val="8E0F15"/>
                </a:solidFill>
                <a:latin typeface="Times New Roman"/>
                <a:cs typeface="Times New Roman"/>
              </a:rPr>
              <a:t>for</a:t>
            </a:r>
            <a:r>
              <a:rPr dirty="0" smtClean="0" sz="1050" spc="60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8E0F15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050" spc="114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35">
                <a:solidFill>
                  <a:srgbClr val="771F1F"/>
                </a:solidFill>
                <a:latin typeface="Times New Roman"/>
                <a:cs typeface="Times New Roman"/>
              </a:rPr>
              <a:t>C</a:t>
            </a:r>
            <a:r>
              <a:rPr dirty="0" smtClean="0" sz="1050" spc="0">
                <a:solidFill>
                  <a:srgbClr val="A3080E"/>
                </a:solidFill>
                <a:latin typeface="Times New Roman"/>
                <a:cs typeface="Times New Roman"/>
              </a:rPr>
              <a:t>lassificatio</a:t>
            </a:r>
            <a:r>
              <a:rPr dirty="0" smtClean="0" sz="1050" spc="65">
                <a:solidFill>
                  <a:srgbClr val="A3080E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55">
                <a:solidFill>
                  <a:srgbClr val="16541C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44"/>
              </a:spcBef>
            </a:pPr>
            <a:endParaRPr sz="800"/>
          </a:p>
          <a:p>
            <a:pPr marL="12700">
              <a:lnSpc>
                <a:spcPct val="100000"/>
              </a:lnSpc>
            </a:pPr>
            <a:r>
              <a:rPr dirty="0" smtClean="0" sz="1250" spc="20" b="1">
                <a:solidFill>
                  <a:srgbClr val="0C1A44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20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 b="1">
                <a:solidFill>
                  <a:srgbClr val="0C1A44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250" spc="85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 b="1">
                <a:solidFill>
                  <a:srgbClr val="0C1A44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5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A44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80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A44"/>
                </a:solidFill>
                <a:latin typeface="Times New Roman"/>
                <a:cs typeface="Times New Roman"/>
              </a:rPr>
              <a:t>Classification: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87044" y="9021826"/>
            <a:ext cx="6186805" cy="6165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ranges.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kind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strategy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fewer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placed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endParaRPr sz="1250">
              <a:latin typeface="Times New Roman"/>
              <a:cs typeface="Times New Roman"/>
            </a:endParaRPr>
          </a:p>
          <a:p>
            <a:pPr algn="r" marR="12700">
              <a:lnSpc>
                <a:spcPts val="3270"/>
              </a:lnSpc>
            </a:pPr>
            <a:r>
              <a:rPr dirty="0" smtClean="0" sz="3200" spc="45" b="1">
                <a:solidFill>
                  <a:srgbClr val="0C1A44"/>
                </a:solidFill>
                <a:latin typeface="Times New Roman"/>
                <a:cs typeface="Times New Roman"/>
              </a:rPr>
              <a:t>67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37123" y="409193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C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4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7044" y="1029398"/>
            <a:ext cx="5795010" cy="31718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8415" marR="15875" indent="426720">
              <a:lnSpc>
                <a:spcPct val="116300"/>
              </a:lnSpc>
            </a:pP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devised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implement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strategy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them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derived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classifying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fields.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sections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outline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few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24765">
              <a:lnSpc>
                <a:spcPct val="100000"/>
              </a:lnSpc>
            </a:pPr>
            <a:r>
              <a:rPr dirty="0" smtClean="0" sz="1250" spc="45" b="1">
                <a:solidFill>
                  <a:srgbClr val="0C1A44"/>
                </a:solidFill>
                <a:latin typeface="Times New Roman"/>
                <a:cs typeface="Times New Roman"/>
              </a:rPr>
              <a:t>1)</a:t>
            </a:r>
            <a:r>
              <a:rPr dirty="0" smtClean="0" sz="1250" spc="-105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A44"/>
                </a:solidFill>
                <a:latin typeface="Times New Roman"/>
                <a:cs typeface="Times New Roman"/>
              </a:rPr>
              <a:t>Parallelepiped</a:t>
            </a:r>
            <a:r>
              <a:rPr dirty="0" smtClean="0" sz="1250" spc="15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A44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-140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 b="1">
                <a:solidFill>
                  <a:srgbClr val="181823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80"/>
              </a:spcBef>
            </a:pPr>
            <a:endParaRPr sz="1300"/>
          </a:p>
          <a:p>
            <a:pPr algn="just" marL="12700" marR="12700" indent="432434">
              <a:lnSpc>
                <a:spcPct val="115999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Parallelepiped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sometimes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box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decision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rule,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level-slice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procedures,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ranges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multidimensional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space.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unclassified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projected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space;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fall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appropriate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categories.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4"/>
              </a:spcBef>
            </a:pPr>
            <a:endParaRPr sz="1300"/>
          </a:p>
          <a:p>
            <a:pPr algn="just" marL="12700" marR="19050" indent="432434">
              <a:lnSpc>
                <a:spcPct val="115199"/>
              </a:lnSpc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ranges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5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plotted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horizontal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axis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61764" y="5915914"/>
            <a:ext cx="420370" cy="111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5">
                <a:solidFill>
                  <a:srgbClr val="2F2F2F"/>
                </a:solidFill>
                <a:latin typeface="Arial"/>
                <a:cs typeface="Arial"/>
              </a:rPr>
              <a:t>RANG£</a:t>
            </a:r>
            <a:r>
              <a:rPr dirty="0" smtClean="0" sz="650" spc="-5">
                <a:solidFill>
                  <a:srgbClr val="2F2F2F"/>
                </a:solidFill>
                <a:latin typeface="Arial"/>
                <a:cs typeface="Arial"/>
              </a:rPr>
              <a:t> </a:t>
            </a:r>
            <a:r>
              <a:rPr dirty="0" smtClean="0" sz="650" spc="40">
                <a:solidFill>
                  <a:srgbClr val="2F2F2F"/>
                </a:solidFill>
                <a:latin typeface="Arial"/>
                <a:cs typeface="Arial"/>
              </a:rPr>
              <a:t> </a:t>
            </a:r>
            <a:r>
              <a:rPr dirty="0" smtClean="0" sz="650" spc="30">
                <a:solidFill>
                  <a:srgbClr val="3F3F3F"/>
                </a:solidFill>
                <a:latin typeface="Arial"/>
                <a:cs typeface="Arial"/>
              </a:rPr>
              <a:t>A</a:t>
            </a:r>
            <a:endParaRPr sz="6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06900" y="6658356"/>
            <a:ext cx="142240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5">
                <a:solidFill>
                  <a:srgbClr val="3F3F3F"/>
                </a:solidFill>
                <a:latin typeface="Times New Roman"/>
                <a:cs typeface="Times New Roman"/>
              </a:rPr>
              <a:t>30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00676" y="6658356"/>
            <a:ext cx="139065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-5">
                <a:solidFill>
                  <a:srgbClr val="3F3F3F"/>
                </a:solidFill>
                <a:latin typeface="Times New Roman"/>
                <a:cs typeface="Times New Roman"/>
              </a:rPr>
              <a:t>40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87044" y="7223315"/>
            <a:ext cx="5796280" cy="17818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8784">
              <a:lnSpc>
                <a:spcPct val="1161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extremes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7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plotted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vertical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axis,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projected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intersect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ranges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5.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polygons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thus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unknown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identity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those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fall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category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associated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polygon,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derived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extended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bands,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categories,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necessary.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addition,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decision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deviations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25823" y="6352032"/>
            <a:ext cx="950976" cy="12435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795016" y="6071615"/>
            <a:ext cx="0" cy="2200656"/>
          </a:xfrm>
          <a:custGeom>
            <a:avLst/>
            <a:gdLst/>
            <a:ahLst/>
            <a:cxnLst/>
            <a:rect l="l" t="t" r="r" b="b"/>
            <a:pathLst>
              <a:path w="0" h="2200655">
                <a:moveTo>
                  <a:pt x="0" y="2200656"/>
                </a:moveTo>
                <a:lnTo>
                  <a:pt x="0" y="0"/>
                </a:lnTo>
              </a:path>
            </a:pathLst>
          </a:custGeom>
          <a:ln w="18288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785872" y="8260080"/>
            <a:ext cx="2237231" cy="0"/>
          </a:xfrm>
          <a:custGeom>
            <a:avLst/>
            <a:gdLst/>
            <a:ahLst/>
            <a:cxnLst/>
            <a:rect l="l" t="t" r="r" b="b"/>
            <a:pathLst>
              <a:path w="2237231" h="0">
                <a:moveTo>
                  <a:pt x="0" y="0"/>
                </a:moveTo>
                <a:lnTo>
                  <a:pt x="2237231" y="0"/>
                </a:lnTo>
              </a:path>
            </a:pathLst>
          </a:custGeom>
          <a:ln w="18288">
            <a:solidFill>
              <a:srgbClr val="2F2F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87044" y="409193"/>
            <a:ext cx="5796280" cy="53955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554480" algn="l"/>
                <a:tab pos="4462145" algn="l"/>
              </a:tabLst>
            </a:pPr>
            <a:r>
              <a:rPr dirty="0" smtClean="0" sz="1050" spc="10">
                <a:solidFill>
                  <a:srgbClr val="0C1A46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6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6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C1A46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-20">
                <a:solidFill>
                  <a:srgbClr val="16541C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5">
                <a:solidFill>
                  <a:srgbClr val="8E0F15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050" spc="-55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8E0F15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050" spc="15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25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5">
                <a:solidFill>
                  <a:srgbClr val="8E0F15"/>
                </a:solidFill>
                <a:latin typeface="Times New Roman"/>
                <a:cs typeface="Times New Roman"/>
              </a:rPr>
              <a:t>for</a:t>
            </a:r>
            <a:r>
              <a:rPr dirty="0" smtClean="0" sz="1050" spc="60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8E0F15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050" spc="114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35">
                <a:solidFill>
                  <a:srgbClr val="771F1F"/>
                </a:solidFill>
                <a:latin typeface="Times New Roman"/>
                <a:cs typeface="Times New Roman"/>
              </a:rPr>
              <a:t>C</a:t>
            </a:r>
            <a:r>
              <a:rPr dirty="0" smtClean="0" sz="1050" spc="0">
                <a:solidFill>
                  <a:srgbClr val="A3080E"/>
                </a:solidFill>
                <a:latin typeface="Times New Roman"/>
                <a:cs typeface="Times New Roman"/>
              </a:rPr>
              <a:t>lassificatio</a:t>
            </a:r>
            <a:r>
              <a:rPr dirty="0" smtClean="0" sz="1050" spc="65">
                <a:solidFill>
                  <a:srgbClr val="A3080E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55">
                <a:solidFill>
                  <a:srgbClr val="16541C"/>
                </a:solidFill>
                <a:latin typeface="Times New Roman"/>
                <a:cs typeface="Times New Roman"/>
              </a:rPr>
              <a:t>)</a:t>
            </a:r>
            <a:r>
              <a:rPr dirty="0" smtClean="0" sz="1050" spc="55">
                <a:solidFill>
                  <a:srgbClr val="16541C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C1A4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0"/>
              </a:spcBef>
            </a:pPr>
            <a:endParaRPr sz="500"/>
          </a:p>
          <a:p>
            <a:pPr marL="24765" marR="16510" indent="-6350">
              <a:lnSpc>
                <a:spcPct val="1184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"unclassified"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category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special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problem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parallelepiped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increases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opportunity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overlap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space.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0"/>
              </a:spcBef>
            </a:pPr>
            <a:endParaRPr sz="1300"/>
          </a:p>
          <a:p>
            <a:pPr algn="just" marL="12700" marR="15240" indent="438784">
              <a:lnSpc>
                <a:spcPct val="1161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advantages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accuracy,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directness,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simplicity,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disadvantages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obvious.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intersect.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underestimate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ranges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leave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unassigned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categories.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Also,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uniformly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occupied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category;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near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belong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classes.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Also,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do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encompass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complete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encountered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frequently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remain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unclassified,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described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here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modified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assign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logical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strategy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was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among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classification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Landsat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still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used,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effective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choice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18415">
              <a:lnSpc>
                <a:spcPct val="100000"/>
              </a:lnSpc>
            </a:pPr>
            <a:r>
              <a:rPr dirty="0" smtClean="0" sz="1250" spc="40" b="1">
                <a:solidFill>
                  <a:srgbClr val="0C1A46"/>
                </a:solidFill>
                <a:latin typeface="Times New Roman"/>
                <a:cs typeface="Times New Roman"/>
              </a:rPr>
              <a:t>2)</a:t>
            </a:r>
            <a:r>
              <a:rPr dirty="0" smtClean="0" sz="1250" spc="-45" b="1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 b="1">
                <a:solidFill>
                  <a:srgbClr val="0C1A46"/>
                </a:solidFill>
                <a:latin typeface="Times New Roman"/>
                <a:cs typeface="Times New Roman"/>
              </a:rPr>
              <a:t>l\</a:t>
            </a:r>
            <a:r>
              <a:rPr dirty="0" smtClean="0" sz="1250" spc="-30" b="1" u="sng">
                <a:solidFill>
                  <a:srgbClr val="0C1A46"/>
                </a:solidFill>
                <a:latin typeface="Times New Roman"/>
                <a:cs typeface="Times New Roman"/>
              </a:rPr>
              <a:t>!Iinimu</a:t>
            </a:r>
            <a:r>
              <a:rPr dirty="0" smtClean="0" sz="1250" spc="-45" b="1">
                <a:solidFill>
                  <a:srgbClr val="0C1A46"/>
                </a:solidFill>
                <a:latin typeface="Times New Roman"/>
                <a:cs typeface="Times New Roman"/>
              </a:rPr>
              <a:t>m</a:t>
            </a:r>
            <a:r>
              <a:rPr dirty="0" smtClean="0" sz="1250" spc="105" b="1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b="1">
                <a:solidFill>
                  <a:srgbClr val="0C1A46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10" b="1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A46"/>
                </a:solidFill>
                <a:latin typeface="Times New Roman"/>
                <a:cs typeface="Times New Roman"/>
              </a:rPr>
              <a:t>Classification: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4"/>
              </a:spcBef>
            </a:pPr>
            <a:endParaRPr sz="1300"/>
          </a:p>
          <a:p>
            <a:pPr algn="just" marL="18415" marR="12700" indent="432434">
              <a:lnSpc>
                <a:spcPct val="1165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central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that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assigning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categories.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plotted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multidimensional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manner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illustrated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previously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Values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positions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clusters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formed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category: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87044" y="8991345"/>
            <a:ext cx="6239510" cy="6826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were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according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"natural"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structure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Now,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endParaRPr sz="1250">
              <a:latin typeface="Times New Roman"/>
              <a:cs typeface="Times New Roman"/>
            </a:endParaRPr>
          </a:p>
          <a:p>
            <a:pPr algn="r" marR="12700">
              <a:lnSpc>
                <a:spcPts val="3550"/>
              </a:lnSpc>
            </a:pPr>
            <a:r>
              <a:rPr dirty="0" smtClean="0" sz="3400" spc="-185" b="1">
                <a:solidFill>
                  <a:srgbClr val="0C1A46"/>
                </a:solidFill>
                <a:latin typeface="Courier New"/>
                <a:cs typeface="Courier New"/>
              </a:rPr>
              <a:t>68</a:t>
            </a:r>
            <a:endParaRPr sz="34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71876" y="6200647"/>
            <a:ext cx="11176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45" b="1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79140" y="6087871"/>
            <a:ext cx="476884" cy="4381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50000" sz="1500" spc="82">
                <a:solidFill>
                  <a:srgbClr val="262626"/>
                </a:solidFill>
                <a:latin typeface="Times New Roman"/>
                <a:cs typeface="Times New Roman"/>
              </a:rPr>
              <a:t>:</a:t>
            </a:r>
            <a:r>
              <a:rPr dirty="0" smtClean="0" sz="2800" spc="-600" i="1">
                <a:solidFill>
                  <a:srgbClr val="030303"/>
                </a:solidFill>
                <a:latin typeface="Times New Roman"/>
                <a:cs typeface="Times New Roman"/>
              </a:rPr>
              <a:t>:</a:t>
            </a:r>
            <a:r>
              <a:rPr dirty="0" smtClean="0" sz="2800" spc="-610" i="1">
                <a:solidFill>
                  <a:srgbClr val="6E6E6E"/>
                </a:solidFill>
                <a:latin typeface="Times New Roman"/>
                <a:cs typeface="Times New Roman"/>
              </a:rPr>
              <a:t>,</a:t>
            </a:r>
            <a:r>
              <a:rPr dirty="0" smtClean="0" sz="2800" spc="-515" i="1">
                <a:solidFill>
                  <a:srgbClr val="262626"/>
                </a:solidFill>
                <a:latin typeface="Times New Roman"/>
                <a:cs typeface="Times New Roman"/>
              </a:rPr>
              <a:t>·</a:t>
            </a:r>
            <a:r>
              <a:rPr dirty="0" smtClean="0" sz="2800" spc="-35" i="1">
                <a:solidFill>
                  <a:srgbClr val="030303"/>
                </a:solidFill>
                <a:latin typeface="Times New Roman"/>
                <a:cs typeface="Times New Roman"/>
              </a:rPr>
              <a:t>.</a:t>
            </a:r>
            <a:r>
              <a:rPr dirty="0" smtClean="0" sz="2800" spc="-969" i="1">
                <a:solidFill>
                  <a:srgbClr val="595959"/>
                </a:solidFill>
                <a:latin typeface="Times New Roman"/>
                <a:cs typeface="Times New Roman"/>
              </a:rPr>
              <a:t>z</a:t>
            </a:r>
            <a:r>
              <a:rPr dirty="0" smtClean="0" baseline="50000" sz="1500" spc="-817">
                <a:solidFill>
                  <a:srgbClr val="030303"/>
                </a:solidFill>
                <a:latin typeface="Times New Roman"/>
                <a:cs typeface="Times New Roman"/>
              </a:rPr>
              <a:t>.</a:t>
            </a:r>
            <a:r>
              <a:rPr dirty="0" smtClean="0" sz="2800" spc="-830" i="1">
                <a:solidFill>
                  <a:srgbClr val="595959"/>
                </a:solidFill>
                <a:latin typeface="Times New Roman"/>
                <a:cs typeface="Times New Roman"/>
              </a:rPr>
              <a:t>_</a:t>
            </a:r>
            <a:r>
              <a:rPr dirty="0" smtClean="0" sz="2800" spc="-140" i="1">
                <a:solidFill>
                  <a:srgbClr val="595959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50000" sz="1500" spc="-22">
                <a:solidFill>
                  <a:srgbClr val="262626"/>
                </a:solidFill>
                <a:latin typeface="Times New Roman"/>
                <a:cs typeface="Times New Roman"/>
              </a:rPr>
              <a:t>•</a:t>
            </a:r>
            <a:endParaRPr baseline="50000" sz="15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90164" y="5860288"/>
            <a:ext cx="451484" cy="12128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50" spc="90">
                <a:solidFill>
                  <a:srgbClr val="262626"/>
                </a:solidFill>
                <a:latin typeface="Arial"/>
                <a:cs typeface="Arial"/>
              </a:rPr>
              <a:t>.</a:t>
            </a:r>
            <a:r>
              <a:rPr dirty="0" smtClean="0" baseline="-27777" sz="8400" spc="-1612" i="1">
                <a:solidFill>
                  <a:srgbClr val="3F3F3F"/>
                </a:solidFill>
                <a:latin typeface="Arial"/>
                <a:cs typeface="Arial"/>
              </a:rPr>
              <a:t>J</a:t>
            </a:r>
            <a:r>
              <a:rPr dirty="0" smtClean="0" sz="2000" spc="-135">
                <a:solidFill>
                  <a:srgbClr val="3F3F3F"/>
                </a:solidFill>
                <a:latin typeface="Arial"/>
                <a:cs typeface="Arial"/>
              </a:rPr>
              <a:t>.</a:t>
            </a:r>
            <a:r>
              <a:rPr dirty="0" smtClean="0" sz="2000" spc="-40">
                <a:solidFill>
                  <a:srgbClr val="262626"/>
                </a:solidFill>
                <a:latin typeface="Arial"/>
                <a:cs typeface="Arial"/>
              </a:rPr>
              <a:t>.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07283" y="6798309"/>
            <a:ext cx="380365" cy="8534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6720"/>
              </a:lnSpc>
            </a:pPr>
            <a:r>
              <a:rPr dirty="0" smtClean="0" baseline="3864" sz="8625" spc="-5234" b="1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r>
              <a:rPr dirty="0" smtClean="0" sz="2050" spc="-190">
                <a:solidFill>
                  <a:srgbClr val="262626"/>
                </a:solidFill>
                <a:latin typeface="Arial"/>
                <a:cs typeface="Arial"/>
              </a:rPr>
              <a:t>.</a:t>
            </a:r>
            <a:r>
              <a:rPr dirty="0" smtClean="0" baseline="-13550" sz="3075" spc="-644">
                <a:solidFill>
                  <a:srgbClr val="030303"/>
                </a:solidFill>
                <a:latin typeface="Arial"/>
                <a:cs typeface="Arial"/>
              </a:rPr>
              <a:t>.</a:t>
            </a:r>
            <a:r>
              <a:rPr dirty="0" smtClean="0" baseline="16516" sz="2775" spc="-562">
                <a:solidFill>
                  <a:srgbClr val="030303"/>
                </a:solidFill>
                <a:latin typeface="Arial"/>
                <a:cs typeface="Arial"/>
              </a:rPr>
              <a:t>.</a:t>
            </a:r>
            <a:r>
              <a:rPr dirty="0" smtClean="0" sz="2050" spc="-204">
                <a:solidFill>
                  <a:srgbClr val="262626"/>
                </a:solidFill>
                <a:latin typeface="Arial"/>
                <a:cs typeface="Arial"/>
              </a:rPr>
              <a:t>.</a:t>
            </a:r>
            <a:r>
              <a:rPr dirty="0" smtClean="0" baseline="-13550" sz="3075" spc="-195">
                <a:solidFill>
                  <a:srgbClr val="030303"/>
                </a:solidFill>
                <a:latin typeface="Arial"/>
                <a:cs typeface="Arial"/>
              </a:rPr>
              <a:t>.</a:t>
            </a:r>
            <a:r>
              <a:rPr dirty="0" smtClean="0" sz="2050" spc="-430">
                <a:solidFill>
                  <a:srgbClr val="3F3F3F"/>
                </a:solidFill>
                <a:latin typeface="Arial"/>
                <a:cs typeface="Arial"/>
              </a:rPr>
              <a:t>.</a:t>
            </a:r>
            <a:r>
              <a:rPr dirty="0" smtClean="0" baseline="-13550" sz="3075" spc="-225">
                <a:solidFill>
                  <a:srgbClr val="3F3F3F"/>
                </a:solidFill>
                <a:latin typeface="Arial"/>
                <a:cs typeface="Arial"/>
              </a:rPr>
              <a:t>.</a:t>
            </a:r>
            <a:r>
              <a:rPr dirty="0" smtClean="0" baseline="3864" sz="8625" spc="-1642" b="1">
                <a:solidFill>
                  <a:srgbClr val="3F3F3F"/>
                </a:solidFill>
                <a:latin typeface="Times New Roman"/>
                <a:cs typeface="Times New Roman"/>
              </a:rPr>
              <a:t>.</a:t>
            </a:r>
            <a:endParaRPr baseline="3864" sz="8625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76804" y="7346188"/>
            <a:ext cx="268605" cy="4762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50" spc="-140">
                <a:solidFill>
                  <a:srgbClr val="030303"/>
                </a:solidFill>
                <a:latin typeface="Arial"/>
                <a:cs typeface="Arial"/>
              </a:rPr>
              <a:t>.</a:t>
            </a:r>
            <a:r>
              <a:rPr dirty="0" smtClean="0" baseline="-25745" sz="3075" spc="-427">
                <a:solidFill>
                  <a:srgbClr val="262626"/>
                </a:solidFill>
                <a:latin typeface="Arial"/>
                <a:cs typeface="Arial"/>
              </a:rPr>
              <a:t>.</a:t>
            </a:r>
            <a:r>
              <a:rPr dirty="0" smtClean="0" sz="2300" spc="75">
                <a:solidFill>
                  <a:srgbClr val="262626"/>
                </a:solidFill>
                <a:latin typeface="Arial"/>
                <a:cs typeface="Arial"/>
              </a:rPr>
              <a:t>.</a:t>
            </a:r>
            <a:r>
              <a:rPr dirty="0" smtClean="0" sz="2050" spc="-55">
                <a:solidFill>
                  <a:srgbClr val="030303"/>
                </a:solidFill>
                <a:latin typeface="Arial"/>
                <a:cs typeface="Arial"/>
              </a:rPr>
              <a:t>.</a:t>
            </a:r>
            <a:endParaRPr sz="20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656835" y="7469632"/>
            <a:ext cx="267335" cy="3149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30">
                <a:solidFill>
                  <a:srgbClr val="262626"/>
                </a:solidFill>
                <a:latin typeface="Arial"/>
                <a:cs typeface="Arial"/>
              </a:rPr>
              <a:t>.</a:t>
            </a:r>
            <a:r>
              <a:rPr dirty="0" smtClean="0" sz="2000" spc="200">
                <a:solidFill>
                  <a:srgbClr val="262626"/>
                </a:solidFill>
                <a:latin typeface="Arial"/>
                <a:cs typeface="Arial"/>
              </a:rPr>
              <a:t>.</a:t>
            </a:r>
            <a:r>
              <a:rPr dirty="0" smtClean="0" sz="2000" spc="90">
                <a:solidFill>
                  <a:srgbClr val="030303"/>
                </a:solidFill>
                <a:latin typeface="Arial"/>
                <a:cs typeface="Arial"/>
              </a:rPr>
              <a:t>.</a:t>
            </a:r>
            <a:endParaRPr sz="20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553203" y="7600442"/>
            <a:ext cx="407034" cy="4152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60045" algn="l"/>
              </a:tabLst>
            </a:pPr>
            <a:r>
              <a:rPr dirty="0" smtClean="0" sz="750" spc="70">
                <a:solidFill>
                  <a:srgbClr val="262626"/>
                </a:solidFill>
                <a:latin typeface="Arial"/>
                <a:cs typeface="Arial"/>
              </a:rPr>
              <a:t>•</a:t>
            </a:r>
            <a:r>
              <a:rPr dirty="0" smtClean="0" sz="750" spc="30">
                <a:solidFill>
                  <a:srgbClr val="262626"/>
                </a:solidFill>
                <a:latin typeface="Arial"/>
                <a:cs typeface="Arial"/>
              </a:rPr>
              <a:t> </a:t>
            </a:r>
            <a:r>
              <a:rPr dirty="0" smtClean="0" sz="2650" spc="-260">
                <a:solidFill>
                  <a:srgbClr val="030303"/>
                </a:solidFill>
                <a:latin typeface="Times New Roman"/>
                <a:cs typeface="Times New Roman"/>
              </a:rPr>
              <a:t>•</a:t>
            </a:r>
            <a:r>
              <a:rPr dirty="0" smtClean="0" sz="2650" spc="-605">
                <a:solidFill>
                  <a:srgbClr val="262626"/>
                </a:solidFill>
                <a:latin typeface="Times New Roman"/>
                <a:cs typeface="Times New Roman"/>
              </a:rPr>
              <a:t>•</a:t>
            </a:r>
            <a:r>
              <a:rPr dirty="0" smtClean="0" sz="2650" spc="-605">
                <a:solidFill>
                  <a:srgbClr val="262626"/>
                </a:solidFill>
                <a:latin typeface="Times New Roman"/>
                <a:cs typeface="Times New Roman"/>
              </a:rPr>
              <a:t>	</a:t>
            </a:r>
            <a:r>
              <a:rPr dirty="0" smtClean="0" sz="850" spc="-35">
                <a:solidFill>
                  <a:srgbClr val="030303"/>
                </a:solidFill>
                <a:latin typeface="Arial"/>
                <a:cs typeface="Arial"/>
              </a:rPr>
              <a:t>•</a:t>
            </a:r>
            <a:endParaRPr sz="8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541011" y="7907782"/>
            <a:ext cx="480059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145">
                <a:solidFill>
                  <a:srgbClr val="262626"/>
                </a:solidFill>
                <a:latin typeface="Arial"/>
                <a:cs typeface="Arial"/>
              </a:rPr>
              <a:t>•</a:t>
            </a:r>
            <a:r>
              <a:rPr dirty="0" smtClean="0" sz="950" spc="5">
                <a:solidFill>
                  <a:srgbClr val="3F3F3F"/>
                </a:solidFill>
                <a:latin typeface="Arial"/>
                <a:cs typeface="Arial"/>
              </a:rPr>
              <a:t>•</a:t>
            </a:r>
            <a:r>
              <a:rPr dirty="0" smtClean="0" sz="950" spc="-509">
                <a:solidFill>
                  <a:srgbClr val="262626"/>
                </a:solidFill>
                <a:latin typeface="Arial"/>
                <a:cs typeface="Arial"/>
              </a:rPr>
              <a:t>·</a:t>
            </a:r>
            <a:r>
              <a:rPr dirty="0" smtClean="0" sz="950" spc="305">
                <a:solidFill>
                  <a:srgbClr val="030303"/>
                </a:solidFill>
                <a:latin typeface="Arial"/>
                <a:cs typeface="Arial"/>
              </a:rPr>
              <a:t>.</a:t>
            </a:r>
            <a:r>
              <a:rPr dirty="0" smtClean="0" sz="950" spc="-45">
                <a:solidFill>
                  <a:srgbClr val="030303"/>
                </a:solidFill>
                <a:latin typeface="Arial"/>
                <a:cs typeface="Arial"/>
              </a:rPr>
              <a:t>•</a:t>
            </a:r>
            <a:r>
              <a:rPr dirty="0" smtClean="0" sz="950" spc="355">
                <a:solidFill>
                  <a:srgbClr val="262626"/>
                </a:solidFill>
                <a:latin typeface="Arial"/>
                <a:cs typeface="Arial"/>
              </a:rPr>
              <a:t>.</a:t>
            </a:r>
            <a:r>
              <a:rPr dirty="0" smtClean="0" sz="950" spc="105" b="1">
                <a:solidFill>
                  <a:srgbClr val="030303"/>
                </a:solidFill>
                <a:latin typeface="Arial"/>
                <a:cs typeface="Arial"/>
              </a:rPr>
              <a:t>D</a:t>
            </a:r>
            <a:endParaRPr sz="9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87044" y="8517381"/>
            <a:ext cx="5793740" cy="463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438784">
              <a:lnSpc>
                <a:spcPct val="1184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clusters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earlier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clusters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250" spc="45">
                <a:solidFill>
                  <a:srgbClr val="0E1F4D"/>
                </a:solidFill>
                <a:latin typeface="Times New Roman"/>
                <a:cs typeface="Times New Roman"/>
              </a:rPr>
              <a:t>6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83996" y="417068"/>
            <a:ext cx="5800090" cy="85432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58419">
              <a:lnSpc>
                <a:spcPct val="100000"/>
              </a:lnSpc>
              <a:tabLst>
                <a:tab pos="1557655" algn="l"/>
                <a:tab pos="4465320" algn="l"/>
              </a:tabLst>
            </a:pPr>
            <a:r>
              <a:rPr dirty="0" smtClean="0" sz="1000" spc="25">
                <a:solidFill>
                  <a:srgbClr val="0E1F4B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B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B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20">
                <a:solidFill>
                  <a:srgbClr val="1652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10">
                <a:solidFill>
                  <a:srgbClr val="99131A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000" spc="15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9131A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000" spc="4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99131A"/>
                </a:solidFill>
                <a:latin typeface="Times New Roman"/>
                <a:cs typeface="Times New Roman"/>
              </a:rPr>
              <a:t>for</a:t>
            </a:r>
            <a:r>
              <a:rPr dirty="0" smtClean="0" sz="1000" spc="10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99131A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000" spc="11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99131A"/>
                </a:solidFill>
                <a:latin typeface="Times New Roman"/>
                <a:cs typeface="Times New Roman"/>
              </a:rPr>
              <a:t>Classificatio</a:t>
            </a:r>
            <a:r>
              <a:rPr dirty="0" smtClean="0" sz="1000" spc="105">
                <a:solidFill>
                  <a:srgbClr val="99131A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100">
                <a:solidFill>
                  <a:srgbClr val="1652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100">
                <a:solidFill>
                  <a:srgbClr val="1652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0E1F4B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B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B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21590" marR="19685" indent="8890">
              <a:lnSpc>
                <a:spcPct val="110800"/>
              </a:lnSpc>
            </a:pP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groups 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formed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fields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analyst.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1"/>
              </a:spcBef>
            </a:pPr>
            <a:endParaRPr sz="1200"/>
          </a:p>
          <a:p>
            <a:pPr algn="just" marL="12700" marR="19685" indent="438784">
              <a:lnSpc>
                <a:spcPct val="111700"/>
              </a:lnSpc>
            </a:pPr>
            <a:r>
              <a:rPr dirty="0" smtClean="0" sz="1300">
                <a:solidFill>
                  <a:srgbClr val="0A0A0A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cluster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centroid,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value.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unassigned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assignment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classes,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multidimensional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cluster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centroid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calculated,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closest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cluster.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Thus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proceeds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232323"/>
                </a:solidFill>
                <a:latin typeface="Times New Roman"/>
                <a:cs typeface="Times New Roman"/>
              </a:rPr>
              <a:t>"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distanc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45">
                <a:solidFill>
                  <a:srgbClr val="232323"/>
                </a:solidFill>
                <a:latin typeface="Times New Roman"/>
                <a:cs typeface="Times New Roman"/>
              </a:rPr>
              <a:t>"</a:t>
            </a:r>
            <a:r>
              <a:rPr dirty="0" smtClean="0" sz="1300" spc="-10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cluster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centroid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manifestation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class.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3"/>
              </a:spcBef>
            </a:pPr>
            <a:endParaRPr sz="1300"/>
          </a:p>
          <a:p>
            <a:pPr algn="just" marL="21590" marR="12700" indent="429259">
              <a:lnSpc>
                <a:spcPct val="111700"/>
              </a:lnSpc>
            </a:pP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classifiers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direct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concept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implementation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widely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work.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simplest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form,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always 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accurat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05">
                <a:solidFill>
                  <a:srgbClr val="232323"/>
                </a:solidFill>
                <a:latin typeface="Times New Roman"/>
                <a:cs typeface="Times New Roman"/>
              </a:rPr>
              <a:t>;</a:t>
            </a:r>
            <a:r>
              <a:rPr dirty="0" smtClean="0" sz="1300" spc="10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there  </a:t>
            </a:r>
            <a:r>
              <a:rPr dirty="0" smtClean="0" sz="1300" spc="-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provision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accommodating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differences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classes,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overlap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edges.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60">
                <a:solidFill>
                  <a:srgbClr val="0A0A0A"/>
                </a:solidFill>
                <a:latin typeface="Arial"/>
                <a:cs typeface="Arial"/>
              </a:rPr>
              <a:t>It</a:t>
            </a:r>
            <a:r>
              <a:rPr dirty="0" smtClean="0" sz="1200" spc="-110">
                <a:solidFill>
                  <a:srgbClr val="0A0A0A"/>
                </a:solidFill>
                <a:latin typeface="Arial"/>
                <a:cs typeface="Arial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devise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sophisticated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versions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just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outlined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measures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defining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cluster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centroids.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0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21590">
              <a:lnSpc>
                <a:spcPct val="100000"/>
              </a:lnSpc>
            </a:pPr>
            <a:r>
              <a:rPr dirty="0" smtClean="0" sz="1250" spc="45" b="1">
                <a:solidFill>
                  <a:srgbClr val="0E1F4B"/>
                </a:solidFill>
                <a:latin typeface="Times New Roman"/>
                <a:cs typeface="Times New Roman"/>
              </a:rPr>
              <a:t>3)</a:t>
            </a:r>
            <a:r>
              <a:rPr dirty="0" smtClean="0" sz="1250" spc="-10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E1F4B"/>
                </a:solidFill>
                <a:latin typeface="Times New Roman"/>
                <a:cs typeface="Times New Roman"/>
              </a:rPr>
              <a:t>ISO</a:t>
            </a:r>
            <a:r>
              <a:rPr dirty="0" smtClean="0" sz="1250" spc="25" b="1" u="sng">
                <a:solidFill>
                  <a:srgbClr val="0E1F4B"/>
                </a:solidFill>
                <a:latin typeface="Times New Roman"/>
                <a:cs typeface="Times New Roman"/>
              </a:rPr>
              <a:t>DA</a:t>
            </a:r>
            <a:r>
              <a:rPr dirty="0" smtClean="0" sz="1250" spc="10" b="1">
                <a:solidFill>
                  <a:srgbClr val="0E1F4B"/>
                </a:solidFill>
                <a:latin typeface="Times New Roman"/>
                <a:cs typeface="Times New Roman"/>
              </a:rPr>
              <a:t>TA: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2"/>
              </a:spcBef>
            </a:pPr>
            <a:endParaRPr sz="1300"/>
          </a:p>
          <a:p>
            <a:pPr algn="just" marL="21590" marR="12700" indent="438784">
              <a:lnSpc>
                <a:spcPct val="111400"/>
              </a:lnSpc>
            </a:pP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ISODATA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classifier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mmtmum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method;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however,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produces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superior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derived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distance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approach.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ISODA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TA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often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seen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differs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appreciably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classical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pr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5">
                <a:solidFill>
                  <a:srgbClr val="232323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ented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beginning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ofthis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chapter.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60">
                <a:solidFill>
                  <a:srgbClr val="0A0A0A"/>
                </a:solidFill>
                <a:latin typeface="Arial"/>
                <a:cs typeface="Arial"/>
              </a:rPr>
              <a:t>It</a:t>
            </a:r>
            <a:r>
              <a:rPr dirty="0" smtClean="0" sz="1200" spc="-180">
                <a:solidFill>
                  <a:srgbClr val="0A0A0A"/>
                </a:solidFill>
                <a:latin typeface="Arial"/>
                <a:cs typeface="Arial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good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technique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shares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both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u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-5">
                <a:solidFill>
                  <a:srgbClr val="232323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upervised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i.e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10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232323"/>
                </a:solidFill>
                <a:latin typeface="Times New Roman"/>
                <a:cs typeface="Times New Roman"/>
              </a:rPr>
              <a:t>"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hybrid"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)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provides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evidence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distinction </a:t>
            </a:r>
            <a:r>
              <a:rPr dirty="0" smtClean="0" sz="1300" spc="-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approaches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clear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idealized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descriptions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imply.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8"/>
              </a:spcBef>
            </a:pPr>
            <a:endParaRPr sz="1300"/>
          </a:p>
          <a:p>
            <a:pPr algn="just" marL="21590" marR="12700" indent="429259">
              <a:lnSpc>
                <a:spcPct val="111400"/>
              </a:lnSpc>
            </a:pP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ISODATA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starts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300" spc="-1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previously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described;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be 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envisioned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clusters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multidimensional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space.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unassigned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centroid.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Thus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far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described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previously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classifier.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Next</a:t>
            </a:r>
            <a:r>
              <a:rPr dirty="0" smtClean="0" sz="1300" spc="-1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1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new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centroids 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grou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10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3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allocating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closest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centroids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repeated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centroid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position.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repeated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until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there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chang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change,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centroids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iteration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next.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step­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by-step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description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follows: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67"/>
              </a:spcBef>
            </a:pPr>
            <a:endParaRPr sz="1300"/>
          </a:p>
          <a:p>
            <a:pPr marL="21590" marR="13970" indent="17780">
              <a:lnSpc>
                <a:spcPct val="110800"/>
              </a:lnSpc>
            </a:pP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1.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Choose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initial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estimates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means.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derived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data;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300" spc="-1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ISODA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TA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resembles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classification.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250" spc="45">
                <a:solidFill>
                  <a:srgbClr val="0E1F4D"/>
                </a:solidFill>
                <a:latin typeface="Times New Roman"/>
                <a:cs typeface="Times New Roman"/>
              </a:rPr>
              <a:t>7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417068"/>
            <a:ext cx="5791200" cy="87585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58419">
              <a:lnSpc>
                <a:spcPct val="100000"/>
              </a:lnSpc>
            </a:pPr>
            <a:r>
              <a:rPr dirty="0" smtClean="0" sz="1000" spc="25">
                <a:solidFill>
                  <a:srgbClr val="0E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    </a:t>
            </a:r>
            <a:r>
              <a:rPr dirty="0" smtClean="0" sz="1000" spc="8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1652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10">
                <a:solidFill>
                  <a:srgbClr val="99131A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000" spc="15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9131A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000" spc="4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99131A"/>
                </a:solidFill>
                <a:latin typeface="Times New Roman"/>
                <a:cs typeface="Times New Roman"/>
              </a:rPr>
              <a:t>for</a:t>
            </a:r>
            <a:r>
              <a:rPr dirty="0" smtClean="0" sz="1000" spc="10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99131A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000" spc="11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99131A"/>
                </a:solidFill>
                <a:latin typeface="Times New Roman"/>
                <a:cs typeface="Times New Roman"/>
              </a:rPr>
              <a:t>Classificatio</a:t>
            </a:r>
            <a:r>
              <a:rPr dirty="0" smtClean="0" sz="1000" spc="105">
                <a:solidFill>
                  <a:srgbClr val="99131A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100">
                <a:solidFill>
                  <a:srgbClr val="1652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100">
                <a:solidFill>
                  <a:srgbClr val="165216"/>
                </a:solidFill>
                <a:latin typeface="Times New Roman"/>
                <a:cs typeface="Times New Roman"/>
              </a:rPr>
              <a:t>      </a:t>
            </a:r>
            <a:r>
              <a:rPr dirty="0" smtClean="0" sz="1000" spc="-100">
                <a:solidFill>
                  <a:srgbClr val="16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0E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algn="just" marL="12700" marR="12700">
              <a:lnSpc>
                <a:spcPct val="110800"/>
              </a:lnSpc>
              <a:buClr>
                <a:srgbClr val="080808"/>
              </a:buClr>
              <a:buFont typeface="Times New Roman"/>
              <a:buAutoNum type="arabicPeriod" startAt="2"/>
              <a:tabLst>
                <a:tab pos="195580" algn="l"/>
              </a:tabLst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closest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mean,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multidimensional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space.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23"/>
              </a:spcBef>
              <a:buClr>
                <a:srgbClr val="080808"/>
              </a:buClr>
              <a:buFont typeface="Times New Roman"/>
              <a:buAutoNum type="arabicPeriod" startAt="2"/>
            </a:pPr>
            <a:endParaRPr sz="1200"/>
          </a:p>
          <a:p>
            <a:pPr algn="just" marL="12700" marR="22860">
              <a:lnSpc>
                <a:spcPct val="115399"/>
              </a:lnSpc>
              <a:buClr>
                <a:srgbClr val="080808"/>
              </a:buClr>
              <a:buFont typeface="Times New Roman"/>
              <a:buAutoNum type="arabicPeriod" startAt="2"/>
              <a:tabLst>
                <a:tab pos="195580" algn="l"/>
              </a:tabLst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recomputed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effects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reassigned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Step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2.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59"/>
              </a:spcBef>
              <a:buClr>
                <a:srgbClr val="080808"/>
              </a:buClr>
              <a:buFont typeface="Times New Roman"/>
              <a:buAutoNum type="arabicPeriod" startAt="2"/>
            </a:pPr>
            <a:endParaRPr sz="1200"/>
          </a:p>
          <a:p>
            <a:pPr algn="just" marL="12700" marR="20955">
              <a:lnSpc>
                <a:spcPct val="113100"/>
              </a:lnSpc>
              <a:buClr>
                <a:srgbClr val="080808"/>
              </a:buClr>
              <a:buFont typeface="Times New Roman"/>
              <a:buAutoNum type="arabicPeriod" startAt="2"/>
              <a:tabLst>
                <a:tab pos="177165" algn="l"/>
              </a:tabLst>
            </a:pP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Step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Step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3,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returns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Step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repeats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assignment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closest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centroid.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Otherwise,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Step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3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final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results.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</a:pPr>
            <a:endParaRPr sz="1200"/>
          </a:p>
          <a:p>
            <a:pPr algn="just" marL="12700" marR="19685" indent="438784">
              <a:lnSpc>
                <a:spcPct val="1123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Steps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2,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3</a:t>
            </a:r>
            <a:r>
              <a:rPr dirty="0" smtClean="0" sz="1300" spc="160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9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4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methodology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requirement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identifies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essentially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40">
                <a:solidFill>
                  <a:srgbClr val="080808"/>
                </a:solidFill>
                <a:latin typeface="Arial"/>
                <a:cs typeface="Arial"/>
              </a:rPr>
              <a:t>It</a:t>
            </a:r>
            <a:r>
              <a:rPr dirty="0" smtClean="0" sz="1200" spc="-7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probably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best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hybrid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clear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either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approach.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14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2987675">
              <a:lnSpc>
                <a:spcPct val="100000"/>
              </a:lnSpc>
            </a:pPr>
            <a:r>
              <a:rPr dirty="0" smtClean="0" sz="1250" spc="45">
                <a:solidFill>
                  <a:srgbClr val="0E1F4D"/>
                </a:solidFill>
                <a:latin typeface="Times New Roman"/>
                <a:cs typeface="Times New Roman"/>
              </a:rPr>
              <a:t>4)</a:t>
            </a:r>
            <a:r>
              <a:rPr dirty="0" smtClean="0" sz="1250" spc="6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E1F4D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55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 u="sng">
                <a:solidFill>
                  <a:srgbClr val="0E1F4D"/>
                </a:solidFill>
                <a:latin typeface="Times New Roman"/>
                <a:cs typeface="Times New Roman"/>
              </a:rPr>
              <a:t>Like</a:t>
            </a:r>
            <a:r>
              <a:rPr dirty="0" smtClean="0" sz="1250" spc="30">
                <a:solidFill>
                  <a:srgbClr val="0E1F4D"/>
                </a:solidFill>
                <a:latin typeface="Times New Roman"/>
                <a:cs typeface="Times New Roman"/>
              </a:rPr>
              <a:t>lihood</a:t>
            </a:r>
            <a:r>
              <a:rPr dirty="0" smtClean="0" sz="1250" spc="3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E1F4D"/>
                </a:solidFill>
                <a:latin typeface="Times New Roman"/>
                <a:cs typeface="Times New Roman"/>
              </a:rPr>
              <a:t>Classification: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66"/>
              </a:spcBef>
            </a:pPr>
            <a:endParaRPr sz="1300"/>
          </a:p>
          <a:p>
            <a:pPr algn="just" marL="12700" marR="12700" indent="429259">
              <a:lnSpc>
                <a:spcPct val="111500"/>
              </a:lnSpc>
            </a:pP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nature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exhibit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their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patterns.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Further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added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effects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haze,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topographic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shadowing,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noise,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effects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mixed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pixels.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seldom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record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pure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classes;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typically,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brightnesses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strategies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thus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far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do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address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problems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arise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when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overlap.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application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parallelepiped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classifier,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overlap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serious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problem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cannot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neatly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divided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discrete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units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kind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situation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arises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frequently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our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attention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focused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classifying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distinct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enough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easily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accurately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classifiers.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3"/>
              </a:spcBef>
            </a:pPr>
            <a:endParaRPr sz="1200"/>
          </a:p>
          <a:p>
            <a:pPr algn="just" marL="12700" marR="17145" indent="420370">
              <a:lnSpc>
                <a:spcPct val="111600"/>
              </a:lnSpc>
            </a:pP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result,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situation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depicted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below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common.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Assume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examine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representing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composed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ofthree-fourths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forested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land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one-fourth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cropland.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1C1C1C"/>
                </a:solidFill>
                <a:latin typeface="Times New Roman"/>
                <a:cs typeface="Times New Roman"/>
              </a:rPr>
              <a:t>"Forest"</a:t>
            </a:r>
            <a:r>
              <a:rPr dirty="0" smtClean="0" sz="1300" spc="7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1C1C1C"/>
                </a:solidFill>
                <a:latin typeface="Times New Roman"/>
                <a:cs typeface="Times New Roman"/>
              </a:rPr>
              <a:t>"Cropland"</a:t>
            </a:r>
            <a:r>
              <a:rPr dirty="0" smtClean="0" sz="1300" spc="9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distinct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brightness,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extreme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bright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forest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dark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crop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overlap.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(For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clarity,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shows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band,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principle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extends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here.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1C1C1C"/>
                </a:solidFill>
                <a:latin typeface="Times New Roman"/>
                <a:cs typeface="Times New Roman"/>
              </a:rPr>
              <a:t>"45"</a:t>
            </a:r>
            <a:r>
              <a:rPr dirty="0" smtClean="0" sz="1300" spc="-7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falls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overlap,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make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clear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assignment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either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"Forest"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1C1C1C"/>
                </a:solidFill>
                <a:latin typeface="Times New Roman"/>
                <a:cs typeface="Times New Roman"/>
              </a:rPr>
              <a:t>"Cropland."</a:t>
            </a:r>
            <a:r>
              <a:rPr dirty="0" smtClean="0" sz="1300" spc="7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kinds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decision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rules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47744" y="1609344"/>
            <a:ext cx="2365248" cy="5486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365503" y="1670304"/>
            <a:ext cx="1706880" cy="9997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164336" y="1353311"/>
            <a:ext cx="0" cy="1158240"/>
          </a:xfrm>
          <a:custGeom>
            <a:avLst/>
            <a:gdLst/>
            <a:ahLst/>
            <a:cxnLst/>
            <a:rect l="l" t="t" r="r" b="b"/>
            <a:pathLst>
              <a:path w="0" h="1158240">
                <a:moveTo>
                  <a:pt x="0" y="1158240"/>
                </a:moveTo>
                <a:lnTo>
                  <a:pt x="0" y="0"/>
                </a:lnTo>
              </a:path>
            </a:pathLst>
          </a:custGeom>
          <a:ln w="12192">
            <a:solidFill>
              <a:srgbClr val="54545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87044" y="409193"/>
            <a:ext cx="5788025" cy="6896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554480" algn="l"/>
                <a:tab pos="4462145" algn="l"/>
              </a:tabLst>
            </a:pP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-20">
                <a:solidFill>
                  <a:srgbClr val="16541C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5">
                <a:solidFill>
                  <a:srgbClr val="8E0F15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050" spc="-55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8E0F15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050" spc="15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25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5">
                <a:solidFill>
                  <a:srgbClr val="8E0F15"/>
                </a:solidFill>
                <a:latin typeface="Times New Roman"/>
                <a:cs typeface="Times New Roman"/>
              </a:rPr>
              <a:t>for</a:t>
            </a:r>
            <a:r>
              <a:rPr dirty="0" smtClean="0" sz="1050" spc="60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8E0F15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050" spc="114">
                <a:solidFill>
                  <a:srgbClr val="8E0F1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35">
                <a:solidFill>
                  <a:srgbClr val="771F1F"/>
                </a:solidFill>
                <a:latin typeface="Times New Roman"/>
                <a:cs typeface="Times New Roman"/>
              </a:rPr>
              <a:t>C</a:t>
            </a:r>
            <a:r>
              <a:rPr dirty="0" smtClean="0" sz="1050" spc="0">
                <a:solidFill>
                  <a:srgbClr val="A3080E"/>
                </a:solidFill>
                <a:latin typeface="Times New Roman"/>
                <a:cs typeface="Times New Roman"/>
              </a:rPr>
              <a:t>lassificatio</a:t>
            </a:r>
            <a:r>
              <a:rPr dirty="0" smtClean="0" sz="1050" spc="65">
                <a:solidFill>
                  <a:srgbClr val="A3080E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55">
                <a:solidFill>
                  <a:srgbClr val="16541C"/>
                </a:solidFill>
                <a:latin typeface="Times New Roman"/>
                <a:cs typeface="Times New Roman"/>
              </a:rPr>
              <a:t>)</a:t>
            </a:r>
            <a:r>
              <a:rPr dirty="0" smtClean="0" sz="1050" spc="55">
                <a:solidFill>
                  <a:srgbClr val="16541C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E1A41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1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16"/>
              </a:spcBef>
            </a:pPr>
            <a:endParaRPr sz="600"/>
          </a:p>
          <a:p>
            <a:pPr marL="12700" marR="12700">
              <a:lnSpc>
                <a:spcPct val="115199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mentioned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above,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decide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group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receive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unless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place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decision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boundary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arbitrarily.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22324" y="1544828"/>
            <a:ext cx="353060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15">
                <a:solidFill>
                  <a:srgbClr val="3D3D3D"/>
                </a:solidFill>
                <a:latin typeface="Arial"/>
                <a:cs typeface="Arial"/>
              </a:rPr>
              <a:t>C</a:t>
            </a:r>
            <a:r>
              <a:rPr dirty="0" smtClean="0" sz="700" spc="5">
                <a:solidFill>
                  <a:srgbClr val="212121"/>
                </a:solidFill>
                <a:latin typeface="Arial"/>
                <a:cs typeface="Arial"/>
              </a:rPr>
              <a:t>l</a:t>
            </a:r>
            <a:r>
              <a:rPr dirty="0" smtClean="0" sz="700" spc="10">
                <a:solidFill>
                  <a:srgbClr val="3D3D3D"/>
                </a:solidFill>
                <a:latin typeface="Arial"/>
                <a:cs typeface="Arial"/>
              </a:rPr>
              <a:t>ass</a:t>
            </a:r>
            <a:r>
              <a:rPr dirty="0" smtClean="0" sz="700" spc="6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dirty="0" smtClean="0" sz="700" spc="-5">
                <a:solidFill>
                  <a:srgbClr val="212121"/>
                </a:solidFill>
                <a:latin typeface="Arial"/>
                <a:cs typeface="Arial"/>
              </a:rPr>
              <a:t>A</a:t>
            </a:r>
            <a:endParaRPr sz="7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84067" y="1544828"/>
            <a:ext cx="358775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20">
                <a:solidFill>
                  <a:srgbClr val="3D3D3D"/>
                </a:solidFill>
                <a:latin typeface="Arial"/>
                <a:cs typeface="Arial"/>
              </a:rPr>
              <a:t>C</a:t>
            </a:r>
            <a:r>
              <a:rPr dirty="0" smtClean="0" sz="700" spc="80">
                <a:solidFill>
                  <a:srgbClr val="212121"/>
                </a:solidFill>
                <a:latin typeface="Arial"/>
                <a:cs typeface="Arial"/>
              </a:rPr>
              <a:t>l</a:t>
            </a:r>
            <a:r>
              <a:rPr dirty="0" smtClean="0" sz="700" spc="-10">
                <a:solidFill>
                  <a:srgbClr val="3D3D3D"/>
                </a:solidFill>
                <a:latin typeface="Arial"/>
                <a:cs typeface="Arial"/>
              </a:rPr>
              <a:t>a</a:t>
            </a:r>
            <a:r>
              <a:rPr dirty="0" smtClean="0" sz="700" spc="30">
                <a:solidFill>
                  <a:srgbClr val="212121"/>
                </a:solidFill>
                <a:latin typeface="Arial"/>
                <a:cs typeface="Arial"/>
              </a:rPr>
              <a:t>s</a:t>
            </a:r>
            <a:r>
              <a:rPr dirty="0" smtClean="0" sz="700" spc="-25">
                <a:solidFill>
                  <a:srgbClr val="3D3D3D"/>
                </a:solidFill>
                <a:latin typeface="Arial"/>
                <a:cs typeface="Arial"/>
              </a:rPr>
              <a:t>s</a:t>
            </a:r>
            <a:r>
              <a:rPr dirty="0" smtClean="0" sz="700" spc="-25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dirty="0" smtClean="0" sz="700" spc="-95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dirty="0" smtClean="0" sz="700" spc="-10">
                <a:solidFill>
                  <a:srgbClr val="212121"/>
                </a:solidFill>
                <a:latin typeface="Arial"/>
                <a:cs typeface="Arial"/>
              </a:rPr>
              <a:t>B</a:t>
            </a:r>
            <a:endParaRPr sz="7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97300" y="2148331"/>
            <a:ext cx="264795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20">
                <a:solidFill>
                  <a:srgbClr val="3D3D3D"/>
                </a:solidFill>
                <a:latin typeface="Arial"/>
                <a:cs typeface="Arial"/>
              </a:rPr>
              <a:t>DARK</a:t>
            </a:r>
            <a:endParaRPr sz="7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626355" y="2148331"/>
            <a:ext cx="1180465" cy="2470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29565">
              <a:lnSpc>
                <a:spcPct val="100000"/>
              </a:lnSpc>
            </a:pPr>
            <a:r>
              <a:rPr dirty="0" smtClean="0" sz="700" spc="-95">
                <a:solidFill>
                  <a:srgbClr val="3D3D3D"/>
                </a:solidFill>
                <a:latin typeface="Arial"/>
                <a:cs typeface="Arial"/>
              </a:rPr>
              <a:t>45</a:t>
            </a:r>
            <a:endParaRPr sz="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mtClean="0" sz="700" spc="-35">
                <a:solidFill>
                  <a:srgbClr val="525252"/>
                </a:solidFill>
                <a:latin typeface="Arial"/>
                <a:cs typeface="Arial"/>
              </a:rPr>
              <a:t>IMAGE</a:t>
            </a:r>
            <a:r>
              <a:rPr dirty="0" smtClean="0" sz="700" spc="35">
                <a:solidFill>
                  <a:srgbClr val="525252"/>
                </a:solidFill>
                <a:latin typeface="Arial"/>
                <a:cs typeface="Arial"/>
              </a:rPr>
              <a:t> </a:t>
            </a:r>
            <a:r>
              <a:rPr dirty="0" smtClean="0" sz="700" spc="-30">
                <a:solidFill>
                  <a:srgbClr val="3D3D3D"/>
                </a:solidFill>
                <a:latin typeface="Arial"/>
                <a:cs typeface="Arial"/>
              </a:rPr>
              <a:t>BRIGH</a:t>
            </a:r>
            <a:r>
              <a:rPr dirty="0" smtClean="0" sz="700" spc="0">
                <a:solidFill>
                  <a:srgbClr val="3D3D3D"/>
                </a:solidFill>
                <a:latin typeface="Arial"/>
                <a:cs typeface="Arial"/>
              </a:rPr>
              <a:t>T</a:t>
            </a:r>
            <a:r>
              <a:rPr dirty="0" smtClean="0" sz="700" spc="-30">
                <a:solidFill>
                  <a:srgbClr val="212121"/>
                </a:solidFill>
                <a:latin typeface="Arial"/>
                <a:cs typeface="Arial"/>
              </a:rPr>
              <a:t>N</a:t>
            </a:r>
            <a:r>
              <a:rPr dirty="0" smtClean="0" sz="700" spc="-70">
                <a:solidFill>
                  <a:srgbClr val="3D3D3D"/>
                </a:solidFill>
                <a:latin typeface="Arial"/>
                <a:cs typeface="Arial"/>
              </a:rPr>
              <a:t>ESS</a:t>
            </a:r>
            <a:r>
              <a:rPr dirty="0" smtClean="0" sz="700" spc="90">
                <a:solidFill>
                  <a:srgbClr val="3D3D3D"/>
                </a:solidFill>
                <a:latin typeface="Arial"/>
                <a:cs typeface="Arial"/>
              </a:rPr>
              <a:t> </a:t>
            </a:r>
            <a:r>
              <a:rPr dirty="0" smtClean="0" sz="700" spc="1165">
                <a:solidFill>
                  <a:srgbClr val="212121"/>
                </a:solidFill>
                <a:latin typeface="Arial"/>
                <a:cs typeface="Arial"/>
              </a:rPr>
              <a:t>-</a:t>
            </a:r>
            <a:endParaRPr sz="7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321044" y="2148331"/>
            <a:ext cx="337820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40">
                <a:solidFill>
                  <a:srgbClr val="3D3D3D"/>
                </a:solidFill>
                <a:latin typeface="Arial"/>
                <a:cs typeface="Arial"/>
              </a:rPr>
              <a:t>BRIGHT</a:t>
            </a:r>
            <a:endParaRPr sz="7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87044" y="2864294"/>
            <a:ext cx="6247130" cy="68256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64184" indent="432434">
              <a:lnSpc>
                <a:spcPct val="1163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likelihood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distributions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fields;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zone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overlap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depicts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common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categories.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relation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overlap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overall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defines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assigning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Here,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relationship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histograms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"45"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likely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belong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Forest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("F")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Crop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"C"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7"/>
              </a:spcBef>
            </a:pPr>
            <a:endParaRPr sz="1200"/>
          </a:p>
          <a:p>
            <a:pPr algn="just" marL="12700" marR="464820" indent="432434">
              <a:lnSpc>
                <a:spcPct val="116399"/>
              </a:lnSpc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situation,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effective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likelihoods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"45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member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Forest"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"45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member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Cropland."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choose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maximize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probability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correct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kind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strategy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likelihood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classification-it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estimating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variances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classes,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probabilities.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lviaximum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likelihood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considers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mean,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average,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assigning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7"/>
              </a:spcBef>
            </a:pPr>
            <a:endParaRPr sz="1300"/>
          </a:p>
          <a:p>
            <a:pPr algn="just" marL="12700" marR="462915" indent="438784">
              <a:lnSpc>
                <a:spcPct val="1163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likelihood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decision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rule,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implemented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quantitatively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channels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simultaneously,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powerful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technique.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85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200" spc="245">
                <a:solidFill>
                  <a:srgbClr val="030303"/>
                </a:solidFill>
                <a:latin typeface="Arial"/>
                <a:cs typeface="Arial"/>
              </a:rPr>
              <a:t>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requires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intensive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calculations,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disadvantage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requiring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computer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resources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do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simpler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mentioned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above.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Also,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sensitive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quality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data-even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techniques.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Computation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estimated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probabilities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assumption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themselves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multivariate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normal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Gaussian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distributions.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reason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exhibit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unimodal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distributions,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discussed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above.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do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strictly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adhere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rule,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departures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43"/>
              </a:spcBef>
            </a:pPr>
            <a:endParaRPr sz="950"/>
          </a:p>
          <a:p>
            <a:pPr algn="r" marR="12700">
              <a:lnSpc>
                <a:spcPct val="100000"/>
              </a:lnSpc>
            </a:pPr>
            <a:r>
              <a:rPr dirty="0" smtClean="0" sz="3700" spc="-335">
                <a:solidFill>
                  <a:srgbClr val="031D59"/>
                </a:solidFill>
                <a:latin typeface="Courier New"/>
                <a:cs typeface="Courier New"/>
              </a:rPr>
              <a:t>71</a:t>
            </a:r>
            <a:endParaRPr sz="37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3810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2950" spc="30">
                <a:solidFill>
                  <a:srgbClr val="0E1F4B"/>
                </a:solidFill>
                <a:latin typeface="Arial"/>
                <a:cs typeface="Arial"/>
              </a:rPr>
              <a:t>72</a:t>
            </a:r>
            <a:endParaRPr sz="295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417068"/>
            <a:ext cx="5793105" cy="87668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548765" algn="l"/>
                <a:tab pos="4456430" algn="l"/>
              </a:tabLst>
            </a:pPr>
            <a:r>
              <a:rPr dirty="0" smtClean="0" sz="1000" spc="25">
                <a:solidFill>
                  <a:srgbClr val="0E1F4B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B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B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20">
                <a:solidFill>
                  <a:srgbClr val="1652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10">
                <a:solidFill>
                  <a:srgbClr val="99131A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000" spc="15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9131A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000" spc="4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99131A"/>
                </a:solidFill>
                <a:latin typeface="Times New Roman"/>
                <a:cs typeface="Times New Roman"/>
              </a:rPr>
              <a:t>for</a:t>
            </a:r>
            <a:r>
              <a:rPr dirty="0" smtClean="0" sz="1000" spc="10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99131A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000" spc="11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99131A"/>
                </a:solidFill>
                <a:latin typeface="Times New Roman"/>
                <a:cs typeface="Times New Roman"/>
              </a:rPr>
              <a:t>Classificatio</a:t>
            </a:r>
            <a:r>
              <a:rPr dirty="0" smtClean="0" sz="1000" spc="105">
                <a:solidFill>
                  <a:srgbClr val="99131A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100">
                <a:solidFill>
                  <a:srgbClr val="1652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100">
                <a:solidFill>
                  <a:srgbClr val="1652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0E1F4B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B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B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9"/>
              </a:spcBef>
            </a:pPr>
            <a:endParaRPr sz="550"/>
          </a:p>
          <a:p>
            <a:pPr marL="12700" marR="31750">
              <a:lnSpc>
                <a:spcPct val="110800"/>
              </a:lnSpc>
            </a:pP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enough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usefulness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preserved.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Nonetheless,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carefully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introduce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error.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0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300" spc="50">
                <a:solidFill>
                  <a:srgbClr val="0E1F4B"/>
                </a:solidFill>
                <a:latin typeface="Times New Roman"/>
                <a:cs typeface="Times New Roman"/>
              </a:rPr>
              <a:t>5)</a:t>
            </a:r>
            <a:r>
              <a:rPr dirty="0" smtClean="0" sz="1300" spc="-5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E1F4B"/>
                </a:solidFill>
                <a:latin typeface="Times New Roman"/>
                <a:cs typeface="Times New Roman"/>
              </a:rPr>
              <a:t>Bayes's</a:t>
            </a:r>
            <a:r>
              <a:rPr dirty="0" smtClean="0" sz="1300" spc="6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E1F4B"/>
                </a:solidFill>
                <a:latin typeface="Times New Roman"/>
                <a:cs typeface="Times New Roman"/>
              </a:rPr>
              <a:t>Classification: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15"/>
              </a:spcBef>
            </a:pPr>
            <a:endParaRPr sz="1300"/>
          </a:p>
          <a:p>
            <a:pPr algn="just" marL="12700" marR="12700" indent="438784">
              <a:lnSpc>
                <a:spcPct val="1118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problem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expressed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formally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stating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wish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"probability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ofForest,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4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5</a:t>
            </a:r>
            <a:r>
              <a:rPr dirty="0" smtClean="0" sz="1300" spc="85">
                <a:solidFill>
                  <a:srgbClr val="343434"/>
                </a:solidFill>
                <a:latin typeface="Times New Roman"/>
                <a:cs typeface="Times New Roman"/>
              </a:rPr>
              <a:t>,"</a:t>
            </a:r>
            <a:r>
              <a:rPr dirty="0" smtClean="0" sz="1300" spc="5">
                <a:solidFill>
                  <a:srgbClr val="343434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F1F1F"/>
                </a:solidFill>
                <a:latin typeface="Times New Roman"/>
                <a:cs typeface="Times New Roman"/>
              </a:rPr>
              <a:t>"probability </a:t>
            </a:r>
            <a:r>
              <a:rPr dirty="0" smtClean="0" sz="1300" spc="-14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Croplan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100">
                <a:solidFill>
                  <a:srgbClr val="343434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35">
                <a:solidFill>
                  <a:srgbClr val="343434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45."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questions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conditional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probabilities,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written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"P(FI45),"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1F1F1F"/>
                </a:solidFill>
                <a:latin typeface="Times New Roman"/>
                <a:cs typeface="Times New Roman"/>
              </a:rPr>
              <a:t>"P(</a:t>
            </a:r>
            <a:r>
              <a:rPr dirty="0" smtClean="0" sz="1300" spc="5">
                <a:solidFill>
                  <a:srgbClr val="1F1F1F"/>
                </a:solidFill>
                <a:latin typeface="Times New Roman"/>
                <a:cs typeface="Times New Roman"/>
              </a:rPr>
              <a:t>CI45</a:t>
            </a:r>
            <a:r>
              <a:rPr dirty="0" smtClean="0" sz="1300" spc="0">
                <a:solidFill>
                  <a:srgbClr val="1F1F1F"/>
                </a:solidFill>
                <a:latin typeface="Times New Roman"/>
                <a:cs typeface="Times New Roman"/>
              </a:rPr>
              <a:t>),"</a:t>
            </a:r>
            <a:r>
              <a:rPr dirty="0" smtClean="0" sz="1300" spc="9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read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1F1F1F"/>
                </a:solidFill>
                <a:latin typeface="Times New Roman"/>
                <a:cs typeface="Times New Roman"/>
              </a:rPr>
              <a:t>"The</a:t>
            </a:r>
            <a:r>
              <a:rPr dirty="0" smtClean="0" sz="1300" spc="9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probability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encountering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category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Forest,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45has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pixel,"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"The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probability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encountering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Cropland,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45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pixel."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is,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state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probability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occurrence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finding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category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event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already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occurred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observation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45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8"/>
              </a:spcBef>
            </a:pPr>
            <a:endParaRPr sz="1200"/>
          </a:p>
          <a:p>
            <a:pPr algn="just" marL="12700" marR="18415" indent="474980">
              <a:lnSpc>
                <a:spcPct val="1119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Whereas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estimation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probabilities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encountering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without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conditional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constraint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straightforward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here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P[F]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470">
                <a:solidFill>
                  <a:srgbClr val="464646"/>
                </a:solidFill>
                <a:latin typeface="Arial"/>
                <a:cs typeface="Arial"/>
              </a:rPr>
              <a:t>=</a:t>
            </a:r>
            <a:r>
              <a:rPr dirty="0" smtClean="0" sz="700" spc="470">
                <a:solidFill>
                  <a:srgbClr val="464646"/>
                </a:solidFill>
                <a:latin typeface="Arial"/>
                <a:cs typeface="Arial"/>
              </a:rPr>
              <a:t> </a:t>
            </a:r>
            <a:r>
              <a:rPr dirty="0" smtClean="0" sz="700" spc="-50">
                <a:solidFill>
                  <a:srgbClr val="464646"/>
                </a:solidFill>
                <a:latin typeface="Arial"/>
                <a:cs typeface="Arial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0.50,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P[C]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360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800" spc="2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0.50,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mentioned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conditional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probabilities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events.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our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estimated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our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we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P(45IF)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''the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probability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encountering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45,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Forest"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P(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45IC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''the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probability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encountering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4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5</a:t>
            </a:r>
            <a:r>
              <a:rPr dirty="0" smtClean="0" sz="1300" spc="100">
                <a:solidFill>
                  <a:srgbClr val="343434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40">
                <a:solidFill>
                  <a:srgbClr val="343434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category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Cropland"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P(45IF)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409">
                <a:solidFill>
                  <a:srgbClr val="343434"/>
                </a:solidFill>
                <a:latin typeface="Arial"/>
                <a:cs typeface="Arial"/>
              </a:rPr>
              <a:t>=</a:t>
            </a:r>
            <a:r>
              <a:rPr dirty="0" smtClean="0" sz="800" spc="409">
                <a:solidFill>
                  <a:srgbClr val="343434"/>
                </a:solidFill>
                <a:latin typeface="Arial"/>
                <a:cs typeface="Arial"/>
              </a:rPr>
              <a:t> </a:t>
            </a:r>
            <a:r>
              <a:rPr dirty="0" smtClean="0" sz="800" spc="-105">
                <a:solidFill>
                  <a:srgbClr val="343434"/>
                </a:solidFill>
                <a:latin typeface="Arial"/>
                <a:cs typeface="Arial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0.75,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P(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45IC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425">
                <a:solidFill>
                  <a:srgbClr val="464646"/>
                </a:solidFill>
                <a:latin typeface="Arial"/>
                <a:cs typeface="Arial"/>
              </a:rPr>
              <a:t>=</a:t>
            </a:r>
            <a:r>
              <a:rPr dirty="0" smtClean="0" sz="700" spc="-25">
                <a:solidFill>
                  <a:srgbClr val="464646"/>
                </a:solidFill>
                <a:latin typeface="Arial"/>
                <a:cs typeface="Arial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0.25.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what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want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know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probabilities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of"Forest,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observe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45"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[P(FI45)]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"Cropland,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observe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45"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[P(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CI45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)],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compare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choose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likely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pixel.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probabilities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directly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F1F1F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25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purely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intuitive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examination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problem,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seem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probabilities.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</a:pPr>
            <a:endParaRPr sz="1200"/>
          </a:p>
          <a:p>
            <a:pPr algn="just" marL="12700" marR="26670" indent="429259">
              <a:lnSpc>
                <a:spcPct val="112300"/>
              </a:lnSpc>
            </a:pP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But,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fact,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way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P(FI45)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P(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CI45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hand.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Thomas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Bayes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(1702-1761)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relationship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unknowns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P(FI45)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P(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CI45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P(F),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P(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P(45</a:t>
            </a:r>
            <a:r>
              <a:rPr dirty="0" smtClean="0" sz="1300" spc="-20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60">
                <a:solidFill>
                  <a:srgbClr val="464646"/>
                </a:solidFill>
                <a:latin typeface="Times New Roman"/>
                <a:cs typeface="Times New Roman"/>
              </a:rPr>
              <a:t>I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F),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P(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45IC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His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relationship,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now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Bayes's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theorem,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expressed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follows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our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example: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41"/>
              </a:spcBef>
            </a:pPr>
            <a:endParaRPr sz="1400"/>
          </a:p>
          <a:p>
            <a:pPr algn="ctr" marL="768350">
              <a:lnSpc>
                <a:spcPts val="1375"/>
              </a:lnSpc>
            </a:pP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P(F)P(4SIF)</a:t>
            </a:r>
            <a:endParaRPr sz="1250">
              <a:latin typeface="Times New Roman"/>
              <a:cs typeface="Times New Roman"/>
            </a:endParaRPr>
          </a:p>
          <a:p>
            <a:pPr algn="ctr" marR="28575">
              <a:lnSpc>
                <a:spcPct val="100000"/>
              </a:lnSpc>
              <a:spcBef>
                <a:spcPts val="150"/>
              </a:spcBef>
            </a:pP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P(FI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1111" sz="1875" spc="240">
                <a:solidFill>
                  <a:srgbClr val="080808"/>
                </a:solidFill>
                <a:latin typeface="Times New Roman"/>
                <a:cs typeface="Times New Roman"/>
              </a:rPr>
              <a:t>4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S)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P(F)P(4SIF)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5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4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P(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)P(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4SIC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28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 algn="ctr" marL="775335">
              <a:lnSpc>
                <a:spcPts val="1375"/>
              </a:lnSpc>
            </a:pP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P(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)P(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4SIC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endParaRPr sz="1250">
              <a:latin typeface="Times New Roman"/>
              <a:cs typeface="Times New Roman"/>
            </a:endParaRPr>
          </a:p>
          <a:p>
            <a:pPr algn="ctr" marR="8255">
              <a:lnSpc>
                <a:spcPct val="100000"/>
              </a:lnSpc>
              <a:spcBef>
                <a:spcPts val="150"/>
              </a:spcBef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P(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CI</a:t>
            </a:r>
            <a:r>
              <a:rPr dirty="0" smtClean="0" sz="1250" spc="-1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1111" sz="1875" spc="240">
                <a:solidFill>
                  <a:srgbClr val="080808"/>
                </a:solidFill>
                <a:latin typeface="Times New Roman"/>
                <a:cs typeface="Times New Roman"/>
              </a:rPr>
              <a:t>4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S)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65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-3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 i="1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sz="1300" spc="10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5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10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9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4SIC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40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4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F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451</a:t>
            </a:r>
            <a:r>
              <a:rPr dirty="0" smtClean="0" sz="125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F)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39695" y="1069847"/>
            <a:ext cx="3493007" cy="4160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551176" y="3435858"/>
            <a:ext cx="2066544" cy="0"/>
          </a:xfrm>
          <a:custGeom>
            <a:avLst/>
            <a:gdLst/>
            <a:ahLst/>
            <a:cxnLst/>
            <a:rect l="l" t="t" r="r" b="b"/>
            <a:pathLst>
              <a:path w="2066544" h="0">
                <a:moveTo>
                  <a:pt x="0" y="0"/>
                </a:moveTo>
                <a:lnTo>
                  <a:pt x="2066544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93139" y="417068"/>
            <a:ext cx="4260215" cy="455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548765" algn="l"/>
              </a:tabLst>
            </a:pPr>
            <a:r>
              <a:rPr dirty="0" smtClean="0" sz="1000" spc="25">
                <a:solidFill>
                  <a:srgbClr val="0E1F49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20">
                <a:solidFill>
                  <a:srgbClr val="1652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10">
                <a:solidFill>
                  <a:srgbClr val="99131A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000" spc="15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9131A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000" spc="4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99131A"/>
                </a:solidFill>
                <a:latin typeface="Times New Roman"/>
                <a:cs typeface="Times New Roman"/>
              </a:rPr>
              <a:t>for</a:t>
            </a:r>
            <a:r>
              <a:rPr dirty="0" smtClean="0" sz="1000" spc="10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99131A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000" spc="11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99131A"/>
                </a:solidFill>
                <a:latin typeface="Times New Roman"/>
                <a:cs typeface="Times New Roman"/>
              </a:rPr>
              <a:t>Classificatio</a:t>
            </a:r>
            <a:r>
              <a:rPr dirty="0" smtClean="0" sz="1000" spc="105">
                <a:solidFill>
                  <a:srgbClr val="99131A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100">
                <a:solidFill>
                  <a:srgbClr val="165216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31"/>
              </a:spcBef>
            </a:pPr>
            <a:endParaRPr sz="700"/>
          </a:p>
          <a:p>
            <a:pPr marL="12700">
              <a:lnSpc>
                <a:spcPct val="100000"/>
              </a:lnSpc>
            </a:pP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general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form,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Bayes's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theorem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written: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3810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2950" spc="30">
                <a:solidFill>
                  <a:srgbClr val="0E1F4B"/>
                </a:solidFill>
                <a:latin typeface="Arial"/>
                <a:cs typeface="Arial"/>
              </a:rPr>
              <a:t>73</a:t>
            </a:r>
            <a:endParaRPr sz="29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37123" y="417068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>
                <a:solidFill>
                  <a:srgbClr val="0E1F49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139" y="1660591"/>
            <a:ext cx="5788660" cy="1277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29259">
              <a:lnSpc>
                <a:spcPct val="1108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-13071" sz="1275" spc="652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-13071" sz="1275" spc="82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-13071" sz="1275" spc="82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3071" sz="1275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alternative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D1D1D"/>
                </a:solidFill>
                <a:latin typeface="Times New Roman"/>
                <a:cs typeface="Times New Roman"/>
              </a:rPr>
              <a:t>stage</a:t>
            </a:r>
            <a:r>
              <a:rPr dirty="0" smtClean="0" sz="1300" spc="-1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experiment,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b</a:t>
            </a:r>
            <a:r>
              <a:rPr dirty="0" smtClean="0" baseline="-19607" sz="1275" spc="58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-19607" sz="1275" spc="5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9607" sz="1275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b</a:t>
            </a:r>
            <a:r>
              <a:rPr dirty="0" smtClean="0" baseline="-19607" sz="1275" spc="30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-19607" sz="1275" spc="3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baseline="-19607" sz="1275" spc="-7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alternative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second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stage.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our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Bayes's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theorem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follows: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13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algn="ctr" marL="772160">
              <a:lnSpc>
                <a:spcPts val="1375"/>
              </a:lnSpc>
            </a:pP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P(F)P(4SIF)</a:t>
            </a:r>
            <a:endParaRPr sz="1250">
              <a:latin typeface="Times New Roman"/>
              <a:cs typeface="Times New Roman"/>
            </a:endParaRPr>
          </a:p>
          <a:p>
            <a:pPr marL="1466215">
              <a:lnSpc>
                <a:spcPct val="100000"/>
              </a:lnSpc>
              <a:spcBef>
                <a:spcPts val="150"/>
              </a:spcBef>
            </a:pP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P(FI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1111" sz="1875" spc="240">
                <a:solidFill>
                  <a:srgbClr val="080808"/>
                </a:solidFill>
                <a:latin typeface="Times New Roman"/>
                <a:cs typeface="Times New Roman"/>
              </a:rPr>
              <a:t>4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S)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P(F)P(4SIF)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5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4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P(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)P(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4SIC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24476" y="3105404"/>
            <a:ext cx="621030" cy="6508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1590">
              <a:lnSpc>
                <a:spcPct val="100000"/>
              </a:lnSpc>
              <a:tabLst>
                <a:tab pos="487680" algn="l"/>
              </a:tabLst>
            </a:pPr>
            <a:r>
              <a:rPr dirty="0" smtClean="0" sz="1900" spc="-505">
                <a:solidFill>
                  <a:srgbClr val="080808"/>
                </a:solidFill>
                <a:latin typeface="Courier New"/>
                <a:cs typeface="Courier New"/>
              </a:rPr>
              <a:t>3/s</a:t>
            </a:r>
            <a:r>
              <a:rPr dirty="0" smtClean="0" sz="1900" spc="-505">
                <a:solidFill>
                  <a:srgbClr val="080808"/>
                </a:solidFill>
                <a:latin typeface="Courier New"/>
                <a:cs typeface="Courier New"/>
              </a:rPr>
              <a:t>	</a:t>
            </a:r>
            <a:r>
              <a:rPr dirty="0" smtClean="0" sz="1900" spc="-425">
                <a:solidFill>
                  <a:srgbClr val="080808"/>
                </a:solidFill>
                <a:latin typeface="Courier New"/>
                <a:cs typeface="Courier New"/>
              </a:rPr>
              <a:t>3</a:t>
            </a:r>
            <a:endParaRPr sz="19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220"/>
              </a:spcBef>
              <a:tabLst>
                <a:tab pos="478790" algn="l"/>
              </a:tabLst>
            </a:pPr>
            <a:r>
              <a:rPr dirty="0" smtClean="0" sz="1450" spc="5">
                <a:solidFill>
                  <a:srgbClr val="080808"/>
                </a:solidFill>
                <a:latin typeface="Courier New"/>
                <a:cs typeface="Courier New"/>
              </a:rPr>
              <a:t>4</a:t>
            </a:r>
            <a:r>
              <a:rPr dirty="0" smtClean="0" sz="1450" spc="-530">
                <a:solidFill>
                  <a:srgbClr val="080808"/>
                </a:solidFill>
                <a:latin typeface="Courier New"/>
                <a:cs typeface="Courier New"/>
              </a:rPr>
              <a:t>;</a:t>
            </a:r>
            <a:r>
              <a:rPr dirty="0" smtClean="0" baseline="-26819" sz="2175" spc="142">
                <a:solidFill>
                  <a:srgbClr val="080808"/>
                </a:solidFill>
                <a:latin typeface="Courier New"/>
                <a:cs typeface="Courier New"/>
              </a:rPr>
              <a:t>8</a:t>
            </a:r>
            <a:r>
              <a:rPr dirty="0" smtClean="0" baseline="-26819" sz="2175" spc="142">
                <a:solidFill>
                  <a:srgbClr val="080808"/>
                </a:solidFill>
                <a:latin typeface="Courier New"/>
                <a:cs typeface="Courier New"/>
              </a:rPr>
              <a:t>	</a:t>
            </a:r>
            <a:r>
              <a:rPr dirty="0" smtClean="0" sz="1450" spc="145">
                <a:solidFill>
                  <a:srgbClr val="080808"/>
                </a:solidFill>
                <a:latin typeface="Courier New"/>
                <a:cs typeface="Courier New"/>
              </a:rPr>
              <a:t>4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05404" y="3190747"/>
            <a:ext cx="941069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F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2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4SIF)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38476" y="3409441"/>
            <a:ext cx="2069464" cy="2330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P(F)P(4SIF)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40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4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P(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)P(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4SIC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47035" y="3882897"/>
            <a:ext cx="2876550" cy="4273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374775">
              <a:lnSpc>
                <a:spcPts val="1375"/>
              </a:lnSpc>
            </a:pP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P(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)P(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4SIC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endParaRPr sz="12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P(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CI</a:t>
            </a:r>
            <a:r>
              <a:rPr dirty="0" smtClean="0" sz="1250" spc="-1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1111" sz="1875" spc="240">
                <a:solidFill>
                  <a:srgbClr val="080808"/>
                </a:solidFill>
                <a:latin typeface="Times New Roman"/>
                <a:cs typeface="Times New Roman"/>
              </a:rPr>
              <a:t>4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S)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65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-3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2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 i="1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sz="1300" spc="10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5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10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9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4SIC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40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4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F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451</a:t>
            </a:r>
            <a:r>
              <a:rPr dirty="0" smtClean="0" sz="125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F)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824476" y="4477003"/>
            <a:ext cx="621030" cy="6019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1590">
              <a:lnSpc>
                <a:spcPct val="100000"/>
              </a:lnSpc>
              <a:tabLst>
                <a:tab pos="487680" algn="l"/>
              </a:tabLst>
            </a:pPr>
            <a:r>
              <a:rPr dirty="0" smtClean="0" sz="1900" spc="-505">
                <a:solidFill>
                  <a:srgbClr val="080808"/>
                </a:solidFill>
                <a:latin typeface="Courier New"/>
                <a:cs typeface="Courier New"/>
              </a:rPr>
              <a:t>1/s</a:t>
            </a:r>
            <a:r>
              <a:rPr dirty="0" smtClean="0" sz="1900" spc="-505">
                <a:solidFill>
                  <a:srgbClr val="080808"/>
                </a:solidFill>
                <a:latin typeface="Courier New"/>
                <a:cs typeface="Courier New"/>
              </a:rPr>
              <a:t>	</a:t>
            </a:r>
            <a:r>
              <a:rPr dirty="0" smtClean="0" sz="1900" spc="-365">
                <a:solidFill>
                  <a:srgbClr val="080808"/>
                </a:solidFill>
                <a:latin typeface="Courier New"/>
                <a:cs typeface="Courier New"/>
              </a:rPr>
              <a:t>1</a:t>
            </a:r>
            <a:endParaRPr sz="1900">
              <a:latin typeface="Courier New"/>
              <a:cs typeface="Courier New"/>
            </a:endParaRPr>
          </a:p>
          <a:p>
            <a:pPr marL="12700">
              <a:lnSpc>
                <a:spcPts val="2230"/>
              </a:lnSpc>
            </a:pPr>
            <a:r>
              <a:rPr dirty="0" smtClean="0" sz="1900" spc="-470">
                <a:solidFill>
                  <a:srgbClr val="080808"/>
                </a:solidFill>
                <a:latin typeface="Courier New"/>
                <a:cs typeface="Courier New"/>
              </a:rPr>
              <a:t>4fs</a:t>
            </a:r>
            <a:r>
              <a:rPr dirty="0" smtClean="0" sz="1900" spc="509">
                <a:solidFill>
                  <a:srgbClr val="080808"/>
                </a:solidFill>
                <a:latin typeface="Courier New"/>
                <a:cs typeface="Courier New"/>
              </a:rPr>
              <a:t> </a:t>
            </a:r>
            <a:r>
              <a:rPr dirty="0" smtClean="0" sz="1900" spc="-130">
                <a:solidFill>
                  <a:srgbClr val="080808"/>
                </a:solidFill>
                <a:latin typeface="Courier New"/>
                <a:cs typeface="Courier New"/>
              </a:rPr>
              <a:t>4</a:t>
            </a:r>
            <a:endParaRPr sz="1900">
              <a:latin typeface="Courier New"/>
              <a:cs typeface="Courier Ne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538476" y="4568697"/>
            <a:ext cx="2092325" cy="4457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579120" algn="l"/>
                <a:tab pos="2078989" algn="l"/>
              </a:tabLst>
            </a:pPr>
            <a:r>
              <a:rPr dirty="0" smtClean="0" sz="1250" u="heavy">
                <a:solidFill>
                  <a:srgbClr val="080808"/>
                </a:solidFill>
                <a:latin typeface="Times New Roman"/>
                <a:cs typeface="Times New Roman"/>
              </a:rPr>
              <a:t> 	</a:t>
            </a:r>
            <a:r>
              <a:rPr dirty="0" smtClean="0" sz="1250" spc="75" u="heavy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250" spc="45" u="heavy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80" u="heavy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45" u="heavy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75" u="heavy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250" spc="45" u="heavy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60" u="heavy">
                <a:solidFill>
                  <a:srgbClr val="080808"/>
                </a:solidFill>
                <a:latin typeface="Times New Roman"/>
                <a:cs typeface="Times New Roman"/>
              </a:rPr>
              <a:t>4SIC</a:t>
            </a:r>
            <a:r>
              <a:rPr dirty="0" smtClean="0" sz="1250" spc="45" u="heavy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45" u="heavy">
                <a:solidFill>
                  <a:srgbClr val="080808"/>
                </a:solidFill>
                <a:latin typeface="Times New Roman"/>
                <a:cs typeface="Times New Roman"/>
              </a:rPr>
              <a:t> 	</a:t>
            </a:r>
            <a:endParaRPr sz="12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dirty="0" smtClean="0" sz="1300" spc="20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1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C</a:t>
            </a:r>
            <a:r>
              <a:rPr dirty="0" smtClean="0" sz="1300" spc="15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20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1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4SIC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40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4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F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35" i="1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2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5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4SIF)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93139" y="5230332"/>
            <a:ext cx="5794375" cy="3721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8784">
              <a:lnSpc>
                <a:spcPct val="111300"/>
              </a:lnSpc>
            </a:pP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conclude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likely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1D1D1D"/>
                </a:solidFill>
                <a:latin typeface="Times New Roman"/>
                <a:cs typeface="Times New Roman"/>
              </a:rPr>
              <a:t>"Forest"</a:t>
            </a:r>
            <a:r>
              <a:rPr dirty="0" smtClean="0" sz="1300" spc="2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1D1D1D"/>
                </a:solidFill>
                <a:latin typeface="Times New Roman"/>
                <a:cs typeface="Times New Roman"/>
              </a:rPr>
              <a:t>"Cropland."</a:t>
            </a:r>
            <a:r>
              <a:rPr dirty="0" smtClean="0" sz="1300" spc="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channels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considered,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wish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choose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categories,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greatly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simplified.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extend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necessary,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although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expressions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become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discussed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here.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3"/>
              </a:spcBef>
            </a:pPr>
            <a:endParaRPr sz="1300"/>
          </a:p>
          <a:p>
            <a:pPr algn="just" marL="12700" marR="15240" indent="429259">
              <a:lnSpc>
                <a:spcPct val="1117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For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application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Bayes's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theorem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especially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effective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indistinct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overlap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space.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convenient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vehicle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incorporating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ancillary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Section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12.5)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3B3B3B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3B3B3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added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expressed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conditional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probability.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addition,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introducing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costs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misclassification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analysis.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Perhaps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error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misassignment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Forest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serious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misassignment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Cropland.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.Furthermore,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combine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Bayes's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theorem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other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procedures,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so,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using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parallelepiped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classifier,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Bayesian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pixels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decision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overlap.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studies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classifiers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accurate.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3139" y="417068"/>
            <a:ext cx="5791200" cy="78212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548765" algn="l"/>
                <a:tab pos="4456430" algn="l"/>
              </a:tabLst>
            </a:pPr>
            <a:r>
              <a:rPr dirty="0" smtClean="0" sz="1000" spc="25">
                <a:solidFill>
                  <a:srgbClr val="0E1F49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20">
                <a:solidFill>
                  <a:srgbClr val="1652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10">
                <a:solidFill>
                  <a:srgbClr val="99131A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000" spc="15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9131A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000" spc="4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99131A"/>
                </a:solidFill>
                <a:latin typeface="Times New Roman"/>
                <a:cs typeface="Times New Roman"/>
              </a:rPr>
              <a:t>for</a:t>
            </a:r>
            <a:r>
              <a:rPr dirty="0" smtClean="0" sz="1000" spc="10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99131A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000" spc="110">
                <a:solidFill>
                  <a:srgbClr val="9913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99131A"/>
                </a:solidFill>
                <a:latin typeface="Times New Roman"/>
                <a:cs typeface="Times New Roman"/>
              </a:rPr>
              <a:t>Classificatio</a:t>
            </a:r>
            <a:r>
              <a:rPr dirty="0" smtClean="0" sz="1000" spc="105">
                <a:solidFill>
                  <a:srgbClr val="99131A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100">
                <a:solidFill>
                  <a:srgbClr val="1652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100">
                <a:solidFill>
                  <a:srgbClr val="1652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0E1F49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0"/>
              </a:spcBef>
            </a:pPr>
            <a:endParaRPr sz="550"/>
          </a:p>
          <a:p>
            <a:pPr algn="just" marL="12700" marR="12700" indent="438784">
              <a:lnSpc>
                <a:spcPct val="111400"/>
              </a:lnSpc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Thus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Bayes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95">
                <a:solidFill>
                  <a:srgbClr val="212121"/>
                </a:solidFill>
                <a:latin typeface="Times New Roman"/>
                <a:cs typeface="Times New Roman"/>
              </a:rPr>
              <a:t>'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theorem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extremely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powerful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estimate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probabilities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outcomes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related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occurrence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preceding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events.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weak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Bayesian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0">
                <a:solidFill>
                  <a:srgbClr val="212121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probabilities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accurate,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Bayes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90">
                <a:solidFill>
                  <a:srgbClr val="212121"/>
                </a:solidFill>
                <a:latin typeface="Times New Roman"/>
                <a:cs typeface="Times New Roman"/>
              </a:rPr>
              <a:t>'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strategy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give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effective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assignment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observations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classes.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course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8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purely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computational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point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view,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give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answer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values.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ensure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accurate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sound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relationship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represent.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6"/>
              </a:spcBef>
            </a:pPr>
            <a:endParaRPr sz="1300"/>
          </a:p>
          <a:p>
            <a:pPr algn="just" marL="12700" marR="16510" indent="466090">
              <a:lnSpc>
                <a:spcPct val="111500"/>
              </a:lnSpc>
            </a:pP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multidimensional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case,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bands,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variance---covariance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matrix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summarize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relationships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other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extrapolate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7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variances,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covariances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classes.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extrapolation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made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5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characterized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by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multivariate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normal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distributions.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uch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assumptions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justified,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accurate.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9"/>
              </a:spcBef>
            </a:pPr>
            <a:endParaRPr sz="1200"/>
          </a:p>
          <a:p>
            <a:pPr algn="just" marL="12700" marR="15875" indent="429259">
              <a:lnSpc>
                <a:spcPct val="111800"/>
              </a:lnSpc>
            </a:pP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subclasses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judiciously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accurate,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Bayes's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effective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applied.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poorly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representative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mapped,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better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classifiers 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under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circumstances.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Baye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95">
                <a:solidFill>
                  <a:srgbClr val="212121"/>
                </a:solidFill>
                <a:latin typeface="Times New Roman"/>
                <a:cs typeface="Times New Roman"/>
              </a:rPr>
              <a:t>'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powerful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strateg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y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1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includes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concerning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diversities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well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means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ranges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previous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strategies.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here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5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channel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choice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extended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sets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categories.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6"/>
              </a:spcBef>
            </a:pPr>
            <a:endParaRPr sz="1300"/>
          </a:p>
          <a:p>
            <a:pPr algn="just" marL="12700" marR="14604" indent="438784">
              <a:lnSpc>
                <a:spcPct val="111500"/>
              </a:lnSpc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extremely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flexible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under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certain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conditions,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provides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what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probably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effective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given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constraints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Note, 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applications</a:t>
            </a:r>
            <a:r>
              <a:rPr dirty="0" smtClean="0" sz="130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60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6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strategy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limited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quality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estimates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probabilities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required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classification;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accurat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60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2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optimal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classification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75">
                <a:solidFill>
                  <a:srgbClr val="212121"/>
                </a:solidFill>
                <a:latin typeface="Times New Roman"/>
                <a:cs typeface="Times New Roman"/>
              </a:rPr>
              <a:t>;</a:t>
            </a:r>
            <a:r>
              <a:rPr dirty="0" smtClean="0" sz="1300" spc="-15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makeshift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conjured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up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simply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computation,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serious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defects.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35571" y="9139935"/>
            <a:ext cx="452120" cy="4984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 spc="80">
                <a:solidFill>
                  <a:srgbClr val="0E1F49"/>
                </a:solidFill>
                <a:latin typeface="Times New Roman"/>
                <a:cs typeface="Times New Roman"/>
              </a:rPr>
              <a:t>74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2019-02-22T01:28:01Z</dcterms:created>
  <dcterms:modified xsi:type="dcterms:W3CDTF">2019-02-22T01:28:01Z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2019-02-10T00:00:00Z</vt:filetime>
  </property>
  <property fmtid="{D5CDD505-2E9C-101B-9397-08002B2CF9AE}" pid="3" name="LastSaved">
    <vt:filetime>2019-02-21T00:00:00Z</vt:filetime>
  </property>
</Properties>
</file>