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150" spc="595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315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150" spc="595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315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150" spc="595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315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150" spc="595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315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150" spc="595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315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838695" y="9152381"/>
            <a:ext cx="348853" cy="4886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150" spc="595" b="1">
                <a:solidFill>
                  <a:srgbClr val="0C1A44"/>
                </a:solidFill>
                <a:latin typeface="Arial"/>
                <a:cs typeface="Arial"/>
              </a:rPr>
              <a:t>#</a:t>
            </a:fld>
            <a:endParaRPr sz="3150">
              <a:latin typeface="Arial"/>
              <a:cs typeface="Arial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Relationship Id="rId3" Type="http://schemas.openxmlformats.org/officeDocument/2006/relationships/image" Target="../media/image11.jpg"/><Relationship Id="rId4" Type="http://schemas.openxmlformats.org/officeDocument/2006/relationships/image" Target="../media/image12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09216" y="5230367"/>
            <a:ext cx="3560063" cy="26456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5632703" y="6248400"/>
            <a:ext cx="0" cy="1627631"/>
          </a:xfrm>
          <a:custGeom>
            <a:avLst/>
            <a:gdLst/>
            <a:ahLst/>
            <a:cxnLst/>
            <a:rect l="l" t="t" r="r" b="b"/>
            <a:pathLst>
              <a:path w="0" h="1627631">
                <a:moveTo>
                  <a:pt x="0" y="1627631"/>
                </a:moveTo>
                <a:lnTo>
                  <a:pt x="0" y="0"/>
                </a:lnTo>
              </a:path>
            </a:pathLst>
          </a:custGeom>
          <a:ln w="12192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998976" y="7869935"/>
            <a:ext cx="1639824" cy="0"/>
          </a:xfrm>
          <a:custGeom>
            <a:avLst/>
            <a:gdLst/>
            <a:ahLst/>
            <a:cxnLst/>
            <a:rect l="l" t="t" r="r" b="b"/>
            <a:pathLst>
              <a:path w="1639824" h="0">
                <a:moveTo>
                  <a:pt x="0" y="0"/>
                </a:moveTo>
                <a:lnTo>
                  <a:pt x="1639824" y="0"/>
                </a:lnTo>
              </a:path>
            </a:pathLst>
          </a:custGeom>
          <a:ln w="12192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987044" y="9015730"/>
            <a:ext cx="579120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Indeed,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exactly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what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done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left.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fact,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150" spc="595" b="1">
                <a:solidFill>
                  <a:srgbClr val="0C1A44"/>
                </a:solidFill>
                <a:latin typeface="Arial"/>
                <a:cs typeface="Arial"/>
              </a:rPr>
              <a:t>1</a:t>
            </a:fld>
            <a:endParaRPr sz="31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23619" y="409193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70707" y="409193"/>
            <a:ext cx="2034539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30">
                <a:solidFill>
                  <a:srgbClr val="1C4D1C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35">
                <a:solidFill>
                  <a:srgbClr val="741821"/>
                </a:solidFill>
                <a:latin typeface="Times New Roman"/>
                <a:cs typeface="Times New Roman"/>
              </a:rPr>
              <a:t>C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haracteristics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0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900F13"/>
                </a:solidFill>
                <a:latin typeface="Times New Roman"/>
                <a:cs typeface="Times New Roman"/>
              </a:rPr>
              <a:t>of</a:t>
            </a:r>
            <a:r>
              <a:rPr dirty="0" smtClean="0" sz="1050" spc="-3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0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55">
                <a:solidFill>
                  <a:srgbClr val="1C4D1C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7044" y="670306"/>
            <a:ext cx="5796915" cy="42932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>
              <a:lnSpc>
                <a:spcPct val="100000"/>
              </a:lnSpc>
            </a:pPr>
            <a:r>
              <a:rPr dirty="0" smtClean="0" sz="1250" spc="-20" b="1">
                <a:solidFill>
                  <a:srgbClr val="0C1A44"/>
                </a:solidFill>
                <a:latin typeface="Times New Roman"/>
                <a:cs typeface="Times New Roman"/>
              </a:rPr>
              <a:t>Cha1·acteristics</a:t>
            </a:r>
            <a:r>
              <a:rPr dirty="0" smtClean="0" sz="1250" spc="-2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 b="1">
                <a:solidFill>
                  <a:srgbClr val="0C1A44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2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b="1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0" b="1">
                <a:solidFill>
                  <a:srgbClr val="0C1A44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65" b="1">
                <a:solidFill>
                  <a:srgbClr val="1C2128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4"/>
              </a:spcBef>
            </a:pPr>
            <a:endParaRPr sz="1300"/>
          </a:p>
          <a:p>
            <a:pPr algn="just" marL="12700" marR="14604" indent="432434">
              <a:lnSpc>
                <a:spcPct val="1517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detected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photographically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electronically.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photographic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chemical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reactions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light-sensitive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film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detect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record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variations.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5">
                <a:solidFill>
                  <a:srgbClr val="030303"/>
                </a:solidFill>
                <a:latin typeface="Arial"/>
                <a:cs typeface="Arial"/>
              </a:rPr>
              <a:t>It</a:t>
            </a:r>
            <a:r>
              <a:rPr dirty="0" smtClean="0" sz="1200" spc="-229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distinguish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terms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photographs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refers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pictorial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representation,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regardless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what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device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detect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record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energy.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7"/>
              </a:spcBef>
            </a:pPr>
            <a:endParaRPr sz="1300"/>
          </a:p>
          <a:p>
            <a:pPr algn="just" marL="12700" marR="12700" indent="481330">
              <a:lnSpc>
                <a:spcPct val="1515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photograph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refers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specifically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been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detected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well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recorded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photographic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film.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black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white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photo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left,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city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Ottawa,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Canada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was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taken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Arial"/>
                <a:cs typeface="Arial"/>
              </a:rPr>
              <a:t>in</a:t>
            </a:r>
            <a:r>
              <a:rPr dirty="0" smtClean="0" sz="1250" spc="-20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spectrum.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normally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recorded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0.3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245" i="1">
                <a:solidFill>
                  <a:srgbClr val="030303"/>
                </a:solidFill>
                <a:latin typeface="Arial"/>
                <a:cs typeface="Arial"/>
              </a:rPr>
              <a:t>J.Lm</a:t>
            </a:r>
            <a:r>
              <a:rPr dirty="0" smtClean="0" sz="1200" spc="6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0.9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114" i="1">
                <a:solidFill>
                  <a:srgbClr val="030303"/>
                </a:solidFill>
                <a:latin typeface="Arial"/>
                <a:cs typeface="Arial"/>
              </a:rPr>
              <a:t>J.Lm-</a:t>
            </a:r>
            <a:r>
              <a:rPr dirty="0" smtClean="0" sz="1200" spc="8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infrared.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definitions,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say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photographs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photographs.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Therefore,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unless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talking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specifically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recorded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photographically,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term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endParaRPr sz="1250">
              <a:latin typeface="Times New Roman"/>
              <a:cs typeface="Times New Roman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3992879" y="6260591"/>
          <a:ext cx="1645920" cy="13555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3377"/>
                <a:gridCol w="276024"/>
                <a:gridCol w="794326"/>
              </a:tblGrid>
              <a:tr h="277582"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1000" spc="-70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70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-55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238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85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T w="12192">
                      <a:solidFill>
                        <a:srgbClr val="38383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9685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255</a:t>
                      </a:r>
                      <a:r>
                        <a:rPr dirty="0" smtClean="0" sz="1000" spc="114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sz="1000" spc="3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sz="1000" spc="0">
                          <a:solidFill>
                            <a:srgbClr val="1C2128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000" spc="0">
                          <a:solidFill>
                            <a:srgbClr val="1C2128"/>
                          </a:solidFill>
                          <a:latin typeface="Arial"/>
                          <a:cs typeface="Arial"/>
                        </a:rPr>
                        <a:t>  </a:t>
                      </a:r>
                      <a:r>
                        <a:rPr dirty="0" smtClean="0" sz="1000" spc="-40">
                          <a:solidFill>
                            <a:srgbClr val="1C212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12192">
                      <a:solidFill>
                        <a:srgbClr val="2F2F2F"/>
                      </a:solidFill>
                      <a:prstDash val="solid"/>
                    </a:lnR>
                    <a:lnT w="12192">
                      <a:solidFill>
                        <a:srgbClr val="383838"/>
                      </a:solidFill>
                      <a:prstDash val="solid"/>
                    </a:lnT>
                  </a:tcPr>
                </a:tc>
              </a:tr>
              <a:tr h="408431"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68</a:t>
                      </a:r>
                      <a:r>
                        <a:rPr dirty="0" smtClean="0" sz="100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 </a:t>
                      </a:r>
                      <a:r>
                        <a:rPr dirty="0" smtClean="0" sz="1000" spc="-85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136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70485">
                        <a:lnSpc>
                          <a:spcPct val="100000"/>
                        </a:lnSpc>
                      </a:pPr>
                      <a:r>
                        <a:rPr dirty="0" smtClean="0" sz="1000" spc="-15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7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3970">
                        <a:lnSpc>
                          <a:spcPct val="100000"/>
                        </a:lnSpc>
                      </a:pPr>
                      <a:r>
                        <a:rPr dirty="0" smtClean="0" sz="1000" spc="-70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70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-15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-114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000" spc="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19</a:t>
                      </a:r>
                      <a:r>
                        <a:rPr dirty="0" smtClean="0" sz="1000" spc="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 </a:t>
                      </a:r>
                      <a:r>
                        <a:rPr dirty="0" smtClean="0" sz="1000" spc="-11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68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12192">
                      <a:solidFill>
                        <a:srgbClr val="2F2F2F"/>
                      </a:solidFill>
                      <a:prstDash val="solid"/>
                    </a:lnR>
                  </a:tcPr>
                </a:tc>
              </a:tr>
              <a:tr h="405383"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1000" spc="-114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000" spc="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19</a:t>
                      </a:r>
                      <a:r>
                        <a:rPr dirty="0" smtClean="0" sz="1000" spc="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-25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255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85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397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170</a:t>
                      </a:r>
                      <a:r>
                        <a:rPr dirty="0" smtClean="0" sz="1000" spc="114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136</a:t>
                      </a:r>
                      <a:r>
                        <a:rPr dirty="0" smtClean="0" sz="1000" spc="65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238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12192">
                      <a:solidFill>
                        <a:srgbClr val="2F2F2F"/>
                      </a:solidFill>
                      <a:prstDash val="solid"/>
                    </a:lnR>
                  </a:tcPr>
                </a:tc>
              </a:tr>
              <a:tr h="264160"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238 </a:t>
                      </a:r>
                      <a:r>
                        <a:rPr dirty="0" smtClean="0" sz="1000" spc="125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-114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000" spc="0">
                          <a:solidFill>
                            <a:srgbClr val="606060"/>
                          </a:solidFill>
                          <a:latin typeface="Arial"/>
                          <a:cs typeface="Arial"/>
                        </a:rPr>
                        <a:t>7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794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sz="1000" spc="8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mtClean="0" sz="1000" spc="0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ct val="100000"/>
                        </a:lnSpc>
                      </a:pPr>
                      <a:r>
                        <a:rPr dirty="0" smtClean="0" sz="100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68</a:t>
                      </a:r>
                      <a:r>
                        <a:rPr dirty="0" smtClean="0" sz="100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 </a:t>
                      </a:r>
                      <a:r>
                        <a:rPr dirty="0" smtClean="0" sz="1000" spc="-85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-114">
                          <a:solidFill>
                            <a:srgbClr val="343434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mtClean="0" sz="1000" spc="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19</a:t>
                      </a:r>
                      <a:r>
                        <a:rPr dirty="0" smtClean="0" sz="1000" spc="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-25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525252"/>
                          </a:solidFill>
                          <a:latin typeface="Arial"/>
                          <a:cs typeface="Arial"/>
                        </a:rPr>
                        <a:t>255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12192">
                      <a:solidFill>
                        <a:srgbClr val="2F2F2F"/>
                      </a:solidFill>
                      <a:prstDash val="solid"/>
                    </a:lnR>
                  </a:tcPr>
                </a:tc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102611" y="5232653"/>
            <a:ext cx="680720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55" i="1">
                <a:solidFill>
                  <a:srgbClr val="797979"/>
                </a:solidFill>
                <a:latin typeface="Times New Roman"/>
                <a:cs typeface="Times New Roman"/>
              </a:rPr>
              <a:t>¢i</a:t>
            </a:r>
            <a:r>
              <a:rPr dirty="0" smtClean="0" sz="700" spc="-25" i="1">
                <a:solidFill>
                  <a:srgbClr val="797979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10">
                <a:solidFill>
                  <a:srgbClr val="525252"/>
                </a:solidFill>
                <a:latin typeface="Arial"/>
                <a:cs typeface="Arial"/>
              </a:rPr>
              <a:t>C</a:t>
            </a:r>
            <a:r>
              <a:rPr dirty="0" smtClean="0" sz="750" spc="5">
                <a:solidFill>
                  <a:srgbClr val="525252"/>
                </a:solidFill>
                <a:latin typeface="Arial"/>
                <a:cs typeface="Arial"/>
              </a:rPr>
              <a:t>C</a:t>
            </a:r>
            <a:r>
              <a:rPr dirty="0" smtClean="0" sz="750" spc="-65">
                <a:solidFill>
                  <a:srgbClr val="343434"/>
                </a:solidFill>
                <a:latin typeface="Arial"/>
                <a:cs typeface="Arial"/>
              </a:rPr>
              <a:t>R</a:t>
            </a:r>
            <a:r>
              <a:rPr dirty="0" smtClean="0" sz="750" spc="105">
                <a:solidFill>
                  <a:srgbClr val="525252"/>
                </a:solidFill>
                <a:latin typeface="Arial"/>
                <a:cs typeface="Arial"/>
              </a:rPr>
              <a:t>S</a:t>
            </a:r>
            <a:r>
              <a:rPr dirty="0" smtClean="0" sz="750" spc="-100">
                <a:solidFill>
                  <a:srgbClr val="525252"/>
                </a:solidFill>
                <a:latin typeface="Arial"/>
                <a:cs typeface="Arial"/>
              </a:rPr>
              <a:t> </a:t>
            </a:r>
            <a:r>
              <a:rPr dirty="0" smtClean="0" sz="700" spc="70" i="1">
                <a:solidFill>
                  <a:srgbClr val="606060"/>
                </a:solidFill>
                <a:latin typeface="Arial"/>
                <a:cs typeface="Arial"/>
              </a:rPr>
              <a:t>I</a:t>
            </a:r>
            <a:r>
              <a:rPr dirty="0" smtClean="0" sz="700" spc="15" i="1">
                <a:solidFill>
                  <a:srgbClr val="606060"/>
                </a:solidFill>
                <a:latin typeface="Arial"/>
                <a:cs typeface="Arial"/>
              </a:rPr>
              <a:t> </a:t>
            </a:r>
            <a:r>
              <a:rPr dirty="0" smtClean="0" sz="750" spc="0">
                <a:solidFill>
                  <a:srgbClr val="525252"/>
                </a:solidFill>
                <a:latin typeface="Arial"/>
                <a:cs typeface="Arial"/>
              </a:rPr>
              <a:t>CCT</a:t>
            </a:r>
            <a:endParaRPr sz="7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93139" y="7663688"/>
            <a:ext cx="5781040" cy="1268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072765">
              <a:lnSpc>
                <a:spcPct val="100000"/>
              </a:lnSpc>
            </a:pPr>
            <a:r>
              <a:rPr dirty="0" smtClean="0" sz="1000" spc="25">
                <a:solidFill>
                  <a:srgbClr val="525252"/>
                </a:solidFill>
                <a:latin typeface="Arial"/>
                <a:cs typeface="Arial"/>
              </a:rPr>
              <a:t>85</a:t>
            </a:r>
            <a:r>
              <a:rPr dirty="0" smtClean="0" sz="1000" spc="25">
                <a:solidFill>
                  <a:srgbClr val="525252"/>
                </a:solidFill>
                <a:latin typeface="Arial"/>
                <a:cs typeface="Arial"/>
              </a:rPr>
              <a:t>  </a:t>
            </a:r>
            <a:r>
              <a:rPr dirty="0" smtClean="0" sz="1000" spc="-85">
                <a:solidFill>
                  <a:srgbClr val="525252"/>
                </a:solidFill>
                <a:latin typeface="Arial"/>
                <a:cs typeface="Arial"/>
              </a:rPr>
              <a:t> </a:t>
            </a:r>
            <a:r>
              <a:rPr dirty="0" smtClean="0" sz="1000" spc="-80">
                <a:solidFill>
                  <a:srgbClr val="343434"/>
                </a:solidFill>
                <a:latin typeface="Arial"/>
                <a:cs typeface="Arial"/>
              </a:rPr>
              <a:t>1</a:t>
            </a:r>
            <a:r>
              <a:rPr dirty="0" smtClean="0" sz="1000" spc="10">
                <a:solidFill>
                  <a:srgbClr val="606060"/>
                </a:solidFill>
                <a:latin typeface="Arial"/>
                <a:cs typeface="Arial"/>
              </a:rPr>
              <a:t>70</a:t>
            </a:r>
            <a:r>
              <a:rPr dirty="0" smtClean="0" sz="1000" spc="10">
                <a:solidFill>
                  <a:srgbClr val="606060"/>
                </a:solidFill>
                <a:latin typeface="Arial"/>
                <a:cs typeface="Arial"/>
              </a:rPr>
              <a:t> </a:t>
            </a:r>
            <a:r>
              <a:rPr dirty="0" smtClean="0" sz="1000" spc="-15">
                <a:solidFill>
                  <a:srgbClr val="606060"/>
                </a:solidFill>
                <a:latin typeface="Arial"/>
                <a:cs typeface="Arial"/>
              </a:rPr>
              <a:t> </a:t>
            </a:r>
            <a:r>
              <a:rPr dirty="0" smtClean="0" sz="1000" spc="-80">
                <a:solidFill>
                  <a:srgbClr val="343434"/>
                </a:solidFill>
                <a:latin typeface="Arial"/>
                <a:cs typeface="Arial"/>
              </a:rPr>
              <a:t>1</a:t>
            </a:r>
            <a:r>
              <a:rPr dirty="0" smtClean="0" sz="1000" spc="15">
                <a:solidFill>
                  <a:srgbClr val="525252"/>
                </a:solidFill>
                <a:latin typeface="Arial"/>
                <a:cs typeface="Arial"/>
              </a:rPr>
              <a:t>19</a:t>
            </a:r>
            <a:r>
              <a:rPr dirty="0" smtClean="0" sz="1000" spc="15">
                <a:solidFill>
                  <a:srgbClr val="525252"/>
                </a:solidFill>
                <a:latin typeface="Arial"/>
                <a:cs typeface="Arial"/>
              </a:rPr>
              <a:t> </a:t>
            </a:r>
            <a:r>
              <a:rPr dirty="0" smtClean="0" sz="1000" spc="-25">
                <a:solidFill>
                  <a:srgbClr val="525252"/>
                </a:solidFill>
                <a:latin typeface="Arial"/>
                <a:cs typeface="Arial"/>
              </a:rPr>
              <a:t> </a:t>
            </a:r>
            <a:r>
              <a:rPr dirty="0" smtClean="0" sz="1000" spc="25">
                <a:solidFill>
                  <a:srgbClr val="525252"/>
                </a:solidFill>
                <a:latin typeface="Arial"/>
                <a:cs typeface="Arial"/>
              </a:rPr>
              <a:t>2</a:t>
            </a:r>
            <a:r>
              <a:rPr dirty="0" smtClean="0" sz="1000" spc="55">
                <a:solidFill>
                  <a:srgbClr val="525252"/>
                </a:solidFill>
                <a:latin typeface="Arial"/>
                <a:cs typeface="Arial"/>
              </a:rPr>
              <a:t>2</a:t>
            </a:r>
            <a:r>
              <a:rPr dirty="0" smtClean="0" sz="1000" spc="135">
                <a:solidFill>
                  <a:srgbClr val="343434"/>
                </a:solidFill>
                <a:latin typeface="Arial"/>
                <a:cs typeface="Arial"/>
              </a:rPr>
              <a:t>1</a:t>
            </a:r>
            <a:r>
              <a:rPr dirty="0" smtClean="0" sz="1000" spc="130">
                <a:solidFill>
                  <a:srgbClr val="343434"/>
                </a:solidFill>
                <a:latin typeface="Arial"/>
                <a:cs typeface="Arial"/>
              </a:rPr>
              <a:t> </a:t>
            </a:r>
            <a:r>
              <a:rPr dirty="0" smtClean="0" sz="1000" spc="-35">
                <a:solidFill>
                  <a:srgbClr val="343434"/>
                </a:solidFill>
                <a:latin typeface="Arial"/>
                <a:cs typeface="Arial"/>
              </a:rPr>
              <a:t>1</a:t>
            </a:r>
            <a:r>
              <a:rPr dirty="0" smtClean="0" sz="1000" spc="10">
                <a:solidFill>
                  <a:srgbClr val="797979"/>
                </a:solidFill>
                <a:latin typeface="Arial"/>
                <a:cs typeface="Arial"/>
              </a:rPr>
              <a:t>7</a:t>
            </a:r>
            <a:r>
              <a:rPr dirty="0" smtClean="0" sz="1000" spc="10">
                <a:solidFill>
                  <a:srgbClr val="797979"/>
                </a:solidFill>
                <a:latin typeface="Arial"/>
                <a:cs typeface="Arial"/>
              </a:rPr>
              <a:t>  </a:t>
            </a:r>
            <a:r>
              <a:rPr dirty="0" smtClean="0" sz="1000" spc="-6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dirty="0" smtClean="0" sz="1000" spc="-35">
                <a:solidFill>
                  <a:srgbClr val="797979"/>
                </a:solidFill>
                <a:latin typeface="Arial"/>
                <a:cs typeface="Arial"/>
              </a:rPr>
              <a:t>1</a:t>
            </a:r>
            <a:r>
              <a:rPr dirty="0" smtClean="0" sz="1000" spc="30">
                <a:solidFill>
                  <a:srgbClr val="525252"/>
                </a:solidFill>
                <a:latin typeface="Arial"/>
                <a:cs typeface="Arial"/>
              </a:rPr>
              <a:t>36</a:t>
            </a:r>
            <a:endParaRPr sz="1000">
              <a:latin typeface="Arial"/>
              <a:cs typeface="Arial"/>
            </a:endParaRPr>
          </a:p>
          <a:p>
            <a:pPr>
              <a:lnSpc>
                <a:spcPts val="900"/>
              </a:lnSpc>
              <a:spcBef>
                <a:spcPts val="21"/>
              </a:spcBef>
            </a:pPr>
            <a:endParaRPr sz="90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12700" indent="432434">
              <a:lnSpc>
                <a:spcPct val="1504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photograph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subdividing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equal-sized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shaped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areas,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picture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elements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pixels,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numeric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753859" y="9133585"/>
            <a:ext cx="446405" cy="506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50" spc="30" b="1">
                <a:solidFill>
                  <a:srgbClr val="0E1F4D"/>
                </a:solidFill>
                <a:latin typeface="Times New Roman"/>
                <a:cs typeface="Times New Roman"/>
              </a:rPr>
              <a:t>10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21640"/>
            <a:ext cx="5808345" cy="89141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896110" algn="l"/>
                <a:tab pos="4456430" algn="l"/>
              </a:tabLst>
            </a:pPr>
            <a:r>
              <a:rPr dirty="0" smtClean="0" sz="1000" spc="25">
                <a:solidFill>
                  <a:srgbClr val="0E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37">
                <a:solidFill>
                  <a:srgbClr val="185618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A111A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baseline="2777" sz="1500" spc="112">
                <a:solidFill>
                  <a:srgbClr val="9A11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A111A"/>
                </a:solidFill>
                <a:latin typeface="Times New Roman"/>
                <a:cs typeface="Times New Roman"/>
              </a:rPr>
              <a:t>of</a:t>
            </a:r>
            <a:r>
              <a:rPr dirty="0" smtClean="0" baseline="2777" sz="1500" spc="30">
                <a:solidFill>
                  <a:srgbClr val="9A11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7">
                <a:solidFill>
                  <a:srgbClr val="9A111A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-7">
                <a:solidFill>
                  <a:srgbClr val="9A11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52">
                <a:solidFill>
                  <a:srgbClr val="9A111A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7">
                <a:solidFill>
                  <a:srgbClr val="9A111A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50">
                <a:solidFill>
                  <a:srgbClr val="185618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85618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E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 algn="just" marL="12700" marR="33020" indent="429259">
              <a:lnSpc>
                <a:spcPct val="145400"/>
              </a:lnSpc>
              <a:spcBef>
                <a:spcPts val="20"/>
              </a:spcBef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record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ranges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resolutions.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multi-spectral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described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detail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sections.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Advanced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multi-spectral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sensors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hyperspectral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sensors,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detect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hundreds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narrow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bands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throughout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visible,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near-infrared,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mid-infrared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portions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spectrum.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facilitates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fine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discrimination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different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targets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narrow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bands.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  <a:spcBef>
                <a:spcPts val="89"/>
              </a:spcBef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50" b="1">
                <a:solidFill>
                  <a:srgbClr val="0E1F4D"/>
                </a:solidFill>
                <a:latin typeface="Times New Roman"/>
                <a:cs typeface="Times New Roman"/>
              </a:rPr>
              <a:t>2)</a:t>
            </a:r>
            <a:r>
              <a:rPr dirty="0" smtClean="0" sz="1250" spc="-20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E1F4D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250" spc="105" b="1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E1F4D"/>
                </a:solidFill>
                <a:latin typeface="Times New Roman"/>
                <a:cs typeface="Times New Roman"/>
              </a:rPr>
              <a:t>Resolutio</a:t>
            </a:r>
            <a:r>
              <a:rPr dirty="0" smtClean="0" sz="1250" spc="15" b="1" u="sng">
                <a:solidFill>
                  <a:srgbClr val="0E1F4D"/>
                </a:solidFill>
                <a:latin typeface="Times New Roman"/>
                <a:cs typeface="Times New Roman"/>
              </a:rPr>
              <a:t>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1"/>
              </a:spcBef>
            </a:pPr>
            <a:endParaRPr sz="1300"/>
          </a:p>
          <a:p>
            <a:pPr algn="just" marL="12700" marR="33655" indent="429259">
              <a:lnSpc>
                <a:spcPct val="1454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While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arrangement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C1C1C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structure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describe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content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Every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time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acquired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film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sensor,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sensitivity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magnitude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determines 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resolution.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ability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discriminate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slight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finer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sensor,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sensitive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detecting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emitted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energy.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4"/>
              </a:spcBef>
            </a:pPr>
            <a:endParaRPr sz="1300"/>
          </a:p>
          <a:p>
            <a:pPr algn="just" marL="12700" marR="12700" indent="429259">
              <a:lnSpc>
                <a:spcPct val="1446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positive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vary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less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selected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of2.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corresponds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coding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binary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format.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bit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records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exponent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e.g.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bi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r>
              <a:rPr dirty="0" smtClean="0" sz="1300" spc="-25">
                <a:solidFill>
                  <a:srgbClr val="3F3F3F"/>
                </a:solidFill>
                <a:latin typeface="Times New Roman"/>
                <a:cs typeface="Times New Roman"/>
              </a:rPr>
              <a:t>=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1250" sz="1200" spc="-135">
                <a:solidFill>
                  <a:srgbClr val="080808"/>
                </a:solidFill>
                <a:latin typeface="Arial"/>
                <a:cs typeface="Arial"/>
              </a:rPr>
              <a:t>1</a:t>
            </a:r>
            <a:r>
              <a:rPr dirty="0" smtClean="0" sz="1300" spc="-25">
                <a:solidFill>
                  <a:srgbClr val="4D4D4D"/>
                </a:solidFill>
                <a:latin typeface="Times New Roman"/>
                <a:cs typeface="Times New Roman"/>
              </a:rPr>
              <a:t>=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2).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2"/>
              </a:spcBef>
            </a:pPr>
            <a:endParaRPr sz="1300"/>
          </a:p>
          <a:p>
            <a:pPr algn="just" marL="12700" marR="29845" indent="474980">
              <a:lnSpc>
                <a:spcPct val="1460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levels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representing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recorded.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Thu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75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8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record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1250" sz="1200" spc="-60">
                <a:solidFill>
                  <a:srgbClr val="080808"/>
                </a:solidFill>
                <a:latin typeface="Times New Roman"/>
                <a:cs typeface="Times New Roman"/>
              </a:rPr>
              <a:t>8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=256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300" spc="-1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ranging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255.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bits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were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used,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3333" sz="1125" spc="-30">
                <a:solidFill>
                  <a:srgbClr val="080808"/>
                </a:solidFill>
                <a:latin typeface="Times New Roman"/>
                <a:cs typeface="Times New Roman"/>
              </a:rPr>
              <a:t>4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=16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ranging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15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available.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much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less.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grey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tone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A2A2A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A2A2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black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representing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white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(for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255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8-bit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comparing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2-bit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8-bit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image,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see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level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detail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discernible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depending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resolutions.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53055" y="438912"/>
            <a:ext cx="3047999" cy="2974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41668" y="9152381"/>
            <a:ext cx="514984" cy="4889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150" spc="175" b="1">
                <a:solidFill>
                  <a:srgbClr val="0C1A42"/>
                </a:solidFill>
                <a:latin typeface="Arial"/>
                <a:cs typeface="Arial"/>
              </a:rPr>
              <a:t>11</a:t>
            </a:r>
            <a:endParaRPr sz="31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2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87044" y="3645153"/>
            <a:ext cx="5795010" cy="52501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60" b="1">
                <a:solidFill>
                  <a:srgbClr val="0C1A42"/>
                </a:solidFill>
                <a:latin typeface="Times New Roman"/>
                <a:cs typeface="Times New Roman"/>
              </a:rPr>
              <a:t>3)</a:t>
            </a:r>
            <a:r>
              <a:rPr dirty="0" smtClean="0" sz="1250" spc="5" b="1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2"/>
                </a:solidFill>
                <a:latin typeface="Times New Roman"/>
                <a:cs typeface="Times New Roman"/>
              </a:rPr>
              <a:t>Temporal</a:t>
            </a:r>
            <a:r>
              <a:rPr dirty="0" smtClean="0" sz="1250" spc="60" b="1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2"/>
                </a:solidFill>
                <a:latin typeface="Times New Roman"/>
                <a:cs typeface="Times New Roman"/>
              </a:rPr>
              <a:t>Resolution: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6"/>
              </a:spcBef>
            </a:pPr>
            <a:endParaRPr sz="85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16510" indent="432434">
              <a:lnSpc>
                <a:spcPct val="116199"/>
              </a:lnSpc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resolution,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concept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temporal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system.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revisit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period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days.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Therefore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absolute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temporal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resolution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exact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viewing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angle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second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time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period.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overlap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swaths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adjacent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orbits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satellites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increase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overlap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increasing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latitude,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Earth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tend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re-imaged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frequently.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Also,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same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passes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separated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periods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five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days.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temporal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factors,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satellite/sensor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capabilities,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swath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overlap,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latitude.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3"/>
              </a:spcBef>
            </a:pPr>
            <a:endParaRPr sz="1300"/>
          </a:p>
          <a:p>
            <a:pPr algn="just" marL="12700" marR="12700" indent="438784">
              <a:lnSpc>
                <a:spcPct val="1159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ability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collect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periods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time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elements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applying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time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detected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collecting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comparing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multi-temporal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imagery.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during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growing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season,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species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continual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state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change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our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ability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monitor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subtle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dependent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how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frequently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collect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imagery.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imaging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continuing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times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able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monitor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take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place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surface,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naturally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occurring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changes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vegetation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cover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flooding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induced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humans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urban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development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deforestation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2080" y="6473952"/>
            <a:ext cx="2084832" cy="20482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279391" y="6473952"/>
            <a:ext cx="2084832" cy="20482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87044" y="315261"/>
            <a:ext cx="5796280" cy="59162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3970" indent="36195">
              <a:lnSpc>
                <a:spcPct val="158700"/>
              </a:lnSpc>
            </a:pP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              </a:t>
            </a:r>
            <a:r>
              <a:rPr dirty="0" smtClean="0" sz="1050" spc="10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1C4D1C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35">
                <a:solidFill>
                  <a:srgbClr val="741821"/>
                </a:solidFill>
                <a:latin typeface="Times New Roman"/>
                <a:cs typeface="Times New Roman"/>
              </a:rPr>
              <a:t>C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haracteristics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0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900F13"/>
                </a:solidFill>
                <a:latin typeface="Times New Roman"/>
                <a:cs typeface="Times New Roman"/>
              </a:rPr>
              <a:t>of</a:t>
            </a:r>
            <a:r>
              <a:rPr dirty="0" smtClean="0" sz="1050" spc="-3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0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55">
                <a:solidFill>
                  <a:srgbClr val="1C4D1C"/>
                </a:solidFill>
                <a:latin typeface="Times New Roman"/>
                <a:cs typeface="Times New Roman"/>
              </a:rPr>
              <a:t>)</a:t>
            </a:r>
            <a:r>
              <a:rPr dirty="0" smtClean="0" sz="1050" spc="55">
                <a:solidFill>
                  <a:srgbClr val="1C4D1C"/>
                </a:solidFill>
                <a:latin typeface="Times New Roman"/>
                <a:cs typeface="Times New Roman"/>
              </a:rPr>
              <a:t>                </a:t>
            </a:r>
            <a:r>
              <a:rPr dirty="0" smtClean="0" sz="1050" spc="-75">
                <a:solidFill>
                  <a:srgbClr val="1C4D1C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0E1A41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1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50" spc="20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definitions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just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discussed,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actually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original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photograph!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photograph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scanned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subdivided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endParaRPr sz="1250">
              <a:latin typeface="Times New Roman"/>
              <a:cs typeface="Times New Roman"/>
            </a:endParaRPr>
          </a:p>
          <a:p>
            <a:pPr algn="just" marL="18415" marR="21590" indent="-6350">
              <a:lnSpc>
                <a:spcPct val="1504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brightness.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computer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displays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levels.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record</a:t>
            </a:r>
            <a:endParaRPr sz="1250">
              <a:latin typeface="Times New Roman"/>
              <a:cs typeface="Times New Roman"/>
            </a:endParaRPr>
          </a:p>
          <a:p>
            <a:pPr algn="just" marL="12700" marR="12700" indent="5715">
              <a:lnSpc>
                <a:spcPct val="150400"/>
              </a:lnSpc>
              <a:spcBef>
                <a:spcPts val="45"/>
              </a:spcBef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energy,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electronically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record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array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format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right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start.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ways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displaying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pictorially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digitally,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interchangeable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convey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detail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lost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converting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back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forth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1"/>
              </a:spcBef>
            </a:pPr>
            <a:endParaRPr sz="1300"/>
          </a:p>
          <a:p>
            <a:pPr algn="just" marL="12700" marR="13970" indent="438784">
              <a:lnSpc>
                <a:spcPct val="1511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our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eyes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detect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our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brains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colours.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imagine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what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world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look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like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see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very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narrow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ranges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colours?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work.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narrow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range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gathered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stored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channel,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band.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combine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channels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digitally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primary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blue,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green,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primary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colours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and,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depending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i.e.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primary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combine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proportions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>
              <a:lnSpc>
                <a:spcPct val="100000"/>
              </a:lnSpc>
            </a:pPr>
            <a:fld id="{81D60167-4931-47E6-BA6A-407CBD079E47}" type="slidenum">
              <a:rPr dirty="0" smtClean="0" sz="3350" spc="165">
                <a:solidFill>
                  <a:srgbClr val="031C59"/>
                </a:solidFill>
                <a:latin typeface="Times New Roman"/>
                <a:cs typeface="Times New Roman"/>
              </a:rPr>
              <a:t>4</a:t>
            </a:fld>
            <a:endParaRPr sz="33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8663685"/>
            <a:ext cx="5782310" cy="5854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426720">
              <a:lnSpc>
                <a:spcPct val="150400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channel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actually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displaying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channel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primary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colours.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23616" y="6864095"/>
            <a:ext cx="1182624" cy="573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743200" y="8400288"/>
            <a:ext cx="2231136" cy="9631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752088" y="7559040"/>
            <a:ext cx="0" cy="847343"/>
          </a:xfrm>
          <a:custGeom>
            <a:avLst/>
            <a:gdLst/>
            <a:ahLst/>
            <a:cxnLst/>
            <a:rect l="l" t="t" r="r" b="b"/>
            <a:pathLst>
              <a:path w="0" h="847343">
                <a:moveTo>
                  <a:pt x="0" y="847343"/>
                </a:moveTo>
                <a:lnTo>
                  <a:pt x="0" y="0"/>
                </a:lnTo>
              </a:path>
            </a:pathLst>
          </a:custGeom>
          <a:ln w="12192">
            <a:solidFill>
              <a:srgbClr val="9C9C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874008" y="7418831"/>
            <a:ext cx="0" cy="999744"/>
          </a:xfrm>
          <a:custGeom>
            <a:avLst/>
            <a:gdLst/>
            <a:ahLst/>
            <a:cxnLst/>
            <a:rect l="l" t="t" r="r" b="b"/>
            <a:pathLst>
              <a:path w="0" h="999744">
                <a:moveTo>
                  <a:pt x="0" y="999744"/>
                </a:moveTo>
                <a:lnTo>
                  <a:pt x="0" y="0"/>
                </a:lnTo>
              </a:path>
            </a:pathLst>
          </a:custGeom>
          <a:ln w="18288">
            <a:solidFill>
              <a:srgbClr val="9797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544567" y="7284719"/>
            <a:ext cx="0" cy="694944"/>
          </a:xfrm>
          <a:custGeom>
            <a:avLst/>
            <a:gdLst/>
            <a:ahLst/>
            <a:cxnLst/>
            <a:rect l="l" t="t" r="r" b="b"/>
            <a:pathLst>
              <a:path w="0" h="694944">
                <a:moveTo>
                  <a:pt x="0" y="694944"/>
                </a:moveTo>
                <a:lnTo>
                  <a:pt x="0" y="0"/>
                </a:lnTo>
              </a:path>
            </a:pathLst>
          </a:custGeom>
          <a:ln w="18288">
            <a:solidFill>
              <a:srgbClr val="80808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987044" y="315261"/>
            <a:ext cx="5794375" cy="62572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8415" marR="15240" indent="30480">
              <a:lnSpc>
                <a:spcPct val="158700"/>
              </a:lnSpc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             </a:t>
            </a:r>
            <a:r>
              <a:rPr dirty="0" smtClean="0" sz="1050" spc="10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1C4D1C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35">
                <a:solidFill>
                  <a:srgbClr val="741821"/>
                </a:solidFill>
                <a:latin typeface="Times New Roman"/>
                <a:cs typeface="Times New Roman"/>
              </a:rPr>
              <a:t>C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haracteristics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0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900F13"/>
                </a:solidFill>
                <a:latin typeface="Times New Roman"/>
                <a:cs typeface="Times New Roman"/>
              </a:rPr>
              <a:t>of</a:t>
            </a:r>
            <a:r>
              <a:rPr dirty="0" smtClean="0" sz="1050" spc="-3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0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55">
                <a:solidFill>
                  <a:srgbClr val="1C4D1C"/>
                </a:solidFill>
                <a:latin typeface="Times New Roman"/>
                <a:cs typeface="Times New Roman"/>
              </a:rPr>
              <a:t>)</a:t>
            </a:r>
            <a:r>
              <a:rPr dirty="0" smtClean="0" sz="1050" spc="55">
                <a:solidFill>
                  <a:srgbClr val="1C4D1C"/>
                </a:solidFill>
                <a:latin typeface="Times New Roman"/>
                <a:cs typeface="Times New Roman"/>
              </a:rPr>
              <a:t>                </a:t>
            </a:r>
            <a:r>
              <a:rPr dirty="0" smtClean="0" sz="1050" spc="-75">
                <a:solidFill>
                  <a:srgbClr val="1C4D1C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50" spc="2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level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primary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colour,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combine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form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black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white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showing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shades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gray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black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white.</a:t>
            </a:r>
            <a:endParaRPr sz="1250">
              <a:latin typeface="Times New Roman"/>
              <a:cs typeface="Times New Roman"/>
            </a:endParaRPr>
          </a:p>
          <a:p>
            <a:pPr algn="just" marL="12700" marR="13335">
              <a:lnSpc>
                <a:spcPct val="150400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primary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levels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channel/primary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combination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3"/>
              </a:spcBef>
            </a:pPr>
            <a:endParaRPr sz="800"/>
          </a:p>
          <a:p>
            <a:pPr algn="just" marL="18415" marR="2957830">
              <a:lnSpc>
                <a:spcPct val="1000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combine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  <a:spcBef>
                <a:spcPts val="52"/>
              </a:spcBef>
            </a:pPr>
            <a:endParaRPr sz="1000"/>
          </a:p>
          <a:p>
            <a:pPr algn="just" marL="18415" marR="2880995">
              <a:lnSpc>
                <a:spcPct val="100000"/>
              </a:lnSpc>
            </a:pPr>
            <a:r>
              <a:rPr dirty="0" smtClean="0" sz="1250" spc="20" b="1">
                <a:solidFill>
                  <a:srgbClr val="0C1A44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2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Resolution,</a:t>
            </a:r>
            <a:r>
              <a:rPr dirty="0" smtClean="0" sz="1250" spc="114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>
                <a:solidFill>
                  <a:srgbClr val="0C1A44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4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>
                <a:solidFill>
                  <a:srgbClr val="0C1A44"/>
                </a:solidFill>
                <a:latin typeface="Times New Roman"/>
                <a:cs typeface="Times New Roman"/>
              </a:rPr>
              <a:t>Size,</a:t>
            </a:r>
            <a:r>
              <a:rPr dirty="0" smtClean="0" sz="1250" spc="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b="1">
                <a:solidFill>
                  <a:srgbClr val="0C1A44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>
                <a:solidFill>
                  <a:srgbClr val="0C1A44"/>
                </a:solidFill>
                <a:latin typeface="Times New Roman"/>
                <a:cs typeface="Times New Roman"/>
              </a:rPr>
              <a:t>Scale: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5"/>
              </a:spcBef>
            </a:pPr>
            <a:endParaRPr sz="1300"/>
          </a:p>
          <a:p>
            <a:pPr algn="just" marL="12700" marR="12700" indent="432434">
              <a:lnSpc>
                <a:spcPct val="151600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instruments,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imaged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platform,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plays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role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determining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detail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obtained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imaged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sensor.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onboard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platforms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away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targets,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typically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view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area,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great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detail.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Compare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what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astronaut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onboard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shuttle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sees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Earth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what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see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airplane.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astronaut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see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your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whole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province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country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glance,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couldn't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distinguish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houses.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Flying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city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town,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able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see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buildings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cars,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viewing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much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astronaut.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airphotos.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7"/>
              </a:spcBef>
            </a:pPr>
            <a:endParaRPr sz="1300"/>
          </a:p>
          <a:p>
            <a:pPr algn="just" marL="12700" marR="15240" indent="5715">
              <a:lnSpc>
                <a:spcPct val="151500"/>
              </a:lnSpc>
            </a:pP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detail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discernible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dependent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refers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smallest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detected.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resolution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passive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look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special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active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microwave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sensors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depends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primarily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Instantaneous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View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(IFOV).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>
              <a:lnSpc>
                <a:spcPct val="100000"/>
              </a:lnSpc>
            </a:pPr>
            <a:fld id="{81D60167-4931-47E6-BA6A-407CBD079E47}" type="slidenum">
              <a:rPr dirty="0" smtClean="0" sz="3350" spc="165">
                <a:solidFill>
                  <a:srgbClr val="031C59"/>
                </a:solidFill>
                <a:latin typeface="Times New Roman"/>
                <a:cs typeface="Times New Roman"/>
              </a:rPr>
              <a:t>4</a:t>
            </a:fld>
            <a:endParaRPr sz="3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73955" y="7932673"/>
            <a:ext cx="157480" cy="324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114" b="1">
                <a:solidFill>
                  <a:srgbClr val="313131"/>
                </a:solidFill>
                <a:latin typeface="Times New Roman"/>
                <a:cs typeface="Times New Roman"/>
              </a:rPr>
              <a:t>c</a:t>
            </a:r>
            <a:endParaRPr sz="20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82624" y="6754368"/>
            <a:ext cx="2523744" cy="19872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059935" y="6815328"/>
            <a:ext cx="2499360" cy="19141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87044" y="409193"/>
            <a:ext cx="5797550" cy="61150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896110" algn="l"/>
                <a:tab pos="4462145" algn="l"/>
              </a:tabLst>
            </a:pP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30">
                <a:solidFill>
                  <a:srgbClr val="1C4D1C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35">
                <a:solidFill>
                  <a:srgbClr val="741821"/>
                </a:solidFill>
                <a:latin typeface="Times New Roman"/>
                <a:cs typeface="Times New Roman"/>
              </a:rPr>
              <a:t>C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haracteristics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0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900F13"/>
                </a:solidFill>
                <a:latin typeface="Times New Roman"/>
                <a:cs typeface="Times New Roman"/>
              </a:rPr>
              <a:t>of</a:t>
            </a:r>
            <a:r>
              <a:rPr dirty="0" smtClean="0" sz="1050" spc="-3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0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55">
                <a:solidFill>
                  <a:srgbClr val="1C4D1C"/>
                </a:solidFill>
                <a:latin typeface="Times New Roman"/>
                <a:cs typeface="Times New Roman"/>
              </a:rPr>
              <a:t>)</a:t>
            </a:r>
            <a:r>
              <a:rPr dirty="0" smtClean="0" sz="1050" spc="55">
                <a:solidFill>
                  <a:srgbClr val="1C4D1C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E1A41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1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1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1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 algn="just" marL="12700" marR="12700" indent="481330">
              <a:lnSpc>
                <a:spcPct val="151500"/>
              </a:lnSpc>
              <a:spcBef>
                <a:spcPts val="70"/>
              </a:spcBef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IFOV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angular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visibility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(A)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determines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"seen"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altitude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moment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time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viewed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multiplying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IFOV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determines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sensor's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resolution.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homogeneous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detected,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cell.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this,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detectable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recorded.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detectable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dominates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articular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allowing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sub-pixel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detection.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9"/>
              </a:spcBef>
            </a:pPr>
            <a:endParaRPr sz="1200"/>
          </a:p>
          <a:p>
            <a:pPr algn="just" marL="12700" marR="14604" indent="432434">
              <a:lnSpc>
                <a:spcPct val="151500"/>
              </a:lnSpc>
            </a:pP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composed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matrix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picture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elements,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pixels,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smallest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units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normally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certain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5">
                <a:solidFill>
                  <a:srgbClr val="030303"/>
                </a:solidFill>
                <a:latin typeface="Arial"/>
                <a:cs typeface="Arial"/>
              </a:rPr>
              <a:t>It</a:t>
            </a:r>
            <a:r>
              <a:rPr dirty="0" smtClean="0" sz="1200" spc="-1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distinguish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resolution-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interchangeable.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29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250" spc="310">
                <a:solidFill>
                  <a:srgbClr val="030303"/>
                </a:solidFill>
                <a:latin typeface="Arial"/>
                <a:cs typeface="Arial"/>
              </a:rPr>
              <a:t>f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20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meters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full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resolution,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area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20m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x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20m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ground.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case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same.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size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resolution.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posters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Earth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averaged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areas,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original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collected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remains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same.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>
              <a:lnSpc>
                <a:spcPct val="100000"/>
              </a:lnSpc>
            </a:pPr>
            <a:fld id="{81D60167-4931-47E6-BA6A-407CBD079E47}" type="slidenum">
              <a:rPr dirty="0" smtClean="0" sz="3350" spc="165">
                <a:solidFill>
                  <a:srgbClr val="031C59"/>
                </a:solidFill>
                <a:latin typeface="Times New Roman"/>
                <a:cs typeface="Times New Roman"/>
              </a:rPr>
              <a:t>4</a:t>
            </a:fld>
            <a:endParaRPr sz="3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>
              <a:lnSpc>
                <a:spcPct val="100000"/>
              </a:lnSpc>
            </a:pPr>
            <a:fld id="{81D60167-4931-47E6-BA6A-407CBD079E47}" type="slidenum">
              <a:rPr dirty="0" smtClean="0" sz="3350" spc="165">
                <a:solidFill>
                  <a:srgbClr val="031C59"/>
                </a:solidFill>
                <a:latin typeface="Times New Roman"/>
                <a:cs typeface="Times New Roman"/>
              </a:rPr>
              <a:t>4</a:t>
            </a:fld>
            <a:endParaRPr sz="335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83996" y="342392"/>
            <a:ext cx="5800090" cy="8874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L="21590" marR="15875" indent="36195">
              <a:lnSpc>
                <a:spcPct val="152000"/>
              </a:lnSpc>
              <a:tabLst>
                <a:tab pos="1905000" algn="l"/>
                <a:tab pos="4465320" algn="l"/>
              </a:tabLst>
            </a:pPr>
            <a:r>
              <a:rPr dirty="0" smtClean="0" sz="1000" spc="25">
                <a:solidFill>
                  <a:srgbClr val="0C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37">
                <a:solidFill>
                  <a:srgbClr val="185618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52">
                <a:solidFill>
                  <a:srgbClr val="9A111A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baseline="2777" sz="1500" spc="112">
                <a:solidFill>
                  <a:srgbClr val="9A11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9A111A"/>
                </a:solidFill>
                <a:latin typeface="Times New Roman"/>
                <a:cs typeface="Times New Roman"/>
              </a:rPr>
              <a:t>of</a:t>
            </a:r>
            <a:r>
              <a:rPr dirty="0" smtClean="0" baseline="2777" sz="1500" spc="30">
                <a:solidFill>
                  <a:srgbClr val="9A11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7">
                <a:solidFill>
                  <a:srgbClr val="9A111A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-7">
                <a:solidFill>
                  <a:srgbClr val="9A111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52">
                <a:solidFill>
                  <a:srgbClr val="9A111A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7">
                <a:solidFill>
                  <a:srgbClr val="9A111A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150">
                <a:solidFill>
                  <a:srgbClr val="185618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85618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C1F4B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C1F4B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Images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said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coarse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low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resolution.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fine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images,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objects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detected.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Military</a:t>
            </a:r>
            <a:endParaRPr sz="1300">
              <a:latin typeface="Times New Roman"/>
              <a:cs typeface="Times New Roman"/>
            </a:endParaRPr>
          </a:p>
          <a:p>
            <a:pPr algn="just" marL="21590" marR="19685" indent="8890">
              <a:lnSpc>
                <a:spcPct val="146200"/>
              </a:lnSpc>
              <a:spcBef>
                <a:spcPts val="20"/>
              </a:spcBef>
            </a:pPr>
            <a:r>
              <a:rPr dirty="0" smtClean="0" sz="1300" spc="-10">
                <a:solidFill>
                  <a:srgbClr val="1A1A1A"/>
                </a:solidFill>
                <a:latin typeface="Times New Roman"/>
                <a:cs typeface="Times New Roman"/>
              </a:rPr>
              <a:t>sensors</a:t>
            </a:r>
            <a:r>
              <a:rPr dirty="0" smtClean="0" sz="1300" spc="-10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designed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view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much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detail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possible,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therefore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fine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resolution.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Commercial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satellites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resolutions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varying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few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meters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kilometers.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Generally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speaking,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finer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resolution, 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less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total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seen.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42"/>
              </a:spcBef>
            </a:pPr>
            <a:endParaRPr sz="1200"/>
          </a:p>
          <a:p>
            <a:pPr algn="just" marL="21590" marR="19685" indent="438784">
              <a:lnSpc>
                <a:spcPct val="1465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ratio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map,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actual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ground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scale.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you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had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100,000,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object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em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actually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object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100,000cm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lkm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long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ground.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Maps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"map-to-ground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ratios"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e.g.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1:100,000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ratios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e.g.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5,000)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large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scale.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  <a:spcBef>
                <a:spcPts val="54"/>
              </a:spcBef>
            </a:pPr>
            <a:endParaRPr sz="1000"/>
          </a:p>
          <a:p>
            <a:pPr algn="just" marL="30480" marR="4155440">
              <a:lnSpc>
                <a:spcPct val="100000"/>
              </a:lnSpc>
            </a:pPr>
            <a:r>
              <a:rPr dirty="0" smtClean="0" sz="1000" spc="135" b="1">
                <a:solidFill>
                  <a:srgbClr val="0C1F4B"/>
                </a:solidFill>
                <a:latin typeface="Arial"/>
                <a:cs typeface="Arial"/>
              </a:rPr>
              <a:t>1)</a:t>
            </a:r>
            <a:r>
              <a:rPr dirty="0" smtClean="0" sz="1000" spc="-5" b="1">
                <a:solidFill>
                  <a:srgbClr val="0C1F4B"/>
                </a:solidFill>
                <a:latin typeface="Arial"/>
                <a:cs typeface="Arial"/>
              </a:rPr>
              <a:t> </a:t>
            </a:r>
            <a:r>
              <a:rPr dirty="0" smtClean="0" sz="1250" spc="15" b="1">
                <a:solidFill>
                  <a:srgbClr val="0C1F4B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35" b="1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 b="1">
                <a:solidFill>
                  <a:srgbClr val="0C1F4B"/>
                </a:solidFill>
                <a:latin typeface="Times New Roman"/>
                <a:cs typeface="Times New Roman"/>
              </a:rPr>
              <a:t>Resolution: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6"/>
              </a:spcBef>
            </a:pPr>
            <a:endParaRPr sz="1200"/>
          </a:p>
          <a:p>
            <a:pPr algn="just" marL="21590" marR="12700" indent="438784">
              <a:lnSpc>
                <a:spcPct val="1460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emissivity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curves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characterize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-5">
                <a:solidFill>
                  <a:srgbClr val="4D4D4D"/>
                </a:solidFill>
                <a:latin typeface="Times New Roman"/>
                <a:cs typeface="Times New Roman"/>
              </a:rPr>
              <a:t>/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emittance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feature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target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Different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details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distinguished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comparing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responses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over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ranges.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Broad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classes,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such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vegetation,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separated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broad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infrared-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learned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section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1.5.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classes,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A1A1A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125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rock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types,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easily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distinguishable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broad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ranges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comparison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much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finer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ranges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them.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1"/>
              </a:spcBef>
            </a:pPr>
            <a:endParaRPr sz="1300"/>
          </a:p>
          <a:p>
            <a:pPr algn="just" marL="21590" marR="22225" indent="-9525">
              <a:lnSpc>
                <a:spcPct val="145400"/>
              </a:lnSpc>
            </a:pP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noted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previous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section,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requirement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source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illuminate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unless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emitted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target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form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1"/>
              </a:spcBef>
            </a:pPr>
            <a:endParaRPr sz="1300"/>
          </a:p>
          <a:p>
            <a:pPr algn="just" marL="21590" marR="13970" indent="420370">
              <a:lnSpc>
                <a:spcPct val="145400"/>
              </a:lnSpc>
            </a:pP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behaves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predictable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ways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according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basics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wave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theory.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consists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electrical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varies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magnitude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perpendicular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80160" y="1999488"/>
            <a:ext cx="2340864" cy="1560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87044" y="329839"/>
            <a:ext cx="5796280" cy="17799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6195">
              <a:lnSpc>
                <a:spcPct val="153400"/>
              </a:lnSpc>
            </a:pP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              </a:t>
            </a:r>
            <a:r>
              <a:rPr dirty="0" smtClean="0" sz="1050" spc="10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44">
                <a:solidFill>
                  <a:srgbClr val="1C4D1C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-52">
                <a:solidFill>
                  <a:srgbClr val="741821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2645" sz="1575" spc="22">
                <a:solidFill>
                  <a:srgbClr val="900F13"/>
                </a:solidFill>
                <a:latin typeface="Times New Roman"/>
                <a:cs typeface="Times New Roman"/>
              </a:rPr>
              <a:t>haracteristics</a:t>
            </a:r>
            <a:r>
              <a:rPr dirty="0" smtClean="0" baseline="2645" sz="1575" spc="22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150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900F13"/>
                </a:solidFill>
                <a:latin typeface="Times New Roman"/>
                <a:cs typeface="Times New Roman"/>
              </a:rPr>
              <a:t>of</a:t>
            </a:r>
            <a:r>
              <a:rPr dirty="0" smtClean="0" baseline="2645" sz="1575" spc="-52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5">
                <a:solidFill>
                  <a:srgbClr val="90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645" sz="1575" spc="-67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5">
                <a:solidFill>
                  <a:srgbClr val="900F13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645" sz="1575" spc="75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C4D1C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C4D1C"/>
                </a:solidFill>
                <a:latin typeface="Times New Roman"/>
                <a:cs typeface="Times New Roman"/>
              </a:rPr>
              <a:t>                </a:t>
            </a:r>
            <a:r>
              <a:rPr dirty="0" smtClean="0" baseline="2645" sz="1575" spc="-112">
                <a:solidFill>
                  <a:srgbClr val="1C4D1C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0C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2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50" spc="2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traveling,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magnetic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field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(M)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oriented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right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angles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electrical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field.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travel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speed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light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characteristics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particularly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understanding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frequency.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26"/>
              </a:spcBef>
            </a:pPr>
            <a:endParaRPr sz="700"/>
          </a:p>
          <a:p>
            <a:pPr>
              <a:lnSpc>
                <a:spcPts val="1000"/>
              </a:lnSpc>
            </a:pPr>
            <a:endParaRPr sz="1000"/>
          </a:p>
          <a:p>
            <a:pPr algn="r" marR="913130">
              <a:lnSpc>
                <a:spcPct val="100000"/>
              </a:lnSpc>
              <a:tabLst>
                <a:tab pos="298450" algn="l"/>
              </a:tabLst>
            </a:pPr>
            <a:r>
              <a:rPr dirty="0" smtClean="0" sz="1000" spc="-300">
                <a:solidFill>
                  <a:srgbClr val="414141"/>
                </a:solidFill>
                <a:latin typeface="Arial"/>
                <a:cs typeface="Arial"/>
              </a:rPr>
              <a:t>A</a:t>
            </a:r>
            <a:r>
              <a:rPr dirty="0" smtClean="0" sz="1000" spc="-355">
                <a:solidFill>
                  <a:srgbClr val="414141"/>
                </a:solidFill>
                <a:latin typeface="Arial"/>
                <a:cs typeface="Arial"/>
              </a:rPr>
              <a:t>_</a:t>
            </a:r>
            <a:r>
              <a:rPr dirty="0" smtClean="0" sz="1000" spc="-5" u="sng">
                <a:solidFill>
                  <a:srgbClr val="1A1A1A"/>
                </a:solidFill>
                <a:latin typeface="Arial"/>
                <a:cs typeface="Arial"/>
              </a:rPr>
              <a:t> </a:t>
            </a:r>
            <a:r>
              <a:rPr dirty="0" smtClean="0" sz="1000" spc="-5" u="sng">
                <a:solidFill>
                  <a:srgbClr val="1A1A1A"/>
                </a:solidFill>
                <a:latin typeface="Arial"/>
                <a:cs typeface="Arial"/>
              </a:rPr>
              <a:t>	</a:t>
            </a:r>
            <a:r>
              <a:rPr dirty="0" smtClean="0" sz="1000" spc="-60">
                <a:solidFill>
                  <a:srgbClr val="1A1A1A"/>
                </a:solidFill>
                <a:latin typeface="Arial"/>
                <a:cs typeface="Arial"/>
              </a:rPr>
              <a:t>..I</a:t>
            </a:r>
            <a:endParaRPr sz="100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6985">
              <a:lnSpc>
                <a:spcPct val="100000"/>
              </a:lnSpc>
            </a:pPr>
            <a:fld id="{81D60167-4931-47E6-BA6A-407CBD079E47}" type="slidenum">
              <a:rPr dirty="0" smtClean="0" sz="3350" spc="130">
                <a:solidFill>
                  <a:srgbClr val="0A185E"/>
                </a:solidFill>
                <a:latin typeface="Times New Roman"/>
                <a:cs typeface="Times New Roman"/>
              </a:rPr>
              <a:t>7</a:t>
            </a:fld>
            <a:endParaRPr sz="33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17923" y="2157983"/>
            <a:ext cx="1821814" cy="194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810895" algn="l"/>
                <a:tab pos="1463040" algn="l"/>
              </a:tabLst>
            </a:pPr>
            <a:r>
              <a:rPr dirty="0" smtClean="0" sz="1200" spc="-30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200" spc="0">
                <a:solidFill>
                  <a:srgbClr val="2D2D2D"/>
                </a:solidFill>
                <a:latin typeface="Arial"/>
                <a:cs typeface="Arial"/>
              </a:rPr>
              <a:t>)</a:t>
            </a:r>
            <a:r>
              <a:rPr dirty="0" smtClean="0" sz="1200" spc="80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sz="1200" spc="1180" u="sng">
                <a:solidFill>
                  <a:srgbClr val="030303"/>
                </a:solidFill>
                <a:latin typeface="Arial"/>
                <a:cs typeface="Arial"/>
              </a:rPr>
              <a:t>V</a:t>
            </a:r>
            <a:r>
              <a:rPr dirty="0" smtClean="0" sz="1200" spc="490" u="sng">
                <a:solidFill>
                  <a:srgbClr val="030303"/>
                </a:solidFill>
                <a:latin typeface="Arial"/>
                <a:cs typeface="Arial"/>
              </a:rPr>
              <a:t>\</a:t>
            </a:r>
            <a:r>
              <a:rPr dirty="0" smtClean="0" sz="1200" spc="-5" u="sng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-5" u="sng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sz="1200" spc="1019" u="sng">
                <a:solidFill>
                  <a:srgbClr val="030303"/>
                </a:solidFill>
                <a:latin typeface="Arial"/>
                <a:cs typeface="Arial"/>
              </a:rPr>
              <a:t>/</a:t>
            </a:r>
            <a:r>
              <a:rPr dirty="0" smtClean="0" sz="1200" spc="1019" u="sng">
                <a:solidFill>
                  <a:srgbClr val="030303"/>
                </a:solidFill>
                <a:latin typeface="Arial"/>
                <a:cs typeface="Arial"/>
              </a:rPr>
              <a:t>\</a:t>
            </a:r>
            <a:r>
              <a:rPr dirty="0" smtClean="0" sz="1200" spc="-5" u="sng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-5" u="sng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sz="1200" spc="1019" u="sng">
                <a:solidFill>
                  <a:srgbClr val="030303"/>
                </a:solidFill>
                <a:latin typeface="Arial"/>
                <a:cs typeface="Arial"/>
              </a:rPr>
              <a:t>/</a:t>
            </a:r>
            <a:r>
              <a:rPr dirty="0" smtClean="0" sz="1200" spc="1019" u="sng">
                <a:solidFill>
                  <a:srgbClr val="030303"/>
                </a:solidFill>
                <a:latin typeface="Arial"/>
                <a:cs typeface="Arial"/>
              </a:rPr>
              <a:t>\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52035" y="2200909"/>
            <a:ext cx="1379855" cy="3695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350" spc="4090">
                <a:solidFill>
                  <a:srgbClr val="030303"/>
                </a:solidFill>
                <a:latin typeface="Times New Roman"/>
                <a:cs typeface="Times New Roman"/>
              </a:rPr>
              <a:t>IV</a:t>
            </a:r>
            <a:endParaRPr sz="2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11828" y="2358135"/>
            <a:ext cx="1988820" cy="5873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800" spc="-985">
                <a:solidFill>
                  <a:srgbClr val="414141"/>
                </a:solidFill>
                <a:latin typeface="Arial"/>
                <a:cs typeface="Arial"/>
              </a:rPr>
              <a:t>·</a:t>
            </a:r>
            <a:r>
              <a:rPr dirty="0" smtClean="0" sz="3800" spc="-570">
                <a:solidFill>
                  <a:srgbClr val="1A1A1A"/>
                </a:solidFill>
                <a:latin typeface="Arial"/>
                <a:cs typeface="Arial"/>
              </a:rPr>
              <a:t>·)</a:t>
            </a:r>
            <a:r>
              <a:rPr dirty="0" smtClean="0" sz="3800" spc="-1170">
                <a:solidFill>
                  <a:srgbClr val="1A1A1A"/>
                </a:solidFill>
                <a:latin typeface="Arial"/>
                <a:cs typeface="Arial"/>
              </a:rPr>
              <a:t>P</a:t>
            </a:r>
            <a:r>
              <a:rPr dirty="0" smtClean="0" sz="3800" spc="45">
                <a:solidFill>
                  <a:srgbClr val="1A1A1A"/>
                </a:solidFill>
                <a:latin typeface="Arial"/>
                <a:cs typeface="Arial"/>
              </a:rPr>
              <a:t> </a:t>
            </a:r>
            <a:r>
              <a:rPr dirty="0" smtClean="0" sz="3800" spc="-190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3800" spc="-170" i="1">
                <a:solidFill>
                  <a:srgbClr val="030303"/>
                </a:solidFill>
                <a:latin typeface="Arial"/>
                <a:cs typeface="Arial"/>
              </a:rPr>
              <a:t>\</a:t>
            </a:r>
            <a:r>
              <a:rPr dirty="0" smtClean="0" sz="3800" spc="9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3800" spc="-190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3800" spc="-170" i="1">
                <a:solidFill>
                  <a:srgbClr val="030303"/>
                </a:solidFill>
                <a:latin typeface="Arial"/>
                <a:cs typeface="Arial"/>
              </a:rPr>
              <a:t>\</a:t>
            </a:r>
            <a:r>
              <a:rPr dirty="0" smtClean="0" sz="3800" spc="4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3800" spc="-190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3800" spc="65" i="1">
                <a:solidFill>
                  <a:srgbClr val="030303"/>
                </a:solidFill>
                <a:latin typeface="Arial"/>
                <a:cs typeface="Arial"/>
              </a:rPr>
              <a:t>\</a:t>
            </a:r>
            <a:r>
              <a:rPr dirty="0" smtClean="0" baseline="111111" sz="1500" spc="-412">
                <a:solidFill>
                  <a:srgbClr val="414141"/>
                </a:solidFill>
                <a:latin typeface="Arial"/>
                <a:cs typeface="Arial"/>
              </a:rPr>
              <a:t>A</a:t>
            </a:r>
            <a:r>
              <a:rPr dirty="0" smtClean="0" baseline="111111" sz="1500" spc="-577">
                <a:solidFill>
                  <a:srgbClr val="414141"/>
                </a:solidFill>
                <a:latin typeface="Arial"/>
                <a:cs typeface="Arial"/>
              </a:rPr>
              <a:t>_</a:t>
            </a:r>
            <a:r>
              <a:rPr dirty="0" smtClean="0" baseline="111111" sz="1500" spc="82">
                <a:solidFill>
                  <a:srgbClr val="1A1A1A"/>
                </a:solidFill>
                <a:latin typeface="Arial"/>
                <a:cs typeface="Arial"/>
              </a:rPr>
              <a:t>.</a:t>
            </a:r>
            <a:r>
              <a:rPr dirty="0" smtClean="0" sz="3800" spc="-1165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baseline="111111" sz="1500" spc="240">
                <a:solidFill>
                  <a:srgbClr val="1A1A1A"/>
                </a:solidFill>
                <a:latin typeface="Arial"/>
                <a:cs typeface="Arial"/>
              </a:rPr>
              <a:t>.</a:t>
            </a:r>
            <a:r>
              <a:rPr dirty="0" smtClean="0" baseline="111111" sz="1500" spc="-15">
                <a:solidFill>
                  <a:srgbClr val="1A1A1A"/>
                </a:solidFill>
                <a:latin typeface="Arial"/>
                <a:cs typeface="Arial"/>
              </a:rPr>
              <a:t>.</a:t>
            </a:r>
            <a:r>
              <a:rPr dirty="0" smtClean="0" baseline="111111" sz="1500" spc="-37">
                <a:solidFill>
                  <a:srgbClr val="1A1A1A"/>
                </a:solidFill>
                <a:latin typeface="Arial"/>
                <a:cs typeface="Arial"/>
              </a:rPr>
              <a:t>I</a:t>
            </a:r>
            <a:r>
              <a:rPr dirty="0" smtClean="0" sz="3800" spc="-170" i="1">
                <a:solidFill>
                  <a:srgbClr val="030303"/>
                </a:solidFill>
                <a:latin typeface="Arial"/>
                <a:cs typeface="Arial"/>
              </a:rPr>
              <a:t>\</a:t>
            </a:r>
            <a:endParaRPr sz="3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11828" y="2652521"/>
            <a:ext cx="1744980" cy="3530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60045" algn="l"/>
              </a:tabLst>
            </a:pPr>
            <a:r>
              <a:rPr dirty="0" smtClean="0" sz="1000" spc="35">
                <a:solidFill>
                  <a:srgbClr val="030303"/>
                </a:solidFill>
                <a:latin typeface="Arial"/>
                <a:cs typeface="Arial"/>
              </a:rPr>
              <a:t>II</a:t>
            </a:r>
            <a:r>
              <a:rPr dirty="0" smtClean="0" sz="1000" spc="35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sz="2250" spc="900">
                <a:solidFill>
                  <a:srgbClr val="030303"/>
                </a:solidFill>
                <a:latin typeface="Arial"/>
                <a:cs typeface="Arial"/>
              </a:rPr>
              <a:t>V\JVV</a:t>
            </a:r>
            <a:endParaRPr sz="22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62932" y="3054857"/>
            <a:ext cx="152400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80">
                <a:solidFill>
                  <a:srgbClr val="1A1A1A"/>
                </a:solidFill>
                <a:latin typeface="Arial"/>
                <a:cs typeface="Arial"/>
              </a:rPr>
              <a:t>I</a:t>
            </a:r>
            <a:r>
              <a:rPr dirty="0" smtClean="0" sz="650" spc="-20">
                <a:solidFill>
                  <a:srgbClr val="1A1A1A"/>
                </a:solidFill>
                <a:latin typeface="Times New Roman"/>
                <a:cs typeface="Times New Roman"/>
              </a:rPr>
              <a:t>C'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11571" y="3010407"/>
            <a:ext cx="116839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-295">
                <a:solidFill>
                  <a:srgbClr val="414141"/>
                </a:solidFill>
                <a:latin typeface="Times New Roman"/>
                <a:cs typeface="Times New Roman"/>
              </a:rPr>
              <a:t>A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845555" y="3054857"/>
            <a:ext cx="78105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14">
                <a:solidFill>
                  <a:srgbClr val="030303"/>
                </a:solidFill>
                <a:latin typeface="Arial"/>
                <a:cs typeface="Arial"/>
              </a:rPr>
              <a:t>I</a:t>
            </a:r>
            <a:endParaRPr sz="10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00945" y="3304285"/>
            <a:ext cx="2055495" cy="3543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41275">
              <a:lnSpc>
                <a:spcPct val="100000"/>
              </a:lnSpc>
              <a:tabLst>
                <a:tab pos="1729105" algn="l"/>
              </a:tabLst>
            </a:pPr>
            <a:r>
              <a:rPr dirty="0" smtClean="0" baseline="12077" sz="1725" spc="-390">
                <a:solidFill>
                  <a:srgbClr val="414141"/>
                </a:solidFill>
                <a:latin typeface="Arial"/>
                <a:cs typeface="Arial"/>
              </a:rPr>
              <a:t>'</a:t>
            </a:r>
            <a:r>
              <a:rPr dirty="0" smtClean="0" sz="900" spc="-5">
                <a:solidFill>
                  <a:srgbClr val="1A1A1A"/>
                </a:solidFill>
                <a:latin typeface="Arial"/>
                <a:cs typeface="Arial"/>
              </a:rPr>
              <a:t>I</a:t>
            </a:r>
            <a:r>
              <a:rPr dirty="0" smtClean="0" baseline="12077" sz="1725" spc="-187">
                <a:solidFill>
                  <a:srgbClr val="414141"/>
                </a:solidFill>
                <a:latin typeface="Arial"/>
                <a:cs typeface="Arial"/>
              </a:rPr>
              <a:t>'</a:t>
            </a:r>
            <a:r>
              <a:rPr dirty="0" smtClean="0" sz="900" spc="-55">
                <a:solidFill>
                  <a:srgbClr val="1A1A1A"/>
                </a:solidFill>
                <a:latin typeface="Arial"/>
                <a:cs typeface="Arial"/>
              </a:rPr>
              <a:t>l</a:t>
            </a:r>
            <a:r>
              <a:rPr dirty="0" smtClean="0" baseline="12077" sz="1725" spc="-142">
                <a:solidFill>
                  <a:srgbClr val="414141"/>
                </a:solidFill>
                <a:latin typeface="Arial"/>
                <a:cs typeface="Arial"/>
              </a:rPr>
              <a:t>'</a:t>
            </a:r>
            <a:r>
              <a:rPr dirty="0" smtClean="0" sz="900" spc="-85">
                <a:solidFill>
                  <a:srgbClr val="1A1A1A"/>
                </a:solidFill>
                <a:latin typeface="Arial"/>
                <a:cs typeface="Arial"/>
              </a:rPr>
              <a:t>l</a:t>
            </a:r>
            <a:r>
              <a:rPr dirty="0" smtClean="0" baseline="12077" sz="1725" spc="89">
                <a:solidFill>
                  <a:srgbClr val="414141"/>
                </a:solidFill>
                <a:latin typeface="Arial"/>
                <a:cs typeface="Arial"/>
              </a:rPr>
              <a:t>)</a:t>
            </a:r>
            <a:r>
              <a:rPr dirty="0" smtClean="0" sz="900" spc="10" b="1">
                <a:solidFill>
                  <a:srgbClr val="030303"/>
                </a:solidFill>
                <a:latin typeface="Arial"/>
                <a:cs typeface="Arial"/>
              </a:rPr>
              <a:t>...</a:t>
            </a:r>
            <a:r>
              <a:rPr dirty="0" smtClean="0" sz="900" spc="-3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900" spc="919" b="1">
                <a:solidFill>
                  <a:srgbClr val="030303"/>
                </a:solidFill>
                <a:latin typeface="Arial"/>
                <a:cs typeface="Arial"/>
              </a:rPr>
              <a:t>-</a:t>
            </a:r>
            <a:r>
              <a:rPr dirty="0" smtClean="0" sz="900" spc="865" b="1">
                <a:solidFill>
                  <a:srgbClr val="030303"/>
                </a:solidFill>
                <a:latin typeface="Arial"/>
                <a:cs typeface="Arial"/>
              </a:rPr>
              <a:t>-</a:t>
            </a:r>
            <a:r>
              <a:rPr dirty="0" smtClean="0" sz="900" spc="-35" b="1">
                <a:solidFill>
                  <a:srgbClr val="030303"/>
                </a:solidFill>
                <a:latin typeface="Arial"/>
                <a:cs typeface="Arial"/>
              </a:rPr>
              <a:t>.......</a:t>
            </a:r>
            <a:r>
              <a:rPr dirty="0" smtClean="0" sz="900" spc="-35" b="1">
                <a:solidFill>
                  <a:srgbClr val="030303"/>
                </a:solidFill>
                <a:latin typeface="Arial"/>
                <a:cs typeface="Arial"/>
              </a:rPr>
              <a:t>  </a:t>
            </a:r>
            <a:r>
              <a:rPr dirty="0" smtClean="0" sz="900" spc="-75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050" spc="865" b="1">
                <a:solidFill>
                  <a:srgbClr val="030303"/>
                </a:solidFill>
                <a:latin typeface="Times New Roman"/>
                <a:cs typeface="Times New Roman"/>
              </a:rPr>
              <a:t>or--</a:t>
            </a:r>
            <a:r>
              <a:rPr dirty="0" smtClean="0" sz="1050" spc="865" b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720" b="1">
                <a:solidFill>
                  <a:srgbClr val="030303"/>
                </a:solidFill>
                <a:latin typeface="Times New Roman"/>
                <a:cs typeface="Times New Roman"/>
              </a:rPr>
              <a:t>--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9"/>
              </a:spcBef>
            </a:pPr>
            <a:endParaRPr sz="700"/>
          </a:p>
          <a:p>
            <a:pPr algn="r" marR="12700">
              <a:lnSpc>
                <a:spcPct val="100000"/>
              </a:lnSpc>
            </a:pPr>
            <a:r>
              <a:rPr dirty="0" smtClean="0" sz="500" spc="100">
                <a:solidFill>
                  <a:srgbClr val="9C9C9C"/>
                </a:solidFill>
                <a:latin typeface="Times New Roman"/>
                <a:cs typeface="Times New Roman"/>
              </a:rPr>
              <a:t>t</a:t>
            </a:r>
            <a:r>
              <a:rPr dirty="0" smtClean="0" sz="500" spc="160">
                <a:solidFill>
                  <a:srgbClr val="9C9C9C"/>
                </a:solidFill>
                <a:latin typeface="Times New Roman"/>
                <a:cs typeface="Times New Roman"/>
              </a:rPr>
              <a:t>!</a:t>
            </a:r>
            <a:r>
              <a:rPr dirty="0" smtClean="0" sz="500" spc="5">
                <a:solidFill>
                  <a:srgbClr val="676767"/>
                </a:solidFill>
                <a:latin typeface="Times New Roman"/>
                <a:cs typeface="Times New Roman"/>
              </a:rPr>
              <a:t>CCRS</a:t>
            </a:r>
            <a:r>
              <a:rPr dirty="0" smtClean="0" sz="500" spc="-50">
                <a:solidFill>
                  <a:srgbClr val="67676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-5">
                <a:solidFill>
                  <a:srgbClr val="838383"/>
                </a:solidFill>
                <a:latin typeface="Times New Roman"/>
                <a:cs typeface="Times New Roman"/>
              </a:rPr>
              <a:t>I</a:t>
            </a:r>
            <a:r>
              <a:rPr dirty="0" smtClean="0" sz="500" spc="-5">
                <a:solidFill>
                  <a:srgbClr val="838383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-5">
                <a:solidFill>
                  <a:srgbClr val="676767"/>
                </a:solidFill>
                <a:latin typeface="Times New Roman"/>
                <a:cs typeface="Times New Roman"/>
              </a:rPr>
              <a:t>CCT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87044" y="4253230"/>
            <a:ext cx="5796280" cy="48736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5715">
              <a:lnSpc>
                <a:spcPct val="152000"/>
              </a:lnSpc>
              <a:buClr>
                <a:srgbClr val="0C1A42"/>
              </a:buClr>
              <a:buFont typeface="Times New Roman"/>
              <a:buAutoNum type="alphaLcParenR"/>
              <a:tabLst>
                <a:tab pos="219710" algn="l"/>
              </a:tabLst>
            </a:pPr>
            <a:r>
              <a:rPr dirty="0" smtClean="0" sz="1250" spc="60">
                <a:solidFill>
                  <a:srgbClr val="0C1A42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C1A42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4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cycle,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successive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wave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crests.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Greek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letter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lambda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5">
                <a:solidFill>
                  <a:srgbClr val="030303"/>
                </a:solidFill>
                <a:latin typeface="Times New Roman"/>
                <a:cs typeface="Times New Roman"/>
              </a:rPr>
              <a:t>(.A.).</a:t>
            </a:r>
            <a:r>
              <a:rPr dirty="0" smtClean="0" sz="1250" spc="-1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meters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factor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meters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nanometers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nm,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10-9</a:t>
            </a:r>
            <a:r>
              <a:rPr dirty="0" smtClean="0" sz="1250" spc="-2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meters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micrometers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!J.m,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10-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6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meters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!J.ffi,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0-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6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meters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centimeters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em,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10-2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meters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7"/>
              </a:spcBef>
              <a:buClr>
                <a:srgbClr val="0C1A42"/>
              </a:buClr>
              <a:buFont typeface="Times New Roman"/>
              <a:buAutoNum type="alphaLcParenR"/>
            </a:pPr>
            <a:endParaRPr sz="1300"/>
          </a:p>
          <a:p>
            <a:pPr algn="just" marL="18415" marR="20320">
              <a:lnSpc>
                <a:spcPct val="151500"/>
              </a:lnSpc>
              <a:buClr>
                <a:srgbClr val="0C1A42"/>
              </a:buClr>
              <a:buFont typeface="Times New Roman"/>
              <a:buAutoNum type="alphaLcParenR"/>
              <a:tabLst>
                <a:tab pos="169545" algn="l"/>
              </a:tabLst>
            </a:pPr>
            <a:r>
              <a:rPr dirty="0" smtClean="0" sz="1250" spc="60" u="heavy">
                <a:solidFill>
                  <a:srgbClr val="0C1A42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14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refers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cycles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passing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fixed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unit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time.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normally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hertz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Hz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equivalent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cycle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second,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multiples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hertz.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formula: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  <a:spcBef>
                <a:spcPts val="46"/>
              </a:spcBef>
            </a:pPr>
            <a:endParaRPr sz="1000"/>
          </a:p>
          <a:p>
            <a:pPr algn="ctr" marL="5080">
              <a:lnSpc>
                <a:spcPct val="100000"/>
              </a:lnSpc>
            </a:pPr>
            <a:r>
              <a:rPr dirty="0" smtClean="0" sz="1400" spc="55" i="1">
                <a:solidFill>
                  <a:srgbClr val="0C1A42"/>
                </a:solidFill>
                <a:latin typeface="Times New Roman"/>
                <a:cs typeface="Times New Roman"/>
              </a:rPr>
              <a:t>c</a:t>
            </a:r>
            <a:r>
              <a:rPr dirty="0" smtClean="0" sz="1400" spc="70" i="1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95" b="1" i="1">
                <a:solidFill>
                  <a:srgbClr val="0C1A42"/>
                </a:solidFill>
                <a:latin typeface="Times New Roman"/>
                <a:cs typeface="Times New Roman"/>
              </a:rPr>
              <a:t>=A*</a:t>
            </a:r>
            <a:r>
              <a:rPr dirty="0" smtClean="0" sz="1400" spc="70" b="1" i="1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65" i="1">
                <a:solidFill>
                  <a:srgbClr val="0C1A42"/>
                </a:solidFill>
                <a:latin typeface="Times New Roman"/>
                <a:cs typeface="Times New Roman"/>
              </a:rPr>
              <a:t>v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53"/>
              </a:spcBef>
            </a:pPr>
            <a:endParaRPr sz="1200"/>
          </a:p>
          <a:p>
            <a:pPr algn="just" marL="12700" marR="5302885">
              <a:lnSpc>
                <a:spcPct val="1000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Where: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36"/>
              </a:spcBef>
            </a:pPr>
            <a:endParaRPr sz="1200"/>
          </a:p>
          <a:p>
            <a:pPr marL="451484" indent="-201295">
              <a:lnSpc>
                <a:spcPct val="100000"/>
              </a:lnSpc>
            </a:pPr>
            <a:r>
              <a:rPr dirty="0" smtClean="0" sz="1100" spc="15" i="1">
                <a:solidFill>
                  <a:srgbClr val="0C1A42"/>
                </a:solidFill>
                <a:latin typeface="Arial"/>
                <a:cs typeface="Arial"/>
              </a:rPr>
              <a:t>c</a:t>
            </a:r>
            <a:r>
              <a:rPr dirty="0" smtClean="0" sz="1100" spc="85" i="1">
                <a:solidFill>
                  <a:srgbClr val="0C1A42"/>
                </a:solidFill>
                <a:latin typeface="Arial"/>
                <a:cs typeface="Arial"/>
              </a:rPr>
              <a:t> </a:t>
            </a:r>
            <a:r>
              <a:rPr dirty="0" smtClean="0" sz="1100" spc="95" i="1">
                <a:solidFill>
                  <a:srgbClr val="030303"/>
                </a:solidFill>
                <a:latin typeface="Arial"/>
                <a:cs typeface="Arial"/>
              </a:rPr>
              <a:t>=speed</a:t>
            </a:r>
            <a:r>
              <a:rPr dirty="0" smtClean="0" sz="1100" spc="4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95" i="1">
                <a:solidFill>
                  <a:srgbClr val="030303"/>
                </a:solidFill>
                <a:latin typeface="Arial"/>
                <a:cs typeface="Arial"/>
              </a:rPr>
              <a:t>of</a:t>
            </a:r>
            <a:r>
              <a:rPr dirty="0" smtClean="0" sz="1100" spc="9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-15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00" spc="114" i="1">
                <a:solidFill>
                  <a:srgbClr val="030303"/>
                </a:solidFill>
                <a:latin typeface="Arial"/>
                <a:cs typeface="Arial"/>
              </a:rPr>
              <a:t>light</a:t>
            </a:r>
            <a:r>
              <a:rPr dirty="0" smtClean="0" sz="1100" spc="9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130">
                <a:solidFill>
                  <a:srgbClr val="030303"/>
                </a:solidFill>
                <a:latin typeface="Times New Roman"/>
                <a:cs typeface="Times New Roman"/>
              </a:rPr>
              <a:t>(3</a:t>
            </a:r>
            <a:r>
              <a:rPr dirty="0" smtClean="0" sz="11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50" b="1">
                <a:solidFill>
                  <a:srgbClr val="030303"/>
                </a:solidFill>
                <a:latin typeface="Times New Roman"/>
                <a:cs typeface="Times New Roman"/>
              </a:rPr>
              <a:t>*1</a:t>
            </a:r>
            <a:r>
              <a:rPr dirty="0" smtClean="0" sz="1100" spc="100" b="1">
                <a:solidFill>
                  <a:srgbClr val="030303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27777" sz="1200" spc="142" b="1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baseline="27777" sz="1200" spc="-179" b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 b="1">
                <a:solidFill>
                  <a:srgbClr val="030303"/>
                </a:solidFill>
                <a:latin typeface="Arial"/>
                <a:cs typeface="Arial"/>
              </a:rPr>
              <a:t>m.</a:t>
            </a:r>
            <a:r>
              <a:rPr dirty="0" smtClean="0" sz="1050" spc="-130" b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75">
                <a:solidFill>
                  <a:srgbClr val="030303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baseline="27777" sz="1200" spc="187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800" spc="14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80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75" b="1" i="1">
                <a:solidFill>
                  <a:srgbClr val="0C1A42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25" b="1" i="1">
                <a:solidFill>
                  <a:srgbClr val="0C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 b="1" i="1">
                <a:solidFill>
                  <a:srgbClr val="030303"/>
                </a:solidFill>
                <a:latin typeface="Times New Roman"/>
                <a:cs typeface="Times New Roman"/>
              </a:rPr>
              <a:t>=</a:t>
            </a:r>
            <a:r>
              <a:rPr dirty="0" smtClean="0" sz="1250" spc="35" b="1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90" i="1">
                <a:solidFill>
                  <a:srgbClr val="030303"/>
                </a:solidFill>
                <a:latin typeface="Arial"/>
                <a:cs typeface="Arial"/>
              </a:rPr>
              <a:t>wavelength</a:t>
            </a:r>
            <a:r>
              <a:rPr dirty="0" smtClean="0" sz="1100" spc="95" i="1">
                <a:solidFill>
                  <a:srgbClr val="030303"/>
                </a:solidFill>
                <a:latin typeface="Arial"/>
                <a:cs typeface="Arial"/>
              </a:rPr>
              <a:t>(m)</a:t>
            </a:r>
            <a:r>
              <a:rPr dirty="0" smtClean="0" sz="1100" spc="1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0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1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135" i="1">
                <a:solidFill>
                  <a:srgbClr val="0C1A42"/>
                </a:solidFill>
                <a:latin typeface="Arial"/>
                <a:cs typeface="Arial"/>
              </a:rPr>
              <a:t>v</a:t>
            </a:r>
            <a:r>
              <a:rPr dirty="0" smtClean="0" sz="1100" spc="110" i="1">
                <a:solidFill>
                  <a:srgbClr val="0C1A42"/>
                </a:solidFill>
                <a:latin typeface="Arial"/>
                <a:cs typeface="Arial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=Frequency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Hz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endParaRPr sz="1250">
              <a:latin typeface="Times New Roman"/>
              <a:cs typeface="Times New Roman"/>
            </a:endParaRPr>
          </a:p>
          <a:p>
            <a:pPr algn="just" marL="12700" marR="20320" indent="438784">
              <a:lnSpc>
                <a:spcPct val="152000"/>
              </a:lnSpc>
              <a:spcBef>
                <a:spcPts val="405"/>
              </a:spcBef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Therefore,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inversely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other.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shorter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frequency.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frequency.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92223" y="877824"/>
            <a:ext cx="4681728" cy="20116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6985">
              <a:lnSpc>
                <a:spcPct val="100000"/>
              </a:lnSpc>
            </a:pPr>
            <a:fld id="{81D60167-4931-47E6-BA6A-407CBD079E47}" type="slidenum">
              <a:rPr dirty="0" smtClean="0" sz="3350" spc="130">
                <a:solidFill>
                  <a:srgbClr val="0A185E"/>
                </a:solidFill>
                <a:latin typeface="Times New Roman"/>
                <a:cs typeface="Times New Roman"/>
              </a:rPr>
              <a:t>7</a:t>
            </a:fld>
            <a:endParaRPr sz="33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25">
                <a:solidFill>
                  <a:srgbClr val="0F1C3D"/>
                </a:solidFill>
                <a:latin typeface="Times New Roman"/>
                <a:cs typeface="Times New Roman"/>
              </a:rPr>
              <a:t>Sat</a:t>
            </a:r>
            <a:r>
              <a:rPr dirty="0" smtClean="0" sz="1050" spc="-35">
                <a:solidFill>
                  <a:srgbClr val="0F1C3D"/>
                </a:solidFill>
                <a:latin typeface="Times New Roman"/>
                <a:cs typeface="Times New Roman"/>
              </a:rPr>
              <a:t>e</a:t>
            </a:r>
            <a:r>
              <a:rPr dirty="0" smtClean="0" sz="1050" spc="20">
                <a:solidFill>
                  <a:srgbClr val="0A185E"/>
                </a:solidFill>
                <a:latin typeface="Times New Roman"/>
                <a:cs typeface="Times New Roman"/>
              </a:rPr>
              <a:t>lli</a:t>
            </a:r>
            <a:r>
              <a:rPr dirty="0" smtClean="0" sz="1050" spc="10">
                <a:solidFill>
                  <a:srgbClr val="0A185E"/>
                </a:solidFill>
                <a:latin typeface="Times New Roman"/>
                <a:cs typeface="Times New Roman"/>
              </a:rPr>
              <a:t>t</a:t>
            </a:r>
            <a:r>
              <a:rPr dirty="0" smtClean="0" sz="1050" spc="25">
                <a:solidFill>
                  <a:srgbClr val="0F1C3D"/>
                </a:solidFill>
                <a:latin typeface="Times New Roman"/>
                <a:cs typeface="Times New Roman"/>
              </a:rPr>
              <a:t>e</a:t>
            </a:r>
            <a:r>
              <a:rPr dirty="0" smtClean="0" sz="1050" spc="-90">
                <a:solidFill>
                  <a:srgbClr val="0F1C3D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75">
                <a:solidFill>
                  <a:srgbClr val="0F1C3D"/>
                </a:solidFill>
                <a:latin typeface="Times New Roman"/>
                <a:cs typeface="Times New Roman"/>
              </a:rPr>
              <a:t>I</a:t>
            </a:r>
            <a:r>
              <a:rPr dirty="0" smtClean="0" sz="1050" spc="35">
                <a:solidFill>
                  <a:srgbClr val="0A185E"/>
                </a:solidFill>
                <a:latin typeface="Times New Roman"/>
                <a:cs typeface="Times New Roman"/>
              </a:rPr>
              <a:t>m</a:t>
            </a:r>
            <a:r>
              <a:rPr dirty="0" smtClean="0" sz="1050" spc="15">
                <a:solidFill>
                  <a:srgbClr val="0F1C3D"/>
                </a:solidFill>
                <a:latin typeface="Times New Roman"/>
                <a:cs typeface="Times New Roman"/>
              </a:rPr>
              <a:t>age</a:t>
            </a:r>
            <a:r>
              <a:rPr dirty="0" smtClean="0" sz="1050" spc="-15">
                <a:solidFill>
                  <a:srgbClr val="0F1C3D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F1C3D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70707" y="409193"/>
            <a:ext cx="2034539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30">
                <a:solidFill>
                  <a:srgbClr val="314B23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35">
                <a:solidFill>
                  <a:srgbClr val="741821"/>
                </a:solidFill>
                <a:latin typeface="Times New Roman"/>
                <a:cs typeface="Times New Roman"/>
              </a:rPr>
              <a:t>C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haracteristics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0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900F13"/>
                </a:solidFill>
                <a:latin typeface="Times New Roman"/>
                <a:cs typeface="Times New Roman"/>
              </a:rPr>
              <a:t>of</a:t>
            </a:r>
            <a:r>
              <a:rPr dirty="0" smtClean="0" sz="1050" spc="-3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0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55">
                <a:solidFill>
                  <a:srgbClr val="314B23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37123" y="415290"/>
            <a:ext cx="131000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F1C3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F1C3D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95">
                <a:solidFill>
                  <a:srgbClr val="0F1C3D"/>
                </a:solidFill>
                <a:latin typeface="Times New Roman"/>
                <a:cs typeface="Times New Roman"/>
              </a:rPr>
              <a:t>A</a:t>
            </a:r>
            <a:r>
              <a:rPr dirty="0" smtClean="0" sz="1050" spc="55">
                <a:solidFill>
                  <a:srgbClr val="0A185E"/>
                </a:solidFill>
                <a:latin typeface="Times New Roman"/>
                <a:cs typeface="Times New Roman"/>
              </a:rPr>
              <a:t>ur</a:t>
            </a:r>
            <a:r>
              <a:rPr dirty="0" smtClean="0" sz="1050" spc="-150">
                <a:solidFill>
                  <a:srgbClr val="0A185E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0F1C3D"/>
                </a:solidFill>
                <a:latin typeface="Times New Roman"/>
                <a:cs typeface="Times New Roman"/>
              </a:rPr>
              <a:t>ass</a:t>
            </a:r>
            <a:r>
              <a:rPr dirty="0" smtClean="0" sz="1050" spc="25">
                <a:solidFill>
                  <a:srgbClr val="0F1C3D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F1C3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F1C3D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5">
                <a:solidFill>
                  <a:srgbClr val="0F1C3D"/>
                </a:solidFill>
                <a:latin typeface="Times New Roman"/>
                <a:cs typeface="Times New Roman"/>
              </a:rPr>
              <a:t>T</a:t>
            </a:r>
            <a:r>
              <a:rPr dirty="0" smtClean="0" sz="1050" spc="70">
                <a:solidFill>
                  <a:srgbClr val="0F1C3D"/>
                </a:solidFill>
                <a:latin typeface="Times New Roman"/>
                <a:cs typeface="Times New Roman"/>
              </a:rPr>
              <a:t>a</a:t>
            </a:r>
            <a:r>
              <a:rPr dirty="0" smtClean="0" sz="1050" spc="50">
                <a:solidFill>
                  <a:srgbClr val="0A185E"/>
                </a:solidFill>
                <a:latin typeface="Times New Roman"/>
                <a:cs typeface="Times New Roman"/>
              </a:rPr>
              <a:t>h</a:t>
            </a:r>
            <a:r>
              <a:rPr dirty="0" smtClean="0" sz="1050" spc="40">
                <a:solidFill>
                  <a:srgbClr val="0F1C3D"/>
                </a:solidFill>
                <a:latin typeface="Times New Roman"/>
                <a:cs typeface="Times New Roman"/>
              </a:rPr>
              <a:t>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69924" y="1961341"/>
            <a:ext cx="572135" cy="3054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133985">
              <a:lnSpc>
                <a:spcPct val="106700"/>
              </a:lnSpc>
            </a:pPr>
            <a:r>
              <a:rPr dirty="0" smtClean="0" sz="900" spc="15">
                <a:solidFill>
                  <a:srgbClr val="313136"/>
                </a:solidFill>
                <a:latin typeface="Times New Roman"/>
                <a:cs typeface="Times New Roman"/>
              </a:rPr>
              <a:t>W</a:t>
            </a:r>
            <a:r>
              <a:rPr dirty="0" smtClean="0" sz="900" spc="15">
                <a:solidFill>
                  <a:srgbClr val="313136"/>
                </a:solidFill>
                <a:latin typeface="Times New Roman"/>
                <a:cs typeface="Times New Roman"/>
              </a:rPr>
              <a:t>a</a:t>
            </a:r>
            <a:r>
              <a:rPr dirty="0" smtClean="0" sz="900" spc="25">
                <a:solidFill>
                  <a:srgbClr val="4D4F4F"/>
                </a:solidFill>
                <a:latin typeface="Times New Roman"/>
                <a:cs typeface="Times New Roman"/>
              </a:rPr>
              <a:t>v</a:t>
            </a:r>
            <a:r>
              <a:rPr dirty="0" smtClean="0" sz="900" spc="95">
                <a:solidFill>
                  <a:srgbClr val="313136"/>
                </a:solidFill>
                <a:latin typeface="Times New Roman"/>
                <a:cs typeface="Times New Roman"/>
              </a:rPr>
              <a:t>e</a:t>
            </a:r>
            <a:r>
              <a:rPr dirty="0" smtClean="0" sz="900" spc="50">
                <a:solidFill>
                  <a:srgbClr val="313136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15">
                <a:solidFill>
                  <a:srgbClr val="313136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900" spc="15">
                <a:solidFill>
                  <a:srgbClr val="313136"/>
                </a:solidFill>
                <a:latin typeface="Times New Roman"/>
                <a:cs typeface="Times New Roman"/>
              </a:rPr>
              <a:t>(Jun)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25315" y="794004"/>
            <a:ext cx="146685" cy="4127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700">
                <a:solidFill>
                  <a:srgbClr val="313136"/>
                </a:solidFill>
                <a:latin typeface="Arial"/>
                <a:cs typeface="Arial"/>
              </a:rPr>
              <a:t>]</a:t>
            </a:r>
            <a:endParaRPr sz="900">
              <a:latin typeface="Arial"/>
              <a:cs typeface="Arial"/>
            </a:endParaRPr>
          </a:p>
          <a:p>
            <a:pPr>
              <a:lnSpc>
                <a:spcPts val="900"/>
              </a:lnSpc>
              <a:spcBef>
                <a:spcPts val="33"/>
              </a:spcBef>
            </a:pPr>
            <a:endParaRPr sz="900"/>
          </a:p>
          <a:p>
            <a:pPr marL="12700">
              <a:lnSpc>
                <a:spcPct val="100000"/>
              </a:lnSpc>
            </a:pPr>
            <a:r>
              <a:rPr dirty="0" smtClean="0" sz="950" spc="-50">
                <a:solidFill>
                  <a:srgbClr val="4D4F4F"/>
                </a:solidFill>
                <a:latin typeface="Times New Roman"/>
                <a:cs typeface="Times New Roman"/>
              </a:rPr>
              <a:t>.</a:t>
            </a:r>
            <a:r>
              <a:rPr dirty="0" smtClean="0" sz="950" spc="135">
                <a:solidFill>
                  <a:srgbClr val="313136"/>
                </a:solidFill>
                <a:latin typeface="Times New Roman"/>
                <a:cs typeface="Times New Roman"/>
              </a:rPr>
              <a:t>5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85747" y="2672080"/>
            <a:ext cx="531495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15">
                <a:solidFill>
                  <a:srgbClr val="313136"/>
                </a:solidFill>
                <a:latin typeface="Times New Roman"/>
                <a:cs typeface="Times New Roman"/>
              </a:rPr>
              <a:t>Ult:r.</a:t>
            </a:r>
            <a:r>
              <a:rPr dirty="0" smtClean="0" sz="800" spc="0">
                <a:solidFill>
                  <a:srgbClr val="313136"/>
                </a:solidFill>
                <a:latin typeface="Times New Roman"/>
                <a:cs typeface="Times New Roman"/>
              </a:rPr>
              <a:t>l</a:t>
            </a:r>
            <a:r>
              <a:rPr dirty="0" smtClean="0" sz="800" spc="75">
                <a:solidFill>
                  <a:srgbClr val="4D4F4F"/>
                </a:solidFill>
                <a:latin typeface="Times New Roman"/>
                <a:cs typeface="Times New Roman"/>
              </a:rPr>
              <a:t>v</a:t>
            </a:r>
            <a:r>
              <a:rPr dirty="0" smtClean="0" sz="800" spc="35">
                <a:solidFill>
                  <a:srgbClr val="313136"/>
                </a:solidFill>
                <a:latin typeface="Times New Roman"/>
                <a:cs typeface="Times New Roman"/>
              </a:rPr>
              <a:t>iolet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49172" y="2854452"/>
            <a:ext cx="876935" cy="2876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15">
                <a:solidFill>
                  <a:srgbClr val="313136"/>
                </a:solidFill>
                <a:latin typeface="Times New Roman"/>
                <a:cs typeface="Times New Roman"/>
              </a:rPr>
              <a:t>W</a:t>
            </a:r>
            <a:r>
              <a:rPr dirty="0" smtClean="0" sz="900" spc="-35">
                <a:solidFill>
                  <a:srgbClr val="313136"/>
                </a:solidFill>
                <a:latin typeface="Times New Roman"/>
                <a:cs typeface="Times New Roman"/>
              </a:rPr>
              <a:t>a</a:t>
            </a:r>
            <a:r>
              <a:rPr dirty="0" smtClean="0" sz="900" spc="30">
                <a:solidFill>
                  <a:srgbClr val="4D4F4F"/>
                </a:solidFill>
                <a:latin typeface="Times New Roman"/>
                <a:cs typeface="Times New Roman"/>
              </a:rPr>
              <a:t>v</a:t>
            </a:r>
            <a:r>
              <a:rPr dirty="0" smtClean="0" sz="900" spc="5">
                <a:solidFill>
                  <a:srgbClr val="313136"/>
                </a:solidFill>
                <a:latin typeface="Times New Roman"/>
                <a:cs typeface="Times New Roman"/>
              </a:rPr>
              <a:t>elength</a:t>
            </a:r>
            <a:r>
              <a:rPr dirty="0" smtClean="0" sz="900" spc="5">
                <a:solidFill>
                  <a:srgbClr val="313136"/>
                </a:solidFill>
                <a:latin typeface="Times New Roman"/>
                <a:cs typeface="Times New Roman"/>
              </a:rPr>
              <a:t>  </a:t>
            </a:r>
            <a:r>
              <a:rPr dirty="0" smtClean="0" sz="900" spc="-90">
                <a:solidFill>
                  <a:srgbClr val="313136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70">
                <a:solidFill>
                  <a:srgbClr val="313136"/>
                </a:solidFill>
                <a:latin typeface="Times New Roman"/>
                <a:cs typeface="Times New Roman"/>
              </a:rPr>
              <a:t>0</a:t>
            </a:r>
            <a:r>
              <a:rPr dirty="0" smtClean="0" sz="900" spc="-40">
                <a:solidFill>
                  <a:srgbClr val="70726E"/>
                </a:solidFill>
                <a:latin typeface="Times New Roman"/>
                <a:cs typeface="Times New Roman"/>
              </a:rPr>
              <a:t>.</a:t>
            </a:r>
            <a:r>
              <a:rPr dirty="0" smtClean="0" sz="900" spc="20">
                <a:solidFill>
                  <a:srgbClr val="313136"/>
                </a:solidFill>
                <a:latin typeface="Times New Roman"/>
                <a:cs typeface="Times New Roman"/>
              </a:rPr>
              <a:t>40</a:t>
            </a:r>
            <a:endParaRPr sz="900">
              <a:latin typeface="Times New Roman"/>
              <a:cs typeface="Times New Roman"/>
            </a:endParaRPr>
          </a:p>
          <a:p>
            <a:pPr marL="177165">
              <a:lnSpc>
                <a:spcPts val="1085"/>
              </a:lnSpc>
            </a:pPr>
            <a:r>
              <a:rPr dirty="0" smtClean="0" sz="1050" spc="-110">
                <a:solidFill>
                  <a:srgbClr val="313136"/>
                </a:solidFill>
                <a:latin typeface="Times New Roman"/>
                <a:cs typeface="Times New Roman"/>
              </a:rPr>
              <a:t>Uu</a:t>
            </a:r>
            <a:r>
              <a:rPr dirty="0" smtClean="0" sz="1050" spc="-105">
                <a:solidFill>
                  <a:srgbClr val="313136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55">
                <a:solidFill>
                  <a:srgbClr val="4D4F4F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76164" y="2622295"/>
            <a:ext cx="405130" cy="2660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 marR="12700" indent="-6350">
              <a:lnSpc>
                <a:spcPts val="1010"/>
              </a:lnSpc>
            </a:pPr>
            <a:r>
              <a:rPr dirty="0" smtClean="0" sz="900" spc="65">
                <a:solidFill>
                  <a:srgbClr val="4D4F4F"/>
                </a:solidFill>
                <a:latin typeface="Times New Roman"/>
                <a:cs typeface="Times New Roman"/>
              </a:rPr>
              <a:t>N</a:t>
            </a:r>
            <a:r>
              <a:rPr dirty="0" smtClean="0" sz="900" spc="15">
                <a:solidFill>
                  <a:srgbClr val="313136"/>
                </a:solidFill>
                <a:latin typeface="Times New Roman"/>
                <a:cs typeface="Times New Roman"/>
              </a:rPr>
              <a:t>ear</a:t>
            </a:r>
            <a:r>
              <a:rPr dirty="0" smtClean="0" sz="900" spc="10">
                <a:solidFill>
                  <a:srgbClr val="313136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15">
                <a:solidFill>
                  <a:srgbClr val="313136"/>
                </a:solidFill>
                <a:latin typeface="Times New Roman"/>
                <a:cs typeface="Times New Roman"/>
              </a:rPr>
              <a:t>Infuued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596388" y="2878581"/>
            <a:ext cx="23431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0">
                <a:solidFill>
                  <a:srgbClr val="313136"/>
                </a:solidFill>
                <a:latin typeface="Times New Roman"/>
                <a:cs typeface="Times New Roman"/>
              </a:rPr>
              <a:t>0</a:t>
            </a:r>
            <a:r>
              <a:rPr dirty="0" smtClean="0" sz="950" spc="-50">
                <a:solidFill>
                  <a:srgbClr val="70726E"/>
                </a:solidFill>
                <a:latin typeface="Times New Roman"/>
                <a:cs typeface="Times New Roman"/>
              </a:rPr>
              <a:t>.</a:t>
            </a:r>
            <a:r>
              <a:rPr dirty="0" smtClean="0" sz="950" spc="5">
                <a:solidFill>
                  <a:srgbClr val="313136"/>
                </a:solidFill>
                <a:latin typeface="Times New Roman"/>
                <a:cs typeface="Times New Roman"/>
              </a:rPr>
              <a:t>48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035300" y="2878581"/>
            <a:ext cx="23431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0">
                <a:solidFill>
                  <a:srgbClr val="313136"/>
                </a:solidFill>
                <a:latin typeface="Times New Roman"/>
                <a:cs typeface="Times New Roman"/>
              </a:rPr>
              <a:t>0</a:t>
            </a:r>
            <a:r>
              <a:rPr dirty="0" smtClean="0" sz="950" spc="0">
                <a:solidFill>
                  <a:srgbClr val="70726E"/>
                </a:solidFill>
                <a:latin typeface="Times New Roman"/>
                <a:cs typeface="Times New Roman"/>
              </a:rPr>
              <a:t>.</a:t>
            </a:r>
            <a:r>
              <a:rPr dirty="0" smtClean="0" sz="950" spc="-15">
                <a:solidFill>
                  <a:srgbClr val="313136"/>
                </a:solidFill>
                <a:latin typeface="Times New Roman"/>
                <a:cs typeface="Times New Roman"/>
              </a:rPr>
              <a:t>54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43732" y="2878581"/>
            <a:ext cx="24066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0">
                <a:solidFill>
                  <a:srgbClr val="313136"/>
                </a:solidFill>
                <a:latin typeface="Times New Roman"/>
                <a:cs typeface="Times New Roman"/>
              </a:rPr>
              <a:t>0</a:t>
            </a:r>
            <a:r>
              <a:rPr dirty="0" smtClean="0" sz="950" spc="30">
                <a:solidFill>
                  <a:srgbClr val="4D4F4F"/>
                </a:solidFill>
                <a:latin typeface="Times New Roman"/>
                <a:cs typeface="Times New Roman"/>
              </a:rPr>
              <a:t>.</a:t>
            </a:r>
            <a:r>
              <a:rPr dirty="0" smtClean="0" sz="950" spc="-30">
                <a:solidFill>
                  <a:srgbClr val="4D4F4F"/>
                </a:solidFill>
                <a:latin typeface="Times New Roman"/>
                <a:cs typeface="Times New Roman"/>
              </a:rPr>
              <a:t>5</a:t>
            </a:r>
            <a:r>
              <a:rPr dirty="0" smtClean="0" sz="950" spc="15">
                <a:solidFill>
                  <a:srgbClr val="313136"/>
                </a:solidFill>
                <a:latin typeface="Times New Roman"/>
                <a:cs typeface="Times New Roman"/>
              </a:rPr>
              <a:t>8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864355" y="2878581"/>
            <a:ext cx="240029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50">
                <a:solidFill>
                  <a:srgbClr val="313136"/>
                </a:solidFill>
                <a:latin typeface="Times New Roman"/>
                <a:cs typeface="Times New Roman"/>
              </a:rPr>
              <a:t>0</a:t>
            </a:r>
            <a:r>
              <a:rPr dirty="0" smtClean="0" sz="950" spc="-50">
                <a:solidFill>
                  <a:srgbClr val="70726E"/>
                </a:solidFill>
                <a:latin typeface="Times New Roman"/>
                <a:cs typeface="Times New Roman"/>
              </a:rPr>
              <a:t>.</a:t>
            </a:r>
            <a:r>
              <a:rPr dirty="0" smtClean="0" sz="950" spc="5">
                <a:solidFill>
                  <a:srgbClr val="313136"/>
                </a:solidFill>
                <a:latin typeface="Times New Roman"/>
                <a:cs typeface="Times New Roman"/>
              </a:rPr>
              <a:t>60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04435" y="2891028"/>
            <a:ext cx="240665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70">
                <a:solidFill>
                  <a:srgbClr val="313136"/>
                </a:solidFill>
                <a:latin typeface="Times New Roman"/>
                <a:cs typeface="Times New Roman"/>
              </a:rPr>
              <a:t>0</a:t>
            </a:r>
            <a:r>
              <a:rPr dirty="0" smtClean="0" sz="900" spc="-40">
                <a:solidFill>
                  <a:srgbClr val="4D4F4F"/>
                </a:solidFill>
                <a:latin typeface="Times New Roman"/>
                <a:cs typeface="Times New Roman"/>
              </a:rPr>
              <a:t>.</a:t>
            </a:r>
            <a:r>
              <a:rPr dirty="0" smtClean="0" sz="900" spc="25">
                <a:solidFill>
                  <a:srgbClr val="313136"/>
                </a:solidFill>
                <a:latin typeface="Times New Roman"/>
                <a:cs typeface="Times New Roman"/>
              </a:rPr>
              <a:t>6</a:t>
            </a:r>
            <a:r>
              <a:rPr dirty="0" smtClean="0" sz="900" spc="40">
                <a:solidFill>
                  <a:srgbClr val="4D4F4F"/>
                </a:solidFill>
                <a:latin typeface="Times New Roman"/>
                <a:cs typeface="Times New Roman"/>
              </a:rPr>
              <a:t>5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87044" y="3243199"/>
            <a:ext cx="5789930" cy="17386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8784">
              <a:lnSpc>
                <a:spcPct val="1510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Understanding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terms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wavelength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frequency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crucial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understanding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extracted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ranges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shorter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gamma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x-rays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miCrowaves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broadcast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radio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waves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electromagnetic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sensing.</a:t>
            </a:r>
            <a:endParaRPr sz="125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005839" y="5145023"/>
          <a:ext cx="5769864" cy="37856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67967"/>
                <a:gridCol w="1264920"/>
                <a:gridCol w="3209544"/>
              </a:tblGrid>
              <a:tr h="505968">
                <a:tc>
                  <a:txBody>
                    <a:bodyPr/>
                    <a:lstStyle/>
                    <a:p>
                      <a:pPr marL="26162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Gamma</a:t>
                      </a:r>
                      <a:r>
                        <a:rPr dirty="0" smtClean="0" sz="1100" spc="-7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rays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8288">
                      <a:solidFill>
                        <a:srgbClr val="0C184F"/>
                      </a:solidFill>
                      <a:prstDash val="solid"/>
                    </a:lnR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81C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4099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&lt;0.30</a:t>
                      </a:r>
                      <a:r>
                        <a:rPr dirty="0" smtClean="0" sz="1100" spc="5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run</a:t>
                      </a: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2192">
                      <a:solidFill>
                        <a:srgbClr val="0F1C3B"/>
                      </a:solidFill>
                      <a:prstDash val="solid"/>
                    </a:lnR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81C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960" marR="56515">
                        <a:lnSpc>
                          <a:spcPct val="1491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This</a:t>
                      </a: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range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2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completely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absorbed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2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2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upper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atmosphere</a:t>
                      </a:r>
                      <a:r>
                        <a:rPr dirty="0" smtClean="0" sz="1100" spc="8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-4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dirty="0" smtClean="0" sz="1100" spc="8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available</a:t>
                      </a:r>
                      <a:r>
                        <a:rPr dirty="0" smtClean="0" sz="1100" spc="12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100" spc="-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remote</a:t>
                      </a:r>
                      <a:r>
                        <a:rPr dirty="0" smtClean="0" sz="1100" spc="6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sensing.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F1C3B"/>
                      </a:solidFill>
                      <a:prstDash val="solid"/>
                    </a:lnL>
                    <a:lnR w="18288">
                      <a:solidFill>
                        <a:srgbClr val="3B4F2F"/>
                      </a:solidFill>
                      <a:prstDash val="solid"/>
                    </a:lnR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81C4B"/>
                      </a:solidFill>
                      <a:prstDash val="solid"/>
                    </a:lnB>
                  </a:tcPr>
                </a:tc>
              </a:tr>
              <a:tr h="505967">
                <a:tc>
                  <a:txBody>
                    <a:bodyPr/>
                    <a:lstStyle/>
                    <a:p>
                      <a:pPr algn="ctr" marR="825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X-rays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8288">
                      <a:solidFill>
                        <a:srgbClr val="0C184F"/>
                      </a:solidFill>
                      <a:prstDash val="solid"/>
                    </a:lnR>
                    <a:lnT w="18288">
                      <a:solidFill>
                        <a:srgbClr val="081C4B"/>
                      </a:solidFill>
                      <a:prstDash val="solid"/>
                    </a:lnT>
                    <a:lnB w="18288">
                      <a:solidFill>
                        <a:srgbClr val="031C4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494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0.03-30.0</a:t>
                      </a:r>
                      <a:r>
                        <a:rPr dirty="0" smtClean="0" sz="1100" spc="-1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nm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2192">
                      <a:solidFill>
                        <a:srgbClr val="0F1C3B"/>
                      </a:solidFill>
                      <a:prstDash val="solid"/>
                    </a:lnR>
                    <a:lnT w="18288">
                      <a:solidFill>
                        <a:srgbClr val="081C4B"/>
                      </a:solidFill>
                      <a:prstDash val="solid"/>
                    </a:lnT>
                    <a:lnB w="18288">
                      <a:solidFill>
                        <a:srgbClr val="031C4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960" marR="62865">
                        <a:lnSpc>
                          <a:spcPct val="1491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This</a:t>
                      </a:r>
                      <a:r>
                        <a:rPr dirty="0" smtClean="0" sz="1100" spc="-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range</a:t>
                      </a:r>
                      <a:r>
                        <a:rPr dirty="0" smtClean="0" sz="1100" spc="6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-1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completely</a:t>
                      </a:r>
                      <a:r>
                        <a:rPr dirty="0" smtClean="0" sz="1100" spc="1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absorbed</a:t>
                      </a:r>
                      <a:r>
                        <a:rPr dirty="0" smtClean="0" sz="1100" spc="4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1100" spc="1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8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atmosphere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-9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dirty="0" smtClean="0" sz="1100" spc="4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employed</a:t>
                      </a:r>
                      <a:r>
                        <a:rPr dirty="0" smtClean="0" sz="1100" spc="-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1100" spc="-114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remote</a:t>
                      </a:r>
                      <a:r>
                        <a:rPr dirty="0" smtClean="0" sz="1100" spc="6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sensing.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F1C3B"/>
                      </a:solidFill>
                      <a:prstDash val="solid"/>
                    </a:lnL>
                    <a:lnR w="18288">
                      <a:solidFill>
                        <a:srgbClr val="3B4F2F"/>
                      </a:solidFill>
                      <a:prstDash val="solid"/>
                    </a:lnR>
                    <a:lnT w="18288">
                      <a:solidFill>
                        <a:srgbClr val="081C4B"/>
                      </a:solidFill>
                      <a:prstDash val="solid"/>
                    </a:lnT>
                    <a:lnB w="18288">
                      <a:solidFill>
                        <a:srgbClr val="031C4F"/>
                      </a:solidFill>
                      <a:prstDash val="solid"/>
                    </a:lnB>
                  </a:tcPr>
                </a:tc>
              </a:tr>
              <a:tr h="505968">
                <a:tc>
                  <a:txBody>
                    <a:bodyPr/>
                    <a:lstStyle/>
                    <a:p>
                      <a:pPr marL="37147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UV-rays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8288">
                      <a:solidFill>
                        <a:srgbClr val="0C184F"/>
                      </a:solidFill>
                      <a:prstDash val="solid"/>
                    </a:lnR>
                    <a:lnT w="18288">
                      <a:solidFill>
                        <a:srgbClr val="031C4F"/>
                      </a:solidFill>
                      <a:prstDash val="solid"/>
                    </a:lnT>
                    <a:lnB w="18288">
                      <a:solidFill>
                        <a:srgbClr val="0C18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859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0.03-0.40</a:t>
                      </a:r>
                      <a:r>
                        <a:rPr dirty="0" smtClean="0" sz="1100" spc="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Jlm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2192">
                      <a:solidFill>
                        <a:srgbClr val="0F1C3B"/>
                      </a:solidFill>
                      <a:prstDash val="solid"/>
                    </a:lnR>
                    <a:lnT w="18288">
                      <a:solidFill>
                        <a:srgbClr val="031C4F"/>
                      </a:solidFill>
                      <a:prstDash val="solid"/>
                    </a:lnT>
                    <a:lnB w="18288">
                      <a:solidFill>
                        <a:srgbClr val="0C18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960" marR="62865">
                        <a:lnSpc>
                          <a:spcPct val="1491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This</a:t>
                      </a:r>
                      <a:r>
                        <a:rPr dirty="0" smtClean="0" sz="1100" spc="2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range</a:t>
                      </a:r>
                      <a:r>
                        <a:rPr dirty="0" smtClean="0" sz="1100" spc="6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4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completely</a:t>
                      </a:r>
                      <a:r>
                        <a:rPr dirty="0" smtClean="0" sz="1100" spc="1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absorbed</a:t>
                      </a:r>
                      <a:r>
                        <a:rPr dirty="0" smtClean="0" sz="1100" spc="4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1100" spc="1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8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atmosphere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-9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not</a:t>
                      </a:r>
                      <a:r>
                        <a:rPr dirty="0" smtClean="0" sz="1100" spc="4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employed</a:t>
                      </a:r>
                      <a:r>
                        <a:rPr dirty="0" smtClean="0" sz="1100" spc="-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1100" spc="-114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remote</a:t>
                      </a:r>
                      <a:r>
                        <a:rPr dirty="0" smtClean="0" sz="1100" spc="6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sensing.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F1C3B"/>
                      </a:solidFill>
                      <a:prstDash val="solid"/>
                    </a:lnL>
                    <a:lnR w="18288">
                      <a:solidFill>
                        <a:srgbClr val="3B4F2F"/>
                      </a:solidFill>
                      <a:prstDash val="solid"/>
                    </a:lnR>
                    <a:lnT w="18288">
                      <a:solidFill>
                        <a:srgbClr val="031C4F"/>
                      </a:solidFill>
                      <a:prstDash val="solid"/>
                    </a:lnT>
                    <a:lnB w="18288">
                      <a:solidFill>
                        <a:srgbClr val="0C185B"/>
                      </a:solidFill>
                      <a:prstDash val="solid"/>
                    </a:lnB>
                  </a:tcPr>
                </a:tc>
              </a:tr>
              <a:tr h="755903">
                <a:tc>
                  <a:txBody>
                    <a:bodyPr/>
                    <a:lstStyle/>
                    <a:p>
                      <a:pPr marL="11557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Photographic</a:t>
                      </a:r>
                      <a:r>
                        <a:rPr dirty="0" smtClean="0" sz="1100" spc="9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UV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8288">
                      <a:solidFill>
                        <a:srgbClr val="0C184F"/>
                      </a:solidFill>
                      <a:prstDash val="solid"/>
                    </a:lnR>
                    <a:lnT w="18288">
                      <a:solidFill>
                        <a:srgbClr val="0C185B"/>
                      </a:solidFill>
                      <a:prstDash val="solid"/>
                    </a:lnT>
                    <a:lnB w="18288">
                      <a:solidFill>
                        <a:srgbClr val="0C1C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859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0.30-0.40</a:t>
                      </a:r>
                      <a:r>
                        <a:rPr dirty="0" smtClean="0" sz="1100" spc="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Jlm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2192">
                      <a:solidFill>
                        <a:srgbClr val="0F1C3B"/>
                      </a:solidFill>
                      <a:prstDash val="solid"/>
                    </a:lnR>
                    <a:lnT w="18288">
                      <a:solidFill>
                        <a:srgbClr val="0C185B"/>
                      </a:solidFill>
                      <a:prstDash val="solid"/>
                    </a:lnT>
                    <a:lnB w="18288">
                      <a:solidFill>
                        <a:srgbClr val="0C1C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60960" marR="51435">
                        <a:lnSpc>
                          <a:spcPct val="1491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This</a:t>
                      </a: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6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range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9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not </a:t>
                      </a:r>
                      <a:r>
                        <a:rPr dirty="0" smtClean="0" sz="1100" spc="4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absorbed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9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4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atmosphere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4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detectable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8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with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5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film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photo </a:t>
                      </a:r>
                      <a:r>
                        <a:rPr dirty="0" smtClean="0" sz="1100" spc="1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detectors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9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but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0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with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severe</a:t>
                      </a:r>
                      <a:r>
                        <a:rPr dirty="0" smtClean="0" sz="1100" spc="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atmospheric</a:t>
                      </a:r>
                      <a:r>
                        <a:rPr dirty="0" smtClean="0" sz="1100" spc="11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scattering.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F1C3B"/>
                      </a:solidFill>
                      <a:prstDash val="solid"/>
                    </a:lnL>
                    <a:lnR w="18288">
                      <a:solidFill>
                        <a:srgbClr val="3B4F2F"/>
                      </a:solidFill>
                      <a:prstDash val="solid"/>
                    </a:lnR>
                    <a:lnT w="18288">
                      <a:solidFill>
                        <a:srgbClr val="0C185B"/>
                      </a:solidFill>
                      <a:prstDash val="solid"/>
                    </a:lnT>
                    <a:lnB w="18288">
                      <a:solidFill>
                        <a:srgbClr val="0C1C54"/>
                      </a:solidFill>
                      <a:prstDash val="solid"/>
                    </a:lnB>
                  </a:tcPr>
                </a:tc>
              </a:tr>
              <a:tr h="1493520">
                <a:tc>
                  <a:txBody>
                    <a:bodyPr/>
                    <a:lstStyle/>
                    <a:p>
                      <a:pPr marL="28003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Visual</a:t>
                      </a:r>
                      <a:r>
                        <a:rPr dirty="0" smtClean="0" sz="1100" spc="-1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Blue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8288">
                      <a:solidFill>
                        <a:srgbClr val="0C184F"/>
                      </a:solidFill>
                      <a:prstDash val="solid"/>
                    </a:lnR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31C4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859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0.45-0.52</a:t>
                      </a:r>
                      <a:r>
                        <a:rPr dirty="0" smtClean="0" sz="1100" spc="-1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Jlm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2192">
                      <a:solidFill>
                        <a:srgbClr val="0F1C3B"/>
                      </a:solidFill>
                      <a:prstDash val="solid"/>
                    </a:lnR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31C4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60960" marR="62230">
                        <a:lnSpc>
                          <a:spcPct val="1476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Because</a:t>
                      </a: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water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1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increasingly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absorbs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9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electromagnetic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EM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1100" spc="-14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radiation</a:t>
                      </a:r>
                      <a:r>
                        <a:rPr dirty="0" smtClean="0" sz="1100" spc="-3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at</a:t>
                      </a:r>
                      <a:r>
                        <a:rPr dirty="0" smtClean="0" sz="1100" spc="-6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longer</a:t>
                      </a:r>
                      <a:r>
                        <a:rPr dirty="0" smtClean="0" sz="1100" spc="-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wavelengths,</a:t>
                      </a:r>
                      <a:r>
                        <a:rPr dirty="0" smtClean="0" sz="1100" spc="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band</a:t>
                      </a:r>
                      <a:r>
                        <a:rPr dirty="0" smtClean="0" sz="1100" spc="6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provides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8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best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6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data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2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6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mapping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4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depth-detail  </a:t>
                      </a:r>
                      <a:r>
                        <a:rPr dirty="0" smtClean="0" sz="1100" spc="-8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dirty="0" smtClean="0" sz="1100" spc="6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water-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covered  </a:t>
                      </a:r>
                      <a:r>
                        <a:rPr dirty="0" smtClean="0" sz="1100" spc="-114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areas.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It</a:t>
                      </a:r>
                      <a:r>
                        <a:rPr dirty="0" smtClean="0" sz="1050" spc="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050" spc="-4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also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7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used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525" sz="1650" spc="157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soil-vegetation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discrimination,  </a:t>
                      </a:r>
                      <a:r>
                        <a:rPr dirty="0" smtClean="0" sz="1100" spc="-7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forest </a:t>
                      </a:r>
                      <a:r>
                        <a:rPr dirty="0" smtClean="0" sz="1100" spc="9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mappmg,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9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7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distinguishing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cultmal</a:t>
                      </a:r>
                      <a:r>
                        <a:rPr dirty="0" smtClean="0" sz="1100" spc="7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featmes.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F1C3B"/>
                      </a:solidFill>
                      <a:prstDash val="solid"/>
                    </a:lnL>
                    <a:lnR w="18288">
                      <a:solidFill>
                        <a:srgbClr val="3B4F2F"/>
                      </a:solidFill>
                      <a:prstDash val="solid"/>
                    </a:lnR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31C4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6985">
              <a:lnSpc>
                <a:spcPct val="100000"/>
              </a:lnSpc>
            </a:pPr>
            <a:fld id="{81D60167-4931-47E6-BA6A-407CBD079E47}" type="slidenum">
              <a:rPr dirty="0" smtClean="0" sz="3350" spc="130">
                <a:solidFill>
                  <a:srgbClr val="0A185E"/>
                </a:solidFill>
                <a:latin typeface="Times New Roman"/>
                <a:cs typeface="Times New Roman"/>
              </a:rPr>
              <a:t>7</a:t>
            </a:fld>
            <a:endParaRPr sz="33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29716" y="421640"/>
            <a:ext cx="135572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5">
                <a:solidFill>
                  <a:srgbClr val="0C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D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76804" y="417068"/>
            <a:ext cx="202882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5">
                <a:solidFill>
                  <a:srgbClr val="185618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35">
                <a:solidFill>
                  <a:srgbClr val="9A111A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000" spc="75">
                <a:solidFill>
                  <a:srgbClr val="9A11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A111A"/>
                </a:solidFill>
                <a:latin typeface="Times New Roman"/>
                <a:cs typeface="Times New Roman"/>
              </a:rPr>
              <a:t>of</a:t>
            </a:r>
            <a:r>
              <a:rPr dirty="0" smtClean="0" sz="1000" spc="20">
                <a:solidFill>
                  <a:srgbClr val="9A11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5">
                <a:solidFill>
                  <a:srgbClr val="9A111A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5">
                <a:solidFill>
                  <a:srgbClr val="9A111A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35">
                <a:solidFill>
                  <a:srgbClr val="9A111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">
                <a:solidFill>
                  <a:srgbClr val="9A111A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100">
                <a:solidFill>
                  <a:srgbClr val="185618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37123" y="417068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10" b="1">
                <a:solidFill>
                  <a:srgbClr val="0C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C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C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005839" y="676655"/>
          <a:ext cx="5767578" cy="85176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71016"/>
                <a:gridCol w="1264158"/>
                <a:gridCol w="3211829"/>
              </a:tblGrid>
              <a:tr h="1248155">
                <a:tc>
                  <a:txBody>
                    <a:bodyPr/>
                    <a:lstStyle/>
                    <a:p>
                      <a:pPr marL="25146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Visual</a:t>
                      </a:r>
                      <a:r>
                        <a:rPr dirty="0" smtClean="0" sz="1100" spc="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Green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81C4B"/>
                      </a:solidFill>
                      <a:prstDash val="solid"/>
                    </a:lnL>
                    <a:lnR w="13716">
                      <a:solidFill>
                        <a:srgbClr val="031F4B"/>
                      </a:solidFill>
                      <a:prstDash val="solid"/>
                    </a:lnR>
                    <a:lnT w="13716">
                      <a:solidFill>
                        <a:srgbClr val="0C1C57"/>
                      </a:solidFill>
                      <a:prstDash val="solid"/>
                    </a:lnT>
                    <a:lnB w="13716">
                      <a:solidFill>
                        <a:srgbClr val="0C18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0.50-0.60</a:t>
                      </a:r>
                      <a:r>
                        <a:rPr dirty="0" smtClean="0" sz="1050" spc="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liD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31F4B"/>
                      </a:solidFill>
                      <a:prstDash val="solid"/>
                    </a:lnL>
                    <a:lnR w="18288">
                      <a:solidFill>
                        <a:srgbClr val="081F54"/>
                      </a:solidFill>
                      <a:prstDash val="solid"/>
                    </a:lnR>
                    <a:lnT w="13716">
                      <a:solidFill>
                        <a:srgbClr val="0C1C57"/>
                      </a:solidFill>
                      <a:prstDash val="solid"/>
                    </a:lnT>
                    <a:lnB w="13716">
                      <a:solidFill>
                        <a:srgbClr val="0C18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54610" marR="57150">
                        <a:lnSpc>
                          <a:spcPct val="1473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-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blue-green</a:t>
                      </a:r>
                      <a:r>
                        <a:rPr dirty="0" smtClean="0" sz="1100" spc="9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region</a:t>
                      </a:r>
                      <a:r>
                        <a:rPr dirty="0" smtClean="0" sz="1100" spc="1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100" spc="-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spectrum</a:t>
                      </a:r>
                      <a:r>
                        <a:rPr dirty="0" smtClean="0" sz="1100" spc="8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corresponds</a:t>
                      </a:r>
                      <a:r>
                        <a:rPr dirty="0" smtClean="0" sz="1100" spc="114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chlorophyll </a:t>
                      </a:r>
                      <a:r>
                        <a:rPr dirty="0" smtClean="0" sz="1100" spc="-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absorption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8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100" spc="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healthy</a:t>
                      </a:r>
                      <a:r>
                        <a:rPr dirty="0" smtClean="0" sz="1100" spc="1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vegetation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-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useful</a:t>
                      </a:r>
                      <a:r>
                        <a:rPr dirty="0" smtClean="0" sz="1100" spc="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100" spc="-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mapping</a:t>
                      </a:r>
                      <a:r>
                        <a:rPr dirty="0" smtClean="0" sz="1100" spc="4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detail</a:t>
                      </a:r>
                      <a:r>
                        <a:rPr dirty="0" smtClean="0" sz="1100" spc="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such</a:t>
                      </a:r>
                      <a:r>
                        <a:rPr dirty="0" smtClean="0" sz="1100" spc="6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as</a:t>
                      </a:r>
                      <a:r>
                        <a:rPr dirty="0" smtClean="0" sz="1100" spc="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depth</a:t>
                      </a:r>
                      <a:r>
                        <a:rPr dirty="0" smtClean="0" sz="1100" spc="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1100" spc="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sediment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1100" spc="1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water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bodies. </a:t>
                      </a:r>
                      <a:r>
                        <a:rPr dirty="0" smtClean="0" sz="1100" spc="-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Cultural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features </a:t>
                      </a:r>
                      <a:r>
                        <a:rPr dirty="0" smtClean="0" sz="1100" spc="-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such </a:t>
                      </a:r>
                      <a:r>
                        <a:rPr dirty="0" smtClean="0" sz="1100" spc="-1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as </a:t>
                      </a:r>
                      <a:r>
                        <a:rPr dirty="0" smtClean="0" sz="1100" spc="-1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roads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buildings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also</a:t>
                      </a:r>
                      <a:r>
                        <a:rPr dirty="0" smtClean="0" sz="1100" spc="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show</a:t>
                      </a:r>
                      <a:r>
                        <a:rPr dirty="0" smtClean="0" sz="1100" spc="-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up</a:t>
                      </a:r>
                      <a:r>
                        <a:rPr dirty="0" smtClean="0" sz="1100" spc="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well</a:t>
                      </a:r>
                      <a:r>
                        <a:rPr dirty="0" smtClean="0" sz="1100" spc="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1100" spc="-1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this</a:t>
                      </a:r>
                      <a:r>
                        <a:rPr dirty="0" smtClean="0" sz="1100" spc="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band.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81F54"/>
                      </a:solidFill>
                      <a:prstDash val="solid"/>
                    </a:lnL>
                    <a:lnR w="13716">
                      <a:solidFill>
                        <a:srgbClr val="3B4B34"/>
                      </a:solidFill>
                      <a:prstDash val="solid"/>
                    </a:lnR>
                    <a:lnT w="13716">
                      <a:solidFill>
                        <a:srgbClr val="0C1C57"/>
                      </a:solidFill>
                      <a:prstDash val="solid"/>
                    </a:lnT>
                    <a:lnB w="13716">
                      <a:solidFill>
                        <a:srgbClr val="0C185B"/>
                      </a:solidFill>
                      <a:prstDash val="solid"/>
                    </a:lnB>
                  </a:tcPr>
                </a:tc>
              </a:tr>
              <a:tr h="1001268">
                <a:tc>
                  <a:txBody>
                    <a:bodyPr/>
                    <a:lstStyle/>
                    <a:p>
                      <a:pPr marL="30607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Visual</a:t>
                      </a:r>
                      <a:r>
                        <a:rPr dirty="0" smtClean="0" sz="1100" spc="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Red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81C4B"/>
                      </a:solidFill>
                      <a:prstDash val="solid"/>
                    </a:lnL>
                    <a:lnR w="13716">
                      <a:solidFill>
                        <a:srgbClr val="031F4B"/>
                      </a:solidFill>
                      <a:prstDash val="solid"/>
                    </a:lnR>
                    <a:lnT w="13716">
                      <a:solidFill>
                        <a:srgbClr val="0C185B"/>
                      </a:solidFill>
                      <a:prstDash val="solid"/>
                    </a:lnT>
                    <a:lnB w="13716">
                      <a:solidFill>
                        <a:srgbClr val="031F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0.60-0.70</a:t>
                      </a:r>
                      <a:r>
                        <a:rPr dirty="0" smtClean="0" sz="1050" spc="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liD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31F4B"/>
                      </a:solidFill>
                      <a:prstDash val="solid"/>
                    </a:lnL>
                    <a:lnR w="18288">
                      <a:solidFill>
                        <a:srgbClr val="081F54"/>
                      </a:solidFill>
                      <a:prstDash val="solid"/>
                    </a:lnR>
                    <a:lnT w="13716">
                      <a:solidFill>
                        <a:srgbClr val="0C185B"/>
                      </a:solidFill>
                      <a:prstDash val="solid"/>
                    </a:lnT>
                    <a:lnB w="13716">
                      <a:solidFill>
                        <a:srgbClr val="031F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45720" marR="57785" indent="8890">
                        <a:lnSpc>
                          <a:spcPct val="1473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Chlorophyll</a:t>
                      </a: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absorbs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these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wavelengths  </a:t>
                      </a:r>
                      <a:r>
                        <a:rPr dirty="0" smtClean="0" sz="1100" spc="-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healthy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vegetation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 </a:t>
                      </a:r>
                      <a:r>
                        <a:rPr dirty="0" smtClean="0" sz="1100" spc="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Hence,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 </a:t>
                      </a:r>
                      <a:r>
                        <a:rPr dirty="0" smtClean="0" sz="1100" spc="-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this    </a:t>
                      </a:r>
                      <a:r>
                        <a:rPr dirty="0" smtClean="0" sz="1100" spc="-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band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 </a:t>
                      </a:r>
                      <a:r>
                        <a:rPr dirty="0" smtClean="0" sz="1100" spc="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1s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dirty="0" smtClean="0" sz="1100" spc="1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useful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 </a:t>
                      </a:r>
                      <a:r>
                        <a:rPr dirty="0" smtClean="0" sz="1100" spc="-1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distinguishing  </a:t>
                      </a:r>
                      <a:r>
                        <a:rPr dirty="0" smtClean="0" sz="1100" spc="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plant  </a:t>
                      </a:r>
                      <a:r>
                        <a:rPr dirty="0" smtClean="0" sz="1100" spc="-9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spec1es</a:t>
                      </a:r>
                      <a:r>
                        <a:rPr dirty="0" smtClean="0" sz="1100" spc="-14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100" spc="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8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as  </a:t>
                      </a:r>
                      <a:r>
                        <a:rPr dirty="0" smtClean="0" sz="1100" spc="-9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well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9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as  </a:t>
                      </a:r>
                      <a:r>
                        <a:rPr dirty="0" smtClean="0" sz="1100" spc="-9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soil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geologic</a:t>
                      </a:r>
                      <a:r>
                        <a:rPr dirty="0" smtClean="0" sz="1100" spc="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boundaries.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81F54"/>
                      </a:solidFill>
                      <a:prstDash val="solid"/>
                    </a:lnL>
                    <a:lnR w="13716">
                      <a:solidFill>
                        <a:srgbClr val="3B4B34"/>
                      </a:solidFill>
                      <a:prstDash val="solid"/>
                    </a:lnR>
                    <a:lnT w="13716">
                      <a:solidFill>
                        <a:srgbClr val="0C185B"/>
                      </a:solidFill>
                      <a:prstDash val="solid"/>
                    </a:lnT>
                    <a:lnB w="13716">
                      <a:solidFill>
                        <a:srgbClr val="031F54"/>
                      </a:solidFill>
                      <a:prstDash val="solid"/>
                    </a:lnB>
                  </a:tcPr>
                </a:tc>
              </a:tr>
              <a:tr h="1001267">
                <a:tc>
                  <a:txBody>
                    <a:bodyPr/>
                    <a:lstStyle/>
                    <a:p>
                      <a:pPr marL="39751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NeariR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81C4B"/>
                      </a:solidFill>
                      <a:prstDash val="solid"/>
                    </a:lnL>
                    <a:lnR w="13716">
                      <a:solidFill>
                        <a:srgbClr val="031F4B"/>
                      </a:solidFill>
                      <a:prstDash val="solid"/>
                    </a:lnR>
                    <a:lnT w="13716">
                      <a:solidFill>
                        <a:srgbClr val="031F54"/>
                      </a:solidFill>
                      <a:prstDash val="solid"/>
                    </a:lnT>
                    <a:lnB w="13716">
                      <a:solidFill>
                        <a:srgbClr val="031F4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0.70-0.80</a:t>
                      </a:r>
                      <a:r>
                        <a:rPr dirty="0" smtClean="0" sz="1050" spc="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liD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31F4B"/>
                      </a:solidFill>
                      <a:prstDash val="solid"/>
                    </a:lnL>
                    <a:lnR w="18288">
                      <a:solidFill>
                        <a:srgbClr val="081F54"/>
                      </a:solidFill>
                      <a:prstDash val="solid"/>
                    </a:lnR>
                    <a:lnT w="13716">
                      <a:solidFill>
                        <a:srgbClr val="031F54"/>
                      </a:solidFill>
                      <a:prstDash val="solid"/>
                    </a:lnT>
                    <a:lnB w="13716">
                      <a:solidFill>
                        <a:srgbClr val="031F4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45720" marR="56515" indent="8890">
                        <a:lnSpc>
                          <a:spcPct val="1464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near </a:t>
                      </a:r>
                      <a:r>
                        <a:rPr dirty="0" smtClean="0" sz="1100" spc="-1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IR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corresponds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regwn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dirty="0" smtClean="0" sz="1100" spc="-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EM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spectrum,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which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9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is </a:t>
                      </a:r>
                      <a:r>
                        <a:rPr dirty="0" smtClean="0" sz="1100" spc="7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especially </a:t>
                      </a:r>
                      <a:r>
                        <a:rPr dirty="0" smtClean="0" sz="1100" spc="1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sensitive </a:t>
                      </a:r>
                      <a:r>
                        <a:rPr dirty="0" smtClean="0" sz="1100" spc="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varying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vegetation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biomass. </a:t>
                      </a:r>
                      <a:r>
                        <a:rPr dirty="0" smtClean="0" sz="1100" spc="-7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0A0A0A"/>
                          </a:solidFill>
                          <a:latin typeface="Arial"/>
                          <a:cs typeface="Arial"/>
                        </a:rPr>
                        <a:t>It</a:t>
                      </a:r>
                      <a:r>
                        <a:rPr dirty="0" smtClean="0" sz="1000" spc="-70">
                          <a:solidFill>
                            <a:srgbClr val="0A0A0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also</a:t>
                      </a:r>
                      <a:r>
                        <a:rPr dirty="0" smtClean="0" sz="1100" spc="114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emphasizes </a:t>
                      </a:r>
                      <a:r>
                        <a:rPr dirty="0" smtClean="0" sz="1100" spc="-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soil-crop </a:t>
                      </a:r>
                      <a:r>
                        <a:rPr dirty="0" smtClean="0" sz="1100" spc="-10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land-water</a:t>
                      </a:r>
                      <a:r>
                        <a:rPr dirty="0" smtClean="0" sz="1100" spc="9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boundaries.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81F54"/>
                      </a:solidFill>
                      <a:prstDash val="solid"/>
                    </a:lnL>
                    <a:lnR w="13716">
                      <a:solidFill>
                        <a:srgbClr val="3B4B34"/>
                      </a:solidFill>
                      <a:prstDash val="solid"/>
                    </a:lnR>
                    <a:lnT w="13716">
                      <a:solidFill>
                        <a:srgbClr val="031F54"/>
                      </a:solidFill>
                      <a:prstDash val="solid"/>
                    </a:lnT>
                    <a:lnB w="13716">
                      <a:solidFill>
                        <a:srgbClr val="031F4F"/>
                      </a:solidFill>
                      <a:prstDash val="solid"/>
                    </a:lnB>
                  </a:tcPr>
                </a:tc>
              </a:tr>
              <a:tr h="754380">
                <a:tc>
                  <a:txBody>
                    <a:bodyPr/>
                    <a:lstStyle/>
                    <a:p>
                      <a:pPr marL="39751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NeariR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81C4B"/>
                      </a:solidFill>
                      <a:prstDash val="solid"/>
                    </a:lnL>
                    <a:lnR w="13716">
                      <a:solidFill>
                        <a:srgbClr val="031F4B"/>
                      </a:solidFill>
                      <a:prstDash val="solid"/>
                    </a:lnR>
                    <a:lnT w="13716">
                      <a:solidFill>
                        <a:srgbClr val="031F4F"/>
                      </a:solidFill>
                      <a:prstDash val="solid"/>
                    </a:lnT>
                    <a:lnB w="13716">
                      <a:solidFill>
                        <a:srgbClr val="031F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0.80-1.10</a:t>
                      </a:r>
                      <a:r>
                        <a:rPr dirty="0" smtClean="0" sz="1050" spc="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liD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31F4B"/>
                      </a:solidFill>
                      <a:prstDash val="solid"/>
                    </a:lnL>
                    <a:lnR w="18288">
                      <a:solidFill>
                        <a:srgbClr val="081F54"/>
                      </a:solidFill>
                      <a:prstDash val="solid"/>
                    </a:lnR>
                    <a:lnT w="13716">
                      <a:solidFill>
                        <a:srgbClr val="031F4F"/>
                      </a:solidFill>
                      <a:prstDash val="solid"/>
                    </a:lnT>
                    <a:lnB w="13716">
                      <a:solidFill>
                        <a:srgbClr val="031F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54610" marR="69215">
                        <a:lnSpc>
                          <a:spcPct val="1473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second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near </a:t>
                      </a:r>
                      <a:r>
                        <a:rPr dirty="0" smtClean="0" sz="1100" spc="1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IR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band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1s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used  </a:t>
                      </a:r>
                      <a:r>
                        <a:rPr dirty="0" smtClean="0" sz="1100" spc="-1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4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vegetation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discrimination,   </a:t>
                      </a:r>
                      <a:r>
                        <a:rPr dirty="0" smtClean="0" sz="1100" spc="-8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penetrating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dirty="0" smtClean="0" sz="1100" spc="-7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haz</a:t>
                      </a:r>
                      <a:r>
                        <a:rPr dirty="0" smtClean="0" sz="1100" spc="7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mtClean="0" sz="1100" spc="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100" spc="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2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7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water-land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boundaries.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81F54"/>
                      </a:solidFill>
                      <a:prstDash val="solid"/>
                    </a:lnL>
                    <a:lnR w="13716">
                      <a:solidFill>
                        <a:srgbClr val="3B4B34"/>
                      </a:solidFill>
                      <a:prstDash val="solid"/>
                    </a:lnR>
                    <a:lnT w="13716">
                      <a:solidFill>
                        <a:srgbClr val="031F4F"/>
                      </a:solidFill>
                      <a:prstDash val="solid"/>
                    </a:lnT>
                    <a:lnB w="13716">
                      <a:solidFill>
                        <a:srgbClr val="031F54"/>
                      </a:solidFill>
                      <a:prstDash val="solid"/>
                    </a:lnB>
                  </a:tcPr>
                </a:tc>
              </a:tr>
              <a:tr h="1001267">
                <a:tc>
                  <a:txBody>
                    <a:bodyPr/>
                    <a:lstStyle/>
                    <a:p>
                      <a:pPr marL="41592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Mid-IR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81C4B"/>
                      </a:solidFill>
                      <a:prstDash val="solid"/>
                    </a:lnL>
                    <a:lnR w="13716">
                      <a:solidFill>
                        <a:srgbClr val="031F4B"/>
                      </a:solidFill>
                      <a:prstDash val="solid"/>
                    </a:lnR>
                    <a:lnT w="13716">
                      <a:solidFill>
                        <a:srgbClr val="031F54"/>
                      </a:solidFill>
                      <a:prstDash val="solid"/>
                    </a:lnT>
                    <a:lnB w="13716">
                      <a:solidFill>
                        <a:srgbClr val="031F4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5740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1.55-1.74</a:t>
                      </a:r>
                      <a:r>
                        <a:rPr dirty="0" smtClean="0" sz="1050" spc="-8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liD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31F4B"/>
                      </a:solidFill>
                      <a:prstDash val="solid"/>
                    </a:lnL>
                    <a:lnR w="18288">
                      <a:solidFill>
                        <a:srgbClr val="081F54"/>
                      </a:solidFill>
                      <a:prstDash val="solid"/>
                    </a:lnR>
                    <a:lnT w="13716">
                      <a:solidFill>
                        <a:srgbClr val="031F54"/>
                      </a:solidFill>
                      <a:prstDash val="solid"/>
                    </a:lnT>
                    <a:lnB w="13716">
                      <a:solidFill>
                        <a:srgbClr val="031F4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54610" marR="54610">
                        <a:lnSpc>
                          <a:spcPct val="1473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This</a:t>
                      </a:r>
                      <a:r>
                        <a:rPr dirty="0" smtClean="0" sz="1100" spc="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region </a:t>
                      </a:r>
                      <a:r>
                        <a:rPr dirty="0" smtClean="0" sz="1100" spc="-7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sensitive</a:t>
                      </a:r>
                      <a:r>
                        <a:rPr dirty="0" smtClean="0" sz="1100" spc="9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100" spc="8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plant</a:t>
                      </a:r>
                      <a:r>
                        <a:rPr dirty="0" smtClean="0" sz="1100" spc="7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water</a:t>
                      </a:r>
                      <a:r>
                        <a:rPr dirty="0" smtClean="0" sz="1100" spc="9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content,</a:t>
                      </a:r>
                      <a:r>
                        <a:rPr dirty="0" smtClean="0" sz="1100" spc="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which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is </a:t>
                      </a:r>
                      <a:r>
                        <a:rPr dirty="0" smtClean="0" sz="1100" spc="-7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useful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measure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studies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vegetation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health.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This</a:t>
                      </a:r>
                      <a:r>
                        <a:rPr dirty="0" smtClean="0" sz="1100" spc="-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band</a:t>
                      </a:r>
                      <a:r>
                        <a:rPr dirty="0" smtClean="0" sz="1100" spc="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also</a:t>
                      </a:r>
                      <a:r>
                        <a:rPr dirty="0" smtClean="0" sz="1100" spc="-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used</a:t>
                      </a:r>
                      <a:r>
                        <a:rPr dirty="0" smtClean="0" sz="1100" spc="-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100" spc="-8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distinguishing</a:t>
                      </a:r>
                      <a:r>
                        <a:rPr dirty="0" smtClean="0" sz="1100" spc="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clouds,</a:t>
                      </a:r>
                      <a:r>
                        <a:rPr dirty="0" smtClean="0" sz="1100" spc="-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snow,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ice.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81F54"/>
                      </a:solidFill>
                      <a:prstDash val="solid"/>
                    </a:lnL>
                    <a:lnR w="13716">
                      <a:solidFill>
                        <a:srgbClr val="3B4B34"/>
                      </a:solidFill>
                      <a:prstDash val="solid"/>
                    </a:lnR>
                    <a:lnT w="13716">
                      <a:solidFill>
                        <a:srgbClr val="031F54"/>
                      </a:solidFill>
                      <a:prstDash val="solid"/>
                    </a:lnT>
                    <a:lnB w="13716">
                      <a:solidFill>
                        <a:srgbClr val="031F4F"/>
                      </a:solidFill>
                      <a:prstDash val="solid"/>
                    </a:lnB>
                  </a:tcPr>
                </a:tc>
              </a:tr>
              <a:tr h="754380">
                <a:tc>
                  <a:txBody>
                    <a:bodyPr/>
                    <a:lstStyle/>
                    <a:p>
                      <a:pPr marL="41592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MidiR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81C4B"/>
                      </a:solidFill>
                      <a:prstDash val="solid"/>
                    </a:lnL>
                    <a:lnR w="13716">
                      <a:solidFill>
                        <a:srgbClr val="031F4B"/>
                      </a:solidFill>
                      <a:prstDash val="solid"/>
                    </a:lnR>
                    <a:lnT w="13716">
                      <a:solidFill>
                        <a:srgbClr val="031F4F"/>
                      </a:solidFill>
                      <a:prstDash val="solid"/>
                    </a:lnT>
                    <a:lnB w="13716">
                      <a:solidFill>
                        <a:srgbClr val="031F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2.08-2.35</a:t>
                      </a:r>
                      <a:r>
                        <a:rPr dirty="0" smtClean="0" sz="1050" spc="10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liD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31F4B"/>
                      </a:solidFill>
                      <a:prstDash val="solid"/>
                    </a:lnL>
                    <a:lnR w="18288">
                      <a:solidFill>
                        <a:srgbClr val="081F54"/>
                      </a:solidFill>
                      <a:prstDash val="solid"/>
                    </a:lnR>
                    <a:lnT w="13716">
                      <a:solidFill>
                        <a:srgbClr val="031F4F"/>
                      </a:solidFill>
                      <a:prstDash val="solid"/>
                    </a:lnT>
                    <a:lnB w="13716">
                      <a:solidFill>
                        <a:srgbClr val="031F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54610" marR="62865">
                        <a:lnSpc>
                          <a:spcPct val="1473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This</a:t>
                      </a:r>
                      <a:r>
                        <a:rPr dirty="0" smtClean="0" sz="1100" spc="1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region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used </a:t>
                      </a:r>
                      <a:r>
                        <a:rPr dirty="0" smtClean="0" sz="1100" spc="-1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100" spc="7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mapping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8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geologic</a:t>
                      </a:r>
                      <a:r>
                        <a:rPr dirty="0" smtClean="0" sz="1100" spc="7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formations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soil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boundaries.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0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0A0A0A"/>
                          </a:solidFill>
                          <a:latin typeface="Arial"/>
                          <a:cs typeface="Arial"/>
                        </a:rPr>
                        <a:t>It</a:t>
                      </a:r>
                      <a:r>
                        <a:rPr dirty="0" smtClean="0" sz="1000" spc="-114">
                          <a:solidFill>
                            <a:srgbClr val="0A0A0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also</a:t>
                      </a:r>
                      <a:r>
                        <a:rPr dirty="0" smtClean="0" sz="1100" spc="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responsive </a:t>
                      </a:r>
                      <a:r>
                        <a:rPr dirty="0" smtClean="0" sz="1100" spc="-114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100" spc="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plant</a:t>
                      </a:r>
                      <a:r>
                        <a:rPr dirty="0" smtClean="0" sz="1100" spc="1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soil</a:t>
                      </a:r>
                      <a:r>
                        <a:rPr dirty="0" smtClean="0" sz="1100" spc="-7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moisture</a:t>
                      </a:r>
                      <a:r>
                        <a:rPr dirty="0" smtClean="0" sz="1100" spc="1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content.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81F54"/>
                      </a:solidFill>
                      <a:prstDash val="solid"/>
                    </a:lnL>
                    <a:lnR w="13716">
                      <a:solidFill>
                        <a:srgbClr val="3B4B34"/>
                      </a:solidFill>
                      <a:prstDash val="solid"/>
                    </a:lnR>
                    <a:lnT w="13716">
                      <a:solidFill>
                        <a:srgbClr val="031F4F"/>
                      </a:solidFill>
                      <a:prstDash val="solid"/>
                    </a:lnT>
                    <a:lnB w="13716">
                      <a:solidFill>
                        <a:srgbClr val="031F54"/>
                      </a:solidFill>
                      <a:prstDash val="solid"/>
                    </a:lnB>
                  </a:tcPr>
                </a:tc>
              </a:tr>
              <a:tr h="754379">
                <a:tc>
                  <a:txBody>
                    <a:bodyPr/>
                    <a:lstStyle/>
                    <a:p>
                      <a:pPr marL="41592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Mid-IR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81C4B"/>
                      </a:solidFill>
                      <a:prstDash val="solid"/>
                    </a:lnL>
                    <a:lnR w="13716">
                      <a:solidFill>
                        <a:srgbClr val="031F4B"/>
                      </a:solidFill>
                      <a:prstDash val="solid"/>
                    </a:lnR>
                    <a:lnT w="13716">
                      <a:solidFill>
                        <a:srgbClr val="031F54"/>
                      </a:solidFill>
                      <a:prstDash val="solid"/>
                    </a:lnT>
                    <a:lnB w="13716">
                      <a:solidFill>
                        <a:srgbClr val="0C18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7325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3.55-3.93</a:t>
                      </a:r>
                      <a:r>
                        <a:rPr dirty="0" smtClean="0" sz="1050" spc="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.!ill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31F4B"/>
                      </a:solidFill>
                      <a:prstDash val="solid"/>
                    </a:lnL>
                    <a:lnR w="18288">
                      <a:solidFill>
                        <a:srgbClr val="081F54"/>
                      </a:solidFill>
                      <a:prstDash val="solid"/>
                    </a:lnR>
                    <a:lnT w="13716">
                      <a:solidFill>
                        <a:srgbClr val="031F54"/>
                      </a:solidFill>
                      <a:prstDash val="solid"/>
                    </a:lnT>
                    <a:lnB w="13716">
                      <a:solidFill>
                        <a:srgbClr val="0C18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54610" marR="57785" indent="8890">
                        <a:lnSpc>
                          <a:spcPct val="145900"/>
                        </a:lnSpc>
                      </a:pPr>
                      <a:r>
                        <a:rPr dirty="0" smtClean="0" sz="8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8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.!ill       </a:t>
                      </a:r>
                      <a:r>
                        <a:rPr dirty="0" smtClean="0" sz="800" spc="-6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9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thermal </a:t>
                      </a:r>
                      <a:r>
                        <a:rPr dirty="0" smtClean="0" sz="1100" spc="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band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which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detects </a:t>
                      </a:r>
                      <a:r>
                        <a:rPr dirty="0" smtClean="0" sz="1100" spc="-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both </a:t>
                      </a:r>
                      <a:r>
                        <a:rPr dirty="0" smtClean="0" sz="1100" spc="-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reflected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sunlight</a:t>
                      </a:r>
                      <a:r>
                        <a:rPr dirty="0" smtClean="0" sz="1100" spc="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8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earth--emitted</a:t>
                      </a:r>
                      <a:r>
                        <a:rPr dirty="0" smtClean="0" sz="1100" spc="1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radiation</a:t>
                      </a:r>
                      <a:r>
                        <a:rPr dirty="0" smtClean="0" sz="1100" spc="1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8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useful</a:t>
                      </a:r>
                      <a:r>
                        <a:rPr dirty="0" smtClean="0" sz="1100" spc="8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snow-ice</a:t>
                      </a:r>
                      <a:r>
                        <a:rPr dirty="0" smtClean="0" sz="1100" spc="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discrimination</a:t>
                      </a:r>
                      <a:r>
                        <a:rPr dirty="0" smtClean="0" sz="1100" spc="8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-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forest</a:t>
                      </a:r>
                      <a:r>
                        <a:rPr dirty="0" smtClean="0" sz="1100" spc="-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fire</a:t>
                      </a:r>
                      <a:r>
                        <a:rPr dirty="0" smtClean="0" sz="1100" spc="-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detection.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81F54"/>
                      </a:solidFill>
                      <a:prstDash val="solid"/>
                    </a:lnL>
                    <a:lnR w="13716">
                      <a:solidFill>
                        <a:srgbClr val="3B4B34"/>
                      </a:solidFill>
                      <a:prstDash val="solid"/>
                    </a:lnR>
                    <a:lnT w="13716">
                      <a:solidFill>
                        <a:srgbClr val="031F54"/>
                      </a:solidFill>
                      <a:prstDash val="solid"/>
                    </a:lnT>
                    <a:lnB w="13716">
                      <a:solidFill>
                        <a:srgbClr val="0C185B"/>
                      </a:solidFill>
                      <a:prstDash val="solid"/>
                    </a:lnB>
                  </a:tcPr>
                </a:tc>
              </a:tr>
              <a:tr h="1988819">
                <a:tc>
                  <a:txBody>
                    <a:bodyPr/>
                    <a:lstStyle/>
                    <a:p>
                      <a:pPr marL="29718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ThermaliR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81C4B"/>
                      </a:solidFill>
                      <a:prstDash val="solid"/>
                    </a:lnL>
                    <a:lnR w="13716">
                      <a:solidFill>
                        <a:srgbClr val="031F4B"/>
                      </a:solidFill>
                      <a:prstDash val="solid"/>
                    </a:lnR>
                    <a:lnT w="13716">
                      <a:solidFill>
                        <a:srgbClr val="0C185B"/>
                      </a:solidFill>
                      <a:prstDash val="solid"/>
                    </a:lnT>
                    <a:lnB w="13716">
                      <a:solidFill>
                        <a:srgbClr val="0C18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2080">
                        <a:lnSpc>
                          <a:spcPct val="100000"/>
                        </a:lnSpc>
                      </a:pPr>
                      <a:r>
                        <a:rPr dirty="0" smtClean="0" sz="105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10.40-12.50</a:t>
                      </a:r>
                      <a:r>
                        <a:rPr dirty="0" smtClean="0" sz="1050" spc="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dirty="0" smtClean="0" sz="8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.!ill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3716">
                      <a:solidFill>
                        <a:srgbClr val="031F4B"/>
                      </a:solidFill>
                      <a:prstDash val="solid"/>
                    </a:lnL>
                    <a:lnR w="18288">
                      <a:solidFill>
                        <a:srgbClr val="081F54"/>
                      </a:solidFill>
                      <a:prstDash val="solid"/>
                    </a:lnR>
                    <a:lnT w="13716">
                      <a:solidFill>
                        <a:srgbClr val="0C185B"/>
                      </a:solidFill>
                      <a:prstDash val="solid"/>
                    </a:lnT>
                    <a:lnB w="13716">
                      <a:solidFill>
                        <a:srgbClr val="0C185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 marL="54610" marR="48260">
                        <a:lnSpc>
                          <a:spcPct val="147300"/>
                        </a:lnSpc>
                      </a:pPr>
                      <a:r>
                        <a:rPr dirty="0" smtClean="0" sz="1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This</a:t>
                      </a:r>
                      <a:r>
                        <a:rPr dirty="0" smtClean="0" sz="1100" spc="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region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0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100" spc="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7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spectrum </a:t>
                      </a:r>
                      <a:r>
                        <a:rPr dirty="0" smtClean="0" sz="1100" spc="-8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4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dominated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8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completely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by</a:t>
                      </a:r>
                      <a:r>
                        <a:rPr dirty="0" smtClean="0" sz="1100" spc="-1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radiation</a:t>
                      </a:r>
                      <a:r>
                        <a:rPr dirty="0" smtClean="0" sz="1100" spc="1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emitted</a:t>
                      </a:r>
                      <a:r>
                        <a:rPr dirty="0" smtClean="0" sz="1100" spc="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by</a:t>
                      </a:r>
                      <a:r>
                        <a:rPr dirty="0" smtClean="0" sz="1100" spc="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-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earth</a:t>
                      </a:r>
                      <a:r>
                        <a:rPr dirty="0" smtClean="0" sz="1100" spc="7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helps</a:t>
                      </a:r>
                      <a:r>
                        <a:rPr dirty="0" smtClean="0" sz="1100" spc="9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to</a:t>
                      </a:r>
                      <a:r>
                        <a:rPr dirty="0" smtClean="0" sz="1100" spc="8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account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9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effects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9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of </a:t>
                      </a:r>
                      <a:r>
                        <a:rPr dirty="0" smtClean="0" sz="1100" spc="-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atmospheric </a:t>
                      </a:r>
                      <a:r>
                        <a:rPr dirty="0" smtClean="0" sz="1100" spc="-7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absorption, </a:t>
                      </a:r>
                      <a:r>
                        <a:rPr dirty="0" smtClean="0" sz="1100" spc="-4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scatterin</a:t>
                      </a:r>
                      <a:r>
                        <a:rPr dirty="0" smtClean="0" sz="1100" spc="7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mtClean="0" sz="1100" spc="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100" spc="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8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emission.  </a:t>
                      </a:r>
                      <a:r>
                        <a:rPr dirty="0" smtClean="0" sz="1100" spc="6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000" spc="0">
                          <a:solidFill>
                            <a:srgbClr val="0A0A0A"/>
                          </a:solidFill>
                          <a:latin typeface="Arial"/>
                          <a:cs typeface="Arial"/>
                        </a:rPr>
                        <a:t>It</a:t>
                      </a:r>
                      <a:r>
                        <a:rPr dirty="0" smtClean="0" sz="1000" spc="0">
                          <a:solidFill>
                            <a:srgbClr val="0A0A0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1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useful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2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10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crop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9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stress </a:t>
                      </a:r>
                      <a:r>
                        <a:rPr dirty="0" smtClean="0" sz="1100" spc="-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detection,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heat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dirty="0" smtClean="0" sz="1100" spc="-3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intensity,   </a:t>
                      </a:r>
                      <a:r>
                        <a:rPr dirty="0" smtClean="0" sz="1100" spc="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insecticide   </a:t>
                      </a:r>
                      <a:r>
                        <a:rPr dirty="0" smtClean="0" sz="1100" spc="-1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applications,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dirty="0" smtClean="0" sz="1100" spc="-3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thermal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pollutio</a:t>
                      </a:r>
                      <a:r>
                        <a:rPr dirty="0" smtClean="0" sz="1100" spc="9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mtClean="0" sz="1100" spc="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mtClean="0" sz="1100" spc="70">
                          <a:solidFill>
                            <a:srgbClr val="363636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12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geothermal </a:t>
                      </a:r>
                      <a:r>
                        <a:rPr dirty="0" smtClean="0" sz="1100" spc="-7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mapping.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9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This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7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channel </a:t>
                      </a:r>
                      <a:r>
                        <a:rPr dirty="0" smtClean="0" sz="1100" spc="-114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commonly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dirty="0" smtClean="0" sz="1100" spc="-6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used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dirty="0" smtClean="0" sz="1100" spc="-5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for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dirty="0" smtClean="0" sz="1100" spc="-10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water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dirty="0" smtClean="0" sz="1100" spc="-1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surface   </a:t>
                      </a:r>
                      <a:r>
                        <a:rPr dirty="0" smtClean="0" sz="1100" spc="-95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temperature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A0A0A"/>
                          </a:solidFill>
                          <a:latin typeface="Times New Roman"/>
                          <a:cs typeface="Times New Roman"/>
                        </a:rPr>
                        <a:t>measurements.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81F54"/>
                      </a:solidFill>
                      <a:prstDash val="solid"/>
                    </a:lnL>
                    <a:lnR w="13716">
                      <a:solidFill>
                        <a:srgbClr val="3B4B34"/>
                      </a:solidFill>
                      <a:prstDash val="solid"/>
                    </a:lnR>
                    <a:lnT w="13716">
                      <a:solidFill>
                        <a:srgbClr val="0C185B"/>
                      </a:solidFill>
                      <a:prstDash val="solid"/>
                    </a:lnT>
                    <a:lnB w="13716">
                      <a:solidFill>
                        <a:srgbClr val="0C185B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28544" y="2913888"/>
            <a:ext cx="121919" cy="13411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060192" y="3730752"/>
            <a:ext cx="1706880" cy="7802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779520" y="4657344"/>
            <a:ext cx="804672" cy="1097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916935" y="4236720"/>
            <a:ext cx="0" cy="463295"/>
          </a:xfrm>
          <a:custGeom>
            <a:avLst/>
            <a:gdLst/>
            <a:ahLst/>
            <a:cxnLst/>
            <a:rect l="l" t="t" r="r" b="b"/>
            <a:pathLst>
              <a:path w="0" h="463295">
                <a:moveTo>
                  <a:pt x="0" y="463295"/>
                </a:moveTo>
                <a:lnTo>
                  <a:pt x="0" y="0"/>
                </a:lnTo>
              </a:path>
            </a:pathLst>
          </a:custGeom>
          <a:ln w="18288">
            <a:solidFill>
              <a:srgbClr val="74747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907792" y="4693920"/>
            <a:ext cx="890016" cy="0"/>
          </a:xfrm>
          <a:custGeom>
            <a:avLst/>
            <a:gdLst/>
            <a:ahLst/>
            <a:cxnLst/>
            <a:rect l="l" t="t" r="r" b="b"/>
            <a:pathLst>
              <a:path w="890016" h="0">
                <a:moveTo>
                  <a:pt x="0" y="0"/>
                </a:moveTo>
                <a:lnTo>
                  <a:pt x="890016" y="0"/>
                </a:lnTo>
              </a:path>
            </a:pathLst>
          </a:custGeom>
          <a:ln w="12192">
            <a:solidFill>
              <a:srgbClr val="60606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6985">
              <a:lnSpc>
                <a:spcPct val="100000"/>
              </a:lnSpc>
            </a:pPr>
            <a:fld id="{81D60167-4931-47E6-BA6A-407CBD079E47}" type="slidenum">
              <a:rPr dirty="0" smtClean="0" sz="3350" spc="130">
                <a:solidFill>
                  <a:srgbClr val="0A185E"/>
                </a:solidFill>
                <a:latin typeface="Times New Roman"/>
                <a:cs typeface="Times New Roman"/>
              </a:rPr>
              <a:t>7</a:t>
            </a:fld>
            <a:endParaRPr sz="3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F1C3F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F1C3F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F1C3F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F1C3F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F1C3F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70707" y="409193"/>
            <a:ext cx="2034539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30">
                <a:solidFill>
                  <a:srgbClr val="2F4B23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35">
                <a:solidFill>
                  <a:srgbClr val="741821"/>
                </a:solidFill>
                <a:latin typeface="Times New Roman"/>
                <a:cs typeface="Times New Roman"/>
              </a:rPr>
              <a:t>C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haracteristics</a:t>
            </a:r>
            <a:r>
              <a:rPr dirty="0" smtClean="0" sz="1050" spc="1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0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900F13"/>
                </a:solidFill>
                <a:latin typeface="Times New Roman"/>
                <a:cs typeface="Times New Roman"/>
              </a:rPr>
              <a:t>of</a:t>
            </a:r>
            <a:r>
              <a:rPr dirty="0" smtClean="0" sz="1050" spc="-3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90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00F1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0">
                <a:solidFill>
                  <a:srgbClr val="900F13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55">
                <a:solidFill>
                  <a:srgbClr val="2F4B23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F1C3F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F1C3F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F1C3F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F1C3F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F1C3F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F1C3F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F1C3F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08579" y="2847593"/>
            <a:ext cx="17399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5" b="1">
                <a:solidFill>
                  <a:srgbClr val="242424"/>
                </a:solidFill>
                <a:latin typeface="Times New Roman"/>
                <a:cs typeface="Times New Roman"/>
              </a:rPr>
              <a:t>80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32579" y="3475482"/>
            <a:ext cx="1263015" cy="3365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69900">
              <a:lnSpc>
                <a:spcPct val="100000"/>
              </a:lnSpc>
            </a:pPr>
            <a:r>
              <a:rPr dirty="0" smtClean="0" sz="1050" spc="-50">
                <a:solidFill>
                  <a:srgbClr val="151515"/>
                </a:solidFill>
                <a:latin typeface="Arial"/>
                <a:cs typeface="Arial"/>
              </a:rPr>
              <a:t>_</a:t>
            </a:r>
            <a:r>
              <a:rPr dirty="0" smtClean="0" sz="1050" spc="-50">
                <a:solidFill>
                  <a:srgbClr val="151515"/>
                </a:solidFill>
                <a:latin typeface="Arial"/>
                <a:cs typeface="Arial"/>
              </a:rPr>
              <a:t> </a:t>
            </a:r>
            <a:r>
              <a:rPr dirty="0" smtClean="0" sz="1050" spc="-65">
                <a:solidFill>
                  <a:srgbClr val="151515"/>
                </a:solidFill>
                <a:latin typeface="Arial"/>
                <a:cs typeface="Arial"/>
              </a:rPr>
              <a:t> </a:t>
            </a:r>
            <a:r>
              <a:rPr dirty="0" smtClean="0" sz="1050" spc="229">
                <a:solidFill>
                  <a:srgbClr val="424242"/>
                </a:solidFill>
                <a:latin typeface="Arial"/>
                <a:cs typeface="Arial"/>
              </a:rPr>
              <a:t>.</a:t>
            </a:r>
            <a:r>
              <a:rPr dirty="0" smtClean="0" sz="1050" spc="-195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dirty="0" smtClean="0" sz="1050" spc="-85" b="1">
                <a:solidFill>
                  <a:srgbClr val="242424"/>
                </a:solidFill>
                <a:latin typeface="Arial"/>
                <a:cs typeface="Arial"/>
              </a:rPr>
              <a:t>Umestone</a:t>
            </a:r>
            <a:endParaRPr sz="10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dirty="0" smtClean="0" sz="900" spc="-210" i="1">
                <a:solidFill>
                  <a:srgbClr val="242424"/>
                </a:solidFill>
                <a:latin typeface="Arial"/>
                <a:cs typeface="Arial"/>
              </a:rPr>
              <a:t>.</a:t>
            </a:r>
            <a:r>
              <a:rPr dirty="0" smtClean="0" sz="900" spc="240" i="1">
                <a:solidFill>
                  <a:srgbClr val="424242"/>
                </a:solidFill>
                <a:latin typeface="Arial"/>
                <a:cs typeface="Arial"/>
              </a:rPr>
              <a:t>_.:=----</a:t>
            </a:r>
            <a:r>
              <a:rPr dirty="0" smtClean="0" sz="900" spc="240" i="1">
                <a:solidFill>
                  <a:srgbClr val="424242"/>
                </a:solidFill>
                <a:latin typeface="Arial"/>
                <a:cs typeface="Arial"/>
              </a:rPr>
              <a:t>  </a:t>
            </a:r>
            <a:r>
              <a:rPr dirty="0" smtClean="0" sz="900" spc="-10" i="1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dirty="0" smtClean="0" sz="1050" spc="-105" b="1">
                <a:solidFill>
                  <a:srgbClr val="242424"/>
                </a:solidFill>
                <a:latin typeface="Arial"/>
                <a:cs typeface="Arial"/>
              </a:rPr>
              <a:t>Arkose</a:t>
            </a:r>
            <a:endParaRPr sz="10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01316" y="3084068"/>
            <a:ext cx="376555" cy="641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</a:pPr>
            <a:r>
              <a:rPr dirty="0" smtClean="0" sz="1300" spc="25" b="1" i="1">
                <a:solidFill>
                  <a:srgbClr val="242424"/>
                </a:solidFill>
                <a:latin typeface="Times New Roman"/>
                <a:cs typeface="Times New Roman"/>
              </a:rPr>
              <a:t>8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13"/>
              </a:spcBef>
            </a:pPr>
            <a:endParaRPr sz="500"/>
          </a:p>
          <a:p>
            <a:pPr marL="87630">
              <a:lnSpc>
                <a:spcPct val="100000"/>
              </a:lnSpc>
            </a:pPr>
            <a:r>
              <a:rPr dirty="0" smtClean="0" sz="1050" spc="560" b="1" i="1">
                <a:solidFill>
                  <a:srgbClr val="242424"/>
                </a:solidFill>
                <a:latin typeface="Times New Roman"/>
                <a:cs typeface="Times New Roman"/>
              </a:rPr>
              <a:t>60</a:t>
            </a:r>
            <a:endParaRPr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mtClean="0" sz="1250" spc="-240" b="1">
                <a:solidFill>
                  <a:srgbClr val="242424"/>
                </a:solidFill>
                <a:latin typeface="Times New Roman"/>
                <a:cs typeface="Times New Roman"/>
              </a:rPr>
              <a:t>cai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20772" y="3713226"/>
            <a:ext cx="16573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25" b="1">
                <a:solidFill>
                  <a:srgbClr val="242424"/>
                </a:solidFill>
                <a:latin typeface="Times New Roman"/>
                <a:cs typeface="Times New Roman"/>
              </a:rPr>
              <a:t>40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19604" y="3793235"/>
            <a:ext cx="116205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310" b="1">
                <a:solidFill>
                  <a:srgbClr val="151515"/>
                </a:solidFill>
                <a:latin typeface="Times New Roman"/>
                <a:cs typeface="Times New Roman"/>
              </a:rPr>
              <a:t>c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395220" y="4069334"/>
            <a:ext cx="403860" cy="23685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0480">
              <a:lnSpc>
                <a:spcPct val="100000"/>
              </a:lnSpc>
            </a:pPr>
            <a:r>
              <a:rPr dirty="0" smtClean="0" sz="550" spc="25" b="1">
                <a:solidFill>
                  <a:srgbClr val="242424"/>
                </a:solidFill>
                <a:latin typeface="Times New Roman"/>
                <a:cs typeface="Times New Roman"/>
              </a:rPr>
              <a:t>G</a:t>
            </a:r>
            <a:r>
              <a:rPr dirty="0" smtClean="0" sz="550" spc="10" b="1">
                <a:solidFill>
                  <a:srgbClr val="242424"/>
                </a:solidFill>
                <a:latin typeface="Times New Roman"/>
                <a:cs typeface="Times New Roman"/>
              </a:rPr>
              <a:t>)</a:t>
            </a:r>
            <a:endParaRPr sz="550">
              <a:latin typeface="Times New Roman"/>
              <a:cs typeface="Times New Roman"/>
            </a:endParaRPr>
          </a:p>
          <a:p>
            <a:pPr marL="12700">
              <a:lnSpc>
                <a:spcPts val="1110"/>
              </a:lnSpc>
              <a:tabLst>
                <a:tab pos="243840" algn="l"/>
              </a:tabLst>
            </a:pPr>
            <a:r>
              <a:rPr dirty="0" smtClean="0" sz="750" spc="-50" b="1">
                <a:solidFill>
                  <a:srgbClr val="151515"/>
                </a:solidFill>
                <a:latin typeface="Times New Roman"/>
                <a:cs typeface="Times New Roman"/>
              </a:rPr>
              <a:t>Cl.</a:t>
            </a:r>
            <a:r>
              <a:rPr dirty="0" smtClean="0" sz="750" spc="-50" b="1">
                <a:solidFill>
                  <a:srgbClr val="151515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 b="1">
                <a:solidFill>
                  <a:srgbClr val="242424"/>
                </a:solidFill>
                <a:latin typeface="Times New Roman"/>
                <a:cs typeface="Times New Roman"/>
              </a:rPr>
              <a:t>20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21428" y="4164329"/>
            <a:ext cx="374015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75" b="1">
                <a:solidFill>
                  <a:srgbClr val="151515"/>
                </a:solidFill>
                <a:latin typeface="Arial"/>
                <a:cs typeface="Arial"/>
              </a:rPr>
              <a:t>Basalt</a:t>
            </a:r>
            <a:endParaRPr sz="10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718307" y="4609338"/>
            <a:ext cx="10287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80" b="1">
                <a:solidFill>
                  <a:srgbClr val="242424"/>
                </a:solidFill>
                <a:latin typeface="Times New Roman"/>
                <a:cs typeface="Times New Roman"/>
              </a:rPr>
              <a:t>0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852420" y="4767834"/>
            <a:ext cx="62357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421005" algn="l"/>
              </a:tabLst>
            </a:pPr>
            <a:r>
              <a:rPr dirty="0" smtClean="0" baseline="2645" sz="1575" spc="44" b="1">
                <a:solidFill>
                  <a:srgbClr val="242424"/>
                </a:solidFill>
                <a:latin typeface="Times New Roman"/>
                <a:cs typeface="Times New Roman"/>
              </a:rPr>
              <a:t>0.4</a:t>
            </a:r>
            <a:r>
              <a:rPr dirty="0" smtClean="0" baseline="2645" sz="1575" spc="44" b="1">
                <a:solidFill>
                  <a:srgbClr val="242424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95">
                <a:solidFill>
                  <a:srgbClr val="242424"/>
                </a:solidFill>
                <a:latin typeface="Times New Roman"/>
                <a:cs typeface="Times New Roman"/>
              </a:rPr>
              <a:t>0</a:t>
            </a:r>
            <a:r>
              <a:rPr dirty="0" smtClean="0" sz="1050" spc="-75">
                <a:solidFill>
                  <a:srgbClr val="808080"/>
                </a:solidFill>
                <a:latin typeface="Times New Roman"/>
                <a:cs typeface="Times New Roman"/>
              </a:rPr>
              <a:t>.</a:t>
            </a:r>
            <a:r>
              <a:rPr dirty="0" smtClean="0" sz="1050" spc="150">
                <a:solidFill>
                  <a:srgbClr val="242424"/>
                </a:solidFill>
                <a:latin typeface="Times New Roman"/>
                <a:cs typeface="Times New Roman"/>
              </a:rPr>
              <a:t>6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687571" y="4774184"/>
            <a:ext cx="992505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414655" algn="l"/>
                <a:tab pos="810895" algn="l"/>
              </a:tabLst>
            </a:pPr>
            <a:r>
              <a:rPr dirty="0" smtClean="0" sz="1000" spc="15" b="1">
                <a:solidFill>
                  <a:srgbClr val="242424"/>
                </a:solidFill>
                <a:latin typeface="Arial"/>
                <a:cs typeface="Arial"/>
              </a:rPr>
              <a:t>0</a:t>
            </a:r>
            <a:r>
              <a:rPr dirty="0" smtClean="0" sz="1000" spc="-45" b="1">
                <a:solidFill>
                  <a:srgbClr val="808080"/>
                </a:solidFill>
                <a:latin typeface="Arial"/>
                <a:cs typeface="Arial"/>
              </a:rPr>
              <a:t>.</a:t>
            </a:r>
            <a:r>
              <a:rPr dirty="0" smtClean="0" sz="1000" spc="55" b="1">
                <a:solidFill>
                  <a:srgbClr val="242424"/>
                </a:solidFill>
                <a:latin typeface="Arial"/>
                <a:cs typeface="Arial"/>
              </a:rPr>
              <a:t>8</a:t>
            </a:r>
            <a:r>
              <a:rPr dirty="0" smtClean="0" sz="1000" spc="55" b="1">
                <a:solidFill>
                  <a:srgbClr val="242424"/>
                </a:solidFill>
                <a:latin typeface="Arial"/>
                <a:cs typeface="Arial"/>
              </a:rPr>
              <a:t>	</a:t>
            </a:r>
            <a:r>
              <a:rPr dirty="0" smtClean="0" sz="1000" spc="-35" b="1">
                <a:solidFill>
                  <a:srgbClr val="151515"/>
                </a:solidFill>
                <a:latin typeface="Arial"/>
                <a:cs typeface="Arial"/>
              </a:rPr>
              <a:t>1</a:t>
            </a:r>
            <a:r>
              <a:rPr dirty="0" smtClean="0" sz="1000" spc="-45" b="1">
                <a:solidFill>
                  <a:srgbClr val="808080"/>
                </a:solidFill>
                <a:latin typeface="Arial"/>
                <a:cs typeface="Arial"/>
              </a:rPr>
              <a:t>.</a:t>
            </a:r>
            <a:r>
              <a:rPr dirty="0" smtClean="0" sz="1000" spc="65" b="1">
                <a:solidFill>
                  <a:srgbClr val="151515"/>
                </a:solidFill>
                <a:latin typeface="Arial"/>
                <a:cs typeface="Arial"/>
              </a:rPr>
              <a:t>0</a:t>
            </a:r>
            <a:r>
              <a:rPr dirty="0" smtClean="0" sz="1000" spc="65" b="1">
                <a:solidFill>
                  <a:srgbClr val="151515"/>
                </a:solidFill>
                <a:latin typeface="Arial"/>
                <a:cs typeface="Arial"/>
              </a:rPr>
              <a:t>	</a:t>
            </a:r>
            <a:r>
              <a:rPr dirty="0" smtClean="0" baseline="2923" sz="1425" spc="-82" b="1">
                <a:solidFill>
                  <a:srgbClr val="151515"/>
                </a:solidFill>
                <a:latin typeface="Arial"/>
                <a:cs typeface="Arial"/>
              </a:rPr>
              <a:t>1</a:t>
            </a:r>
            <a:r>
              <a:rPr dirty="0" smtClean="0" baseline="2923" sz="1425" spc="-44" b="1">
                <a:solidFill>
                  <a:srgbClr val="808080"/>
                </a:solidFill>
                <a:latin typeface="Arial"/>
                <a:cs typeface="Arial"/>
              </a:rPr>
              <a:t>.</a:t>
            </a:r>
            <a:r>
              <a:rPr dirty="0" smtClean="0" baseline="2923" sz="1425" spc="104" b="1">
                <a:solidFill>
                  <a:srgbClr val="242424"/>
                </a:solidFill>
                <a:latin typeface="Arial"/>
                <a:cs typeface="Arial"/>
              </a:rPr>
              <a:t>2</a:t>
            </a:r>
            <a:endParaRPr baseline="2923" sz="1425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468115" y="4926329"/>
            <a:ext cx="671195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105" b="1">
                <a:solidFill>
                  <a:srgbClr val="242424"/>
                </a:solidFill>
                <a:latin typeface="Arial"/>
                <a:cs typeface="Arial"/>
              </a:rPr>
              <a:t>vvavetength</a:t>
            </a:r>
            <a:endParaRPr sz="105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784852" y="5037582"/>
            <a:ext cx="671195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40" b="1">
                <a:solidFill>
                  <a:srgbClr val="424242"/>
                </a:solidFill>
                <a:latin typeface="Arial"/>
                <a:cs typeface="Arial"/>
              </a:rPr>
              <a:t>®</a:t>
            </a:r>
            <a:r>
              <a:rPr dirty="0" smtClean="0" sz="750" spc="50" b="1">
                <a:solidFill>
                  <a:srgbClr val="424242"/>
                </a:solidFill>
                <a:latin typeface="Arial"/>
                <a:cs typeface="Arial"/>
              </a:rPr>
              <a:t> </a:t>
            </a:r>
            <a:r>
              <a:rPr dirty="0" smtClean="0" sz="750" spc="35" b="1">
                <a:solidFill>
                  <a:srgbClr val="242424"/>
                </a:solidFill>
                <a:latin typeface="Arial"/>
                <a:cs typeface="Arial"/>
              </a:rPr>
              <a:t>CCRS/CCT</a:t>
            </a:r>
            <a:endParaRPr sz="75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87044" y="5349557"/>
            <a:ext cx="5795010" cy="36493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81330">
              <a:lnSpc>
                <a:spcPct val="152500"/>
              </a:lnSpc>
            </a:pP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resolution.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describes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ability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sensor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fine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intervals.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finer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resolution,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narrower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channel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band.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5"/>
              </a:spcBef>
            </a:pPr>
            <a:endParaRPr sz="1200"/>
          </a:p>
          <a:p>
            <a:pPr algn="just" marL="12700" marR="13970">
              <a:lnSpc>
                <a:spcPct val="1518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Black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white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film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records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extending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much,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portion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spectrum.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fairly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coarse,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individually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distinguished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overall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entire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portion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recorded.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film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sensitive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portion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spectrum,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resolution,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individually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sensitive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blue,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green,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spectrum.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Thus,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colours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based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reflectance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wavelength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ranges.</a:t>
            </a:r>
            <a:endParaRPr sz="1250">
              <a:latin typeface="Times New Roman"/>
              <a:cs typeface="Times New Roman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1005839" y="676655"/>
          <a:ext cx="5769864" cy="17739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67967"/>
                <a:gridCol w="1264920"/>
                <a:gridCol w="1785780"/>
                <a:gridCol w="679709"/>
                <a:gridCol w="375518"/>
                <a:gridCol w="368534"/>
              </a:tblGrid>
              <a:tr h="1249679">
                <a:tc>
                  <a:txBody>
                    <a:bodyPr/>
                    <a:lstStyle/>
                    <a:p>
                      <a:pPr marL="9715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Microwave-Radar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8288">
                      <a:solidFill>
                        <a:srgbClr val="0C184F"/>
                      </a:solidFill>
                      <a:prstDash val="solid"/>
                    </a:lnR>
                    <a:lnT w="18288">
                      <a:solidFill>
                        <a:srgbClr val="081C4B"/>
                      </a:solidFill>
                      <a:prstDash val="solid"/>
                    </a:lnT>
                    <a:lnB w="18288">
                      <a:solidFill>
                        <a:srgbClr val="0C1C5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336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0.10-100</a:t>
                      </a:r>
                      <a:r>
                        <a:rPr dirty="0" smtClean="0" sz="1100" spc="8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em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2192">
                      <a:solidFill>
                        <a:srgbClr val="0F1F3B"/>
                      </a:solidFill>
                      <a:prstDash val="solid"/>
                    </a:lnR>
                    <a:lnT w="18288">
                      <a:solidFill>
                        <a:srgbClr val="081C4B"/>
                      </a:solidFill>
                      <a:prstDash val="solid"/>
                    </a:lnT>
                    <a:lnB w="18288">
                      <a:solidFill>
                        <a:srgbClr val="0C1C54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algn="just" marL="54610" marR="50800">
                        <a:lnSpc>
                          <a:spcPct val="1454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Microwaves</a:t>
                      </a: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5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penetrate  </a:t>
                      </a:r>
                      <a:r>
                        <a:rPr dirty="0" smtClean="0" sz="1100" spc="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clouds,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sz="1100" spc="-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fog,  </a:t>
                      </a:r>
                      <a:r>
                        <a:rPr dirty="0" smtClean="0" sz="1100" spc="-7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114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ram.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Images</a:t>
                      </a:r>
                      <a:r>
                        <a:rPr dirty="0" smtClean="0" sz="1100" spc="2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can</a:t>
                      </a:r>
                      <a:r>
                        <a:rPr dirty="0" smtClean="0" sz="1100" spc="-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dirty="0" smtClean="0" sz="1100" spc="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acquired</a:t>
                      </a:r>
                      <a:r>
                        <a:rPr dirty="0" smtClean="0" sz="1100" spc="-5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mtClean="0" sz="1100" spc="-7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 spc="4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active</a:t>
                      </a:r>
                      <a:r>
                        <a:rPr dirty="0" smtClean="0" sz="1100" spc="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mtClean="0" sz="1100" spc="-10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passive</a:t>
                      </a:r>
                      <a:r>
                        <a:rPr dirty="0" smtClean="0" sz="1100" spc="5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mode.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Radar</a:t>
                      </a:r>
                      <a:r>
                        <a:rPr dirty="0" smtClean="0" sz="1100" spc="-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is</a:t>
                      </a:r>
                      <a:r>
                        <a:rPr dirty="0" smtClean="0" sz="1100" spc="-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the active</a:t>
                      </a:r>
                      <a:r>
                        <a:rPr dirty="0" smtClean="0" sz="1100" spc="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form</a:t>
                      </a:r>
                      <a:r>
                        <a:rPr dirty="0" smtClean="0" sz="1100" spc="-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dirty="0" smtClean="0" sz="1100" spc="-9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microwave</a:t>
                      </a:r>
                      <a:r>
                        <a:rPr dirty="0" smtClean="0" sz="1100" spc="7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remote</a:t>
                      </a:r>
                      <a:r>
                        <a:rPr dirty="0" smtClean="0" sz="1100" spc="3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sensing.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Radar </a:t>
                      </a:r>
                      <a:r>
                        <a:rPr dirty="0" smtClean="0" baseline="2525" sz="1650" spc="89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images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525" sz="1650" spc="1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are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525" sz="1650" spc="187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acquired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525" sz="1650" spc="1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314" sz="18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at</a:t>
                      </a:r>
                      <a:r>
                        <a:rPr dirty="0" smtClean="0" baseline="2314" sz="18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314" sz="1800" spc="7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various</a:t>
                      </a:r>
                      <a:r>
                        <a:rPr dirty="0" smtClean="0" baseline="2525" sz="165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mtClean="0" baseline="2525" sz="1650" spc="-19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wavelength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50"/>
                        </a:lnSpc>
                        <a:spcBef>
                          <a:spcPts val="30"/>
                        </a:spcBef>
                      </a:pPr>
                      <a:endParaRPr sz="550"/>
                    </a:p>
                    <a:p>
                      <a:pPr algn="r" marR="6540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bands.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F1F3B"/>
                      </a:solidFill>
                      <a:prstDash val="solid"/>
                    </a:lnL>
                    <a:lnR w="18288">
                      <a:solidFill>
                        <a:srgbClr val="3B4F2F"/>
                      </a:solidFill>
                      <a:prstDash val="solid"/>
                    </a:lnR>
                    <a:lnT w="18288">
                      <a:solidFill>
                        <a:srgbClr val="081C4B"/>
                      </a:solidFill>
                      <a:prstDash val="solid"/>
                    </a:lnT>
                    <a:lnB w="18288">
                      <a:solidFill>
                        <a:srgbClr val="0C1C5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505968">
                <a:tc>
                  <a:txBody>
                    <a:bodyPr/>
                    <a:lstStyle/>
                    <a:p>
                      <a:pPr marL="26797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TV</a:t>
                      </a:r>
                      <a:r>
                        <a:rPr dirty="0" smtClean="0" sz="1100" spc="35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&amp;Radio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8288">
                      <a:solidFill>
                        <a:srgbClr val="0C184F"/>
                      </a:solidFill>
                      <a:prstDash val="solid"/>
                    </a:lnR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81C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8890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&gt;lOrn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8288">
                      <a:solidFill>
                        <a:srgbClr val="0C184F"/>
                      </a:solidFill>
                      <a:prstDash val="solid"/>
                    </a:lnL>
                    <a:lnR w="12192">
                      <a:solidFill>
                        <a:srgbClr val="0F1F3B"/>
                      </a:solidFill>
                      <a:prstDash val="solid"/>
                    </a:lnR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81C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960" marR="133985">
                        <a:lnSpc>
                          <a:spcPct val="145500"/>
                        </a:lnSpc>
                        <a:tabLst>
                          <a:tab pos="530225" algn="l"/>
                        </a:tabLst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mtClean="0" baseline="2525" sz="16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longest-wavelength</a:t>
                      </a:r>
                      <a:r>
                        <a:rPr dirty="0" smtClean="0" baseline="2525" sz="165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electromagnetic</a:t>
                      </a: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-8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1100" spc="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spectrum.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192">
                      <a:solidFill>
                        <a:srgbClr val="0F1F3B"/>
                      </a:solidFill>
                      <a:prstDash val="solid"/>
                    </a:lnL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81C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98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p01tion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81C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317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81C4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635">
                        <a:lnSpc>
                          <a:spcPct val="100000"/>
                        </a:lnSpc>
                      </a:pPr>
                      <a:r>
                        <a:rPr dirty="0" smtClean="0" sz="1100">
                          <a:solidFill>
                            <a:srgbClr val="030303"/>
                          </a:solidFill>
                          <a:latin typeface="Times New Roman"/>
                          <a:cs typeface="Times New Roman"/>
                        </a:rPr>
                        <a:t>the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18288">
                      <a:solidFill>
                        <a:srgbClr val="3B4F2F"/>
                      </a:solidFill>
                      <a:prstDash val="solid"/>
                    </a:lnR>
                    <a:lnT w="18288">
                      <a:solidFill>
                        <a:srgbClr val="0C1C54"/>
                      </a:solidFill>
                      <a:prstDash val="solid"/>
                    </a:lnT>
                    <a:lnB w="18288">
                      <a:solidFill>
                        <a:srgbClr val="081C4B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2019-02-21T03:54:51Z</dcterms:created>
  <dcterms:modified xsi:type="dcterms:W3CDTF">2019-02-21T03:54:51Z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