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9" r:id="rId4"/>
    <p:sldId id="261" r:id="rId5"/>
    <p:sldId id="263" r:id="rId6"/>
    <p:sldId id="262" r:id="rId7"/>
    <p:sldId id="265" r:id="rId8"/>
    <p:sldId id="266" r:id="rId9"/>
    <p:sldId id="267" r:id="rId10"/>
    <p:sldId id="275" r:id="rId11"/>
    <p:sldId id="269" r:id="rId12"/>
    <p:sldId id="271" r:id="rId13"/>
    <p:sldId id="273" r:id="rId14"/>
    <p:sldId id="278" r:id="rId15"/>
    <p:sldId id="279" r:id="rId16"/>
    <p:sldId id="280" r:id="rId17"/>
    <p:sldId id="281" r:id="rId18"/>
    <p:sldId id="282" r:id="rId19"/>
    <p:sldId id="283" r:id="rId20"/>
    <p:sldId id="284" r:id="rId21"/>
    <p:sldId id="285" r:id="rId22"/>
    <p:sldId id="277" r:id="rId23"/>
    <p:sldId id="295" r:id="rId24"/>
    <p:sldId id="297" r:id="rId25"/>
    <p:sldId id="287" r:id="rId26"/>
    <p:sldId id="289" r:id="rId27"/>
    <p:sldId id="291" r:id="rId28"/>
    <p:sldId id="293" r:id="rId29"/>
    <p:sldId id="298"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224" y="19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71A9C6-5383-4738-B6D2-EA051C75D1D5}" type="datetimeFigureOut">
              <a:rPr lang="en-US" smtClean="0"/>
              <a:pPr/>
              <a:t>3/19/2018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95CE53-BF8C-4028-A392-326A3312AD6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kumimoji="0" lang="zh-TW" altLang="en-US" smtClean="0">
              <a:ea typeface="新細明體" pitchFamily="18" charset="-120"/>
            </a:endParaRPr>
          </a:p>
        </p:txBody>
      </p:sp>
      <p:sp>
        <p:nvSpPr>
          <p:cNvPr id="26627" name="Slide Number Placeholder 3"/>
          <p:cNvSpPr>
            <a:spLocks noGrp="1"/>
          </p:cNvSpPr>
          <p:nvPr>
            <p:ph type="sldNum" sz="quarter" idx="5"/>
          </p:nvPr>
        </p:nvSpPr>
        <p:spPr bwMode="auto">
          <a:noFill/>
          <a:ln>
            <a:miter lim="800000"/>
            <a:headEnd/>
            <a:tailEnd/>
          </a:ln>
        </p:spPr>
        <p:txBody>
          <a:bodyPr/>
          <a:lstStyle/>
          <a:p>
            <a:fld id="{50B69330-EDD7-4382-AC66-3A261BB9549F}" type="slidenum">
              <a:rPr lang="en-US" altLang="zh-TW"/>
              <a:pPr/>
              <a:t>10</a:t>
            </a:fld>
            <a:endParaRPr lang="en-US" altLang="zh-TW"/>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kumimoji="0" lang="zh-TW" altLang="en-US" smtClean="0">
              <a:ea typeface="新細明體" pitchFamily="18" charset="-120"/>
            </a:endParaRPr>
          </a:p>
        </p:txBody>
      </p:sp>
      <p:sp>
        <p:nvSpPr>
          <p:cNvPr id="22531" name="Slide Number Placeholder 3"/>
          <p:cNvSpPr>
            <a:spLocks noGrp="1"/>
          </p:cNvSpPr>
          <p:nvPr>
            <p:ph type="sldNum" sz="quarter" idx="5"/>
          </p:nvPr>
        </p:nvSpPr>
        <p:spPr bwMode="auto">
          <a:noFill/>
          <a:ln>
            <a:miter lim="800000"/>
            <a:headEnd/>
            <a:tailEnd/>
          </a:ln>
        </p:spPr>
        <p:txBody>
          <a:bodyPr/>
          <a:lstStyle/>
          <a:p>
            <a:fld id="{2BED16F9-C6A5-476C-883A-676A104D88B4}" type="slidenum">
              <a:rPr lang="en-US" altLang="zh-TW"/>
              <a:pPr/>
              <a:t>12</a:t>
            </a:fld>
            <a:endParaRPr lang="en-US" altLang="zh-TW"/>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kumimoji="0" lang="zh-TW" altLang="en-US" smtClean="0">
              <a:ea typeface="新細明體" pitchFamily="18" charset="-120"/>
            </a:endParaRPr>
          </a:p>
        </p:txBody>
      </p:sp>
      <p:sp>
        <p:nvSpPr>
          <p:cNvPr id="24579" name="Slide Number Placeholder 3"/>
          <p:cNvSpPr>
            <a:spLocks noGrp="1"/>
          </p:cNvSpPr>
          <p:nvPr>
            <p:ph type="sldNum" sz="quarter" idx="5"/>
          </p:nvPr>
        </p:nvSpPr>
        <p:spPr bwMode="auto">
          <a:noFill/>
          <a:ln>
            <a:miter lim="800000"/>
            <a:headEnd/>
            <a:tailEnd/>
          </a:ln>
        </p:spPr>
        <p:txBody>
          <a:bodyPr/>
          <a:lstStyle/>
          <a:p>
            <a:fld id="{B97FB31E-DAD7-4020-88AB-8A98E34D965A}" type="slidenum">
              <a:rPr lang="en-US" altLang="zh-TW"/>
              <a:pPr/>
              <a:t>13</a:t>
            </a:fld>
            <a:endParaRPr lang="en-US" altLang="zh-TW"/>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3/19/2018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2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FF0000"/>
                </a:solidFill>
                <a:latin typeface="Times New Roman" pitchFamily="18" charset="0"/>
                <a:cs typeface="Times New Roman" pitchFamily="18" charset="0"/>
              </a:rPr>
              <a:t>Equilibrium and Elasticity (9)</a:t>
            </a:r>
            <a:endParaRPr lang="en-US"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b="1" dirty="0" smtClean="0">
                <a:solidFill>
                  <a:srgbClr val="0070C0"/>
                </a:solidFill>
                <a:latin typeface="Times New Roman" pitchFamily="18" charset="0"/>
                <a:cs typeface="Times New Roman" pitchFamily="18" charset="0"/>
              </a:rPr>
              <a:t>Dr. Hind I. </a:t>
            </a:r>
            <a:r>
              <a:rPr lang="en-US" b="1" dirty="0" err="1" smtClean="0">
                <a:solidFill>
                  <a:srgbClr val="0070C0"/>
                </a:solidFill>
                <a:latin typeface="Times New Roman" pitchFamily="18" charset="0"/>
                <a:cs typeface="Times New Roman" pitchFamily="18" charset="0"/>
              </a:rPr>
              <a:t>Abdulgafour</a:t>
            </a:r>
            <a:endParaRPr lang="en-US" b="1" dirty="0">
              <a:solidFill>
                <a:srgbClr val="0070C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6591300" y="152400"/>
            <a:ext cx="2552700" cy="243840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4"/>
          <p:cNvSpPr txBox="1">
            <a:spLocks noChangeArrowheads="1"/>
          </p:cNvSpPr>
          <p:nvPr/>
        </p:nvSpPr>
        <p:spPr bwMode="auto">
          <a:xfrm>
            <a:off x="0" y="0"/>
            <a:ext cx="3433763" cy="400050"/>
          </a:xfrm>
          <a:prstGeom prst="rect">
            <a:avLst/>
          </a:prstGeom>
          <a:noFill/>
          <a:ln w="9525">
            <a:noFill/>
            <a:miter lim="800000"/>
            <a:headEnd/>
            <a:tailEnd/>
          </a:ln>
        </p:spPr>
        <p:txBody>
          <a:bodyPr wrap="none">
            <a:spAutoFit/>
          </a:bodyPr>
          <a:lstStyle/>
          <a:p>
            <a:r>
              <a:rPr lang="en-US" altLang="zh-TW" sz="2000" b="1">
                <a:solidFill>
                  <a:srgbClr val="FF3300"/>
                </a:solidFill>
              </a:rPr>
              <a:t>Example, static equilibrium:</a:t>
            </a:r>
          </a:p>
        </p:txBody>
      </p:sp>
      <p:grpSp>
        <p:nvGrpSpPr>
          <p:cNvPr id="2" name="Group 28"/>
          <p:cNvGrpSpPr>
            <a:grpSpLocks/>
          </p:cNvGrpSpPr>
          <p:nvPr/>
        </p:nvGrpSpPr>
        <p:grpSpPr bwMode="auto">
          <a:xfrm>
            <a:off x="0" y="515938"/>
            <a:ext cx="4238625" cy="6342062"/>
            <a:chOff x="0" y="515816"/>
            <a:chExt cx="4238625" cy="6342184"/>
          </a:xfrm>
        </p:grpSpPr>
        <p:pic>
          <p:nvPicPr>
            <p:cNvPr id="50178" name="Picture 2"/>
            <p:cNvPicPr>
              <a:picLocks noChangeAspect="1" noChangeArrowheads="1"/>
            </p:cNvPicPr>
            <p:nvPr/>
          </p:nvPicPr>
          <p:blipFill>
            <a:blip r:embed="rId3" cstate="print">
              <a:duotone>
                <a:prstClr val="black"/>
                <a:schemeClr val="accent6">
                  <a:lumMod val="20000"/>
                  <a:lumOff val="80000"/>
                  <a:tint val="45000"/>
                  <a:satMod val="400000"/>
                </a:schemeClr>
              </a:duotone>
            </a:blip>
            <a:srcRect/>
            <a:stretch>
              <a:fillRect/>
            </a:stretch>
          </p:blipFill>
          <p:spPr bwMode="auto">
            <a:xfrm>
              <a:off x="0" y="1364620"/>
              <a:ext cx="4238625" cy="5493380"/>
            </a:xfrm>
            <a:prstGeom prst="rect">
              <a:avLst/>
            </a:prstGeom>
            <a:noFill/>
            <a:ln w="9525">
              <a:noFill/>
              <a:miter lim="800000"/>
              <a:headEnd/>
              <a:tailEnd/>
            </a:ln>
          </p:spPr>
        </p:pic>
        <p:pic>
          <p:nvPicPr>
            <p:cNvPr id="50179" name="Picture 3"/>
            <p:cNvPicPr>
              <a:picLocks noChangeAspect="1" noChangeArrowheads="1"/>
            </p:cNvPicPr>
            <p:nvPr/>
          </p:nvPicPr>
          <p:blipFill>
            <a:blip r:embed="rId4" cstate="print">
              <a:duotone>
                <a:prstClr val="black"/>
                <a:schemeClr val="accent6">
                  <a:lumMod val="20000"/>
                  <a:lumOff val="80000"/>
                  <a:tint val="45000"/>
                  <a:satMod val="400000"/>
                </a:schemeClr>
              </a:duotone>
            </a:blip>
            <a:srcRect/>
            <a:stretch>
              <a:fillRect/>
            </a:stretch>
          </p:blipFill>
          <p:spPr bwMode="auto">
            <a:xfrm>
              <a:off x="0" y="515816"/>
              <a:ext cx="4237999" cy="828430"/>
            </a:xfrm>
            <a:prstGeom prst="rect">
              <a:avLst/>
            </a:prstGeom>
            <a:noFill/>
            <a:ln w="9525">
              <a:noFill/>
              <a:miter lim="800000"/>
              <a:headEnd/>
              <a:tailEnd/>
            </a:ln>
          </p:spPr>
        </p:pic>
      </p:grpSp>
      <p:grpSp>
        <p:nvGrpSpPr>
          <p:cNvPr id="3" name="Group 27"/>
          <p:cNvGrpSpPr>
            <a:grpSpLocks/>
          </p:cNvGrpSpPr>
          <p:nvPr/>
        </p:nvGrpSpPr>
        <p:grpSpPr bwMode="auto">
          <a:xfrm>
            <a:off x="4376738" y="152400"/>
            <a:ext cx="4767262" cy="4741863"/>
            <a:chOff x="4375962" y="152400"/>
            <a:chExt cx="4768038" cy="4741266"/>
          </a:xfrm>
        </p:grpSpPr>
        <p:pic>
          <p:nvPicPr>
            <p:cNvPr id="50180" name="Picture 4"/>
            <p:cNvPicPr>
              <a:picLocks noChangeAspect="1" noChangeArrowheads="1"/>
            </p:cNvPicPr>
            <p:nvPr/>
          </p:nvPicPr>
          <p:blipFill>
            <a:blip r:embed="rId5" cstate="print">
              <a:duotone>
                <a:prstClr val="black"/>
                <a:schemeClr val="accent6">
                  <a:lumMod val="20000"/>
                  <a:lumOff val="80000"/>
                  <a:tint val="45000"/>
                  <a:satMod val="400000"/>
                </a:schemeClr>
              </a:duotone>
            </a:blip>
            <a:srcRect/>
            <a:stretch>
              <a:fillRect/>
            </a:stretch>
          </p:blipFill>
          <p:spPr bwMode="auto">
            <a:xfrm>
              <a:off x="4648200" y="228600"/>
              <a:ext cx="1143000" cy="314325"/>
            </a:xfrm>
            <a:prstGeom prst="rect">
              <a:avLst/>
            </a:prstGeom>
            <a:noFill/>
            <a:ln w="9525">
              <a:noFill/>
              <a:miter lim="800000"/>
              <a:headEnd/>
              <a:tailEnd/>
            </a:ln>
          </p:spPr>
        </p:pic>
        <p:pic>
          <p:nvPicPr>
            <p:cNvPr id="50181" name="Picture 5"/>
            <p:cNvPicPr>
              <a:picLocks noChangeAspect="1" noChangeArrowheads="1"/>
            </p:cNvPicPr>
            <p:nvPr/>
          </p:nvPicPr>
          <p:blipFill>
            <a:blip r:embed="rId6" cstate="print">
              <a:duotone>
                <a:prstClr val="black"/>
                <a:schemeClr val="accent6">
                  <a:lumMod val="20000"/>
                  <a:lumOff val="80000"/>
                  <a:tint val="45000"/>
                  <a:satMod val="400000"/>
                </a:schemeClr>
              </a:duotone>
            </a:blip>
            <a:srcRect/>
            <a:stretch>
              <a:fillRect/>
            </a:stretch>
          </p:blipFill>
          <p:spPr bwMode="auto">
            <a:xfrm>
              <a:off x="6715125" y="152400"/>
              <a:ext cx="2428875" cy="409575"/>
            </a:xfrm>
            <a:prstGeom prst="rect">
              <a:avLst/>
            </a:prstGeom>
            <a:noFill/>
            <a:ln w="9525">
              <a:noFill/>
              <a:miter lim="800000"/>
              <a:headEnd/>
              <a:tailEnd/>
            </a:ln>
          </p:spPr>
        </p:pic>
        <p:pic>
          <p:nvPicPr>
            <p:cNvPr id="50182" name="Picture 6"/>
            <p:cNvPicPr>
              <a:picLocks noChangeAspect="1" noChangeArrowheads="1"/>
            </p:cNvPicPr>
            <p:nvPr/>
          </p:nvPicPr>
          <p:blipFill>
            <a:blip r:embed="rId7" cstate="print">
              <a:duotone>
                <a:prstClr val="black"/>
                <a:schemeClr val="accent6">
                  <a:lumMod val="20000"/>
                  <a:lumOff val="80000"/>
                  <a:tint val="45000"/>
                  <a:satMod val="400000"/>
                </a:schemeClr>
              </a:duotone>
            </a:blip>
            <a:srcRect/>
            <a:stretch>
              <a:fillRect/>
            </a:stretch>
          </p:blipFill>
          <p:spPr bwMode="auto">
            <a:xfrm>
              <a:off x="5867400" y="1143000"/>
              <a:ext cx="914400" cy="219075"/>
            </a:xfrm>
            <a:prstGeom prst="rect">
              <a:avLst/>
            </a:prstGeom>
            <a:noFill/>
            <a:ln w="9525">
              <a:noFill/>
              <a:miter lim="800000"/>
              <a:headEnd/>
              <a:tailEnd/>
            </a:ln>
          </p:spPr>
        </p:pic>
        <p:pic>
          <p:nvPicPr>
            <p:cNvPr id="50183" name="Picture 7"/>
            <p:cNvPicPr>
              <a:picLocks noChangeAspect="1" noChangeArrowheads="1"/>
            </p:cNvPicPr>
            <p:nvPr/>
          </p:nvPicPr>
          <p:blipFill>
            <a:blip r:embed="rId8" cstate="print">
              <a:duotone>
                <a:prstClr val="black"/>
                <a:schemeClr val="accent6">
                  <a:lumMod val="20000"/>
                  <a:lumOff val="80000"/>
                  <a:tint val="45000"/>
                  <a:satMod val="400000"/>
                </a:schemeClr>
              </a:duotone>
            </a:blip>
            <a:srcRect/>
            <a:stretch>
              <a:fillRect/>
            </a:stretch>
          </p:blipFill>
          <p:spPr bwMode="auto">
            <a:xfrm>
              <a:off x="4495800" y="1981200"/>
              <a:ext cx="4410075" cy="276711"/>
            </a:xfrm>
            <a:prstGeom prst="rect">
              <a:avLst/>
            </a:prstGeom>
            <a:noFill/>
            <a:ln w="9525">
              <a:noFill/>
              <a:miter lim="800000"/>
              <a:headEnd/>
              <a:tailEnd/>
            </a:ln>
          </p:spPr>
        </p:pic>
        <p:pic>
          <p:nvPicPr>
            <p:cNvPr id="50184" name="Picture 8"/>
            <p:cNvPicPr>
              <a:picLocks noChangeAspect="1" noChangeArrowheads="1"/>
            </p:cNvPicPr>
            <p:nvPr/>
          </p:nvPicPr>
          <p:blipFill>
            <a:blip r:embed="rId9" cstate="print">
              <a:duotone>
                <a:prstClr val="black"/>
                <a:schemeClr val="accent6">
                  <a:lumMod val="20000"/>
                  <a:lumOff val="80000"/>
                  <a:tint val="45000"/>
                  <a:satMod val="400000"/>
                </a:schemeClr>
              </a:duotone>
            </a:blip>
            <a:srcRect/>
            <a:stretch>
              <a:fillRect/>
            </a:stretch>
          </p:blipFill>
          <p:spPr bwMode="auto">
            <a:xfrm>
              <a:off x="4392246" y="2566932"/>
              <a:ext cx="4480292" cy="1032662"/>
            </a:xfrm>
            <a:prstGeom prst="rect">
              <a:avLst/>
            </a:prstGeom>
            <a:noFill/>
            <a:ln w="9525">
              <a:noFill/>
              <a:miter lim="800000"/>
              <a:headEnd/>
              <a:tailEnd/>
            </a:ln>
          </p:spPr>
        </p:pic>
        <p:pic>
          <p:nvPicPr>
            <p:cNvPr id="50185" name="Picture 9"/>
            <p:cNvPicPr>
              <a:picLocks noChangeAspect="1" noChangeArrowheads="1"/>
            </p:cNvPicPr>
            <p:nvPr/>
          </p:nvPicPr>
          <p:blipFill>
            <a:blip r:embed="rId10" cstate="print">
              <a:duotone>
                <a:prstClr val="black"/>
                <a:schemeClr val="accent6">
                  <a:lumMod val="20000"/>
                  <a:lumOff val="80000"/>
                  <a:tint val="45000"/>
                  <a:satMod val="400000"/>
                </a:schemeClr>
              </a:duotone>
            </a:blip>
            <a:srcRect/>
            <a:stretch>
              <a:fillRect/>
            </a:stretch>
          </p:blipFill>
          <p:spPr bwMode="auto">
            <a:xfrm>
              <a:off x="4375962" y="3876432"/>
              <a:ext cx="4544202" cy="1017234"/>
            </a:xfrm>
            <a:prstGeom prst="rect">
              <a:avLst/>
            </a:prstGeom>
            <a:noFill/>
            <a:ln w="9525">
              <a:noFill/>
              <a:miter lim="800000"/>
              <a:headEnd/>
              <a:tailEnd/>
            </a:ln>
          </p:spPr>
        </p:pic>
      </p:grpSp>
      <p:cxnSp>
        <p:nvCxnSpPr>
          <p:cNvPr id="21" name="Straight Arrow Connector 20"/>
          <p:cNvCxnSpPr/>
          <p:nvPr/>
        </p:nvCxnSpPr>
        <p:spPr>
          <a:xfrm>
            <a:off x="5946775" y="352425"/>
            <a:ext cx="501650" cy="635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rot="5400000">
            <a:off x="6084888" y="1676400"/>
            <a:ext cx="398462"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5" name="Down Arrow 24"/>
          <p:cNvSpPr/>
          <p:nvPr/>
        </p:nvSpPr>
        <p:spPr>
          <a:xfrm>
            <a:off x="6229350" y="2282825"/>
            <a:ext cx="155575" cy="209550"/>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rgbClr val="FFFFFF"/>
              </a:solidFill>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3"/>
          <p:cNvSpPr txBox="1">
            <a:spLocks noChangeArrowheads="1"/>
          </p:cNvSpPr>
          <p:nvPr/>
        </p:nvSpPr>
        <p:spPr bwMode="auto">
          <a:xfrm>
            <a:off x="0" y="0"/>
            <a:ext cx="3935413" cy="461963"/>
          </a:xfrm>
          <a:prstGeom prst="rect">
            <a:avLst/>
          </a:prstGeom>
          <a:noFill/>
          <a:ln w="9525">
            <a:noFill/>
            <a:miter lim="800000"/>
            <a:headEnd/>
            <a:tailEnd/>
          </a:ln>
        </p:spPr>
        <p:txBody>
          <a:bodyPr wrap="none">
            <a:spAutoFit/>
          </a:bodyPr>
          <a:lstStyle/>
          <a:p>
            <a:r>
              <a:rPr lang="en-US" altLang="zh-TW" b="1">
                <a:solidFill>
                  <a:srgbClr val="FF3300"/>
                </a:solidFill>
              </a:rPr>
              <a:t>Example, static equilibrium:</a:t>
            </a:r>
          </a:p>
        </p:txBody>
      </p:sp>
      <p:grpSp>
        <p:nvGrpSpPr>
          <p:cNvPr id="2" name="Group 22"/>
          <p:cNvGrpSpPr>
            <a:grpSpLocks/>
          </p:cNvGrpSpPr>
          <p:nvPr/>
        </p:nvGrpSpPr>
        <p:grpSpPr bwMode="auto">
          <a:xfrm>
            <a:off x="0" y="533400"/>
            <a:ext cx="4545013" cy="6324600"/>
            <a:chOff x="0" y="533400"/>
            <a:chExt cx="4545301" cy="6324600"/>
          </a:xfrm>
        </p:grpSpPr>
        <p:pic>
          <p:nvPicPr>
            <p:cNvPr id="19461" name="Picture 5"/>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0" y="533400"/>
              <a:ext cx="4545301" cy="2214563"/>
            </a:xfrm>
            <a:prstGeom prst="rect">
              <a:avLst/>
            </a:prstGeom>
            <a:noFill/>
            <a:ln w="9525">
              <a:noFill/>
              <a:miter lim="800000"/>
              <a:headEnd/>
              <a:tailEnd/>
            </a:ln>
          </p:spPr>
        </p:pic>
        <p:pic>
          <p:nvPicPr>
            <p:cNvPr id="20496" name="Picture 6"/>
            <p:cNvPicPr>
              <a:picLocks noChangeAspect="1" noChangeArrowheads="1"/>
            </p:cNvPicPr>
            <p:nvPr/>
          </p:nvPicPr>
          <p:blipFill>
            <a:blip r:embed="rId3"/>
            <a:srcRect/>
            <a:stretch>
              <a:fillRect/>
            </a:stretch>
          </p:blipFill>
          <p:spPr bwMode="auto">
            <a:xfrm>
              <a:off x="0" y="2743200"/>
              <a:ext cx="2766127" cy="3929063"/>
            </a:xfrm>
            <a:prstGeom prst="rect">
              <a:avLst/>
            </a:prstGeom>
            <a:noFill/>
            <a:ln w="9525">
              <a:noFill/>
              <a:miter lim="800000"/>
              <a:headEnd/>
              <a:tailEnd/>
            </a:ln>
          </p:spPr>
        </p:pic>
        <p:pic>
          <p:nvPicPr>
            <p:cNvPr id="19463" name="Picture 7"/>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0" y="6608445"/>
              <a:ext cx="1247775" cy="249555"/>
            </a:xfrm>
            <a:prstGeom prst="rect">
              <a:avLst/>
            </a:prstGeom>
            <a:noFill/>
            <a:ln w="9525">
              <a:noFill/>
              <a:miter lim="800000"/>
              <a:headEnd/>
              <a:tailEnd/>
            </a:ln>
          </p:spPr>
        </p:pic>
      </p:grpSp>
      <p:grpSp>
        <p:nvGrpSpPr>
          <p:cNvPr id="3" name="Group 18"/>
          <p:cNvGrpSpPr>
            <a:grpSpLocks/>
          </p:cNvGrpSpPr>
          <p:nvPr/>
        </p:nvGrpSpPr>
        <p:grpSpPr bwMode="auto">
          <a:xfrm>
            <a:off x="3657600" y="76200"/>
            <a:ext cx="5486400" cy="5518150"/>
            <a:chOff x="3657600" y="76200"/>
            <a:chExt cx="5486400" cy="5517504"/>
          </a:xfrm>
        </p:grpSpPr>
        <p:pic>
          <p:nvPicPr>
            <p:cNvPr id="19464" name="Picture 8"/>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6172200" y="76200"/>
              <a:ext cx="885825" cy="238125"/>
            </a:xfrm>
            <a:prstGeom prst="rect">
              <a:avLst/>
            </a:prstGeom>
            <a:noFill/>
            <a:ln w="9525">
              <a:noFill/>
              <a:miter lim="800000"/>
              <a:headEnd/>
              <a:tailEnd/>
            </a:ln>
          </p:spPr>
        </p:pic>
        <p:pic>
          <p:nvPicPr>
            <p:cNvPr id="19465" name="Picture 9"/>
            <p:cNvPicPr>
              <a:picLocks noChangeAspect="1" noChangeArrowheads="1"/>
            </p:cNvPicPr>
            <p:nvPr/>
          </p:nvPicPr>
          <p:blipFill>
            <a:blip r:embed="rId6" cstate="print">
              <a:duotone>
                <a:schemeClr val="accent2">
                  <a:shade val="45000"/>
                  <a:satMod val="135000"/>
                </a:schemeClr>
                <a:prstClr val="white"/>
              </a:duotone>
            </a:blip>
            <a:srcRect/>
            <a:stretch>
              <a:fillRect/>
            </a:stretch>
          </p:blipFill>
          <p:spPr bwMode="auto">
            <a:xfrm>
              <a:off x="4648200" y="838200"/>
              <a:ext cx="4495800" cy="679016"/>
            </a:xfrm>
            <a:prstGeom prst="rect">
              <a:avLst/>
            </a:prstGeom>
            <a:noFill/>
            <a:ln w="9525">
              <a:noFill/>
              <a:miter lim="800000"/>
              <a:headEnd/>
              <a:tailEnd/>
            </a:ln>
          </p:spPr>
        </p:pic>
        <p:pic>
          <p:nvPicPr>
            <p:cNvPr id="19466" name="Picture 10"/>
            <p:cNvPicPr>
              <a:picLocks noChangeAspect="1" noChangeArrowheads="1"/>
            </p:cNvPicPr>
            <p:nvPr/>
          </p:nvPicPr>
          <p:blipFill>
            <a:blip r:embed="rId7" cstate="print">
              <a:duotone>
                <a:schemeClr val="accent2">
                  <a:shade val="45000"/>
                  <a:satMod val="135000"/>
                </a:schemeClr>
                <a:prstClr val="white"/>
              </a:duotone>
            </a:blip>
            <a:srcRect/>
            <a:stretch>
              <a:fillRect/>
            </a:stretch>
          </p:blipFill>
          <p:spPr bwMode="auto">
            <a:xfrm>
              <a:off x="5486400" y="1600200"/>
              <a:ext cx="2300288" cy="460058"/>
            </a:xfrm>
            <a:prstGeom prst="rect">
              <a:avLst/>
            </a:prstGeom>
            <a:noFill/>
            <a:ln w="9525">
              <a:noFill/>
              <a:miter lim="800000"/>
              <a:headEnd/>
              <a:tailEnd/>
            </a:ln>
          </p:spPr>
        </p:pic>
        <p:pic>
          <p:nvPicPr>
            <p:cNvPr id="19467" name="Picture 11"/>
            <p:cNvPicPr>
              <a:picLocks noChangeAspect="1" noChangeArrowheads="1"/>
            </p:cNvPicPr>
            <p:nvPr/>
          </p:nvPicPr>
          <p:blipFill>
            <a:blip r:embed="rId8" cstate="print">
              <a:duotone>
                <a:schemeClr val="accent2">
                  <a:shade val="45000"/>
                  <a:satMod val="135000"/>
                </a:schemeClr>
                <a:prstClr val="white"/>
              </a:duotone>
            </a:blip>
            <a:srcRect/>
            <a:stretch>
              <a:fillRect/>
            </a:stretch>
          </p:blipFill>
          <p:spPr bwMode="auto">
            <a:xfrm>
              <a:off x="4800600" y="2209800"/>
              <a:ext cx="4059090" cy="1276350"/>
            </a:xfrm>
            <a:prstGeom prst="rect">
              <a:avLst/>
            </a:prstGeom>
            <a:noFill/>
            <a:ln w="9525">
              <a:noFill/>
              <a:miter lim="800000"/>
              <a:headEnd/>
              <a:tailEnd/>
            </a:ln>
          </p:spPr>
        </p:pic>
        <p:pic>
          <p:nvPicPr>
            <p:cNvPr id="19468" name="Picture 12"/>
            <p:cNvPicPr>
              <a:picLocks noChangeAspect="1" noChangeArrowheads="1"/>
            </p:cNvPicPr>
            <p:nvPr/>
          </p:nvPicPr>
          <p:blipFill>
            <a:blip r:embed="rId9" cstate="print">
              <a:duotone>
                <a:schemeClr val="accent2">
                  <a:shade val="45000"/>
                  <a:satMod val="135000"/>
                </a:schemeClr>
                <a:prstClr val="white"/>
              </a:duotone>
            </a:blip>
            <a:srcRect/>
            <a:stretch>
              <a:fillRect/>
            </a:stretch>
          </p:blipFill>
          <p:spPr bwMode="auto">
            <a:xfrm>
              <a:off x="3657600" y="3810000"/>
              <a:ext cx="905996" cy="314325"/>
            </a:xfrm>
            <a:prstGeom prst="rect">
              <a:avLst/>
            </a:prstGeom>
            <a:noFill/>
            <a:ln w="9525">
              <a:noFill/>
              <a:miter lim="800000"/>
              <a:headEnd/>
              <a:tailEnd/>
            </a:ln>
          </p:spPr>
        </p:pic>
        <p:sp>
          <p:nvSpPr>
            <p:cNvPr id="13" name="Notched Right Arrow 12"/>
            <p:cNvSpPr/>
            <p:nvPr/>
          </p:nvSpPr>
          <p:spPr>
            <a:xfrm>
              <a:off x="4800600" y="3885754"/>
              <a:ext cx="381000" cy="152382"/>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rgbClr val="FFFFFF"/>
                </a:solidFill>
                <a:latin typeface="Times New Roman" pitchFamily="18" charset="0"/>
              </a:endParaRPr>
            </a:p>
          </p:txBody>
        </p:sp>
        <p:pic>
          <p:nvPicPr>
            <p:cNvPr id="19469" name="Picture 13"/>
            <p:cNvPicPr>
              <a:picLocks noChangeAspect="1" noChangeArrowheads="1"/>
            </p:cNvPicPr>
            <p:nvPr/>
          </p:nvPicPr>
          <p:blipFill>
            <a:blip r:embed="rId10" cstate="print">
              <a:duotone>
                <a:schemeClr val="accent2">
                  <a:shade val="45000"/>
                  <a:satMod val="135000"/>
                </a:schemeClr>
                <a:prstClr val="white"/>
              </a:duotone>
            </a:blip>
            <a:srcRect/>
            <a:stretch>
              <a:fillRect/>
            </a:stretch>
          </p:blipFill>
          <p:spPr bwMode="auto">
            <a:xfrm>
              <a:off x="5562600" y="3657600"/>
              <a:ext cx="1676400" cy="748683"/>
            </a:xfrm>
            <a:prstGeom prst="rect">
              <a:avLst/>
            </a:prstGeom>
            <a:noFill/>
            <a:ln w="9525">
              <a:noFill/>
              <a:miter lim="800000"/>
              <a:headEnd/>
              <a:tailEnd/>
            </a:ln>
          </p:spPr>
        </p:pic>
        <p:pic>
          <p:nvPicPr>
            <p:cNvPr id="19470" name="Picture 14"/>
            <p:cNvPicPr>
              <a:picLocks noChangeAspect="1" noChangeArrowheads="1"/>
            </p:cNvPicPr>
            <p:nvPr/>
          </p:nvPicPr>
          <p:blipFill>
            <a:blip r:embed="rId11" cstate="print">
              <a:duotone>
                <a:schemeClr val="accent2">
                  <a:shade val="45000"/>
                  <a:satMod val="135000"/>
                </a:schemeClr>
                <a:prstClr val="white"/>
              </a:duotone>
            </a:blip>
            <a:srcRect/>
            <a:stretch>
              <a:fillRect/>
            </a:stretch>
          </p:blipFill>
          <p:spPr bwMode="auto">
            <a:xfrm>
              <a:off x="3733800" y="4876800"/>
              <a:ext cx="856979" cy="319088"/>
            </a:xfrm>
            <a:prstGeom prst="rect">
              <a:avLst/>
            </a:prstGeom>
            <a:noFill/>
            <a:ln w="9525">
              <a:noFill/>
              <a:miter lim="800000"/>
              <a:headEnd/>
              <a:tailEnd/>
            </a:ln>
          </p:spPr>
        </p:pic>
        <p:pic>
          <p:nvPicPr>
            <p:cNvPr id="19471" name="Picture 15"/>
            <p:cNvPicPr>
              <a:picLocks noChangeAspect="1" noChangeArrowheads="1"/>
            </p:cNvPicPr>
            <p:nvPr/>
          </p:nvPicPr>
          <p:blipFill>
            <a:blip r:embed="rId12" cstate="print">
              <a:duotone>
                <a:schemeClr val="accent2">
                  <a:shade val="45000"/>
                  <a:satMod val="135000"/>
                </a:schemeClr>
                <a:prstClr val="white"/>
              </a:duotone>
            </a:blip>
            <a:srcRect/>
            <a:stretch>
              <a:fillRect/>
            </a:stretch>
          </p:blipFill>
          <p:spPr bwMode="auto">
            <a:xfrm>
              <a:off x="5538787" y="4648200"/>
              <a:ext cx="3605213" cy="945504"/>
            </a:xfrm>
            <a:prstGeom prst="rect">
              <a:avLst/>
            </a:prstGeom>
            <a:noFill/>
            <a:ln w="9525">
              <a:noFill/>
              <a:miter lim="800000"/>
              <a:headEnd/>
              <a:tailEnd/>
            </a:ln>
          </p:spPr>
        </p:pic>
        <p:sp>
          <p:nvSpPr>
            <p:cNvPr id="17" name="Notched Right Arrow 16"/>
            <p:cNvSpPr/>
            <p:nvPr/>
          </p:nvSpPr>
          <p:spPr>
            <a:xfrm>
              <a:off x="4800600" y="4952429"/>
              <a:ext cx="381000" cy="152382"/>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18" name="Notched Right Arrow 17"/>
            <p:cNvSpPr/>
            <p:nvPr/>
          </p:nvSpPr>
          <p:spPr>
            <a:xfrm rot="5400000">
              <a:off x="6400822" y="533338"/>
              <a:ext cx="380955" cy="152400"/>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rgbClr val="FFFFFF"/>
                </a:solidFill>
                <a:latin typeface="Times New Roman" pitchFamily="18"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4"/>
          <p:cNvSpPr txBox="1">
            <a:spLocks noChangeArrowheads="1"/>
          </p:cNvSpPr>
          <p:nvPr/>
        </p:nvSpPr>
        <p:spPr bwMode="auto">
          <a:xfrm>
            <a:off x="0" y="0"/>
            <a:ext cx="3305175" cy="400050"/>
          </a:xfrm>
          <a:prstGeom prst="rect">
            <a:avLst/>
          </a:prstGeom>
          <a:noFill/>
          <a:ln w="9525">
            <a:noFill/>
            <a:miter lim="800000"/>
            <a:headEnd/>
            <a:tailEnd/>
          </a:ln>
        </p:spPr>
        <p:txBody>
          <a:bodyPr wrap="none">
            <a:spAutoFit/>
          </a:bodyPr>
          <a:lstStyle/>
          <a:p>
            <a:r>
              <a:rPr lang="en-US" altLang="zh-TW" sz="2000" b="1">
                <a:solidFill>
                  <a:srgbClr val="FF3300"/>
                </a:solidFill>
              </a:rPr>
              <a:t>Example, static equilibrium:</a:t>
            </a:r>
          </a:p>
        </p:txBody>
      </p:sp>
      <p:grpSp>
        <p:nvGrpSpPr>
          <p:cNvPr id="2" name="Group 13"/>
          <p:cNvGrpSpPr>
            <a:grpSpLocks/>
          </p:cNvGrpSpPr>
          <p:nvPr/>
        </p:nvGrpSpPr>
        <p:grpSpPr bwMode="auto">
          <a:xfrm>
            <a:off x="0" y="381000"/>
            <a:ext cx="9144000" cy="6477000"/>
            <a:chOff x="0" y="381000"/>
            <a:chExt cx="9144000" cy="6477000"/>
          </a:xfrm>
        </p:grpSpPr>
        <p:pic>
          <p:nvPicPr>
            <p:cNvPr id="21507" name="Picture 8"/>
            <p:cNvPicPr>
              <a:picLocks noChangeAspect="1" noChangeArrowheads="1"/>
            </p:cNvPicPr>
            <p:nvPr/>
          </p:nvPicPr>
          <p:blipFill>
            <a:blip r:embed="rId3"/>
            <a:srcRect/>
            <a:stretch>
              <a:fillRect/>
            </a:stretch>
          </p:blipFill>
          <p:spPr bwMode="auto">
            <a:xfrm>
              <a:off x="3986879" y="381000"/>
              <a:ext cx="5157121" cy="1600200"/>
            </a:xfrm>
            <a:prstGeom prst="rect">
              <a:avLst/>
            </a:prstGeom>
            <a:noFill/>
            <a:ln w="9525">
              <a:noFill/>
              <a:miter lim="800000"/>
              <a:headEnd/>
              <a:tailEnd/>
            </a:ln>
          </p:spPr>
        </p:pic>
        <p:grpSp>
          <p:nvGrpSpPr>
            <p:cNvPr id="3" name="Group 9"/>
            <p:cNvGrpSpPr>
              <a:grpSpLocks/>
            </p:cNvGrpSpPr>
            <p:nvPr/>
          </p:nvGrpSpPr>
          <p:grpSpPr bwMode="auto">
            <a:xfrm>
              <a:off x="0" y="533400"/>
              <a:ext cx="3505200" cy="3200400"/>
              <a:chOff x="0" y="533400"/>
              <a:chExt cx="3871912" cy="3603146"/>
            </a:xfrm>
          </p:grpSpPr>
          <p:pic>
            <p:nvPicPr>
              <p:cNvPr id="21512" name="Picture 7"/>
              <p:cNvPicPr>
                <a:picLocks noChangeAspect="1" noChangeArrowheads="1"/>
              </p:cNvPicPr>
              <p:nvPr/>
            </p:nvPicPr>
            <p:blipFill>
              <a:blip r:embed="rId4"/>
              <a:srcRect/>
              <a:stretch>
                <a:fillRect/>
              </a:stretch>
            </p:blipFill>
            <p:spPr bwMode="auto">
              <a:xfrm>
                <a:off x="0" y="533400"/>
                <a:ext cx="3871912" cy="3603146"/>
              </a:xfrm>
              <a:prstGeom prst="rect">
                <a:avLst/>
              </a:prstGeom>
              <a:noFill/>
              <a:ln w="9525">
                <a:noFill/>
                <a:miter lim="800000"/>
                <a:headEnd/>
                <a:tailEnd/>
              </a:ln>
            </p:spPr>
          </p:pic>
          <p:pic>
            <p:nvPicPr>
              <p:cNvPr id="21513" name="Picture 9"/>
              <p:cNvPicPr>
                <a:picLocks noChangeAspect="1" noChangeArrowheads="1"/>
              </p:cNvPicPr>
              <p:nvPr/>
            </p:nvPicPr>
            <p:blipFill>
              <a:blip r:embed="rId5"/>
              <a:srcRect/>
              <a:stretch>
                <a:fillRect/>
              </a:stretch>
            </p:blipFill>
            <p:spPr bwMode="auto">
              <a:xfrm>
                <a:off x="0" y="3810000"/>
                <a:ext cx="1447800" cy="285750"/>
              </a:xfrm>
              <a:prstGeom prst="rect">
                <a:avLst/>
              </a:prstGeom>
              <a:noFill/>
              <a:ln w="9525">
                <a:noFill/>
                <a:miter lim="800000"/>
                <a:headEnd/>
                <a:tailEnd/>
              </a:ln>
            </p:spPr>
          </p:pic>
        </p:grpSp>
        <p:pic>
          <p:nvPicPr>
            <p:cNvPr id="21509" name="Picture 10"/>
            <p:cNvPicPr>
              <a:picLocks noChangeAspect="1" noChangeArrowheads="1"/>
            </p:cNvPicPr>
            <p:nvPr/>
          </p:nvPicPr>
          <p:blipFill>
            <a:blip r:embed="rId6"/>
            <a:srcRect/>
            <a:stretch>
              <a:fillRect/>
            </a:stretch>
          </p:blipFill>
          <p:spPr bwMode="auto">
            <a:xfrm>
              <a:off x="3926230" y="2185987"/>
              <a:ext cx="5217770" cy="4672013"/>
            </a:xfrm>
            <a:prstGeom prst="rect">
              <a:avLst/>
            </a:prstGeom>
            <a:noFill/>
            <a:ln w="9525">
              <a:noFill/>
              <a:miter lim="800000"/>
              <a:headEnd/>
              <a:tailEnd/>
            </a:ln>
          </p:spPr>
        </p:pic>
        <p:pic>
          <p:nvPicPr>
            <p:cNvPr id="21510" name="Picture 11"/>
            <p:cNvPicPr>
              <a:picLocks noChangeAspect="1" noChangeArrowheads="1"/>
            </p:cNvPicPr>
            <p:nvPr/>
          </p:nvPicPr>
          <p:blipFill>
            <a:blip r:embed="rId7"/>
            <a:srcRect/>
            <a:stretch>
              <a:fillRect/>
            </a:stretch>
          </p:blipFill>
          <p:spPr bwMode="auto">
            <a:xfrm>
              <a:off x="0" y="3739918"/>
              <a:ext cx="3505200" cy="2660882"/>
            </a:xfrm>
            <a:prstGeom prst="rect">
              <a:avLst/>
            </a:prstGeom>
            <a:noFill/>
            <a:ln w="9525">
              <a:noFill/>
              <a:miter lim="800000"/>
              <a:headEnd/>
              <a:tailEnd/>
            </a:ln>
          </p:spPr>
        </p:pic>
        <p:pic>
          <p:nvPicPr>
            <p:cNvPr id="21511" name="Picture 12"/>
            <p:cNvPicPr>
              <a:picLocks noChangeAspect="1" noChangeArrowheads="1"/>
            </p:cNvPicPr>
            <p:nvPr/>
          </p:nvPicPr>
          <p:blipFill>
            <a:blip r:embed="rId8"/>
            <a:srcRect/>
            <a:stretch>
              <a:fillRect/>
            </a:stretch>
          </p:blipFill>
          <p:spPr bwMode="auto">
            <a:xfrm>
              <a:off x="0" y="6324600"/>
              <a:ext cx="276225" cy="28575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4"/>
          <p:cNvSpPr txBox="1">
            <a:spLocks noChangeArrowheads="1"/>
          </p:cNvSpPr>
          <p:nvPr/>
        </p:nvSpPr>
        <p:spPr bwMode="auto">
          <a:xfrm>
            <a:off x="0" y="0"/>
            <a:ext cx="3967163" cy="400050"/>
          </a:xfrm>
          <a:prstGeom prst="rect">
            <a:avLst/>
          </a:prstGeom>
          <a:noFill/>
          <a:ln w="9525">
            <a:noFill/>
            <a:miter lim="800000"/>
            <a:headEnd/>
            <a:tailEnd/>
          </a:ln>
        </p:spPr>
        <p:txBody>
          <a:bodyPr wrap="none">
            <a:spAutoFit/>
          </a:bodyPr>
          <a:lstStyle/>
          <a:p>
            <a:r>
              <a:rPr lang="en-US" altLang="zh-TW" sz="2000" b="1">
                <a:solidFill>
                  <a:srgbClr val="FF3300"/>
                </a:solidFill>
              </a:rPr>
              <a:t>Example, static equilibrium, cont.:</a:t>
            </a:r>
          </a:p>
        </p:txBody>
      </p:sp>
      <p:grpSp>
        <p:nvGrpSpPr>
          <p:cNvPr id="2" name="Group 13"/>
          <p:cNvGrpSpPr>
            <a:grpSpLocks/>
          </p:cNvGrpSpPr>
          <p:nvPr/>
        </p:nvGrpSpPr>
        <p:grpSpPr bwMode="auto">
          <a:xfrm>
            <a:off x="0" y="533400"/>
            <a:ext cx="3505200" cy="6076950"/>
            <a:chOff x="0" y="533400"/>
            <a:chExt cx="3505200" cy="6076950"/>
          </a:xfrm>
        </p:grpSpPr>
        <p:grpSp>
          <p:nvGrpSpPr>
            <p:cNvPr id="3" name="Group 9"/>
            <p:cNvGrpSpPr>
              <a:grpSpLocks/>
            </p:cNvGrpSpPr>
            <p:nvPr/>
          </p:nvGrpSpPr>
          <p:grpSpPr bwMode="auto">
            <a:xfrm>
              <a:off x="0" y="533400"/>
              <a:ext cx="3505200" cy="3200400"/>
              <a:chOff x="0" y="533400"/>
              <a:chExt cx="3871912" cy="3603146"/>
            </a:xfrm>
          </p:grpSpPr>
          <p:pic>
            <p:nvPicPr>
              <p:cNvPr id="23561" name="Picture 7"/>
              <p:cNvPicPr>
                <a:picLocks noChangeAspect="1" noChangeArrowheads="1"/>
              </p:cNvPicPr>
              <p:nvPr/>
            </p:nvPicPr>
            <p:blipFill>
              <a:blip r:embed="rId3"/>
              <a:srcRect/>
              <a:stretch>
                <a:fillRect/>
              </a:stretch>
            </p:blipFill>
            <p:spPr bwMode="auto">
              <a:xfrm>
                <a:off x="0" y="533400"/>
                <a:ext cx="3871912" cy="3603146"/>
              </a:xfrm>
              <a:prstGeom prst="rect">
                <a:avLst/>
              </a:prstGeom>
              <a:noFill/>
              <a:ln w="9525">
                <a:noFill/>
                <a:miter lim="800000"/>
                <a:headEnd/>
                <a:tailEnd/>
              </a:ln>
            </p:spPr>
          </p:pic>
          <p:pic>
            <p:nvPicPr>
              <p:cNvPr id="23562" name="Picture 9"/>
              <p:cNvPicPr>
                <a:picLocks noChangeAspect="1" noChangeArrowheads="1"/>
              </p:cNvPicPr>
              <p:nvPr/>
            </p:nvPicPr>
            <p:blipFill>
              <a:blip r:embed="rId4"/>
              <a:srcRect/>
              <a:stretch>
                <a:fillRect/>
              </a:stretch>
            </p:blipFill>
            <p:spPr bwMode="auto">
              <a:xfrm>
                <a:off x="0" y="3810000"/>
                <a:ext cx="1447800" cy="285750"/>
              </a:xfrm>
              <a:prstGeom prst="rect">
                <a:avLst/>
              </a:prstGeom>
              <a:noFill/>
              <a:ln w="9525">
                <a:noFill/>
                <a:miter lim="800000"/>
                <a:headEnd/>
                <a:tailEnd/>
              </a:ln>
            </p:spPr>
          </p:pic>
        </p:grpSp>
        <p:pic>
          <p:nvPicPr>
            <p:cNvPr id="23559" name="Picture 11"/>
            <p:cNvPicPr>
              <a:picLocks noChangeAspect="1" noChangeArrowheads="1"/>
            </p:cNvPicPr>
            <p:nvPr/>
          </p:nvPicPr>
          <p:blipFill>
            <a:blip r:embed="rId5"/>
            <a:srcRect/>
            <a:stretch>
              <a:fillRect/>
            </a:stretch>
          </p:blipFill>
          <p:spPr bwMode="auto">
            <a:xfrm>
              <a:off x="0" y="3739918"/>
              <a:ext cx="3505200" cy="2660882"/>
            </a:xfrm>
            <a:prstGeom prst="rect">
              <a:avLst/>
            </a:prstGeom>
            <a:noFill/>
            <a:ln w="9525">
              <a:noFill/>
              <a:miter lim="800000"/>
              <a:headEnd/>
              <a:tailEnd/>
            </a:ln>
          </p:spPr>
        </p:pic>
        <p:pic>
          <p:nvPicPr>
            <p:cNvPr id="23560" name="Picture 12"/>
            <p:cNvPicPr>
              <a:picLocks noChangeAspect="1" noChangeArrowheads="1"/>
            </p:cNvPicPr>
            <p:nvPr/>
          </p:nvPicPr>
          <p:blipFill>
            <a:blip r:embed="rId6"/>
            <a:srcRect/>
            <a:stretch>
              <a:fillRect/>
            </a:stretch>
          </p:blipFill>
          <p:spPr bwMode="auto">
            <a:xfrm>
              <a:off x="0" y="6324600"/>
              <a:ext cx="276225" cy="285750"/>
            </a:xfrm>
            <a:prstGeom prst="rect">
              <a:avLst/>
            </a:prstGeom>
            <a:noFill/>
            <a:ln w="9525">
              <a:noFill/>
              <a:miter lim="800000"/>
              <a:headEnd/>
              <a:tailEnd/>
            </a:ln>
          </p:spPr>
        </p:pic>
      </p:grpSp>
      <p:grpSp>
        <p:nvGrpSpPr>
          <p:cNvPr id="4" name="Group 12"/>
          <p:cNvGrpSpPr>
            <a:grpSpLocks/>
          </p:cNvGrpSpPr>
          <p:nvPr/>
        </p:nvGrpSpPr>
        <p:grpSpPr bwMode="auto">
          <a:xfrm>
            <a:off x="3951288" y="236538"/>
            <a:ext cx="5192712" cy="5345112"/>
            <a:chOff x="3951111" y="236879"/>
            <a:chExt cx="5192889" cy="5344771"/>
          </a:xfrm>
        </p:grpSpPr>
        <p:pic>
          <p:nvPicPr>
            <p:cNvPr id="23556" name="Picture 2"/>
            <p:cNvPicPr>
              <a:picLocks noChangeAspect="1" noChangeArrowheads="1"/>
            </p:cNvPicPr>
            <p:nvPr/>
          </p:nvPicPr>
          <p:blipFill>
            <a:blip r:embed="rId7"/>
            <a:srcRect/>
            <a:stretch>
              <a:fillRect/>
            </a:stretch>
          </p:blipFill>
          <p:spPr bwMode="auto">
            <a:xfrm>
              <a:off x="3962400" y="236879"/>
              <a:ext cx="5181600" cy="553696"/>
            </a:xfrm>
            <a:prstGeom prst="rect">
              <a:avLst/>
            </a:prstGeom>
            <a:noFill/>
            <a:ln w="9525">
              <a:noFill/>
              <a:miter lim="800000"/>
              <a:headEnd/>
              <a:tailEnd/>
            </a:ln>
          </p:spPr>
        </p:pic>
        <p:pic>
          <p:nvPicPr>
            <p:cNvPr id="23557" name="Picture 3"/>
            <p:cNvPicPr>
              <a:picLocks noChangeAspect="1" noChangeArrowheads="1"/>
            </p:cNvPicPr>
            <p:nvPr/>
          </p:nvPicPr>
          <p:blipFill>
            <a:blip r:embed="rId8"/>
            <a:srcRect/>
            <a:stretch>
              <a:fillRect/>
            </a:stretch>
          </p:blipFill>
          <p:spPr bwMode="auto">
            <a:xfrm>
              <a:off x="3951111" y="762000"/>
              <a:ext cx="5192889" cy="481965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62000" y="304800"/>
            <a:ext cx="7793037" cy="6016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Definitions Associated With Deformation</a:t>
            </a:r>
            <a:endParaRPr kumimoji="0" lang="en-US" sz="32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3" name="Rectangle 3"/>
          <p:cNvSpPr txBox="1">
            <a:spLocks noChangeArrowheads="1"/>
          </p:cNvSpPr>
          <p:nvPr/>
        </p:nvSpPr>
        <p:spPr>
          <a:xfrm>
            <a:off x="457200" y="1219200"/>
            <a:ext cx="7772400" cy="50292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Stress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proportional to the force causing the deformation</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It is the external force acting on the object per unit area</a:t>
            </a:r>
          </a:p>
          <a:p>
            <a:pPr marL="742950" marR="0" lvl="1" indent="-285750" algn="l" defTabSz="914400" rtl="0" eaLnBrk="1" fontAlgn="auto" latinLnBrk="0" hangingPunct="1">
              <a:lnSpc>
                <a:spcPct val="100000"/>
              </a:lnSpc>
              <a:spcBef>
                <a:spcPct val="20000"/>
              </a:spcBef>
              <a:spcAft>
                <a:spcPts val="0"/>
              </a:spcAft>
              <a:buClrTx/>
              <a:buSzTx/>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Strain</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the result of a stress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a measure of the degree of deformation</a:t>
            </a:r>
            <a:endParaRPr kumimoji="0" lang="en-US" sz="28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09600" y="304800"/>
            <a:ext cx="7793037" cy="5254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Elastic Modulus</a:t>
            </a:r>
            <a:endParaRPr kumimoji="0" lang="en-US" sz="32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3" name="Rectangle 3"/>
          <p:cNvSpPr txBox="1">
            <a:spLocks noChangeArrowheads="1"/>
          </p:cNvSpPr>
          <p:nvPr/>
        </p:nvSpPr>
        <p:spPr>
          <a:xfrm>
            <a:off x="609600" y="838200"/>
            <a:ext cx="7772400" cy="16002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elastic modulus is the constant of proportionality between the stress and the strain.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
        <p:nvSpPr>
          <p:cNvPr id="4" name="Rectangle 3"/>
          <p:cNvSpPr txBox="1">
            <a:spLocks noChangeArrowheads="1"/>
          </p:cNvSpPr>
          <p:nvPr/>
        </p:nvSpPr>
        <p:spPr>
          <a:xfrm>
            <a:off x="457200" y="2514600"/>
            <a:ext cx="7772400" cy="41148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elastic modulus in general relates what is done to a solid object to how that object responds.</a:t>
            </a:r>
          </a:p>
          <a:p>
            <a:pPr marL="342900" indent="-342900">
              <a:spcBef>
                <a:spcPct val="20000"/>
              </a:spcBef>
              <a:buFont typeface="Arial" pitchFamily="34" charset="0"/>
              <a:buChar cha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Various types of deformation have unique elastic modulus.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4099" name="Object 3"/>
          <p:cNvGraphicFramePr>
            <a:graphicFrameLocks noChangeAspect="1"/>
          </p:cNvGraphicFramePr>
          <p:nvPr/>
        </p:nvGraphicFramePr>
        <p:xfrm>
          <a:off x="1828800" y="4191000"/>
          <a:ext cx="4343400" cy="952500"/>
        </p:xfrm>
        <a:graphic>
          <a:graphicData uri="http://schemas.openxmlformats.org/presentationml/2006/ole">
            <p:oleObj spid="_x0000_s4099" name="Equation" r:id="rId3" imgW="3301920" imgH="72360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09600" y="228600"/>
            <a:ext cx="7793037" cy="4492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Three Types of Modulus</a:t>
            </a:r>
            <a:endParaRPr kumimoji="0" lang="en-US" sz="32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3" name="Rectangle 3"/>
          <p:cNvSpPr txBox="1">
            <a:spLocks noChangeArrowheads="1"/>
          </p:cNvSpPr>
          <p:nvPr/>
        </p:nvSpPr>
        <p:spPr>
          <a:xfrm>
            <a:off x="609600" y="1066800"/>
            <a:ext cx="7772400" cy="4535487"/>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Young’s Modulus</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Measures the resistance of a solid to a change in its length.</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Shear Modulus</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Measures the resistance to motion of the planes within a solid parallel to each other.</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Bulk Modulus</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Measures the resistance of solids or liquids to changes in their volume.</a:t>
            </a:r>
            <a:endParaRPr kumimoji="0" lang="en-US" sz="28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81000"/>
            <a:ext cx="2858218"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Young’s Modulus</a:t>
            </a:r>
            <a:endParaRPr lang="en-US" sz="2800" b="1" dirty="0">
              <a:solidFill>
                <a:srgbClr val="FF0000"/>
              </a:solidFill>
              <a:latin typeface="Times New Roman" pitchFamily="18" charset="0"/>
              <a:cs typeface="Times New Roman" pitchFamily="18" charset="0"/>
            </a:endParaRPr>
          </a:p>
        </p:txBody>
      </p:sp>
      <p:sp>
        <p:nvSpPr>
          <p:cNvPr id="3" name="Rectangle 3"/>
          <p:cNvSpPr txBox="1">
            <a:spLocks noChangeArrowheads="1"/>
          </p:cNvSpPr>
          <p:nvPr/>
        </p:nvSpPr>
        <p:spPr>
          <a:xfrm>
            <a:off x="228600" y="1219200"/>
            <a:ext cx="77724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The tension strain </a:t>
            </a: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the ratio of the change in length to the original length</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Young’s modulus, </a:t>
            </a:r>
            <a:r>
              <a:rPr kumimoji="0" lang="en-US" sz="32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Y</a:t>
            </a: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 the ratio of those two ratios:</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Units are N / m</a:t>
            </a:r>
            <a:r>
              <a:rPr kumimoji="0" lang="en-US" sz="3200" b="1" i="0" u="none" strike="noStrike" kern="1200" cap="none" spc="0" normalizeH="0" baseline="30000" noProof="0" dirty="0" smtClean="0">
                <a:ln>
                  <a:noFill/>
                </a:ln>
                <a:solidFill>
                  <a:schemeClr val="tx1"/>
                </a:solidFill>
                <a:effectLst/>
                <a:uLnTx/>
                <a:uFillTx/>
                <a:latin typeface="Times New Roman" pitchFamily="18" charset="0"/>
                <a:cs typeface="Times New Roman" pitchFamily="18" charset="0"/>
              </a:rPr>
              <a:t>2</a:t>
            </a:r>
            <a:endPar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5122" name="Object 2"/>
          <p:cNvGraphicFramePr>
            <a:graphicFrameLocks noChangeAspect="1"/>
          </p:cNvGraphicFramePr>
          <p:nvPr/>
        </p:nvGraphicFramePr>
        <p:xfrm>
          <a:off x="1524000" y="3429000"/>
          <a:ext cx="3657600" cy="1354138"/>
        </p:xfrm>
        <a:graphic>
          <a:graphicData uri="http://schemas.openxmlformats.org/presentationml/2006/ole">
            <p:oleObj spid="_x0000_s5122" name="Equation" r:id="rId3" imgW="1612800" imgH="596880" progId="">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52400" y="228600"/>
            <a:ext cx="3657599" cy="6778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Shear Modulus</a:t>
            </a:r>
            <a:endParaRPr kumimoji="0" lang="en-US" sz="32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3" name="Rectangle 3"/>
          <p:cNvSpPr txBox="1">
            <a:spLocks noChangeArrowheads="1"/>
          </p:cNvSpPr>
          <p:nvPr/>
        </p:nvSpPr>
        <p:spPr>
          <a:xfrm>
            <a:off x="0" y="914401"/>
            <a:ext cx="8991600" cy="13716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Another type of deformation occurs when a force acts parallel to one of its faces while the opposite face is held fixed by another force This is called a </a:t>
            </a:r>
            <a:r>
              <a:rPr kumimoji="0" lang="en-US" sz="2800" b="1" i="1"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shear stress.</a:t>
            </a:r>
            <a:endParaRPr kumimoji="0" lang="en-US" sz="2800" b="1" i="0" u="none" strike="noStrike" kern="1200" cap="none" spc="0" normalizeH="0" baseline="0" noProof="0" dirty="0">
              <a:ln>
                <a:noFill/>
              </a:ln>
              <a:solidFill>
                <a:srgbClr val="FF0000"/>
              </a:solidFill>
              <a:effectLst/>
              <a:uLnTx/>
              <a:uFillTx/>
              <a:latin typeface="Times New Roman" pitchFamily="18" charset="0"/>
              <a:cs typeface="Times New Roman" pitchFamily="18" charset="0"/>
            </a:endParaRPr>
          </a:p>
        </p:txBody>
      </p:sp>
      <p:pic>
        <p:nvPicPr>
          <p:cNvPr id="4" name="Picture 5" descr=" 1216a.jpg                                                      000457D7smeagol                        B7464D7A:"/>
          <p:cNvPicPr>
            <a:picLocks noChangeAspect="1" noChangeArrowheads="1"/>
          </p:cNvPicPr>
          <p:nvPr/>
        </p:nvPicPr>
        <p:blipFill>
          <a:blip r:embed="rId2" cstate="print"/>
          <a:srcRect/>
          <a:stretch>
            <a:fillRect/>
          </a:stretch>
        </p:blipFill>
        <p:spPr>
          <a:xfrm>
            <a:off x="6742112" y="2209800"/>
            <a:ext cx="2401888" cy="2362200"/>
          </a:xfrm>
          <a:prstGeom prst="rect">
            <a:avLst/>
          </a:prstGeom>
          <a:noFill/>
          <a:ln/>
        </p:spPr>
      </p:pic>
      <p:sp>
        <p:nvSpPr>
          <p:cNvPr id="5" name="Rectangle 3"/>
          <p:cNvSpPr txBox="1">
            <a:spLocks noChangeArrowheads="1"/>
          </p:cNvSpPr>
          <p:nvPr/>
        </p:nvSpPr>
        <p:spPr>
          <a:xfrm>
            <a:off x="0" y="2362200"/>
            <a:ext cx="77724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For small deformations, no change in </a:t>
            </a:r>
          </a:p>
          <a:p>
            <a:pPr marL="342900" marR="0" lvl="0" indent="-342900" algn="l" defTabSz="914400" rtl="0" eaLnBrk="1" fontAlgn="auto" latinLnBrk="0" hangingPunct="1">
              <a:lnSpc>
                <a:spcPct val="90000"/>
              </a:lnSpc>
              <a:spcBef>
                <a:spcPct val="20000"/>
              </a:spcBef>
              <a:spcAft>
                <a:spcPts val="0"/>
              </a:spcAft>
              <a:buClrTx/>
              <a:buSzTx/>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volume occurs with this deformation.</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 good first approximation</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shear stress is </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 </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 the tangential force</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 the area of the face being sheared</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shear strain is </a:t>
            </a:r>
            <a:r>
              <a:rPr lang="en-US" sz="2400" b="1" dirty="0" err="1" smtClean="0">
                <a:latin typeface="Times New Roman" pitchFamily="18" charset="0"/>
                <a:cs typeface="Times New Roman" pitchFamily="18" charset="0"/>
              </a:rPr>
              <a:t>∆</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x</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 </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h</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a:t>
            </a:r>
            <a:r>
              <a:rPr kumimoji="0" lang="en-US" sz="2400" b="1" i="1"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x</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 the horizontal distance the sheared face moves</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1"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h</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is the height of the object</a:t>
            </a:r>
            <a:endParaRPr kumimoji="0" lang="en-US" sz="24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81000" y="1066800"/>
            <a:ext cx="7772400" cy="41148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shear modulus is the ratio of the shear stress to the shear strain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Units are N / m</a:t>
            </a:r>
            <a:r>
              <a:rPr kumimoji="0" lang="en-US" sz="3200" b="1" i="0" u="none" strike="noStrike" kern="1200" cap="none" spc="0" normalizeH="0" baseline="30000" noProof="0" dirty="0" smtClean="0">
                <a:ln>
                  <a:noFill/>
                </a:ln>
                <a:solidFill>
                  <a:schemeClr val="tx1"/>
                </a:solidFill>
                <a:effectLst/>
                <a:uLnTx/>
                <a:uFillTx/>
                <a:latin typeface="Times New Roman" pitchFamily="18" charset="0"/>
                <a:cs typeface="Times New Roman" pitchFamily="18" charset="0"/>
              </a:rPr>
              <a:t>2</a:t>
            </a:r>
            <a:endPar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6146" name="Object 2"/>
          <p:cNvGraphicFramePr>
            <a:graphicFrameLocks noChangeAspect="1"/>
          </p:cNvGraphicFramePr>
          <p:nvPr/>
        </p:nvGraphicFramePr>
        <p:xfrm>
          <a:off x="1676400" y="2209800"/>
          <a:ext cx="3505200" cy="1330325"/>
        </p:xfrm>
        <a:graphic>
          <a:graphicData uri="http://schemas.openxmlformats.org/presentationml/2006/ole">
            <p:oleObj spid="_x0000_s6146" name="Equation" r:id="rId3" imgW="1473120" imgH="558720" progId="">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b="1" dirty="0">
                <a:solidFill>
                  <a:srgbClr val="FF0000"/>
                </a:solidFill>
                <a:latin typeface="Times New Roman" pitchFamily="18" charset="0"/>
                <a:cs typeface="Times New Roman" pitchFamily="18" charset="0"/>
              </a:rPr>
              <a:t>Static Equilibrium</a:t>
            </a:r>
          </a:p>
        </p:txBody>
      </p:sp>
      <p:sp>
        <p:nvSpPr>
          <p:cNvPr id="5" name="Rectangle 3"/>
          <p:cNvSpPr>
            <a:spLocks noGrp="1" noChangeArrowheads="1"/>
          </p:cNvSpPr>
          <p:nvPr>
            <p:ph idx="1"/>
          </p:nvPr>
        </p:nvSpPr>
        <p:spPr/>
        <p:txBody>
          <a:bodyPr/>
          <a:lstStyle/>
          <a:p>
            <a:pPr algn="just">
              <a:lnSpc>
                <a:spcPct val="90000"/>
              </a:lnSpc>
            </a:pPr>
            <a:r>
              <a:rPr lang="en-US" b="1" dirty="0">
                <a:latin typeface="Times New Roman" pitchFamily="18" charset="0"/>
                <a:cs typeface="Times New Roman" pitchFamily="18" charset="0"/>
              </a:rPr>
              <a:t>Equilibrium implies the object is at rest (static) or its center of mass moves with a constant velocity (dynamic</a:t>
            </a:r>
            <a:r>
              <a:rPr lang="en-US" b="1" dirty="0" smtClean="0">
                <a:latin typeface="Times New Roman" pitchFamily="18" charset="0"/>
                <a:cs typeface="Times New Roman" pitchFamily="18" charset="0"/>
              </a:rPr>
              <a:t>).</a:t>
            </a:r>
            <a:endParaRPr lang="en-US" b="1" dirty="0">
              <a:latin typeface="Times New Roman" pitchFamily="18" charset="0"/>
              <a:cs typeface="Times New Roman" pitchFamily="18" charset="0"/>
            </a:endParaRPr>
          </a:p>
          <a:p>
            <a:pPr algn="just">
              <a:lnSpc>
                <a:spcPct val="90000"/>
              </a:lnSpc>
            </a:pPr>
            <a:r>
              <a:rPr lang="en-US" b="1" dirty="0">
                <a:latin typeface="Times New Roman" pitchFamily="18" charset="0"/>
                <a:cs typeface="Times New Roman" pitchFamily="18" charset="0"/>
              </a:rPr>
              <a:t>Static equilibrium is a common situation in </a:t>
            </a:r>
            <a:r>
              <a:rPr lang="en-US" b="1" dirty="0" smtClean="0">
                <a:latin typeface="Times New Roman" pitchFamily="18" charset="0"/>
                <a:cs typeface="Times New Roman" pitchFamily="18" charset="0"/>
              </a:rPr>
              <a:t>engineering.</a:t>
            </a:r>
            <a:endParaRPr lang="en-US" b="1" dirty="0">
              <a:latin typeface="Times New Roman" pitchFamily="18" charset="0"/>
              <a:cs typeface="Times New Roman" pitchFamily="18" charset="0"/>
            </a:endParaRPr>
          </a:p>
          <a:p>
            <a:pPr algn="just">
              <a:lnSpc>
                <a:spcPct val="90000"/>
              </a:lnSpc>
            </a:pPr>
            <a:r>
              <a:rPr lang="en-US" b="1" dirty="0">
                <a:latin typeface="Times New Roman" pitchFamily="18" charset="0"/>
                <a:cs typeface="Times New Roman" pitchFamily="18" charset="0"/>
              </a:rPr>
              <a:t>Principles involved are of particular interest to civil engineers, architects, and mechanical </a:t>
            </a:r>
            <a:r>
              <a:rPr lang="en-US" b="1" dirty="0" smtClean="0">
                <a:latin typeface="Times New Roman" pitchFamily="18" charset="0"/>
                <a:cs typeface="Times New Roman" pitchFamily="18" charset="0"/>
              </a:rPr>
              <a:t>engineers.</a:t>
            </a:r>
            <a:endParaRPr lang="en-US" b="1"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04800" y="228600"/>
            <a:ext cx="3573461" cy="601662"/>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Bulk Modulus</a:t>
            </a:r>
            <a:endParaRPr kumimoji="0" lang="en-US" sz="32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3" name="Rectangle 3"/>
          <p:cNvSpPr txBox="1">
            <a:spLocks noChangeArrowheads="1"/>
          </p:cNvSpPr>
          <p:nvPr/>
        </p:nvSpPr>
        <p:spPr>
          <a:xfrm>
            <a:off x="0" y="914400"/>
            <a:ext cx="8763000" cy="16764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Another type of deformation occurs when a force of uniform magnitude is applied perpendicularly over the entire surface of the object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object will undergo a change in volume, but not in shape</a:t>
            </a:r>
            <a:endParaRPr kumimoji="0" lang="en-US" sz="24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pic>
        <p:nvPicPr>
          <p:cNvPr id="4" name="Picture 5" descr="1217.jpg                                                       000457D7smeagol                        B7464D7A:"/>
          <p:cNvPicPr>
            <a:picLocks noChangeAspect="1" noChangeArrowheads="1"/>
          </p:cNvPicPr>
          <p:nvPr/>
        </p:nvPicPr>
        <p:blipFill>
          <a:blip r:embed="rId2"/>
          <a:srcRect/>
          <a:stretch>
            <a:fillRect/>
          </a:stretch>
        </p:blipFill>
        <p:spPr>
          <a:xfrm>
            <a:off x="5791200" y="2895600"/>
            <a:ext cx="3163888" cy="3006725"/>
          </a:xfrm>
          <a:prstGeom prst="rect">
            <a:avLst/>
          </a:prstGeom>
          <a:noFill/>
          <a:ln/>
        </p:spPr>
      </p:pic>
      <p:sp>
        <p:nvSpPr>
          <p:cNvPr id="5" name="Rectangle 3"/>
          <p:cNvSpPr txBox="1">
            <a:spLocks noChangeArrowheads="1"/>
          </p:cNvSpPr>
          <p:nvPr/>
        </p:nvSpPr>
        <p:spPr>
          <a:xfrm>
            <a:off x="228600" y="2743200"/>
            <a:ext cx="7772400" cy="4114800"/>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The volume stress </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defined as the ratio of </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a:t>
            </a:r>
            <a:r>
              <a:rPr kumimoji="0" lang="en-US" sz="2400" b="1" i="0" u="none" strike="noStrike" kern="1200" cap="none" spc="0" normalizeH="0" noProof="0" dirty="0" smtClean="0">
                <a:ln>
                  <a:noFill/>
                </a:ln>
                <a:solidFill>
                  <a:schemeClr val="tx1"/>
                </a:solidFill>
                <a:effectLst/>
                <a:uLnTx/>
                <a:uFillTx/>
                <a:latin typeface="Times New Roman" pitchFamily="18" charset="0"/>
                <a:cs typeface="Times New Roman" pitchFamily="18" charset="0"/>
              </a:rPr>
              <a:t> </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magnitude of the total force, </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exerted on</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the surface to the area, </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of the surface</a:t>
            </a:r>
          </a:p>
          <a:p>
            <a:pPr marL="342900" marR="0" lvl="0" indent="-342900" algn="l" defTabSz="914400" rtl="0" eaLnBrk="1" fontAlgn="auto" latinLnBrk="0" hangingPunct="1">
              <a:lnSpc>
                <a:spcPct val="100000"/>
              </a:lnSpc>
              <a:spcBef>
                <a:spcPct val="20000"/>
              </a:spcBef>
              <a:spcAft>
                <a:spcPts val="0"/>
              </a:spcAft>
              <a:buClrTx/>
              <a:buSzTx/>
              <a:tabLst/>
              <a:defRPr/>
            </a:pPr>
            <a:r>
              <a:rPr lang="en-US" sz="2400" b="1" dirty="0" smtClean="0">
                <a:latin typeface="Times New Roman" pitchFamily="18" charset="0"/>
                <a:cs typeface="Times New Roman" pitchFamily="18" charset="0"/>
              </a:rPr>
              <a:t>t</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his is also called the </a:t>
            </a:r>
            <a:r>
              <a:rPr kumimoji="0" lang="en-US" sz="2400" b="1" i="1"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pressure</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rgbClr val="FF0000"/>
                </a:solidFill>
                <a:effectLst/>
                <a:uLnTx/>
                <a:uFillTx/>
                <a:latin typeface="Times New Roman" pitchFamily="18" charset="0"/>
                <a:cs typeface="Times New Roman" pitchFamily="18" charset="0"/>
              </a:rPr>
              <a:t>The volume strain </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the ratio of the </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change in volume to the original volume.</a:t>
            </a:r>
            <a:endParaRPr kumimoji="0" lang="en-US" sz="24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228600" y="838200"/>
            <a:ext cx="89154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bulk modulus is the ratio of the volume stress to the volume strain.</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negative indicates that an increase in pressure will result in a decrease in volume.</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sz="32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graphicFrame>
        <p:nvGraphicFramePr>
          <p:cNvPr id="7170" name="Object 2"/>
          <p:cNvGraphicFramePr>
            <a:graphicFrameLocks noChangeAspect="1"/>
          </p:cNvGraphicFramePr>
          <p:nvPr/>
        </p:nvGraphicFramePr>
        <p:xfrm>
          <a:off x="1676400" y="2057400"/>
          <a:ext cx="4800600" cy="1187450"/>
        </p:xfrm>
        <a:graphic>
          <a:graphicData uri="http://schemas.openxmlformats.org/presentationml/2006/ole">
            <p:oleObj spid="_x0000_s7170" name="Equation" r:id="rId3" imgW="2412720" imgH="596880" progId="">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1"/>
          <p:cNvSpPr txBox="1">
            <a:spLocks noChangeArrowheads="1"/>
          </p:cNvSpPr>
          <p:nvPr/>
        </p:nvSpPr>
        <p:spPr bwMode="auto">
          <a:xfrm>
            <a:off x="0" y="0"/>
            <a:ext cx="1414170" cy="461665"/>
          </a:xfrm>
          <a:prstGeom prst="rect">
            <a:avLst/>
          </a:prstGeom>
          <a:noFill/>
          <a:ln w="9525">
            <a:noFill/>
            <a:miter lim="800000"/>
            <a:headEnd/>
            <a:tailEnd/>
          </a:ln>
        </p:spPr>
        <p:txBody>
          <a:bodyPr wrap="none">
            <a:spAutoFit/>
          </a:bodyPr>
          <a:lstStyle/>
          <a:p>
            <a:r>
              <a:rPr lang="en-US" altLang="zh-TW" sz="2400" b="1" dirty="0" smtClean="0">
                <a:solidFill>
                  <a:srgbClr val="FF0000"/>
                </a:solidFill>
                <a:latin typeface="Times New Roman" pitchFamily="18" charset="0"/>
                <a:cs typeface="Times New Roman" pitchFamily="18" charset="0"/>
              </a:rPr>
              <a:t>Elasticity</a:t>
            </a:r>
            <a:endParaRPr lang="en-US" altLang="zh-TW" sz="2400" b="1" dirty="0">
              <a:solidFill>
                <a:srgbClr val="FF0000"/>
              </a:solidFill>
              <a:latin typeface="Times New Roman" pitchFamily="18" charset="0"/>
              <a:cs typeface="Times New Roman" pitchFamily="18" charset="0"/>
            </a:endParaRPr>
          </a:p>
        </p:txBody>
      </p:sp>
      <p:sp>
        <p:nvSpPr>
          <p:cNvPr id="28674" name="Rectangle 8"/>
          <p:cNvSpPr>
            <a:spLocks noChangeArrowheads="1"/>
          </p:cNvSpPr>
          <p:nvPr/>
        </p:nvSpPr>
        <p:spPr bwMode="auto">
          <a:xfrm>
            <a:off x="0" y="409575"/>
            <a:ext cx="8916988" cy="1631216"/>
          </a:xfrm>
          <a:prstGeom prst="rect">
            <a:avLst/>
          </a:prstGeom>
          <a:noFill/>
          <a:ln w="9525">
            <a:noFill/>
            <a:miter lim="800000"/>
            <a:headEnd/>
            <a:tailEnd/>
          </a:ln>
        </p:spPr>
        <p:txBody>
          <a:bodyPr>
            <a:spAutoFit/>
          </a:bodyPr>
          <a:lstStyle/>
          <a:p>
            <a:r>
              <a:rPr lang="en-US" altLang="zh-TW" sz="2000" dirty="0">
                <a:latin typeface="Times New Roman" pitchFamily="18" charset="0"/>
                <a:cs typeface="Times New Roman" pitchFamily="18" charset="0"/>
              </a:rPr>
              <a:t>A </a:t>
            </a:r>
            <a:r>
              <a:rPr lang="en-US" altLang="zh-TW" sz="2000" b="1" dirty="0">
                <a:latin typeface="Times New Roman" pitchFamily="18" charset="0"/>
                <a:cs typeface="Times New Roman" pitchFamily="18" charset="0"/>
              </a:rPr>
              <a:t>stress</a:t>
            </a:r>
            <a:r>
              <a:rPr lang="en-US" altLang="zh-TW" sz="2000" dirty="0">
                <a:latin typeface="Times New Roman" pitchFamily="18" charset="0"/>
                <a:cs typeface="Times New Roman" pitchFamily="18" charset="0"/>
              </a:rPr>
              <a:t> is defined as deforming force per unit area, which produces a </a:t>
            </a:r>
            <a:r>
              <a:rPr lang="en-US" altLang="zh-TW" sz="2000" b="1" dirty="0">
                <a:latin typeface="Times New Roman" pitchFamily="18" charset="0"/>
                <a:cs typeface="Times New Roman" pitchFamily="18" charset="0"/>
              </a:rPr>
              <a:t>strain</a:t>
            </a:r>
            <a:r>
              <a:rPr lang="en-US" altLang="zh-TW" sz="2000" dirty="0">
                <a:latin typeface="Times New Roman" pitchFamily="18" charset="0"/>
                <a:cs typeface="Times New Roman" pitchFamily="18" charset="0"/>
              </a:rPr>
              <a:t>, or unit deformation.</a:t>
            </a:r>
          </a:p>
          <a:p>
            <a:endParaRPr lang="en-US" altLang="zh-TW" sz="2000" dirty="0">
              <a:latin typeface="Times New Roman" pitchFamily="18" charset="0"/>
              <a:cs typeface="Times New Roman" pitchFamily="18" charset="0"/>
            </a:endParaRPr>
          </a:p>
          <a:p>
            <a:r>
              <a:rPr lang="en-US" altLang="zh-TW" sz="2000" dirty="0">
                <a:latin typeface="Times New Roman" pitchFamily="18" charset="0"/>
                <a:cs typeface="Times New Roman" pitchFamily="18" charset="0"/>
              </a:rPr>
              <a:t>Stress and strain are, within a certain range, proportional to each other. The constant of proportionality is called a </a:t>
            </a:r>
            <a:r>
              <a:rPr lang="en-US" altLang="zh-TW" sz="2000" b="1" dirty="0">
                <a:latin typeface="Times New Roman" pitchFamily="18" charset="0"/>
                <a:cs typeface="Times New Roman" pitchFamily="18" charset="0"/>
              </a:rPr>
              <a:t>modulus of elasticity.</a:t>
            </a:r>
            <a:endParaRPr lang="en-US" altLang="zh-TW" sz="2000" dirty="0">
              <a:latin typeface="Times New Roman" pitchFamily="18" charset="0"/>
              <a:cs typeface="Times New Roman" pitchFamily="18" charset="0"/>
            </a:endParaRPr>
          </a:p>
        </p:txBody>
      </p:sp>
      <p:grpSp>
        <p:nvGrpSpPr>
          <p:cNvPr id="2" name="Group 11"/>
          <p:cNvGrpSpPr>
            <a:grpSpLocks/>
          </p:cNvGrpSpPr>
          <p:nvPr/>
        </p:nvGrpSpPr>
        <p:grpSpPr bwMode="auto">
          <a:xfrm>
            <a:off x="0" y="2286001"/>
            <a:ext cx="8785225" cy="4571999"/>
            <a:chOff x="0" y="2286741"/>
            <a:chExt cx="8784492" cy="4570818"/>
          </a:xfrm>
        </p:grpSpPr>
        <p:pic>
          <p:nvPicPr>
            <p:cNvPr id="28679" name="Picture 9"/>
            <p:cNvPicPr>
              <a:picLocks noChangeAspect="1" noChangeArrowheads="1"/>
            </p:cNvPicPr>
            <p:nvPr/>
          </p:nvPicPr>
          <p:blipFill>
            <a:blip r:embed="rId2"/>
            <a:srcRect/>
            <a:stretch>
              <a:fillRect/>
            </a:stretch>
          </p:blipFill>
          <p:spPr bwMode="auto">
            <a:xfrm>
              <a:off x="0" y="2286741"/>
              <a:ext cx="8784492" cy="2914818"/>
            </a:xfrm>
            <a:prstGeom prst="rect">
              <a:avLst/>
            </a:prstGeom>
            <a:noFill/>
            <a:ln w="9525">
              <a:noFill/>
              <a:miter lim="800000"/>
              <a:headEnd/>
              <a:tailEnd/>
            </a:ln>
          </p:spPr>
        </p:pic>
        <p:pic>
          <p:nvPicPr>
            <p:cNvPr id="28680" name="Picture 10"/>
            <p:cNvPicPr>
              <a:picLocks noChangeAspect="1" noChangeArrowheads="1"/>
            </p:cNvPicPr>
            <p:nvPr/>
          </p:nvPicPr>
          <p:blipFill>
            <a:blip r:embed="rId3"/>
            <a:srcRect/>
            <a:stretch>
              <a:fillRect/>
            </a:stretch>
          </p:blipFill>
          <p:spPr bwMode="auto">
            <a:xfrm>
              <a:off x="228581" y="5333953"/>
              <a:ext cx="8533688" cy="1523606"/>
            </a:xfrm>
            <a:prstGeom prst="rect">
              <a:avLst/>
            </a:prstGeom>
            <a:noFill/>
            <a:ln w="9525">
              <a:noFill/>
              <a:miter lim="800000"/>
              <a:headEnd/>
              <a:tailEnd/>
            </a:ln>
          </p:spPr>
        </p:pic>
      </p:grpSp>
      <p:cxnSp>
        <p:nvCxnSpPr>
          <p:cNvPr id="3" name="直線接點 2"/>
          <p:cNvCxnSpPr/>
          <p:nvPr/>
        </p:nvCxnSpPr>
        <p:spPr>
          <a:xfrm>
            <a:off x="3933825" y="5715000"/>
            <a:ext cx="1131888"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0" name="直線接點 9"/>
          <p:cNvCxnSpPr/>
          <p:nvPr/>
        </p:nvCxnSpPr>
        <p:spPr>
          <a:xfrm flipV="1">
            <a:off x="2209800" y="6019800"/>
            <a:ext cx="1296988" cy="14288"/>
          </a:xfrm>
          <a:prstGeom prst="line">
            <a:avLst/>
          </a:prstGeom>
        </p:spPr>
        <p:style>
          <a:lnRef idx="2">
            <a:schemeClr val="accent6"/>
          </a:lnRef>
          <a:fillRef idx="0">
            <a:schemeClr val="accent6"/>
          </a:fillRef>
          <a:effectRef idx="1">
            <a:schemeClr val="accent6"/>
          </a:effectRef>
          <a:fontRef idx="minor">
            <a:schemeClr val="tx1"/>
          </a:fontRef>
        </p:style>
      </p:cxnSp>
      <p:cxnSp>
        <p:nvCxnSpPr>
          <p:cNvPr id="11" name="直線接點 10"/>
          <p:cNvCxnSpPr/>
          <p:nvPr/>
        </p:nvCxnSpPr>
        <p:spPr>
          <a:xfrm flipV="1">
            <a:off x="5791200" y="6324600"/>
            <a:ext cx="1447800" cy="14288"/>
          </a:xfrm>
          <a:prstGeom prst="line">
            <a:avLst/>
          </a:prstGeom>
        </p:spPr>
        <p:style>
          <a:lnRef idx="2">
            <a:schemeClr val="accent6"/>
          </a:lnRef>
          <a:fillRef idx="0">
            <a:schemeClr val="accent6"/>
          </a:fillRef>
          <a:effectRef idx="1">
            <a:schemeClr val="accent6"/>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0" y="0"/>
            <a:ext cx="5119350" cy="461665"/>
          </a:xfrm>
          <a:prstGeom prst="rect">
            <a:avLst/>
          </a:prstGeom>
          <a:noFill/>
          <a:ln w="9525">
            <a:noFill/>
            <a:miter lim="800000"/>
            <a:headEnd/>
            <a:tailEnd/>
          </a:ln>
        </p:spPr>
        <p:txBody>
          <a:bodyPr wrap="none">
            <a:spAutoFit/>
          </a:bodyPr>
          <a:lstStyle/>
          <a:p>
            <a:r>
              <a:rPr lang="en-US" altLang="zh-TW" sz="2400" b="1" i="1" dirty="0" smtClean="0">
                <a:solidFill>
                  <a:srgbClr val="FF0000"/>
                </a:solidFill>
                <a:latin typeface="Times New Roman" pitchFamily="18" charset="0"/>
                <a:cs typeface="Times New Roman" pitchFamily="18" charset="0"/>
              </a:rPr>
              <a:t>Elasticity</a:t>
            </a:r>
            <a:r>
              <a:rPr lang="en-US" altLang="zh-TW" sz="2400" b="1" i="1" dirty="0">
                <a:solidFill>
                  <a:srgbClr val="FF0000"/>
                </a:solidFill>
                <a:latin typeface="Times New Roman" pitchFamily="18" charset="0"/>
                <a:cs typeface="Times New Roman" pitchFamily="18" charset="0"/>
              </a:rPr>
              <a:t>: Tension and Compression</a:t>
            </a:r>
          </a:p>
        </p:txBody>
      </p:sp>
      <p:sp>
        <p:nvSpPr>
          <p:cNvPr id="29698" name="Rectangle 8"/>
          <p:cNvSpPr>
            <a:spLocks noChangeArrowheads="1"/>
          </p:cNvSpPr>
          <p:nvPr/>
        </p:nvSpPr>
        <p:spPr bwMode="auto">
          <a:xfrm>
            <a:off x="0" y="409575"/>
            <a:ext cx="4767263" cy="4708981"/>
          </a:xfrm>
          <a:prstGeom prst="rect">
            <a:avLst/>
          </a:prstGeom>
          <a:noFill/>
          <a:ln w="9525">
            <a:noFill/>
            <a:miter lim="800000"/>
            <a:headEnd/>
            <a:tailEnd/>
          </a:ln>
        </p:spPr>
        <p:txBody>
          <a:bodyPr>
            <a:spAutoFit/>
          </a:bodyPr>
          <a:lstStyle/>
          <a:p>
            <a:r>
              <a:rPr lang="en-US" altLang="zh-TW" sz="2000" b="1" dirty="0">
                <a:latin typeface="Times New Roman" pitchFamily="18" charset="0"/>
                <a:cs typeface="Times New Roman" pitchFamily="18" charset="0"/>
              </a:rPr>
              <a:t>For simple tension or compression, the stress on the object is defined as F/A, where F is the magnitude of the force applied perpendicularly to an area A on the object. </a:t>
            </a:r>
          </a:p>
          <a:p>
            <a:endParaRPr lang="en-US" altLang="zh-TW" sz="2000" b="1" dirty="0">
              <a:latin typeface="Times New Roman" pitchFamily="18" charset="0"/>
              <a:cs typeface="Times New Roman" pitchFamily="18" charset="0"/>
            </a:endParaRPr>
          </a:p>
          <a:p>
            <a:r>
              <a:rPr lang="en-US" altLang="zh-TW" sz="2000" b="1" dirty="0">
                <a:latin typeface="Times New Roman" pitchFamily="18" charset="0"/>
                <a:cs typeface="Times New Roman" pitchFamily="18" charset="0"/>
              </a:rPr>
              <a:t>The strain, or unit deformation, is then the dimensionless quantity D</a:t>
            </a:r>
            <a:r>
              <a:rPr lang="en-US" altLang="zh-TW" sz="2000" b="1" i="1" dirty="0">
                <a:latin typeface="Times New Roman" pitchFamily="18" charset="0"/>
                <a:cs typeface="Times New Roman" pitchFamily="18" charset="0"/>
              </a:rPr>
              <a:t>L/L, </a:t>
            </a:r>
            <a:r>
              <a:rPr lang="en-US" altLang="zh-TW" sz="2000" b="1" dirty="0">
                <a:latin typeface="Times New Roman" pitchFamily="18" charset="0"/>
                <a:cs typeface="Times New Roman" pitchFamily="18" charset="0"/>
              </a:rPr>
              <a:t>the fractional change in a length of the specimen.</a:t>
            </a:r>
          </a:p>
          <a:p>
            <a:endParaRPr lang="en-US" altLang="zh-TW" sz="2000" b="1" dirty="0">
              <a:latin typeface="Times New Roman" pitchFamily="18" charset="0"/>
              <a:cs typeface="Times New Roman" pitchFamily="18" charset="0"/>
            </a:endParaRPr>
          </a:p>
          <a:p>
            <a:r>
              <a:rPr lang="en-US" altLang="zh-TW" sz="2000" b="1" dirty="0">
                <a:latin typeface="Times New Roman" pitchFamily="18" charset="0"/>
                <a:cs typeface="Times New Roman" pitchFamily="18" charset="0"/>
              </a:rPr>
              <a:t>The modulus for tensile and compressive stresses is called </a:t>
            </a:r>
            <a:r>
              <a:rPr lang="en-US" altLang="zh-TW" sz="2000" b="1" dirty="0">
                <a:solidFill>
                  <a:srgbClr val="FF0000"/>
                </a:solidFill>
                <a:latin typeface="Times New Roman" pitchFamily="18" charset="0"/>
                <a:cs typeface="Times New Roman" pitchFamily="18" charset="0"/>
              </a:rPr>
              <a:t>the Young’s modulus </a:t>
            </a:r>
            <a:r>
              <a:rPr lang="en-US" altLang="zh-TW" sz="2000" b="1" dirty="0">
                <a:latin typeface="Times New Roman" pitchFamily="18" charset="0"/>
                <a:cs typeface="Times New Roman" pitchFamily="18" charset="0"/>
              </a:rPr>
              <a:t>and is represented in engineering practice by the symbol </a:t>
            </a:r>
            <a:r>
              <a:rPr lang="en-US" altLang="zh-TW" sz="2000" b="1" i="1" dirty="0">
                <a:latin typeface="Times New Roman" pitchFamily="18" charset="0"/>
                <a:cs typeface="Times New Roman" pitchFamily="18" charset="0"/>
              </a:rPr>
              <a:t>E.</a:t>
            </a:r>
            <a:endParaRPr lang="en-US" altLang="zh-TW" sz="2000" b="1" dirty="0">
              <a:latin typeface="Times New Roman" pitchFamily="18" charset="0"/>
              <a:cs typeface="Times New Roman" pitchFamily="18" charset="0"/>
            </a:endParaRPr>
          </a:p>
        </p:txBody>
      </p:sp>
      <p:pic>
        <p:nvPicPr>
          <p:cNvPr id="51202" name="Picture 2"/>
          <p:cNvPicPr>
            <a:picLocks noChangeAspect="1" noChangeArrowheads="1"/>
          </p:cNvPicPr>
          <p:nvPr/>
        </p:nvPicPr>
        <p:blipFill>
          <a:blip r:embed="rId2" cstate="print">
            <a:duotone>
              <a:prstClr val="black"/>
              <a:srgbClr val="7030A0">
                <a:tint val="45000"/>
                <a:satMod val="400000"/>
              </a:srgbClr>
            </a:duotone>
          </a:blip>
          <a:srcRect/>
          <a:stretch>
            <a:fillRect/>
          </a:stretch>
        </p:blipFill>
        <p:spPr bwMode="auto">
          <a:xfrm>
            <a:off x="1752600" y="5181600"/>
            <a:ext cx="2690698" cy="1103876"/>
          </a:xfrm>
          <a:prstGeom prst="rect">
            <a:avLst/>
          </a:prstGeom>
          <a:noFill/>
          <a:ln w="9525">
            <a:noFill/>
            <a:miter lim="800000"/>
            <a:headEnd/>
            <a:tailEnd/>
          </a:ln>
        </p:spPr>
      </p:pic>
      <p:pic>
        <p:nvPicPr>
          <p:cNvPr id="51203" name="Picture 3"/>
          <p:cNvPicPr>
            <a:picLocks noChangeAspect="1" noChangeArrowheads="1"/>
          </p:cNvPicPr>
          <p:nvPr/>
        </p:nvPicPr>
        <p:blipFill>
          <a:blip r:embed="rId3" cstate="print">
            <a:duotone>
              <a:prstClr val="black"/>
              <a:srgbClr val="FFFF99">
                <a:tint val="45000"/>
                <a:satMod val="400000"/>
              </a:srgbClr>
            </a:duotone>
          </a:blip>
          <a:srcRect b="35739"/>
          <a:stretch>
            <a:fillRect/>
          </a:stretch>
        </p:blipFill>
        <p:spPr bwMode="auto">
          <a:xfrm>
            <a:off x="5172075" y="655149"/>
            <a:ext cx="3971925" cy="3213466"/>
          </a:xfrm>
          <a:prstGeom prst="rect">
            <a:avLst/>
          </a:prstGeom>
          <a:noFill/>
          <a:ln w="9525">
            <a:noFill/>
            <a:miter lim="800000"/>
            <a:headEnd/>
            <a:tailEnd/>
          </a:ln>
        </p:spPr>
      </p:pic>
      <p:sp>
        <p:nvSpPr>
          <p:cNvPr id="29701" name="TextBox 9"/>
          <p:cNvSpPr txBox="1">
            <a:spLocks noChangeArrowheads="1"/>
          </p:cNvSpPr>
          <p:nvPr/>
        </p:nvSpPr>
        <p:spPr bwMode="auto">
          <a:xfrm>
            <a:off x="4648201" y="4189413"/>
            <a:ext cx="4495800" cy="2246769"/>
          </a:xfrm>
          <a:prstGeom prst="rect">
            <a:avLst/>
          </a:prstGeom>
          <a:noFill/>
          <a:ln w="9525">
            <a:noFill/>
            <a:miter lim="800000"/>
            <a:headEnd/>
            <a:tailEnd/>
          </a:ln>
        </p:spPr>
        <p:txBody>
          <a:bodyPr wrap="square">
            <a:spAutoFit/>
          </a:bodyPr>
          <a:lstStyle/>
          <a:p>
            <a:pPr algn="just"/>
            <a:r>
              <a:rPr lang="en-US" altLang="zh-TW" sz="2000" b="1" dirty="0">
                <a:solidFill>
                  <a:srgbClr val="7030A0"/>
                </a:solidFill>
                <a:latin typeface="Times New Roman" pitchFamily="18" charset="0"/>
                <a:cs typeface="Times New Roman" pitchFamily="18" charset="0"/>
              </a:rPr>
              <a:t>Fig. 12-12 </a:t>
            </a:r>
            <a:r>
              <a:rPr lang="en-US" altLang="zh-TW" sz="2000" dirty="0">
                <a:solidFill>
                  <a:srgbClr val="7030A0"/>
                </a:solidFill>
                <a:latin typeface="Times New Roman" pitchFamily="18" charset="0"/>
                <a:cs typeface="Times New Roman" pitchFamily="18" charset="0"/>
              </a:rPr>
              <a:t>A stress–strain curve for a</a:t>
            </a:r>
          </a:p>
          <a:p>
            <a:pPr algn="just"/>
            <a:r>
              <a:rPr lang="en-US" altLang="zh-TW" sz="2000" dirty="0">
                <a:solidFill>
                  <a:srgbClr val="7030A0"/>
                </a:solidFill>
                <a:latin typeface="Times New Roman" pitchFamily="18" charset="0"/>
                <a:cs typeface="Times New Roman" pitchFamily="18" charset="0"/>
              </a:rPr>
              <a:t>steel test specimen. The specimen deforms permanently when the stress is equal to the </a:t>
            </a:r>
            <a:r>
              <a:rPr lang="en-US" altLang="zh-TW" sz="2000" b="1" dirty="0">
                <a:solidFill>
                  <a:srgbClr val="7030A0"/>
                </a:solidFill>
                <a:latin typeface="Times New Roman" pitchFamily="18" charset="0"/>
                <a:cs typeface="Times New Roman" pitchFamily="18" charset="0"/>
              </a:rPr>
              <a:t>yield strength </a:t>
            </a:r>
            <a:r>
              <a:rPr lang="en-US" altLang="zh-TW" sz="2000" dirty="0">
                <a:solidFill>
                  <a:srgbClr val="7030A0"/>
                </a:solidFill>
                <a:latin typeface="Times New Roman" pitchFamily="18" charset="0"/>
                <a:cs typeface="Times New Roman" pitchFamily="18" charset="0"/>
              </a:rPr>
              <a:t>of the specimen’s material. It ruptures </a:t>
            </a:r>
            <a:r>
              <a:rPr lang="en-US" altLang="zh-TW" sz="2000" dirty="0" smtClean="0">
                <a:solidFill>
                  <a:srgbClr val="7030A0"/>
                </a:solidFill>
                <a:latin typeface="Times New Roman" pitchFamily="18" charset="0"/>
                <a:cs typeface="Times New Roman" pitchFamily="18" charset="0"/>
              </a:rPr>
              <a:t>when the </a:t>
            </a:r>
            <a:r>
              <a:rPr lang="en-US" altLang="zh-TW" sz="2000" dirty="0">
                <a:solidFill>
                  <a:srgbClr val="7030A0"/>
                </a:solidFill>
                <a:latin typeface="Times New Roman" pitchFamily="18" charset="0"/>
                <a:cs typeface="Times New Roman" pitchFamily="18" charset="0"/>
              </a:rPr>
              <a:t>stress is equal to the </a:t>
            </a:r>
            <a:r>
              <a:rPr lang="en-US" altLang="zh-TW" sz="2000" b="1" dirty="0">
                <a:solidFill>
                  <a:srgbClr val="7030A0"/>
                </a:solidFill>
                <a:latin typeface="Times New Roman" pitchFamily="18" charset="0"/>
                <a:cs typeface="Times New Roman" pitchFamily="18" charset="0"/>
              </a:rPr>
              <a:t>ultimate strength</a:t>
            </a:r>
            <a:r>
              <a:rPr lang="en-US" altLang="zh-TW" sz="2000" dirty="0">
                <a:solidFill>
                  <a:srgbClr val="7030A0"/>
                </a:solidFill>
                <a:latin typeface="Times New Roman" pitchFamily="18" charset="0"/>
                <a:cs typeface="Times New Roman" pitchFamily="18" charset="0"/>
              </a:rPr>
              <a:t> of the material</a:t>
            </a:r>
            <a:r>
              <a:rPr lang="en-US" altLang="zh-TW" sz="2000" dirty="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0" y="0"/>
            <a:ext cx="2773516" cy="461665"/>
          </a:xfrm>
          <a:prstGeom prst="rect">
            <a:avLst/>
          </a:prstGeom>
          <a:noFill/>
          <a:ln w="9525">
            <a:noFill/>
            <a:miter lim="800000"/>
            <a:headEnd/>
            <a:tailEnd/>
          </a:ln>
        </p:spPr>
        <p:txBody>
          <a:bodyPr wrap="none">
            <a:spAutoFit/>
          </a:bodyPr>
          <a:lstStyle/>
          <a:p>
            <a:r>
              <a:rPr lang="en-US" altLang="zh-TW" sz="2400" b="1" i="1" dirty="0" smtClean="0">
                <a:solidFill>
                  <a:srgbClr val="FF0000"/>
                </a:solidFill>
                <a:latin typeface="Times New Roman" pitchFamily="18" charset="0"/>
                <a:cs typeface="Times New Roman" pitchFamily="18" charset="0"/>
              </a:rPr>
              <a:t>Elasticity</a:t>
            </a:r>
            <a:r>
              <a:rPr lang="en-US" altLang="zh-TW" sz="2400" b="1" i="1" dirty="0">
                <a:solidFill>
                  <a:srgbClr val="FF0000"/>
                </a:solidFill>
                <a:latin typeface="Times New Roman" pitchFamily="18" charset="0"/>
                <a:cs typeface="Times New Roman" pitchFamily="18" charset="0"/>
              </a:rPr>
              <a:t>: Shearing</a:t>
            </a:r>
          </a:p>
        </p:txBody>
      </p:sp>
      <p:sp>
        <p:nvSpPr>
          <p:cNvPr id="30722" name="Rectangle 8"/>
          <p:cNvSpPr>
            <a:spLocks noChangeArrowheads="1"/>
          </p:cNvSpPr>
          <p:nvPr/>
        </p:nvSpPr>
        <p:spPr bwMode="auto">
          <a:xfrm>
            <a:off x="0" y="409575"/>
            <a:ext cx="8159750" cy="1630363"/>
          </a:xfrm>
          <a:prstGeom prst="rect">
            <a:avLst/>
          </a:prstGeom>
          <a:noFill/>
          <a:ln w="9525">
            <a:noFill/>
            <a:miter lim="800000"/>
            <a:headEnd/>
            <a:tailEnd/>
          </a:ln>
        </p:spPr>
        <p:txBody>
          <a:bodyPr>
            <a:spAutoFit/>
          </a:bodyPr>
          <a:lstStyle/>
          <a:p>
            <a:r>
              <a:rPr lang="en-US" altLang="zh-TW" sz="2000" b="1" dirty="0">
                <a:solidFill>
                  <a:srgbClr val="000000"/>
                </a:solidFill>
                <a:latin typeface="Times New Roman" pitchFamily="18" charset="0"/>
                <a:cs typeface="Times New Roman" pitchFamily="18" charset="0"/>
              </a:rPr>
              <a:t>In the case of shearing, the stress is also a force per unit area, but the force vector lies in the plane of the area rather than perpendicular to it. The strain is the dimensionless ratio </a:t>
            </a:r>
            <a:r>
              <a:rPr lang="en-US" altLang="zh-TW" sz="2000" b="1" i="1" dirty="0" err="1">
                <a:solidFill>
                  <a:srgbClr val="000000"/>
                </a:solidFill>
                <a:latin typeface="Times New Roman" pitchFamily="18" charset="0"/>
                <a:cs typeface="Times New Roman" pitchFamily="18" charset="0"/>
              </a:rPr>
              <a:t>Dx</a:t>
            </a:r>
            <a:r>
              <a:rPr lang="en-US" altLang="zh-TW" sz="2000" b="1" i="1" dirty="0">
                <a:solidFill>
                  <a:srgbClr val="000000"/>
                </a:solidFill>
                <a:latin typeface="Times New Roman" pitchFamily="18" charset="0"/>
                <a:cs typeface="Times New Roman" pitchFamily="18" charset="0"/>
              </a:rPr>
              <a:t>/L</a:t>
            </a:r>
            <a:r>
              <a:rPr lang="en-US" altLang="zh-TW" sz="2000" b="1" dirty="0">
                <a:solidFill>
                  <a:srgbClr val="000000"/>
                </a:solidFill>
                <a:latin typeface="Times New Roman" pitchFamily="18" charset="0"/>
                <a:cs typeface="Times New Roman" pitchFamily="18" charset="0"/>
              </a:rPr>
              <a:t>, with the quantities defined as shown in the figure. The corresponding modulus, which is given the symbol </a:t>
            </a:r>
            <a:r>
              <a:rPr lang="en-US" altLang="zh-TW" sz="2000" b="1" i="1" dirty="0">
                <a:solidFill>
                  <a:srgbClr val="000000"/>
                </a:solidFill>
                <a:latin typeface="Times New Roman" pitchFamily="18" charset="0"/>
                <a:cs typeface="Times New Roman" pitchFamily="18" charset="0"/>
              </a:rPr>
              <a:t>G</a:t>
            </a:r>
            <a:r>
              <a:rPr lang="en-US" altLang="zh-TW" sz="2000" b="1" dirty="0">
                <a:solidFill>
                  <a:srgbClr val="000000"/>
                </a:solidFill>
                <a:latin typeface="Times New Roman" pitchFamily="18" charset="0"/>
                <a:cs typeface="Times New Roman" pitchFamily="18" charset="0"/>
              </a:rPr>
              <a:t> in engineering practice, is called </a:t>
            </a:r>
            <a:r>
              <a:rPr lang="en-US" altLang="zh-TW" sz="2000" b="1" dirty="0">
                <a:solidFill>
                  <a:srgbClr val="FF0000"/>
                </a:solidFill>
                <a:latin typeface="Times New Roman" pitchFamily="18" charset="0"/>
                <a:cs typeface="Times New Roman" pitchFamily="18" charset="0"/>
              </a:rPr>
              <a:t>the shear modulus</a:t>
            </a:r>
            <a:r>
              <a:rPr lang="en-US" altLang="zh-TW" sz="2000" b="1" dirty="0">
                <a:solidFill>
                  <a:srgbClr val="000000"/>
                </a:solidFill>
                <a:latin typeface="Times New Roman" pitchFamily="18" charset="0"/>
                <a:cs typeface="Times New Roman" pitchFamily="18" charset="0"/>
              </a:rPr>
              <a:t>.</a:t>
            </a:r>
          </a:p>
        </p:txBody>
      </p:sp>
      <p:grpSp>
        <p:nvGrpSpPr>
          <p:cNvPr id="2" name="Group 10"/>
          <p:cNvGrpSpPr>
            <a:grpSpLocks/>
          </p:cNvGrpSpPr>
          <p:nvPr/>
        </p:nvGrpSpPr>
        <p:grpSpPr bwMode="auto">
          <a:xfrm>
            <a:off x="2840038" y="2195513"/>
            <a:ext cx="5395912" cy="3906837"/>
            <a:chOff x="2122488" y="925505"/>
            <a:chExt cx="5396034" cy="3906235"/>
          </a:xfrm>
        </p:grpSpPr>
        <p:pic>
          <p:nvPicPr>
            <p:cNvPr id="30724" name="Picture 3"/>
            <p:cNvPicPr>
              <a:picLocks noChangeAspect="1" noChangeArrowheads="1"/>
            </p:cNvPicPr>
            <p:nvPr/>
          </p:nvPicPr>
          <p:blipFill>
            <a:blip r:embed="rId2"/>
            <a:srcRect/>
            <a:stretch>
              <a:fillRect/>
            </a:stretch>
          </p:blipFill>
          <p:spPr bwMode="auto">
            <a:xfrm>
              <a:off x="2122488" y="2307615"/>
              <a:ext cx="4086225" cy="2524125"/>
            </a:xfrm>
            <a:prstGeom prst="rect">
              <a:avLst/>
            </a:prstGeom>
            <a:noFill/>
            <a:ln w="9525">
              <a:noFill/>
              <a:miter lim="800000"/>
              <a:headEnd/>
              <a:tailEnd/>
            </a:ln>
          </p:spPr>
        </p:pic>
        <p:pic>
          <p:nvPicPr>
            <p:cNvPr id="52228" name="Picture 4"/>
            <p:cNvPicPr>
              <a:picLocks noChangeAspect="1" noChangeArrowheads="1"/>
            </p:cNvPicPr>
            <p:nvPr/>
          </p:nvPicPr>
          <p:blipFill>
            <a:blip r:embed="rId3" cstate="print">
              <a:duotone>
                <a:prstClr val="black"/>
                <a:srgbClr val="FFFF00">
                  <a:tint val="45000"/>
                  <a:satMod val="400000"/>
                </a:srgbClr>
              </a:duotone>
            </a:blip>
            <a:srcRect/>
            <a:stretch>
              <a:fillRect/>
            </a:stretch>
          </p:blipFill>
          <p:spPr bwMode="auto">
            <a:xfrm>
              <a:off x="4402063" y="925505"/>
              <a:ext cx="3116459" cy="136216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1"/>
          <p:cNvSpPr txBox="1">
            <a:spLocks noChangeArrowheads="1"/>
          </p:cNvSpPr>
          <p:nvPr/>
        </p:nvSpPr>
        <p:spPr bwMode="auto">
          <a:xfrm>
            <a:off x="0" y="0"/>
            <a:ext cx="3249800" cy="400110"/>
          </a:xfrm>
          <a:prstGeom prst="rect">
            <a:avLst/>
          </a:prstGeom>
          <a:noFill/>
          <a:ln w="9525">
            <a:noFill/>
            <a:miter lim="800000"/>
            <a:headEnd/>
            <a:tailEnd/>
          </a:ln>
        </p:spPr>
        <p:txBody>
          <a:bodyPr wrap="none">
            <a:spAutoFit/>
          </a:bodyPr>
          <a:lstStyle/>
          <a:p>
            <a:r>
              <a:rPr lang="en-US" altLang="zh-TW" sz="2000" b="1" i="1" dirty="0" smtClean="0">
                <a:solidFill>
                  <a:srgbClr val="0070C0"/>
                </a:solidFill>
                <a:latin typeface="Arial" pitchFamily="34" charset="0"/>
                <a:cs typeface="Arial" pitchFamily="34" charset="0"/>
              </a:rPr>
              <a:t> </a:t>
            </a:r>
            <a:r>
              <a:rPr lang="en-US" altLang="zh-TW" sz="2000" b="1" dirty="0">
                <a:solidFill>
                  <a:srgbClr val="FF0000"/>
                </a:solidFill>
                <a:latin typeface="Times New Roman" pitchFamily="18" charset="0"/>
                <a:cs typeface="Times New Roman" pitchFamily="18" charset="0"/>
              </a:rPr>
              <a:t>Elasticity: Hydraulic Stress</a:t>
            </a:r>
          </a:p>
        </p:txBody>
      </p:sp>
      <p:sp>
        <p:nvSpPr>
          <p:cNvPr id="31746" name="Rectangle 8"/>
          <p:cNvSpPr>
            <a:spLocks noChangeArrowheads="1"/>
          </p:cNvSpPr>
          <p:nvPr/>
        </p:nvSpPr>
        <p:spPr bwMode="auto">
          <a:xfrm>
            <a:off x="0" y="409575"/>
            <a:ext cx="8159750" cy="2862263"/>
          </a:xfrm>
          <a:prstGeom prst="rect">
            <a:avLst/>
          </a:prstGeom>
          <a:noFill/>
          <a:ln w="9525">
            <a:noFill/>
            <a:miter lim="800000"/>
            <a:headEnd/>
            <a:tailEnd/>
          </a:ln>
        </p:spPr>
        <p:txBody>
          <a:bodyPr>
            <a:spAutoFit/>
          </a:bodyPr>
          <a:lstStyle/>
          <a:p>
            <a:r>
              <a:rPr lang="en-US" altLang="zh-TW" sz="2000" b="1" dirty="0">
                <a:solidFill>
                  <a:srgbClr val="000000"/>
                </a:solidFill>
                <a:latin typeface="Times New Roman" pitchFamily="18" charset="0"/>
                <a:cs typeface="Times New Roman" pitchFamily="18" charset="0"/>
              </a:rPr>
              <a:t>In the figure, the stress is the fluid pressure p on the object, where pressure is a force per unit area. </a:t>
            </a:r>
          </a:p>
          <a:p>
            <a:endParaRPr lang="en-US" altLang="zh-TW" sz="2000" b="1" dirty="0">
              <a:solidFill>
                <a:srgbClr val="000000"/>
              </a:solidFill>
              <a:latin typeface="Times New Roman" pitchFamily="18" charset="0"/>
              <a:cs typeface="Times New Roman" pitchFamily="18" charset="0"/>
            </a:endParaRPr>
          </a:p>
          <a:p>
            <a:r>
              <a:rPr lang="en-US" altLang="zh-TW" sz="2000" b="1" dirty="0">
                <a:solidFill>
                  <a:srgbClr val="000000"/>
                </a:solidFill>
                <a:latin typeface="Times New Roman" pitchFamily="18" charset="0"/>
                <a:cs typeface="Times New Roman" pitchFamily="18" charset="0"/>
              </a:rPr>
              <a:t>The strain is DV/V, where V is the original volume of the specimen and DV is the absolute value of the change in volume.</a:t>
            </a:r>
          </a:p>
          <a:p>
            <a:endParaRPr lang="en-US" altLang="zh-TW" sz="2000" b="1" dirty="0">
              <a:solidFill>
                <a:srgbClr val="000000"/>
              </a:solidFill>
              <a:latin typeface="Times New Roman" pitchFamily="18" charset="0"/>
              <a:cs typeface="Times New Roman" pitchFamily="18" charset="0"/>
            </a:endParaRPr>
          </a:p>
          <a:p>
            <a:r>
              <a:rPr lang="en-US" altLang="zh-TW" sz="2000" b="1" dirty="0">
                <a:solidFill>
                  <a:srgbClr val="000000"/>
                </a:solidFill>
                <a:latin typeface="Times New Roman" pitchFamily="18" charset="0"/>
                <a:cs typeface="Times New Roman" pitchFamily="18" charset="0"/>
              </a:rPr>
              <a:t>The corresponding modulus, with symbol </a:t>
            </a:r>
            <a:r>
              <a:rPr lang="en-US" altLang="zh-TW" sz="2000" b="1" i="1" dirty="0">
                <a:solidFill>
                  <a:srgbClr val="000000"/>
                </a:solidFill>
                <a:latin typeface="Times New Roman" pitchFamily="18" charset="0"/>
                <a:cs typeface="Times New Roman" pitchFamily="18" charset="0"/>
              </a:rPr>
              <a:t>B</a:t>
            </a:r>
            <a:r>
              <a:rPr lang="en-US" altLang="zh-TW" sz="2000" b="1" dirty="0">
                <a:solidFill>
                  <a:srgbClr val="000000"/>
                </a:solidFill>
                <a:latin typeface="Times New Roman" pitchFamily="18" charset="0"/>
                <a:cs typeface="Times New Roman" pitchFamily="18" charset="0"/>
              </a:rPr>
              <a:t>, is called the bulk modulus of the material. The object is said to be under hydraulic compression, and the pressure can be called the hydraulic stress. </a:t>
            </a:r>
          </a:p>
        </p:txBody>
      </p:sp>
      <p:pic>
        <p:nvPicPr>
          <p:cNvPr id="53250" name="Picture 2"/>
          <p:cNvPicPr>
            <a:picLocks noChangeAspect="1" noChangeArrowheads="1"/>
          </p:cNvPicPr>
          <p:nvPr/>
        </p:nvPicPr>
        <p:blipFill>
          <a:blip r:embed="rId2" cstate="print">
            <a:duotone>
              <a:prstClr val="black"/>
              <a:srgbClr val="FFFF00">
                <a:tint val="45000"/>
                <a:satMod val="400000"/>
              </a:srgbClr>
            </a:duotone>
          </a:blip>
          <a:srcRect/>
          <a:stretch>
            <a:fillRect/>
          </a:stretch>
        </p:blipFill>
        <p:spPr bwMode="auto">
          <a:xfrm>
            <a:off x="1274341" y="3784001"/>
            <a:ext cx="2646241" cy="1125173"/>
          </a:xfrm>
          <a:prstGeom prst="rect">
            <a:avLst/>
          </a:prstGeom>
          <a:noFill/>
          <a:ln w="9525">
            <a:noFill/>
            <a:miter lim="800000"/>
            <a:headEnd/>
            <a:tailEnd/>
          </a:ln>
        </p:spPr>
      </p:pic>
      <p:pic>
        <p:nvPicPr>
          <p:cNvPr id="31748" name="Picture 3"/>
          <p:cNvPicPr>
            <a:picLocks noChangeAspect="1" noChangeArrowheads="1"/>
          </p:cNvPicPr>
          <p:nvPr/>
        </p:nvPicPr>
        <p:blipFill>
          <a:blip r:embed="rId3"/>
          <a:srcRect/>
          <a:stretch>
            <a:fillRect/>
          </a:stretch>
        </p:blipFill>
        <p:spPr bwMode="auto">
          <a:xfrm>
            <a:off x="5019675" y="3663950"/>
            <a:ext cx="2733675"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p:cNvPicPr>
            <a:picLocks noChangeAspect="1" noChangeArrowheads="1"/>
          </p:cNvPicPr>
          <p:nvPr/>
        </p:nvPicPr>
        <p:blipFill>
          <a:blip r:embed="rId2"/>
          <a:srcRect/>
          <a:stretch>
            <a:fillRect/>
          </a:stretch>
        </p:blipFill>
        <p:spPr bwMode="auto">
          <a:xfrm>
            <a:off x="0" y="750888"/>
            <a:ext cx="8940800" cy="4719637"/>
          </a:xfrm>
          <a:prstGeom prst="rect">
            <a:avLst/>
          </a:prstGeom>
          <a:noFill/>
          <a:ln w="9525">
            <a:noFill/>
            <a:miter lim="800000"/>
            <a:headEnd/>
            <a:tailEnd/>
          </a:ln>
        </p:spPr>
      </p:pic>
      <p:sp>
        <p:nvSpPr>
          <p:cNvPr id="32770" name="TextBox 1"/>
          <p:cNvSpPr txBox="1">
            <a:spLocks noChangeArrowheads="1"/>
          </p:cNvSpPr>
          <p:nvPr/>
        </p:nvSpPr>
        <p:spPr bwMode="auto">
          <a:xfrm>
            <a:off x="0" y="0"/>
            <a:ext cx="1962150" cy="400050"/>
          </a:xfrm>
          <a:prstGeom prst="rect">
            <a:avLst/>
          </a:prstGeom>
          <a:noFill/>
          <a:ln w="9525">
            <a:noFill/>
            <a:miter lim="800000"/>
            <a:headEnd/>
            <a:tailEnd/>
          </a:ln>
        </p:spPr>
        <p:txBody>
          <a:bodyPr wrap="none">
            <a:spAutoFit/>
          </a:bodyPr>
          <a:lstStyle/>
          <a:p>
            <a:r>
              <a:rPr lang="en-US" altLang="zh-TW" sz="2000" b="1" i="1">
                <a:solidFill>
                  <a:srgbClr val="0070C0"/>
                </a:solidFill>
                <a:latin typeface="Arial" pitchFamily="34" charset="0"/>
                <a:cs typeface="Arial" pitchFamily="34" charset="0"/>
              </a:rPr>
              <a:t>12.7: Elasticity</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2"/>
          <p:cNvSpPr txBox="1">
            <a:spLocks noChangeArrowheads="1"/>
          </p:cNvSpPr>
          <p:nvPr/>
        </p:nvSpPr>
        <p:spPr bwMode="auto">
          <a:xfrm>
            <a:off x="0" y="0"/>
            <a:ext cx="3298532"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cs typeface="Times New Roman" pitchFamily="18" charset="0"/>
              </a:rPr>
              <a:t>Example, elongated rod</a:t>
            </a:r>
          </a:p>
        </p:txBody>
      </p:sp>
      <p:pic>
        <p:nvPicPr>
          <p:cNvPr id="33794" name="Picture 10"/>
          <p:cNvPicPr>
            <a:picLocks noChangeAspect="1" noChangeArrowheads="1"/>
          </p:cNvPicPr>
          <p:nvPr/>
        </p:nvPicPr>
        <p:blipFill>
          <a:blip r:embed="rId2"/>
          <a:srcRect/>
          <a:stretch>
            <a:fillRect/>
          </a:stretch>
        </p:blipFill>
        <p:spPr bwMode="auto">
          <a:xfrm>
            <a:off x="93663" y="838200"/>
            <a:ext cx="8940800" cy="4876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2"/>
          <p:cNvSpPr txBox="1">
            <a:spLocks noChangeArrowheads="1"/>
          </p:cNvSpPr>
          <p:nvPr/>
        </p:nvSpPr>
        <p:spPr bwMode="auto">
          <a:xfrm>
            <a:off x="0" y="0"/>
            <a:ext cx="3186113" cy="461963"/>
          </a:xfrm>
          <a:prstGeom prst="rect">
            <a:avLst/>
          </a:prstGeom>
          <a:noFill/>
          <a:ln w="9525">
            <a:noFill/>
            <a:miter lim="800000"/>
            <a:headEnd/>
            <a:tailEnd/>
          </a:ln>
        </p:spPr>
        <p:txBody>
          <a:bodyPr wrap="none">
            <a:spAutoFit/>
          </a:bodyPr>
          <a:lstStyle/>
          <a:p>
            <a:r>
              <a:rPr lang="en-US" altLang="zh-TW" b="1">
                <a:solidFill>
                  <a:srgbClr val="FF0000"/>
                </a:solidFill>
              </a:rPr>
              <a:t>Example, wobbly table</a:t>
            </a:r>
          </a:p>
        </p:txBody>
      </p:sp>
      <p:sp>
        <p:nvSpPr>
          <p:cNvPr id="34818" name="Rectangle 12"/>
          <p:cNvSpPr>
            <a:spLocks noChangeArrowheads="1"/>
          </p:cNvSpPr>
          <p:nvPr/>
        </p:nvSpPr>
        <p:spPr bwMode="auto">
          <a:xfrm>
            <a:off x="4572000" y="0"/>
            <a:ext cx="4572000" cy="2062163"/>
          </a:xfrm>
          <a:prstGeom prst="rect">
            <a:avLst/>
          </a:prstGeom>
          <a:noFill/>
          <a:ln w="9525">
            <a:noFill/>
            <a:miter lim="800000"/>
            <a:headEnd/>
            <a:tailEnd/>
          </a:ln>
        </p:spPr>
        <p:txBody>
          <a:bodyPr>
            <a:spAutoFit/>
          </a:bodyPr>
          <a:lstStyle/>
          <a:p>
            <a:r>
              <a:rPr lang="en-US" altLang="zh-TW" sz="1600"/>
              <a:t>We take the table plus steel cylinder as our system. The situation is like that in the figure. If the tabletop remains level, the legs must be compressed in the following ways: Each of the short legs must be compressed by the same amount (call it </a:t>
            </a:r>
            <a:r>
              <a:rPr lang="en-US" altLang="zh-TW" sz="1600">
                <a:latin typeface="Symbol" pitchFamily="18" charset="2"/>
              </a:rPr>
              <a:t>D</a:t>
            </a:r>
            <a:r>
              <a:rPr lang="en-US" altLang="zh-TW" sz="1600"/>
              <a:t>L</a:t>
            </a:r>
            <a:r>
              <a:rPr lang="en-US" altLang="zh-TW" sz="1600" baseline="-25000"/>
              <a:t>3</a:t>
            </a:r>
            <a:r>
              <a:rPr lang="en-US" altLang="zh-TW" sz="1600"/>
              <a:t>) and thus by the same force of magnitude F</a:t>
            </a:r>
            <a:r>
              <a:rPr lang="en-US" altLang="zh-TW" sz="1600" baseline="-25000"/>
              <a:t>3</a:t>
            </a:r>
            <a:r>
              <a:rPr lang="en-US" altLang="zh-TW" sz="1600"/>
              <a:t>.The single long leg must be compressed by a larger amount </a:t>
            </a:r>
            <a:r>
              <a:rPr lang="en-US" altLang="zh-TW" sz="1600">
                <a:latin typeface="Symbol" pitchFamily="18" charset="2"/>
              </a:rPr>
              <a:t>D</a:t>
            </a:r>
            <a:r>
              <a:rPr lang="en-US" altLang="zh-TW" sz="1600"/>
              <a:t>L</a:t>
            </a:r>
            <a:r>
              <a:rPr lang="en-US" altLang="zh-TW" sz="1600" baseline="-25000"/>
              <a:t>4</a:t>
            </a:r>
            <a:r>
              <a:rPr lang="en-US" altLang="zh-TW" sz="1600"/>
              <a:t> and thus by a force with a larger magnitude F</a:t>
            </a:r>
            <a:r>
              <a:rPr lang="en-US" altLang="zh-TW" sz="1600" baseline="-25000"/>
              <a:t>4</a:t>
            </a:r>
            <a:r>
              <a:rPr lang="en-US" altLang="zh-TW" sz="1600"/>
              <a:t>. </a:t>
            </a:r>
          </a:p>
        </p:txBody>
      </p:sp>
      <p:grpSp>
        <p:nvGrpSpPr>
          <p:cNvPr id="2" name="Group 24"/>
          <p:cNvGrpSpPr>
            <a:grpSpLocks/>
          </p:cNvGrpSpPr>
          <p:nvPr/>
        </p:nvGrpSpPr>
        <p:grpSpPr bwMode="auto">
          <a:xfrm>
            <a:off x="0" y="525463"/>
            <a:ext cx="9144000" cy="6332537"/>
            <a:chOff x="0" y="361197"/>
            <a:chExt cx="9144000" cy="6332680"/>
          </a:xfrm>
        </p:grpSpPr>
        <p:grpSp>
          <p:nvGrpSpPr>
            <p:cNvPr id="3" name="Group 19"/>
            <p:cNvGrpSpPr>
              <a:grpSpLocks/>
            </p:cNvGrpSpPr>
            <p:nvPr/>
          </p:nvGrpSpPr>
          <p:grpSpPr bwMode="auto">
            <a:xfrm>
              <a:off x="4921738" y="2383693"/>
              <a:ext cx="3831493" cy="1168888"/>
              <a:chOff x="4835769" y="2366107"/>
              <a:chExt cx="4091476" cy="1342781"/>
            </a:xfrm>
          </p:grpSpPr>
          <p:pic>
            <p:nvPicPr>
              <p:cNvPr id="34829" name="Picture 12"/>
              <p:cNvPicPr>
                <a:picLocks noChangeAspect="1" noChangeArrowheads="1"/>
              </p:cNvPicPr>
              <p:nvPr/>
            </p:nvPicPr>
            <p:blipFill>
              <a:blip r:embed="rId2"/>
              <a:srcRect/>
              <a:stretch>
                <a:fillRect/>
              </a:stretch>
            </p:blipFill>
            <p:spPr bwMode="auto">
              <a:xfrm>
                <a:off x="5029200" y="3315677"/>
                <a:ext cx="914400" cy="304800"/>
              </a:xfrm>
              <a:prstGeom prst="rect">
                <a:avLst/>
              </a:prstGeom>
              <a:noFill/>
              <a:ln w="9525">
                <a:noFill/>
                <a:miter lim="800000"/>
                <a:headEnd/>
                <a:tailEnd/>
              </a:ln>
            </p:spPr>
          </p:pic>
          <p:pic>
            <p:nvPicPr>
              <p:cNvPr id="34830" name="Picture 13"/>
              <p:cNvPicPr>
                <a:picLocks noChangeAspect="1" noChangeArrowheads="1"/>
              </p:cNvPicPr>
              <p:nvPr/>
            </p:nvPicPr>
            <p:blipFill>
              <a:blip r:embed="rId3"/>
              <a:srcRect/>
              <a:stretch>
                <a:fillRect/>
              </a:stretch>
            </p:blipFill>
            <p:spPr bwMode="auto">
              <a:xfrm>
                <a:off x="4835769" y="2402620"/>
                <a:ext cx="1676400" cy="333375"/>
              </a:xfrm>
              <a:prstGeom prst="rect">
                <a:avLst/>
              </a:prstGeom>
              <a:noFill/>
              <a:ln w="9525">
                <a:noFill/>
                <a:miter lim="800000"/>
                <a:headEnd/>
                <a:tailEnd/>
              </a:ln>
            </p:spPr>
          </p:pic>
          <p:pic>
            <p:nvPicPr>
              <p:cNvPr id="34831" name="Picture 14"/>
              <p:cNvPicPr>
                <a:picLocks noChangeAspect="1" noChangeArrowheads="1"/>
              </p:cNvPicPr>
              <p:nvPr/>
            </p:nvPicPr>
            <p:blipFill>
              <a:blip r:embed="rId4"/>
              <a:srcRect/>
              <a:stretch>
                <a:fillRect/>
              </a:stretch>
            </p:blipFill>
            <p:spPr bwMode="auto">
              <a:xfrm>
                <a:off x="7031770" y="2366107"/>
                <a:ext cx="1895475" cy="609600"/>
              </a:xfrm>
              <a:prstGeom prst="rect">
                <a:avLst/>
              </a:prstGeom>
              <a:noFill/>
              <a:ln w="9525">
                <a:noFill/>
                <a:miter lim="800000"/>
                <a:headEnd/>
                <a:tailEnd/>
              </a:ln>
            </p:spPr>
          </p:pic>
          <p:pic>
            <p:nvPicPr>
              <p:cNvPr id="34832" name="Picture 15"/>
              <p:cNvPicPr>
                <a:picLocks noChangeAspect="1" noChangeArrowheads="1"/>
              </p:cNvPicPr>
              <p:nvPr/>
            </p:nvPicPr>
            <p:blipFill>
              <a:blip r:embed="rId5"/>
              <a:srcRect/>
              <a:stretch>
                <a:fillRect/>
              </a:stretch>
            </p:blipFill>
            <p:spPr bwMode="auto">
              <a:xfrm>
                <a:off x="6402388" y="3289788"/>
                <a:ext cx="2028825" cy="419100"/>
              </a:xfrm>
              <a:prstGeom prst="rect">
                <a:avLst/>
              </a:prstGeom>
              <a:noFill/>
              <a:ln w="9525">
                <a:noFill/>
                <a:miter lim="800000"/>
                <a:headEnd/>
                <a:tailEnd/>
              </a:ln>
            </p:spPr>
          </p:pic>
        </p:grpSp>
        <p:grpSp>
          <p:nvGrpSpPr>
            <p:cNvPr id="4" name="Group 22"/>
            <p:cNvGrpSpPr>
              <a:grpSpLocks/>
            </p:cNvGrpSpPr>
            <p:nvPr/>
          </p:nvGrpSpPr>
          <p:grpSpPr bwMode="auto">
            <a:xfrm>
              <a:off x="4454642" y="3782646"/>
              <a:ext cx="4689358" cy="2649024"/>
              <a:chOff x="4454642" y="3782646"/>
              <a:chExt cx="4689358" cy="2649024"/>
            </a:xfrm>
          </p:grpSpPr>
          <p:pic>
            <p:nvPicPr>
              <p:cNvPr id="34827" name="Picture 16"/>
              <p:cNvPicPr>
                <a:picLocks noChangeAspect="1" noChangeArrowheads="1"/>
              </p:cNvPicPr>
              <p:nvPr/>
            </p:nvPicPr>
            <p:blipFill>
              <a:blip r:embed="rId6"/>
              <a:srcRect/>
              <a:stretch>
                <a:fillRect/>
              </a:stretch>
            </p:blipFill>
            <p:spPr bwMode="auto">
              <a:xfrm>
                <a:off x="4454642" y="3782646"/>
                <a:ext cx="4689358" cy="1935163"/>
              </a:xfrm>
              <a:prstGeom prst="rect">
                <a:avLst/>
              </a:prstGeom>
              <a:noFill/>
              <a:ln w="9525">
                <a:noFill/>
                <a:miter lim="800000"/>
                <a:headEnd/>
                <a:tailEnd/>
              </a:ln>
            </p:spPr>
          </p:pic>
          <p:pic>
            <p:nvPicPr>
              <p:cNvPr id="34828" name="Picture 17"/>
              <p:cNvPicPr>
                <a:picLocks noChangeAspect="1" noChangeArrowheads="1"/>
              </p:cNvPicPr>
              <p:nvPr/>
            </p:nvPicPr>
            <p:blipFill>
              <a:blip r:embed="rId7"/>
              <a:srcRect/>
              <a:stretch>
                <a:fillRect/>
              </a:stretch>
            </p:blipFill>
            <p:spPr bwMode="auto">
              <a:xfrm>
                <a:off x="4470400" y="5736493"/>
                <a:ext cx="4673600" cy="695177"/>
              </a:xfrm>
              <a:prstGeom prst="rect">
                <a:avLst/>
              </a:prstGeom>
              <a:noFill/>
              <a:ln w="9525">
                <a:noFill/>
                <a:miter lim="800000"/>
                <a:headEnd/>
                <a:tailEnd/>
              </a:ln>
            </p:spPr>
          </p:pic>
        </p:grpSp>
        <p:grpSp>
          <p:nvGrpSpPr>
            <p:cNvPr id="5" name="Group 23"/>
            <p:cNvGrpSpPr>
              <a:grpSpLocks/>
            </p:cNvGrpSpPr>
            <p:nvPr/>
          </p:nvGrpSpPr>
          <p:grpSpPr bwMode="auto">
            <a:xfrm>
              <a:off x="0" y="361197"/>
              <a:ext cx="4571999" cy="6332680"/>
              <a:chOff x="0" y="361197"/>
              <a:chExt cx="4571999" cy="6332680"/>
            </a:xfrm>
          </p:grpSpPr>
          <p:pic>
            <p:nvPicPr>
              <p:cNvPr id="34825" name="Picture 11"/>
              <p:cNvPicPr>
                <a:picLocks noChangeAspect="1" noChangeArrowheads="1"/>
              </p:cNvPicPr>
              <p:nvPr/>
            </p:nvPicPr>
            <p:blipFill>
              <a:blip r:embed="rId8"/>
              <a:srcRect/>
              <a:stretch>
                <a:fillRect/>
              </a:stretch>
            </p:blipFill>
            <p:spPr bwMode="auto">
              <a:xfrm>
                <a:off x="0" y="361197"/>
                <a:ext cx="4571999" cy="1898913"/>
              </a:xfrm>
              <a:prstGeom prst="rect">
                <a:avLst/>
              </a:prstGeom>
              <a:noFill/>
              <a:ln w="9525">
                <a:noFill/>
                <a:miter lim="800000"/>
                <a:headEnd/>
                <a:tailEnd/>
              </a:ln>
            </p:spPr>
          </p:pic>
          <p:pic>
            <p:nvPicPr>
              <p:cNvPr id="34826" name="Picture 18"/>
              <p:cNvPicPr>
                <a:picLocks noChangeAspect="1" noChangeArrowheads="1"/>
              </p:cNvPicPr>
              <p:nvPr/>
            </p:nvPicPr>
            <p:blipFill>
              <a:blip r:embed="rId9"/>
              <a:srcRect/>
              <a:stretch>
                <a:fillRect/>
              </a:stretch>
            </p:blipFill>
            <p:spPr bwMode="auto">
              <a:xfrm>
                <a:off x="464162" y="2227385"/>
                <a:ext cx="2741384" cy="4466492"/>
              </a:xfrm>
              <a:prstGeom prst="rect">
                <a:avLst/>
              </a:prstGeom>
              <a:noFill/>
              <a:ln w="9525">
                <a:noFill/>
                <a:miter lim="800000"/>
                <a:headEnd/>
                <a:tailEnd/>
              </a:ln>
            </p:spPr>
          </p:pic>
        </p:grpSp>
      </p:grpSp>
      <p:sp>
        <p:nvSpPr>
          <p:cNvPr id="21" name="Notched Right Arrow 20"/>
          <p:cNvSpPr/>
          <p:nvPr/>
        </p:nvSpPr>
        <p:spPr>
          <a:xfrm>
            <a:off x="6619875" y="2524125"/>
            <a:ext cx="249238" cy="149225"/>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22" name="Notched Right Arrow 21"/>
          <p:cNvSpPr/>
          <p:nvPr/>
        </p:nvSpPr>
        <p:spPr>
          <a:xfrm>
            <a:off x="6045200" y="3286125"/>
            <a:ext cx="250825" cy="149225"/>
          </a:xfrm>
          <a:prstGeom prst="notched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TW" altLang="en-US">
              <a:solidFill>
                <a:srgbClr val="FFFFFF"/>
              </a:solidFill>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Ho\AppData\Local\Temp\SNAGHTML33f8ae0.PNG"/>
          <p:cNvPicPr>
            <a:picLocks noChangeAspect="1" noChangeArrowheads="1"/>
          </p:cNvPicPr>
          <p:nvPr/>
        </p:nvPicPr>
        <p:blipFill>
          <a:blip r:embed="rId2"/>
          <a:srcRect/>
          <a:stretch>
            <a:fillRect/>
          </a:stretch>
        </p:blipFill>
        <p:spPr bwMode="auto">
          <a:xfrm>
            <a:off x="304800" y="228600"/>
            <a:ext cx="7696200" cy="66294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1"/>
          <p:cNvSpPr txBox="1">
            <a:spLocks noChangeArrowheads="1"/>
          </p:cNvSpPr>
          <p:nvPr/>
        </p:nvSpPr>
        <p:spPr bwMode="auto">
          <a:xfrm>
            <a:off x="0" y="0"/>
            <a:ext cx="2081019" cy="523220"/>
          </a:xfrm>
          <a:prstGeom prst="rect">
            <a:avLst/>
          </a:prstGeom>
          <a:noFill/>
          <a:ln w="9525">
            <a:noFill/>
            <a:miter lim="800000"/>
            <a:headEnd/>
            <a:tailEnd/>
          </a:ln>
        </p:spPr>
        <p:txBody>
          <a:bodyPr wrap="none">
            <a:spAutoFit/>
          </a:bodyPr>
          <a:lstStyle/>
          <a:p>
            <a:r>
              <a:rPr lang="en-US" altLang="zh-TW" sz="2800" b="1" dirty="0" smtClean="0">
                <a:solidFill>
                  <a:srgbClr val="FF0000"/>
                </a:solidFill>
                <a:latin typeface="Times New Roman" pitchFamily="18" charset="0"/>
                <a:cs typeface="Times New Roman" pitchFamily="18" charset="0"/>
              </a:rPr>
              <a:t>Equilibrium</a:t>
            </a:r>
            <a:endParaRPr lang="en-US" altLang="zh-TW" sz="2800" b="1" dirty="0">
              <a:solidFill>
                <a:srgbClr val="FF0000"/>
              </a:solidFill>
              <a:latin typeface="Times New Roman" pitchFamily="18" charset="0"/>
              <a:cs typeface="Times New Roman" pitchFamily="18" charset="0"/>
            </a:endParaRPr>
          </a:p>
        </p:txBody>
      </p:sp>
      <p:pic>
        <p:nvPicPr>
          <p:cNvPr id="16386" name="Picture 5"/>
          <p:cNvPicPr>
            <a:picLocks noChangeAspect="1" noChangeArrowheads="1"/>
          </p:cNvPicPr>
          <p:nvPr/>
        </p:nvPicPr>
        <p:blipFill>
          <a:blip r:embed="rId2"/>
          <a:srcRect/>
          <a:stretch>
            <a:fillRect/>
          </a:stretch>
        </p:blipFill>
        <p:spPr bwMode="auto">
          <a:xfrm>
            <a:off x="5257800" y="228600"/>
            <a:ext cx="3686175" cy="4914900"/>
          </a:xfrm>
          <a:prstGeom prst="rect">
            <a:avLst/>
          </a:prstGeom>
          <a:noFill/>
          <a:ln w="9525">
            <a:noFill/>
            <a:miter lim="800000"/>
            <a:headEnd/>
            <a:tailEnd/>
          </a:ln>
        </p:spPr>
      </p:pic>
      <p:sp>
        <p:nvSpPr>
          <p:cNvPr id="16387" name="TextBox 5"/>
          <p:cNvSpPr txBox="1">
            <a:spLocks noChangeArrowheads="1"/>
          </p:cNvSpPr>
          <p:nvPr/>
        </p:nvSpPr>
        <p:spPr bwMode="auto">
          <a:xfrm>
            <a:off x="4953000" y="5257800"/>
            <a:ext cx="3741738" cy="1323439"/>
          </a:xfrm>
          <a:prstGeom prst="rect">
            <a:avLst/>
          </a:prstGeom>
          <a:noFill/>
          <a:ln w="9525">
            <a:noFill/>
            <a:miter lim="800000"/>
            <a:headEnd/>
            <a:tailEnd/>
          </a:ln>
        </p:spPr>
        <p:txBody>
          <a:bodyPr>
            <a:spAutoFit/>
          </a:bodyPr>
          <a:lstStyle/>
          <a:p>
            <a:r>
              <a:rPr lang="en-US" altLang="zh-TW" sz="2000" b="1" dirty="0">
                <a:latin typeface="Times New Roman" pitchFamily="18" charset="0"/>
                <a:cs typeface="Times New Roman" pitchFamily="18" charset="0"/>
              </a:rPr>
              <a:t>Fig. </a:t>
            </a:r>
            <a:r>
              <a:rPr lang="en-US" altLang="zh-TW" sz="2000" b="1" dirty="0" smtClean="0">
                <a:latin typeface="Times New Roman" pitchFamily="18" charset="0"/>
                <a:cs typeface="Times New Roman" pitchFamily="18" charset="0"/>
              </a:rPr>
              <a:t>1 </a:t>
            </a:r>
            <a:r>
              <a:rPr lang="en-US" altLang="zh-TW" sz="2000" b="1" dirty="0">
                <a:latin typeface="Times New Roman" pitchFamily="18" charset="0"/>
                <a:cs typeface="Times New Roman" pitchFamily="18" charset="0"/>
              </a:rPr>
              <a:t>A balancing rock. Although its perch seems precarious, the rock is in static </a:t>
            </a:r>
            <a:r>
              <a:rPr lang="en-US" altLang="zh-TW" sz="2000" b="1" dirty="0" smtClean="0">
                <a:latin typeface="Times New Roman" pitchFamily="18" charset="0"/>
                <a:cs typeface="Times New Roman" pitchFamily="18" charset="0"/>
              </a:rPr>
              <a:t>equilibrium.</a:t>
            </a:r>
            <a:endParaRPr lang="en-US" altLang="zh-TW" sz="2000" b="1" i="1" dirty="0">
              <a:latin typeface="Times New Roman" pitchFamily="18" charset="0"/>
              <a:cs typeface="Times New Roman" pitchFamily="18" charset="0"/>
            </a:endParaRPr>
          </a:p>
        </p:txBody>
      </p:sp>
      <p:sp>
        <p:nvSpPr>
          <p:cNvPr id="16388" name="TextBox 6"/>
          <p:cNvSpPr txBox="1">
            <a:spLocks noChangeArrowheads="1"/>
          </p:cNvSpPr>
          <p:nvPr/>
        </p:nvSpPr>
        <p:spPr bwMode="auto">
          <a:xfrm>
            <a:off x="93663" y="838200"/>
            <a:ext cx="5003800" cy="4062651"/>
          </a:xfrm>
          <a:prstGeom prst="rect">
            <a:avLst/>
          </a:prstGeom>
          <a:noFill/>
          <a:ln w="9525">
            <a:noFill/>
            <a:miter lim="800000"/>
            <a:headEnd/>
            <a:tailEnd/>
          </a:ln>
        </p:spPr>
        <p:txBody>
          <a:bodyPr>
            <a:spAutoFit/>
          </a:bodyPr>
          <a:lstStyle/>
          <a:p>
            <a:r>
              <a:rPr lang="en-US" altLang="zh-TW" sz="2000" b="1" dirty="0">
                <a:latin typeface="Times New Roman" pitchFamily="18" charset="0"/>
                <a:cs typeface="Times New Roman" pitchFamily="18" charset="0"/>
              </a:rPr>
              <a:t>The state of (mechanical) equilibrium</a:t>
            </a:r>
            <a:r>
              <a:rPr lang="en-US" altLang="zh-TW" sz="2000" b="1" dirty="0" smtClean="0">
                <a:latin typeface="Times New Roman" pitchFamily="18" charset="0"/>
                <a:cs typeface="Times New Roman" pitchFamily="18" charset="0"/>
              </a:rPr>
              <a:t>:</a:t>
            </a:r>
          </a:p>
          <a:p>
            <a:endParaRPr lang="en-US" altLang="zh-TW" sz="2000" b="1" dirty="0">
              <a:latin typeface="Times New Roman" pitchFamily="18" charset="0"/>
              <a:cs typeface="Times New Roman" pitchFamily="18" charset="0"/>
            </a:endParaRPr>
          </a:p>
          <a:p>
            <a:pPr marL="457200" indent="-457200">
              <a:buAutoNum type="arabicPeriod"/>
            </a:pPr>
            <a:r>
              <a:rPr lang="en-US" altLang="zh-TW" sz="2000" b="1" dirty="0" smtClean="0">
                <a:latin typeface="Times New Roman" pitchFamily="18" charset="0"/>
                <a:cs typeface="Times New Roman" pitchFamily="18" charset="0"/>
              </a:rPr>
              <a:t>The </a:t>
            </a:r>
            <a:r>
              <a:rPr lang="en-US" altLang="zh-TW" sz="2000" b="1" dirty="0">
                <a:latin typeface="Times New Roman" pitchFamily="18" charset="0"/>
                <a:cs typeface="Times New Roman" pitchFamily="18" charset="0"/>
              </a:rPr>
              <a:t>linear momentum of the system is constant</a:t>
            </a:r>
            <a:r>
              <a:rPr lang="en-US" altLang="zh-TW" sz="2000" b="1" dirty="0" smtClean="0">
                <a:latin typeface="Times New Roman" pitchFamily="18" charset="0"/>
                <a:cs typeface="Times New Roman" pitchFamily="18" charset="0"/>
              </a:rPr>
              <a:t>.</a:t>
            </a:r>
          </a:p>
          <a:p>
            <a:pPr marL="457200" indent="-457200"/>
            <a:endParaRPr lang="en-US" altLang="zh-TW" sz="2000" b="1" dirty="0">
              <a:latin typeface="Times New Roman" pitchFamily="18" charset="0"/>
              <a:cs typeface="Times New Roman" pitchFamily="18" charset="0"/>
            </a:endParaRPr>
          </a:p>
          <a:p>
            <a:r>
              <a:rPr lang="en-US" altLang="zh-TW" sz="2000" b="1" dirty="0">
                <a:latin typeface="Times New Roman" pitchFamily="18" charset="0"/>
                <a:cs typeface="Times New Roman" pitchFamily="18" charset="0"/>
              </a:rPr>
              <a:t>2. Its angular momentum is also constant.</a:t>
            </a:r>
          </a:p>
          <a:p>
            <a:endParaRPr lang="en-US" altLang="zh-TW" sz="2000" b="1" dirty="0">
              <a:latin typeface="Times New Roman" pitchFamily="18" charset="0"/>
              <a:cs typeface="Times New Roman" pitchFamily="18" charset="0"/>
            </a:endParaRPr>
          </a:p>
          <a:p>
            <a:r>
              <a:rPr lang="en-US" altLang="zh-TW" sz="2000" b="1" dirty="0">
                <a:solidFill>
                  <a:srgbClr val="0070C0"/>
                </a:solidFill>
                <a:latin typeface="Times New Roman" pitchFamily="18" charset="0"/>
                <a:cs typeface="Times New Roman" pitchFamily="18" charset="0"/>
              </a:rPr>
              <a:t>Static equilibrium; </a:t>
            </a:r>
          </a:p>
          <a:p>
            <a:r>
              <a:rPr lang="en-US" altLang="zh-TW" sz="2000" b="1" dirty="0">
                <a:solidFill>
                  <a:srgbClr val="0070C0"/>
                </a:solidFill>
                <a:latin typeface="Times New Roman" pitchFamily="18" charset="0"/>
                <a:cs typeface="Times New Roman" pitchFamily="18" charset="0"/>
              </a:rPr>
              <a:t>dynamic equilibrium</a:t>
            </a:r>
          </a:p>
          <a:p>
            <a:endParaRPr lang="en-US" altLang="zh-TW" sz="2000" b="1" dirty="0">
              <a:solidFill>
                <a:srgbClr val="0070C0"/>
              </a:solidFill>
              <a:latin typeface="Times New Roman" pitchFamily="18" charset="0"/>
              <a:cs typeface="Times New Roman" pitchFamily="18" charset="0"/>
            </a:endParaRPr>
          </a:p>
          <a:p>
            <a:r>
              <a:rPr lang="en-US" altLang="zh-TW" sz="2000" b="1" dirty="0">
                <a:solidFill>
                  <a:srgbClr val="0070C0"/>
                </a:solidFill>
                <a:latin typeface="Times New Roman" pitchFamily="18" charset="0"/>
                <a:cs typeface="Times New Roman" pitchFamily="18" charset="0"/>
              </a:rPr>
              <a:t>Stable equilibrium; </a:t>
            </a:r>
          </a:p>
          <a:p>
            <a:r>
              <a:rPr lang="en-US" altLang="zh-TW" sz="2000" b="1" dirty="0">
                <a:solidFill>
                  <a:srgbClr val="0070C0"/>
                </a:solidFill>
                <a:latin typeface="Times New Roman" pitchFamily="18" charset="0"/>
                <a:cs typeface="Times New Roman" pitchFamily="18" charset="0"/>
              </a:rPr>
              <a:t>unstable equilibrium</a:t>
            </a:r>
          </a:p>
          <a:p>
            <a:endParaRPr lang="en-US" altLang="zh-TW" sz="1800" b="1" dirty="0">
              <a:solidFill>
                <a:srgbClr val="0070C0"/>
              </a:solidFill>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1"/>
          <p:cNvSpPr txBox="1">
            <a:spLocks noChangeArrowheads="1"/>
          </p:cNvSpPr>
          <p:nvPr/>
        </p:nvSpPr>
        <p:spPr bwMode="auto">
          <a:xfrm>
            <a:off x="0" y="0"/>
            <a:ext cx="3902222" cy="400110"/>
          </a:xfrm>
          <a:prstGeom prst="rect">
            <a:avLst/>
          </a:prstGeom>
          <a:noFill/>
          <a:ln w="9525">
            <a:noFill/>
            <a:miter lim="800000"/>
            <a:headEnd/>
            <a:tailEnd/>
          </a:ln>
        </p:spPr>
        <p:txBody>
          <a:bodyPr wrap="none">
            <a:spAutoFit/>
          </a:bodyPr>
          <a:lstStyle/>
          <a:p>
            <a:r>
              <a:rPr lang="en-US" altLang="zh-TW" sz="2000" b="1" dirty="0" smtClean="0">
                <a:solidFill>
                  <a:srgbClr val="FF0000"/>
                </a:solidFill>
                <a:latin typeface="Times New Roman" pitchFamily="18" charset="0"/>
                <a:cs typeface="Times New Roman" pitchFamily="18" charset="0"/>
              </a:rPr>
              <a:t>The </a:t>
            </a:r>
            <a:r>
              <a:rPr lang="en-US" altLang="zh-TW" sz="2000" b="1" dirty="0">
                <a:solidFill>
                  <a:srgbClr val="FF0000"/>
                </a:solidFill>
                <a:latin typeface="Times New Roman" pitchFamily="18" charset="0"/>
                <a:cs typeface="Times New Roman" pitchFamily="18" charset="0"/>
              </a:rPr>
              <a:t>Requirements of Equilibrium</a:t>
            </a:r>
          </a:p>
        </p:txBody>
      </p:sp>
      <p:grpSp>
        <p:nvGrpSpPr>
          <p:cNvPr id="2" name="Group 11"/>
          <p:cNvGrpSpPr>
            <a:grpSpLocks/>
          </p:cNvGrpSpPr>
          <p:nvPr/>
        </p:nvGrpSpPr>
        <p:grpSpPr bwMode="auto">
          <a:xfrm>
            <a:off x="203200" y="495300"/>
            <a:ext cx="8836025" cy="5346700"/>
            <a:chOff x="126999" y="1332833"/>
            <a:chExt cx="8836285" cy="5347367"/>
          </a:xfrm>
        </p:grpSpPr>
        <p:pic>
          <p:nvPicPr>
            <p:cNvPr id="1029" name="Picture 5"/>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1379621" y="2709779"/>
              <a:ext cx="3355309" cy="507332"/>
            </a:xfrm>
            <a:prstGeom prst="rect">
              <a:avLst/>
            </a:prstGeom>
            <a:noFill/>
            <a:ln w="9525">
              <a:noFill/>
              <a:miter lim="800000"/>
              <a:headEnd/>
              <a:tailEnd/>
            </a:ln>
          </p:spPr>
        </p:pic>
        <p:pic>
          <p:nvPicPr>
            <p:cNvPr id="1030" name="Picture 6"/>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3494505" y="3485148"/>
              <a:ext cx="3768928" cy="558800"/>
            </a:xfrm>
            <a:prstGeom prst="rect">
              <a:avLst/>
            </a:prstGeom>
            <a:noFill/>
            <a:ln w="9525">
              <a:noFill/>
              <a:miter lim="800000"/>
              <a:headEnd/>
              <a:tailEnd/>
            </a:ln>
          </p:spPr>
        </p:pic>
        <p:pic>
          <p:nvPicPr>
            <p:cNvPr id="17416" name="Picture 7"/>
            <p:cNvPicPr>
              <a:picLocks noChangeAspect="1" noChangeArrowheads="1"/>
            </p:cNvPicPr>
            <p:nvPr/>
          </p:nvPicPr>
          <p:blipFill>
            <a:blip r:embed="rId4"/>
            <a:srcRect/>
            <a:stretch>
              <a:fillRect/>
            </a:stretch>
          </p:blipFill>
          <p:spPr bwMode="auto">
            <a:xfrm>
              <a:off x="126999" y="1332833"/>
              <a:ext cx="8836285" cy="1124618"/>
            </a:xfrm>
            <a:prstGeom prst="rect">
              <a:avLst/>
            </a:prstGeom>
            <a:noFill/>
            <a:ln w="9525">
              <a:noFill/>
              <a:miter lim="800000"/>
              <a:headEnd/>
              <a:tailEnd/>
            </a:ln>
          </p:spPr>
        </p:pic>
        <p:pic>
          <p:nvPicPr>
            <p:cNvPr id="1032" name="Picture 8"/>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2667000" y="4343400"/>
              <a:ext cx="3805646" cy="2336800"/>
            </a:xfrm>
            <a:prstGeom prst="rect">
              <a:avLst/>
            </a:prstGeom>
            <a:noFill/>
            <a:ln w="9525">
              <a:noFill/>
              <a:miter lim="800000"/>
              <a:headEnd/>
              <a:tailEnd/>
            </a:ln>
          </p:spPr>
        </p:pic>
      </p:grpSp>
      <p:sp>
        <p:nvSpPr>
          <p:cNvPr id="9" name="Plus 8"/>
          <p:cNvSpPr/>
          <p:nvPr/>
        </p:nvSpPr>
        <p:spPr>
          <a:xfrm>
            <a:off x="5233988" y="2049463"/>
            <a:ext cx="381000" cy="457200"/>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a:p>
        </p:txBody>
      </p:sp>
      <p:sp>
        <p:nvSpPr>
          <p:cNvPr id="10" name="Curved Right Arrow 9"/>
          <p:cNvSpPr/>
          <p:nvPr/>
        </p:nvSpPr>
        <p:spPr>
          <a:xfrm>
            <a:off x="1752600" y="2971800"/>
            <a:ext cx="381000" cy="685800"/>
          </a:xfrm>
          <a:prstGeom prst="curved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chemeClr val="tx1"/>
              </a:solidFill>
              <a:latin typeface="Times New Roman" pitchFamily="18" charset="0"/>
            </a:endParaRPr>
          </a:p>
        </p:txBody>
      </p:sp>
      <p:sp>
        <p:nvSpPr>
          <p:cNvPr id="11" name="Curved Right Arrow 10"/>
          <p:cNvSpPr/>
          <p:nvPr/>
        </p:nvSpPr>
        <p:spPr>
          <a:xfrm>
            <a:off x="762000" y="1828800"/>
            <a:ext cx="381000" cy="685800"/>
          </a:xfrm>
          <a:prstGeom prst="curved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TW" altLang="en-US">
              <a:solidFill>
                <a:schemeClr val="tx1"/>
              </a:solidFill>
              <a:latin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1600201"/>
            <a:ext cx="8534400" cy="518159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838200" y="381000"/>
            <a:ext cx="7304087" cy="10668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19400" y="457200"/>
            <a:ext cx="3688830"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Equilibrium Summary</a:t>
            </a:r>
            <a:endParaRPr lang="en-US" sz="2800" b="1" dirty="0">
              <a:solidFill>
                <a:srgbClr val="FF0000"/>
              </a:solidFill>
              <a:latin typeface="Times New Roman" pitchFamily="18" charset="0"/>
              <a:cs typeface="Times New Roman" pitchFamily="18" charset="0"/>
            </a:endParaRPr>
          </a:p>
        </p:txBody>
      </p:sp>
      <p:sp>
        <p:nvSpPr>
          <p:cNvPr id="3" name="Rectangle 3"/>
          <p:cNvSpPr txBox="1">
            <a:spLocks noChangeArrowheads="1"/>
          </p:cNvSpPr>
          <p:nvPr/>
        </p:nvSpPr>
        <p:spPr>
          <a:xfrm>
            <a:off x="533400" y="1371600"/>
            <a:ext cx="7772400" cy="4114800"/>
          </a:xfrm>
          <a:prstGeom prst="rect">
            <a:avLst/>
          </a:prstGeom>
        </p:spPr>
        <p:txBody>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There are two necessary conditions for equilibrium</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resultant external force must equal zero:</a:t>
            </a:r>
          </a:p>
          <a:p>
            <a:pPr marL="342900" marR="0" lvl="0" indent="-342900" algn="l" defTabSz="914400" rtl="0" eaLnBrk="1" fontAlgn="auto" latinLnBrk="0" hangingPunct="1">
              <a:lnSpc>
                <a:spcPct val="90000"/>
              </a:lnSpc>
              <a:spcBef>
                <a:spcPct val="20000"/>
              </a:spcBef>
              <a:spcAft>
                <a:spcPts val="0"/>
              </a:spcAft>
              <a:buClrTx/>
              <a:buSzTx/>
              <a:buFont typeface="Wingdings" pitchFamily="2" charset="2"/>
              <a:buNone/>
              <a:tabLst/>
              <a:defRPr/>
            </a:pP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t>
            </a:r>
            <a:r>
              <a:rPr kumimoji="0" lang="en-US" sz="24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F</a:t>
            </a: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 0</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This is a statement of translational equilibrium</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acceleration of the center of mass of the object must be zero when viewed from an inertial frame of reference</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resultant external torque about </a:t>
            </a:r>
            <a:r>
              <a:rPr kumimoji="0" lang="en-US" sz="2400" b="1"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any</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axis must be zero: ∑</a:t>
            </a:r>
            <a:r>
              <a:rPr kumimoji="0" lang="el-GR"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τ</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 0</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This is a statement of rotational equilibrium</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angular acceleration must equal zero</a:t>
            </a:r>
            <a:endParaRPr kumimoji="0" lang="en-US" sz="2400" b="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Box 1"/>
          <p:cNvSpPr txBox="1">
            <a:spLocks noChangeArrowheads="1"/>
          </p:cNvSpPr>
          <p:nvPr/>
        </p:nvSpPr>
        <p:spPr bwMode="auto">
          <a:xfrm>
            <a:off x="0" y="0"/>
            <a:ext cx="3109377" cy="461665"/>
          </a:xfrm>
          <a:prstGeom prst="rect">
            <a:avLst/>
          </a:prstGeom>
          <a:noFill/>
          <a:ln w="9525">
            <a:noFill/>
            <a:miter lim="800000"/>
            <a:headEnd/>
            <a:tailEnd/>
          </a:ln>
        </p:spPr>
        <p:txBody>
          <a:bodyPr wrap="none">
            <a:spAutoFit/>
          </a:bodyPr>
          <a:lstStyle/>
          <a:p>
            <a:r>
              <a:rPr lang="en-US" altLang="zh-TW" sz="2400" b="1" dirty="0" smtClean="0">
                <a:solidFill>
                  <a:srgbClr val="FF0000"/>
                </a:solidFill>
                <a:latin typeface="Times New Roman" pitchFamily="18" charset="0"/>
                <a:cs typeface="Times New Roman" pitchFamily="18" charset="0"/>
              </a:rPr>
              <a:t>The </a:t>
            </a:r>
            <a:r>
              <a:rPr lang="en-US" altLang="zh-TW" sz="2400" b="1" dirty="0">
                <a:solidFill>
                  <a:srgbClr val="FF0000"/>
                </a:solidFill>
                <a:latin typeface="Times New Roman" pitchFamily="18" charset="0"/>
                <a:cs typeface="Times New Roman" pitchFamily="18" charset="0"/>
              </a:rPr>
              <a:t>Center of Gravity</a:t>
            </a:r>
          </a:p>
        </p:txBody>
      </p:sp>
      <p:grpSp>
        <p:nvGrpSpPr>
          <p:cNvPr id="2" name="Group 9"/>
          <p:cNvGrpSpPr>
            <a:grpSpLocks/>
          </p:cNvGrpSpPr>
          <p:nvPr/>
        </p:nvGrpSpPr>
        <p:grpSpPr bwMode="auto">
          <a:xfrm>
            <a:off x="0" y="720725"/>
            <a:ext cx="9042400" cy="4965700"/>
            <a:chOff x="7" y="721020"/>
            <a:chExt cx="9041774" cy="4965405"/>
          </a:xfrm>
        </p:grpSpPr>
        <p:pic>
          <p:nvPicPr>
            <p:cNvPr id="18435" name="Picture 6"/>
            <p:cNvPicPr>
              <a:picLocks noChangeAspect="1" noChangeArrowheads="1"/>
            </p:cNvPicPr>
            <p:nvPr/>
          </p:nvPicPr>
          <p:blipFill>
            <a:blip r:embed="rId2"/>
            <a:srcRect/>
            <a:stretch>
              <a:fillRect/>
            </a:stretch>
          </p:blipFill>
          <p:spPr bwMode="auto">
            <a:xfrm>
              <a:off x="7" y="721020"/>
              <a:ext cx="9041774" cy="775368"/>
            </a:xfrm>
            <a:prstGeom prst="rect">
              <a:avLst/>
            </a:prstGeom>
            <a:noFill/>
            <a:ln w="9525">
              <a:noFill/>
              <a:miter lim="800000"/>
              <a:headEnd/>
              <a:tailEnd/>
            </a:ln>
          </p:spPr>
        </p:pic>
        <p:pic>
          <p:nvPicPr>
            <p:cNvPr id="18436" name="Picture 7"/>
            <p:cNvPicPr>
              <a:picLocks noChangeAspect="1" noChangeArrowheads="1"/>
            </p:cNvPicPr>
            <p:nvPr/>
          </p:nvPicPr>
          <p:blipFill>
            <a:blip r:embed="rId3"/>
            <a:srcRect/>
            <a:stretch>
              <a:fillRect/>
            </a:stretch>
          </p:blipFill>
          <p:spPr bwMode="auto">
            <a:xfrm>
              <a:off x="8" y="1656687"/>
              <a:ext cx="9027968" cy="648871"/>
            </a:xfrm>
            <a:prstGeom prst="rect">
              <a:avLst/>
            </a:prstGeom>
            <a:noFill/>
            <a:ln w="9525">
              <a:noFill/>
              <a:miter lim="800000"/>
              <a:headEnd/>
              <a:tailEnd/>
            </a:ln>
          </p:spPr>
        </p:pic>
        <p:pic>
          <p:nvPicPr>
            <p:cNvPr id="18437" name="Picture 8"/>
            <p:cNvPicPr>
              <a:picLocks noChangeAspect="1" noChangeArrowheads="1"/>
            </p:cNvPicPr>
            <p:nvPr/>
          </p:nvPicPr>
          <p:blipFill>
            <a:blip r:embed="rId4"/>
            <a:srcRect/>
            <a:stretch>
              <a:fillRect/>
            </a:stretch>
          </p:blipFill>
          <p:spPr bwMode="auto">
            <a:xfrm>
              <a:off x="4191000" y="2971800"/>
              <a:ext cx="4598592" cy="2714625"/>
            </a:xfrm>
            <a:prstGeom prst="rect">
              <a:avLst/>
            </a:prstGeom>
            <a:noFill/>
            <a:ln w="9525">
              <a:noFill/>
              <a:miter lim="800000"/>
              <a:headEnd/>
              <a:tailEnd/>
            </a:ln>
          </p:spPr>
        </p:pic>
        <p:pic>
          <p:nvPicPr>
            <p:cNvPr id="18438" name="Picture 9"/>
            <p:cNvPicPr>
              <a:picLocks noChangeAspect="1" noChangeArrowheads="1"/>
            </p:cNvPicPr>
            <p:nvPr/>
          </p:nvPicPr>
          <p:blipFill>
            <a:blip r:embed="rId5"/>
            <a:srcRect/>
            <a:stretch>
              <a:fillRect/>
            </a:stretch>
          </p:blipFill>
          <p:spPr bwMode="auto">
            <a:xfrm>
              <a:off x="152400" y="3124200"/>
              <a:ext cx="3933825" cy="19812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228600"/>
            <a:ext cx="6477000" cy="54102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6553200" y="533400"/>
            <a:ext cx="2428875" cy="4610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609600" y="685800"/>
            <a:ext cx="7010400" cy="4800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TotalTime>
  <Words>1019</Words>
  <Application>Microsoft Office PowerPoint</Application>
  <PresentationFormat>On-screen Show (4:3)</PresentationFormat>
  <Paragraphs>120</Paragraphs>
  <Slides>29</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Office Theme</vt:lpstr>
      <vt:lpstr>Equation</vt:lpstr>
      <vt:lpstr>Equilibrium and Elasticity (9)</vt:lpstr>
      <vt:lpstr>Static Equilibrium</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Equilibrium and Elasticity (9)</dc:title>
  <dc:creator>Ho</dc:creator>
  <cp:lastModifiedBy>Ho</cp:lastModifiedBy>
  <cp:revision>20</cp:revision>
  <dcterms:created xsi:type="dcterms:W3CDTF">2006-08-16T00:00:00Z</dcterms:created>
  <dcterms:modified xsi:type="dcterms:W3CDTF">2018-03-20T07:36:14Z</dcterms:modified>
</cp:coreProperties>
</file>