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7" r:id="rId2"/>
    <p:sldId id="260" r:id="rId3"/>
    <p:sldId id="262" r:id="rId4"/>
    <p:sldId id="264" r:id="rId5"/>
    <p:sldId id="278" r:id="rId6"/>
    <p:sldId id="280" r:id="rId7"/>
    <p:sldId id="282" r:id="rId8"/>
    <p:sldId id="284" r:id="rId9"/>
    <p:sldId id="266" r:id="rId10"/>
    <p:sldId id="276" r:id="rId11"/>
    <p:sldId id="268" r:id="rId12"/>
    <p:sldId id="270" r:id="rId13"/>
    <p:sldId id="272" r:id="rId14"/>
    <p:sldId id="299" r:id="rId15"/>
    <p:sldId id="301" r:id="rId16"/>
    <p:sldId id="285" r:id="rId17"/>
    <p:sldId id="298" r:id="rId18"/>
    <p:sldId id="290" r:id="rId19"/>
    <p:sldId id="291" r:id="rId20"/>
    <p:sldId id="292" r:id="rId21"/>
    <p:sldId id="294" r:id="rId22"/>
    <p:sldId id="288" r:id="rId23"/>
    <p:sldId id="289" r:id="rId24"/>
    <p:sldId id="295" r:id="rId25"/>
    <p:sldId id="296" r:id="rId26"/>
    <p:sldId id="302" r:id="rId27"/>
    <p:sldId id="303" r:id="rId28"/>
    <p:sldId id="305" r:id="rId29"/>
    <p:sldId id="307" r:id="rId30"/>
    <p:sldId id="309" r:id="rId31"/>
    <p:sldId id="311" r:id="rId32"/>
    <p:sldId id="312" r:id="rId33"/>
    <p:sldId id="313" r:id="rId34"/>
    <p:sldId id="31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1074" y="4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EABB92-6A5D-4BC6-BEF8-D16D2BA3B071}" type="datetimeFigureOut">
              <a:rPr lang="en-US" smtClean="0"/>
              <a:pPr/>
              <a:t>1/15/2019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5DC216-3AD4-4D57-8772-29258CD5CA8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Ch 12 Notes</a:t>
            </a:r>
          </a:p>
        </p:txBody>
      </p:sp>
      <p:sp>
        <p:nvSpPr>
          <p:cNvPr id="5" name="Rectangle 7"/>
          <p:cNvSpPr>
            <a:spLocks noGrp="1" noChangeArrowheads="1"/>
          </p:cNvSpPr>
          <p:nvPr>
            <p:ph type="sldNum" sz="quarter" idx="5"/>
          </p:nvPr>
        </p:nvSpPr>
        <p:spPr>
          <a:ln/>
        </p:spPr>
        <p:txBody>
          <a:bodyPr/>
          <a:lstStyle/>
          <a:p>
            <a:fld id="{CBA95CCD-F46E-47CE-93BD-19308F73446B}" type="slidenum">
              <a:rPr lang="en-US"/>
              <a:pPr/>
              <a:t>10</a:t>
            </a:fld>
            <a:endParaRPr lang="en-US"/>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15DC216-3AD4-4D57-8772-29258CD5CA82}" type="slidenum">
              <a:rPr lang="en-US" smtClean="0"/>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Ch 12 Notes</a:t>
            </a:r>
          </a:p>
        </p:txBody>
      </p:sp>
      <p:sp>
        <p:nvSpPr>
          <p:cNvPr id="5" name="Rectangle 7"/>
          <p:cNvSpPr>
            <a:spLocks noGrp="1" noChangeArrowheads="1"/>
          </p:cNvSpPr>
          <p:nvPr>
            <p:ph type="sldNum" sz="quarter" idx="5"/>
          </p:nvPr>
        </p:nvSpPr>
        <p:spPr>
          <a:ln/>
        </p:spPr>
        <p:txBody>
          <a:bodyPr/>
          <a:lstStyle/>
          <a:p>
            <a:fld id="{5ACFF42E-1CAC-4A7B-A06B-1F33DB736A79}" type="slidenum">
              <a:rPr lang="en-US"/>
              <a:pPr/>
              <a:t>15</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2107AAF1-A56E-4949-A9D9-42F256387A1E}" type="slidenum">
              <a:rPr lang="en-US" altLang="en-US"/>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583AEB85-EF65-4C0E-B92E-A0E7EC2F87E3}" type="slidenum">
              <a:rPr lang="en-US" altLang="en-US"/>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3638"/>
            <a:ext cx="21336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6553200" y="6243638"/>
            <a:ext cx="2133600" cy="457200"/>
          </a:xfrm>
        </p:spPr>
        <p:txBody>
          <a:bodyPr/>
          <a:lstStyle>
            <a:lvl1pPr>
              <a:defRPr/>
            </a:lvl1pPr>
          </a:lstStyle>
          <a:p>
            <a:fld id="{43D37DD8-F54E-4CBD-A33F-BB7E515CCB03}"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2514600"/>
            <a:ext cx="7772400" cy="1127125"/>
          </a:xfrm>
        </p:spPr>
        <p:txBody>
          <a:bodyPr>
            <a:normAutofit/>
          </a:bodyPr>
          <a:lstStyle/>
          <a:p>
            <a:r>
              <a:rPr lang="en-US" sz="3600" b="1" dirty="0" smtClean="0">
                <a:solidFill>
                  <a:srgbClr val="0070C0"/>
                </a:solidFill>
                <a:latin typeface="Times New Roman" pitchFamily="18" charset="0"/>
                <a:cs typeface="Times New Roman" pitchFamily="18" charset="0"/>
              </a:rPr>
              <a:t>Dr. Hind I. </a:t>
            </a:r>
            <a:r>
              <a:rPr lang="en-US" sz="3600" b="1" dirty="0" err="1" smtClean="0">
                <a:solidFill>
                  <a:srgbClr val="0070C0"/>
                </a:solidFill>
                <a:latin typeface="Times New Roman" pitchFamily="18" charset="0"/>
                <a:cs typeface="Times New Roman" pitchFamily="18" charset="0"/>
              </a:rPr>
              <a:t>Abdulgafour</a:t>
            </a:r>
            <a:endParaRPr lang="en-US" sz="3600" b="1" dirty="0">
              <a:solidFill>
                <a:srgbClr val="0070C0"/>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914400" y="0"/>
            <a:ext cx="7391400" cy="1981200"/>
          </a:xfrm>
        </p:spPr>
        <p:txBody>
          <a:bodyPr/>
          <a:lstStyle/>
          <a:p>
            <a:r>
              <a:rPr lang="en-US" b="1" dirty="0">
                <a:solidFill>
                  <a:srgbClr val="FF0000"/>
                </a:solidFill>
                <a:latin typeface="Times New Roman" pitchFamily="18" charset="0"/>
                <a:cs typeface="Times New Roman" pitchFamily="18" charset="0"/>
              </a:rPr>
              <a:t>THE UNIVERSAL LAW OF GRAVITATION</a:t>
            </a:r>
          </a:p>
          <a:p>
            <a:r>
              <a:rPr lang="en-US" b="1" dirty="0" smtClean="0">
                <a:solidFill>
                  <a:srgbClr val="FF0000"/>
                </a:solidFill>
                <a:latin typeface="Times New Roman" pitchFamily="18" charset="0"/>
                <a:cs typeface="Times New Roman" pitchFamily="18" charset="0"/>
              </a:rPr>
              <a:t>(11)</a:t>
            </a:r>
            <a:endParaRPr lang="en-US" b="1" dirty="0">
              <a:solidFill>
                <a:srgbClr val="FF0000"/>
              </a:solidFill>
              <a:latin typeface="Times New Roman" pitchFamily="18" charset="0"/>
              <a:cs typeface="Times New Roman" pitchFamily="18" charset="0"/>
            </a:endParaRPr>
          </a:p>
        </p:txBody>
      </p:sp>
      <p:pic>
        <p:nvPicPr>
          <p:cNvPr id="2052" name="Picture 4"/>
          <p:cNvPicPr>
            <a:picLocks noChangeAspect="1" noChangeArrowheads="1"/>
          </p:cNvPicPr>
          <p:nvPr/>
        </p:nvPicPr>
        <p:blipFill>
          <a:blip r:embed="rId2"/>
          <a:srcRect/>
          <a:stretch>
            <a:fillRect/>
          </a:stretch>
        </p:blipFill>
        <p:spPr bwMode="auto">
          <a:xfrm>
            <a:off x="6172200" y="1371600"/>
            <a:ext cx="2971800" cy="30480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3"/>
          <a:srcRect/>
          <a:stretch>
            <a:fillRect/>
          </a:stretch>
        </p:blipFill>
        <p:spPr bwMode="auto">
          <a:xfrm>
            <a:off x="6477000" y="4495800"/>
            <a:ext cx="2162175" cy="295275"/>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heckerboard(across)">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 calcmode="lin" valueType="num">
                                      <p:cBhvr additive="base">
                                        <p:cTn id="12" dur="500" fill="hold"/>
                                        <p:tgtEl>
                                          <p:spTgt spid="2051">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grpId="0" nodeType="clickEffect">
                                  <p:stCondLst>
                                    <p:cond delay="0"/>
                                  </p:stCondLst>
                                  <p:childTnLst>
                                    <p:set>
                                      <p:cBhvr>
                                        <p:cTn id="17" dur="1" fill="hold">
                                          <p:stCondLst>
                                            <p:cond delay="0"/>
                                          </p:stCondLst>
                                        </p:cTn>
                                        <p:tgtEl>
                                          <p:spTgt spid="2051">
                                            <p:txEl>
                                              <p:pRg st="1" end="1"/>
                                            </p:txEl>
                                          </p:spTgt>
                                        </p:tgtEl>
                                        <p:attrNameLst>
                                          <p:attrName>style.visibility</p:attrName>
                                        </p:attrNameLst>
                                      </p:cBhvr>
                                      <p:to>
                                        <p:strVal val="visible"/>
                                      </p:to>
                                    </p:set>
                                    <p:anim calcmode="lin" valueType="num">
                                      <p:cBhvr additive="base">
                                        <p:cTn id="18" dur="500" fill="hold"/>
                                        <p:tgtEl>
                                          <p:spTgt spid="2051">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20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nodeType="clickEffect">
                                  <p:stCondLst>
                                    <p:cond delay="0"/>
                                  </p:stCondLst>
                                  <p:childTnLst>
                                    <p:animScale>
                                      <p:cBhvr>
                                        <p:cTn id="23" dur="2000" fill="hold"/>
                                        <p:tgtEl>
                                          <p:spTgt spid="205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0"/>
            <a:ext cx="8229600" cy="563562"/>
          </a:xfrm>
        </p:spPr>
        <p:txBody>
          <a:bodyPr>
            <a:normAutofit fontScale="90000"/>
          </a:bodyPr>
          <a:lstStyle/>
          <a:p>
            <a:pPr algn="ctr"/>
            <a:r>
              <a:rPr lang="en-US" b="1" dirty="0">
                <a:solidFill>
                  <a:srgbClr val="FF0000"/>
                </a:solidFill>
                <a:latin typeface="Times New Roman" pitchFamily="18" charset="0"/>
                <a:cs typeface="Times New Roman" pitchFamily="18" charset="0"/>
              </a:rPr>
              <a:t>Universal Gravitation</a:t>
            </a:r>
          </a:p>
        </p:txBody>
      </p:sp>
      <p:sp>
        <p:nvSpPr>
          <p:cNvPr id="9219" name="Rectangle 3"/>
          <p:cNvSpPr>
            <a:spLocks noGrp="1" noChangeArrowheads="1"/>
          </p:cNvSpPr>
          <p:nvPr>
            <p:ph type="body" idx="1"/>
          </p:nvPr>
        </p:nvSpPr>
        <p:spPr>
          <a:xfrm>
            <a:off x="228600" y="762000"/>
            <a:ext cx="8686800" cy="4525963"/>
          </a:xfrm>
        </p:spPr>
        <p:txBody>
          <a:bodyPr>
            <a:normAutofit/>
          </a:bodyPr>
          <a:lstStyle/>
          <a:p>
            <a:r>
              <a:rPr lang="en-US" sz="2400" b="1" dirty="0">
                <a:latin typeface="Times New Roman" pitchFamily="18" charset="0"/>
                <a:cs typeface="Times New Roman" pitchFamily="18" charset="0"/>
              </a:rPr>
              <a:t>From this, Newton reasoned that the strength of the gravitational force is </a:t>
            </a:r>
            <a:r>
              <a:rPr lang="en-US" sz="2400" b="1" i="1" dirty="0">
                <a:solidFill>
                  <a:schemeClr val="folHlink"/>
                </a:solidFill>
                <a:latin typeface="Times New Roman" pitchFamily="18" charset="0"/>
                <a:cs typeface="Times New Roman" pitchFamily="18" charset="0"/>
              </a:rPr>
              <a:t>not constant</a:t>
            </a:r>
            <a:r>
              <a:rPr lang="en-US" sz="2400" b="1" dirty="0">
                <a:latin typeface="Times New Roman" pitchFamily="18" charset="0"/>
                <a:cs typeface="Times New Roman" pitchFamily="18" charset="0"/>
              </a:rPr>
              <a:t>, in fact, the magnitude of the force is </a:t>
            </a:r>
            <a:r>
              <a:rPr lang="en-US" sz="2400" b="1" i="1" dirty="0">
                <a:solidFill>
                  <a:schemeClr val="folHlink"/>
                </a:solidFill>
                <a:latin typeface="Times New Roman" pitchFamily="18" charset="0"/>
                <a:cs typeface="Times New Roman" pitchFamily="18" charset="0"/>
              </a:rPr>
              <a:t>inversely proportional to the square of the distance</a:t>
            </a:r>
            <a:r>
              <a:rPr lang="en-US" sz="2400" b="1" dirty="0">
                <a:latin typeface="Times New Roman" pitchFamily="18" charset="0"/>
                <a:cs typeface="Times New Roman" pitchFamily="18" charset="0"/>
              </a:rPr>
              <a:t> between </a:t>
            </a:r>
            <a:r>
              <a:rPr lang="en-US" sz="2400" b="1" dirty="0" smtClean="0">
                <a:latin typeface="Times New Roman" pitchFamily="18" charset="0"/>
                <a:cs typeface="Times New Roman" pitchFamily="18" charset="0"/>
              </a:rPr>
              <a:t>the </a:t>
            </a:r>
            <a:r>
              <a:rPr lang="en-US" sz="2400" b="1" dirty="0">
                <a:latin typeface="Times New Roman" pitchFamily="18" charset="0"/>
                <a:cs typeface="Times New Roman" pitchFamily="18" charset="0"/>
              </a:rPr>
              <a:t>objects</a:t>
            </a:r>
            <a:r>
              <a:rPr lang="en-US" sz="2400" b="1" dirty="0" smtClean="0">
                <a:latin typeface="Times New Roman" pitchFamily="18" charset="0"/>
                <a:cs typeface="Times New Roman" pitchFamily="18" charset="0"/>
              </a:rPr>
              <a:t>.</a:t>
            </a:r>
          </a:p>
          <a:p>
            <a:endParaRPr lang="en-US" sz="2400" b="1" dirty="0">
              <a:latin typeface="Times New Roman" pitchFamily="18" charset="0"/>
              <a:cs typeface="Times New Roman" pitchFamily="18" charset="0"/>
            </a:endParaRPr>
          </a:p>
        </p:txBody>
      </p:sp>
      <p:sp>
        <p:nvSpPr>
          <p:cNvPr id="4" name="Rectangle 3"/>
          <p:cNvSpPr txBox="1">
            <a:spLocks noChangeArrowheads="1"/>
          </p:cNvSpPr>
          <p:nvPr/>
        </p:nvSpPr>
        <p:spPr>
          <a:xfrm>
            <a:off x="0" y="2743200"/>
            <a:ext cx="7772400" cy="41148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Newton concluded that the gravitational force is: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Directly proportional</a:t>
            </a: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to the </a:t>
            </a:r>
            <a:r>
              <a:rPr kumimoji="0" lang="en-US" sz="28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masses</a:t>
            </a: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of </a:t>
            </a:r>
            <a:r>
              <a:rPr kumimoji="0" lang="en-US" sz="28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both</a:t>
            </a: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objects.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Inversely proportional</a:t>
            </a: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to the </a:t>
            </a:r>
            <a:r>
              <a:rPr kumimoji="0" lang="en-US" sz="28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distance</a:t>
            </a:r>
            <a:r>
              <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between the objects.</a:t>
            </a:r>
            <a:endParaRPr kumimoji="0" lang="en-US" sz="28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33400" y="2286000"/>
            <a:ext cx="8229600" cy="1143000"/>
          </a:xfrm>
        </p:spPr>
        <p:txBody>
          <a:bodyPr>
            <a:normAutofit fontScale="90000"/>
          </a:bodyPr>
          <a:lstStyle/>
          <a:p>
            <a:r>
              <a:rPr lang="en-US" sz="3600" b="1" dirty="0">
                <a:solidFill>
                  <a:srgbClr val="0070C0"/>
                </a:solidFill>
                <a:latin typeface="Times New Roman" pitchFamily="18" charset="0"/>
                <a:cs typeface="Times New Roman" pitchFamily="18" charset="0"/>
              </a:rPr>
              <a:t>In the mathematical form the law can be represented as</a:t>
            </a:r>
            <a:r>
              <a:rPr lang="en-US" sz="4000" b="1" dirty="0">
                <a:solidFill>
                  <a:srgbClr val="0070C0"/>
                </a:solidFill>
                <a:latin typeface="Times New Roman" pitchFamily="18" charset="0"/>
                <a:cs typeface="Times New Roman" pitchFamily="18" charset="0"/>
              </a:rPr>
              <a:t>…</a:t>
            </a:r>
          </a:p>
        </p:txBody>
      </p:sp>
      <p:pic>
        <p:nvPicPr>
          <p:cNvPr id="15365" name="Picture 5"/>
          <p:cNvPicPr>
            <a:picLocks noChangeAspect="1" noChangeArrowheads="1"/>
          </p:cNvPicPr>
          <p:nvPr/>
        </p:nvPicPr>
        <p:blipFill>
          <a:blip r:embed="rId2"/>
          <a:srcRect/>
          <a:stretch>
            <a:fillRect/>
          </a:stretch>
        </p:blipFill>
        <p:spPr bwMode="auto">
          <a:xfrm>
            <a:off x="1447800" y="3505200"/>
            <a:ext cx="6248400" cy="2830513"/>
          </a:xfrm>
          <a:prstGeom prst="rect">
            <a:avLst/>
          </a:prstGeom>
          <a:noFill/>
        </p:spPr>
      </p:pic>
      <p:sp>
        <p:nvSpPr>
          <p:cNvPr id="4" name="Rectangle 3"/>
          <p:cNvSpPr/>
          <p:nvPr/>
        </p:nvSpPr>
        <p:spPr>
          <a:xfrm>
            <a:off x="685800" y="1143000"/>
            <a:ext cx="7391400" cy="1200329"/>
          </a:xfrm>
          <a:prstGeom prst="rect">
            <a:avLst/>
          </a:prstGeom>
        </p:spPr>
        <p:txBody>
          <a:bodyPr wrap="square">
            <a:spAutoFit/>
          </a:bodyPr>
          <a:lstStyle/>
          <a:p>
            <a:r>
              <a:rPr lang="en-US" sz="2400" b="1" dirty="0" smtClean="0">
                <a:latin typeface="Times New Roman" pitchFamily="18" charset="0"/>
                <a:cs typeface="Times New Roman" pitchFamily="18" charset="0"/>
              </a:rPr>
              <a:t>Newton’s Law of Universal Gravitation is often called an </a:t>
            </a:r>
            <a:r>
              <a:rPr lang="en-US" sz="2400" b="1" i="1" dirty="0" smtClean="0">
                <a:solidFill>
                  <a:schemeClr val="folHlink"/>
                </a:solidFill>
                <a:latin typeface="Times New Roman" pitchFamily="18" charset="0"/>
                <a:cs typeface="Times New Roman" pitchFamily="18" charset="0"/>
              </a:rPr>
              <a:t>inverse square law</a:t>
            </a:r>
            <a:r>
              <a:rPr lang="en-US" sz="2400" b="1" dirty="0" smtClean="0">
                <a:latin typeface="Times New Roman" pitchFamily="18" charset="0"/>
                <a:cs typeface="Times New Roman" pitchFamily="18" charset="0"/>
              </a:rPr>
              <a:t>, since the force is inversely proportional to the square of the distance.</a:t>
            </a:r>
            <a:endParaRPr lang="en-US" sz="2400" b="1" dirty="0">
              <a:latin typeface="Times New Roman" pitchFamily="18" charset="0"/>
              <a:cs typeface="Times New Roman" pitchFamily="18" charset="0"/>
            </a:endParaRPr>
          </a:p>
        </p:txBody>
      </p:sp>
      <p:sp>
        <p:nvSpPr>
          <p:cNvPr id="5" name="Rectangle 4"/>
          <p:cNvSpPr/>
          <p:nvPr/>
        </p:nvSpPr>
        <p:spPr>
          <a:xfrm>
            <a:off x="2743200" y="457200"/>
            <a:ext cx="3268780" cy="523220"/>
          </a:xfrm>
          <a:prstGeom prst="rect">
            <a:avLst/>
          </a:prstGeom>
        </p:spPr>
        <p:txBody>
          <a:bodyPr wrap="none">
            <a:spAutoFit/>
          </a:bodyPr>
          <a:lstStyle/>
          <a:p>
            <a:r>
              <a:rPr lang="en-US" sz="2800" b="1" dirty="0" smtClean="0">
                <a:solidFill>
                  <a:srgbClr val="FF0000"/>
                </a:solidFill>
                <a:latin typeface="Times New Roman" pitchFamily="18" charset="0"/>
                <a:cs typeface="Times New Roman" pitchFamily="18" charset="0"/>
              </a:rPr>
              <a:t>Inverse Square Law</a:t>
            </a:r>
            <a:endParaRPr lang="en-US" sz="2800" b="1" dirty="0">
              <a:solidFill>
                <a:srgbClr val="FF0000"/>
              </a:solidFill>
              <a:latin typeface="Times New Roman" pitchFamily="18" charset="0"/>
              <a:cs typeface="Times New Roman"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slide(fromRight)">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slide(fromLeft)">
                                      <p:cBhvr>
                                        <p:cTn id="1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idx="1"/>
          </p:nvPr>
        </p:nvSpPr>
        <p:spPr>
          <a:xfrm>
            <a:off x="381000" y="685800"/>
            <a:ext cx="8229600" cy="1447800"/>
          </a:xfrm>
        </p:spPr>
        <p:txBody>
          <a:bodyPr/>
          <a:lstStyle/>
          <a:p>
            <a:pPr>
              <a:buFont typeface="Wingdings" pitchFamily="1" charset="2"/>
              <a:buNone/>
            </a:pPr>
            <a:r>
              <a:rPr lang="en-US" b="1" dirty="0">
                <a:latin typeface="Times New Roman" pitchFamily="18" charset="0"/>
                <a:cs typeface="Times New Roman" pitchFamily="18" charset="0"/>
              </a:rPr>
              <a:t>In the expression </a:t>
            </a:r>
          </a:p>
        </p:txBody>
      </p:sp>
      <p:pic>
        <p:nvPicPr>
          <p:cNvPr id="16391" name="Picture 7"/>
          <p:cNvPicPr>
            <a:picLocks noChangeAspect="1" noChangeArrowheads="1"/>
          </p:cNvPicPr>
          <p:nvPr/>
        </p:nvPicPr>
        <p:blipFill>
          <a:blip r:embed="rId2"/>
          <a:srcRect/>
          <a:stretch>
            <a:fillRect/>
          </a:stretch>
        </p:blipFill>
        <p:spPr bwMode="auto">
          <a:xfrm>
            <a:off x="3962400" y="685800"/>
            <a:ext cx="2400300" cy="1514475"/>
          </a:xfrm>
          <a:prstGeom prst="rect">
            <a:avLst/>
          </a:prstGeom>
          <a:noFill/>
        </p:spPr>
      </p:pic>
      <p:sp>
        <p:nvSpPr>
          <p:cNvPr id="16392" name="Text Box 8"/>
          <p:cNvSpPr txBox="1">
            <a:spLocks noChangeArrowheads="1"/>
          </p:cNvSpPr>
          <p:nvPr/>
        </p:nvSpPr>
        <p:spPr bwMode="auto">
          <a:xfrm>
            <a:off x="914400" y="2438400"/>
            <a:ext cx="5638800" cy="366713"/>
          </a:xfrm>
          <a:prstGeom prst="rect">
            <a:avLst/>
          </a:prstGeom>
          <a:noFill/>
          <a:ln w="9525">
            <a:noFill/>
            <a:miter lim="800000"/>
            <a:headEnd/>
            <a:tailEnd/>
          </a:ln>
          <a:effectLst/>
        </p:spPr>
        <p:txBody>
          <a:bodyPr>
            <a:spAutoFit/>
          </a:bodyPr>
          <a:lstStyle/>
          <a:p>
            <a:pPr>
              <a:spcBef>
                <a:spcPct val="50000"/>
              </a:spcBef>
            </a:pPr>
            <a:endParaRPr lang="en-US"/>
          </a:p>
        </p:txBody>
      </p:sp>
      <p:sp>
        <p:nvSpPr>
          <p:cNvPr id="16393" name="Text Box 9"/>
          <p:cNvSpPr txBox="1">
            <a:spLocks noChangeArrowheads="1"/>
          </p:cNvSpPr>
          <p:nvPr/>
        </p:nvSpPr>
        <p:spPr bwMode="auto">
          <a:xfrm>
            <a:off x="304800" y="2743200"/>
            <a:ext cx="8382000" cy="1815882"/>
          </a:xfrm>
          <a:prstGeom prst="rect">
            <a:avLst/>
          </a:prstGeom>
          <a:noFill/>
          <a:ln w="9525">
            <a:noFill/>
            <a:miter lim="800000"/>
            <a:headEnd/>
            <a:tailEnd/>
          </a:ln>
          <a:effectLst/>
        </p:spPr>
        <p:txBody>
          <a:bodyPr wrap="square">
            <a:spAutoFit/>
          </a:bodyPr>
          <a:lstStyle/>
          <a:p>
            <a:pPr algn="just">
              <a:spcBef>
                <a:spcPct val="50000"/>
              </a:spcBef>
            </a:pPr>
            <a:r>
              <a:rPr lang="en-US" sz="2800" b="1" dirty="0">
                <a:latin typeface="Times New Roman" pitchFamily="18" charset="0"/>
                <a:cs typeface="Times New Roman" pitchFamily="18" charset="0"/>
              </a:rPr>
              <a:t>G is a gravitational constant. It does not depend on the value of masses or the distance between the masses. The constant G will remain the same for any two objects anywhere in the Universe.  </a:t>
            </a:r>
          </a:p>
        </p:txBody>
      </p:sp>
      <p:sp>
        <p:nvSpPr>
          <p:cNvPr id="16394" name="Text Box 10"/>
          <p:cNvSpPr txBox="1">
            <a:spLocks noChangeArrowheads="1"/>
          </p:cNvSpPr>
          <p:nvPr/>
        </p:nvSpPr>
        <p:spPr bwMode="auto">
          <a:xfrm>
            <a:off x="1295400" y="5334000"/>
            <a:ext cx="6477000" cy="519113"/>
          </a:xfrm>
          <a:prstGeom prst="rect">
            <a:avLst/>
          </a:prstGeom>
          <a:noFill/>
          <a:ln w="9525">
            <a:noFill/>
            <a:miter lim="800000"/>
            <a:headEnd/>
            <a:tailEnd/>
          </a:ln>
          <a:effectLst/>
        </p:spPr>
        <p:txBody>
          <a:bodyPr>
            <a:spAutoFit/>
          </a:bodyPr>
          <a:lstStyle/>
          <a:p>
            <a:pPr>
              <a:spcBef>
                <a:spcPct val="50000"/>
              </a:spcBef>
            </a:pPr>
            <a:r>
              <a:rPr lang="en-US" sz="2800" b="1" dirty="0">
                <a:solidFill>
                  <a:srgbClr val="0070C0"/>
                </a:solidFill>
                <a:latin typeface="Times New Roman" pitchFamily="18" charset="0"/>
                <a:cs typeface="Times New Roman" pitchFamily="18" charset="0"/>
              </a:rPr>
              <a:t>Value of G is 6.6734 x10</a:t>
            </a:r>
            <a:r>
              <a:rPr lang="en-US" sz="2800" b="1" baseline="30000" dirty="0">
                <a:solidFill>
                  <a:srgbClr val="0070C0"/>
                </a:solidFill>
                <a:latin typeface="Times New Roman" pitchFamily="18" charset="0"/>
                <a:cs typeface="Times New Roman" pitchFamily="18" charset="0"/>
              </a:rPr>
              <a:t>-11 </a:t>
            </a:r>
            <a:r>
              <a:rPr lang="en-US" sz="2800" b="1" dirty="0">
                <a:solidFill>
                  <a:srgbClr val="0070C0"/>
                </a:solidFill>
                <a:latin typeface="Times New Roman" pitchFamily="18" charset="0"/>
                <a:cs typeface="Times New Roman" pitchFamily="18" charset="0"/>
              </a:rPr>
              <a:t>Nm</a:t>
            </a:r>
            <a:r>
              <a:rPr lang="en-US" sz="2800" b="1" baseline="30000" dirty="0">
                <a:solidFill>
                  <a:srgbClr val="0070C0"/>
                </a:solidFill>
                <a:latin typeface="Times New Roman" pitchFamily="18" charset="0"/>
                <a:cs typeface="Times New Roman" pitchFamily="18" charset="0"/>
              </a:rPr>
              <a:t>2 </a:t>
            </a:r>
            <a:r>
              <a:rPr lang="en-US" sz="2800" b="1" dirty="0">
                <a:solidFill>
                  <a:srgbClr val="0070C0"/>
                </a:solidFill>
                <a:latin typeface="Times New Roman" pitchFamily="18" charset="0"/>
                <a:cs typeface="Times New Roman" pitchFamily="18" charset="0"/>
              </a:rPr>
              <a:t>/</a:t>
            </a:r>
            <a:r>
              <a:rPr lang="en-US" sz="2400" b="1" dirty="0">
                <a:solidFill>
                  <a:srgbClr val="0070C0"/>
                </a:solidFill>
                <a:latin typeface="Times New Roman" pitchFamily="18" charset="0"/>
                <a:cs typeface="Times New Roman" pitchFamily="18" charset="0"/>
              </a:rPr>
              <a:t> </a:t>
            </a:r>
            <a:r>
              <a:rPr lang="en-US" sz="2800" b="1" dirty="0">
                <a:solidFill>
                  <a:srgbClr val="0070C0"/>
                </a:solidFill>
                <a:latin typeface="Times New Roman" pitchFamily="18" charset="0"/>
                <a:cs typeface="Times New Roman" pitchFamily="18" charset="0"/>
              </a:rPr>
              <a:t>kg</a:t>
            </a:r>
            <a:r>
              <a:rPr lang="en-US" sz="2800" b="1" baseline="30000" dirty="0">
                <a:solidFill>
                  <a:srgbClr val="0070C0"/>
                </a:solidFill>
                <a:latin typeface="Times New Roman" pitchFamily="18" charset="0"/>
                <a:cs typeface="Times New Roman" pitchFamily="18" charset="0"/>
              </a:rPr>
              <a:t>2</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plus(in)">
                                      <p:cBhvr>
                                        <p:cTn id="7" dur="20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 calcmode="lin" valueType="num">
                                      <p:cBhvr additive="base">
                                        <p:cTn id="12"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6393"/>
                                        </p:tgtEl>
                                        <p:attrNameLst>
                                          <p:attrName>style.visibility</p:attrName>
                                        </p:attrNameLst>
                                      </p:cBhvr>
                                      <p:to>
                                        <p:strVal val="visible"/>
                                      </p:to>
                                    </p:set>
                                    <p:animEffect transition="in" filter="slide(fromBottom)">
                                      <p:cBhvr>
                                        <p:cTn id="18" dur="500"/>
                                        <p:tgtEl>
                                          <p:spTgt spid="16393"/>
                                        </p:tgtEl>
                                      </p:cBhvr>
                                    </p:animEffect>
                                  </p:childTnLst>
                                </p:cTn>
                              </p:par>
                            </p:childTnLst>
                          </p:cTn>
                        </p:par>
                      </p:childTnLst>
                    </p:cTn>
                  </p:par>
                  <p:par>
                    <p:cTn id="19" fill="hold">
                      <p:stCondLst>
                        <p:cond delay="indefinite"/>
                      </p:stCondLst>
                      <p:childTnLst>
                        <p:par>
                          <p:cTn id="20" fill="hold">
                            <p:stCondLst>
                              <p:cond delay="0"/>
                            </p:stCondLst>
                            <p:childTnLst>
                              <p:par>
                                <p:cTn id="21" presetID="13" presetClass="entr" presetSubtype="16" fill="hold" grpId="0" nodeType="clickEffect">
                                  <p:stCondLst>
                                    <p:cond delay="0"/>
                                  </p:stCondLst>
                                  <p:childTnLst>
                                    <p:set>
                                      <p:cBhvr>
                                        <p:cTn id="22" dur="1" fill="hold">
                                          <p:stCondLst>
                                            <p:cond delay="0"/>
                                          </p:stCondLst>
                                        </p:cTn>
                                        <p:tgtEl>
                                          <p:spTgt spid="16394"/>
                                        </p:tgtEl>
                                        <p:attrNameLst>
                                          <p:attrName>style.visibility</p:attrName>
                                        </p:attrNameLst>
                                      </p:cBhvr>
                                      <p:to>
                                        <p:strVal val="visible"/>
                                      </p:to>
                                    </p:set>
                                    <p:animEffect transition="in" filter="plus(in)">
                                      <p:cBhvr>
                                        <p:cTn id="23" dur="2000"/>
                                        <p:tgtEl>
                                          <p:spTgt spid="16394"/>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mph" presetSubtype="0" fill="hold" grpId="1" nodeType="clickEffect">
                                  <p:stCondLst>
                                    <p:cond delay="0"/>
                                  </p:stCondLst>
                                  <p:childTnLst>
                                    <p:animScale>
                                      <p:cBhvr>
                                        <p:cTn id="27" dur="2000" fill="hold"/>
                                        <p:tgtEl>
                                          <p:spTgt spid="1639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387" grpId="1" build="p"/>
      <p:bldP spid="16393" grpId="0"/>
      <p:bldP spid="16394" grpId="0"/>
      <p:bldP spid="1639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52400" y="0"/>
            <a:ext cx="8229600" cy="533400"/>
          </a:xfrm>
        </p:spPr>
        <p:txBody>
          <a:bodyPr>
            <a:normAutofit fontScale="90000"/>
          </a:bodyPr>
          <a:lstStyle/>
          <a:p>
            <a:pPr algn="l"/>
            <a:r>
              <a:rPr lang="en-US" sz="3600" b="1" dirty="0">
                <a:solidFill>
                  <a:srgbClr val="FF0000"/>
                </a:solidFill>
                <a:latin typeface="Times New Roman" pitchFamily="18" charset="0"/>
                <a:cs typeface="Times New Roman" pitchFamily="18" charset="0"/>
              </a:rPr>
              <a:t>Uses of Gravitation</a:t>
            </a:r>
          </a:p>
        </p:txBody>
      </p:sp>
      <p:sp>
        <p:nvSpPr>
          <p:cNvPr id="17411" name="Rectangle 3"/>
          <p:cNvSpPr>
            <a:spLocks noGrp="1" noChangeArrowheads="1"/>
          </p:cNvSpPr>
          <p:nvPr>
            <p:ph type="body" idx="1"/>
          </p:nvPr>
        </p:nvSpPr>
        <p:spPr>
          <a:xfrm>
            <a:off x="0" y="762000"/>
            <a:ext cx="6324600" cy="3657600"/>
          </a:xfrm>
        </p:spPr>
        <p:txBody>
          <a:bodyPr>
            <a:normAutofit lnSpcReduction="10000"/>
          </a:bodyPr>
          <a:lstStyle/>
          <a:p>
            <a:pPr algn="just">
              <a:lnSpc>
                <a:spcPct val="90000"/>
              </a:lnSpc>
            </a:pPr>
            <a:r>
              <a:rPr lang="en-US" sz="2400" b="1" dirty="0">
                <a:latin typeface="Times New Roman" pitchFamily="18" charset="0"/>
                <a:cs typeface="Times New Roman" pitchFamily="18" charset="0"/>
              </a:rPr>
              <a:t>It is the gravitational force that keep everything at its place. Otherwise we would have been floating in the air. </a:t>
            </a:r>
            <a:endParaRPr lang="en-US" sz="2400" b="1" dirty="0" smtClean="0">
              <a:latin typeface="Times New Roman" pitchFamily="18" charset="0"/>
              <a:cs typeface="Times New Roman" pitchFamily="18" charset="0"/>
            </a:endParaRPr>
          </a:p>
          <a:p>
            <a:pPr algn="just">
              <a:lnSpc>
                <a:spcPct val="90000"/>
              </a:lnSpc>
            </a:pPr>
            <a:endParaRPr lang="en-US" sz="2400" b="1" dirty="0" smtClean="0">
              <a:latin typeface="Times New Roman" pitchFamily="18" charset="0"/>
              <a:cs typeface="Times New Roman" pitchFamily="18" charset="0"/>
            </a:endParaRPr>
          </a:p>
          <a:p>
            <a:pPr algn="just">
              <a:lnSpc>
                <a:spcPct val="90000"/>
              </a:lnSpc>
            </a:pPr>
            <a:r>
              <a:rPr lang="en-US" sz="2400" b="1" dirty="0" smtClean="0">
                <a:latin typeface="Times New Roman" pitchFamily="18" charset="0"/>
                <a:cs typeface="Times New Roman" pitchFamily="18" charset="0"/>
              </a:rPr>
              <a:t>It also keeps the earth, sun and other celestial bodies at their right places</a:t>
            </a:r>
          </a:p>
          <a:p>
            <a:pPr algn="just">
              <a:lnSpc>
                <a:spcPct val="90000"/>
              </a:lnSpc>
            </a:pPr>
            <a:endParaRPr lang="en-US" sz="2400" b="1" dirty="0" smtClean="0">
              <a:latin typeface="Times New Roman" pitchFamily="18" charset="0"/>
              <a:cs typeface="Times New Roman" pitchFamily="18" charset="0"/>
            </a:endParaRPr>
          </a:p>
          <a:p>
            <a:pPr algn="just">
              <a:lnSpc>
                <a:spcPct val="90000"/>
              </a:lnSpc>
            </a:pPr>
            <a:r>
              <a:rPr lang="en-US" sz="2400" b="1" dirty="0" smtClean="0">
                <a:latin typeface="Times New Roman" pitchFamily="18" charset="0"/>
                <a:cs typeface="Times New Roman" pitchFamily="18" charset="0"/>
              </a:rPr>
              <a:t>It is responsible for many natural phenomenon on the earths like tides and orbiting of moon around the earth.</a:t>
            </a:r>
          </a:p>
          <a:p>
            <a:pPr algn="just">
              <a:lnSpc>
                <a:spcPct val="90000"/>
              </a:lnSpc>
            </a:pPr>
            <a:endParaRPr lang="en-US" sz="2400" b="1" dirty="0" smtClean="0">
              <a:latin typeface="Times New Roman" pitchFamily="18" charset="0"/>
              <a:cs typeface="Times New Roman" pitchFamily="18" charset="0"/>
            </a:endParaRPr>
          </a:p>
          <a:p>
            <a:pPr algn="just">
              <a:lnSpc>
                <a:spcPct val="90000"/>
              </a:lnSpc>
            </a:pPr>
            <a:endParaRPr lang="en-US" sz="2400" b="1" dirty="0">
              <a:latin typeface="Times New Roman" pitchFamily="18" charset="0"/>
              <a:cs typeface="Times New Roman" pitchFamily="18" charset="0"/>
            </a:endParaRPr>
          </a:p>
          <a:p>
            <a:pPr algn="just">
              <a:lnSpc>
                <a:spcPct val="90000"/>
              </a:lnSpc>
              <a:buFont typeface="Wingdings" pitchFamily="1" charset="2"/>
              <a:buNone/>
            </a:pPr>
            <a:endParaRPr lang="en-US" dirty="0"/>
          </a:p>
        </p:txBody>
      </p:sp>
      <p:sp>
        <p:nvSpPr>
          <p:cNvPr id="17413" name="Text Box 5"/>
          <p:cNvSpPr txBox="1">
            <a:spLocks noChangeArrowheads="1"/>
          </p:cNvSpPr>
          <p:nvPr/>
        </p:nvSpPr>
        <p:spPr bwMode="auto">
          <a:xfrm>
            <a:off x="6477000" y="2590800"/>
            <a:ext cx="2895600" cy="1015663"/>
          </a:xfrm>
          <a:prstGeom prst="rect">
            <a:avLst/>
          </a:prstGeom>
          <a:noFill/>
          <a:ln w="9525">
            <a:noFill/>
            <a:miter lim="800000"/>
            <a:headEnd/>
            <a:tailEnd/>
          </a:ln>
          <a:effectLst/>
        </p:spPr>
        <p:txBody>
          <a:bodyPr wrap="square">
            <a:spAutoFit/>
          </a:bodyPr>
          <a:lstStyle/>
          <a:p>
            <a:pPr>
              <a:spcBef>
                <a:spcPct val="50000"/>
              </a:spcBef>
            </a:pPr>
            <a:r>
              <a:rPr lang="en-US" sz="2000" b="1" dirty="0">
                <a:solidFill>
                  <a:srgbClr val="0070C0"/>
                </a:solidFill>
                <a:latin typeface="Times New Roman" pitchFamily="18" charset="0"/>
                <a:cs typeface="Times New Roman" pitchFamily="18" charset="0"/>
              </a:rPr>
              <a:t>It is due to gravitation that we are walking on the Earth.</a:t>
            </a:r>
          </a:p>
        </p:txBody>
      </p:sp>
      <p:pic>
        <p:nvPicPr>
          <p:cNvPr id="17415" name="Picture 7" descr="parabolic_flights_000019_L"/>
          <p:cNvPicPr>
            <a:picLocks noChangeAspect="1" noChangeArrowheads="1"/>
          </p:cNvPicPr>
          <p:nvPr/>
        </p:nvPicPr>
        <p:blipFill>
          <a:blip r:embed="rId2"/>
          <a:srcRect/>
          <a:stretch>
            <a:fillRect/>
          </a:stretch>
        </p:blipFill>
        <p:spPr bwMode="auto">
          <a:xfrm>
            <a:off x="6600825" y="533400"/>
            <a:ext cx="2543175" cy="2057400"/>
          </a:xfrm>
          <a:prstGeom prst="rect">
            <a:avLst/>
          </a:prstGeom>
          <a:noFill/>
        </p:spPr>
      </p:pic>
      <p:pic>
        <p:nvPicPr>
          <p:cNvPr id="7" name="Picture 4"/>
          <p:cNvPicPr>
            <a:picLocks noChangeAspect="1" noChangeArrowheads="1"/>
          </p:cNvPicPr>
          <p:nvPr/>
        </p:nvPicPr>
        <p:blipFill>
          <a:blip r:embed="rId3"/>
          <a:srcRect/>
          <a:stretch>
            <a:fillRect/>
          </a:stretch>
        </p:blipFill>
        <p:spPr bwMode="auto">
          <a:xfrm>
            <a:off x="6629400" y="3657600"/>
            <a:ext cx="2286000" cy="1600200"/>
          </a:xfrm>
          <a:prstGeom prst="rect">
            <a:avLst/>
          </a:prstGeom>
          <a:noFill/>
          <a:ln w="9525">
            <a:noFill/>
            <a:miter lim="800000"/>
            <a:headEnd/>
            <a:tailEnd/>
          </a:ln>
          <a:effectLst/>
        </p:spPr>
      </p:pic>
      <p:pic>
        <p:nvPicPr>
          <p:cNvPr id="8" name="Picture 7" descr="earth%20moon"/>
          <p:cNvPicPr>
            <a:picLocks noChangeAspect="1" noChangeArrowheads="1"/>
          </p:cNvPicPr>
          <p:nvPr/>
        </p:nvPicPr>
        <p:blipFill>
          <a:blip r:embed="rId4"/>
          <a:srcRect/>
          <a:stretch>
            <a:fillRect/>
          </a:stretch>
        </p:blipFill>
        <p:spPr bwMode="auto">
          <a:xfrm>
            <a:off x="2133600" y="4343400"/>
            <a:ext cx="2524125" cy="2124075"/>
          </a:xfrm>
          <a:prstGeom prst="rect">
            <a:avLst/>
          </a:prstGeom>
          <a:noFill/>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diamond(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411">
                                            <p:txEl>
                                              <p:pRg st="0" end="0"/>
                                            </p:txEl>
                                          </p:spTgt>
                                        </p:tgtEl>
                                        <p:attrNameLst>
                                          <p:attrName>style.visibility</p:attrName>
                                        </p:attrNameLst>
                                      </p:cBhvr>
                                      <p:to>
                                        <p:strVal val="visible"/>
                                      </p:to>
                                    </p:set>
                                    <p:animEffect transition="in" filter="diamond(in)">
                                      <p:cBhvr>
                                        <p:cTn id="12" dur="2000"/>
                                        <p:tgtEl>
                                          <p:spTgt spid="174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diamond(in)">
                                      <p:cBhvr>
                                        <p:cTn id="17" dur="2000"/>
                                        <p:tgtEl>
                                          <p:spTgt spid="174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411">
                                            <p:txEl>
                                              <p:pRg st="4" end="4"/>
                                            </p:txEl>
                                          </p:spTgt>
                                        </p:tgtEl>
                                        <p:attrNameLst>
                                          <p:attrName>style.visibility</p:attrName>
                                        </p:attrNameLst>
                                      </p:cBhvr>
                                      <p:to>
                                        <p:strVal val="visible"/>
                                      </p:to>
                                    </p:set>
                                    <p:animEffect transition="in" filter="diamond(in)">
                                      <p:cBhvr>
                                        <p:cTn id="22" dur="2000"/>
                                        <p:tgtEl>
                                          <p:spTgt spid="174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413"/>
                                        </p:tgtEl>
                                        <p:attrNameLst>
                                          <p:attrName>style.visibility</p:attrName>
                                        </p:attrNameLst>
                                      </p:cBhvr>
                                      <p:to>
                                        <p:strVal val="visible"/>
                                      </p:to>
                                    </p:set>
                                    <p:animEffect transition="in" filter="checkerboard(across)">
                                      <p:cBhvr>
                                        <p:cTn id="27" dur="500"/>
                                        <p:tgtEl>
                                          <p:spTgt spid="1741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7415"/>
                                        </p:tgtEl>
                                        <p:attrNameLst>
                                          <p:attrName>style.visibility</p:attrName>
                                        </p:attrNameLst>
                                      </p:cBhvr>
                                      <p:to>
                                        <p:strVal val="visible"/>
                                      </p:to>
                                    </p:set>
                                    <p:anim calcmode="lin" valueType="num">
                                      <p:cBhvr additive="base">
                                        <p:cTn id="32" dur="500" fill="hold"/>
                                        <p:tgtEl>
                                          <p:spTgt spid="17415"/>
                                        </p:tgtEl>
                                        <p:attrNameLst>
                                          <p:attrName>ppt_x</p:attrName>
                                        </p:attrNameLst>
                                      </p:cBhvr>
                                      <p:tavLst>
                                        <p:tav tm="0">
                                          <p:val>
                                            <p:strVal val="1+#ppt_w/2"/>
                                          </p:val>
                                        </p:tav>
                                        <p:tav tm="100000">
                                          <p:val>
                                            <p:strVal val="#ppt_x"/>
                                          </p:val>
                                        </p:tav>
                                      </p:tavLst>
                                    </p:anim>
                                    <p:anim calcmode="lin" valueType="num">
                                      <p:cBhvr additive="base">
                                        <p:cTn id="33"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P spid="174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828800"/>
            <a:ext cx="8229600" cy="1143000"/>
          </a:xfrm>
        </p:spPr>
        <p:txBody>
          <a:bodyPr>
            <a:normAutofit/>
          </a:bodyPr>
          <a:lstStyle/>
          <a:p>
            <a:pPr algn="r"/>
            <a:r>
              <a:rPr lang="ar-SA" sz="2400" b="1" dirty="0" smtClean="0"/>
              <a:t>ان الأجسام ذات الكتلة تخلق اضطرابًا غير مرئي في الفضاء المحيط بها والتي تشعر بها كائنات ضخمة أخرى - وهذا مجال جاذبية.</a:t>
            </a:r>
            <a:endParaRPr lang="en-US" sz="2400" b="1" dirty="0"/>
          </a:p>
        </p:txBody>
      </p:sp>
      <p:sp>
        <p:nvSpPr>
          <p:cNvPr id="4" name="Rectangle 3"/>
          <p:cNvSpPr/>
          <p:nvPr/>
        </p:nvSpPr>
        <p:spPr>
          <a:xfrm>
            <a:off x="0" y="0"/>
            <a:ext cx="4099199" cy="523220"/>
          </a:xfrm>
          <a:prstGeom prst="rect">
            <a:avLst/>
          </a:prstGeom>
        </p:spPr>
        <p:txBody>
          <a:bodyPr wrap="none">
            <a:spAutoFit/>
          </a:bodyPr>
          <a:lstStyle/>
          <a:p>
            <a:pPr>
              <a:buFont typeface="Wingdings" pitchFamily="2" charset="2"/>
              <a:buChar char="Ø"/>
            </a:pPr>
            <a:r>
              <a:rPr lang="en-US" sz="2800" b="1" dirty="0" smtClean="0">
                <a:solidFill>
                  <a:srgbClr val="FF0000"/>
                </a:solidFill>
                <a:latin typeface="Times New Roman" pitchFamily="18" charset="0"/>
                <a:cs typeface="Times New Roman" pitchFamily="18" charset="0"/>
              </a:rPr>
              <a:t>The Gravitational Field</a:t>
            </a:r>
            <a:endParaRPr lang="en-US" sz="2800" b="1" dirty="0">
              <a:solidFill>
                <a:srgbClr val="FF0000"/>
              </a:solidFill>
              <a:latin typeface="Times New Roman" pitchFamily="18" charset="0"/>
              <a:cs typeface="Times New Roman" pitchFamily="18" charset="0"/>
            </a:endParaRPr>
          </a:p>
        </p:txBody>
      </p:sp>
      <p:sp>
        <p:nvSpPr>
          <p:cNvPr id="5" name="Rectangle 4"/>
          <p:cNvSpPr/>
          <p:nvPr/>
        </p:nvSpPr>
        <p:spPr>
          <a:xfrm>
            <a:off x="0" y="609600"/>
            <a:ext cx="8915400" cy="1200329"/>
          </a:xfrm>
          <a:prstGeom prst="rect">
            <a:avLst/>
          </a:prstGeom>
        </p:spPr>
        <p:txBody>
          <a:bodyPr wrap="square">
            <a:spAutoFit/>
          </a:bodyPr>
          <a:lstStyle/>
          <a:p>
            <a:r>
              <a:rPr lang="en-US" sz="2400" b="1" dirty="0" smtClean="0">
                <a:latin typeface="Times New Roman" pitchFamily="18" charset="0"/>
                <a:cs typeface="Times New Roman" pitchFamily="18" charset="0"/>
              </a:rPr>
              <a:t>Objects with mass create an </a:t>
            </a:r>
            <a:r>
              <a:rPr lang="en-US" sz="2400" b="1" i="1" dirty="0" smtClean="0">
                <a:solidFill>
                  <a:schemeClr val="folHlink"/>
                </a:solidFill>
                <a:latin typeface="Times New Roman" pitchFamily="18" charset="0"/>
                <a:cs typeface="Times New Roman" pitchFamily="18" charset="0"/>
              </a:rPr>
              <a:t>invisible disturbance in the space around them</a:t>
            </a:r>
            <a:r>
              <a:rPr lang="en-US" sz="2400" b="1" dirty="0" smtClean="0">
                <a:latin typeface="Times New Roman" pitchFamily="18" charset="0"/>
                <a:cs typeface="Times New Roman" pitchFamily="18" charset="0"/>
              </a:rPr>
              <a:t> that is felt by other massive objects - this is a </a:t>
            </a:r>
            <a:r>
              <a:rPr lang="en-US" sz="2400" b="1" i="1" dirty="0" smtClean="0">
                <a:solidFill>
                  <a:schemeClr val="folHlink"/>
                </a:solidFill>
                <a:latin typeface="Times New Roman" pitchFamily="18" charset="0"/>
                <a:cs typeface="Times New Roman" pitchFamily="18" charset="0"/>
              </a:rPr>
              <a:t>gravitational field</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
        <p:nvSpPr>
          <p:cNvPr id="6" name="Rectangle 3"/>
          <p:cNvSpPr txBox="1">
            <a:spLocks noChangeArrowheads="1"/>
          </p:cNvSpPr>
          <p:nvPr/>
        </p:nvSpPr>
        <p:spPr>
          <a:xfrm>
            <a:off x="0" y="3124200"/>
            <a:ext cx="8839200" cy="3276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ar-SA"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lvl="0" indent="-342900">
              <a:spcBef>
                <a:spcPct val="20000"/>
              </a:spcBef>
              <a:buFont typeface="Wingdings" pitchFamily="2" charset="2"/>
              <a:buChar char="Ø"/>
            </a:pPr>
            <a:r>
              <a:rPr lang="en-US" sz="2800" b="1" dirty="0" smtClean="0">
                <a:solidFill>
                  <a:srgbClr val="FF0000"/>
                </a:solidFill>
                <a:latin typeface="Times New Roman" pitchFamily="18" charset="0"/>
                <a:cs typeface="Times New Roman" pitchFamily="18" charset="0"/>
              </a:rPr>
              <a:t>Gravitational Field Strength</a:t>
            </a:r>
            <a:endParaRPr lang="ar-SA" sz="2800" b="1" dirty="0" smtClean="0">
              <a:solidFill>
                <a:srgbClr val="FF0000"/>
              </a:solidFill>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ar-SA"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To measure the strength of the gravitational field at any point, measure the gravitational force, F,  exerted on any “test mass”, m.</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1" i="1" u="none" strike="noStrike" kern="1200" cap="none" spc="0" normalizeH="0" baseline="0" noProof="0" dirty="0" smtClean="0">
                <a:ln>
                  <a:noFill/>
                </a:ln>
                <a:solidFill>
                  <a:schemeClr val="folHlink"/>
                </a:solidFill>
                <a:effectLst/>
                <a:uLnTx/>
                <a:uFillTx/>
                <a:latin typeface="Times New Roman" pitchFamily="18" charset="0"/>
                <a:cs typeface="Times New Roman" pitchFamily="18" charset="0"/>
              </a:rPr>
              <a:t>Gravitational Field Strength, g = F/m</a:t>
            </a:r>
            <a:r>
              <a:rPr kumimoji="0" lang="en-US"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endParaRPr kumimoji="0" lang="en-US" sz="2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ctr"/>
            <a:r>
              <a:rPr lang="en-US" b="1" dirty="0">
                <a:solidFill>
                  <a:srgbClr val="FF0000"/>
                </a:solidFill>
                <a:latin typeface="Times New Roman" pitchFamily="18" charset="0"/>
                <a:cs typeface="Times New Roman" pitchFamily="18" charset="0"/>
              </a:rPr>
              <a:t>Gravitational Field Strength</a:t>
            </a:r>
          </a:p>
        </p:txBody>
      </p:sp>
      <p:sp>
        <p:nvSpPr>
          <p:cNvPr id="26627" name="Rectangle 3"/>
          <p:cNvSpPr>
            <a:spLocks noGrp="1" noChangeArrowheads="1"/>
          </p:cNvSpPr>
          <p:nvPr>
            <p:ph type="body" idx="1"/>
          </p:nvPr>
        </p:nvSpPr>
        <p:spPr/>
        <p:txBody>
          <a:bodyPr/>
          <a:lstStyle/>
          <a:p>
            <a:r>
              <a:rPr lang="en-US" b="1" dirty="0">
                <a:latin typeface="Times New Roman" pitchFamily="18" charset="0"/>
                <a:cs typeface="Times New Roman" pitchFamily="18" charset="0"/>
              </a:rPr>
              <a:t>Near the surface of the Earth, g = F/m = 9.8 N/kg = 9.8 m/s</a:t>
            </a:r>
            <a:r>
              <a:rPr lang="en-US" b="1" baseline="30000" dirty="0">
                <a:latin typeface="Times New Roman" pitchFamily="18" charset="0"/>
                <a:cs typeface="Times New Roman" pitchFamily="18" charset="0"/>
              </a:rPr>
              <a:t>2</a:t>
            </a:r>
            <a:r>
              <a:rPr lang="en-US" b="1" dirty="0">
                <a:latin typeface="Times New Roman" pitchFamily="18" charset="0"/>
                <a:cs typeface="Times New Roman" pitchFamily="18" charset="0"/>
              </a:rPr>
              <a:t>.</a:t>
            </a:r>
            <a:endParaRPr lang="en-US" b="1" baseline="30000" dirty="0">
              <a:latin typeface="Times New Roman" pitchFamily="18" charset="0"/>
              <a:cs typeface="Times New Roman" pitchFamily="18" charset="0"/>
            </a:endParaRPr>
          </a:p>
          <a:p>
            <a:r>
              <a:rPr lang="en-US" b="1" dirty="0">
                <a:latin typeface="Times New Roman" pitchFamily="18" charset="0"/>
                <a:cs typeface="Times New Roman" pitchFamily="18" charset="0"/>
              </a:rPr>
              <a:t>In general, </a:t>
            </a:r>
            <a:r>
              <a:rPr lang="en-US" b="1" i="1" dirty="0">
                <a:solidFill>
                  <a:schemeClr val="folHlink"/>
                </a:solidFill>
                <a:latin typeface="Times New Roman" pitchFamily="18" charset="0"/>
                <a:cs typeface="Times New Roman" pitchFamily="18" charset="0"/>
              </a:rPr>
              <a:t>g = GM/r</a:t>
            </a:r>
            <a:r>
              <a:rPr lang="en-US" b="1" i="1" baseline="30000" dirty="0">
                <a:solidFill>
                  <a:schemeClr val="folHlink"/>
                </a:solidFill>
                <a:latin typeface="Times New Roman" pitchFamily="18" charset="0"/>
                <a:cs typeface="Times New Roman" pitchFamily="18" charset="0"/>
              </a:rPr>
              <a:t>2</a:t>
            </a:r>
            <a:r>
              <a:rPr lang="en-US" b="1" dirty="0">
                <a:latin typeface="Times New Roman" pitchFamily="18" charset="0"/>
                <a:cs typeface="Times New Roman" pitchFamily="18" charset="0"/>
              </a:rPr>
              <a:t>, where M is the mass of the object creating the field, r is the distance from the object’s center, and G = 6.67 x10</a:t>
            </a:r>
            <a:r>
              <a:rPr lang="en-US" b="1" baseline="30000" dirty="0">
                <a:latin typeface="Times New Roman" pitchFamily="18" charset="0"/>
                <a:cs typeface="Times New Roman" pitchFamily="18" charset="0"/>
              </a:rPr>
              <a:t>-11</a:t>
            </a:r>
            <a:r>
              <a:rPr lang="en-US" b="1" dirty="0">
                <a:latin typeface="Times New Roman" pitchFamily="18" charset="0"/>
                <a:cs typeface="Times New Roman" pitchFamily="18" charset="0"/>
              </a:rPr>
              <a:t> Nm</a:t>
            </a:r>
            <a:r>
              <a:rPr lang="en-US" b="1" baseline="30000" dirty="0">
                <a:latin typeface="Times New Roman" pitchFamily="18" charset="0"/>
                <a:cs typeface="Times New Roman" pitchFamily="18" charset="0"/>
              </a:rPr>
              <a:t>2</a:t>
            </a:r>
            <a:r>
              <a:rPr lang="en-US" b="1" dirty="0">
                <a:latin typeface="Times New Roman" pitchFamily="18" charset="0"/>
                <a:cs typeface="Times New Roman" pitchFamily="18" charset="0"/>
              </a:rPr>
              <a:t>/kg</a:t>
            </a:r>
            <a:r>
              <a:rPr lang="en-US" b="1" baseline="30000" dirty="0">
                <a:latin typeface="Times New Roman" pitchFamily="18" charset="0"/>
                <a:cs typeface="Times New Roman" pitchFamily="18" charset="0"/>
              </a:rPr>
              <a:t>2</a:t>
            </a:r>
            <a:r>
              <a:rPr lang="en-US" b="1" dirty="0">
                <a:latin typeface="Times New Roman" pitchFamily="18" charset="0"/>
                <a:cs typeface="Times New Roman" pitchFamily="18" charset="0"/>
              </a:rPr>
              <a:t>.</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8229600" cy="407987"/>
          </a:xfrm>
        </p:spPr>
        <p:txBody>
          <a:bodyPr>
            <a:normAutofit fontScale="90000"/>
          </a:bodyPr>
          <a:lstStyle/>
          <a:p>
            <a:pPr algn="l"/>
            <a:r>
              <a:rPr lang="en-US" sz="3200" b="1" dirty="0" smtClean="0">
                <a:solidFill>
                  <a:srgbClr val="FF0000"/>
                </a:solidFill>
                <a:latin typeface="Times New Roman" pitchFamily="18" charset="0"/>
                <a:cs typeface="Times New Roman" pitchFamily="18" charset="0"/>
              </a:rPr>
              <a:t>Example 1</a:t>
            </a:r>
            <a:endParaRPr lang="en-US" sz="3200" b="1" dirty="0">
              <a:solidFill>
                <a:srgbClr val="FF0000"/>
              </a:solidFill>
              <a:latin typeface="Times New Roman" pitchFamily="18" charset="0"/>
              <a:cs typeface="Times New Roman" pitchFamily="18" charset="0"/>
            </a:endParaRPr>
          </a:p>
        </p:txBody>
      </p:sp>
      <p:sp>
        <p:nvSpPr>
          <p:cNvPr id="16387" name="Rectangle 3"/>
          <p:cNvSpPr>
            <a:spLocks noGrp="1" noChangeArrowheads="1"/>
          </p:cNvSpPr>
          <p:nvPr>
            <p:ph type="body" sz="half" idx="1"/>
          </p:nvPr>
        </p:nvSpPr>
        <p:spPr>
          <a:xfrm>
            <a:off x="228600" y="685800"/>
            <a:ext cx="8305800" cy="1143000"/>
          </a:xfrm>
        </p:spPr>
        <p:txBody>
          <a:bodyPr/>
          <a:lstStyle/>
          <a:p>
            <a:pPr>
              <a:buFont typeface="Wingdings" pitchFamily="1" charset="2"/>
              <a:buNone/>
            </a:pPr>
            <a:r>
              <a:rPr lang="en-US" sz="2200" b="1" dirty="0">
                <a:latin typeface="Times New Roman" pitchFamily="18" charset="0"/>
                <a:cs typeface="Times New Roman" pitchFamily="18" charset="0"/>
              </a:rPr>
              <a:t>What is the gravitational force between the earth and a 100 kg man standing on the earth's surface? </a:t>
            </a:r>
          </a:p>
        </p:txBody>
      </p:sp>
      <p:graphicFrame>
        <p:nvGraphicFramePr>
          <p:cNvPr id="16388" name="Object 4"/>
          <p:cNvGraphicFramePr>
            <a:graphicFrameLocks noChangeAspect="1"/>
          </p:cNvGraphicFramePr>
          <p:nvPr>
            <p:ph sz="quarter" idx="2"/>
          </p:nvPr>
        </p:nvGraphicFramePr>
        <p:xfrm>
          <a:off x="457200" y="1524000"/>
          <a:ext cx="4343400" cy="801688"/>
        </p:xfrm>
        <a:graphic>
          <a:graphicData uri="http://schemas.openxmlformats.org/presentationml/2006/ole">
            <p:oleObj spid="_x0000_s5122" name="Equation" r:id="rId4" imgW="2476440" imgH="457200" progId="Equation.3">
              <p:embed/>
            </p:oleObj>
          </a:graphicData>
        </a:graphic>
      </p:graphicFrame>
      <p:graphicFrame>
        <p:nvGraphicFramePr>
          <p:cNvPr id="16390" name="Object 6"/>
          <p:cNvGraphicFramePr>
            <a:graphicFrameLocks noChangeAspect="1"/>
          </p:cNvGraphicFramePr>
          <p:nvPr>
            <p:ph sz="quarter" idx="3"/>
          </p:nvPr>
        </p:nvGraphicFramePr>
        <p:xfrm>
          <a:off x="381000" y="2438400"/>
          <a:ext cx="6172200" cy="876300"/>
        </p:xfrm>
        <a:graphic>
          <a:graphicData uri="http://schemas.openxmlformats.org/presentationml/2006/ole">
            <p:oleObj spid="_x0000_s5123" name="Equation" r:id="rId5" imgW="3124080" imgH="444240" progId="Equation.3">
              <p:embed/>
            </p:oleObj>
          </a:graphicData>
        </a:graphic>
      </p:graphicFrame>
      <p:sp>
        <p:nvSpPr>
          <p:cNvPr id="16392" name="Text Box 8"/>
          <p:cNvSpPr txBox="1">
            <a:spLocks noChangeArrowheads="1"/>
          </p:cNvSpPr>
          <p:nvPr/>
        </p:nvSpPr>
        <p:spPr bwMode="auto">
          <a:xfrm>
            <a:off x="6629400" y="2667000"/>
            <a:ext cx="1481496" cy="400110"/>
          </a:xfrm>
          <a:prstGeom prst="rect">
            <a:avLst/>
          </a:prstGeom>
          <a:noFill/>
          <a:ln w="9525">
            <a:noFill/>
            <a:miter lim="800000"/>
            <a:headEnd/>
            <a:tailEnd/>
          </a:ln>
          <a:effectLst/>
        </p:spPr>
        <p:txBody>
          <a:bodyPr wrap="none">
            <a:spAutoFit/>
          </a:bodyPr>
          <a:lstStyle/>
          <a:p>
            <a:r>
              <a:rPr lang="en-US" sz="2000" b="1" dirty="0">
                <a:solidFill>
                  <a:srgbClr val="FF0000"/>
                </a:solidFill>
                <a:latin typeface="Times New Roman" pitchFamily="18" charset="0"/>
                <a:cs typeface="Times New Roman" pitchFamily="18" charset="0"/>
              </a:rPr>
              <a:t>9.81 x 10</a:t>
            </a:r>
            <a:r>
              <a:rPr lang="en-US" sz="2000" b="1" baseline="30000" dirty="0">
                <a:solidFill>
                  <a:srgbClr val="FF0000"/>
                </a:solidFill>
                <a:latin typeface="Times New Roman" pitchFamily="18" charset="0"/>
                <a:cs typeface="Times New Roman" pitchFamily="18" charset="0"/>
              </a:rPr>
              <a:t>2</a:t>
            </a:r>
            <a:r>
              <a:rPr lang="en-US" sz="2000" b="1" dirty="0">
                <a:solidFill>
                  <a:srgbClr val="FF0000"/>
                </a:solidFill>
                <a:latin typeface="Times New Roman" pitchFamily="18" charset="0"/>
                <a:cs typeface="Times New Roman" pitchFamily="18" charset="0"/>
              </a:rPr>
              <a:t> N</a:t>
            </a:r>
          </a:p>
        </p:txBody>
      </p:sp>
      <p:sp>
        <p:nvSpPr>
          <p:cNvPr id="16393" name="Text Box 9"/>
          <p:cNvSpPr txBox="1">
            <a:spLocks noChangeArrowheads="1"/>
          </p:cNvSpPr>
          <p:nvPr/>
        </p:nvSpPr>
        <p:spPr bwMode="auto">
          <a:xfrm>
            <a:off x="304800" y="3276600"/>
            <a:ext cx="8169275" cy="1569660"/>
          </a:xfrm>
          <a:prstGeom prst="rect">
            <a:avLst/>
          </a:prstGeom>
          <a:noFill/>
          <a:ln w="9525">
            <a:noFill/>
            <a:miter lim="800000"/>
            <a:headEnd/>
            <a:tailEnd/>
          </a:ln>
          <a:effectLst/>
        </p:spPr>
        <p:txBody>
          <a:bodyPr>
            <a:spAutoFit/>
          </a:bodyPr>
          <a:lstStyle/>
          <a:p>
            <a:r>
              <a:rPr lang="en-US" sz="2400" b="1" dirty="0">
                <a:latin typeface="Times New Roman" pitchFamily="18" charset="0"/>
                <a:cs typeface="Times New Roman" pitchFamily="18" charset="0"/>
              </a:rPr>
              <a:t>Because the force near the surface of Earth is constant, we can define this force easier by realizing that this force of gravitation is in direct proportional to the man’s mass. A constant of proportionality must drive this relationship.</a:t>
            </a:r>
          </a:p>
        </p:txBody>
      </p:sp>
      <p:graphicFrame>
        <p:nvGraphicFramePr>
          <p:cNvPr id="16394" name="Object 10"/>
          <p:cNvGraphicFramePr>
            <a:graphicFrameLocks noChangeAspect="1"/>
          </p:cNvGraphicFramePr>
          <p:nvPr/>
        </p:nvGraphicFramePr>
        <p:xfrm>
          <a:off x="1447800" y="5029200"/>
          <a:ext cx="2743200" cy="1268413"/>
        </p:xfrm>
        <a:graphic>
          <a:graphicData uri="http://schemas.openxmlformats.org/presentationml/2006/ole">
            <p:oleObj spid="_x0000_s5124" name="Equation" r:id="rId6" imgW="1536480" imgH="711000" progId="Equation.3">
              <p:embed/>
            </p:oleObj>
          </a:graphicData>
        </a:graphic>
      </p:graphicFrame>
      <p:sp>
        <p:nvSpPr>
          <p:cNvPr id="16395" name="Text Box 11"/>
          <p:cNvSpPr txBox="1">
            <a:spLocks noChangeArrowheads="1"/>
          </p:cNvSpPr>
          <p:nvPr/>
        </p:nvSpPr>
        <p:spPr bwMode="auto">
          <a:xfrm>
            <a:off x="5715000" y="4953000"/>
            <a:ext cx="3063875" cy="1323439"/>
          </a:xfrm>
          <a:prstGeom prst="rect">
            <a:avLst/>
          </a:prstGeom>
          <a:noFill/>
          <a:ln w="9525">
            <a:noFill/>
            <a:miter lim="800000"/>
            <a:headEnd/>
            <a:tailEnd/>
          </a:ln>
          <a:effectLst/>
        </p:spPr>
        <p:txBody>
          <a:bodyPr>
            <a:spAutoFit/>
          </a:bodyPr>
          <a:lstStyle/>
          <a:p>
            <a:r>
              <a:rPr lang="en-US" sz="2000" b="1" dirty="0">
                <a:solidFill>
                  <a:srgbClr val="FF0000"/>
                </a:solidFill>
                <a:latin typeface="Times New Roman" pitchFamily="18" charset="0"/>
                <a:cs typeface="Times New Roman" pitchFamily="18" charset="0"/>
              </a:rPr>
              <a:t>We see that this constant is in fact the gravitational acceleration located near the Earth’s surface.</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92"/>
                                        </p:tgtEl>
                                        <p:attrNameLst>
                                          <p:attrName>style.visibility</p:attrName>
                                        </p:attrNameLst>
                                      </p:cBhvr>
                                      <p:to>
                                        <p:strVal val="visible"/>
                                      </p:to>
                                    </p:set>
                                    <p:anim calcmode="lin" valueType="num">
                                      <p:cBhvr additive="base">
                                        <p:cTn id="7" dur="500" fill="hold"/>
                                        <p:tgtEl>
                                          <p:spTgt spid="16392"/>
                                        </p:tgtEl>
                                        <p:attrNameLst>
                                          <p:attrName>ppt_x</p:attrName>
                                        </p:attrNameLst>
                                      </p:cBhvr>
                                      <p:tavLst>
                                        <p:tav tm="0">
                                          <p:val>
                                            <p:strVal val="#ppt_x"/>
                                          </p:val>
                                        </p:tav>
                                        <p:tav tm="100000">
                                          <p:val>
                                            <p:strVal val="#ppt_x"/>
                                          </p:val>
                                        </p:tav>
                                      </p:tavLst>
                                    </p:anim>
                                    <p:anim calcmode="lin" valueType="num">
                                      <p:cBhvr additive="base">
                                        <p:cTn id="8" dur="500" fill="hold"/>
                                        <p:tgtEl>
                                          <p:spTgt spid="163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6393"/>
                                        </p:tgtEl>
                                        <p:attrNameLst>
                                          <p:attrName>style.visibility</p:attrName>
                                        </p:attrNameLst>
                                      </p:cBhvr>
                                      <p:to>
                                        <p:strVal val="visible"/>
                                      </p:to>
                                    </p:set>
                                    <p:animEffect transition="in" filter="box(in)">
                                      <p:cBhvr>
                                        <p:cTn id="13" dur="500"/>
                                        <p:tgtEl>
                                          <p:spTgt spid="1639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6394"/>
                                        </p:tgtEl>
                                        <p:attrNameLst>
                                          <p:attrName>style.visibility</p:attrName>
                                        </p:attrNameLst>
                                      </p:cBhvr>
                                      <p:to>
                                        <p:strVal val="visible"/>
                                      </p:to>
                                    </p:set>
                                    <p:animEffect transition="in" filter="box(in)">
                                      <p:cBhvr>
                                        <p:cTn id="18" dur="500"/>
                                        <p:tgtEl>
                                          <p:spTgt spid="1639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395"/>
                                        </p:tgtEl>
                                        <p:attrNameLst>
                                          <p:attrName>style.visibility</p:attrName>
                                        </p:attrNameLst>
                                      </p:cBhvr>
                                      <p:to>
                                        <p:strVal val="visible"/>
                                      </p:to>
                                    </p:set>
                                    <p:anim calcmode="lin" valueType="num">
                                      <p:cBhvr additive="base">
                                        <p:cTn id="23" dur="500" fill="hold"/>
                                        <p:tgtEl>
                                          <p:spTgt spid="16395"/>
                                        </p:tgtEl>
                                        <p:attrNameLst>
                                          <p:attrName>ppt_x</p:attrName>
                                        </p:attrNameLst>
                                      </p:cBhvr>
                                      <p:tavLst>
                                        <p:tav tm="0">
                                          <p:val>
                                            <p:strVal val="#ppt_x"/>
                                          </p:val>
                                        </p:tav>
                                        <p:tav tm="100000">
                                          <p:val>
                                            <p:strVal val="#ppt_x"/>
                                          </p:val>
                                        </p:tav>
                                      </p:tavLst>
                                    </p:anim>
                                    <p:anim calcmode="lin" valueType="num">
                                      <p:cBhvr additive="base">
                                        <p:cTn id="24" dur="500" fill="hold"/>
                                        <p:tgtEl>
                                          <p:spTgt spid="16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p:bldP spid="16393" grpId="0"/>
      <p:bldP spid="1639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r>
              <a:rPr lang="en-US" sz="3600" b="1" dirty="0" smtClean="0">
                <a:solidFill>
                  <a:srgbClr val="FF0000"/>
                </a:solidFill>
                <a:latin typeface="Times New Roman" pitchFamily="18" charset="0"/>
                <a:cs typeface="Times New Roman" pitchFamily="18" charset="0"/>
              </a:rPr>
              <a:t>Example 2: Law</a:t>
            </a:r>
            <a:r>
              <a:rPr lang="en-US" sz="3600" dirty="0" smtClean="0">
                <a:solidFill>
                  <a:srgbClr val="FF0000"/>
                </a:solidFill>
                <a:latin typeface="Times New Roman" pitchFamily="18" charset="0"/>
                <a:cs typeface="Times New Roman" pitchFamily="18" charset="0"/>
              </a:rPr>
              <a:t> </a:t>
            </a:r>
            <a:r>
              <a:rPr lang="en-US" sz="3600" dirty="0">
                <a:solidFill>
                  <a:srgbClr val="FF0000"/>
                </a:solidFill>
                <a:latin typeface="Times New Roman" pitchFamily="18" charset="0"/>
                <a:cs typeface="Times New Roman" pitchFamily="18" charset="0"/>
              </a:rPr>
              <a:t>of Universal Gravitation</a:t>
            </a:r>
          </a:p>
        </p:txBody>
      </p:sp>
      <p:sp>
        <p:nvSpPr>
          <p:cNvPr id="14339" name="Rectangle 3"/>
          <p:cNvSpPr>
            <a:spLocks noGrp="1" noChangeArrowheads="1"/>
          </p:cNvSpPr>
          <p:nvPr>
            <p:ph type="body" idx="1"/>
          </p:nvPr>
        </p:nvSpPr>
        <p:spPr>
          <a:xfrm>
            <a:off x="228600" y="1600200"/>
            <a:ext cx="8686800" cy="4530725"/>
          </a:xfrm>
        </p:spPr>
        <p:txBody>
          <a:bodyPr>
            <a:normAutofit/>
          </a:bodyPr>
          <a:lstStyle/>
          <a:p>
            <a:r>
              <a:rPr lang="en-US" sz="2400" b="1" dirty="0">
                <a:latin typeface="Times New Roman" pitchFamily="18" charset="0"/>
                <a:cs typeface="Times New Roman" pitchFamily="18" charset="0"/>
              </a:rPr>
              <a:t>Jimmy is attracted to Betty.  Jimmy’s mass is 90.0 kg and Betty’s mass is 57.0 kg.  If Jim is standing 10.0 meters away from Betty, what is the gravitational force between them?</a:t>
            </a:r>
          </a:p>
          <a:p>
            <a:pPr lvl="1"/>
            <a:r>
              <a:rPr lang="en-US" sz="2400" b="1" dirty="0">
                <a:latin typeface="Times New Roman" pitchFamily="18" charset="0"/>
                <a:cs typeface="Times New Roman" pitchFamily="18" charset="0"/>
              </a:rPr>
              <a:t>F</a:t>
            </a:r>
            <a:r>
              <a:rPr lang="en-US" sz="2400" b="1" baseline="-25000" dirty="0">
                <a:latin typeface="Times New Roman" pitchFamily="18" charset="0"/>
                <a:cs typeface="Times New Roman" pitchFamily="18" charset="0"/>
              </a:rPr>
              <a:t>G</a:t>
            </a:r>
            <a:r>
              <a:rPr lang="en-US" sz="2400" b="1" dirty="0">
                <a:latin typeface="Times New Roman" pitchFamily="18" charset="0"/>
                <a:cs typeface="Times New Roman" pitchFamily="18" charset="0"/>
              </a:rPr>
              <a:t> = GM</a:t>
            </a:r>
            <a:r>
              <a:rPr lang="en-US" sz="2400" b="1" baseline="-25000" dirty="0">
                <a:latin typeface="Times New Roman" pitchFamily="18" charset="0"/>
                <a:cs typeface="Times New Roman" pitchFamily="18" charset="0"/>
              </a:rPr>
              <a:t>1</a:t>
            </a:r>
            <a:r>
              <a:rPr lang="en-US" sz="2400" b="1" dirty="0">
                <a:latin typeface="Times New Roman" pitchFamily="18" charset="0"/>
                <a:cs typeface="Times New Roman" pitchFamily="18" charset="0"/>
              </a:rPr>
              <a:t>M</a:t>
            </a:r>
            <a:r>
              <a:rPr lang="en-US" sz="2400" b="1" baseline="-25000" dirty="0">
                <a:latin typeface="Times New Roman" pitchFamily="18" charset="0"/>
                <a:cs typeface="Times New Roman" pitchFamily="18" charset="0"/>
              </a:rPr>
              <a:t>2</a:t>
            </a:r>
            <a:r>
              <a:rPr lang="en-US" sz="2400" b="1" dirty="0">
                <a:latin typeface="Times New Roman" pitchFamily="18" charset="0"/>
                <a:cs typeface="Times New Roman" pitchFamily="18" charset="0"/>
              </a:rPr>
              <a:t> / r</a:t>
            </a:r>
            <a:r>
              <a:rPr lang="en-US" sz="2400" b="1" baseline="30000" dirty="0">
                <a:latin typeface="Times New Roman" pitchFamily="18" charset="0"/>
                <a:cs typeface="Times New Roman" pitchFamily="18" charset="0"/>
              </a:rPr>
              <a:t>2</a:t>
            </a:r>
            <a:endParaRPr lang="en-US" sz="2400" b="1" dirty="0">
              <a:latin typeface="Times New Roman" pitchFamily="18" charset="0"/>
              <a:cs typeface="Times New Roman" pitchFamily="18" charset="0"/>
            </a:endParaRPr>
          </a:p>
          <a:p>
            <a:pPr lvl="1"/>
            <a:r>
              <a:rPr lang="en-US" sz="2400" b="1" dirty="0">
                <a:latin typeface="Times New Roman" pitchFamily="18" charset="0"/>
                <a:cs typeface="Times New Roman" pitchFamily="18" charset="0"/>
              </a:rPr>
              <a:t>F</a:t>
            </a:r>
            <a:r>
              <a:rPr lang="en-US" sz="2400" b="1" baseline="-25000" dirty="0">
                <a:latin typeface="Times New Roman" pitchFamily="18" charset="0"/>
                <a:cs typeface="Times New Roman" pitchFamily="18" charset="0"/>
              </a:rPr>
              <a:t>G</a:t>
            </a:r>
            <a:r>
              <a:rPr lang="en-US" sz="2400" b="1" dirty="0">
                <a:latin typeface="Times New Roman" pitchFamily="18" charset="0"/>
                <a:cs typeface="Times New Roman" pitchFamily="18" charset="0"/>
              </a:rPr>
              <a:t> = (6.67x10</a:t>
            </a:r>
            <a:r>
              <a:rPr lang="en-US" sz="2400" b="1" baseline="30000" dirty="0">
                <a:latin typeface="Times New Roman" pitchFamily="18" charset="0"/>
                <a:cs typeface="Times New Roman" pitchFamily="18" charset="0"/>
              </a:rPr>
              <a:t>-11 </a:t>
            </a:r>
            <a:r>
              <a:rPr lang="en-US" sz="2400" b="1" dirty="0">
                <a:latin typeface="Times New Roman" pitchFamily="18" charset="0"/>
                <a:cs typeface="Times New Roman" pitchFamily="18" charset="0"/>
              </a:rPr>
              <a:t>Nm</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/kg</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)(90.0 kg)(57.0 kg) / (10.0 m)</a:t>
            </a:r>
            <a:r>
              <a:rPr lang="en-US" sz="2400" b="1" baseline="30000" dirty="0">
                <a:latin typeface="Times New Roman" pitchFamily="18" charset="0"/>
                <a:cs typeface="Times New Roman" pitchFamily="18" charset="0"/>
              </a:rPr>
              <a:t>2</a:t>
            </a:r>
          </a:p>
          <a:p>
            <a:pPr lvl="1"/>
            <a:r>
              <a:rPr lang="en-US" sz="2400" b="1" dirty="0">
                <a:latin typeface="Times New Roman" pitchFamily="18" charset="0"/>
                <a:cs typeface="Times New Roman" pitchFamily="18" charset="0"/>
              </a:rPr>
              <a:t>F</a:t>
            </a:r>
            <a:r>
              <a:rPr lang="en-US" sz="2400" b="1" baseline="-25000" dirty="0">
                <a:latin typeface="Times New Roman" pitchFamily="18" charset="0"/>
                <a:cs typeface="Times New Roman" pitchFamily="18" charset="0"/>
              </a:rPr>
              <a:t>G</a:t>
            </a:r>
            <a:r>
              <a:rPr lang="en-US" sz="2400" b="1" dirty="0">
                <a:latin typeface="Times New Roman" pitchFamily="18" charset="0"/>
                <a:cs typeface="Times New Roman" pitchFamily="18" charset="0"/>
              </a:rPr>
              <a:t> = (3.42x10</a:t>
            </a:r>
            <a:r>
              <a:rPr lang="en-US" sz="2400" b="1" baseline="30000" dirty="0">
                <a:latin typeface="Times New Roman" pitchFamily="18" charset="0"/>
                <a:cs typeface="Times New Roman" pitchFamily="18" charset="0"/>
              </a:rPr>
              <a:t>-7</a:t>
            </a:r>
            <a:r>
              <a:rPr lang="en-US" sz="2400" b="1" dirty="0">
                <a:latin typeface="Times New Roman" pitchFamily="18" charset="0"/>
                <a:cs typeface="Times New Roman" pitchFamily="18" charset="0"/>
              </a:rPr>
              <a:t> Nm</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 / (100. m</a:t>
            </a:r>
            <a:r>
              <a:rPr lang="en-US" sz="2400" b="1" baseline="30000" dirty="0">
                <a:latin typeface="Times New Roman" pitchFamily="18" charset="0"/>
                <a:cs typeface="Times New Roman" pitchFamily="18" charset="0"/>
              </a:rPr>
              <a:t>2</a:t>
            </a:r>
            <a:r>
              <a:rPr lang="en-US" sz="2400" b="1" dirty="0">
                <a:latin typeface="Times New Roman" pitchFamily="18" charset="0"/>
                <a:cs typeface="Times New Roman" pitchFamily="18" charset="0"/>
              </a:rPr>
              <a:t>)</a:t>
            </a:r>
          </a:p>
          <a:p>
            <a:pPr lvl="1"/>
            <a:r>
              <a:rPr lang="en-US" sz="2400" b="1" dirty="0">
                <a:latin typeface="Times New Roman" pitchFamily="18" charset="0"/>
                <a:cs typeface="Times New Roman" pitchFamily="18" charset="0"/>
              </a:rPr>
              <a:t>F</a:t>
            </a:r>
            <a:r>
              <a:rPr lang="en-US" sz="2400" b="1" baseline="-25000" dirty="0">
                <a:latin typeface="Times New Roman" pitchFamily="18" charset="0"/>
                <a:cs typeface="Times New Roman" pitchFamily="18" charset="0"/>
              </a:rPr>
              <a:t>G</a:t>
            </a:r>
            <a:r>
              <a:rPr lang="en-US" sz="2400" b="1" dirty="0">
                <a:latin typeface="Times New Roman" pitchFamily="18" charset="0"/>
                <a:cs typeface="Times New Roman" pitchFamily="18" charset="0"/>
              </a:rPr>
              <a:t> = 3.42x10</a:t>
            </a:r>
            <a:r>
              <a:rPr lang="en-US" sz="2400" b="1" baseline="30000" dirty="0">
                <a:latin typeface="Times New Roman" pitchFamily="18" charset="0"/>
                <a:cs typeface="Times New Roman" pitchFamily="18" charset="0"/>
              </a:rPr>
              <a:t>-9</a:t>
            </a:r>
            <a:r>
              <a:rPr lang="en-US" sz="2400" b="1" dirty="0">
                <a:latin typeface="Times New Roman" pitchFamily="18" charset="0"/>
                <a:cs typeface="Times New Roman" pitchFamily="18" charset="0"/>
              </a:rPr>
              <a:t> N = 3.42 </a:t>
            </a:r>
            <a:r>
              <a:rPr lang="en-US" sz="2400" b="1" dirty="0" err="1">
                <a:latin typeface="Times New Roman" pitchFamily="18" charset="0"/>
                <a:cs typeface="Times New Roman" pitchFamily="18" charset="0"/>
              </a:rPr>
              <a:t>nN</a:t>
            </a:r>
            <a:endParaRPr lang="en-US" sz="2400" b="1" dirty="0">
              <a:latin typeface="Times New Roman" pitchFamily="18" charset="0"/>
              <a:cs typeface="Times New Roman" pitchFamily="18" charset="0"/>
            </a:endParaRPr>
          </a:p>
          <a:p>
            <a:pPr lvl="2"/>
            <a:r>
              <a:rPr lang="en-US" b="1" dirty="0">
                <a:latin typeface="Times New Roman" pitchFamily="18" charset="0"/>
                <a:cs typeface="Times New Roman" pitchFamily="18" charset="0"/>
              </a:rPr>
              <a:t>In standard terms, that’s 7.6 ten-billionths of a pound of force.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dissolve">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dissolve">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dissolve">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dissolve">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dissolve">
                                      <p:cBhvr>
                                        <p:cTn id="27" dur="500"/>
                                        <p:tgtEl>
                                          <p:spTgt spid="143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39">
                                            <p:txEl>
                                              <p:pRg st="5" end="5"/>
                                            </p:txEl>
                                          </p:spTgt>
                                        </p:tgtEl>
                                        <p:attrNameLst>
                                          <p:attrName>style.visibility</p:attrName>
                                        </p:attrNameLst>
                                      </p:cBhvr>
                                      <p:to>
                                        <p:strVal val="visible"/>
                                      </p:to>
                                    </p:set>
                                    <p:animEffect transition="in" filter="dissolve">
                                      <p:cBhvr>
                                        <p:cTn id="32" dur="500"/>
                                        <p:tgtEl>
                                          <p:spTgt spid="14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bldLvl="5"/>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pic>
        <p:nvPicPr>
          <p:cNvPr id="7170" name="Picture 2"/>
          <p:cNvPicPr>
            <a:picLocks noChangeAspect="1" noChangeArrowheads="1"/>
          </p:cNvPicPr>
          <p:nvPr/>
        </p:nvPicPr>
        <p:blipFill>
          <a:blip r:embed="rId2"/>
          <a:srcRect/>
          <a:stretch>
            <a:fillRect/>
          </a:stretch>
        </p:blipFill>
        <p:spPr bwMode="auto">
          <a:xfrm>
            <a:off x="228601" y="304800"/>
            <a:ext cx="8915400" cy="61721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6587"/>
          </a:xfrm>
        </p:spPr>
        <p:txBody>
          <a:bodyPr>
            <a:normAutofit fontScale="90000"/>
          </a:bodyPr>
          <a:lstStyle/>
          <a:p>
            <a:pPr algn="l"/>
            <a:r>
              <a:rPr lang="en-US" b="1" dirty="0" smtClean="0">
                <a:solidFill>
                  <a:srgbClr val="FF0000"/>
                </a:solidFill>
                <a:latin typeface="Times New Roman" pitchFamily="18" charset="0"/>
                <a:cs typeface="Times New Roman" pitchFamily="18" charset="0"/>
              </a:rPr>
              <a:t>Weight</a:t>
            </a:r>
            <a:endParaRPr lang="en-US" b="1" dirty="0">
              <a:solidFill>
                <a:srgbClr val="FF0000"/>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0" y="685801"/>
            <a:ext cx="9144000" cy="1219200"/>
          </a:xfrm>
          <a:prstGeom prst="rect">
            <a:avLst/>
          </a:prstGeom>
          <a:noFill/>
          <a:ln w="9525">
            <a:noFill/>
            <a:miter lim="800000"/>
            <a:headEnd/>
            <a:tailEnd/>
          </a:ln>
          <a:effectLst/>
        </p:spPr>
      </p:pic>
      <p:pic>
        <p:nvPicPr>
          <p:cNvPr id="8196" name="Picture 4" descr="C:\Users\Ho\AppData\Local\Temp\SNAGHTML174a8d16.PNG"/>
          <p:cNvPicPr>
            <a:picLocks noChangeAspect="1" noChangeArrowheads="1"/>
          </p:cNvPicPr>
          <p:nvPr/>
        </p:nvPicPr>
        <p:blipFill>
          <a:blip r:embed="rId3"/>
          <a:srcRect/>
          <a:stretch>
            <a:fillRect/>
          </a:stretch>
        </p:blipFill>
        <p:spPr bwMode="auto">
          <a:xfrm>
            <a:off x="0" y="1828800"/>
            <a:ext cx="9144000" cy="3124200"/>
          </a:xfrm>
          <a:prstGeom prst="rect">
            <a:avLst/>
          </a:prstGeom>
          <a:noFill/>
        </p:spPr>
      </p:pic>
      <p:pic>
        <p:nvPicPr>
          <p:cNvPr id="8198" name="Picture 6" descr="C:\Users\Ho\AppData\Local\Temp\SNAGHTML1750e1d0.PNG"/>
          <p:cNvPicPr>
            <a:picLocks noChangeAspect="1" noChangeArrowheads="1"/>
          </p:cNvPicPr>
          <p:nvPr/>
        </p:nvPicPr>
        <p:blipFill>
          <a:blip r:embed="rId4"/>
          <a:srcRect/>
          <a:stretch>
            <a:fillRect/>
          </a:stretch>
        </p:blipFill>
        <p:spPr bwMode="auto">
          <a:xfrm>
            <a:off x="0" y="4953001"/>
            <a:ext cx="9144000" cy="1905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sz="4000" b="1" dirty="0">
                <a:solidFill>
                  <a:srgbClr val="FF0000"/>
                </a:solidFill>
                <a:latin typeface="Times New Roman" pitchFamily="18" charset="0"/>
                <a:cs typeface="Times New Roman" pitchFamily="18" charset="0"/>
              </a:rPr>
              <a:t>What makes us to fall on the earth always?</a:t>
            </a:r>
          </a:p>
        </p:txBody>
      </p:sp>
      <p:sp>
        <p:nvSpPr>
          <p:cNvPr id="10243" name="Rectangle 3"/>
          <p:cNvSpPr>
            <a:spLocks noGrp="1" noChangeArrowheads="1"/>
          </p:cNvSpPr>
          <p:nvPr>
            <p:ph type="body" idx="1"/>
          </p:nvPr>
        </p:nvSpPr>
        <p:spPr>
          <a:xfrm>
            <a:off x="457200" y="2057400"/>
            <a:ext cx="8229600" cy="3886200"/>
          </a:xfrm>
        </p:spPr>
        <p:txBody>
          <a:bodyPr/>
          <a:lstStyle/>
          <a:p>
            <a:pPr algn="just"/>
            <a:r>
              <a:rPr lang="en-US" b="1" dirty="0">
                <a:latin typeface="Times New Roman" pitchFamily="18" charset="0"/>
                <a:cs typeface="Times New Roman" pitchFamily="18" charset="0"/>
              </a:rPr>
              <a:t>There is always some force acting on us that guides our direction of falling.</a:t>
            </a:r>
          </a:p>
          <a:p>
            <a:pPr algn="just">
              <a:buFont typeface="Wingdings" pitchFamily="1" charset="2"/>
              <a:buNone/>
            </a:pPr>
            <a:endParaRPr lang="en-US" b="1" dirty="0">
              <a:latin typeface="Times New Roman" pitchFamily="18" charset="0"/>
              <a:cs typeface="Times New Roman" pitchFamily="18" charset="0"/>
            </a:endParaRPr>
          </a:p>
          <a:p>
            <a:pPr algn="just"/>
            <a:r>
              <a:rPr lang="en-US" b="1" dirty="0">
                <a:latin typeface="Times New Roman" pitchFamily="18" charset="0"/>
                <a:cs typeface="Times New Roman" pitchFamily="18" charset="0"/>
              </a:rPr>
              <a:t>No matter from where ever we jump, or we drop objects from anywhere they will always fall towards the earth.</a:t>
            </a:r>
          </a:p>
          <a:p>
            <a:pPr algn="just">
              <a:buFont typeface="Wingdings" pitchFamily="1" charset="2"/>
              <a:buNone/>
            </a:pPr>
            <a:endParaRPr lang="en-US" b="1" dirty="0">
              <a:latin typeface="Times New Roman" pitchFamily="18" charset="0"/>
              <a:cs typeface="Times New Roman" pitchFamily="18"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ox(in)">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243">
                                            <p:txEl>
                                              <p:pRg st="0" end="0"/>
                                            </p:txEl>
                                          </p:spTgt>
                                        </p:tgtEl>
                                        <p:attrNameLst>
                                          <p:attrName>style.visibility</p:attrName>
                                        </p:attrNameLst>
                                      </p:cBhvr>
                                      <p:to>
                                        <p:strVal val="visible"/>
                                      </p:to>
                                    </p:set>
                                    <p:anim calcmode="lin" valueType="num">
                                      <p:cBhvr additive="base">
                                        <p:cTn id="12" dur="500" fill="hold"/>
                                        <p:tgtEl>
                                          <p:spTgt spid="1024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02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0243">
                                            <p:txEl>
                                              <p:pRg st="2" end="2"/>
                                            </p:txEl>
                                          </p:spTgt>
                                        </p:tgtEl>
                                        <p:attrNameLst>
                                          <p:attrName>style.visibility</p:attrName>
                                        </p:attrNameLst>
                                      </p:cBhvr>
                                      <p:to>
                                        <p:strVal val="visible"/>
                                      </p:to>
                                    </p:set>
                                    <p:anim calcmode="lin" valueType="num">
                                      <p:cBhvr additive="base">
                                        <p:cTn id="18" dur="500" fill="hold"/>
                                        <p:tgtEl>
                                          <p:spTgt spid="10243">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024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Users\Ho\AppData\Local\Temp\SNAGHTML17549d70.PNG"/>
          <p:cNvPicPr>
            <a:picLocks noChangeAspect="1" noChangeArrowheads="1"/>
          </p:cNvPicPr>
          <p:nvPr/>
        </p:nvPicPr>
        <p:blipFill>
          <a:blip r:embed="rId2"/>
          <a:srcRect/>
          <a:stretch>
            <a:fillRect/>
          </a:stretch>
        </p:blipFill>
        <p:spPr bwMode="auto">
          <a:xfrm>
            <a:off x="0" y="0"/>
            <a:ext cx="9144000" cy="2971800"/>
          </a:xfrm>
          <a:prstGeom prst="rect">
            <a:avLst/>
          </a:prstGeom>
          <a:noFill/>
        </p:spPr>
      </p:pic>
      <p:pic>
        <p:nvPicPr>
          <p:cNvPr id="38916" name="Picture 4" descr="C:\Users\Ho\AppData\Local\Temp\SNAGHTML17585a69.PNG"/>
          <p:cNvPicPr>
            <a:picLocks noChangeAspect="1" noChangeArrowheads="1"/>
          </p:cNvPicPr>
          <p:nvPr/>
        </p:nvPicPr>
        <p:blipFill>
          <a:blip r:embed="rId3"/>
          <a:srcRect/>
          <a:stretch>
            <a:fillRect/>
          </a:stretch>
        </p:blipFill>
        <p:spPr bwMode="auto">
          <a:xfrm>
            <a:off x="152400" y="2895600"/>
            <a:ext cx="8686800" cy="2133600"/>
          </a:xfrm>
          <a:prstGeom prst="rect">
            <a:avLst/>
          </a:prstGeom>
          <a:noFill/>
        </p:spPr>
      </p:pic>
      <p:pic>
        <p:nvPicPr>
          <p:cNvPr id="38918" name="Picture 6" descr="C:\Users\Ho\AppData\Local\Temp\SNAGHTML175aad13.PNG"/>
          <p:cNvPicPr>
            <a:picLocks noChangeAspect="1" noChangeArrowheads="1"/>
          </p:cNvPicPr>
          <p:nvPr/>
        </p:nvPicPr>
        <p:blipFill>
          <a:blip r:embed="rId4"/>
          <a:srcRect/>
          <a:stretch>
            <a:fillRect/>
          </a:stretch>
        </p:blipFill>
        <p:spPr bwMode="auto">
          <a:xfrm>
            <a:off x="381000" y="4876799"/>
            <a:ext cx="8229600" cy="198120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Users\Ho\AppData\Local\Temp\SNAGHTML17661acc.PNG"/>
          <p:cNvPicPr>
            <a:picLocks noChangeAspect="1" noChangeArrowheads="1"/>
          </p:cNvPicPr>
          <p:nvPr/>
        </p:nvPicPr>
        <p:blipFill>
          <a:blip r:embed="rId2"/>
          <a:srcRect/>
          <a:stretch>
            <a:fillRect/>
          </a:stretch>
        </p:blipFill>
        <p:spPr bwMode="auto">
          <a:xfrm>
            <a:off x="0" y="152400"/>
            <a:ext cx="9144000" cy="3581400"/>
          </a:xfrm>
          <a:prstGeom prst="rect">
            <a:avLst/>
          </a:prstGeom>
          <a:noFill/>
        </p:spPr>
      </p:pic>
      <p:pic>
        <p:nvPicPr>
          <p:cNvPr id="40963" name="Picture 3"/>
          <p:cNvPicPr>
            <a:picLocks noChangeAspect="1" noChangeArrowheads="1"/>
          </p:cNvPicPr>
          <p:nvPr/>
        </p:nvPicPr>
        <p:blipFill>
          <a:blip r:embed="rId3"/>
          <a:srcRect/>
          <a:stretch>
            <a:fillRect/>
          </a:stretch>
        </p:blipFill>
        <p:spPr bwMode="auto">
          <a:xfrm>
            <a:off x="533400" y="3810000"/>
            <a:ext cx="6553200" cy="1219200"/>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229600" cy="715962"/>
          </a:xfrm>
        </p:spPr>
        <p:txBody>
          <a:bodyPr>
            <a:normAutofit/>
          </a:bodyPr>
          <a:lstStyle/>
          <a:p>
            <a:r>
              <a:rPr lang="en-US" sz="3200" b="1" dirty="0" smtClean="0">
                <a:solidFill>
                  <a:srgbClr val="FF0000"/>
                </a:solidFill>
                <a:latin typeface="Times New Roman" pitchFamily="18" charset="0"/>
                <a:cs typeface="Times New Roman" pitchFamily="18" charset="0"/>
              </a:rPr>
              <a:t>Gravitational Potential Energy</a:t>
            </a:r>
            <a:endParaRPr lang="en-US" sz="3200" b="1" dirty="0">
              <a:solidFill>
                <a:srgbClr val="FF0000"/>
              </a:solidFill>
              <a:latin typeface="Times New Roman" pitchFamily="18" charset="0"/>
              <a:cs typeface="Times New Roman" pitchFamily="18" charset="0"/>
            </a:endParaRPr>
          </a:p>
        </p:txBody>
      </p:sp>
      <p:pic>
        <p:nvPicPr>
          <p:cNvPr id="27652" name="Picture 4"/>
          <p:cNvPicPr>
            <a:picLocks noGrp="1" noChangeAspect="1" noChangeArrowheads="1"/>
          </p:cNvPicPr>
          <p:nvPr>
            <p:ph type="body" idx="1"/>
          </p:nvPr>
        </p:nvPicPr>
        <p:blipFill>
          <a:blip r:embed="rId3"/>
          <a:srcRect/>
          <a:stretch>
            <a:fillRect/>
          </a:stretch>
        </p:blipFill>
        <p:spPr>
          <a:xfrm>
            <a:off x="457200" y="1066800"/>
            <a:ext cx="3911600" cy="4648200"/>
          </a:xfrm>
          <a:noFill/>
          <a:ln/>
        </p:spPr>
      </p:pic>
      <p:sp>
        <p:nvSpPr>
          <p:cNvPr id="27653" name="Rectangle 5"/>
          <p:cNvSpPr>
            <a:spLocks noChangeArrowheads="1"/>
          </p:cNvSpPr>
          <p:nvPr/>
        </p:nvSpPr>
        <p:spPr bwMode="auto">
          <a:xfrm>
            <a:off x="4495800" y="1066800"/>
            <a:ext cx="4648200" cy="707886"/>
          </a:xfrm>
          <a:prstGeom prst="rect">
            <a:avLst/>
          </a:prstGeom>
          <a:noFill/>
          <a:ln w="9525">
            <a:noFill/>
            <a:miter lim="800000"/>
            <a:headEnd/>
            <a:tailEnd/>
          </a:ln>
          <a:effectLst/>
        </p:spPr>
        <p:txBody>
          <a:bodyPr wrap="square">
            <a:spAutoFit/>
          </a:bodyPr>
          <a:lstStyle/>
          <a:p>
            <a:r>
              <a:rPr lang="en-US" sz="2000" b="1" dirty="0">
                <a:latin typeface="Times New Roman" pitchFamily="18" charset="0"/>
                <a:cs typeface="Times New Roman" pitchFamily="18" charset="0"/>
              </a:rPr>
              <a:t>Work is the integral of a Force function</a:t>
            </a:r>
          </a:p>
          <a:p>
            <a:r>
              <a:rPr lang="en-US" sz="2000" b="1" dirty="0">
                <a:latin typeface="Times New Roman" pitchFamily="18" charset="0"/>
                <a:cs typeface="Times New Roman" pitchFamily="18" charset="0"/>
              </a:rPr>
              <a:t>with respect to displacement.</a:t>
            </a:r>
          </a:p>
        </p:txBody>
      </p:sp>
      <p:sp>
        <p:nvSpPr>
          <p:cNvPr id="27654" name="Rectangle 6"/>
          <p:cNvSpPr>
            <a:spLocks noChangeArrowheads="1"/>
          </p:cNvSpPr>
          <p:nvPr/>
        </p:nvSpPr>
        <p:spPr bwMode="auto">
          <a:xfrm>
            <a:off x="4572000" y="2111514"/>
            <a:ext cx="4572000" cy="707886"/>
          </a:xfrm>
          <a:prstGeom prst="rect">
            <a:avLst/>
          </a:prstGeom>
          <a:noFill/>
          <a:ln w="9525">
            <a:noFill/>
            <a:miter lim="800000"/>
            <a:headEnd/>
            <a:tailEnd/>
          </a:ln>
          <a:effectLst/>
        </p:spPr>
        <p:txBody>
          <a:bodyPr wrap="square">
            <a:spAutoFit/>
          </a:bodyPr>
          <a:lstStyle/>
          <a:p>
            <a:r>
              <a:rPr lang="en-US" sz="2000" b="1" dirty="0">
                <a:latin typeface="Times New Roman" pitchFamily="18" charset="0"/>
                <a:cs typeface="Times New Roman" pitchFamily="18" charset="0"/>
              </a:rPr>
              <a:t>Putting in the basic expression for</a:t>
            </a:r>
          </a:p>
          <a:p>
            <a:r>
              <a:rPr lang="en-US" sz="2000" b="1" dirty="0">
                <a:latin typeface="Times New Roman" pitchFamily="18" charset="0"/>
                <a:cs typeface="Times New Roman" pitchFamily="18" charset="0"/>
              </a:rPr>
              <a:t>gravitational force</a:t>
            </a:r>
          </a:p>
        </p:txBody>
      </p:sp>
      <p:sp>
        <p:nvSpPr>
          <p:cNvPr id="27655" name="Rectangle 7"/>
          <p:cNvSpPr>
            <a:spLocks noChangeArrowheads="1"/>
          </p:cNvSpPr>
          <p:nvPr/>
        </p:nvSpPr>
        <p:spPr bwMode="auto">
          <a:xfrm>
            <a:off x="4572000" y="3124200"/>
            <a:ext cx="4572000" cy="707886"/>
          </a:xfrm>
          <a:prstGeom prst="rect">
            <a:avLst/>
          </a:prstGeom>
          <a:noFill/>
          <a:ln w="9525">
            <a:noFill/>
            <a:miter lim="800000"/>
            <a:headEnd/>
            <a:tailEnd/>
          </a:ln>
          <a:effectLst/>
        </p:spPr>
        <p:txBody>
          <a:bodyPr wrap="square">
            <a:spAutoFit/>
          </a:bodyPr>
          <a:lstStyle/>
          <a:p>
            <a:r>
              <a:rPr lang="en-US" sz="2000" b="1" dirty="0">
                <a:latin typeface="Times New Roman" pitchFamily="18" charset="0"/>
                <a:cs typeface="Times New Roman" pitchFamily="18" charset="0"/>
              </a:rPr>
              <a:t>Pulling out the constants and bringing</a:t>
            </a:r>
          </a:p>
          <a:p>
            <a:r>
              <a:rPr lang="en-US" sz="2000" b="1" dirty="0">
                <a:latin typeface="Times New Roman" pitchFamily="18" charset="0"/>
                <a:cs typeface="Times New Roman" pitchFamily="18" charset="0"/>
              </a:rPr>
              <a:t>the denominator to the numerator.</a:t>
            </a:r>
          </a:p>
        </p:txBody>
      </p:sp>
      <p:sp>
        <p:nvSpPr>
          <p:cNvPr id="27656" name="Text Box 8"/>
          <p:cNvSpPr txBox="1">
            <a:spLocks noChangeArrowheads="1"/>
          </p:cNvSpPr>
          <p:nvPr/>
        </p:nvSpPr>
        <p:spPr bwMode="auto">
          <a:xfrm>
            <a:off x="4572000" y="4495800"/>
            <a:ext cx="4572000" cy="1323439"/>
          </a:xfrm>
          <a:prstGeom prst="rect">
            <a:avLst/>
          </a:prstGeom>
          <a:noFill/>
          <a:ln w="9525">
            <a:noFill/>
            <a:miter lim="800000"/>
            <a:headEnd/>
            <a:tailEnd/>
          </a:ln>
          <a:effectLst/>
        </p:spPr>
        <p:txBody>
          <a:bodyPr>
            <a:spAutoFit/>
          </a:bodyPr>
          <a:lstStyle/>
          <a:p>
            <a:r>
              <a:rPr lang="en-US" sz="2000" b="1" dirty="0">
                <a:solidFill>
                  <a:srgbClr val="FF0000"/>
                </a:solidFill>
                <a:latin typeface="Times New Roman" pitchFamily="18" charset="0"/>
                <a:cs typeface="Times New Roman" pitchFamily="18" charset="0"/>
              </a:rPr>
              <a:t>The negative sign should not surprise you as we already knew that Work was equal to the negative change in “U” or </a:t>
            </a:r>
            <a:r>
              <a:rPr lang="en-US" sz="2000" b="1" dirty="0" err="1">
                <a:solidFill>
                  <a:srgbClr val="FF0000"/>
                </a:solidFill>
                <a:latin typeface="Times New Roman" pitchFamily="18" charset="0"/>
                <a:cs typeface="Times New Roman" pitchFamily="18" charset="0"/>
              </a:rPr>
              <a:t>mgh</a:t>
            </a:r>
            <a:r>
              <a:rPr lang="en-US" sz="2000" b="1" dirty="0">
                <a:solidFill>
                  <a:srgbClr val="FF0000"/>
                </a:solidFill>
                <a:latin typeface="Times New Roman" pitchFamily="18" charset="0"/>
                <a:cs typeface="Times New Roman" pitchFamily="18" charset="0"/>
              </a:rPr>
              <a:t>.</a:t>
            </a:r>
          </a:p>
        </p:txBody>
      </p:sp>
      <p:sp>
        <p:nvSpPr>
          <p:cNvPr id="27657" name="Line 9"/>
          <p:cNvSpPr>
            <a:spLocks noChangeShapeType="1"/>
          </p:cNvSpPr>
          <p:nvPr/>
        </p:nvSpPr>
        <p:spPr bwMode="auto">
          <a:xfrm flipH="1">
            <a:off x="2362200" y="1371600"/>
            <a:ext cx="2209800" cy="838200"/>
          </a:xfrm>
          <a:prstGeom prst="line">
            <a:avLst/>
          </a:prstGeom>
          <a:noFill/>
          <a:ln w="25400">
            <a:solidFill>
              <a:srgbClr val="FF0000"/>
            </a:solidFill>
            <a:round/>
            <a:headEnd/>
            <a:tailEnd type="triangle" w="med" len="med"/>
          </a:ln>
          <a:effectLst/>
        </p:spPr>
        <p:txBody>
          <a:bodyPr/>
          <a:lstStyle/>
          <a:p>
            <a:endParaRPr lang="en-US"/>
          </a:p>
        </p:txBody>
      </p:sp>
      <p:sp>
        <p:nvSpPr>
          <p:cNvPr id="27658" name="Line 10"/>
          <p:cNvSpPr>
            <a:spLocks noChangeShapeType="1"/>
          </p:cNvSpPr>
          <p:nvPr/>
        </p:nvSpPr>
        <p:spPr bwMode="auto">
          <a:xfrm flipH="1">
            <a:off x="2362200" y="2362200"/>
            <a:ext cx="2209800" cy="838200"/>
          </a:xfrm>
          <a:prstGeom prst="line">
            <a:avLst/>
          </a:prstGeom>
          <a:noFill/>
          <a:ln w="25400">
            <a:solidFill>
              <a:srgbClr val="FF0000"/>
            </a:solidFill>
            <a:round/>
            <a:headEnd/>
            <a:tailEnd type="triangle" w="med" len="med"/>
          </a:ln>
          <a:effectLst/>
        </p:spPr>
        <p:txBody>
          <a:bodyPr/>
          <a:lstStyle/>
          <a:p>
            <a:endParaRPr lang="en-US"/>
          </a:p>
        </p:txBody>
      </p:sp>
      <p:sp>
        <p:nvSpPr>
          <p:cNvPr id="27659" name="Line 11"/>
          <p:cNvSpPr>
            <a:spLocks noChangeShapeType="1"/>
          </p:cNvSpPr>
          <p:nvPr/>
        </p:nvSpPr>
        <p:spPr bwMode="auto">
          <a:xfrm flipH="1">
            <a:off x="2971800" y="3352800"/>
            <a:ext cx="1600200" cy="762000"/>
          </a:xfrm>
          <a:prstGeom prst="line">
            <a:avLst/>
          </a:prstGeom>
          <a:noFill/>
          <a:ln w="25400">
            <a:solidFill>
              <a:srgbClr val="FF0000"/>
            </a:solidFill>
            <a:round/>
            <a:headEnd/>
            <a:tailEnd type="triangle" w="med" len="med"/>
          </a:ln>
          <a:effectLst/>
        </p:spPr>
        <p:txBody>
          <a:bodyPr/>
          <a:lstStyle/>
          <a:p>
            <a:endParaRPr lang="en-US"/>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a:srcRect/>
          <a:stretch>
            <a:fillRect/>
          </a:stretch>
        </p:blipFill>
        <p:spPr bwMode="auto">
          <a:xfrm>
            <a:off x="0" y="0"/>
            <a:ext cx="6096000" cy="4800600"/>
          </a:xfrm>
          <a:prstGeom prst="rect">
            <a:avLst/>
          </a:prstGeom>
          <a:noFill/>
          <a:ln w="9525">
            <a:noFill/>
            <a:miter lim="800000"/>
            <a:headEnd/>
            <a:tailEnd/>
          </a:ln>
          <a:effectLst/>
        </p:spPr>
      </p:pic>
      <p:pic>
        <p:nvPicPr>
          <p:cNvPr id="9218" name="Picture 2"/>
          <p:cNvPicPr>
            <a:picLocks noChangeAspect="1" noChangeArrowheads="1"/>
          </p:cNvPicPr>
          <p:nvPr/>
        </p:nvPicPr>
        <p:blipFill>
          <a:blip r:embed="rId3"/>
          <a:srcRect/>
          <a:stretch>
            <a:fillRect/>
          </a:stretch>
        </p:blipFill>
        <p:spPr bwMode="auto">
          <a:xfrm>
            <a:off x="6172200" y="304800"/>
            <a:ext cx="2971800" cy="419100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0" y="0"/>
            <a:ext cx="9144000" cy="64008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200" b="1" dirty="0" smtClean="0">
                <a:solidFill>
                  <a:srgbClr val="FF0000"/>
                </a:solidFill>
                <a:latin typeface="Times New Roman" pitchFamily="18" charset="0"/>
                <a:cs typeface="Times New Roman" pitchFamily="18" charset="0"/>
              </a:rPr>
              <a:t>Satellites: Circular Orbits</a:t>
            </a:r>
            <a:endParaRPr lang="en-US" sz="32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0" y="990600"/>
            <a:ext cx="8686800" cy="4525963"/>
          </a:xfrm>
        </p:spPr>
        <p:txBody>
          <a:bodyPr>
            <a:normAutofit/>
          </a:bodyPr>
          <a:lstStyle/>
          <a:p>
            <a:r>
              <a:rPr lang="en-US" sz="2000" b="1" dirty="0" smtClean="0">
                <a:latin typeface="Times New Roman" pitchFamily="18" charset="0"/>
                <a:cs typeface="Times New Roman" pitchFamily="18" charset="0"/>
              </a:rPr>
              <a:t>A </a:t>
            </a:r>
            <a:r>
              <a:rPr lang="en-US" sz="2000" b="1" i="1" dirty="0" smtClean="0">
                <a:latin typeface="Times New Roman" pitchFamily="18" charset="0"/>
                <a:cs typeface="Times New Roman" pitchFamily="18" charset="0"/>
              </a:rPr>
              <a:t>circular orbit like trajectory is the simplest case. </a:t>
            </a:r>
          </a:p>
          <a:p>
            <a:pPr>
              <a:buNone/>
            </a:pPr>
            <a:r>
              <a:rPr lang="en-US" sz="2000" b="1" i="1" dirty="0" smtClean="0">
                <a:latin typeface="Times New Roman" pitchFamily="18" charset="0"/>
                <a:cs typeface="Times New Roman" pitchFamily="18" charset="0"/>
              </a:rPr>
              <a:t>It is also an </a:t>
            </a:r>
            <a:r>
              <a:rPr lang="en-US" sz="2000" b="1" dirty="0" smtClean="0">
                <a:latin typeface="Times New Roman" pitchFamily="18" charset="0"/>
                <a:cs typeface="Times New Roman" pitchFamily="18" charset="0"/>
              </a:rPr>
              <a:t>important case, since many artificial satellites </a:t>
            </a:r>
          </a:p>
          <a:p>
            <a:pPr>
              <a:buNone/>
            </a:pPr>
            <a:r>
              <a:rPr lang="en-US" sz="2000" b="1" dirty="0" smtClean="0">
                <a:latin typeface="Times New Roman" pitchFamily="18" charset="0"/>
                <a:cs typeface="Times New Roman" pitchFamily="18" charset="0"/>
              </a:rPr>
              <a:t>have nearly circular orbits and the orbits of the planets </a:t>
            </a:r>
          </a:p>
          <a:p>
            <a:pPr>
              <a:buNone/>
            </a:pPr>
            <a:r>
              <a:rPr lang="en-US" sz="2000" b="1" dirty="0" smtClean="0">
                <a:latin typeface="Times New Roman" pitchFamily="18" charset="0"/>
                <a:cs typeface="Times New Roman" pitchFamily="18" charset="0"/>
              </a:rPr>
              <a:t>around the sun are also fairly circular. </a:t>
            </a:r>
          </a:p>
          <a:p>
            <a:r>
              <a:rPr lang="en-US" sz="2000" b="1" dirty="0" smtClean="0">
                <a:latin typeface="Times New Roman" pitchFamily="18" charset="0"/>
                <a:cs typeface="Times New Roman" pitchFamily="18" charset="0"/>
              </a:rPr>
              <a:t>The only force acting on a satellite in circular orbit</a:t>
            </a:r>
          </a:p>
          <a:p>
            <a:pPr>
              <a:buNone/>
            </a:pPr>
            <a:r>
              <a:rPr lang="en-US" sz="2000" b="1" dirty="0" smtClean="0">
                <a:latin typeface="Times New Roman" pitchFamily="18" charset="0"/>
                <a:cs typeface="Times New Roman" pitchFamily="18" charset="0"/>
              </a:rPr>
              <a:t> around the earth is the earth’s gravitational attraction,</a:t>
            </a:r>
          </a:p>
          <a:p>
            <a:pPr>
              <a:buNone/>
            </a:pPr>
            <a:r>
              <a:rPr lang="en-US" sz="2000" b="1" dirty="0" smtClean="0">
                <a:latin typeface="Times New Roman" pitchFamily="18" charset="0"/>
                <a:cs typeface="Times New Roman" pitchFamily="18" charset="0"/>
              </a:rPr>
              <a:t> which is directed toward the center of the earth and </a:t>
            </a:r>
          </a:p>
          <a:p>
            <a:pPr>
              <a:buNone/>
            </a:pPr>
            <a:r>
              <a:rPr lang="en-US" sz="2000" b="1" dirty="0" smtClean="0">
                <a:latin typeface="Times New Roman" pitchFamily="18" charset="0"/>
                <a:cs typeface="Times New Roman" pitchFamily="18" charset="0"/>
              </a:rPr>
              <a:t>hence toward the center of the orbit as shown in fig.5.</a:t>
            </a:r>
            <a:endParaRPr lang="en-US" sz="2000" b="1" dirty="0">
              <a:latin typeface="Times New Roman" pitchFamily="18" charset="0"/>
              <a:cs typeface="Times New Roman" pitchFamily="18" charset="0"/>
            </a:endParaRPr>
          </a:p>
        </p:txBody>
      </p:sp>
      <p:pic>
        <p:nvPicPr>
          <p:cNvPr id="39938" name="Picture 2" descr="C:\Users\Ho\AppData\Local\Temp\SNAGHTML1d23cb17.PNG"/>
          <p:cNvPicPr>
            <a:picLocks noChangeAspect="1" noChangeArrowheads="1"/>
          </p:cNvPicPr>
          <p:nvPr/>
        </p:nvPicPr>
        <p:blipFill>
          <a:blip r:embed="rId2"/>
          <a:srcRect/>
          <a:stretch>
            <a:fillRect/>
          </a:stretch>
        </p:blipFill>
        <p:spPr bwMode="auto">
          <a:xfrm>
            <a:off x="6191250" y="838200"/>
            <a:ext cx="2952750" cy="4171951"/>
          </a:xfrm>
          <a:prstGeom prst="rect">
            <a:avLst/>
          </a:prstGeom>
          <a:noFill/>
        </p:spPr>
      </p:pic>
      <p:pic>
        <p:nvPicPr>
          <p:cNvPr id="39939" name="Picture 3"/>
          <p:cNvPicPr>
            <a:picLocks noChangeAspect="1" noChangeArrowheads="1"/>
          </p:cNvPicPr>
          <p:nvPr/>
        </p:nvPicPr>
        <p:blipFill>
          <a:blip r:embed="rId3"/>
          <a:srcRect/>
          <a:stretch>
            <a:fillRect/>
          </a:stretch>
        </p:blipFill>
        <p:spPr bwMode="auto">
          <a:xfrm>
            <a:off x="0" y="4038600"/>
            <a:ext cx="6096000" cy="1752600"/>
          </a:xfrm>
          <a:prstGeom prst="rect">
            <a:avLst/>
          </a:prstGeom>
          <a:noFill/>
          <a:ln w="9525">
            <a:noFill/>
            <a:miter lim="800000"/>
            <a:headEnd/>
            <a:tailEnd/>
          </a:ln>
          <a:effectLst/>
        </p:spPr>
      </p:pic>
      <p:pic>
        <p:nvPicPr>
          <p:cNvPr id="39941" name="Picture 5"/>
          <p:cNvPicPr>
            <a:picLocks noChangeAspect="1" noChangeArrowheads="1"/>
          </p:cNvPicPr>
          <p:nvPr/>
        </p:nvPicPr>
        <p:blipFill>
          <a:blip r:embed="rId4"/>
          <a:srcRect/>
          <a:stretch>
            <a:fillRect/>
          </a:stretch>
        </p:blipFill>
        <p:spPr bwMode="auto">
          <a:xfrm>
            <a:off x="228600" y="5638800"/>
            <a:ext cx="5686425" cy="104775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Ho\AppData\Local\Temp\SNAGHTML1d29def0.PNG"/>
          <p:cNvPicPr>
            <a:picLocks noChangeAspect="1" noChangeArrowheads="1"/>
          </p:cNvPicPr>
          <p:nvPr/>
        </p:nvPicPr>
        <p:blipFill>
          <a:blip r:embed="rId2"/>
          <a:srcRect/>
          <a:stretch>
            <a:fillRect/>
          </a:stretch>
        </p:blipFill>
        <p:spPr bwMode="auto">
          <a:xfrm>
            <a:off x="0" y="0"/>
            <a:ext cx="9144000" cy="2971800"/>
          </a:xfrm>
          <a:prstGeom prst="rect">
            <a:avLst/>
          </a:prstGeom>
          <a:noFill/>
        </p:spPr>
      </p:pic>
      <p:pic>
        <p:nvPicPr>
          <p:cNvPr id="49158" name="Picture 6" descr="C:\Users\Ho\AppData\Local\Temp\SNAGHTML1d2ec536.PNG"/>
          <p:cNvPicPr>
            <a:picLocks noChangeAspect="1" noChangeArrowheads="1"/>
          </p:cNvPicPr>
          <p:nvPr/>
        </p:nvPicPr>
        <p:blipFill>
          <a:blip r:embed="rId3"/>
          <a:srcRect/>
          <a:stretch>
            <a:fillRect/>
          </a:stretch>
        </p:blipFill>
        <p:spPr bwMode="auto">
          <a:xfrm>
            <a:off x="0" y="2971800"/>
            <a:ext cx="9144000" cy="2286000"/>
          </a:xfrm>
          <a:prstGeom prst="rect">
            <a:avLst/>
          </a:prstGeom>
          <a:noFill/>
        </p:spPr>
      </p:pic>
      <p:pic>
        <p:nvPicPr>
          <p:cNvPr id="49160" name="Picture 8" descr="C:\Users\Ho\AppData\Local\Temp\SNAGHTML1d31b47e.PNG"/>
          <p:cNvPicPr>
            <a:picLocks noChangeAspect="1" noChangeArrowheads="1"/>
          </p:cNvPicPr>
          <p:nvPr/>
        </p:nvPicPr>
        <p:blipFill>
          <a:blip r:embed="rId4"/>
          <a:srcRect/>
          <a:stretch>
            <a:fillRect/>
          </a:stretch>
        </p:blipFill>
        <p:spPr bwMode="auto">
          <a:xfrm>
            <a:off x="152400" y="5257800"/>
            <a:ext cx="8991600" cy="13716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Grp="1" noChangeAspect="1" noChangeArrowheads="1"/>
          </p:cNvPicPr>
          <p:nvPr>
            <p:ph idx="1"/>
          </p:nvPr>
        </p:nvPicPr>
        <p:blipFill>
          <a:blip r:embed="rId2"/>
          <a:srcRect/>
          <a:stretch>
            <a:fillRect/>
          </a:stretch>
        </p:blipFill>
        <p:spPr bwMode="auto">
          <a:xfrm>
            <a:off x="381000" y="304800"/>
            <a:ext cx="8382000" cy="624840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74638"/>
            <a:ext cx="8229600" cy="563562"/>
          </a:xfrm>
        </p:spPr>
        <p:txBody>
          <a:bodyPr>
            <a:normAutofit fontScale="90000"/>
          </a:bodyPr>
          <a:lstStyle/>
          <a:p>
            <a:r>
              <a:rPr lang="en-US" sz="3600" b="1" dirty="0" err="1">
                <a:solidFill>
                  <a:srgbClr val="FF0000"/>
                </a:solidFill>
                <a:latin typeface="Times New Roman" pitchFamily="18" charset="0"/>
                <a:cs typeface="Times New Roman" pitchFamily="18" charset="0"/>
              </a:rPr>
              <a:t>Kepler's</a:t>
            </a:r>
            <a:r>
              <a:rPr lang="en-US" sz="3600" b="1" dirty="0">
                <a:solidFill>
                  <a:srgbClr val="FF0000"/>
                </a:solidFill>
                <a:latin typeface="Times New Roman" pitchFamily="18" charset="0"/>
                <a:cs typeface="Times New Roman" pitchFamily="18" charset="0"/>
              </a:rPr>
              <a:t> Laws</a:t>
            </a:r>
          </a:p>
        </p:txBody>
      </p:sp>
      <p:sp>
        <p:nvSpPr>
          <p:cNvPr id="32771" name="Rectangle 3"/>
          <p:cNvSpPr>
            <a:spLocks noGrp="1" noChangeArrowheads="1"/>
          </p:cNvSpPr>
          <p:nvPr>
            <p:ph type="body" idx="1"/>
          </p:nvPr>
        </p:nvSpPr>
        <p:spPr>
          <a:xfrm>
            <a:off x="381000" y="1143000"/>
            <a:ext cx="8229600" cy="4525963"/>
          </a:xfrm>
        </p:spPr>
        <p:txBody>
          <a:bodyPr>
            <a:noAutofit/>
          </a:bodyPr>
          <a:lstStyle/>
          <a:p>
            <a:pPr>
              <a:lnSpc>
                <a:spcPct val="90000"/>
              </a:lnSpc>
              <a:buFont typeface="Wingdings" pitchFamily="1" charset="2"/>
              <a:buNone/>
            </a:pPr>
            <a:r>
              <a:rPr lang="en-US" sz="2400" b="1" dirty="0">
                <a:latin typeface="Times New Roman" pitchFamily="18" charset="0"/>
                <a:cs typeface="Times New Roman" pitchFamily="18" charset="0"/>
              </a:rPr>
              <a:t>There are three laws that Johannes </a:t>
            </a:r>
            <a:r>
              <a:rPr lang="en-US" sz="2400" b="1" dirty="0" err="1">
                <a:latin typeface="Times New Roman" pitchFamily="18" charset="0"/>
                <a:cs typeface="Times New Roman" pitchFamily="18" charset="0"/>
              </a:rPr>
              <a:t>Kepler</a:t>
            </a:r>
            <a:r>
              <a:rPr lang="en-US" sz="2400" b="1" dirty="0">
                <a:latin typeface="Times New Roman" pitchFamily="18" charset="0"/>
                <a:cs typeface="Times New Roman" pitchFamily="18" charset="0"/>
              </a:rPr>
              <a:t> formulated when he was studying the heavens</a:t>
            </a:r>
          </a:p>
          <a:p>
            <a:pPr>
              <a:lnSpc>
                <a:spcPct val="90000"/>
              </a:lnSpc>
              <a:buFont typeface="Wingdings" pitchFamily="1" charset="2"/>
              <a:buNone/>
            </a:pPr>
            <a:endParaRPr lang="en-US" sz="2400" b="1" dirty="0">
              <a:latin typeface="Times New Roman" pitchFamily="18" charset="0"/>
              <a:cs typeface="Times New Roman" pitchFamily="18" charset="0"/>
            </a:endParaRPr>
          </a:p>
          <a:p>
            <a:pPr>
              <a:lnSpc>
                <a:spcPct val="90000"/>
              </a:lnSpc>
              <a:buFont typeface="Wingdings" pitchFamily="1" charset="2"/>
              <a:buNone/>
            </a:pPr>
            <a:r>
              <a:rPr lang="en-US" sz="2400" b="1" dirty="0">
                <a:latin typeface="Times New Roman" pitchFamily="18" charset="0"/>
                <a:cs typeface="Times New Roman" pitchFamily="18" charset="0"/>
              </a:rPr>
              <a:t>THE LAW OF ORBITS </a:t>
            </a:r>
            <a:r>
              <a:rPr lang="en-US" sz="2400" dirty="0">
                <a:latin typeface="Times New Roman" pitchFamily="18" charset="0"/>
                <a:cs typeface="Times New Roman" pitchFamily="18" charset="0"/>
              </a:rPr>
              <a:t>- "</a:t>
            </a:r>
            <a:r>
              <a:rPr lang="en-US" sz="2400" i="1" dirty="0">
                <a:latin typeface="Times New Roman" pitchFamily="18" charset="0"/>
                <a:cs typeface="Times New Roman" pitchFamily="18" charset="0"/>
              </a:rPr>
              <a:t>All planets move in elliptical orbits, with the Sun at one focus.”</a:t>
            </a:r>
          </a:p>
          <a:p>
            <a:pPr>
              <a:lnSpc>
                <a:spcPct val="90000"/>
              </a:lnSpc>
              <a:buFont typeface="Wingdings" pitchFamily="1" charset="2"/>
              <a:buNone/>
            </a:pPr>
            <a:endParaRPr lang="en-US" sz="2400" b="1" dirty="0">
              <a:latin typeface="Times New Roman" pitchFamily="18" charset="0"/>
              <a:cs typeface="Times New Roman" pitchFamily="18" charset="0"/>
            </a:endParaRPr>
          </a:p>
          <a:p>
            <a:pPr>
              <a:lnSpc>
                <a:spcPct val="90000"/>
              </a:lnSpc>
              <a:buFont typeface="Wingdings" pitchFamily="1" charset="2"/>
              <a:buNone/>
            </a:pPr>
            <a:r>
              <a:rPr lang="en-US" sz="2400" b="1" dirty="0">
                <a:latin typeface="Times New Roman" pitchFamily="18" charset="0"/>
                <a:cs typeface="Times New Roman" pitchFamily="18" charset="0"/>
              </a:rPr>
              <a:t>THE LAW OF AREAS </a:t>
            </a:r>
            <a:r>
              <a:rPr lang="en-US" sz="2400" dirty="0">
                <a:latin typeface="Times New Roman" pitchFamily="18" charset="0"/>
                <a:cs typeface="Times New Roman" pitchFamily="18" charset="0"/>
              </a:rPr>
              <a:t>- "</a:t>
            </a:r>
            <a:r>
              <a:rPr lang="en-US" sz="2400" i="1" dirty="0">
                <a:latin typeface="Times New Roman" pitchFamily="18" charset="0"/>
                <a:cs typeface="Times New Roman" pitchFamily="18" charset="0"/>
              </a:rPr>
              <a:t>A line that connects a planet to the sun sweeps out equal areas in the plane of the planet's orbit in equal times, that is, the rate </a:t>
            </a:r>
            <a:r>
              <a:rPr lang="en-US" sz="2400" i="1" dirty="0" err="1">
                <a:latin typeface="Times New Roman" pitchFamily="18" charset="0"/>
                <a:cs typeface="Times New Roman" pitchFamily="18" charset="0"/>
              </a:rPr>
              <a:t>dA</a:t>
            </a:r>
            <a:r>
              <a:rPr lang="en-US" sz="2400" i="1" dirty="0">
                <a:latin typeface="Times New Roman" pitchFamily="18" charset="0"/>
                <a:cs typeface="Times New Roman" pitchFamily="18" charset="0"/>
              </a:rPr>
              <a:t>/</a:t>
            </a:r>
            <a:r>
              <a:rPr lang="en-US" sz="2400" i="1" dirty="0" err="1">
                <a:latin typeface="Times New Roman" pitchFamily="18" charset="0"/>
                <a:cs typeface="Times New Roman" pitchFamily="18" charset="0"/>
              </a:rPr>
              <a:t>dt</a:t>
            </a:r>
            <a:r>
              <a:rPr lang="en-US" sz="2400" i="1" dirty="0">
                <a:latin typeface="Times New Roman" pitchFamily="18" charset="0"/>
                <a:cs typeface="Times New Roman" pitchFamily="18" charset="0"/>
              </a:rPr>
              <a:t>  at which it sweeps out area A is constant.”</a:t>
            </a:r>
          </a:p>
          <a:p>
            <a:pPr>
              <a:lnSpc>
                <a:spcPct val="90000"/>
              </a:lnSpc>
              <a:buFont typeface="Wingdings" pitchFamily="1" charset="2"/>
              <a:buNone/>
            </a:pPr>
            <a:endParaRPr lang="en-US" sz="2400" b="1" dirty="0">
              <a:latin typeface="Times New Roman" pitchFamily="18" charset="0"/>
              <a:cs typeface="Times New Roman" pitchFamily="18" charset="0"/>
            </a:endParaRPr>
          </a:p>
          <a:p>
            <a:pPr>
              <a:lnSpc>
                <a:spcPct val="90000"/>
              </a:lnSpc>
              <a:buFont typeface="Wingdings" pitchFamily="1" charset="2"/>
              <a:buNone/>
            </a:pPr>
            <a:r>
              <a:rPr lang="en-US" sz="2400" b="1" dirty="0">
                <a:latin typeface="Times New Roman" pitchFamily="18" charset="0"/>
                <a:cs typeface="Times New Roman" pitchFamily="18" charset="0"/>
              </a:rPr>
              <a:t>THE LAW OF PERIODS </a:t>
            </a:r>
            <a:r>
              <a:rPr lang="en-US" sz="2400" dirty="0">
                <a:latin typeface="Times New Roman" pitchFamily="18" charset="0"/>
                <a:cs typeface="Times New Roman" pitchFamily="18" charset="0"/>
              </a:rPr>
              <a:t>- "</a:t>
            </a:r>
            <a:r>
              <a:rPr lang="en-US" sz="2400" i="1" dirty="0">
                <a:latin typeface="Times New Roman" pitchFamily="18" charset="0"/>
                <a:cs typeface="Times New Roman" pitchFamily="18" charset="0"/>
              </a:rPr>
              <a:t>The square of the period of any planet is proportional to the cube of the semi major axis of its orbit."</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0"/>
            <a:ext cx="8229600" cy="1143000"/>
          </a:xfrm>
        </p:spPr>
        <p:txBody>
          <a:bodyPr>
            <a:normAutofit/>
          </a:bodyPr>
          <a:lstStyle/>
          <a:p>
            <a:r>
              <a:rPr lang="en-US" sz="3200" b="1" dirty="0" err="1">
                <a:solidFill>
                  <a:srgbClr val="FF0000"/>
                </a:solidFill>
                <a:latin typeface="Times New Roman" pitchFamily="18" charset="0"/>
                <a:cs typeface="Times New Roman" pitchFamily="18" charset="0"/>
              </a:rPr>
              <a:t>Kepler’s</a:t>
            </a:r>
            <a:r>
              <a:rPr lang="en-US" sz="3200" b="1" dirty="0">
                <a:solidFill>
                  <a:srgbClr val="FF0000"/>
                </a:solidFill>
                <a:latin typeface="Times New Roman" pitchFamily="18" charset="0"/>
                <a:cs typeface="Times New Roman" pitchFamily="18" charset="0"/>
              </a:rPr>
              <a:t> 1</a:t>
            </a:r>
            <a:r>
              <a:rPr lang="en-US" sz="3200" b="1" baseline="30000" dirty="0">
                <a:solidFill>
                  <a:srgbClr val="FF0000"/>
                </a:solidFill>
                <a:latin typeface="Times New Roman" pitchFamily="18" charset="0"/>
                <a:cs typeface="Times New Roman" pitchFamily="18" charset="0"/>
              </a:rPr>
              <a:t>st</a:t>
            </a:r>
            <a:r>
              <a:rPr lang="en-US" sz="3200" b="1" dirty="0">
                <a:solidFill>
                  <a:srgbClr val="FF0000"/>
                </a:solidFill>
                <a:latin typeface="Times New Roman" pitchFamily="18" charset="0"/>
                <a:cs typeface="Times New Roman" pitchFamily="18" charset="0"/>
              </a:rPr>
              <a:t> law – The Law of Orbits</a:t>
            </a:r>
          </a:p>
        </p:txBody>
      </p:sp>
      <p:sp>
        <p:nvSpPr>
          <p:cNvPr id="33795" name="Rectangle 3"/>
          <p:cNvSpPr>
            <a:spLocks noGrp="1" noChangeArrowheads="1"/>
          </p:cNvSpPr>
          <p:nvPr>
            <p:ph type="body" idx="1"/>
          </p:nvPr>
        </p:nvSpPr>
        <p:spPr>
          <a:xfrm>
            <a:off x="457200" y="1143000"/>
            <a:ext cx="8305800" cy="914400"/>
          </a:xfrm>
        </p:spPr>
        <p:txBody>
          <a:bodyPr>
            <a:normAutofit lnSpcReduction="10000"/>
          </a:bodyPr>
          <a:lstStyle/>
          <a:p>
            <a:pPr>
              <a:lnSpc>
                <a:spcPct val="90000"/>
              </a:lnSpc>
              <a:buFont typeface="Wingdings" pitchFamily="1" charset="2"/>
              <a:buNone/>
            </a:pPr>
            <a:r>
              <a:rPr lang="en-US" b="1" dirty="0">
                <a:latin typeface="Times New Roman" pitchFamily="18" charset="0"/>
                <a:cs typeface="Times New Roman" pitchFamily="18" charset="0"/>
              </a:rPr>
              <a:t>"</a:t>
            </a:r>
            <a:r>
              <a:rPr lang="en-US" b="1" i="1" dirty="0">
                <a:latin typeface="Times New Roman" pitchFamily="18" charset="0"/>
                <a:cs typeface="Times New Roman" pitchFamily="18" charset="0"/>
              </a:rPr>
              <a:t>All planets move in elliptical orbits, with the Sun at one focus.”</a:t>
            </a:r>
          </a:p>
          <a:p>
            <a:pPr>
              <a:lnSpc>
                <a:spcPct val="90000"/>
              </a:lnSpc>
            </a:pPr>
            <a:endParaRPr lang="en-US" dirty="0"/>
          </a:p>
        </p:txBody>
      </p:sp>
      <p:pic>
        <p:nvPicPr>
          <p:cNvPr id="33796" name="Picture 4"/>
          <p:cNvPicPr>
            <a:picLocks noChangeAspect="1" noChangeArrowheads="1"/>
          </p:cNvPicPr>
          <p:nvPr/>
        </p:nvPicPr>
        <p:blipFill>
          <a:blip r:embed="rId3"/>
          <a:srcRect/>
          <a:stretch>
            <a:fillRect/>
          </a:stretch>
        </p:blipFill>
        <p:spPr bwMode="auto">
          <a:xfrm>
            <a:off x="1600200" y="2362200"/>
            <a:ext cx="6248400" cy="4024313"/>
          </a:xfrm>
          <a:prstGeom prst="rect">
            <a:avLst/>
          </a:prstGeom>
          <a:noFill/>
          <a:ln w="9525">
            <a:noFill/>
            <a:miter lim="800000"/>
            <a:headEnd/>
            <a:tailEnd/>
          </a:ln>
          <a:effectLst/>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r>
              <a:rPr lang="en-US" sz="4000" b="1" dirty="0">
                <a:solidFill>
                  <a:srgbClr val="FF0000"/>
                </a:solidFill>
                <a:latin typeface="Times New Roman" pitchFamily="18" charset="0"/>
                <a:cs typeface="Times New Roman" pitchFamily="18" charset="0"/>
              </a:rPr>
              <a:t>What makes the apple to always fall on the earth?</a:t>
            </a:r>
          </a:p>
        </p:txBody>
      </p:sp>
      <p:sp>
        <p:nvSpPr>
          <p:cNvPr id="11267" name="Rectangle 3"/>
          <p:cNvSpPr>
            <a:spLocks noGrp="1" noChangeArrowheads="1"/>
          </p:cNvSpPr>
          <p:nvPr>
            <p:ph type="body" idx="1"/>
          </p:nvPr>
        </p:nvSpPr>
        <p:spPr>
          <a:xfrm>
            <a:off x="457200" y="1600200"/>
            <a:ext cx="5334000" cy="4525963"/>
          </a:xfrm>
        </p:spPr>
        <p:txBody>
          <a:bodyPr/>
          <a:lstStyle/>
          <a:p>
            <a:pPr algn="just">
              <a:buFont typeface="Wingdings" pitchFamily="1" charset="2"/>
              <a:buNone/>
            </a:pPr>
            <a:r>
              <a:rPr lang="en-US" b="1" dirty="0">
                <a:latin typeface="Times New Roman" pitchFamily="18" charset="0"/>
                <a:cs typeface="Times New Roman" pitchFamily="18" charset="0"/>
              </a:rPr>
              <a:t>It was Isaac Newton who posed this question and answered it. Newton stated that all objects attract each other along the line joining their centers.</a:t>
            </a:r>
          </a:p>
        </p:txBody>
      </p:sp>
      <p:pic>
        <p:nvPicPr>
          <p:cNvPr id="11268" name="Picture 4"/>
          <p:cNvPicPr>
            <a:picLocks noChangeAspect="1" noChangeArrowheads="1"/>
          </p:cNvPicPr>
          <p:nvPr/>
        </p:nvPicPr>
        <p:blipFill>
          <a:blip r:embed="rId2">
            <a:lum bright="6000" contrast="32000"/>
          </a:blip>
          <a:srcRect r="10490"/>
          <a:stretch>
            <a:fillRect/>
          </a:stretch>
        </p:blipFill>
        <p:spPr bwMode="auto">
          <a:xfrm>
            <a:off x="6172200" y="1447800"/>
            <a:ext cx="2770188" cy="3200400"/>
          </a:xfrm>
          <a:prstGeom prst="rect">
            <a:avLst/>
          </a:prstGeom>
          <a:noFill/>
          <a:ln w="9525">
            <a:solidFill>
              <a:srgbClr val="00FFFF"/>
            </a:solidFill>
            <a:miter lim="800000"/>
            <a:headEnd/>
            <a:tailEnd/>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plus(in)">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12" dur="500"/>
                                        <p:tgtEl>
                                          <p:spTgt spid="112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diamond(in)">
                                      <p:cBhvr>
                                        <p:cTn id="17"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0"/>
            <a:ext cx="8229600" cy="838200"/>
          </a:xfrm>
        </p:spPr>
        <p:txBody>
          <a:bodyPr>
            <a:normAutofit/>
          </a:bodyPr>
          <a:lstStyle/>
          <a:p>
            <a:r>
              <a:rPr lang="en-US" sz="3200" b="1" dirty="0" err="1">
                <a:solidFill>
                  <a:srgbClr val="FF0000"/>
                </a:solidFill>
                <a:latin typeface="Times New Roman" pitchFamily="18" charset="0"/>
                <a:cs typeface="Times New Roman" pitchFamily="18" charset="0"/>
              </a:rPr>
              <a:t>Kepler’s</a:t>
            </a:r>
            <a:r>
              <a:rPr lang="en-US" sz="3200" b="1" dirty="0">
                <a:solidFill>
                  <a:srgbClr val="FF0000"/>
                </a:solidFill>
                <a:latin typeface="Times New Roman" pitchFamily="18" charset="0"/>
                <a:cs typeface="Times New Roman" pitchFamily="18" charset="0"/>
              </a:rPr>
              <a:t> 2</a:t>
            </a:r>
            <a:r>
              <a:rPr lang="en-US" sz="3200" b="1" baseline="30000" dirty="0">
                <a:solidFill>
                  <a:srgbClr val="FF0000"/>
                </a:solidFill>
                <a:latin typeface="Times New Roman" pitchFamily="18" charset="0"/>
                <a:cs typeface="Times New Roman" pitchFamily="18" charset="0"/>
              </a:rPr>
              <a:t>nd</a:t>
            </a:r>
            <a:r>
              <a:rPr lang="en-US" sz="3200" b="1" dirty="0">
                <a:solidFill>
                  <a:srgbClr val="FF0000"/>
                </a:solidFill>
                <a:latin typeface="Times New Roman" pitchFamily="18" charset="0"/>
                <a:cs typeface="Times New Roman" pitchFamily="18" charset="0"/>
              </a:rPr>
              <a:t> Law – The Law of Areas</a:t>
            </a:r>
          </a:p>
        </p:txBody>
      </p:sp>
      <p:sp>
        <p:nvSpPr>
          <p:cNvPr id="34819" name="Rectangle 3"/>
          <p:cNvSpPr>
            <a:spLocks noGrp="1" noChangeArrowheads="1"/>
          </p:cNvSpPr>
          <p:nvPr>
            <p:ph type="body" idx="1"/>
          </p:nvPr>
        </p:nvSpPr>
        <p:spPr>
          <a:xfrm>
            <a:off x="457200" y="1219200"/>
            <a:ext cx="8153400" cy="1676400"/>
          </a:xfrm>
        </p:spPr>
        <p:txBody>
          <a:bodyPr/>
          <a:lstStyle/>
          <a:p>
            <a:pPr>
              <a:lnSpc>
                <a:spcPct val="90000"/>
              </a:lnSpc>
              <a:buFont typeface="Wingdings" pitchFamily="1" charset="2"/>
              <a:buNone/>
            </a:pPr>
            <a:r>
              <a:rPr lang="en-US" sz="2600" b="1" dirty="0">
                <a:latin typeface="Times New Roman" pitchFamily="18" charset="0"/>
                <a:cs typeface="Times New Roman" pitchFamily="18" charset="0"/>
              </a:rPr>
              <a:t>"</a:t>
            </a:r>
            <a:r>
              <a:rPr lang="en-US" sz="2600" b="1" i="1" dirty="0">
                <a:latin typeface="Times New Roman" pitchFamily="18" charset="0"/>
                <a:cs typeface="Times New Roman" pitchFamily="18" charset="0"/>
              </a:rPr>
              <a:t>A line that connects a planet to the sun sweeps out equal areas in the plane of the planet's orbit in equal times, that is, the rate </a:t>
            </a:r>
            <a:r>
              <a:rPr lang="en-US" sz="2600" b="1" i="1" dirty="0" err="1">
                <a:latin typeface="Times New Roman" pitchFamily="18" charset="0"/>
                <a:cs typeface="Times New Roman" pitchFamily="18" charset="0"/>
              </a:rPr>
              <a:t>dA</a:t>
            </a:r>
            <a:r>
              <a:rPr lang="en-US" sz="2600" b="1" i="1" dirty="0">
                <a:latin typeface="Times New Roman" pitchFamily="18" charset="0"/>
                <a:cs typeface="Times New Roman" pitchFamily="18" charset="0"/>
              </a:rPr>
              <a:t>/</a:t>
            </a:r>
            <a:r>
              <a:rPr lang="en-US" sz="2600" b="1" i="1" dirty="0" err="1">
                <a:latin typeface="Times New Roman" pitchFamily="18" charset="0"/>
                <a:cs typeface="Times New Roman" pitchFamily="18" charset="0"/>
              </a:rPr>
              <a:t>dt</a:t>
            </a:r>
            <a:r>
              <a:rPr lang="en-US" sz="2600" b="1" i="1" dirty="0">
                <a:latin typeface="Times New Roman" pitchFamily="18" charset="0"/>
                <a:cs typeface="Times New Roman" pitchFamily="18" charset="0"/>
              </a:rPr>
              <a:t>  at which it sweeps out area A is constant.”</a:t>
            </a:r>
          </a:p>
          <a:p>
            <a:pPr>
              <a:lnSpc>
                <a:spcPct val="90000"/>
              </a:lnSpc>
            </a:pPr>
            <a:endParaRPr lang="en-US" sz="2600" dirty="0"/>
          </a:p>
        </p:txBody>
      </p:sp>
      <p:pic>
        <p:nvPicPr>
          <p:cNvPr id="34820" name="Picture 4"/>
          <p:cNvPicPr>
            <a:picLocks noChangeAspect="1" noChangeArrowheads="1"/>
          </p:cNvPicPr>
          <p:nvPr/>
        </p:nvPicPr>
        <p:blipFill>
          <a:blip r:embed="rId3"/>
          <a:srcRect/>
          <a:stretch>
            <a:fillRect/>
          </a:stretch>
        </p:blipFill>
        <p:spPr bwMode="auto">
          <a:xfrm>
            <a:off x="2057400" y="3124200"/>
            <a:ext cx="4953000" cy="3136900"/>
          </a:xfrm>
          <a:prstGeom prst="rect">
            <a:avLst/>
          </a:prstGeom>
          <a:noFill/>
          <a:ln w="9525">
            <a:noFill/>
            <a:miter lim="800000"/>
            <a:headEnd/>
            <a:tailEnd/>
          </a:ln>
          <a:effectLst/>
        </p:spPr>
      </p:pic>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0"/>
            <a:ext cx="8229600" cy="563562"/>
          </a:xfrm>
        </p:spPr>
        <p:txBody>
          <a:bodyPr>
            <a:normAutofit fontScale="90000"/>
          </a:bodyPr>
          <a:lstStyle/>
          <a:p>
            <a:r>
              <a:rPr lang="en-US" sz="3200" b="1" dirty="0" err="1">
                <a:solidFill>
                  <a:srgbClr val="FF0000"/>
                </a:solidFill>
                <a:latin typeface="Times New Roman" pitchFamily="18" charset="0"/>
                <a:cs typeface="Times New Roman" pitchFamily="18" charset="0"/>
              </a:rPr>
              <a:t>Kepler’s</a:t>
            </a:r>
            <a:r>
              <a:rPr lang="en-US" sz="3200" b="1" dirty="0">
                <a:solidFill>
                  <a:srgbClr val="FF0000"/>
                </a:solidFill>
                <a:latin typeface="Times New Roman" pitchFamily="18" charset="0"/>
                <a:cs typeface="Times New Roman" pitchFamily="18" charset="0"/>
              </a:rPr>
              <a:t> 3</a:t>
            </a:r>
            <a:r>
              <a:rPr lang="en-US" sz="3200" b="1" baseline="30000" dirty="0">
                <a:solidFill>
                  <a:srgbClr val="FF0000"/>
                </a:solidFill>
                <a:latin typeface="Times New Roman" pitchFamily="18" charset="0"/>
                <a:cs typeface="Times New Roman" pitchFamily="18" charset="0"/>
              </a:rPr>
              <a:t>rd</a:t>
            </a:r>
            <a:r>
              <a:rPr lang="en-US" sz="3200" b="1" dirty="0">
                <a:solidFill>
                  <a:srgbClr val="FF0000"/>
                </a:solidFill>
                <a:latin typeface="Times New Roman" pitchFamily="18" charset="0"/>
                <a:cs typeface="Times New Roman" pitchFamily="18" charset="0"/>
              </a:rPr>
              <a:t> Law – The Law of Periods</a:t>
            </a:r>
          </a:p>
        </p:txBody>
      </p:sp>
      <p:sp>
        <p:nvSpPr>
          <p:cNvPr id="36867" name="Rectangle 3"/>
          <p:cNvSpPr>
            <a:spLocks noGrp="1" noChangeArrowheads="1"/>
          </p:cNvSpPr>
          <p:nvPr>
            <p:ph type="body" idx="1"/>
          </p:nvPr>
        </p:nvSpPr>
        <p:spPr>
          <a:xfrm>
            <a:off x="457200" y="457200"/>
            <a:ext cx="8229600" cy="838200"/>
          </a:xfrm>
        </p:spPr>
        <p:txBody>
          <a:bodyPr/>
          <a:lstStyle/>
          <a:p>
            <a:pPr>
              <a:lnSpc>
                <a:spcPct val="90000"/>
              </a:lnSpc>
              <a:buFont typeface="Wingdings" pitchFamily="1" charset="2"/>
              <a:buNone/>
            </a:pPr>
            <a:r>
              <a:rPr lang="en-US" sz="2600" b="1" dirty="0">
                <a:latin typeface="Times New Roman" pitchFamily="18" charset="0"/>
                <a:cs typeface="Times New Roman" pitchFamily="18" charset="0"/>
              </a:rPr>
              <a:t>"</a:t>
            </a:r>
            <a:r>
              <a:rPr lang="en-US" sz="2600" b="1" i="1" dirty="0">
                <a:latin typeface="Times New Roman" pitchFamily="18" charset="0"/>
                <a:cs typeface="Times New Roman" pitchFamily="18" charset="0"/>
              </a:rPr>
              <a:t>The square of the period of any planet is proportional to the cube of the semi major axis of its orbit."</a:t>
            </a:r>
          </a:p>
        </p:txBody>
      </p:sp>
      <p:pic>
        <p:nvPicPr>
          <p:cNvPr id="36868" name="Picture 4"/>
          <p:cNvPicPr>
            <a:picLocks noChangeAspect="1" noChangeArrowheads="1"/>
          </p:cNvPicPr>
          <p:nvPr/>
        </p:nvPicPr>
        <p:blipFill>
          <a:blip r:embed="rId3"/>
          <a:srcRect/>
          <a:stretch>
            <a:fillRect/>
          </a:stretch>
        </p:blipFill>
        <p:spPr bwMode="auto">
          <a:xfrm>
            <a:off x="609600" y="1905000"/>
            <a:ext cx="2520950" cy="4208463"/>
          </a:xfrm>
          <a:prstGeom prst="rect">
            <a:avLst/>
          </a:prstGeom>
          <a:noFill/>
          <a:ln w="9525">
            <a:noFill/>
            <a:miter lim="800000"/>
            <a:headEnd/>
            <a:tailEnd/>
          </a:ln>
          <a:effectLst/>
        </p:spPr>
      </p:pic>
      <p:sp>
        <p:nvSpPr>
          <p:cNvPr id="36869" name="Rectangle 5"/>
          <p:cNvSpPr>
            <a:spLocks noChangeArrowheads="1"/>
          </p:cNvSpPr>
          <p:nvPr/>
        </p:nvSpPr>
        <p:spPr bwMode="auto">
          <a:xfrm>
            <a:off x="3733800" y="2057400"/>
            <a:ext cx="4572000" cy="1015663"/>
          </a:xfrm>
          <a:prstGeom prst="rect">
            <a:avLst/>
          </a:prstGeom>
          <a:noFill/>
          <a:ln w="9525">
            <a:noFill/>
            <a:miter lim="800000"/>
            <a:headEnd/>
            <a:tailEnd/>
          </a:ln>
          <a:effectLst/>
        </p:spPr>
        <p:txBody>
          <a:bodyPr>
            <a:spAutoFit/>
          </a:bodyPr>
          <a:lstStyle/>
          <a:p>
            <a:r>
              <a:rPr lang="en-US" sz="2000" b="1" dirty="0">
                <a:latin typeface="Times New Roman" pitchFamily="18" charset="0"/>
                <a:cs typeface="Times New Roman" pitchFamily="18" charset="0"/>
              </a:rPr>
              <a:t>Gravitational forces are centripetal, thus we can set them equal to each other!</a:t>
            </a:r>
          </a:p>
        </p:txBody>
      </p:sp>
      <p:sp>
        <p:nvSpPr>
          <p:cNvPr id="36870" name="Line 6"/>
          <p:cNvSpPr>
            <a:spLocks noChangeShapeType="1"/>
          </p:cNvSpPr>
          <p:nvPr/>
        </p:nvSpPr>
        <p:spPr bwMode="auto">
          <a:xfrm flipH="1">
            <a:off x="3276600" y="2362200"/>
            <a:ext cx="381000" cy="0"/>
          </a:xfrm>
          <a:prstGeom prst="line">
            <a:avLst/>
          </a:prstGeom>
          <a:noFill/>
          <a:ln w="9525">
            <a:solidFill>
              <a:schemeClr val="tx1"/>
            </a:solidFill>
            <a:round/>
            <a:headEnd/>
            <a:tailEnd type="triangle" w="med" len="med"/>
          </a:ln>
          <a:effectLst/>
        </p:spPr>
        <p:txBody>
          <a:bodyPr/>
          <a:lstStyle/>
          <a:p>
            <a:endParaRPr lang="en-US"/>
          </a:p>
        </p:txBody>
      </p:sp>
      <p:sp>
        <p:nvSpPr>
          <p:cNvPr id="36871" name="Rectangle 7"/>
          <p:cNvSpPr>
            <a:spLocks noChangeArrowheads="1"/>
          </p:cNvSpPr>
          <p:nvPr/>
        </p:nvSpPr>
        <p:spPr bwMode="auto">
          <a:xfrm>
            <a:off x="3505200" y="2971800"/>
            <a:ext cx="4572000" cy="1015663"/>
          </a:xfrm>
          <a:prstGeom prst="rect">
            <a:avLst/>
          </a:prstGeom>
          <a:noFill/>
          <a:ln w="9525">
            <a:noFill/>
            <a:miter lim="800000"/>
            <a:headEnd/>
            <a:tailEnd/>
          </a:ln>
          <a:effectLst/>
        </p:spPr>
        <p:txBody>
          <a:bodyPr>
            <a:spAutoFit/>
          </a:bodyPr>
          <a:lstStyle/>
          <a:p>
            <a:r>
              <a:rPr lang="en-US" sz="2000" b="1" dirty="0">
                <a:latin typeface="Times New Roman" pitchFamily="18" charset="0"/>
                <a:cs typeface="Times New Roman" pitchFamily="18" charset="0"/>
              </a:rPr>
              <a:t>Since we are moving in a circle we can substitute the appropriate velocity formula!</a:t>
            </a:r>
          </a:p>
        </p:txBody>
      </p:sp>
      <p:sp>
        <p:nvSpPr>
          <p:cNvPr id="36872" name="Line 8"/>
          <p:cNvSpPr>
            <a:spLocks noChangeShapeType="1"/>
          </p:cNvSpPr>
          <p:nvPr/>
        </p:nvSpPr>
        <p:spPr bwMode="auto">
          <a:xfrm flipH="1">
            <a:off x="2438400" y="3276600"/>
            <a:ext cx="914400" cy="533400"/>
          </a:xfrm>
          <a:prstGeom prst="line">
            <a:avLst/>
          </a:prstGeom>
          <a:noFill/>
          <a:ln w="9525">
            <a:solidFill>
              <a:schemeClr val="tx1"/>
            </a:solidFill>
            <a:round/>
            <a:headEnd/>
            <a:tailEnd type="triangle" w="med" len="med"/>
          </a:ln>
          <a:effectLst/>
        </p:spPr>
        <p:txBody>
          <a:bodyPr/>
          <a:lstStyle/>
          <a:p>
            <a:endParaRPr lang="en-US"/>
          </a:p>
        </p:txBody>
      </p:sp>
      <p:sp>
        <p:nvSpPr>
          <p:cNvPr id="36873" name="Rectangle 9"/>
          <p:cNvSpPr>
            <a:spLocks noChangeArrowheads="1"/>
          </p:cNvSpPr>
          <p:nvPr/>
        </p:nvSpPr>
        <p:spPr bwMode="auto">
          <a:xfrm>
            <a:off x="3352800" y="5181600"/>
            <a:ext cx="4572000" cy="915988"/>
          </a:xfrm>
          <a:prstGeom prst="rect">
            <a:avLst/>
          </a:prstGeom>
          <a:noFill/>
          <a:ln w="9525">
            <a:noFill/>
            <a:miter lim="800000"/>
            <a:headEnd/>
            <a:tailEnd/>
          </a:ln>
          <a:effectLst/>
        </p:spPr>
        <p:txBody>
          <a:bodyPr>
            <a:spAutoFit/>
          </a:bodyPr>
          <a:lstStyle/>
          <a:p>
            <a:r>
              <a:rPr lang="en-US" b="1" dirty="0">
                <a:latin typeface="Times New Roman" pitchFamily="18" charset="0"/>
                <a:cs typeface="Times New Roman" pitchFamily="18" charset="0"/>
              </a:rPr>
              <a:t>Using algebra, you can see that everything in the parenthesis is CONSTANT. Thus the</a:t>
            </a:r>
          </a:p>
          <a:p>
            <a:r>
              <a:rPr lang="en-US" b="1" dirty="0">
                <a:latin typeface="Times New Roman" pitchFamily="18" charset="0"/>
                <a:cs typeface="Times New Roman" pitchFamily="18" charset="0"/>
              </a:rPr>
              <a:t>proportionality holds true!</a:t>
            </a:r>
          </a:p>
        </p:txBody>
      </p:sp>
      <p:sp>
        <p:nvSpPr>
          <p:cNvPr id="36875" name="Line 11"/>
          <p:cNvSpPr>
            <a:spLocks noChangeShapeType="1"/>
          </p:cNvSpPr>
          <p:nvPr/>
        </p:nvSpPr>
        <p:spPr bwMode="auto">
          <a:xfrm flipH="1">
            <a:off x="2209800" y="5486400"/>
            <a:ext cx="1143000" cy="228600"/>
          </a:xfrm>
          <a:prstGeom prst="line">
            <a:avLst/>
          </a:prstGeom>
          <a:noFill/>
          <a:ln w="9525">
            <a:solidFill>
              <a:schemeClr val="tx1"/>
            </a:solidFill>
            <a:round/>
            <a:headEnd/>
            <a:tailEnd type="triangle" w="med" len="med"/>
          </a:ln>
          <a:effectLst/>
        </p:spPr>
        <p:txBody>
          <a:bodyPr/>
          <a:lstStyle/>
          <a:p>
            <a:endParaRPr lang="en-US"/>
          </a:p>
        </p:txBody>
      </p:sp>
      <p:sp>
        <p:nvSpPr>
          <p:cNvPr id="36876" name="Oval 12"/>
          <p:cNvSpPr>
            <a:spLocks noChangeArrowheads="1"/>
          </p:cNvSpPr>
          <p:nvPr/>
        </p:nvSpPr>
        <p:spPr bwMode="auto">
          <a:xfrm>
            <a:off x="381000" y="3810000"/>
            <a:ext cx="1371600" cy="762000"/>
          </a:xfrm>
          <a:prstGeom prst="ellipse">
            <a:avLst/>
          </a:prstGeom>
          <a:noFill/>
          <a:ln w="25400">
            <a:solidFill>
              <a:srgbClr val="FF0000"/>
            </a:solidFill>
            <a:round/>
            <a:headEnd/>
            <a:tailEnd/>
          </a:ln>
          <a:effectLst/>
        </p:spPr>
        <p:txBody>
          <a:bodyPr wrap="none" anchor="ctr"/>
          <a:lstStyle/>
          <a:p>
            <a:endParaRPr lang="en-US"/>
          </a:p>
        </p:txBody>
      </p:sp>
      <p:sp>
        <p:nvSpPr>
          <p:cNvPr id="36877" name="Text Box 13"/>
          <p:cNvSpPr txBox="1">
            <a:spLocks noChangeArrowheads="1"/>
          </p:cNvSpPr>
          <p:nvPr/>
        </p:nvSpPr>
        <p:spPr bwMode="auto">
          <a:xfrm>
            <a:off x="3276600" y="4038600"/>
            <a:ext cx="5426075" cy="915988"/>
          </a:xfrm>
          <a:prstGeom prst="rect">
            <a:avLst/>
          </a:prstGeom>
          <a:noFill/>
          <a:ln w="9525">
            <a:noFill/>
            <a:miter lim="800000"/>
            <a:headEnd/>
            <a:tailEnd/>
          </a:ln>
          <a:effectLst/>
        </p:spPr>
        <p:txBody>
          <a:bodyPr>
            <a:spAutoFit/>
          </a:bodyPr>
          <a:lstStyle/>
          <a:p>
            <a:r>
              <a:rPr lang="en-US" b="1" dirty="0">
                <a:solidFill>
                  <a:srgbClr val="FF0000"/>
                </a:solidFill>
                <a:latin typeface="Times New Roman" pitchFamily="18" charset="0"/>
                <a:cs typeface="Times New Roman" pitchFamily="18" charset="0"/>
              </a:rPr>
              <a:t>The expression in the RED circle derived by setting the centripetal force equal to the gravitational force is called ORBITAL SPEED.</a:t>
            </a:r>
          </a:p>
        </p:txBody>
      </p:sp>
      <p:pic>
        <p:nvPicPr>
          <p:cNvPr id="51202" name="Picture 2"/>
          <p:cNvPicPr>
            <a:picLocks noChangeAspect="1" noChangeArrowheads="1"/>
          </p:cNvPicPr>
          <p:nvPr/>
        </p:nvPicPr>
        <p:blipFill>
          <a:blip r:embed="rId4"/>
          <a:srcRect/>
          <a:stretch>
            <a:fillRect/>
          </a:stretch>
        </p:blipFill>
        <p:spPr bwMode="auto">
          <a:xfrm>
            <a:off x="3276600" y="1295400"/>
            <a:ext cx="5486400" cy="762000"/>
          </a:xfrm>
          <a:prstGeom prst="rect">
            <a:avLst/>
          </a:prstGeom>
          <a:noFill/>
          <a:ln w="9525">
            <a:noFill/>
            <a:miter lim="800000"/>
            <a:headEnd/>
            <a:tailEnd/>
          </a:ln>
          <a:effectLst/>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idx="1"/>
          </p:nvPr>
        </p:nvPicPr>
        <p:blipFill>
          <a:blip r:embed="rId2"/>
          <a:srcRect/>
          <a:stretch>
            <a:fillRect/>
          </a:stretch>
        </p:blipFill>
        <p:spPr bwMode="auto">
          <a:xfrm>
            <a:off x="228600" y="152400"/>
            <a:ext cx="8610600" cy="35814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228600" y="533400"/>
            <a:ext cx="8686800" cy="6096000"/>
          </a:xfrm>
          <a:prstGeom prst="rect">
            <a:avLst/>
          </a:prstGeom>
          <a:noFill/>
          <a:ln w="9525">
            <a:noFill/>
            <a:miter lim="800000"/>
            <a:headEnd/>
            <a:tailEnd/>
          </a:ln>
          <a:effectLst/>
        </p:spPr>
      </p:pic>
      <p:sp>
        <p:nvSpPr>
          <p:cNvPr id="5" name="TextBox 4"/>
          <p:cNvSpPr txBox="1"/>
          <p:nvPr/>
        </p:nvSpPr>
        <p:spPr>
          <a:xfrm>
            <a:off x="0" y="0"/>
            <a:ext cx="3657600" cy="523220"/>
          </a:xfrm>
          <a:prstGeom prst="rect">
            <a:avLst/>
          </a:prstGeom>
          <a:noFill/>
        </p:spPr>
        <p:txBody>
          <a:bodyPr wrap="square" rtlCol="0">
            <a:spAutoFit/>
          </a:bodyPr>
          <a:lstStyle/>
          <a:p>
            <a:r>
              <a:rPr lang="en-US" sz="2800" b="1" dirty="0" smtClean="0">
                <a:solidFill>
                  <a:srgbClr val="FF0000"/>
                </a:solidFill>
                <a:latin typeface="Times New Roman" pitchFamily="18" charset="0"/>
                <a:cs typeface="Times New Roman" pitchFamily="18" charset="0"/>
              </a:rPr>
              <a:t>Summary</a:t>
            </a:r>
            <a:endParaRPr lang="en-US" sz="2800" b="1" dirty="0">
              <a:solidFill>
                <a:srgbClr val="FF0000"/>
              </a:solidFill>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p:cNvPicPr>
            <a:picLocks noChangeAspect="1" noChangeArrowheads="1"/>
          </p:cNvPicPr>
          <p:nvPr/>
        </p:nvPicPr>
        <p:blipFill>
          <a:blip r:embed="rId2"/>
          <a:srcRect/>
          <a:stretch>
            <a:fillRect/>
          </a:stretch>
        </p:blipFill>
        <p:spPr bwMode="auto">
          <a:xfrm>
            <a:off x="228600" y="3276600"/>
            <a:ext cx="8001000" cy="3352800"/>
          </a:xfrm>
          <a:prstGeom prst="rect">
            <a:avLst/>
          </a:prstGeom>
          <a:noFill/>
          <a:ln w="9525">
            <a:noFill/>
            <a:miter lim="800000"/>
            <a:headEnd/>
            <a:tailEnd/>
          </a:ln>
          <a:effectLst/>
        </p:spPr>
      </p:pic>
      <p:pic>
        <p:nvPicPr>
          <p:cNvPr id="54276" name="Picture 4"/>
          <p:cNvPicPr>
            <a:picLocks noGrp="1" noChangeAspect="1" noChangeArrowheads="1"/>
          </p:cNvPicPr>
          <p:nvPr>
            <p:ph idx="1"/>
          </p:nvPr>
        </p:nvPicPr>
        <p:blipFill>
          <a:blip r:embed="rId3"/>
          <a:srcRect/>
          <a:stretch>
            <a:fillRect/>
          </a:stretch>
        </p:blipFill>
        <p:spPr bwMode="auto">
          <a:xfrm>
            <a:off x="0" y="0"/>
            <a:ext cx="8915400" cy="2733419"/>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2800" b="1" dirty="0">
                <a:solidFill>
                  <a:srgbClr val="0070C0"/>
                </a:solidFill>
                <a:latin typeface="Times New Roman" pitchFamily="18" charset="0"/>
                <a:cs typeface="Times New Roman" pitchFamily="18" charset="0"/>
              </a:rPr>
              <a:t>Every object in the universe</a:t>
            </a:r>
            <a:r>
              <a:rPr lang="en-US" sz="4000" b="1" dirty="0">
                <a:solidFill>
                  <a:srgbClr val="0070C0"/>
                </a:solidFill>
                <a:latin typeface="Times New Roman" pitchFamily="18" charset="0"/>
                <a:cs typeface="Times New Roman" pitchFamily="18" charset="0"/>
              </a:rPr>
              <a:t> </a:t>
            </a:r>
            <a:r>
              <a:rPr lang="en-US" sz="2800" b="1" dirty="0">
                <a:solidFill>
                  <a:srgbClr val="0070C0"/>
                </a:solidFill>
                <a:latin typeface="Times New Roman" pitchFamily="18" charset="0"/>
                <a:cs typeface="Times New Roman" pitchFamily="18" charset="0"/>
              </a:rPr>
              <a:t>attracts every other object towards itself</a:t>
            </a:r>
          </a:p>
        </p:txBody>
      </p:sp>
      <p:sp>
        <p:nvSpPr>
          <p:cNvPr id="12291" name="Rectangle 3"/>
          <p:cNvSpPr>
            <a:spLocks noGrp="1" noChangeArrowheads="1"/>
          </p:cNvSpPr>
          <p:nvPr>
            <p:ph type="body" idx="1"/>
          </p:nvPr>
        </p:nvSpPr>
        <p:spPr>
          <a:xfrm>
            <a:off x="457200" y="1828800"/>
            <a:ext cx="4419600" cy="4297363"/>
          </a:xfrm>
        </p:spPr>
        <p:txBody>
          <a:bodyPr/>
          <a:lstStyle/>
          <a:p>
            <a:pPr algn="just">
              <a:buFont typeface="Wingdings" pitchFamily="1" charset="2"/>
              <a:buBlip>
                <a:blip r:embed="rId2"/>
              </a:buBlip>
            </a:pPr>
            <a:r>
              <a:rPr lang="en-US" sz="2800" b="1" dirty="0">
                <a:latin typeface="Times New Roman" pitchFamily="18" charset="0"/>
                <a:cs typeface="Times New Roman" pitchFamily="18" charset="0"/>
              </a:rPr>
              <a:t>This force with which the two objects attract each other is called the force of gravitation</a:t>
            </a:r>
          </a:p>
          <a:p>
            <a:pPr algn="just">
              <a:buFont typeface="Wingdings" pitchFamily="1" charset="2"/>
              <a:buNone/>
            </a:pPr>
            <a:endParaRPr lang="en-US" sz="2800" b="1" dirty="0">
              <a:latin typeface="Times New Roman" pitchFamily="18" charset="0"/>
              <a:cs typeface="Times New Roman" pitchFamily="18" charset="0"/>
            </a:endParaRPr>
          </a:p>
          <a:p>
            <a:pPr algn="just">
              <a:buFont typeface="Wingdings" pitchFamily="1" charset="2"/>
              <a:buBlip>
                <a:blip r:embed="rId2"/>
              </a:buBlip>
            </a:pPr>
            <a:r>
              <a:rPr lang="en-US" sz="2800" b="1" dirty="0">
                <a:latin typeface="Times New Roman" pitchFamily="18" charset="0"/>
                <a:cs typeface="Times New Roman" pitchFamily="18" charset="0"/>
              </a:rPr>
              <a:t>The force of gravitation acts even if there is nothing connecting the two objects.</a:t>
            </a:r>
          </a:p>
          <a:p>
            <a:pPr algn="just">
              <a:buFont typeface="Wingdings" pitchFamily="1" charset="2"/>
              <a:buNone/>
            </a:pPr>
            <a:endParaRPr lang="en-US" sz="2800" dirty="0"/>
          </a:p>
        </p:txBody>
      </p:sp>
      <p:pic>
        <p:nvPicPr>
          <p:cNvPr id="12292" name="Picture 4"/>
          <p:cNvPicPr>
            <a:picLocks noChangeAspect="1" noChangeArrowheads="1"/>
          </p:cNvPicPr>
          <p:nvPr/>
        </p:nvPicPr>
        <p:blipFill>
          <a:blip r:embed="rId3">
            <a:lum bright="-14000" contrast="12000"/>
          </a:blip>
          <a:srcRect/>
          <a:stretch>
            <a:fillRect/>
          </a:stretch>
        </p:blipFill>
        <p:spPr bwMode="auto">
          <a:xfrm>
            <a:off x="5562600" y="2362200"/>
            <a:ext cx="3048000" cy="3048000"/>
          </a:xfrm>
          <a:prstGeom prst="rect">
            <a:avLst/>
          </a:prstGeom>
          <a:noFill/>
          <a:ln w="9525">
            <a:solidFill>
              <a:srgbClr val="00FFFF"/>
            </a:solidFill>
            <a:miter lim="800000"/>
            <a:headEnd/>
            <a:tailEnd/>
          </a:ln>
          <a:effec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ox(in)">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291">
                                            <p:txEl>
                                              <p:pRg st="0" end="0"/>
                                            </p:txEl>
                                          </p:spTgt>
                                        </p:tgtEl>
                                        <p:attrNameLst>
                                          <p:attrName>style.visibility</p:attrName>
                                        </p:attrNameLst>
                                      </p:cBhvr>
                                      <p:to>
                                        <p:strVal val="visible"/>
                                      </p:to>
                                    </p:set>
                                    <p:animEffect transition="in" filter="box(in)">
                                      <p:cBhvr>
                                        <p:cTn id="12" dur="500"/>
                                        <p:tgtEl>
                                          <p:spTgt spid="122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291">
                                            <p:txEl>
                                              <p:pRg st="2" end="2"/>
                                            </p:txEl>
                                          </p:spTgt>
                                        </p:tgtEl>
                                        <p:attrNameLst>
                                          <p:attrName>style.visibility</p:attrName>
                                        </p:attrNameLst>
                                      </p:cBhvr>
                                      <p:to>
                                        <p:strVal val="visible"/>
                                      </p:to>
                                    </p:set>
                                    <p:animEffect transition="in" filter="box(in)">
                                      <p:cBhvr>
                                        <p:cTn id="17" dur="500"/>
                                        <p:tgtEl>
                                          <p:spTgt spid="1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2292"/>
                                        </p:tgtEl>
                                        <p:attrNameLst>
                                          <p:attrName>style.visibility</p:attrName>
                                        </p:attrNameLst>
                                      </p:cBhvr>
                                      <p:to>
                                        <p:strVal val="visible"/>
                                      </p:to>
                                    </p:set>
                                    <p:anim calcmode="lin" valueType="num">
                                      <p:cBhvr additive="base">
                                        <p:cTn id="22" dur="500" fill="hold"/>
                                        <p:tgtEl>
                                          <p:spTgt spid="12292"/>
                                        </p:tgtEl>
                                        <p:attrNameLst>
                                          <p:attrName>ppt_x</p:attrName>
                                        </p:attrNameLst>
                                      </p:cBhvr>
                                      <p:tavLst>
                                        <p:tav tm="0">
                                          <p:val>
                                            <p:strVal val="1+#ppt_w/2"/>
                                          </p:val>
                                        </p:tav>
                                        <p:tav tm="100000">
                                          <p:val>
                                            <p:strVal val="#ppt_x"/>
                                          </p:val>
                                        </p:tav>
                                      </p:tavLst>
                                    </p:anim>
                                    <p:anim calcmode="lin" valueType="num">
                                      <p:cBhvr additive="base">
                                        <p:cTn id="23"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3"/>
            <a:ext cx="8229600" cy="331787"/>
          </a:xfrm>
        </p:spPr>
        <p:txBody>
          <a:bodyPr>
            <a:normAutofit fontScale="90000"/>
          </a:bodyPr>
          <a:lstStyle/>
          <a:p>
            <a:r>
              <a:rPr lang="en-US" sz="2800" b="1" dirty="0">
                <a:solidFill>
                  <a:srgbClr val="FF0000"/>
                </a:solidFill>
                <a:latin typeface="Times New Roman" pitchFamily="18" charset="0"/>
                <a:cs typeface="Times New Roman" pitchFamily="18" charset="0"/>
              </a:rPr>
              <a:t>Newton’s Law of Gravitation</a:t>
            </a:r>
          </a:p>
        </p:txBody>
      </p:sp>
      <p:sp>
        <p:nvSpPr>
          <p:cNvPr id="8195" name="Rectangle 3"/>
          <p:cNvSpPr>
            <a:spLocks noGrp="1" noChangeArrowheads="1"/>
          </p:cNvSpPr>
          <p:nvPr>
            <p:ph type="body" sz="half" idx="1"/>
          </p:nvPr>
        </p:nvSpPr>
        <p:spPr>
          <a:xfrm>
            <a:off x="609600" y="914400"/>
            <a:ext cx="7620000" cy="1219200"/>
          </a:xfrm>
        </p:spPr>
        <p:txBody>
          <a:bodyPr/>
          <a:lstStyle/>
          <a:p>
            <a:pPr>
              <a:buFont typeface="Wingdings" pitchFamily="1" charset="2"/>
              <a:buNone/>
            </a:pPr>
            <a:r>
              <a:rPr lang="en-US" sz="2200" b="1" dirty="0">
                <a:latin typeface="Times New Roman" pitchFamily="18" charset="0"/>
                <a:cs typeface="Times New Roman" pitchFamily="18" charset="0"/>
              </a:rPr>
              <a:t>What causes YOU to be pulled down? THE EARTH….or more specifically…the EARTH’S MASS. Anything that has MASS has a gravitational pull towards it.</a:t>
            </a:r>
          </a:p>
        </p:txBody>
      </p:sp>
      <p:pic>
        <p:nvPicPr>
          <p:cNvPr id="8196" name="Picture 4"/>
          <p:cNvPicPr>
            <a:picLocks noChangeAspect="1" noChangeArrowheads="1"/>
          </p:cNvPicPr>
          <p:nvPr/>
        </p:nvPicPr>
        <p:blipFill>
          <a:blip r:embed="rId4"/>
          <a:srcRect/>
          <a:stretch>
            <a:fillRect/>
          </a:stretch>
        </p:blipFill>
        <p:spPr bwMode="auto">
          <a:xfrm>
            <a:off x="457200" y="2743200"/>
            <a:ext cx="3810000" cy="2857500"/>
          </a:xfrm>
          <a:prstGeom prst="rect">
            <a:avLst/>
          </a:prstGeom>
          <a:noFill/>
          <a:ln w="9525">
            <a:noFill/>
            <a:miter lim="800000"/>
            <a:headEnd/>
            <a:tailEnd/>
          </a:ln>
          <a:effectLst/>
        </p:spPr>
      </p:pic>
      <p:graphicFrame>
        <p:nvGraphicFramePr>
          <p:cNvPr id="8197" name="Object 5"/>
          <p:cNvGraphicFramePr>
            <a:graphicFrameLocks noChangeAspect="1"/>
          </p:cNvGraphicFramePr>
          <p:nvPr>
            <p:ph sz="half" idx="2"/>
          </p:nvPr>
        </p:nvGraphicFramePr>
        <p:xfrm>
          <a:off x="4724400" y="2438400"/>
          <a:ext cx="3429000" cy="1447800"/>
        </p:xfrm>
        <a:graphic>
          <a:graphicData uri="http://schemas.openxmlformats.org/presentationml/2006/ole">
            <p:oleObj spid="_x0000_s1026" name="Equation" r:id="rId5" imgW="571320" imgH="241200" progId="Equation.3">
              <p:embed/>
            </p:oleObj>
          </a:graphicData>
        </a:graphic>
      </p:graphicFrame>
      <p:sp>
        <p:nvSpPr>
          <p:cNvPr id="8198" name="Text Box 6"/>
          <p:cNvSpPr txBox="1">
            <a:spLocks noChangeArrowheads="1"/>
          </p:cNvSpPr>
          <p:nvPr/>
        </p:nvSpPr>
        <p:spPr bwMode="auto">
          <a:xfrm>
            <a:off x="4784725" y="3846513"/>
            <a:ext cx="3749675" cy="1938992"/>
          </a:xfrm>
          <a:prstGeom prst="rect">
            <a:avLst/>
          </a:prstGeom>
          <a:noFill/>
          <a:ln w="9525">
            <a:noFill/>
            <a:miter lim="800000"/>
            <a:headEnd/>
            <a:tailEnd/>
          </a:ln>
          <a:effectLst/>
        </p:spPr>
        <p:txBody>
          <a:bodyPr>
            <a:spAutoFit/>
          </a:bodyPr>
          <a:lstStyle/>
          <a:p>
            <a:r>
              <a:rPr lang="en-US" sz="2000" b="1" dirty="0">
                <a:latin typeface="Times New Roman" pitchFamily="18" charset="0"/>
                <a:cs typeface="Times New Roman" pitchFamily="18" charset="0"/>
              </a:rPr>
              <a:t>What the proportionality above is saying is that for there to be a FORCE DUE TO GRAVITY on something there must be at least 2 masses involved, where one is larger than the other.</a:t>
            </a: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8229600" cy="563562"/>
          </a:xfrm>
        </p:spPr>
        <p:txBody>
          <a:bodyPr>
            <a:normAutofit/>
          </a:bodyPr>
          <a:lstStyle/>
          <a:p>
            <a:pPr algn="l"/>
            <a:r>
              <a:rPr lang="en-US" sz="2800" b="1" dirty="0" err="1">
                <a:solidFill>
                  <a:srgbClr val="FF0000"/>
                </a:solidFill>
                <a:latin typeface="Times New Roman" pitchFamily="18" charset="0"/>
                <a:cs typeface="Times New Roman" pitchFamily="18" charset="0"/>
              </a:rPr>
              <a:t>N.L.o.G</a:t>
            </a:r>
            <a:r>
              <a:rPr lang="en-US" sz="2800" b="1" dirty="0">
                <a:solidFill>
                  <a:srgbClr val="FF0000"/>
                </a:solidFill>
                <a:latin typeface="Times New Roman" pitchFamily="18" charset="0"/>
                <a:cs typeface="Times New Roman" pitchFamily="18" charset="0"/>
              </a:rPr>
              <a:t>.</a:t>
            </a:r>
          </a:p>
        </p:txBody>
      </p:sp>
      <p:pic>
        <p:nvPicPr>
          <p:cNvPr id="9219" name="Picture 3"/>
          <p:cNvPicPr>
            <a:picLocks noChangeAspect="1" noChangeArrowheads="1"/>
          </p:cNvPicPr>
          <p:nvPr/>
        </p:nvPicPr>
        <p:blipFill>
          <a:blip r:embed="rId4"/>
          <a:srcRect/>
          <a:stretch>
            <a:fillRect/>
          </a:stretch>
        </p:blipFill>
        <p:spPr bwMode="auto">
          <a:xfrm>
            <a:off x="838200" y="1219200"/>
            <a:ext cx="2552700" cy="4019550"/>
          </a:xfrm>
          <a:prstGeom prst="rect">
            <a:avLst/>
          </a:prstGeom>
          <a:noFill/>
          <a:ln w="9525">
            <a:noFill/>
            <a:miter lim="800000"/>
            <a:headEnd/>
            <a:tailEnd/>
          </a:ln>
          <a:effectLst/>
        </p:spPr>
      </p:pic>
      <p:sp>
        <p:nvSpPr>
          <p:cNvPr id="9220" name="Text Box 4"/>
          <p:cNvSpPr txBox="1">
            <a:spLocks noChangeArrowheads="1"/>
          </p:cNvSpPr>
          <p:nvPr/>
        </p:nvSpPr>
        <p:spPr bwMode="auto">
          <a:xfrm>
            <a:off x="3657600" y="457200"/>
            <a:ext cx="5486400" cy="1938992"/>
          </a:xfrm>
          <a:prstGeom prst="rect">
            <a:avLst/>
          </a:prstGeom>
          <a:noFill/>
          <a:ln w="9525">
            <a:noFill/>
            <a:miter lim="800000"/>
            <a:headEnd/>
            <a:tailEnd/>
          </a:ln>
          <a:effectLst/>
        </p:spPr>
        <p:txBody>
          <a:bodyPr wrap="square">
            <a:spAutoFit/>
          </a:bodyPr>
          <a:lstStyle/>
          <a:p>
            <a:r>
              <a:rPr lang="en-US" sz="2400" b="1" dirty="0">
                <a:latin typeface="Times New Roman" pitchFamily="18" charset="0"/>
                <a:cs typeface="Times New Roman" pitchFamily="18" charset="0"/>
              </a:rPr>
              <a:t>As you move AWAY from the earth, your DISTANCE increases and your FORCE DUE TO GRAVITY decrease. This is a special INVERSE relationship called an Inverse-Square.</a:t>
            </a:r>
          </a:p>
        </p:txBody>
      </p:sp>
      <p:graphicFrame>
        <p:nvGraphicFramePr>
          <p:cNvPr id="9221" name="Object 5"/>
          <p:cNvGraphicFramePr>
            <a:graphicFrameLocks noChangeAspect="1"/>
          </p:cNvGraphicFramePr>
          <p:nvPr>
            <p:ph idx="1"/>
          </p:nvPr>
        </p:nvGraphicFramePr>
        <p:xfrm>
          <a:off x="4724400" y="2514600"/>
          <a:ext cx="1752600" cy="1357313"/>
        </p:xfrm>
        <a:graphic>
          <a:graphicData uri="http://schemas.openxmlformats.org/presentationml/2006/ole">
            <p:oleObj spid="_x0000_s2050" name="Equation" r:id="rId5" imgW="507960" imgH="393480" progId="Equation.3">
              <p:embed/>
            </p:oleObj>
          </a:graphicData>
        </a:graphic>
      </p:graphicFrame>
      <p:sp>
        <p:nvSpPr>
          <p:cNvPr id="9222" name="Text Box 6"/>
          <p:cNvSpPr txBox="1">
            <a:spLocks noChangeArrowheads="1"/>
          </p:cNvSpPr>
          <p:nvPr/>
        </p:nvSpPr>
        <p:spPr bwMode="auto">
          <a:xfrm>
            <a:off x="3870325" y="3998913"/>
            <a:ext cx="5273675" cy="1938992"/>
          </a:xfrm>
          <a:prstGeom prst="rect">
            <a:avLst/>
          </a:prstGeom>
          <a:noFill/>
          <a:ln w="9525">
            <a:noFill/>
            <a:miter lim="800000"/>
            <a:headEnd/>
            <a:tailEnd/>
          </a:ln>
          <a:effectLst/>
        </p:spPr>
        <p:txBody>
          <a:bodyPr wrap="square">
            <a:spAutoFit/>
          </a:bodyPr>
          <a:lstStyle/>
          <a:p>
            <a:r>
              <a:rPr lang="en-US" sz="2000" b="1" dirty="0">
                <a:latin typeface="Times New Roman" pitchFamily="18" charset="0"/>
                <a:cs typeface="Times New Roman" pitchFamily="18" charset="0"/>
              </a:rPr>
              <a:t>The “r” stands for SEPARATION DISTANCE and is the distance between the CENTERS OF MASS of the 2 objects. We us the symbol “r” as it symbolizes the radius. Gravitation is closely related to circular motion as you will discover later.</a:t>
            </a: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3"/>
            <a:ext cx="8229600" cy="331787"/>
          </a:xfrm>
        </p:spPr>
        <p:txBody>
          <a:bodyPr>
            <a:normAutofit fontScale="90000"/>
          </a:bodyPr>
          <a:lstStyle/>
          <a:p>
            <a:pPr algn="l"/>
            <a:r>
              <a:rPr lang="en-US" sz="3200" b="1" dirty="0" err="1">
                <a:solidFill>
                  <a:srgbClr val="FF0000"/>
                </a:solidFill>
                <a:latin typeface="Times New Roman" pitchFamily="18" charset="0"/>
                <a:cs typeface="Times New Roman" pitchFamily="18" charset="0"/>
              </a:rPr>
              <a:t>N.L.o.G</a:t>
            </a:r>
            <a:r>
              <a:rPr lang="en-US" sz="3200" b="1" dirty="0">
                <a:solidFill>
                  <a:srgbClr val="FF0000"/>
                </a:solidFill>
                <a:latin typeface="Times New Roman" pitchFamily="18" charset="0"/>
                <a:cs typeface="Times New Roman" pitchFamily="18" charset="0"/>
              </a:rPr>
              <a:t> – Putting it all together</a:t>
            </a:r>
          </a:p>
        </p:txBody>
      </p:sp>
      <p:graphicFrame>
        <p:nvGraphicFramePr>
          <p:cNvPr id="10243" name="Object 3"/>
          <p:cNvGraphicFramePr>
            <a:graphicFrameLocks noChangeAspect="1"/>
          </p:cNvGraphicFramePr>
          <p:nvPr>
            <p:ph sz="half" idx="1"/>
          </p:nvPr>
        </p:nvGraphicFramePr>
        <p:xfrm>
          <a:off x="457200" y="1143000"/>
          <a:ext cx="2936875" cy="2157413"/>
        </p:xfrm>
        <a:graphic>
          <a:graphicData uri="http://schemas.openxmlformats.org/presentationml/2006/ole">
            <p:oleObj spid="_x0000_s3074" name="Paint Shop Pro Image" r:id="rId4" imgW="2936585" imgH="2156682" progId="">
              <p:embed/>
            </p:oleObj>
          </a:graphicData>
        </a:graphic>
      </p:graphicFrame>
      <p:graphicFrame>
        <p:nvGraphicFramePr>
          <p:cNvPr id="10244" name="Object 4"/>
          <p:cNvGraphicFramePr>
            <a:graphicFrameLocks noChangeAspect="1"/>
          </p:cNvGraphicFramePr>
          <p:nvPr>
            <p:ph sz="quarter" idx="2"/>
          </p:nvPr>
        </p:nvGraphicFramePr>
        <p:xfrm>
          <a:off x="4343400" y="1219200"/>
          <a:ext cx="3733800" cy="2667000"/>
        </p:xfrm>
        <a:graphic>
          <a:graphicData uri="http://schemas.openxmlformats.org/presentationml/2006/ole">
            <p:oleObj spid="_x0000_s3075" name="Equation" r:id="rId5" imgW="2311200" imgH="1650960" progId="Equation.3">
              <p:embed/>
            </p:oleObj>
          </a:graphicData>
        </a:graphic>
      </p:graphicFrame>
      <p:graphicFrame>
        <p:nvGraphicFramePr>
          <p:cNvPr id="10245" name="Object 5"/>
          <p:cNvGraphicFramePr>
            <a:graphicFrameLocks noChangeAspect="1"/>
          </p:cNvGraphicFramePr>
          <p:nvPr>
            <p:ph sz="quarter" idx="3"/>
          </p:nvPr>
        </p:nvGraphicFramePr>
        <p:xfrm>
          <a:off x="685800" y="4191000"/>
          <a:ext cx="5562600" cy="968375"/>
        </p:xfrm>
        <a:graphic>
          <a:graphicData uri="http://schemas.openxmlformats.org/presentationml/2006/ole">
            <p:oleObj spid="_x0000_s3076" name="Equation" r:id="rId6" imgW="3644640" imgH="634680" progId="Equation.3">
              <p:embed/>
            </p:oleObj>
          </a:graphicData>
        </a:graphic>
      </p:graphicFrame>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8229600" cy="560387"/>
          </a:xfrm>
        </p:spPr>
        <p:txBody>
          <a:bodyPr>
            <a:normAutofit fontScale="90000"/>
          </a:bodyPr>
          <a:lstStyle/>
          <a:p>
            <a:pPr algn="l"/>
            <a:r>
              <a:rPr lang="en-US" sz="3200" b="1" dirty="0">
                <a:solidFill>
                  <a:srgbClr val="FF0000"/>
                </a:solidFill>
                <a:latin typeface="Times New Roman" pitchFamily="18" charset="0"/>
                <a:cs typeface="Times New Roman" pitchFamily="18" charset="0"/>
              </a:rPr>
              <a:t>Try this!</a:t>
            </a:r>
          </a:p>
        </p:txBody>
      </p:sp>
      <p:graphicFrame>
        <p:nvGraphicFramePr>
          <p:cNvPr id="11267" name="Object 3"/>
          <p:cNvGraphicFramePr>
            <a:graphicFrameLocks noChangeAspect="1"/>
          </p:cNvGraphicFramePr>
          <p:nvPr>
            <p:ph sz="half" idx="1"/>
          </p:nvPr>
        </p:nvGraphicFramePr>
        <p:xfrm>
          <a:off x="1981200" y="1905000"/>
          <a:ext cx="5791200" cy="1009650"/>
        </p:xfrm>
        <a:graphic>
          <a:graphicData uri="http://schemas.openxmlformats.org/presentationml/2006/ole">
            <p:oleObj spid="_x0000_s4098" name="Equation" r:id="rId4" imgW="3644640" imgH="634680" progId="Equation.3">
              <p:embed/>
            </p:oleObj>
          </a:graphicData>
        </a:graphic>
      </p:graphicFrame>
      <p:graphicFrame>
        <p:nvGraphicFramePr>
          <p:cNvPr id="11268" name="Object 4"/>
          <p:cNvGraphicFramePr>
            <a:graphicFrameLocks noChangeAspect="1"/>
          </p:cNvGraphicFramePr>
          <p:nvPr>
            <p:ph sz="quarter" idx="2"/>
          </p:nvPr>
        </p:nvGraphicFramePr>
        <p:xfrm>
          <a:off x="533400" y="3276600"/>
          <a:ext cx="4114800" cy="2109788"/>
        </p:xfrm>
        <a:graphic>
          <a:graphicData uri="http://schemas.openxmlformats.org/presentationml/2006/ole">
            <p:oleObj spid="_x0000_s4099" name="Equation" r:id="rId5" imgW="2476440" imgH="1269720" progId="Equation.3">
              <p:embed/>
            </p:oleObj>
          </a:graphicData>
        </a:graphic>
      </p:graphicFrame>
      <p:sp>
        <p:nvSpPr>
          <p:cNvPr id="11269" name="Text Box 5"/>
          <p:cNvSpPr txBox="1">
            <a:spLocks noChangeArrowheads="1"/>
          </p:cNvSpPr>
          <p:nvPr/>
        </p:nvSpPr>
        <p:spPr bwMode="auto">
          <a:xfrm>
            <a:off x="0" y="609600"/>
            <a:ext cx="7331075" cy="830997"/>
          </a:xfrm>
          <a:prstGeom prst="rect">
            <a:avLst/>
          </a:prstGeom>
          <a:noFill/>
          <a:ln w="9525">
            <a:noFill/>
            <a:miter lim="800000"/>
            <a:headEnd/>
            <a:tailEnd/>
          </a:ln>
          <a:effectLst/>
        </p:spPr>
        <p:txBody>
          <a:bodyPr>
            <a:spAutoFit/>
          </a:bodyPr>
          <a:lstStyle/>
          <a:p>
            <a:r>
              <a:rPr lang="en-US" sz="2400" b="1" dirty="0">
                <a:latin typeface="Times New Roman" pitchFamily="18" charset="0"/>
                <a:cs typeface="Times New Roman" pitchFamily="18" charset="0"/>
              </a:rPr>
              <a:t>Let’s set the 2 equations equal to each other since they BOTH represent your weight or force due to gravity</a:t>
            </a:r>
          </a:p>
        </p:txBody>
      </p:sp>
      <p:sp>
        <p:nvSpPr>
          <p:cNvPr id="11270" name="Text Box 6"/>
          <p:cNvSpPr txBox="1">
            <a:spLocks noChangeArrowheads="1"/>
          </p:cNvSpPr>
          <p:nvPr/>
        </p:nvSpPr>
        <p:spPr bwMode="auto">
          <a:xfrm>
            <a:off x="5546725" y="3236913"/>
            <a:ext cx="1914820" cy="400110"/>
          </a:xfrm>
          <a:prstGeom prst="rect">
            <a:avLst/>
          </a:prstGeom>
          <a:noFill/>
          <a:ln w="9525">
            <a:noFill/>
            <a:miter lim="800000"/>
            <a:headEnd/>
            <a:tailEnd/>
          </a:ln>
          <a:effectLst/>
        </p:spPr>
        <p:txBody>
          <a:bodyPr wrap="none">
            <a:spAutoFit/>
          </a:bodyPr>
          <a:lstStyle/>
          <a:p>
            <a:r>
              <a:rPr lang="en-US" sz="2000" b="1" dirty="0">
                <a:solidFill>
                  <a:srgbClr val="FF0000"/>
                </a:solidFill>
                <a:latin typeface="Times New Roman" pitchFamily="18" charset="0"/>
                <a:cs typeface="Times New Roman" pitchFamily="18" charset="0"/>
              </a:rPr>
              <a:t>SOLVE FOR g!</a:t>
            </a:r>
          </a:p>
        </p:txBody>
      </p:sp>
      <p:graphicFrame>
        <p:nvGraphicFramePr>
          <p:cNvPr id="11271" name="Object 7"/>
          <p:cNvGraphicFramePr>
            <a:graphicFrameLocks noChangeAspect="1"/>
          </p:cNvGraphicFramePr>
          <p:nvPr>
            <p:ph sz="quarter" idx="3"/>
          </p:nvPr>
        </p:nvGraphicFramePr>
        <p:xfrm>
          <a:off x="4953000" y="3886200"/>
          <a:ext cx="3810000" cy="674688"/>
        </p:xfrm>
        <a:graphic>
          <a:graphicData uri="http://schemas.openxmlformats.org/presentationml/2006/ole">
            <p:oleObj spid="_x0000_s4100" name="Equation" r:id="rId6" imgW="2514600" imgH="444240" progId="Equation.3">
              <p:embed/>
            </p:oleObj>
          </a:graphicData>
        </a:graphic>
      </p:graphicFrame>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additive="base">
                                        <p:cTn id="7" dur="500" fill="hold"/>
                                        <p:tgtEl>
                                          <p:spTgt spid="11271"/>
                                        </p:tgtEl>
                                        <p:attrNameLst>
                                          <p:attrName>ppt_x</p:attrName>
                                        </p:attrNameLst>
                                      </p:cBhvr>
                                      <p:tavLst>
                                        <p:tav tm="0">
                                          <p:val>
                                            <p:strVal val="#ppt_x"/>
                                          </p:val>
                                        </p:tav>
                                        <p:tav tm="100000">
                                          <p:val>
                                            <p:strVal val="#ppt_x"/>
                                          </p:val>
                                        </p:tav>
                                      </p:tavLst>
                                    </p:anim>
                                    <p:anim calcmode="lin" valueType="num">
                                      <p:cBhvr additive="base">
                                        <p:cTn id="8"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en-US" sz="4000" b="1" dirty="0">
                <a:solidFill>
                  <a:srgbClr val="FF0000"/>
                </a:solidFill>
                <a:latin typeface="Times New Roman" pitchFamily="18" charset="0"/>
                <a:cs typeface="Times New Roman" pitchFamily="18" charset="0"/>
              </a:rPr>
              <a:t>The Universal Law of Gravitation states that</a:t>
            </a:r>
          </a:p>
        </p:txBody>
      </p:sp>
      <p:sp>
        <p:nvSpPr>
          <p:cNvPr id="14339" name="Rectangle 3"/>
          <p:cNvSpPr>
            <a:spLocks noGrp="1" noChangeArrowheads="1"/>
          </p:cNvSpPr>
          <p:nvPr>
            <p:ph type="body" idx="1"/>
          </p:nvPr>
        </p:nvSpPr>
        <p:spPr>
          <a:xfrm>
            <a:off x="457200" y="1828800"/>
            <a:ext cx="8229600" cy="4297363"/>
          </a:xfrm>
        </p:spPr>
        <p:txBody>
          <a:bodyPr/>
          <a:lstStyle/>
          <a:p>
            <a:pPr algn="just"/>
            <a:r>
              <a:rPr lang="en-US" b="1" dirty="0">
                <a:latin typeface="Times New Roman" pitchFamily="18" charset="0"/>
                <a:cs typeface="Times New Roman" pitchFamily="18" charset="0"/>
              </a:rPr>
              <a:t>Any two point particles with masses m</a:t>
            </a:r>
            <a:r>
              <a:rPr lang="en-US" b="1" baseline="-25000" dirty="0">
                <a:latin typeface="Times New Roman" pitchFamily="18" charset="0"/>
                <a:cs typeface="Times New Roman" pitchFamily="18" charset="0"/>
              </a:rPr>
              <a:t>1</a:t>
            </a:r>
            <a:r>
              <a:rPr lang="en-US" b="1" dirty="0">
                <a:latin typeface="Times New Roman" pitchFamily="18" charset="0"/>
                <a:cs typeface="Times New Roman" pitchFamily="18" charset="0"/>
              </a:rPr>
              <a:t> and m</a:t>
            </a:r>
            <a:r>
              <a:rPr lang="en-US" b="1" baseline="-25000" dirty="0">
                <a:latin typeface="Times New Roman" pitchFamily="18" charset="0"/>
                <a:cs typeface="Times New Roman" pitchFamily="18" charset="0"/>
              </a:rPr>
              <a:t>2</a:t>
            </a:r>
            <a:r>
              <a:rPr lang="en-US" b="1" dirty="0">
                <a:latin typeface="Times New Roman" pitchFamily="18" charset="0"/>
                <a:cs typeface="Times New Roman" pitchFamily="18" charset="0"/>
              </a:rPr>
              <a:t> attract each other by a force whose magnitude is directly proportional to the product of the two masses, that is m</a:t>
            </a:r>
            <a:r>
              <a:rPr lang="en-US" b="1" baseline="-25000" dirty="0">
                <a:latin typeface="Times New Roman" pitchFamily="18" charset="0"/>
                <a:cs typeface="Times New Roman" pitchFamily="18" charset="0"/>
              </a:rPr>
              <a:t>1</a:t>
            </a:r>
            <a:r>
              <a:rPr lang="en-US" b="1" dirty="0">
                <a:latin typeface="Times New Roman" pitchFamily="18" charset="0"/>
                <a:cs typeface="Times New Roman" pitchFamily="18" charset="0"/>
              </a:rPr>
              <a:t>m</a:t>
            </a:r>
            <a:r>
              <a:rPr lang="en-US" b="1" baseline="-25000" dirty="0">
                <a:latin typeface="Times New Roman" pitchFamily="18" charset="0"/>
                <a:cs typeface="Times New Roman" pitchFamily="18" charset="0"/>
              </a:rPr>
              <a:t>2</a:t>
            </a:r>
            <a:r>
              <a:rPr lang="en-US" b="1" dirty="0">
                <a:latin typeface="Times New Roman" pitchFamily="18" charset="0"/>
                <a:cs typeface="Times New Roman" pitchFamily="18" charset="0"/>
              </a:rPr>
              <a:t> and inversely proportional to the square of the distance R between them. The direction of the force is along the line joining the two masses.</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dissolve">
                                      <p:cBhvr>
                                        <p:cTn id="12"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3216</TotalTime>
  <Words>1383</Words>
  <Application>Microsoft Office PowerPoint</Application>
  <PresentationFormat>On-screen Show (4:3)</PresentationFormat>
  <Paragraphs>110</Paragraphs>
  <Slides>34</Slides>
  <Notes>3</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34</vt:i4>
      </vt:variant>
    </vt:vector>
  </HeadingPairs>
  <TitlesOfParts>
    <vt:vector size="38" baseType="lpstr">
      <vt:lpstr>Office Theme</vt:lpstr>
      <vt:lpstr>Equation</vt:lpstr>
      <vt:lpstr>Paint Shop Pro Image</vt:lpstr>
      <vt:lpstr>Microsoft Equation 3.0</vt:lpstr>
      <vt:lpstr>Dr. Hind I. Abdulgafour</vt:lpstr>
      <vt:lpstr>What makes us to fall on the earth always?</vt:lpstr>
      <vt:lpstr>What makes the apple to always fall on the earth?</vt:lpstr>
      <vt:lpstr>Every object in the universe attracts every other object towards itself</vt:lpstr>
      <vt:lpstr>Newton’s Law of Gravitation</vt:lpstr>
      <vt:lpstr>N.L.o.G.</vt:lpstr>
      <vt:lpstr>N.L.o.G – Putting it all together</vt:lpstr>
      <vt:lpstr>Try this!</vt:lpstr>
      <vt:lpstr>The Universal Law of Gravitation states that</vt:lpstr>
      <vt:lpstr>Universal Gravitation</vt:lpstr>
      <vt:lpstr>In the mathematical form the law can be represented as…</vt:lpstr>
      <vt:lpstr>Slide 12</vt:lpstr>
      <vt:lpstr>Uses of Gravitation</vt:lpstr>
      <vt:lpstr>ان الأجسام ذات الكتلة تخلق اضطرابًا غير مرئي في الفضاء المحيط بها والتي تشعر بها كائنات ضخمة أخرى - وهذا مجال جاذبية.</vt:lpstr>
      <vt:lpstr>Gravitational Field Strength</vt:lpstr>
      <vt:lpstr>Example 1</vt:lpstr>
      <vt:lpstr>Example 2: Law of Universal Gravitation</vt:lpstr>
      <vt:lpstr>Slide 18</vt:lpstr>
      <vt:lpstr>Weight</vt:lpstr>
      <vt:lpstr>Slide 20</vt:lpstr>
      <vt:lpstr>Slide 21</vt:lpstr>
      <vt:lpstr>Gravitational Potential Energy</vt:lpstr>
      <vt:lpstr>Slide 23</vt:lpstr>
      <vt:lpstr>Slide 24</vt:lpstr>
      <vt:lpstr>Satellites: Circular Orbits</vt:lpstr>
      <vt:lpstr>Slide 26</vt:lpstr>
      <vt:lpstr>Slide 27</vt:lpstr>
      <vt:lpstr>Kepler's Laws</vt:lpstr>
      <vt:lpstr>Kepler’s 1st law – The Law of Orbits</vt:lpstr>
      <vt:lpstr>Kepler’s 2nd Law – The Law of Areas</vt:lpstr>
      <vt:lpstr>Kepler’s 3rd Law – The Law of Periods</vt:lpstr>
      <vt:lpstr>Slide 32</vt:lpstr>
      <vt:lpstr>Slide 33</vt:lpstr>
      <vt:lpstr>Slide 34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 Hind I. Abdulgafour</dc:title>
  <dc:creator>Ho</dc:creator>
  <cp:lastModifiedBy>Ho</cp:lastModifiedBy>
  <cp:revision>30</cp:revision>
  <dcterms:created xsi:type="dcterms:W3CDTF">2006-08-16T00:00:00Z</dcterms:created>
  <dcterms:modified xsi:type="dcterms:W3CDTF">2019-01-16T20:49:19Z</dcterms:modified>
</cp:coreProperties>
</file>