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4"/>
  </p:notesMasterIdLst>
  <p:sldIdLst>
    <p:sldId id="256" r:id="rId2"/>
    <p:sldId id="395" r:id="rId3"/>
    <p:sldId id="428" r:id="rId4"/>
    <p:sldId id="468" r:id="rId5"/>
    <p:sldId id="469" r:id="rId6"/>
    <p:sldId id="473" r:id="rId7"/>
    <p:sldId id="475" r:id="rId8"/>
    <p:sldId id="477" r:id="rId9"/>
    <p:sldId id="479" r:id="rId10"/>
    <p:sldId id="481" r:id="rId11"/>
    <p:sldId id="483" r:id="rId12"/>
    <p:sldId id="489" r:id="rId13"/>
    <p:sldId id="499" r:id="rId14"/>
    <p:sldId id="491" r:id="rId15"/>
    <p:sldId id="500" r:id="rId16"/>
    <p:sldId id="501" r:id="rId17"/>
    <p:sldId id="502" r:id="rId18"/>
    <p:sldId id="503" r:id="rId19"/>
    <p:sldId id="510" r:id="rId20"/>
    <p:sldId id="534" r:id="rId21"/>
    <p:sldId id="512" r:id="rId22"/>
    <p:sldId id="514" r:id="rId23"/>
    <p:sldId id="516" r:id="rId24"/>
    <p:sldId id="518" r:id="rId25"/>
    <p:sldId id="520" r:id="rId26"/>
    <p:sldId id="522" r:id="rId27"/>
    <p:sldId id="524" r:id="rId28"/>
    <p:sldId id="526" r:id="rId29"/>
    <p:sldId id="528" r:id="rId30"/>
    <p:sldId id="530" r:id="rId31"/>
    <p:sldId id="532" r:id="rId32"/>
    <p:sldId id="50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18" autoAdjust="0"/>
    <p:restoredTop sz="94660"/>
  </p:normalViewPr>
  <p:slideViewPr>
    <p:cSldViewPr>
      <p:cViewPr>
        <p:scale>
          <a:sx n="70" d="100"/>
          <a:sy n="70" d="100"/>
        </p:scale>
        <p:origin x="-124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image" Target="../media/image55.emf"/><Relationship Id="rId1" Type="http://schemas.openxmlformats.org/officeDocument/2006/relationships/image" Target="../media/image2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272A5-CEBD-4294-ADCF-5D43EBBFD644}" type="datetimeFigureOut">
              <a:rPr lang="en-US" smtClean="0"/>
              <a:pPr/>
              <a:t>1/16/2017</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C65EF4-AE49-426E-AD1C-742AA111308C}"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01C65EF4-AE49-426E-AD1C-742AA111308C}" type="slidenum">
              <a:rPr lang="en-MY" smtClean="0"/>
              <a:pPr/>
              <a:t>8</a:t>
            </a:fld>
            <a:endParaRPr lang="en-MY"/>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p>
        </p:txBody>
      </p:sp>
      <p:sp>
        <p:nvSpPr>
          <p:cNvPr id="43011" name="Slide Number Placeholder 3"/>
          <p:cNvSpPr>
            <a:spLocks noGrp="1"/>
          </p:cNvSpPr>
          <p:nvPr>
            <p:ph type="sldNum" sz="quarter" idx="5"/>
          </p:nvPr>
        </p:nvSpPr>
        <p:spPr bwMode="auto">
          <a:noFill/>
          <a:ln>
            <a:miter lim="800000"/>
            <a:headEnd/>
            <a:tailEnd/>
          </a:ln>
        </p:spPr>
        <p:txBody>
          <a:bodyPr/>
          <a:lstStyle/>
          <a:p>
            <a:fld id="{D37CA3FE-09B6-423C-8B00-D67D10CAD96E}" type="slidenum">
              <a:rPr lang="en-US" altLang="zh-TW"/>
              <a:pPr/>
              <a:t>27</a:t>
            </a:fld>
            <a:endParaRPr lang="en-US" altLang="zh-TW"/>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p>
        </p:txBody>
      </p:sp>
      <p:sp>
        <p:nvSpPr>
          <p:cNvPr id="48131" name="Slide Number Placeholder 3"/>
          <p:cNvSpPr>
            <a:spLocks noGrp="1"/>
          </p:cNvSpPr>
          <p:nvPr>
            <p:ph type="sldNum" sz="quarter" idx="5"/>
          </p:nvPr>
        </p:nvSpPr>
        <p:spPr bwMode="auto">
          <a:noFill/>
          <a:ln>
            <a:miter lim="800000"/>
            <a:headEnd/>
            <a:tailEnd/>
          </a:ln>
        </p:spPr>
        <p:txBody>
          <a:bodyPr/>
          <a:lstStyle/>
          <a:p>
            <a:fld id="{00DB8881-5483-42E6-A3CD-6CFEFE1FF9B3}" type="slidenum">
              <a:rPr lang="en-US" altLang="zh-TW"/>
              <a:pPr/>
              <a:t>31</a:t>
            </a:fld>
            <a:endParaRPr lang="en-US" altLang="zh-T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16/1/2017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16/1/2017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16/1/2017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16/1/2017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741331-8912-49FC-893E-927034DF0E76}" type="datetimeFigureOut">
              <a:rPr lang="en-MY" smtClean="0"/>
              <a:pPr/>
              <a:t>16/1/2017</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9D741331-8912-49FC-893E-927034DF0E76}" type="datetimeFigureOut">
              <a:rPr lang="en-MY" smtClean="0"/>
              <a:pPr/>
              <a:t>16/1/2017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9D741331-8912-49FC-893E-927034DF0E76}" type="datetimeFigureOut">
              <a:rPr lang="en-MY" smtClean="0"/>
              <a:pPr/>
              <a:t>16/1/2017</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9D741331-8912-49FC-893E-927034DF0E76}" type="datetimeFigureOut">
              <a:rPr lang="en-MY" smtClean="0"/>
              <a:pPr/>
              <a:t>16/1/2017</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41331-8912-49FC-893E-927034DF0E76}" type="datetimeFigureOut">
              <a:rPr lang="en-MY" smtClean="0"/>
              <a:pPr/>
              <a:t>16/1/2017</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16/1/2017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16/1/2017</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41331-8912-49FC-893E-927034DF0E76}" type="datetimeFigureOut">
              <a:rPr lang="en-MY" smtClean="0"/>
              <a:pPr/>
              <a:t>16/1/2017</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13721-8F7B-4161-9FEB-4480B99E4ADB}"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42.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oleObject" Target="../embeddings/oleObject7.bin"/><Relationship Id="rId7" Type="http://schemas.openxmlformats.org/officeDocument/2006/relationships/image" Target="../media/image61.png"/><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64.png"/><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27.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1.png"/></Relationships>
</file>

<file path=ppt/slides/_rels/slide3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 Id="rId4" Type="http://schemas.openxmlformats.org/officeDocument/2006/relationships/image" Target="../media/image10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764704"/>
            <a:ext cx="7772400" cy="1470025"/>
          </a:xfrm>
        </p:spPr>
        <p:txBody>
          <a:bodyPr>
            <a:normAutofit/>
          </a:bodyPr>
          <a:lstStyle/>
          <a:p>
            <a:pPr algn="ctr"/>
            <a:r>
              <a:rPr lang="en-US" sz="4800" b="1" dirty="0" smtClean="0">
                <a:solidFill>
                  <a:srgbClr val="002060"/>
                </a:solidFill>
                <a:effectLst>
                  <a:outerShdw blurRad="38100" dist="38100" dir="2700000" algn="tl">
                    <a:srgbClr val="C0C0C0"/>
                  </a:outerShdw>
                </a:effectLst>
                <a:latin typeface="Times New Roman" pitchFamily="18" charset="0"/>
                <a:cs typeface="Times New Roman" pitchFamily="18" charset="0"/>
              </a:rPr>
              <a:t>Lecture ﴾7﴿</a:t>
            </a:r>
            <a:endParaRPr lang="en-MY" sz="4800" dirty="0">
              <a:solidFill>
                <a:srgbClr val="002060"/>
              </a:solidFill>
            </a:endParaRPr>
          </a:p>
        </p:txBody>
      </p:sp>
      <p:sp>
        <p:nvSpPr>
          <p:cNvPr id="3" name="Subtitle 2"/>
          <p:cNvSpPr>
            <a:spLocks noGrp="1"/>
          </p:cNvSpPr>
          <p:nvPr>
            <p:ph type="subTitle" idx="1"/>
          </p:nvPr>
        </p:nvSpPr>
        <p:spPr>
          <a:xfrm>
            <a:off x="357158" y="2500306"/>
            <a:ext cx="8358246" cy="2500330"/>
          </a:xfrm>
        </p:spPr>
        <p:txBody>
          <a:bodyPr>
            <a:normAutofit/>
          </a:bodyPr>
          <a:lstStyle/>
          <a:p>
            <a:r>
              <a:rPr lang="en-US" sz="4800" b="1" dirty="0" smtClean="0">
                <a:solidFill>
                  <a:srgbClr val="002060"/>
                </a:solidFill>
                <a:latin typeface="Times New Roman" pitchFamily="18" charset="0"/>
                <a:cs typeface="Times New Roman" pitchFamily="18" charset="0"/>
              </a:rPr>
              <a:t> </a:t>
            </a:r>
            <a:r>
              <a:rPr lang="en-MY" sz="4800" b="1" dirty="0" err="1" smtClean="0">
                <a:solidFill>
                  <a:srgbClr val="002060"/>
                </a:solidFill>
                <a:latin typeface="Times New Roman" pitchFamily="18" charset="0"/>
                <a:cs typeface="Times New Roman" pitchFamily="18" charset="0"/>
              </a:rPr>
              <a:t>Center</a:t>
            </a:r>
            <a:r>
              <a:rPr lang="en-MY" sz="4800" b="1" dirty="0" smtClean="0">
                <a:solidFill>
                  <a:srgbClr val="002060"/>
                </a:solidFill>
                <a:latin typeface="Times New Roman" pitchFamily="18" charset="0"/>
                <a:cs typeface="Times New Roman" pitchFamily="18" charset="0"/>
              </a:rPr>
              <a:t> of mass and linear momentum</a:t>
            </a:r>
          </a:p>
          <a:p>
            <a:r>
              <a:rPr lang="en-US" sz="4800" b="1" dirty="0" smtClean="0">
                <a:solidFill>
                  <a:srgbClr val="FF0000"/>
                </a:solidFill>
                <a:latin typeface="Times New Roman" pitchFamily="18" charset="0"/>
                <a:cs typeface="Times New Roman" pitchFamily="18" charset="0"/>
              </a:rPr>
              <a:t>Dr. Hind I. Al-</a:t>
            </a:r>
            <a:r>
              <a:rPr lang="en-US" sz="4800" b="1" dirty="0" err="1" smtClean="0">
                <a:solidFill>
                  <a:srgbClr val="FF0000"/>
                </a:solidFill>
                <a:latin typeface="Times New Roman" pitchFamily="18" charset="0"/>
                <a:cs typeface="Times New Roman" pitchFamily="18" charset="0"/>
              </a:rPr>
              <a:t>Shaikh</a:t>
            </a:r>
            <a:endParaRPr lang="en-US" sz="4800" b="1" dirty="0" smtClean="0">
              <a:solidFill>
                <a:srgbClr val="FF0000"/>
              </a:solidFill>
              <a:latin typeface="Times New Roman" pitchFamily="18" charset="0"/>
              <a:cs typeface="Times New Roman" pitchFamily="18" charset="0"/>
            </a:endParaRPr>
          </a:p>
          <a:p>
            <a:endParaRPr lang="en-US" sz="4800" b="1" dirty="0" smtClean="0">
              <a:solidFill>
                <a:srgbClr val="FF0000"/>
              </a:solidFill>
              <a:latin typeface="Times New Roman" pitchFamily="18" charset="0"/>
              <a:cs typeface="Times New Roman" pitchFamily="18" charset="0"/>
            </a:endParaRPr>
          </a:p>
          <a:p>
            <a:endParaRPr lang="en-MY" sz="48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
          <p:cNvSpPr txBox="1">
            <a:spLocks noChangeArrowheads="1"/>
          </p:cNvSpPr>
          <p:nvPr/>
        </p:nvSpPr>
        <p:spPr bwMode="auto">
          <a:xfrm>
            <a:off x="0" y="0"/>
            <a:ext cx="3361754" cy="523220"/>
          </a:xfrm>
          <a:prstGeom prst="rect">
            <a:avLst/>
          </a:prstGeom>
          <a:noFill/>
          <a:ln w="9525">
            <a:noFill/>
            <a:miter lim="800000"/>
            <a:headEnd/>
            <a:tailEnd/>
          </a:ln>
        </p:spPr>
        <p:txBody>
          <a:bodyPr wrap="none">
            <a:spAutoFit/>
          </a:bodyPr>
          <a:lstStyle/>
          <a:p>
            <a:pPr>
              <a:buClr>
                <a:srgbClr val="FF0000"/>
              </a:buClr>
              <a:buFont typeface="Wingdings" pitchFamily="2" charset="2"/>
              <a:buChar char="v"/>
            </a:pPr>
            <a:r>
              <a:rPr lang="en-US" altLang="zh-TW" sz="2000" b="1" i="1" dirty="0" smtClean="0">
                <a:solidFill>
                  <a:srgbClr val="0070C0"/>
                </a:solidFill>
                <a:latin typeface="Arial" pitchFamily="34" charset="0"/>
                <a:cs typeface="Arial" pitchFamily="34" charset="0"/>
              </a:rPr>
              <a:t> </a:t>
            </a:r>
            <a:r>
              <a:rPr lang="en-US" altLang="zh-TW" sz="2800" b="1" dirty="0">
                <a:solidFill>
                  <a:srgbClr val="FF0000"/>
                </a:solidFill>
                <a:latin typeface="Times New Roman" pitchFamily="18" charset="0"/>
                <a:cs typeface="Times New Roman" pitchFamily="18" charset="0"/>
              </a:rPr>
              <a:t>Linear momentum</a:t>
            </a:r>
          </a:p>
        </p:txBody>
      </p:sp>
      <p:graphicFrame>
        <p:nvGraphicFramePr>
          <p:cNvPr id="25602" name="Object 3"/>
          <p:cNvGraphicFramePr>
            <a:graphicFrameLocks noChangeAspect="1"/>
          </p:cNvGraphicFramePr>
          <p:nvPr/>
        </p:nvGraphicFramePr>
        <p:xfrm>
          <a:off x="4508500" y="3308350"/>
          <a:ext cx="127000" cy="241300"/>
        </p:xfrm>
        <a:graphic>
          <a:graphicData uri="http://schemas.openxmlformats.org/presentationml/2006/ole">
            <p:oleObj spid="_x0000_s266242" name="Equation" r:id="rId3" imgW="126890" imgH="241091" progId="Equation.3">
              <p:embed/>
            </p:oleObj>
          </a:graphicData>
        </a:graphic>
      </p:graphicFrame>
      <p:pic>
        <p:nvPicPr>
          <p:cNvPr id="25603" name="Picture 4"/>
          <p:cNvPicPr>
            <a:picLocks noChangeAspect="1" noChangeArrowheads="1"/>
          </p:cNvPicPr>
          <p:nvPr/>
        </p:nvPicPr>
        <p:blipFill>
          <a:blip r:embed="rId4"/>
          <a:srcRect/>
          <a:stretch>
            <a:fillRect/>
          </a:stretch>
        </p:blipFill>
        <p:spPr bwMode="auto">
          <a:xfrm>
            <a:off x="793750" y="1270000"/>
            <a:ext cx="6826250" cy="758825"/>
          </a:xfrm>
          <a:prstGeom prst="rect">
            <a:avLst/>
          </a:prstGeom>
          <a:noFill/>
          <a:ln w="9525">
            <a:noFill/>
            <a:miter lim="800000"/>
            <a:headEnd/>
            <a:tailEnd/>
          </a:ln>
        </p:spPr>
      </p:pic>
      <p:sp>
        <p:nvSpPr>
          <p:cNvPr id="25604" name="TextBox 17"/>
          <p:cNvSpPr txBox="1">
            <a:spLocks noChangeArrowheads="1"/>
          </p:cNvSpPr>
          <p:nvPr/>
        </p:nvSpPr>
        <p:spPr bwMode="auto">
          <a:xfrm>
            <a:off x="600075" y="641350"/>
            <a:ext cx="8221663" cy="4524315"/>
          </a:xfrm>
          <a:prstGeom prst="rect">
            <a:avLst/>
          </a:prstGeom>
          <a:noFill/>
          <a:ln w="9525">
            <a:noFill/>
            <a:miter lim="800000"/>
            <a:headEnd/>
            <a:tailEnd/>
          </a:ln>
        </p:spPr>
        <p:txBody>
          <a:bodyPr>
            <a:spAutoFit/>
          </a:bodyPr>
          <a:lstStyle/>
          <a:p>
            <a:r>
              <a:rPr lang="en-US" altLang="zh-TW" b="1" dirty="0">
                <a:solidFill>
                  <a:srgbClr val="002060"/>
                </a:solidFill>
                <a:latin typeface="Times New Roman" pitchFamily="18" charset="0"/>
                <a:cs typeface="Times New Roman" pitchFamily="18" charset="0"/>
              </a:rPr>
              <a:t>DEFINITION</a:t>
            </a:r>
            <a:r>
              <a:rPr lang="en-US" altLang="zh-TW" b="1" dirty="0" smtClean="0">
                <a:solidFill>
                  <a:srgbClr val="002060"/>
                </a:solidFill>
                <a:latin typeface="Times New Roman" pitchFamily="18" charset="0"/>
                <a:cs typeface="Times New Roman" pitchFamily="18" charset="0"/>
              </a:rPr>
              <a:t>:</a:t>
            </a:r>
            <a:r>
              <a:rPr lang="ar-IQ" altLang="zh-TW" dirty="0" smtClean="0">
                <a:solidFill>
                  <a:srgbClr val="002060"/>
                </a:solidFill>
                <a:latin typeface="Times New Roman" pitchFamily="18" charset="0"/>
                <a:cs typeface="Times New Roman" pitchFamily="18" charset="0"/>
              </a:rPr>
              <a:t> </a:t>
            </a:r>
            <a:r>
              <a:rPr lang="en-MY" b="1" dirty="0" smtClean="0">
                <a:solidFill>
                  <a:srgbClr val="002060"/>
                </a:solidFill>
                <a:latin typeface="Times New Roman" pitchFamily="18" charset="0"/>
                <a:cs typeface="Times New Roman" pitchFamily="18" charset="0"/>
              </a:rPr>
              <a:t>The</a:t>
            </a:r>
            <a:r>
              <a:rPr lang="en-MY" dirty="0" smtClean="0">
                <a:solidFill>
                  <a:srgbClr val="002060"/>
                </a:solidFill>
                <a:latin typeface="Times New Roman" pitchFamily="18" charset="0"/>
                <a:cs typeface="Times New Roman" pitchFamily="18" charset="0"/>
              </a:rPr>
              <a:t> </a:t>
            </a:r>
            <a:r>
              <a:rPr lang="en-MY" b="1" dirty="0" smtClean="0">
                <a:solidFill>
                  <a:srgbClr val="C00000"/>
                </a:solidFill>
                <a:latin typeface="Times New Roman" pitchFamily="18" charset="0"/>
                <a:cs typeface="Times New Roman" pitchFamily="18" charset="0"/>
              </a:rPr>
              <a:t>linear momentum </a:t>
            </a:r>
            <a:r>
              <a:rPr lang="en-MY" b="1" dirty="0" smtClean="0">
                <a:solidFill>
                  <a:srgbClr val="002060"/>
                </a:solidFill>
                <a:latin typeface="Times New Roman" pitchFamily="18" charset="0"/>
                <a:cs typeface="Times New Roman" pitchFamily="18" charset="0"/>
              </a:rPr>
              <a:t>of a particle is a vector quantity </a:t>
            </a:r>
            <a:r>
              <a:rPr lang="ar-IQ" b="1" dirty="0" smtClean="0">
                <a:solidFill>
                  <a:srgbClr val="002060"/>
                </a:solidFill>
                <a:latin typeface="Times New Roman" pitchFamily="18" charset="0"/>
                <a:cs typeface="Times New Roman" pitchFamily="18" charset="0"/>
              </a:rPr>
              <a:t>        </a:t>
            </a:r>
            <a:r>
              <a:rPr lang="en-MY" b="1" dirty="0" smtClean="0">
                <a:solidFill>
                  <a:srgbClr val="002060"/>
                </a:solidFill>
                <a:latin typeface="Times New Roman" pitchFamily="18" charset="0"/>
                <a:cs typeface="Times New Roman" pitchFamily="18" charset="0"/>
              </a:rPr>
              <a:t>that is</a:t>
            </a:r>
          </a:p>
          <a:p>
            <a:r>
              <a:rPr lang="en-MY" b="1" dirty="0" smtClean="0">
                <a:solidFill>
                  <a:srgbClr val="002060"/>
                </a:solidFill>
                <a:latin typeface="Times New Roman" pitchFamily="18" charset="0"/>
                <a:cs typeface="Times New Roman" pitchFamily="18" charset="0"/>
              </a:rPr>
              <a:t>defined as</a:t>
            </a:r>
            <a:endParaRPr lang="en-US" altLang="zh-TW" b="1" dirty="0">
              <a:solidFill>
                <a:srgbClr val="002060"/>
              </a:solidFill>
              <a:latin typeface="Times New Roman" pitchFamily="18" charset="0"/>
              <a:cs typeface="Times New Roman" pitchFamily="18" charset="0"/>
            </a:endParaRPr>
          </a:p>
          <a:p>
            <a:endParaRPr lang="en-US" altLang="zh-TW" dirty="0">
              <a:solidFill>
                <a:srgbClr val="7030A0"/>
              </a:solidFill>
            </a:endParaRPr>
          </a:p>
          <a:p>
            <a:endParaRPr lang="en-US" altLang="zh-TW" dirty="0">
              <a:solidFill>
                <a:srgbClr val="7030A0"/>
              </a:solidFill>
            </a:endParaRPr>
          </a:p>
          <a:p>
            <a:endParaRPr lang="en-US" altLang="zh-TW" dirty="0">
              <a:solidFill>
                <a:srgbClr val="7030A0"/>
              </a:solidFill>
            </a:endParaRPr>
          </a:p>
          <a:p>
            <a:r>
              <a:rPr lang="en-US" altLang="zh-TW" b="1" dirty="0">
                <a:solidFill>
                  <a:srgbClr val="002060"/>
                </a:solidFill>
                <a:latin typeface="Times New Roman" pitchFamily="18" charset="0"/>
                <a:cs typeface="Times New Roman" pitchFamily="18" charset="0"/>
              </a:rPr>
              <a:t>in which </a:t>
            </a:r>
            <a:r>
              <a:rPr lang="en-US" altLang="zh-TW" b="1" i="1" dirty="0">
                <a:solidFill>
                  <a:srgbClr val="002060"/>
                </a:solidFill>
                <a:latin typeface="Times New Roman" pitchFamily="18" charset="0"/>
                <a:cs typeface="Times New Roman" pitchFamily="18" charset="0"/>
              </a:rPr>
              <a:t>m</a:t>
            </a:r>
            <a:r>
              <a:rPr lang="en-US" altLang="zh-TW" b="1" dirty="0">
                <a:solidFill>
                  <a:srgbClr val="002060"/>
                </a:solidFill>
                <a:latin typeface="Times New Roman" pitchFamily="18" charset="0"/>
                <a:cs typeface="Times New Roman" pitchFamily="18" charset="0"/>
              </a:rPr>
              <a:t> is the mass of the particle and </a:t>
            </a:r>
            <a:r>
              <a:rPr lang="en-US" altLang="zh-TW" b="1" i="1" dirty="0">
                <a:solidFill>
                  <a:srgbClr val="002060"/>
                </a:solidFill>
                <a:latin typeface="Times New Roman" pitchFamily="18" charset="0"/>
                <a:cs typeface="Times New Roman" pitchFamily="18" charset="0"/>
              </a:rPr>
              <a:t>v</a:t>
            </a:r>
            <a:r>
              <a:rPr lang="en-US" altLang="zh-TW" b="1" dirty="0">
                <a:solidFill>
                  <a:srgbClr val="002060"/>
                </a:solidFill>
                <a:latin typeface="Times New Roman" pitchFamily="18" charset="0"/>
                <a:cs typeface="Times New Roman" pitchFamily="18" charset="0"/>
              </a:rPr>
              <a:t> is its velocity.</a:t>
            </a:r>
          </a:p>
          <a:p>
            <a:r>
              <a:rPr lang="en-US" altLang="zh-TW" b="1" dirty="0">
                <a:latin typeface="Times New Roman" pitchFamily="18" charset="0"/>
                <a:cs typeface="Times New Roman" pitchFamily="18" charset="0"/>
              </a:rPr>
              <a:t>(This is a conserved </a:t>
            </a:r>
            <a:r>
              <a:rPr lang="en-US" altLang="zh-TW" b="1" dirty="0" smtClean="0">
                <a:latin typeface="Times New Roman" pitchFamily="18" charset="0"/>
                <a:cs typeface="Times New Roman" pitchFamily="18" charset="0"/>
              </a:rPr>
              <a:t>quantity </a:t>
            </a:r>
            <a:r>
              <a:rPr lang="en-US" altLang="zh-TW" b="1" dirty="0">
                <a:latin typeface="Times New Roman" pitchFamily="18" charset="0"/>
                <a:cs typeface="Times New Roman" pitchFamily="18" charset="0"/>
              </a:rPr>
              <a:t>for an isolated system.)</a:t>
            </a:r>
          </a:p>
          <a:p>
            <a:r>
              <a:rPr lang="en-US" altLang="zh-TW" b="1" dirty="0">
                <a:solidFill>
                  <a:srgbClr val="002060"/>
                </a:solidFill>
                <a:latin typeface="Times New Roman" pitchFamily="18" charset="0"/>
                <a:cs typeface="Times New Roman" pitchFamily="18" charset="0"/>
              </a:rPr>
              <a:t>The time rate of change of the momentum of a particle is equal to the net force acting on the particle and is in the direction of that force.</a:t>
            </a:r>
          </a:p>
          <a:p>
            <a:endParaRPr lang="en-US" altLang="zh-TW" dirty="0">
              <a:solidFill>
                <a:srgbClr val="7030A0"/>
              </a:solidFill>
            </a:endParaRPr>
          </a:p>
          <a:p>
            <a:endParaRPr lang="ar-IQ" altLang="zh-TW" dirty="0" smtClean="0">
              <a:solidFill>
                <a:srgbClr val="7030A0"/>
              </a:solidFill>
            </a:endParaRPr>
          </a:p>
          <a:p>
            <a:endParaRPr lang="ar-IQ" altLang="zh-TW" dirty="0" smtClean="0">
              <a:solidFill>
                <a:srgbClr val="7030A0"/>
              </a:solidFill>
            </a:endParaRPr>
          </a:p>
          <a:p>
            <a:endParaRPr lang="ar-IQ" altLang="zh-TW" dirty="0" smtClean="0">
              <a:solidFill>
                <a:srgbClr val="7030A0"/>
              </a:solidFill>
            </a:endParaRPr>
          </a:p>
          <a:p>
            <a:endParaRPr lang="ar-IQ" altLang="zh-TW" dirty="0" smtClean="0">
              <a:solidFill>
                <a:srgbClr val="7030A0"/>
              </a:solidFill>
            </a:endParaRPr>
          </a:p>
          <a:p>
            <a:endParaRPr lang="en-US" altLang="zh-TW" dirty="0">
              <a:solidFill>
                <a:srgbClr val="7030A0"/>
              </a:solidFill>
            </a:endParaRPr>
          </a:p>
          <a:p>
            <a:r>
              <a:rPr lang="en-US" altLang="zh-TW" b="1" dirty="0" smtClean="0">
                <a:solidFill>
                  <a:srgbClr val="002060"/>
                </a:solidFill>
                <a:latin typeface="Times New Roman" pitchFamily="18" charset="0"/>
                <a:cs typeface="Times New Roman" pitchFamily="18" charset="0"/>
              </a:rPr>
              <a:t>This </a:t>
            </a:r>
            <a:r>
              <a:rPr lang="en-US" altLang="zh-TW" b="1" dirty="0">
                <a:solidFill>
                  <a:srgbClr val="002060"/>
                </a:solidFill>
                <a:latin typeface="Times New Roman" pitchFamily="18" charset="0"/>
                <a:cs typeface="Times New Roman" pitchFamily="18" charset="0"/>
              </a:rPr>
              <a:t>is actually Newton’s 2</a:t>
            </a:r>
            <a:r>
              <a:rPr lang="en-US" altLang="zh-TW" b="1" baseline="30000" dirty="0">
                <a:solidFill>
                  <a:srgbClr val="002060"/>
                </a:solidFill>
                <a:latin typeface="Times New Roman" pitchFamily="18" charset="0"/>
                <a:cs typeface="Times New Roman" pitchFamily="18" charset="0"/>
              </a:rPr>
              <a:t>nd</a:t>
            </a:r>
            <a:r>
              <a:rPr lang="en-US" altLang="zh-TW" b="1" dirty="0">
                <a:solidFill>
                  <a:srgbClr val="002060"/>
                </a:solidFill>
                <a:latin typeface="Times New Roman" pitchFamily="18" charset="0"/>
                <a:cs typeface="Times New Roman" pitchFamily="18" charset="0"/>
              </a:rPr>
              <a:t> law:</a:t>
            </a:r>
          </a:p>
        </p:txBody>
      </p:sp>
      <p:pic>
        <p:nvPicPr>
          <p:cNvPr id="25605" name="Picture 5"/>
          <p:cNvPicPr>
            <a:picLocks noChangeAspect="1" noChangeArrowheads="1"/>
          </p:cNvPicPr>
          <p:nvPr/>
        </p:nvPicPr>
        <p:blipFill>
          <a:blip r:embed="rId5"/>
          <a:srcRect/>
          <a:stretch>
            <a:fillRect/>
          </a:stretch>
        </p:blipFill>
        <p:spPr bwMode="auto">
          <a:xfrm>
            <a:off x="2786050" y="3429000"/>
            <a:ext cx="2181225" cy="1069975"/>
          </a:xfrm>
          <a:prstGeom prst="rect">
            <a:avLst/>
          </a:prstGeom>
          <a:noFill/>
          <a:ln w="9525">
            <a:noFill/>
            <a:miter lim="800000"/>
            <a:headEnd/>
            <a:tailEnd/>
          </a:ln>
        </p:spPr>
      </p:pic>
      <p:pic>
        <p:nvPicPr>
          <p:cNvPr id="25606" name="Picture 6"/>
          <p:cNvPicPr>
            <a:picLocks noChangeAspect="1" noChangeArrowheads="1"/>
          </p:cNvPicPr>
          <p:nvPr/>
        </p:nvPicPr>
        <p:blipFill>
          <a:blip r:embed="rId6"/>
          <a:srcRect/>
          <a:stretch>
            <a:fillRect/>
          </a:stretch>
        </p:blipFill>
        <p:spPr bwMode="auto">
          <a:xfrm>
            <a:off x="1455738" y="5481638"/>
            <a:ext cx="5729287" cy="903287"/>
          </a:xfrm>
          <a:prstGeom prst="rect">
            <a:avLst/>
          </a:prstGeom>
          <a:noFill/>
          <a:ln w="9525">
            <a:noFill/>
            <a:miter lim="800000"/>
            <a:headEnd/>
            <a:tailEnd/>
          </a:ln>
        </p:spPr>
      </p:pic>
      <p:sp>
        <p:nvSpPr>
          <p:cNvPr id="2662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266243" name="Picture 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643834" y="571480"/>
            <a:ext cx="228600" cy="50482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1"/>
          <p:cNvSpPr txBox="1">
            <a:spLocks noChangeArrowheads="1"/>
          </p:cNvSpPr>
          <p:nvPr/>
        </p:nvSpPr>
        <p:spPr bwMode="auto">
          <a:xfrm>
            <a:off x="0" y="0"/>
            <a:ext cx="7059881" cy="523220"/>
          </a:xfrm>
          <a:prstGeom prst="rect">
            <a:avLst/>
          </a:prstGeom>
          <a:noFill/>
          <a:ln w="9525">
            <a:noFill/>
            <a:miter lim="800000"/>
            <a:headEnd/>
            <a:tailEnd/>
          </a:ln>
        </p:spPr>
        <p:txBody>
          <a:bodyPr wrap="none">
            <a:spAutoFit/>
          </a:bodyPr>
          <a:lstStyle/>
          <a:p>
            <a:pPr>
              <a:buClr>
                <a:srgbClr val="FF0000"/>
              </a:buClr>
              <a:buFont typeface="Wingdings" pitchFamily="2" charset="2"/>
              <a:buChar char="v"/>
            </a:pPr>
            <a:r>
              <a:rPr lang="en-US" altLang="zh-TW" sz="2000" b="1" i="1" dirty="0" smtClean="0">
                <a:solidFill>
                  <a:srgbClr val="0070C0"/>
                </a:solidFill>
                <a:latin typeface="Arial" pitchFamily="34" charset="0"/>
                <a:cs typeface="Arial" pitchFamily="34" charset="0"/>
              </a:rPr>
              <a:t> </a:t>
            </a:r>
            <a:r>
              <a:rPr lang="en-US" altLang="zh-TW" sz="2800" b="1" dirty="0">
                <a:solidFill>
                  <a:srgbClr val="FF0000"/>
                </a:solidFill>
                <a:latin typeface="Times New Roman" pitchFamily="18" charset="0"/>
                <a:cs typeface="Times New Roman" pitchFamily="18" charset="0"/>
              </a:rPr>
              <a:t>Linear Momentum of a System of Particles</a:t>
            </a:r>
          </a:p>
        </p:txBody>
      </p:sp>
      <p:sp>
        <p:nvSpPr>
          <p:cNvPr id="26626" name="Text Placeholder 4"/>
          <p:cNvSpPr>
            <a:spLocks noGrp="1"/>
          </p:cNvSpPr>
          <p:nvPr>
            <p:ph type="body" sz="half" idx="2"/>
          </p:nvPr>
        </p:nvSpPr>
        <p:spPr>
          <a:xfrm>
            <a:off x="534988" y="688975"/>
            <a:ext cx="7994650" cy="1379538"/>
          </a:xfrm>
        </p:spPr>
        <p:txBody>
          <a:bodyPr>
            <a:normAutofit fontScale="77500" lnSpcReduction="20000"/>
          </a:bodyPr>
          <a:lstStyle/>
          <a:p>
            <a:r>
              <a:rPr kumimoji="0" lang="en-US" altLang="zh-TW" sz="2800" b="1" dirty="0" smtClean="0">
                <a:solidFill>
                  <a:srgbClr val="002060"/>
                </a:solidFill>
                <a:latin typeface="Times New Roman" pitchFamily="18" charset="0"/>
                <a:cs typeface="Times New Roman" pitchFamily="18" charset="0"/>
              </a:rPr>
              <a:t>The </a:t>
            </a:r>
            <a:r>
              <a:rPr lang="en-US" altLang="zh-TW" sz="2800" b="1" dirty="0" smtClean="0">
                <a:solidFill>
                  <a:srgbClr val="002060"/>
                </a:solidFill>
                <a:latin typeface="Times New Roman" pitchFamily="18" charset="0"/>
                <a:cs typeface="Times New Roman" pitchFamily="18" charset="0"/>
              </a:rPr>
              <a:t>total </a:t>
            </a:r>
            <a:r>
              <a:rPr kumimoji="0" lang="en-US" altLang="zh-TW" sz="2800" b="1" dirty="0" smtClean="0">
                <a:solidFill>
                  <a:srgbClr val="002060"/>
                </a:solidFill>
                <a:latin typeface="Times New Roman" pitchFamily="18" charset="0"/>
                <a:cs typeface="Times New Roman" pitchFamily="18" charset="0"/>
              </a:rPr>
              <a:t>linear momentum of a system of particles </a:t>
            </a:r>
            <a:r>
              <a:rPr kumimoji="0" lang="ar-IQ" altLang="zh-TW" sz="2800" b="1" dirty="0" smtClean="0">
                <a:solidFill>
                  <a:srgbClr val="002060"/>
                </a:solidFill>
                <a:latin typeface="Times New Roman" pitchFamily="18" charset="0"/>
                <a:cs typeface="Times New Roman" pitchFamily="18" charset="0"/>
              </a:rPr>
              <a:t>     </a:t>
            </a:r>
            <a:r>
              <a:rPr lang="en-MY" altLang="zh-TW" sz="2800" b="1" dirty="0" smtClean="0">
                <a:solidFill>
                  <a:srgbClr val="002060"/>
                </a:solidFill>
                <a:latin typeface="Times New Roman" pitchFamily="18" charset="0"/>
                <a:cs typeface="Times New Roman" pitchFamily="18" charset="0"/>
              </a:rPr>
              <a:t>which is defined to be the</a:t>
            </a:r>
            <a:r>
              <a:rPr lang="ar-IQ" altLang="zh-TW" sz="2800" b="1" dirty="0" smtClean="0">
                <a:solidFill>
                  <a:srgbClr val="002060"/>
                </a:solidFill>
                <a:latin typeface="Times New Roman" pitchFamily="18" charset="0"/>
                <a:cs typeface="Times New Roman" pitchFamily="18" charset="0"/>
              </a:rPr>
              <a:t>  </a:t>
            </a:r>
            <a:r>
              <a:rPr lang="en-MY" altLang="zh-TW" sz="2800" b="1" dirty="0" smtClean="0">
                <a:solidFill>
                  <a:srgbClr val="002060"/>
                </a:solidFill>
                <a:latin typeface="Times New Roman" pitchFamily="18" charset="0"/>
                <a:cs typeface="Times New Roman" pitchFamily="18" charset="0"/>
              </a:rPr>
              <a:t>vector sum of the individual particles’ linear momentum and it </a:t>
            </a:r>
            <a:r>
              <a:rPr kumimoji="0" lang="en-US" altLang="zh-TW" sz="2800" b="1" dirty="0" smtClean="0">
                <a:solidFill>
                  <a:srgbClr val="002060"/>
                </a:solidFill>
                <a:latin typeface="Times New Roman" pitchFamily="18" charset="0"/>
                <a:cs typeface="Times New Roman" pitchFamily="18" charset="0"/>
              </a:rPr>
              <a:t>is equal to the product of the total mass </a:t>
            </a:r>
            <a:r>
              <a:rPr kumimoji="0" lang="en-US" altLang="zh-TW" sz="2800" b="1" i="1" dirty="0" smtClean="0">
                <a:solidFill>
                  <a:srgbClr val="002060"/>
                </a:solidFill>
                <a:latin typeface="Times New Roman" pitchFamily="18" charset="0"/>
                <a:cs typeface="Times New Roman" pitchFamily="18" charset="0"/>
              </a:rPr>
              <a:t>M </a:t>
            </a:r>
            <a:r>
              <a:rPr kumimoji="0" lang="en-US" altLang="zh-TW" sz="2800" b="1" dirty="0" smtClean="0">
                <a:solidFill>
                  <a:srgbClr val="002060"/>
                </a:solidFill>
                <a:latin typeface="Times New Roman" pitchFamily="18" charset="0"/>
                <a:cs typeface="Times New Roman" pitchFamily="18" charset="0"/>
              </a:rPr>
              <a:t>of the system and the velocity of the center of mass. Thus,</a:t>
            </a:r>
          </a:p>
        </p:txBody>
      </p:sp>
      <p:sp>
        <p:nvSpPr>
          <p:cNvPr id="2672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MY"/>
          </a:p>
        </p:txBody>
      </p:sp>
      <p:pic>
        <p:nvPicPr>
          <p:cNvPr id="267267"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786578" y="642918"/>
            <a:ext cx="228600" cy="504825"/>
          </a:xfrm>
          <a:prstGeom prst="rect">
            <a:avLst/>
          </a:prstGeom>
          <a:noFill/>
        </p:spPr>
      </p:pic>
      <p:pic>
        <p:nvPicPr>
          <p:cNvPr id="267269" name="Picture 5"/>
          <p:cNvPicPr>
            <a:picLocks noChangeAspect="1" noChangeArrowheads="1"/>
          </p:cNvPicPr>
          <p:nvPr/>
        </p:nvPicPr>
        <p:blipFill>
          <a:blip r:embed="rId3"/>
          <a:srcRect/>
          <a:stretch>
            <a:fillRect/>
          </a:stretch>
        </p:blipFill>
        <p:spPr bwMode="auto">
          <a:xfrm>
            <a:off x="857224" y="2928934"/>
            <a:ext cx="4752975" cy="714380"/>
          </a:xfrm>
          <a:prstGeom prst="rect">
            <a:avLst/>
          </a:prstGeom>
          <a:noFill/>
          <a:ln w="9525">
            <a:noFill/>
            <a:miter lim="800000"/>
            <a:headEnd/>
            <a:tailEnd/>
          </a:ln>
          <a:effectLst/>
        </p:spPr>
      </p:pic>
      <p:pic>
        <p:nvPicPr>
          <p:cNvPr id="267270" name="Picture 6"/>
          <p:cNvPicPr>
            <a:picLocks noChangeAspect="1" noChangeArrowheads="1"/>
          </p:cNvPicPr>
          <p:nvPr/>
        </p:nvPicPr>
        <p:blipFill>
          <a:blip r:embed="rId4"/>
          <a:srcRect/>
          <a:stretch>
            <a:fillRect/>
          </a:stretch>
        </p:blipFill>
        <p:spPr bwMode="auto">
          <a:xfrm>
            <a:off x="1071538" y="1928802"/>
            <a:ext cx="4643470" cy="1143008"/>
          </a:xfrm>
          <a:prstGeom prst="rect">
            <a:avLst/>
          </a:prstGeom>
          <a:noFill/>
          <a:ln w="9525">
            <a:noFill/>
            <a:miter lim="800000"/>
            <a:headEnd/>
            <a:tailEnd/>
          </a:ln>
          <a:effectLst/>
        </p:spPr>
      </p:pic>
      <p:sp>
        <p:nvSpPr>
          <p:cNvPr id="10" name="Rectangle 9"/>
          <p:cNvSpPr/>
          <p:nvPr/>
        </p:nvSpPr>
        <p:spPr>
          <a:xfrm>
            <a:off x="500034" y="3643314"/>
            <a:ext cx="6500858" cy="369332"/>
          </a:xfrm>
          <a:prstGeom prst="rect">
            <a:avLst/>
          </a:prstGeom>
        </p:spPr>
        <p:txBody>
          <a:bodyPr wrap="square">
            <a:spAutoFit/>
          </a:bodyPr>
          <a:lstStyle/>
          <a:p>
            <a:r>
              <a:rPr lang="en-MY" b="1" dirty="0" smtClean="0">
                <a:solidFill>
                  <a:srgbClr val="002060"/>
                </a:solidFill>
                <a:latin typeface="Times New Roman" pitchFamily="18" charset="0"/>
                <a:cs typeface="Times New Roman" pitchFamily="18" charset="0"/>
              </a:rPr>
              <a:t>If we take the time derivative of Eq. 1 we find</a:t>
            </a:r>
            <a:endParaRPr lang="en-MY" b="1" dirty="0">
              <a:solidFill>
                <a:srgbClr val="002060"/>
              </a:solidFill>
              <a:latin typeface="Times New Roman" pitchFamily="18" charset="0"/>
              <a:cs typeface="Times New Roman" pitchFamily="18" charset="0"/>
            </a:endParaRPr>
          </a:p>
        </p:txBody>
      </p:sp>
      <p:sp>
        <p:nvSpPr>
          <p:cNvPr id="11" name="TextBox 10"/>
          <p:cNvSpPr txBox="1"/>
          <p:nvPr/>
        </p:nvSpPr>
        <p:spPr>
          <a:xfrm>
            <a:off x="5786446" y="3143248"/>
            <a:ext cx="1857388" cy="369332"/>
          </a:xfrm>
          <a:prstGeom prst="rect">
            <a:avLst/>
          </a:prstGeom>
          <a:noFill/>
        </p:spPr>
        <p:txBody>
          <a:bodyPr wrap="square" rtlCol="0">
            <a:spAutoFit/>
          </a:bodyPr>
          <a:lstStyle/>
          <a:p>
            <a:r>
              <a:rPr lang="en-US" dirty="0" smtClean="0"/>
              <a:t>…………. 1</a:t>
            </a:r>
            <a:endParaRPr lang="en-MY" dirty="0"/>
          </a:p>
        </p:txBody>
      </p:sp>
      <p:pic>
        <p:nvPicPr>
          <p:cNvPr id="267271" name="Picture 7"/>
          <p:cNvPicPr>
            <a:picLocks noChangeAspect="1" noChangeArrowheads="1"/>
          </p:cNvPicPr>
          <p:nvPr/>
        </p:nvPicPr>
        <p:blipFill>
          <a:blip r:embed="rId5"/>
          <a:srcRect/>
          <a:stretch>
            <a:fillRect/>
          </a:stretch>
        </p:blipFill>
        <p:spPr bwMode="auto">
          <a:xfrm>
            <a:off x="857224" y="4000504"/>
            <a:ext cx="2857520" cy="1000132"/>
          </a:xfrm>
          <a:prstGeom prst="rect">
            <a:avLst/>
          </a:prstGeom>
          <a:noFill/>
          <a:ln w="9525">
            <a:noFill/>
            <a:miter lim="800000"/>
            <a:headEnd/>
            <a:tailEnd/>
          </a:ln>
          <a:effectLst/>
        </p:spPr>
      </p:pic>
      <p:pic>
        <p:nvPicPr>
          <p:cNvPr id="267272" name="Picture 8"/>
          <p:cNvPicPr>
            <a:picLocks noChangeAspect="1" noChangeArrowheads="1"/>
          </p:cNvPicPr>
          <p:nvPr/>
        </p:nvPicPr>
        <p:blipFill>
          <a:blip r:embed="rId6"/>
          <a:srcRect/>
          <a:stretch>
            <a:fillRect/>
          </a:stretch>
        </p:blipFill>
        <p:spPr bwMode="auto">
          <a:xfrm>
            <a:off x="714348" y="5572140"/>
            <a:ext cx="4000528" cy="1071546"/>
          </a:xfrm>
          <a:prstGeom prst="rect">
            <a:avLst/>
          </a:prstGeom>
          <a:noFill/>
          <a:ln w="9525">
            <a:noFill/>
            <a:miter lim="800000"/>
            <a:headEnd/>
            <a:tailEnd/>
          </a:ln>
          <a:effectLst/>
        </p:spPr>
      </p:pic>
      <p:sp>
        <p:nvSpPr>
          <p:cNvPr id="14" name="Rectangle 13"/>
          <p:cNvSpPr/>
          <p:nvPr/>
        </p:nvSpPr>
        <p:spPr>
          <a:xfrm>
            <a:off x="0" y="5000636"/>
            <a:ext cx="8786842" cy="646331"/>
          </a:xfrm>
          <a:prstGeom prst="rect">
            <a:avLst/>
          </a:prstGeom>
        </p:spPr>
        <p:txBody>
          <a:bodyPr wrap="square">
            <a:spAutoFit/>
          </a:bodyPr>
          <a:lstStyle/>
          <a:p>
            <a:r>
              <a:rPr lang="en-MY" b="1" dirty="0" smtClean="0">
                <a:solidFill>
                  <a:srgbClr val="002060"/>
                </a:solidFill>
                <a:latin typeface="Times New Roman" pitchFamily="18" charset="0"/>
                <a:cs typeface="Times New Roman" pitchFamily="18" charset="0"/>
              </a:rPr>
              <a:t>Comparing </a:t>
            </a:r>
            <a:r>
              <a:rPr lang="en-MY" b="1" dirty="0" err="1" smtClean="0">
                <a:solidFill>
                  <a:srgbClr val="002060"/>
                </a:solidFill>
                <a:latin typeface="Times New Roman" pitchFamily="18" charset="0"/>
                <a:cs typeface="Times New Roman" pitchFamily="18" charset="0"/>
              </a:rPr>
              <a:t>Eqs</a:t>
            </a:r>
            <a:r>
              <a:rPr lang="en-MY" b="1" dirty="0" smtClean="0">
                <a:solidFill>
                  <a:srgbClr val="002060"/>
                </a:solidFill>
                <a:latin typeface="Times New Roman" pitchFamily="18" charset="0"/>
                <a:cs typeface="Times New Roman" pitchFamily="18" charset="0"/>
              </a:rPr>
              <a:t>. 1 and 2 allows us to write Newton’s second law for a system of particles in the equivalent form</a:t>
            </a:r>
            <a:endParaRPr lang="en-MY" b="1" dirty="0">
              <a:solidFill>
                <a:srgbClr val="002060"/>
              </a:solidFill>
              <a:latin typeface="Times New Roman" pitchFamily="18" charset="0"/>
              <a:cs typeface="Times New Roman" pitchFamily="18" charset="0"/>
            </a:endParaRPr>
          </a:p>
        </p:txBody>
      </p:sp>
      <p:sp>
        <p:nvSpPr>
          <p:cNvPr id="15" name="TextBox 14"/>
          <p:cNvSpPr txBox="1"/>
          <p:nvPr/>
        </p:nvSpPr>
        <p:spPr>
          <a:xfrm>
            <a:off x="4071934" y="4286256"/>
            <a:ext cx="2786082" cy="369332"/>
          </a:xfrm>
          <a:prstGeom prst="rect">
            <a:avLst/>
          </a:prstGeom>
          <a:noFill/>
        </p:spPr>
        <p:txBody>
          <a:bodyPr wrap="square" rtlCol="0">
            <a:spAutoFit/>
          </a:bodyPr>
          <a:lstStyle/>
          <a:p>
            <a:r>
              <a:rPr lang="en-US" dirty="0" smtClean="0"/>
              <a:t>…………2</a:t>
            </a:r>
            <a:endParaRPr lang="en-MY" dirty="0"/>
          </a:p>
        </p:txBody>
      </p:sp>
      <p:sp>
        <p:nvSpPr>
          <p:cNvPr id="16" name="TextBox 15"/>
          <p:cNvSpPr txBox="1"/>
          <p:nvPr/>
        </p:nvSpPr>
        <p:spPr>
          <a:xfrm>
            <a:off x="4929190" y="5929330"/>
            <a:ext cx="2214578" cy="369332"/>
          </a:xfrm>
          <a:prstGeom prst="rect">
            <a:avLst/>
          </a:prstGeom>
          <a:noFill/>
        </p:spPr>
        <p:txBody>
          <a:bodyPr wrap="square" rtlCol="0">
            <a:spAutoFit/>
          </a:bodyPr>
          <a:lstStyle/>
          <a:p>
            <a:r>
              <a:rPr lang="en-US" dirty="0" smtClean="0"/>
              <a:t>……………….3</a:t>
            </a:r>
            <a:endParaRPr lang="en-MY"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0" y="0"/>
            <a:ext cx="7286644" cy="523220"/>
          </a:xfrm>
          <a:prstGeom prst="rect">
            <a:avLst/>
          </a:prstGeom>
          <a:noFill/>
          <a:ln w="9525">
            <a:noFill/>
            <a:miter lim="800000"/>
            <a:headEnd/>
            <a:tailEnd/>
          </a:ln>
        </p:spPr>
        <p:txBody>
          <a:bodyPr wrap="square">
            <a:spAutoFit/>
          </a:bodyPr>
          <a:lstStyle/>
          <a:p>
            <a:pPr algn="l"/>
            <a:r>
              <a:rPr lang="en-US" altLang="zh-TW" sz="2000" b="1" i="1" dirty="0" smtClean="0">
                <a:solidFill>
                  <a:srgbClr val="0070C0"/>
                </a:solidFill>
                <a:latin typeface="Arial" pitchFamily="34" charset="0"/>
                <a:cs typeface="Arial" pitchFamily="34" charset="0"/>
              </a:rPr>
              <a:t> </a:t>
            </a:r>
            <a:r>
              <a:rPr lang="en-US" altLang="zh-TW" sz="2800" b="1" dirty="0">
                <a:solidFill>
                  <a:srgbClr val="FF0000"/>
                </a:solidFill>
                <a:latin typeface="Times New Roman" pitchFamily="18" charset="0"/>
                <a:cs typeface="Times New Roman" pitchFamily="18" charset="0"/>
              </a:rPr>
              <a:t>Collision and </a:t>
            </a:r>
            <a:r>
              <a:rPr lang="en-US" altLang="zh-TW" sz="2800" b="1" dirty="0" smtClean="0">
                <a:solidFill>
                  <a:srgbClr val="FF0000"/>
                </a:solidFill>
                <a:latin typeface="Times New Roman" pitchFamily="18" charset="0"/>
                <a:cs typeface="Times New Roman" pitchFamily="18" charset="0"/>
              </a:rPr>
              <a:t>Impulse</a:t>
            </a:r>
            <a:r>
              <a:rPr lang="ar-IQ" altLang="zh-TW" sz="2800" b="1" dirty="0" smtClean="0">
                <a:solidFill>
                  <a:srgbClr val="FF0000"/>
                </a:solidFill>
                <a:latin typeface="Times New Roman" pitchFamily="18" charset="0"/>
                <a:cs typeface="Times New Roman" pitchFamily="18" charset="0"/>
              </a:rPr>
              <a:t> التصادم  والاندفاع     </a:t>
            </a:r>
            <a:endParaRPr lang="en-US" altLang="zh-TW" sz="2800" b="1" dirty="0">
              <a:solidFill>
                <a:srgbClr val="FF0000"/>
              </a:solidFill>
              <a:latin typeface="Times New Roman" pitchFamily="18" charset="0"/>
              <a:cs typeface="Times New Roman" pitchFamily="18" charset="0"/>
            </a:endParaRPr>
          </a:p>
        </p:txBody>
      </p:sp>
      <p:graphicFrame>
        <p:nvGraphicFramePr>
          <p:cNvPr id="31746" name="Object 3"/>
          <p:cNvGraphicFramePr>
            <a:graphicFrameLocks noChangeAspect="1"/>
          </p:cNvGraphicFramePr>
          <p:nvPr/>
        </p:nvGraphicFramePr>
        <p:xfrm>
          <a:off x="4508500" y="3308350"/>
          <a:ext cx="127000" cy="241300"/>
        </p:xfrm>
        <a:graphic>
          <a:graphicData uri="http://schemas.openxmlformats.org/presentationml/2006/ole">
            <p:oleObj spid="_x0000_s270338" name="Equation" r:id="rId3" imgW="126890" imgH="241091" progId="Equation.3">
              <p:embed/>
            </p:oleObj>
          </a:graphicData>
        </a:graphic>
      </p:graphicFrame>
      <p:sp>
        <p:nvSpPr>
          <p:cNvPr id="31749" name="Rectangle 15"/>
          <p:cNvSpPr>
            <a:spLocks noChangeArrowheads="1"/>
          </p:cNvSpPr>
          <p:nvPr/>
        </p:nvSpPr>
        <p:spPr bwMode="auto">
          <a:xfrm>
            <a:off x="3857620" y="2571744"/>
            <a:ext cx="5286380" cy="3139321"/>
          </a:xfrm>
          <a:prstGeom prst="rect">
            <a:avLst/>
          </a:prstGeom>
          <a:noFill/>
          <a:ln w="9525">
            <a:noFill/>
            <a:miter lim="800000"/>
            <a:headEnd/>
            <a:tailEnd/>
          </a:ln>
        </p:spPr>
        <p:txBody>
          <a:bodyPr wrap="square">
            <a:spAutoFit/>
          </a:bodyPr>
          <a:lstStyle/>
          <a:p>
            <a:r>
              <a:rPr lang="en-US" altLang="zh-TW" b="1" dirty="0">
                <a:solidFill>
                  <a:srgbClr val="002060"/>
                </a:solidFill>
                <a:latin typeface="Times New Roman" pitchFamily="18" charset="0"/>
                <a:cs typeface="Times New Roman" pitchFamily="18" charset="0"/>
              </a:rPr>
              <a:t>In this case, the collision is brief, and the ball experiences a force that is great enough to slow, stop, or even reverse its motion</a:t>
            </a:r>
            <a:r>
              <a:rPr lang="en-US" altLang="zh-TW" b="1" dirty="0" smtClean="0">
                <a:solidFill>
                  <a:srgbClr val="002060"/>
                </a:solidFill>
                <a:latin typeface="Times New Roman" pitchFamily="18" charset="0"/>
                <a:cs typeface="Times New Roman" pitchFamily="18" charset="0"/>
              </a:rPr>
              <a:t>.</a:t>
            </a:r>
          </a:p>
          <a:p>
            <a:pPr algn="r" rtl="1"/>
            <a:r>
              <a:rPr lang="ar-IQ" altLang="zh-TW" b="1" dirty="0" smtClean="0">
                <a:solidFill>
                  <a:srgbClr val="002060"/>
                </a:solidFill>
                <a:latin typeface="Times New Roman" pitchFamily="18" charset="0"/>
                <a:cs typeface="Times New Roman" pitchFamily="18" charset="0"/>
              </a:rPr>
              <a:t>في هذه الحالة، والاصطدام لفترة وجيزة، والكرة يواجه القوة التي هي كبيرة بما فيه الكفاية لإبطاء، او توقف، أو حتى عكس حركته للكرة.</a:t>
            </a:r>
            <a:endParaRPr lang="en-US" altLang="zh-TW" b="1" dirty="0" smtClean="0">
              <a:solidFill>
                <a:srgbClr val="002060"/>
              </a:solidFill>
              <a:latin typeface="Times New Roman" pitchFamily="18" charset="0"/>
              <a:cs typeface="Times New Roman" pitchFamily="18" charset="0"/>
            </a:endParaRPr>
          </a:p>
          <a:p>
            <a:endParaRPr lang="en-US" altLang="zh-TW" b="1" dirty="0" smtClean="0">
              <a:solidFill>
                <a:srgbClr val="002060"/>
              </a:solidFill>
              <a:latin typeface="Times New Roman" pitchFamily="18" charset="0"/>
              <a:cs typeface="Times New Roman" pitchFamily="18" charset="0"/>
            </a:endParaRPr>
          </a:p>
          <a:p>
            <a:r>
              <a:rPr lang="en-US" altLang="zh-TW" b="1" dirty="0" smtClean="0">
                <a:solidFill>
                  <a:srgbClr val="002060"/>
                </a:solidFill>
                <a:latin typeface="Times New Roman" pitchFamily="18" charset="0"/>
                <a:cs typeface="Times New Roman" pitchFamily="18" charset="0"/>
              </a:rPr>
              <a:t>The </a:t>
            </a:r>
            <a:r>
              <a:rPr lang="en-US" altLang="zh-TW" b="1" dirty="0">
                <a:solidFill>
                  <a:srgbClr val="002060"/>
                </a:solidFill>
                <a:latin typeface="Times New Roman" pitchFamily="18" charset="0"/>
                <a:cs typeface="Times New Roman" pitchFamily="18" charset="0"/>
              </a:rPr>
              <a:t>figure depicts the collision at one instant. The ball experiences a force </a:t>
            </a:r>
            <a:r>
              <a:rPr lang="en-US" altLang="zh-TW" b="1" i="1" dirty="0">
                <a:solidFill>
                  <a:srgbClr val="002060"/>
                </a:solidFill>
                <a:latin typeface="Times New Roman" pitchFamily="18" charset="0"/>
                <a:cs typeface="Times New Roman" pitchFamily="18" charset="0"/>
              </a:rPr>
              <a:t>F(t)</a:t>
            </a:r>
            <a:r>
              <a:rPr lang="en-US" altLang="zh-TW" b="1" dirty="0">
                <a:solidFill>
                  <a:srgbClr val="002060"/>
                </a:solidFill>
                <a:latin typeface="Times New Roman" pitchFamily="18" charset="0"/>
                <a:cs typeface="Times New Roman" pitchFamily="18" charset="0"/>
              </a:rPr>
              <a:t> that varies during the collision and changes the linear momentum of the ball. </a:t>
            </a:r>
            <a:endParaRPr lang="ar-IQ" altLang="zh-TW" b="1" dirty="0" smtClean="0">
              <a:solidFill>
                <a:srgbClr val="002060"/>
              </a:solidFill>
              <a:latin typeface="Times New Roman" pitchFamily="18" charset="0"/>
              <a:cs typeface="Times New Roman" pitchFamily="18" charset="0"/>
            </a:endParaRPr>
          </a:p>
          <a:p>
            <a:endParaRPr lang="en-US" altLang="zh-TW" b="1" dirty="0">
              <a:solidFill>
                <a:srgbClr val="002060"/>
              </a:solidFill>
              <a:latin typeface="Times New Roman" pitchFamily="18" charset="0"/>
              <a:cs typeface="Times New Roman" pitchFamily="18" charset="0"/>
            </a:endParaRPr>
          </a:p>
        </p:txBody>
      </p:sp>
      <p:sp>
        <p:nvSpPr>
          <p:cNvPr id="7" name="Rectangle 6"/>
          <p:cNvSpPr/>
          <p:nvPr/>
        </p:nvSpPr>
        <p:spPr>
          <a:xfrm>
            <a:off x="4333068" y="5286388"/>
            <a:ext cx="4810932" cy="677108"/>
          </a:xfrm>
          <a:prstGeom prst="rect">
            <a:avLst/>
          </a:prstGeom>
        </p:spPr>
        <p:txBody>
          <a:bodyPr wrap="none">
            <a:spAutoFit/>
          </a:bodyPr>
          <a:lstStyle/>
          <a:p>
            <a:pPr algn="r" rtl="1"/>
            <a:r>
              <a:rPr lang="ar-IQ" sz="2000" b="1" dirty="0" smtClean="0">
                <a:latin typeface="Times New Roman" pitchFamily="18" charset="0"/>
                <a:cs typeface="Times New Roman" pitchFamily="18" charset="0"/>
              </a:rPr>
              <a:t> </a:t>
            </a:r>
            <a:r>
              <a:rPr lang="ar-IQ" sz="2000" b="1" dirty="0" smtClean="0">
                <a:solidFill>
                  <a:srgbClr val="002060"/>
                </a:solidFill>
                <a:latin typeface="Times New Roman" pitchFamily="18" charset="0"/>
                <a:cs typeface="Times New Roman" pitchFamily="18" charset="0"/>
              </a:rPr>
              <a:t> </a:t>
            </a:r>
            <a:r>
              <a:rPr lang="ar-IQ" b="1" dirty="0" smtClean="0">
                <a:solidFill>
                  <a:srgbClr val="002060"/>
                </a:solidFill>
                <a:latin typeface="Times New Roman" pitchFamily="18" charset="0"/>
                <a:cs typeface="Times New Roman" pitchFamily="18" charset="0"/>
              </a:rPr>
              <a:t>الشكل يصور تصادم في لحظة واحدة. وهنا الكرة تتعرض لقوة</a:t>
            </a:r>
          </a:p>
          <a:p>
            <a:pPr algn="r" rtl="1"/>
            <a:r>
              <a:rPr lang="ar-IQ" b="1" dirty="0" smtClean="0">
                <a:solidFill>
                  <a:srgbClr val="002060"/>
                </a:solidFill>
                <a:latin typeface="Times New Roman" pitchFamily="18" charset="0"/>
                <a:cs typeface="Times New Roman" pitchFamily="18" charset="0"/>
              </a:rPr>
              <a:t>خلال الاصطدام وتغيير الزخم الخطي على الكرة. </a:t>
            </a:r>
            <a:endParaRPr lang="en-MY" b="1" dirty="0">
              <a:solidFill>
                <a:srgbClr val="002060"/>
              </a:solidFill>
              <a:latin typeface="Times New Roman" pitchFamily="18" charset="0"/>
              <a:cs typeface="Times New Roman" pitchFamily="18" charset="0"/>
            </a:endParaRPr>
          </a:p>
        </p:txBody>
      </p:sp>
      <p:sp>
        <p:nvSpPr>
          <p:cNvPr id="8" name="Rectangle 7"/>
          <p:cNvSpPr/>
          <p:nvPr/>
        </p:nvSpPr>
        <p:spPr>
          <a:xfrm>
            <a:off x="0" y="857232"/>
            <a:ext cx="9144000" cy="707886"/>
          </a:xfrm>
          <a:prstGeom prst="rect">
            <a:avLst/>
          </a:prstGeom>
        </p:spPr>
        <p:txBody>
          <a:bodyPr wrap="square">
            <a:spAutoFit/>
          </a:bodyPr>
          <a:lstStyle/>
          <a:p>
            <a:r>
              <a:rPr lang="en-MY" sz="2000" b="1" dirty="0" smtClean="0">
                <a:solidFill>
                  <a:srgbClr val="FF0000"/>
                </a:solidFill>
                <a:latin typeface="Times New Roman" pitchFamily="18" charset="0"/>
                <a:cs typeface="Times New Roman" pitchFamily="18" charset="0"/>
              </a:rPr>
              <a:t>Collision:</a:t>
            </a:r>
            <a:r>
              <a:rPr lang="en-MY" sz="2000" b="1" dirty="0" smtClean="0">
                <a:solidFill>
                  <a:srgbClr val="002060"/>
                </a:solidFill>
                <a:latin typeface="Times New Roman" pitchFamily="18" charset="0"/>
                <a:cs typeface="Times New Roman" pitchFamily="18" charset="0"/>
              </a:rPr>
              <a:t> Isolated event in which two or more bodies exert relatively strong</a:t>
            </a:r>
          </a:p>
          <a:p>
            <a:r>
              <a:rPr lang="en-MY" sz="2000" b="1" dirty="0" smtClean="0">
                <a:solidFill>
                  <a:srgbClr val="002060"/>
                </a:solidFill>
                <a:latin typeface="Times New Roman" pitchFamily="18" charset="0"/>
                <a:cs typeface="Times New Roman" pitchFamily="18" charset="0"/>
              </a:rPr>
              <a:t>                  forces on each other for a relatively short time.</a:t>
            </a:r>
            <a:endParaRPr lang="en-MY" sz="2000" b="1" dirty="0">
              <a:solidFill>
                <a:srgbClr val="002060"/>
              </a:solidFill>
              <a:latin typeface="Times New Roman" pitchFamily="18" charset="0"/>
              <a:cs typeface="Times New Roman" pitchFamily="18" charset="0"/>
            </a:endParaRPr>
          </a:p>
        </p:txBody>
      </p:sp>
      <p:sp>
        <p:nvSpPr>
          <p:cNvPr id="9" name="Rectangle 8"/>
          <p:cNvSpPr/>
          <p:nvPr/>
        </p:nvSpPr>
        <p:spPr>
          <a:xfrm>
            <a:off x="142844" y="1643050"/>
            <a:ext cx="9144064" cy="707886"/>
          </a:xfrm>
          <a:prstGeom prst="rect">
            <a:avLst/>
          </a:prstGeom>
        </p:spPr>
        <p:txBody>
          <a:bodyPr wrap="square">
            <a:spAutoFit/>
          </a:bodyPr>
          <a:lstStyle/>
          <a:p>
            <a:r>
              <a:rPr lang="en-MY" sz="2000" b="1" dirty="0" smtClean="0">
                <a:solidFill>
                  <a:srgbClr val="FF0000"/>
                </a:solidFill>
                <a:latin typeface="Times New Roman" pitchFamily="18" charset="0"/>
                <a:cs typeface="Times New Roman" pitchFamily="18" charset="0"/>
              </a:rPr>
              <a:t>Impulse: </a:t>
            </a:r>
            <a:r>
              <a:rPr lang="en-MY" sz="2000" b="1" dirty="0" smtClean="0">
                <a:solidFill>
                  <a:srgbClr val="002060"/>
                </a:solidFill>
                <a:latin typeface="Times New Roman" pitchFamily="18" charset="0"/>
                <a:cs typeface="Times New Roman" pitchFamily="18" charset="0"/>
              </a:rPr>
              <a:t>Measures the strength and duration of the collision force  and it is vector magnitude.</a:t>
            </a:r>
            <a:endParaRPr lang="en-MY" sz="2000" b="1" dirty="0">
              <a:solidFill>
                <a:srgbClr val="002060"/>
              </a:solidFill>
              <a:latin typeface="Times New Roman" pitchFamily="18" charset="0"/>
              <a:cs typeface="Times New Roman" pitchFamily="18" charset="0"/>
            </a:endParaRPr>
          </a:p>
        </p:txBody>
      </p:sp>
      <p:pic>
        <p:nvPicPr>
          <p:cNvPr id="270339" name="Picture 3"/>
          <p:cNvPicPr>
            <a:picLocks noChangeAspect="1" noChangeArrowheads="1"/>
          </p:cNvPicPr>
          <p:nvPr/>
        </p:nvPicPr>
        <p:blipFill>
          <a:blip r:embed="rId4"/>
          <a:srcRect/>
          <a:stretch>
            <a:fillRect/>
          </a:stretch>
        </p:blipFill>
        <p:spPr bwMode="auto">
          <a:xfrm>
            <a:off x="0" y="2500306"/>
            <a:ext cx="3714776" cy="3495675"/>
          </a:xfrm>
          <a:prstGeom prst="rect">
            <a:avLst/>
          </a:prstGeom>
          <a:noFill/>
          <a:ln w="9525">
            <a:noFill/>
            <a:miter lim="800000"/>
            <a:headEnd/>
            <a:tailEnd/>
          </a:ln>
          <a:effectLst/>
        </p:spPr>
      </p:pic>
      <p:sp>
        <p:nvSpPr>
          <p:cNvPr id="11" name="Rectangle 10"/>
          <p:cNvSpPr/>
          <p:nvPr/>
        </p:nvSpPr>
        <p:spPr>
          <a:xfrm>
            <a:off x="500034" y="6000768"/>
            <a:ext cx="4572000" cy="646331"/>
          </a:xfrm>
          <a:prstGeom prst="rect">
            <a:avLst/>
          </a:prstGeom>
        </p:spPr>
        <p:txBody>
          <a:bodyPr>
            <a:spAutoFit/>
          </a:bodyPr>
          <a:lstStyle/>
          <a:p>
            <a:r>
              <a:rPr lang="en-MY" b="1" dirty="0" smtClean="0">
                <a:latin typeface="Times New Roman" pitchFamily="18" charset="0"/>
                <a:cs typeface="Times New Roman" pitchFamily="18" charset="0"/>
              </a:rPr>
              <a:t>Third law force pair</a:t>
            </a:r>
          </a:p>
          <a:p>
            <a:r>
              <a:rPr lang="en-MY" b="1" dirty="0" smtClean="0">
                <a:latin typeface="Times New Roman" pitchFamily="18" charset="0"/>
                <a:cs typeface="Times New Roman" pitchFamily="18" charset="0"/>
              </a:rPr>
              <a:t>F</a:t>
            </a:r>
            <a:r>
              <a:rPr lang="en-MY" sz="1200" b="1" dirty="0" smtClean="0">
                <a:latin typeface="Times New Roman" pitchFamily="18" charset="0"/>
                <a:cs typeface="Times New Roman" pitchFamily="18" charset="0"/>
              </a:rPr>
              <a:t>R</a:t>
            </a:r>
            <a:r>
              <a:rPr lang="en-MY" b="1" dirty="0" smtClean="0">
                <a:latin typeface="Times New Roman" pitchFamily="18" charset="0"/>
                <a:cs typeface="Times New Roman" pitchFamily="18" charset="0"/>
              </a:rPr>
              <a:t>= - F</a:t>
            </a:r>
            <a:r>
              <a:rPr lang="en-MY" sz="1200" b="1" dirty="0" smtClean="0">
                <a:latin typeface="Times New Roman" pitchFamily="18" charset="0"/>
                <a:cs typeface="Times New Roman" pitchFamily="18" charset="0"/>
              </a:rPr>
              <a:t>L</a:t>
            </a:r>
            <a:r>
              <a:rPr lang="en-MY" b="1" dirty="0" smtClean="0">
                <a:latin typeface="Times New Roman" pitchFamily="18" charset="0"/>
                <a:cs typeface="Times New Roman" pitchFamily="18" charset="0"/>
              </a:rPr>
              <a:t>             J</a:t>
            </a:r>
            <a:r>
              <a:rPr lang="en-MY" sz="1200" b="1" dirty="0" smtClean="0">
                <a:latin typeface="Times New Roman" pitchFamily="18" charset="0"/>
                <a:cs typeface="Times New Roman" pitchFamily="18" charset="0"/>
              </a:rPr>
              <a:t>R</a:t>
            </a:r>
            <a:r>
              <a:rPr lang="en-MY" b="1" dirty="0" smtClean="0">
                <a:latin typeface="Times New Roman" pitchFamily="18" charset="0"/>
                <a:cs typeface="Times New Roman" pitchFamily="18" charset="0"/>
              </a:rPr>
              <a:t>= - J</a:t>
            </a:r>
            <a:r>
              <a:rPr lang="en-MY" sz="1200" b="1" dirty="0" smtClean="0">
                <a:latin typeface="Times New Roman" pitchFamily="18" charset="0"/>
                <a:cs typeface="Times New Roman" pitchFamily="18" charset="0"/>
              </a:rPr>
              <a:t>L</a:t>
            </a:r>
            <a:endParaRPr lang="en-MY" b="1" dirty="0">
              <a:latin typeface="Times New Roman" pitchFamily="18" charset="0"/>
              <a:cs typeface="Times New Roman" pitchFamily="18" charset="0"/>
            </a:endParaRPr>
          </a:p>
        </p:txBody>
      </p:sp>
      <p:sp>
        <p:nvSpPr>
          <p:cNvPr id="14" name="Right Arrow 13"/>
          <p:cNvSpPr/>
          <p:nvPr/>
        </p:nvSpPr>
        <p:spPr>
          <a:xfrm>
            <a:off x="1571604" y="6429396"/>
            <a:ext cx="428628" cy="71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0"/>
            <a:ext cx="8429684" cy="1015663"/>
          </a:xfrm>
          <a:prstGeom prst="rect">
            <a:avLst/>
          </a:prstGeom>
        </p:spPr>
        <p:txBody>
          <a:bodyPr wrap="square">
            <a:spAutoFit/>
          </a:bodyPr>
          <a:lstStyle/>
          <a:p>
            <a:r>
              <a:rPr lang="en-MY" b="1" dirty="0" smtClean="0">
                <a:solidFill>
                  <a:srgbClr val="FF0000"/>
                </a:solidFill>
                <a:latin typeface="Times New Roman" pitchFamily="18" charset="0"/>
                <a:cs typeface="Times New Roman" pitchFamily="18" charset="0"/>
              </a:rPr>
              <a:t>- Single collision</a:t>
            </a:r>
          </a:p>
          <a:p>
            <a:r>
              <a:rPr lang="en-MY" sz="2000" b="1" dirty="0" smtClean="0">
                <a:solidFill>
                  <a:srgbClr val="002060"/>
                </a:solidFill>
                <a:latin typeface="Times New Roman" pitchFamily="18" charset="0"/>
                <a:cs typeface="Times New Roman" pitchFamily="18" charset="0"/>
              </a:rPr>
              <a:t>The change in linear momentum is related to the force by Newton’s 2nd law written in the form: </a:t>
            </a:r>
            <a:endParaRPr lang="en-MY" sz="2000" b="1" dirty="0">
              <a:solidFill>
                <a:srgbClr val="002060"/>
              </a:solidFill>
              <a:latin typeface="Times New Roman" pitchFamily="18" charset="0"/>
              <a:cs typeface="Times New Roman" pitchFamily="18" charset="0"/>
            </a:endParaRPr>
          </a:p>
        </p:txBody>
      </p:sp>
      <p:pic>
        <p:nvPicPr>
          <p:cNvPr id="276483" name="Picture 3"/>
          <p:cNvPicPr>
            <a:picLocks noChangeAspect="1" noChangeArrowheads="1"/>
          </p:cNvPicPr>
          <p:nvPr/>
        </p:nvPicPr>
        <p:blipFill>
          <a:blip r:embed="rId2"/>
          <a:srcRect/>
          <a:stretch>
            <a:fillRect/>
          </a:stretch>
        </p:blipFill>
        <p:spPr bwMode="auto">
          <a:xfrm>
            <a:off x="3071802" y="928670"/>
            <a:ext cx="1571636" cy="536205"/>
          </a:xfrm>
          <a:prstGeom prst="rect">
            <a:avLst/>
          </a:prstGeom>
          <a:noFill/>
          <a:ln w="9525">
            <a:noFill/>
            <a:miter lim="800000"/>
            <a:headEnd/>
            <a:tailEnd/>
          </a:ln>
          <a:effectLst/>
        </p:spPr>
      </p:pic>
      <p:pic>
        <p:nvPicPr>
          <p:cNvPr id="276485" name="Picture 5"/>
          <p:cNvPicPr>
            <a:picLocks noChangeAspect="1" noChangeArrowheads="1"/>
          </p:cNvPicPr>
          <p:nvPr/>
        </p:nvPicPr>
        <p:blipFill>
          <a:blip r:embed="rId3"/>
          <a:srcRect/>
          <a:stretch>
            <a:fillRect/>
          </a:stretch>
        </p:blipFill>
        <p:spPr bwMode="auto">
          <a:xfrm>
            <a:off x="214282" y="1428736"/>
            <a:ext cx="8501122" cy="1857388"/>
          </a:xfrm>
          <a:prstGeom prst="rect">
            <a:avLst/>
          </a:prstGeom>
          <a:noFill/>
          <a:ln w="9525">
            <a:noFill/>
            <a:miter lim="800000"/>
            <a:headEnd/>
            <a:tailEnd/>
          </a:ln>
          <a:effectLst/>
        </p:spPr>
      </p:pic>
      <p:pic>
        <p:nvPicPr>
          <p:cNvPr id="276486" name="Picture 6"/>
          <p:cNvPicPr>
            <a:picLocks noChangeAspect="1" noChangeArrowheads="1"/>
          </p:cNvPicPr>
          <p:nvPr/>
        </p:nvPicPr>
        <p:blipFill>
          <a:blip r:embed="rId4"/>
          <a:srcRect/>
          <a:stretch>
            <a:fillRect/>
          </a:stretch>
        </p:blipFill>
        <p:spPr bwMode="auto">
          <a:xfrm>
            <a:off x="1785918" y="3429000"/>
            <a:ext cx="4857784" cy="857256"/>
          </a:xfrm>
          <a:prstGeom prst="rect">
            <a:avLst/>
          </a:prstGeom>
          <a:noFill/>
          <a:ln w="9525">
            <a:noFill/>
            <a:miter lim="800000"/>
            <a:headEnd/>
            <a:tailEnd/>
          </a:ln>
          <a:effectLst/>
        </p:spPr>
      </p:pic>
      <p:sp>
        <p:nvSpPr>
          <p:cNvPr id="8" name="Rectangle 7"/>
          <p:cNvSpPr/>
          <p:nvPr/>
        </p:nvSpPr>
        <p:spPr>
          <a:xfrm>
            <a:off x="214282" y="4714884"/>
            <a:ext cx="8643998" cy="1477328"/>
          </a:xfrm>
          <a:prstGeom prst="rect">
            <a:avLst/>
          </a:prstGeom>
        </p:spPr>
        <p:txBody>
          <a:bodyPr wrap="square">
            <a:spAutoFit/>
          </a:bodyPr>
          <a:lstStyle/>
          <a:p>
            <a:endParaRPr lang="en-MY" dirty="0" smtClean="0"/>
          </a:p>
          <a:p>
            <a:pPr algn="just"/>
            <a:r>
              <a:rPr lang="en-MY" sz="2400" b="1" dirty="0" smtClean="0">
                <a:solidFill>
                  <a:srgbClr val="002060"/>
                </a:solidFill>
                <a:latin typeface="Times New Roman" pitchFamily="18" charset="0"/>
                <a:cs typeface="Times New Roman" pitchFamily="18" charset="0"/>
              </a:rPr>
              <a:t>The right side of the equation is a measure of both the magnitude and the duration of the collision force and is called </a:t>
            </a:r>
            <a:r>
              <a:rPr lang="en-MY" sz="2400" b="1" dirty="0" smtClean="0">
                <a:solidFill>
                  <a:srgbClr val="C00000"/>
                </a:solidFill>
                <a:latin typeface="Times New Roman" pitchFamily="18" charset="0"/>
                <a:cs typeface="Times New Roman" pitchFamily="18" charset="0"/>
              </a:rPr>
              <a:t>the </a:t>
            </a:r>
            <a:r>
              <a:rPr lang="en-MY" sz="2400" b="1" i="1" dirty="0" smtClean="0">
                <a:solidFill>
                  <a:srgbClr val="C00000"/>
                </a:solidFill>
                <a:latin typeface="Times New Roman" pitchFamily="18" charset="0"/>
                <a:cs typeface="Times New Roman" pitchFamily="18" charset="0"/>
              </a:rPr>
              <a:t>impulse of the collision, J. </a:t>
            </a:r>
            <a:endParaRPr lang="en-MY" sz="2400" b="1" dirty="0">
              <a:solidFill>
                <a:srgbClr val="C00000"/>
              </a:solidFill>
              <a:latin typeface="Times New Roman" pitchFamily="18" charset="0"/>
              <a:cs typeface="Times New Roman" pitchFamily="18" charset="0"/>
            </a:endParaRPr>
          </a:p>
        </p:txBody>
      </p:sp>
      <p:pic>
        <p:nvPicPr>
          <p:cNvPr id="292866" name="Picture 2"/>
          <p:cNvPicPr>
            <a:picLocks noChangeAspect="1" noChangeArrowheads="1"/>
          </p:cNvPicPr>
          <p:nvPr/>
        </p:nvPicPr>
        <p:blipFill>
          <a:blip r:embed="rId5"/>
          <a:srcRect/>
          <a:stretch>
            <a:fillRect/>
          </a:stretch>
        </p:blipFill>
        <p:spPr bwMode="auto">
          <a:xfrm>
            <a:off x="2786050" y="4357694"/>
            <a:ext cx="3071834" cy="642942"/>
          </a:xfrm>
          <a:prstGeom prst="rect">
            <a:avLst/>
          </a:prstGeom>
          <a:noFill/>
          <a:ln w="9525">
            <a:noFill/>
            <a:miter lim="800000"/>
            <a:headEnd/>
            <a:tailEnd/>
          </a:ln>
          <a:effectLst/>
        </p:spPr>
      </p:pic>
      <p:cxnSp>
        <p:nvCxnSpPr>
          <p:cNvPr id="11" name="Straight Connector 10"/>
          <p:cNvCxnSpPr/>
          <p:nvPr/>
        </p:nvCxnSpPr>
        <p:spPr>
          <a:xfrm rot="5400000">
            <a:off x="2501092" y="4714090"/>
            <a:ext cx="571504" cy="1588"/>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0" y="0"/>
            <a:ext cx="4343690"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cs typeface="Times New Roman" pitchFamily="18" charset="0"/>
              </a:rPr>
              <a:t>Collision </a:t>
            </a:r>
            <a:r>
              <a:rPr lang="en-US" altLang="zh-TW" sz="2400" b="1" dirty="0">
                <a:solidFill>
                  <a:srgbClr val="FF0000"/>
                </a:solidFill>
                <a:latin typeface="Times New Roman" pitchFamily="18" charset="0"/>
                <a:cs typeface="Times New Roman" pitchFamily="18" charset="0"/>
              </a:rPr>
              <a:t>and </a:t>
            </a:r>
            <a:r>
              <a:rPr lang="en-US" altLang="zh-TW" sz="2400" b="1" dirty="0" smtClean="0">
                <a:solidFill>
                  <a:srgbClr val="FF0000"/>
                </a:solidFill>
                <a:latin typeface="Times New Roman" pitchFamily="18" charset="0"/>
                <a:cs typeface="Times New Roman" pitchFamily="18" charset="0"/>
              </a:rPr>
              <a:t>Impulse theorem</a:t>
            </a:r>
            <a:endParaRPr lang="en-US" altLang="zh-TW" sz="2400" b="1" dirty="0">
              <a:solidFill>
                <a:srgbClr val="FF0000"/>
              </a:solidFill>
              <a:latin typeface="Times New Roman" pitchFamily="18" charset="0"/>
              <a:cs typeface="Times New Roman" pitchFamily="18" charset="0"/>
            </a:endParaRPr>
          </a:p>
        </p:txBody>
      </p:sp>
      <p:graphicFrame>
        <p:nvGraphicFramePr>
          <p:cNvPr id="33794" name="Object 2"/>
          <p:cNvGraphicFramePr>
            <a:graphicFrameLocks noChangeAspect="1"/>
          </p:cNvGraphicFramePr>
          <p:nvPr/>
        </p:nvGraphicFramePr>
        <p:xfrm>
          <a:off x="4508500" y="3308350"/>
          <a:ext cx="127000" cy="241300"/>
        </p:xfrm>
        <a:graphic>
          <a:graphicData uri="http://schemas.openxmlformats.org/presentationml/2006/ole">
            <p:oleObj spid="_x0000_s272386" name="Equation" r:id="rId3" imgW="126890" imgH="241091" progId="Equation.3">
              <p:embed/>
            </p:oleObj>
          </a:graphicData>
        </a:graphic>
      </p:graphicFrame>
      <p:pic>
        <p:nvPicPr>
          <p:cNvPr id="33795" name="Picture 3"/>
          <p:cNvPicPr>
            <a:picLocks noChangeAspect="1" noChangeArrowheads="1"/>
          </p:cNvPicPr>
          <p:nvPr/>
        </p:nvPicPr>
        <p:blipFill>
          <a:blip r:embed="rId4"/>
          <a:srcRect/>
          <a:stretch>
            <a:fillRect/>
          </a:stretch>
        </p:blipFill>
        <p:spPr bwMode="auto">
          <a:xfrm>
            <a:off x="0" y="2152657"/>
            <a:ext cx="3929089" cy="4705343"/>
          </a:xfrm>
          <a:prstGeom prst="rect">
            <a:avLst/>
          </a:prstGeom>
          <a:noFill/>
          <a:ln w="9525">
            <a:noFill/>
            <a:miter lim="800000"/>
            <a:headEnd/>
            <a:tailEnd/>
          </a:ln>
        </p:spPr>
      </p:pic>
      <p:pic>
        <p:nvPicPr>
          <p:cNvPr id="272387" name="Picture 3"/>
          <p:cNvPicPr>
            <a:picLocks noChangeAspect="1" noChangeArrowheads="1"/>
          </p:cNvPicPr>
          <p:nvPr/>
        </p:nvPicPr>
        <p:blipFill>
          <a:blip r:embed="rId5"/>
          <a:srcRect/>
          <a:stretch>
            <a:fillRect/>
          </a:stretch>
        </p:blipFill>
        <p:spPr bwMode="auto">
          <a:xfrm>
            <a:off x="4786314" y="0"/>
            <a:ext cx="3876675" cy="2886075"/>
          </a:xfrm>
          <a:prstGeom prst="rect">
            <a:avLst/>
          </a:prstGeom>
          <a:noFill/>
          <a:ln w="9525">
            <a:noFill/>
            <a:miter lim="800000"/>
            <a:headEnd/>
            <a:tailEnd/>
          </a:ln>
          <a:effectLst/>
        </p:spPr>
      </p:pic>
      <p:sp>
        <p:nvSpPr>
          <p:cNvPr id="6" name="Rectangle 5"/>
          <p:cNvSpPr/>
          <p:nvPr/>
        </p:nvSpPr>
        <p:spPr>
          <a:xfrm>
            <a:off x="4857752" y="2786058"/>
            <a:ext cx="3929058" cy="2862322"/>
          </a:xfrm>
          <a:prstGeom prst="rect">
            <a:avLst/>
          </a:prstGeom>
        </p:spPr>
        <p:txBody>
          <a:bodyPr wrap="square">
            <a:spAutoFit/>
          </a:bodyPr>
          <a:lstStyle/>
          <a:p>
            <a:endParaRPr lang="en-MY" dirty="0" smtClean="0"/>
          </a:p>
          <a:p>
            <a:pPr algn="just"/>
            <a:r>
              <a:rPr lang="en-MY" b="1" dirty="0" smtClean="0">
                <a:solidFill>
                  <a:srgbClr val="002060"/>
                </a:solidFill>
                <a:latin typeface="Times New Roman" pitchFamily="18" charset="0"/>
                <a:cs typeface="Times New Roman" pitchFamily="18" charset="0"/>
              </a:rPr>
              <a:t>• Instead of the ball, one can focus on the bat. At any instant, Newton’s third law says that the force on the bat has the same magnitude but the opposite direction as the force on the ball. </a:t>
            </a:r>
          </a:p>
          <a:p>
            <a:pPr algn="just"/>
            <a:r>
              <a:rPr lang="en-MY" b="1" dirty="0" smtClean="0">
                <a:solidFill>
                  <a:srgbClr val="002060"/>
                </a:solidFill>
                <a:latin typeface="Times New Roman" pitchFamily="18" charset="0"/>
                <a:cs typeface="Times New Roman" pitchFamily="18" charset="0"/>
              </a:rPr>
              <a:t>• That means that the impulse on the bat has the same magnitude but the opposite direction as the impulse on the ball. </a:t>
            </a:r>
          </a:p>
        </p:txBody>
      </p:sp>
      <p:sp>
        <p:nvSpPr>
          <p:cNvPr id="7" name="Rectangle 6"/>
          <p:cNvSpPr/>
          <p:nvPr/>
        </p:nvSpPr>
        <p:spPr>
          <a:xfrm>
            <a:off x="0" y="500042"/>
            <a:ext cx="4572000" cy="923330"/>
          </a:xfrm>
          <a:prstGeom prst="rect">
            <a:avLst/>
          </a:prstGeom>
        </p:spPr>
        <p:txBody>
          <a:bodyPr>
            <a:spAutoFit/>
          </a:bodyPr>
          <a:lstStyle/>
          <a:p>
            <a:r>
              <a:rPr lang="en-MY" b="1" dirty="0" smtClean="0">
                <a:latin typeface="Times New Roman" pitchFamily="18" charset="0"/>
                <a:cs typeface="Times New Roman" pitchFamily="18" charset="0"/>
              </a:rPr>
              <a:t>The change in the linear momentum of a body in a collision is equal to the impulse that acts on that body.</a:t>
            </a:r>
            <a:endParaRPr lang="en-MY" dirty="0">
              <a:latin typeface="Times New Roman" pitchFamily="18" charset="0"/>
              <a:cs typeface="Times New Roman" pitchFamily="18" charset="0"/>
            </a:endParaRPr>
          </a:p>
        </p:txBody>
      </p:sp>
      <p:pic>
        <p:nvPicPr>
          <p:cNvPr id="2" name="Picture 3"/>
          <p:cNvPicPr>
            <a:picLocks noChangeAspect="1" noChangeArrowheads="1"/>
          </p:cNvPicPr>
          <p:nvPr/>
        </p:nvPicPr>
        <p:blipFill>
          <a:blip r:embed="rId6"/>
          <a:srcRect/>
          <a:stretch>
            <a:fillRect/>
          </a:stretch>
        </p:blipFill>
        <p:spPr bwMode="auto">
          <a:xfrm>
            <a:off x="428596" y="1428736"/>
            <a:ext cx="2200275" cy="638175"/>
          </a:xfrm>
          <a:prstGeom prst="rect">
            <a:avLst/>
          </a:prstGeom>
          <a:noFill/>
          <a:ln w="9525">
            <a:noFill/>
            <a:miter lim="800000"/>
            <a:headEnd/>
            <a:tailEnd/>
          </a:ln>
          <a:effectLst/>
        </p:spPr>
      </p:pic>
      <p:sp>
        <p:nvSpPr>
          <p:cNvPr id="9" name="Rectangle 8"/>
          <p:cNvSpPr/>
          <p:nvPr/>
        </p:nvSpPr>
        <p:spPr>
          <a:xfrm>
            <a:off x="2928926" y="1500174"/>
            <a:ext cx="1492716" cy="369332"/>
          </a:xfrm>
          <a:prstGeom prst="rect">
            <a:avLst/>
          </a:prstGeom>
        </p:spPr>
        <p:txBody>
          <a:bodyPr wrap="none">
            <a:spAutoFit/>
          </a:bodyPr>
          <a:lstStyle/>
          <a:p>
            <a:r>
              <a:rPr lang="en-MY" b="1" dirty="0" smtClean="0">
                <a:solidFill>
                  <a:srgbClr val="C00000"/>
                </a:solidFill>
                <a:latin typeface="Times New Roman" pitchFamily="18" charset="0"/>
                <a:cs typeface="Times New Roman" pitchFamily="18" charset="0"/>
              </a:rPr>
              <a:t>Units: kg m/s</a:t>
            </a:r>
            <a:endParaRPr lang="en-MY" dirty="0">
              <a:solidFill>
                <a:srgbClr val="C00000"/>
              </a:solidFill>
              <a:latin typeface="Times New Roman" pitchFamily="18" charset="0"/>
              <a:cs typeface="Times New Roman" pitchFamily="18" charset="0"/>
            </a:endParaRPr>
          </a:p>
        </p:txBody>
      </p:sp>
      <p:sp>
        <p:nvSpPr>
          <p:cNvPr id="10" name="Rectangle 9"/>
          <p:cNvSpPr/>
          <p:nvPr/>
        </p:nvSpPr>
        <p:spPr>
          <a:xfrm>
            <a:off x="4071902" y="5643578"/>
            <a:ext cx="5072098" cy="646331"/>
          </a:xfrm>
          <a:prstGeom prst="rect">
            <a:avLst/>
          </a:prstGeom>
        </p:spPr>
        <p:txBody>
          <a:bodyPr wrap="square">
            <a:spAutoFit/>
          </a:bodyPr>
          <a:lstStyle/>
          <a:p>
            <a:r>
              <a:rPr lang="en-MY" b="1" dirty="0" err="1" smtClean="0">
                <a:solidFill>
                  <a:srgbClr val="C00000"/>
                </a:solidFill>
                <a:latin typeface="Times New Roman" pitchFamily="18" charset="0"/>
                <a:cs typeface="Times New Roman" pitchFamily="18" charset="0"/>
              </a:rPr>
              <a:t>F</a:t>
            </a:r>
            <a:r>
              <a:rPr lang="en-MY" sz="1200" b="1" dirty="0" err="1" smtClean="0">
                <a:solidFill>
                  <a:srgbClr val="C00000"/>
                </a:solidFill>
                <a:latin typeface="Times New Roman" pitchFamily="18" charset="0"/>
                <a:cs typeface="Times New Roman" pitchFamily="18" charset="0"/>
              </a:rPr>
              <a:t>avg</a:t>
            </a:r>
            <a:r>
              <a:rPr lang="en-MY" b="1" dirty="0" smtClean="0">
                <a:solidFill>
                  <a:srgbClr val="C00000"/>
                </a:solidFill>
                <a:latin typeface="Times New Roman" pitchFamily="18" charset="0"/>
                <a:cs typeface="Times New Roman" pitchFamily="18" charset="0"/>
              </a:rPr>
              <a:t> such that:</a:t>
            </a:r>
          </a:p>
          <a:p>
            <a:r>
              <a:rPr lang="en-MY" b="1" dirty="0" smtClean="0">
                <a:solidFill>
                  <a:srgbClr val="C00000"/>
                </a:solidFill>
                <a:latin typeface="Times New Roman" pitchFamily="18" charset="0"/>
                <a:cs typeface="Times New Roman" pitchFamily="18" charset="0"/>
              </a:rPr>
              <a:t>Area under F(t)-</a:t>
            </a:r>
            <a:r>
              <a:rPr lang="en-MY" b="1" dirty="0" err="1" smtClean="0">
                <a:solidFill>
                  <a:srgbClr val="C00000"/>
                </a:solidFill>
                <a:latin typeface="Times New Roman" pitchFamily="18" charset="0"/>
                <a:cs typeface="Times New Roman" pitchFamily="18" charset="0"/>
              </a:rPr>
              <a:t>Δt</a:t>
            </a:r>
            <a:r>
              <a:rPr lang="en-MY" b="1" dirty="0" smtClean="0">
                <a:solidFill>
                  <a:srgbClr val="C00000"/>
                </a:solidFill>
                <a:latin typeface="Times New Roman" pitchFamily="18" charset="0"/>
                <a:cs typeface="Times New Roman" pitchFamily="18" charset="0"/>
              </a:rPr>
              <a:t> curve = Area under </a:t>
            </a:r>
            <a:r>
              <a:rPr lang="en-MY" b="1" dirty="0" err="1" smtClean="0">
                <a:solidFill>
                  <a:srgbClr val="C00000"/>
                </a:solidFill>
                <a:latin typeface="Times New Roman" pitchFamily="18" charset="0"/>
                <a:cs typeface="Times New Roman" pitchFamily="18" charset="0"/>
              </a:rPr>
              <a:t>F</a:t>
            </a:r>
            <a:r>
              <a:rPr lang="en-MY" sz="1200" b="1" dirty="0" err="1" smtClean="0">
                <a:solidFill>
                  <a:srgbClr val="C00000"/>
                </a:solidFill>
                <a:latin typeface="Times New Roman" pitchFamily="18" charset="0"/>
                <a:cs typeface="Times New Roman" pitchFamily="18" charset="0"/>
              </a:rPr>
              <a:t>avg</a:t>
            </a:r>
            <a:r>
              <a:rPr lang="en-MY" b="1" dirty="0" smtClean="0">
                <a:solidFill>
                  <a:srgbClr val="C00000"/>
                </a:solidFill>
                <a:latin typeface="Times New Roman" pitchFamily="18" charset="0"/>
                <a:cs typeface="Times New Roman" pitchFamily="18" charset="0"/>
              </a:rPr>
              <a:t>- </a:t>
            </a:r>
            <a:r>
              <a:rPr lang="en-MY" b="1" dirty="0" err="1" smtClean="0">
                <a:solidFill>
                  <a:srgbClr val="C00000"/>
                </a:solidFill>
                <a:latin typeface="Times New Roman" pitchFamily="18" charset="0"/>
                <a:cs typeface="Times New Roman" pitchFamily="18" charset="0"/>
              </a:rPr>
              <a:t>Δt</a:t>
            </a:r>
            <a:endParaRPr lang="en-MY" b="1" dirty="0">
              <a:solidFill>
                <a:srgbClr val="C00000"/>
              </a:solidFill>
              <a:latin typeface="Times New Roman" pitchFamily="18" charset="0"/>
              <a:cs typeface="Times New Roman" pitchFamily="18" charset="0"/>
            </a:endParaRPr>
          </a:p>
        </p:txBody>
      </p:sp>
      <p:pic>
        <p:nvPicPr>
          <p:cNvPr id="272388" name="Picture 4"/>
          <p:cNvPicPr>
            <a:picLocks noChangeAspect="1" noChangeArrowheads="1"/>
          </p:cNvPicPr>
          <p:nvPr/>
        </p:nvPicPr>
        <p:blipFill>
          <a:blip r:embed="rId7"/>
          <a:srcRect/>
          <a:stretch>
            <a:fillRect/>
          </a:stretch>
        </p:blipFill>
        <p:spPr bwMode="auto">
          <a:xfrm>
            <a:off x="5000628" y="6286520"/>
            <a:ext cx="1152525" cy="3810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42900"/>
            <a:ext cx="6000760" cy="738664"/>
          </a:xfrm>
          <a:prstGeom prst="rect">
            <a:avLst/>
          </a:prstGeom>
        </p:spPr>
        <p:txBody>
          <a:bodyPr wrap="square">
            <a:spAutoFit/>
          </a:bodyPr>
          <a:lstStyle/>
          <a:p>
            <a:endParaRPr lang="en-MY" dirty="0" smtClean="0"/>
          </a:p>
          <a:p>
            <a:r>
              <a:rPr lang="en-MY" sz="2400" b="1" dirty="0" smtClean="0">
                <a:solidFill>
                  <a:srgbClr val="FF0000"/>
                </a:solidFill>
                <a:latin typeface="Times New Roman" pitchFamily="18" charset="0"/>
                <a:cs typeface="Times New Roman" pitchFamily="18" charset="0"/>
              </a:rPr>
              <a:t>Collision and Impulse: Series of Collisions </a:t>
            </a:r>
            <a:endParaRPr lang="en-MY" sz="2400" dirty="0">
              <a:solidFill>
                <a:srgbClr val="FF0000"/>
              </a:solidFill>
              <a:latin typeface="Times New Roman" pitchFamily="18" charset="0"/>
              <a:cs typeface="Times New Roman" pitchFamily="18" charset="0"/>
            </a:endParaRPr>
          </a:p>
        </p:txBody>
      </p:sp>
      <p:sp>
        <p:nvSpPr>
          <p:cNvPr id="4" name="Rectangle 3"/>
          <p:cNvSpPr/>
          <p:nvPr/>
        </p:nvSpPr>
        <p:spPr>
          <a:xfrm>
            <a:off x="0" y="642918"/>
            <a:ext cx="4572000" cy="4062651"/>
          </a:xfrm>
          <a:prstGeom prst="rect">
            <a:avLst/>
          </a:prstGeom>
        </p:spPr>
        <p:txBody>
          <a:bodyPr>
            <a:spAutoFit/>
          </a:bodyPr>
          <a:lstStyle/>
          <a:p>
            <a:endParaRPr lang="en-MY" dirty="0" smtClean="0"/>
          </a:p>
          <a:p>
            <a:pPr algn="just"/>
            <a:r>
              <a:rPr lang="en-MY" sz="2000" b="1" dirty="0" smtClean="0">
                <a:solidFill>
                  <a:srgbClr val="002060"/>
                </a:solidFill>
                <a:latin typeface="Times New Roman" pitchFamily="18" charset="0"/>
                <a:cs typeface="Times New Roman" pitchFamily="18" charset="0"/>
              </a:rPr>
              <a:t>• Let </a:t>
            </a:r>
            <a:r>
              <a:rPr lang="en-MY" sz="2000" b="1" i="1" dirty="0" smtClean="0">
                <a:solidFill>
                  <a:srgbClr val="C00000"/>
                </a:solidFill>
                <a:latin typeface="Times New Roman" pitchFamily="18" charset="0"/>
                <a:cs typeface="Times New Roman" pitchFamily="18" charset="0"/>
              </a:rPr>
              <a:t>n</a:t>
            </a:r>
            <a:r>
              <a:rPr lang="en-MY" sz="2000" b="1" dirty="0" smtClean="0">
                <a:solidFill>
                  <a:srgbClr val="002060"/>
                </a:solidFill>
                <a:latin typeface="Times New Roman" pitchFamily="18" charset="0"/>
                <a:cs typeface="Times New Roman" pitchFamily="18" charset="0"/>
              </a:rPr>
              <a:t> be the number of projectiles that collide in a time interval </a:t>
            </a:r>
            <a:r>
              <a:rPr lang="en-MY" sz="2000" b="1" i="1" dirty="0" err="1" smtClean="0">
                <a:solidFill>
                  <a:srgbClr val="C00000"/>
                </a:solidFill>
                <a:latin typeface="Times New Roman" pitchFamily="18" charset="0"/>
                <a:cs typeface="Times New Roman" pitchFamily="18" charset="0"/>
              </a:rPr>
              <a:t>Δt</a:t>
            </a:r>
            <a:r>
              <a:rPr lang="en-MY" sz="2000" b="1" dirty="0" smtClean="0">
                <a:solidFill>
                  <a:srgbClr val="002060"/>
                </a:solidFill>
                <a:latin typeface="Times New Roman" pitchFamily="18" charset="0"/>
                <a:cs typeface="Times New Roman" pitchFamily="18" charset="0"/>
              </a:rPr>
              <a:t>. </a:t>
            </a:r>
          </a:p>
          <a:p>
            <a:pPr algn="just"/>
            <a:r>
              <a:rPr lang="en-MY" sz="2000" b="1" dirty="0" smtClean="0">
                <a:solidFill>
                  <a:srgbClr val="002060"/>
                </a:solidFill>
                <a:latin typeface="Times New Roman" pitchFamily="18" charset="0"/>
                <a:cs typeface="Times New Roman" pitchFamily="18" charset="0"/>
              </a:rPr>
              <a:t>• Each projectile has initial momentum </a:t>
            </a:r>
            <a:r>
              <a:rPr lang="en-MY" sz="2000" b="1" i="1" dirty="0" err="1" smtClean="0">
                <a:solidFill>
                  <a:srgbClr val="C00000"/>
                </a:solidFill>
                <a:latin typeface="Times New Roman" pitchFamily="18" charset="0"/>
                <a:cs typeface="Times New Roman" pitchFamily="18" charset="0"/>
              </a:rPr>
              <a:t>mv</a:t>
            </a:r>
            <a:r>
              <a:rPr lang="en-MY" sz="2000" b="1" dirty="0" smtClean="0">
                <a:solidFill>
                  <a:srgbClr val="002060"/>
                </a:solidFill>
                <a:latin typeface="Times New Roman" pitchFamily="18" charset="0"/>
                <a:cs typeface="Times New Roman" pitchFamily="18" charset="0"/>
              </a:rPr>
              <a:t> and undergoes a change </a:t>
            </a:r>
            <a:r>
              <a:rPr lang="en-MY" sz="2000" b="1" i="1" dirty="0" err="1" smtClean="0">
                <a:solidFill>
                  <a:srgbClr val="C00000"/>
                </a:solidFill>
                <a:latin typeface="Times New Roman" pitchFamily="18" charset="0"/>
                <a:cs typeface="Times New Roman" pitchFamily="18" charset="0"/>
              </a:rPr>
              <a:t>Δp</a:t>
            </a:r>
            <a:r>
              <a:rPr lang="en-MY" sz="2000" b="1" dirty="0" smtClean="0">
                <a:solidFill>
                  <a:srgbClr val="002060"/>
                </a:solidFill>
                <a:latin typeface="Times New Roman" pitchFamily="18" charset="0"/>
                <a:cs typeface="Times New Roman" pitchFamily="18" charset="0"/>
              </a:rPr>
              <a:t> in linear momentum because of the collision. </a:t>
            </a:r>
          </a:p>
          <a:p>
            <a:pPr algn="just"/>
            <a:r>
              <a:rPr lang="en-MY" sz="2000" b="1" dirty="0" smtClean="0">
                <a:solidFill>
                  <a:srgbClr val="002060"/>
                </a:solidFill>
                <a:latin typeface="Times New Roman" pitchFamily="18" charset="0"/>
                <a:cs typeface="Times New Roman" pitchFamily="18" charset="0"/>
              </a:rPr>
              <a:t>• The total change in linear momentum for </a:t>
            </a:r>
            <a:r>
              <a:rPr lang="en-MY" sz="2000" b="1" i="1" dirty="0" smtClean="0">
                <a:solidFill>
                  <a:srgbClr val="C00000"/>
                </a:solidFill>
                <a:latin typeface="Times New Roman" pitchFamily="18" charset="0"/>
                <a:cs typeface="Times New Roman" pitchFamily="18" charset="0"/>
              </a:rPr>
              <a:t>n</a:t>
            </a:r>
            <a:r>
              <a:rPr lang="en-MY" sz="2000" b="1" dirty="0" smtClean="0">
                <a:solidFill>
                  <a:srgbClr val="002060"/>
                </a:solidFill>
                <a:latin typeface="Times New Roman" pitchFamily="18" charset="0"/>
                <a:cs typeface="Times New Roman" pitchFamily="18" charset="0"/>
              </a:rPr>
              <a:t> projectiles during interval </a:t>
            </a:r>
            <a:r>
              <a:rPr lang="en-MY" sz="2000" b="1" i="1" dirty="0" err="1" smtClean="0">
                <a:solidFill>
                  <a:srgbClr val="C00000"/>
                </a:solidFill>
                <a:latin typeface="Times New Roman" pitchFamily="18" charset="0"/>
                <a:cs typeface="Times New Roman" pitchFamily="18" charset="0"/>
              </a:rPr>
              <a:t>Δt</a:t>
            </a:r>
            <a:r>
              <a:rPr lang="en-MY" sz="2000" b="1" dirty="0" smtClean="0">
                <a:solidFill>
                  <a:srgbClr val="002060"/>
                </a:solidFill>
                <a:latin typeface="Times New Roman" pitchFamily="18" charset="0"/>
                <a:cs typeface="Times New Roman" pitchFamily="18" charset="0"/>
              </a:rPr>
              <a:t> is </a:t>
            </a:r>
            <a:r>
              <a:rPr lang="en-MY" sz="2000" b="1" i="1" dirty="0" err="1" smtClean="0">
                <a:solidFill>
                  <a:srgbClr val="C00000"/>
                </a:solidFill>
                <a:latin typeface="Times New Roman" pitchFamily="18" charset="0"/>
                <a:cs typeface="Times New Roman" pitchFamily="18" charset="0"/>
              </a:rPr>
              <a:t>nΔp</a:t>
            </a:r>
            <a:r>
              <a:rPr lang="en-MY" sz="2000" b="1" dirty="0" smtClean="0">
                <a:solidFill>
                  <a:srgbClr val="002060"/>
                </a:solidFill>
                <a:latin typeface="Times New Roman" pitchFamily="18" charset="0"/>
                <a:cs typeface="Times New Roman" pitchFamily="18" charset="0"/>
              </a:rPr>
              <a:t>. The resulting impulse on the target during </a:t>
            </a:r>
            <a:r>
              <a:rPr lang="en-MY" sz="2000" b="1" i="1" dirty="0" err="1" smtClean="0">
                <a:solidFill>
                  <a:srgbClr val="C00000"/>
                </a:solidFill>
                <a:latin typeface="Times New Roman" pitchFamily="18" charset="0"/>
                <a:cs typeface="Times New Roman" pitchFamily="18" charset="0"/>
              </a:rPr>
              <a:t>Δt</a:t>
            </a:r>
            <a:r>
              <a:rPr lang="en-MY" sz="2000" b="1" dirty="0" smtClean="0">
                <a:solidFill>
                  <a:srgbClr val="002060"/>
                </a:solidFill>
                <a:latin typeface="Times New Roman" pitchFamily="18" charset="0"/>
                <a:cs typeface="Times New Roman" pitchFamily="18" charset="0"/>
              </a:rPr>
              <a:t> is along the x axis and has the same magnitude of </a:t>
            </a:r>
            <a:r>
              <a:rPr lang="en-MY" sz="2000" b="1" i="1" dirty="0" err="1" smtClean="0">
                <a:solidFill>
                  <a:srgbClr val="C00000"/>
                </a:solidFill>
                <a:latin typeface="Times New Roman" pitchFamily="18" charset="0"/>
                <a:cs typeface="Times New Roman" pitchFamily="18" charset="0"/>
              </a:rPr>
              <a:t>nΔp</a:t>
            </a:r>
            <a:r>
              <a:rPr lang="en-MY" sz="2000" b="1" dirty="0" smtClean="0">
                <a:solidFill>
                  <a:srgbClr val="002060"/>
                </a:solidFill>
                <a:latin typeface="Times New Roman" pitchFamily="18" charset="0"/>
                <a:cs typeface="Times New Roman" pitchFamily="18" charset="0"/>
              </a:rPr>
              <a:t> but is in the opposite direction. </a:t>
            </a:r>
          </a:p>
          <a:p>
            <a:r>
              <a:rPr lang="en-MY" sz="2000" dirty="0" smtClean="0">
                <a:solidFill>
                  <a:srgbClr val="002060"/>
                </a:solidFill>
                <a:latin typeface="Times New Roman" pitchFamily="18" charset="0"/>
                <a:cs typeface="Times New Roman" pitchFamily="18" charset="0"/>
              </a:rPr>
              <a:t> </a:t>
            </a:r>
          </a:p>
        </p:txBody>
      </p:sp>
      <p:sp>
        <p:nvSpPr>
          <p:cNvPr id="8" name="Rectangle 7"/>
          <p:cNvSpPr/>
          <p:nvPr/>
        </p:nvSpPr>
        <p:spPr>
          <a:xfrm>
            <a:off x="4000464" y="3429000"/>
            <a:ext cx="5143536" cy="1200329"/>
          </a:xfrm>
          <a:prstGeom prst="rect">
            <a:avLst/>
          </a:prstGeom>
        </p:spPr>
        <p:txBody>
          <a:bodyPr wrap="square">
            <a:spAutoFit/>
          </a:bodyPr>
          <a:lstStyle/>
          <a:p>
            <a:endParaRPr lang="en-MY" dirty="0" smtClean="0"/>
          </a:p>
          <a:p>
            <a:endParaRPr lang="en-MY" dirty="0" smtClean="0"/>
          </a:p>
          <a:p>
            <a:r>
              <a:rPr lang="en-MY" b="1" dirty="0" smtClean="0">
                <a:solidFill>
                  <a:srgbClr val="002060"/>
                </a:solidFill>
                <a:latin typeface="Times New Roman" pitchFamily="18" charset="0"/>
                <a:cs typeface="Times New Roman" pitchFamily="18" charset="0"/>
              </a:rPr>
              <a:t>• In time interval </a:t>
            </a:r>
            <a:r>
              <a:rPr lang="en-MY" b="1" i="1" dirty="0" err="1" smtClean="0">
                <a:solidFill>
                  <a:srgbClr val="002060"/>
                </a:solidFill>
                <a:latin typeface="Times New Roman" pitchFamily="18" charset="0"/>
                <a:cs typeface="Times New Roman" pitchFamily="18" charset="0"/>
              </a:rPr>
              <a:t>Δt</a:t>
            </a:r>
            <a:r>
              <a:rPr lang="en-MY" b="1" i="1" dirty="0" smtClean="0">
                <a:solidFill>
                  <a:srgbClr val="002060"/>
                </a:solidFill>
                <a:latin typeface="Times New Roman" pitchFamily="18" charset="0"/>
                <a:cs typeface="Times New Roman" pitchFamily="18" charset="0"/>
              </a:rPr>
              <a:t>, an amount of mass </a:t>
            </a:r>
            <a:r>
              <a:rPr lang="en-MY" b="1" i="1" dirty="0" err="1" smtClean="0">
                <a:solidFill>
                  <a:srgbClr val="002060"/>
                </a:solidFill>
                <a:latin typeface="Times New Roman" pitchFamily="18" charset="0"/>
                <a:cs typeface="Times New Roman" pitchFamily="18" charset="0"/>
              </a:rPr>
              <a:t>Δm</a:t>
            </a:r>
            <a:r>
              <a:rPr lang="en-MY" b="1" i="1" dirty="0" smtClean="0">
                <a:solidFill>
                  <a:srgbClr val="002060"/>
                </a:solidFill>
                <a:latin typeface="Times New Roman" pitchFamily="18" charset="0"/>
                <a:cs typeface="Times New Roman" pitchFamily="18" charset="0"/>
              </a:rPr>
              <a:t> = nm collides with the target. </a:t>
            </a:r>
          </a:p>
        </p:txBody>
      </p:sp>
      <p:pic>
        <p:nvPicPr>
          <p:cNvPr id="286721" name="Picture 1"/>
          <p:cNvPicPr>
            <a:picLocks noChangeAspect="1" noChangeArrowheads="1"/>
          </p:cNvPicPr>
          <p:nvPr/>
        </p:nvPicPr>
        <p:blipFill>
          <a:blip r:embed="rId2"/>
          <a:srcRect/>
          <a:stretch>
            <a:fillRect/>
          </a:stretch>
        </p:blipFill>
        <p:spPr bwMode="auto">
          <a:xfrm>
            <a:off x="5214942" y="714356"/>
            <a:ext cx="3609975" cy="1371600"/>
          </a:xfrm>
          <a:prstGeom prst="rect">
            <a:avLst/>
          </a:prstGeom>
          <a:noFill/>
          <a:ln w="9525">
            <a:noFill/>
            <a:miter lim="800000"/>
            <a:headEnd/>
            <a:tailEnd/>
          </a:ln>
          <a:effectLst/>
        </p:spPr>
      </p:pic>
      <p:sp>
        <p:nvSpPr>
          <p:cNvPr id="9" name="Rectangle 8"/>
          <p:cNvSpPr/>
          <p:nvPr/>
        </p:nvSpPr>
        <p:spPr>
          <a:xfrm>
            <a:off x="5000628" y="2214554"/>
            <a:ext cx="2371162" cy="369332"/>
          </a:xfrm>
          <a:prstGeom prst="rect">
            <a:avLst/>
          </a:prstGeom>
        </p:spPr>
        <p:txBody>
          <a:bodyPr wrap="none">
            <a:spAutoFit/>
          </a:bodyPr>
          <a:lstStyle/>
          <a:p>
            <a:r>
              <a:rPr lang="en-MY" b="1" dirty="0" smtClean="0">
                <a:solidFill>
                  <a:srgbClr val="C00000"/>
                </a:solidFill>
                <a:latin typeface="Times New Roman" pitchFamily="18" charset="0"/>
                <a:cs typeface="Times New Roman" pitchFamily="18" charset="0"/>
              </a:rPr>
              <a:t>Impulse on the target:</a:t>
            </a:r>
            <a:endParaRPr lang="en-MY" dirty="0">
              <a:solidFill>
                <a:srgbClr val="C00000"/>
              </a:solidFill>
              <a:latin typeface="Times New Roman" pitchFamily="18" charset="0"/>
              <a:cs typeface="Times New Roman" pitchFamily="18" charset="0"/>
            </a:endParaRPr>
          </a:p>
        </p:txBody>
      </p:sp>
      <p:pic>
        <p:nvPicPr>
          <p:cNvPr id="306177" name="Picture 1"/>
          <p:cNvPicPr>
            <a:picLocks noChangeAspect="1" noChangeArrowheads="1"/>
          </p:cNvPicPr>
          <p:nvPr/>
        </p:nvPicPr>
        <p:blipFill>
          <a:blip r:embed="rId3"/>
          <a:srcRect/>
          <a:stretch>
            <a:fillRect/>
          </a:stretch>
        </p:blipFill>
        <p:spPr bwMode="auto">
          <a:xfrm>
            <a:off x="5072066" y="2571744"/>
            <a:ext cx="2828925" cy="533401"/>
          </a:xfrm>
          <a:prstGeom prst="rect">
            <a:avLst/>
          </a:prstGeom>
          <a:noFill/>
          <a:ln w="9525">
            <a:noFill/>
            <a:miter lim="800000"/>
            <a:headEnd/>
            <a:tailEnd/>
          </a:ln>
          <a:effectLst/>
        </p:spPr>
      </p:pic>
      <p:pic>
        <p:nvPicPr>
          <p:cNvPr id="306178" name="Picture 2"/>
          <p:cNvPicPr>
            <a:picLocks noChangeAspect="1" noChangeArrowheads="1"/>
          </p:cNvPicPr>
          <p:nvPr/>
        </p:nvPicPr>
        <p:blipFill>
          <a:blip r:embed="rId4"/>
          <a:srcRect/>
          <a:stretch>
            <a:fillRect/>
          </a:stretch>
        </p:blipFill>
        <p:spPr bwMode="auto">
          <a:xfrm>
            <a:off x="5286380" y="3071810"/>
            <a:ext cx="2771775" cy="666750"/>
          </a:xfrm>
          <a:prstGeom prst="rect">
            <a:avLst/>
          </a:prstGeom>
          <a:noFill/>
          <a:ln w="9525">
            <a:noFill/>
            <a:miter lim="800000"/>
            <a:headEnd/>
            <a:tailEnd/>
          </a:ln>
          <a:effectLst/>
        </p:spPr>
      </p:pic>
      <p:pic>
        <p:nvPicPr>
          <p:cNvPr id="306179" name="Picture 3"/>
          <p:cNvPicPr>
            <a:picLocks noChangeAspect="1" noChangeArrowheads="1"/>
          </p:cNvPicPr>
          <p:nvPr/>
        </p:nvPicPr>
        <p:blipFill>
          <a:blip r:embed="rId5"/>
          <a:srcRect/>
          <a:stretch>
            <a:fillRect/>
          </a:stretch>
        </p:blipFill>
        <p:spPr bwMode="auto">
          <a:xfrm>
            <a:off x="5072066" y="4786322"/>
            <a:ext cx="3500462" cy="714380"/>
          </a:xfrm>
          <a:prstGeom prst="rect">
            <a:avLst/>
          </a:prstGeom>
          <a:noFill/>
          <a:ln w="9525">
            <a:noFill/>
            <a:miter lim="800000"/>
            <a:headEnd/>
            <a:tailEnd/>
          </a:ln>
          <a:effectLst/>
        </p:spPr>
      </p:pic>
      <p:sp>
        <p:nvSpPr>
          <p:cNvPr id="14" name="Rectangle 13"/>
          <p:cNvSpPr/>
          <p:nvPr/>
        </p:nvSpPr>
        <p:spPr>
          <a:xfrm>
            <a:off x="142844" y="5143512"/>
            <a:ext cx="4572000" cy="1200329"/>
          </a:xfrm>
          <a:prstGeom prst="rect">
            <a:avLst/>
          </a:prstGeom>
        </p:spPr>
        <p:txBody>
          <a:bodyPr>
            <a:spAutoFit/>
          </a:bodyPr>
          <a:lstStyle/>
          <a:p>
            <a:pPr marL="342900" indent="-342900">
              <a:buAutoNum type="alphaLcParenR"/>
            </a:pPr>
            <a:r>
              <a:rPr lang="en-MY" b="1" dirty="0" smtClean="0">
                <a:latin typeface="Times New Roman" pitchFamily="18" charset="0"/>
                <a:cs typeface="Times New Roman" pitchFamily="18" charset="0"/>
              </a:rPr>
              <a:t>Projectiles stop upon impact: </a:t>
            </a:r>
          </a:p>
          <a:p>
            <a:pPr marL="342900" indent="-342900"/>
            <a:r>
              <a:rPr lang="en-MY" b="1" dirty="0" smtClean="0">
                <a:latin typeface="Times New Roman" pitchFamily="18" charset="0"/>
                <a:cs typeface="Times New Roman" pitchFamily="18" charset="0"/>
              </a:rPr>
              <a:t>          </a:t>
            </a:r>
            <a:r>
              <a:rPr lang="en-MY" b="1" i="1" dirty="0" err="1" smtClean="0">
                <a:solidFill>
                  <a:srgbClr val="C00000"/>
                </a:solidFill>
                <a:latin typeface="Times New Roman" pitchFamily="18" charset="0"/>
                <a:cs typeface="Times New Roman" pitchFamily="18" charset="0"/>
              </a:rPr>
              <a:t>Δv</a:t>
            </a:r>
            <a:r>
              <a:rPr lang="en-MY" b="1" i="1" dirty="0" smtClean="0">
                <a:solidFill>
                  <a:srgbClr val="C00000"/>
                </a:solidFill>
                <a:latin typeface="Times New Roman" pitchFamily="18" charset="0"/>
                <a:cs typeface="Times New Roman" pitchFamily="18" charset="0"/>
              </a:rPr>
              <a:t> =</a:t>
            </a:r>
            <a:r>
              <a:rPr lang="en-MY" b="1" i="1" dirty="0" err="1" smtClean="0">
                <a:solidFill>
                  <a:srgbClr val="C00000"/>
                </a:solidFill>
                <a:latin typeface="Times New Roman" pitchFamily="18" charset="0"/>
                <a:cs typeface="Times New Roman" pitchFamily="18" charset="0"/>
              </a:rPr>
              <a:t>v</a:t>
            </a:r>
            <a:r>
              <a:rPr lang="en-MY" sz="1200" b="1" i="1" dirty="0" err="1" smtClean="0">
                <a:solidFill>
                  <a:srgbClr val="C00000"/>
                </a:solidFill>
                <a:latin typeface="Times New Roman" pitchFamily="18" charset="0"/>
                <a:cs typeface="Times New Roman" pitchFamily="18" charset="0"/>
              </a:rPr>
              <a:t>f</a:t>
            </a:r>
            <a:r>
              <a:rPr lang="en-MY" b="1" i="1" dirty="0" smtClean="0">
                <a:solidFill>
                  <a:srgbClr val="C00000"/>
                </a:solidFill>
                <a:latin typeface="Times New Roman" pitchFamily="18" charset="0"/>
                <a:cs typeface="Times New Roman" pitchFamily="18" charset="0"/>
              </a:rPr>
              <a:t>-v</a:t>
            </a:r>
            <a:r>
              <a:rPr lang="en-MY" sz="1400" b="1" i="1" dirty="0" smtClean="0">
                <a:solidFill>
                  <a:srgbClr val="C00000"/>
                </a:solidFill>
                <a:latin typeface="Times New Roman" pitchFamily="18" charset="0"/>
                <a:cs typeface="Times New Roman" pitchFamily="18" charset="0"/>
              </a:rPr>
              <a:t>i</a:t>
            </a:r>
            <a:r>
              <a:rPr lang="en-MY" b="1" i="1" dirty="0" smtClean="0">
                <a:solidFill>
                  <a:srgbClr val="C00000"/>
                </a:solidFill>
                <a:latin typeface="Times New Roman" pitchFamily="18" charset="0"/>
                <a:cs typeface="Times New Roman" pitchFamily="18" charset="0"/>
              </a:rPr>
              <a:t>= 0-v = -v</a:t>
            </a:r>
          </a:p>
          <a:p>
            <a:r>
              <a:rPr lang="en-MY" b="1" dirty="0" smtClean="0">
                <a:latin typeface="Times New Roman" pitchFamily="18" charset="0"/>
                <a:cs typeface="Times New Roman" pitchFamily="18" charset="0"/>
              </a:rPr>
              <a:t>b) Projectiles bounce: </a:t>
            </a:r>
          </a:p>
          <a:p>
            <a:r>
              <a:rPr lang="en-MY" b="1" dirty="0" smtClean="0">
                <a:latin typeface="Times New Roman" pitchFamily="18" charset="0"/>
                <a:cs typeface="Times New Roman" pitchFamily="18" charset="0"/>
              </a:rPr>
              <a:t>        </a:t>
            </a:r>
            <a:r>
              <a:rPr lang="en-MY" b="1" i="1" dirty="0" err="1" smtClean="0">
                <a:solidFill>
                  <a:srgbClr val="C00000"/>
                </a:solidFill>
                <a:latin typeface="Times New Roman" pitchFamily="18" charset="0"/>
                <a:cs typeface="Times New Roman" pitchFamily="18" charset="0"/>
              </a:rPr>
              <a:t>Δv</a:t>
            </a:r>
            <a:r>
              <a:rPr lang="en-MY" b="1" i="1" dirty="0" smtClean="0">
                <a:solidFill>
                  <a:srgbClr val="C00000"/>
                </a:solidFill>
                <a:latin typeface="Times New Roman" pitchFamily="18" charset="0"/>
                <a:cs typeface="Times New Roman" pitchFamily="18" charset="0"/>
              </a:rPr>
              <a:t> = </a:t>
            </a:r>
            <a:r>
              <a:rPr lang="en-MY" b="1" i="1" dirty="0" err="1" smtClean="0">
                <a:solidFill>
                  <a:srgbClr val="C00000"/>
                </a:solidFill>
                <a:latin typeface="Times New Roman" pitchFamily="18" charset="0"/>
                <a:cs typeface="Times New Roman" pitchFamily="18" charset="0"/>
              </a:rPr>
              <a:t>v</a:t>
            </a:r>
            <a:r>
              <a:rPr lang="en-MY" sz="1100" b="1" i="1" dirty="0" err="1" smtClean="0">
                <a:solidFill>
                  <a:srgbClr val="C00000"/>
                </a:solidFill>
                <a:latin typeface="Times New Roman" pitchFamily="18" charset="0"/>
                <a:cs typeface="Times New Roman" pitchFamily="18" charset="0"/>
              </a:rPr>
              <a:t>f</a:t>
            </a:r>
            <a:r>
              <a:rPr lang="en-MY" b="1" i="1" dirty="0" smtClean="0">
                <a:solidFill>
                  <a:srgbClr val="C00000"/>
                </a:solidFill>
                <a:latin typeface="Times New Roman" pitchFamily="18" charset="0"/>
                <a:cs typeface="Times New Roman" pitchFamily="18" charset="0"/>
              </a:rPr>
              <a:t>-v</a:t>
            </a:r>
            <a:r>
              <a:rPr lang="en-MY" sz="1200" b="1" i="1" dirty="0" smtClean="0">
                <a:solidFill>
                  <a:srgbClr val="C00000"/>
                </a:solidFill>
                <a:latin typeface="Times New Roman" pitchFamily="18" charset="0"/>
                <a:cs typeface="Times New Roman" pitchFamily="18" charset="0"/>
              </a:rPr>
              <a:t>i</a:t>
            </a:r>
            <a:r>
              <a:rPr lang="en-MY" b="1" i="1" dirty="0" smtClean="0">
                <a:solidFill>
                  <a:srgbClr val="C00000"/>
                </a:solidFill>
                <a:latin typeface="Times New Roman" pitchFamily="18" charset="0"/>
                <a:cs typeface="Times New Roman" pitchFamily="18" charset="0"/>
              </a:rPr>
              <a:t> = -v-v = -2v</a:t>
            </a:r>
            <a:endParaRPr lang="en-MY" i="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786182" cy="369332"/>
          </a:xfrm>
          <a:prstGeom prst="rect">
            <a:avLst/>
          </a:prstGeom>
        </p:spPr>
        <p:txBody>
          <a:bodyPr wrap="square">
            <a:spAutoFit/>
          </a:bodyPr>
          <a:lstStyle/>
          <a:p>
            <a:r>
              <a:rPr lang="en-MY" b="1" dirty="0" smtClean="0">
                <a:solidFill>
                  <a:srgbClr val="FF0000"/>
                </a:solidFill>
                <a:latin typeface="Times New Roman" pitchFamily="18" charset="0"/>
                <a:cs typeface="Times New Roman" pitchFamily="18" charset="0"/>
              </a:rPr>
              <a:t>Example: 2-D impulse </a:t>
            </a:r>
            <a:endParaRPr lang="en-MY" dirty="0">
              <a:solidFill>
                <a:srgbClr val="FF0000"/>
              </a:solidFill>
              <a:latin typeface="Times New Roman" pitchFamily="18" charset="0"/>
              <a:cs typeface="Times New Roman" pitchFamily="18" charset="0"/>
            </a:endParaRPr>
          </a:p>
        </p:txBody>
      </p:sp>
      <p:pic>
        <p:nvPicPr>
          <p:cNvPr id="278530" name="Picture 2"/>
          <p:cNvPicPr>
            <a:picLocks noChangeAspect="1" noChangeArrowheads="1"/>
          </p:cNvPicPr>
          <p:nvPr/>
        </p:nvPicPr>
        <p:blipFill>
          <a:blip r:embed="rId2"/>
          <a:srcRect/>
          <a:stretch>
            <a:fillRect/>
          </a:stretch>
        </p:blipFill>
        <p:spPr bwMode="auto">
          <a:xfrm>
            <a:off x="0" y="285728"/>
            <a:ext cx="7572396" cy="1571636"/>
          </a:xfrm>
          <a:prstGeom prst="rect">
            <a:avLst/>
          </a:prstGeom>
          <a:noFill/>
          <a:ln w="9525">
            <a:noFill/>
            <a:miter lim="800000"/>
            <a:headEnd/>
            <a:tailEnd/>
          </a:ln>
          <a:effectLst/>
        </p:spPr>
      </p:pic>
      <p:pic>
        <p:nvPicPr>
          <p:cNvPr id="278531" name="Picture 3"/>
          <p:cNvPicPr>
            <a:picLocks noChangeAspect="1" noChangeArrowheads="1"/>
          </p:cNvPicPr>
          <p:nvPr/>
        </p:nvPicPr>
        <p:blipFill>
          <a:blip r:embed="rId3"/>
          <a:srcRect/>
          <a:stretch>
            <a:fillRect/>
          </a:stretch>
        </p:blipFill>
        <p:spPr bwMode="auto">
          <a:xfrm>
            <a:off x="0" y="1857364"/>
            <a:ext cx="7929585" cy="1714512"/>
          </a:xfrm>
          <a:prstGeom prst="rect">
            <a:avLst/>
          </a:prstGeom>
          <a:noFill/>
          <a:ln w="9525">
            <a:noFill/>
            <a:miter lim="800000"/>
            <a:headEnd/>
            <a:tailEnd/>
          </a:ln>
          <a:effectLst/>
        </p:spPr>
      </p:pic>
      <p:pic>
        <p:nvPicPr>
          <p:cNvPr id="278532" name="Picture 4"/>
          <p:cNvPicPr>
            <a:picLocks noChangeAspect="1" noChangeArrowheads="1"/>
          </p:cNvPicPr>
          <p:nvPr/>
        </p:nvPicPr>
        <p:blipFill>
          <a:blip r:embed="rId4"/>
          <a:srcRect/>
          <a:stretch>
            <a:fillRect/>
          </a:stretch>
        </p:blipFill>
        <p:spPr bwMode="auto">
          <a:xfrm>
            <a:off x="0" y="3571876"/>
            <a:ext cx="5934075" cy="342900"/>
          </a:xfrm>
          <a:prstGeom prst="rect">
            <a:avLst/>
          </a:prstGeom>
          <a:noFill/>
          <a:ln w="9525">
            <a:noFill/>
            <a:miter lim="800000"/>
            <a:headEnd/>
            <a:tailEnd/>
          </a:ln>
          <a:effectLst/>
        </p:spPr>
      </p:pic>
      <p:pic>
        <p:nvPicPr>
          <p:cNvPr id="278533" name="Picture 5"/>
          <p:cNvPicPr>
            <a:picLocks noChangeAspect="1" noChangeArrowheads="1"/>
          </p:cNvPicPr>
          <p:nvPr/>
        </p:nvPicPr>
        <p:blipFill>
          <a:blip r:embed="rId5"/>
          <a:srcRect/>
          <a:stretch>
            <a:fillRect/>
          </a:stretch>
        </p:blipFill>
        <p:spPr bwMode="auto">
          <a:xfrm>
            <a:off x="0" y="3857628"/>
            <a:ext cx="5943600" cy="781050"/>
          </a:xfrm>
          <a:prstGeom prst="rect">
            <a:avLst/>
          </a:prstGeom>
          <a:noFill/>
          <a:ln w="9525">
            <a:noFill/>
            <a:miter lim="800000"/>
            <a:headEnd/>
            <a:tailEnd/>
          </a:ln>
          <a:effectLst/>
        </p:spPr>
      </p:pic>
      <p:pic>
        <p:nvPicPr>
          <p:cNvPr id="278534" name="Picture 6"/>
          <p:cNvPicPr>
            <a:picLocks noChangeAspect="1" noChangeArrowheads="1"/>
          </p:cNvPicPr>
          <p:nvPr/>
        </p:nvPicPr>
        <p:blipFill>
          <a:blip r:embed="rId6"/>
          <a:srcRect/>
          <a:stretch>
            <a:fillRect/>
          </a:stretch>
        </p:blipFill>
        <p:spPr bwMode="auto">
          <a:xfrm>
            <a:off x="0" y="4643446"/>
            <a:ext cx="7143768" cy="22145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2"/>
          <p:cNvPicPr>
            <a:picLocks noChangeAspect="1" noChangeArrowheads="1"/>
          </p:cNvPicPr>
          <p:nvPr/>
        </p:nvPicPr>
        <p:blipFill>
          <a:blip r:embed="rId2"/>
          <a:srcRect/>
          <a:stretch>
            <a:fillRect/>
          </a:stretch>
        </p:blipFill>
        <p:spPr bwMode="auto">
          <a:xfrm>
            <a:off x="714348" y="500042"/>
            <a:ext cx="7929618" cy="5715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400110"/>
          </a:xfrm>
          <a:prstGeom prst="rect">
            <a:avLst/>
          </a:prstGeom>
        </p:spPr>
        <p:txBody>
          <a:bodyPr>
            <a:spAutoFit/>
          </a:bodyPr>
          <a:lstStyle/>
          <a:p>
            <a:r>
              <a:rPr lang="en-MY" sz="2000" b="1" dirty="0" smtClean="0">
                <a:solidFill>
                  <a:srgbClr val="FF0000"/>
                </a:solidFill>
                <a:latin typeface="Times New Roman" pitchFamily="18" charset="0"/>
                <a:cs typeface="Times New Roman" pitchFamily="18" charset="0"/>
              </a:rPr>
              <a:t>Example: 2-D impulse, cont. </a:t>
            </a:r>
            <a:endParaRPr lang="en-MY" sz="2000" dirty="0">
              <a:solidFill>
                <a:srgbClr val="FF0000"/>
              </a:solidFill>
              <a:latin typeface="Times New Roman" pitchFamily="18" charset="0"/>
              <a:cs typeface="Times New Roman" pitchFamily="18" charset="0"/>
            </a:endParaRPr>
          </a:p>
        </p:txBody>
      </p:sp>
      <p:pic>
        <p:nvPicPr>
          <p:cNvPr id="280578" name="Picture 2"/>
          <p:cNvPicPr>
            <a:picLocks noChangeAspect="1" noChangeArrowheads="1"/>
          </p:cNvPicPr>
          <p:nvPr/>
        </p:nvPicPr>
        <p:blipFill>
          <a:blip r:embed="rId2"/>
          <a:srcRect/>
          <a:stretch>
            <a:fillRect/>
          </a:stretch>
        </p:blipFill>
        <p:spPr bwMode="auto">
          <a:xfrm>
            <a:off x="1" y="928670"/>
            <a:ext cx="9001156" cy="1643074"/>
          </a:xfrm>
          <a:prstGeom prst="rect">
            <a:avLst/>
          </a:prstGeom>
          <a:noFill/>
          <a:ln w="9525">
            <a:noFill/>
            <a:miter lim="800000"/>
            <a:headEnd/>
            <a:tailEnd/>
          </a:ln>
          <a:effectLst/>
        </p:spPr>
      </p:pic>
      <p:pic>
        <p:nvPicPr>
          <p:cNvPr id="280579" name="Picture 3"/>
          <p:cNvPicPr>
            <a:picLocks noChangeAspect="1" noChangeArrowheads="1"/>
          </p:cNvPicPr>
          <p:nvPr/>
        </p:nvPicPr>
        <p:blipFill>
          <a:blip r:embed="rId3"/>
          <a:srcRect/>
          <a:stretch>
            <a:fillRect/>
          </a:stretch>
        </p:blipFill>
        <p:spPr bwMode="auto">
          <a:xfrm>
            <a:off x="571472" y="428604"/>
            <a:ext cx="6715172" cy="438149"/>
          </a:xfrm>
          <a:prstGeom prst="rect">
            <a:avLst/>
          </a:prstGeom>
          <a:noFill/>
          <a:ln w="9525">
            <a:noFill/>
            <a:miter lim="800000"/>
            <a:headEnd/>
            <a:tailEnd/>
          </a:ln>
          <a:effectLst/>
        </p:spPr>
      </p:pic>
      <p:pic>
        <p:nvPicPr>
          <p:cNvPr id="280580" name="Picture 4"/>
          <p:cNvPicPr>
            <a:picLocks noChangeAspect="1" noChangeArrowheads="1"/>
          </p:cNvPicPr>
          <p:nvPr/>
        </p:nvPicPr>
        <p:blipFill>
          <a:blip r:embed="rId4"/>
          <a:srcRect/>
          <a:stretch>
            <a:fillRect/>
          </a:stretch>
        </p:blipFill>
        <p:spPr bwMode="auto">
          <a:xfrm>
            <a:off x="214282" y="2581275"/>
            <a:ext cx="5934075" cy="427672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normAutofit/>
          </a:bodyPr>
          <a:lstStyle/>
          <a:p>
            <a:r>
              <a:rPr lang="en-MY" sz="3100" b="1" dirty="0" smtClean="0">
                <a:solidFill>
                  <a:srgbClr val="FF0000"/>
                </a:solidFill>
                <a:latin typeface="Times New Roman" pitchFamily="18" charset="0"/>
                <a:cs typeface="Times New Roman" pitchFamily="18" charset="0"/>
              </a:rPr>
              <a:t>Momentum and Kinetic Energy in Collisions</a:t>
            </a:r>
            <a:endParaRPr lang="en-MY" sz="3100" dirty="0">
              <a:solidFill>
                <a:srgbClr val="FF0000"/>
              </a:solidFill>
              <a:latin typeface="Times New Roman" pitchFamily="18" charset="0"/>
              <a:cs typeface="Times New Roman" pitchFamily="18" charset="0"/>
            </a:endParaRPr>
          </a:p>
        </p:txBody>
      </p:sp>
      <p:sp>
        <p:nvSpPr>
          <p:cNvPr id="4" name="Content Placeholder 3"/>
          <p:cNvSpPr>
            <a:spLocks noGrp="1"/>
          </p:cNvSpPr>
          <p:nvPr>
            <p:ph sz="half" idx="1"/>
          </p:nvPr>
        </p:nvSpPr>
        <p:spPr>
          <a:xfrm>
            <a:off x="214282" y="1071546"/>
            <a:ext cx="8572560" cy="5054617"/>
          </a:xfrm>
        </p:spPr>
        <p:txBody>
          <a:bodyPr>
            <a:normAutofit fontScale="77500" lnSpcReduction="20000"/>
          </a:bodyPr>
          <a:lstStyle/>
          <a:p>
            <a:pPr>
              <a:buNone/>
            </a:pPr>
            <a:r>
              <a:rPr lang="en-MY" b="1" dirty="0" smtClean="0">
                <a:solidFill>
                  <a:srgbClr val="C00000"/>
                </a:solidFill>
                <a:latin typeface="Times New Roman" pitchFamily="18" charset="0"/>
                <a:cs typeface="Times New Roman" pitchFamily="18" charset="0"/>
              </a:rPr>
              <a:t>Assumptions:</a:t>
            </a:r>
            <a:r>
              <a:rPr lang="en-MY" b="1" dirty="0" smtClean="0">
                <a:solidFill>
                  <a:srgbClr val="002060"/>
                </a:solidFill>
                <a:latin typeface="Times New Roman" pitchFamily="18" charset="0"/>
                <a:cs typeface="Times New Roman" pitchFamily="18" charset="0"/>
              </a:rPr>
              <a:t> Closed systems (no mass enters or leaves them)</a:t>
            </a:r>
          </a:p>
          <a:p>
            <a:pPr>
              <a:buNone/>
            </a:pPr>
            <a:r>
              <a:rPr lang="en-MY" b="1" dirty="0" smtClean="0">
                <a:solidFill>
                  <a:srgbClr val="002060"/>
                </a:solidFill>
                <a:latin typeface="Times New Roman" pitchFamily="18" charset="0"/>
                <a:cs typeface="Times New Roman" pitchFamily="18" charset="0"/>
              </a:rPr>
              <a:t>                          Isolated systems (no external forces act on the bodies</a:t>
            </a:r>
          </a:p>
          <a:p>
            <a:pPr>
              <a:buNone/>
            </a:pPr>
            <a:r>
              <a:rPr lang="en-MY" b="1" dirty="0" smtClean="0">
                <a:solidFill>
                  <a:srgbClr val="002060"/>
                </a:solidFill>
                <a:latin typeface="Times New Roman" pitchFamily="18" charset="0"/>
                <a:cs typeface="Times New Roman" pitchFamily="18" charset="0"/>
              </a:rPr>
              <a:t>                             within the system)</a:t>
            </a:r>
          </a:p>
          <a:p>
            <a:pPr>
              <a:buNone/>
            </a:pPr>
            <a:endParaRPr lang="en-MY" b="1" dirty="0" smtClean="0">
              <a:solidFill>
                <a:srgbClr val="002060"/>
              </a:solidFill>
              <a:latin typeface="Times New Roman" pitchFamily="18" charset="0"/>
              <a:cs typeface="Times New Roman" pitchFamily="18" charset="0"/>
            </a:endParaRPr>
          </a:p>
          <a:p>
            <a:pPr>
              <a:buFontTx/>
              <a:buChar char="-"/>
            </a:pPr>
            <a:r>
              <a:rPr lang="en-MY" b="1" dirty="0" smtClean="0">
                <a:solidFill>
                  <a:srgbClr val="C00000"/>
                </a:solidFill>
                <a:latin typeface="Times New Roman" pitchFamily="18" charset="0"/>
                <a:cs typeface="Times New Roman" pitchFamily="18" charset="0"/>
              </a:rPr>
              <a:t>Elastic collision: </a:t>
            </a:r>
            <a:r>
              <a:rPr lang="en-MY" b="1" dirty="0" smtClean="0">
                <a:solidFill>
                  <a:srgbClr val="002060"/>
                </a:solidFill>
                <a:latin typeface="Times New Roman" pitchFamily="18" charset="0"/>
                <a:cs typeface="Times New Roman" pitchFamily="18" charset="0"/>
              </a:rPr>
              <a:t>If the total kinetic energy of the system of two        colliding bodies is unchanged (conserved) by the collision.</a:t>
            </a:r>
          </a:p>
          <a:p>
            <a:pPr>
              <a:buFontTx/>
              <a:buChar char="-"/>
            </a:pPr>
            <a:endParaRPr lang="en-US" b="1" dirty="0" smtClean="0">
              <a:solidFill>
                <a:srgbClr val="002060"/>
              </a:solidFill>
              <a:latin typeface="Times New Roman" pitchFamily="18" charset="0"/>
              <a:cs typeface="Times New Roman" pitchFamily="18" charset="0"/>
            </a:endParaRPr>
          </a:p>
          <a:p>
            <a:pPr>
              <a:buFontTx/>
              <a:buChar char="-"/>
            </a:pPr>
            <a:endParaRPr lang="en-MY" b="1" dirty="0" smtClean="0">
              <a:solidFill>
                <a:srgbClr val="002060"/>
              </a:solidFill>
              <a:latin typeface="Times New Roman" pitchFamily="18" charset="0"/>
              <a:cs typeface="Times New Roman" pitchFamily="18" charset="0"/>
            </a:endParaRPr>
          </a:p>
          <a:p>
            <a:pPr>
              <a:buNone/>
            </a:pPr>
            <a:r>
              <a:rPr lang="en-MY" b="1" dirty="0" smtClean="0">
                <a:solidFill>
                  <a:srgbClr val="002060"/>
                </a:solidFill>
                <a:latin typeface="Times New Roman" pitchFamily="18" charset="0"/>
                <a:cs typeface="Times New Roman" pitchFamily="18" charset="0"/>
              </a:rPr>
              <a:t>- </a:t>
            </a:r>
            <a:r>
              <a:rPr lang="en-MY" b="1" dirty="0" smtClean="0">
                <a:solidFill>
                  <a:srgbClr val="C00000"/>
                </a:solidFill>
                <a:latin typeface="Times New Roman" pitchFamily="18" charset="0"/>
                <a:cs typeface="Times New Roman" pitchFamily="18" charset="0"/>
              </a:rPr>
              <a:t>Inelastic collision: </a:t>
            </a:r>
            <a:r>
              <a:rPr lang="en-MY" b="1" dirty="0" smtClean="0">
                <a:solidFill>
                  <a:srgbClr val="002060"/>
                </a:solidFill>
                <a:latin typeface="Times New Roman" pitchFamily="18" charset="0"/>
                <a:cs typeface="Times New Roman" pitchFamily="18" charset="0"/>
              </a:rPr>
              <a:t>The kinetic energy of the system is not conserved </a:t>
            </a:r>
          </a:p>
          <a:p>
            <a:pPr>
              <a:buNone/>
            </a:pPr>
            <a:r>
              <a:rPr lang="en-MY" b="1" dirty="0" smtClean="0">
                <a:solidFill>
                  <a:srgbClr val="002060"/>
                </a:solidFill>
                <a:latin typeface="Times New Roman" pitchFamily="18" charset="0"/>
                <a:cs typeface="Times New Roman" pitchFamily="18" charset="0"/>
              </a:rPr>
              <a:t>                                  some goes into thermal energy, sound, etc.</a:t>
            </a:r>
          </a:p>
          <a:p>
            <a:pPr>
              <a:buNone/>
            </a:pPr>
            <a:r>
              <a:rPr lang="en-MY" b="1" dirty="0" smtClean="0">
                <a:solidFill>
                  <a:srgbClr val="002060"/>
                </a:solidFill>
                <a:latin typeface="Times New Roman" pitchFamily="18" charset="0"/>
                <a:cs typeface="Times New Roman" pitchFamily="18" charset="0"/>
              </a:rPr>
              <a:t>                               Example: </a:t>
            </a:r>
            <a:r>
              <a:rPr lang="en-MY" b="1" dirty="0" err="1" smtClean="0">
                <a:solidFill>
                  <a:srgbClr val="002060"/>
                </a:solidFill>
                <a:latin typeface="Times New Roman" pitchFamily="18" charset="0"/>
                <a:cs typeface="Times New Roman" pitchFamily="18" charset="0"/>
              </a:rPr>
              <a:t>Superball</a:t>
            </a:r>
            <a:r>
              <a:rPr lang="en-MY" b="1" dirty="0" smtClean="0">
                <a:solidFill>
                  <a:srgbClr val="002060"/>
                </a:solidFill>
                <a:latin typeface="Times New Roman" pitchFamily="18" charset="0"/>
                <a:cs typeface="Times New Roman" pitchFamily="18" charset="0"/>
              </a:rPr>
              <a:t> into hard floor.</a:t>
            </a:r>
          </a:p>
          <a:p>
            <a:pPr>
              <a:buNone/>
            </a:pPr>
            <a:endParaRPr lang="en-MY" b="1" dirty="0" smtClean="0">
              <a:solidFill>
                <a:srgbClr val="002060"/>
              </a:solidFill>
              <a:latin typeface="Times New Roman" pitchFamily="18" charset="0"/>
              <a:cs typeface="Times New Roman" pitchFamily="18" charset="0"/>
            </a:endParaRPr>
          </a:p>
          <a:p>
            <a:pPr>
              <a:buNone/>
            </a:pPr>
            <a:r>
              <a:rPr lang="en-MY" b="1" dirty="0" smtClean="0">
                <a:solidFill>
                  <a:srgbClr val="C00000"/>
                </a:solidFill>
                <a:latin typeface="Times New Roman" pitchFamily="18" charset="0"/>
                <a:cs typeface="Times New Roman" pitchFamily="18" charset="0"/>
              </a:rPr>
              <a:t>- Completely inelastic collision: </a:t>
            </a:r>
            <a:r>
              <a:rPr lang="en-MY" b="1" dirty="0" smtClean="0">
                <a:solidFill>
                  <a:srgbClr val="002060"/>
                </a:solidFill>
                <a:latin typeface="Times New Roman" pitchFamily="18" charset="0"/>
                <a:cs typeface="Times New Roman" pitchFamily="18" charset="0"/>
              </a:rPr>
              <a:t>After the collision the bodies loose</a:t>
            </a:r>
          </a:p>
          <a:p>
            <a:pPr>
              <a:buNone/>
            </a:pPr>
            <a:r>
              <a:rPr lang="en-MY" b="1" dirty="0" smtClean="0">
                <a:solidFill>
                  <a:srgbClr val="002060"/>
                </a:solidFill>
                <a:latin typeface="Times New Roman" pitchFamily="18" charset="0"/>
                <a:cs typeface="Times New Roman" pitchFamily="18" charset="0"/>
              </a:rPr>
              <a:t>energy and stick together.</a:t>
            </a:r>
          </a:p>
          <a:p>
            <a:pPr>
              <a:buNone/>
            </a:pPr>
            <a:r>
              <a:rPr lang="en-MY" b="1" dirty="0" smtClean="0">
                <a:solidFill>
                  <a:srgbClr val="002060"/>
                </a:solidFill>
                <a:latin typeface="Times New Roman" pitchFamily="18" charset="0"/>
                <a:cs typeface="Times New Roman" pitchFamily="18" charset="0"/>
              </a:rPr>
              <a:t>Example: Ball of wet putty into floor</a:t>
            </a:r>
            <a:endParaRPr lang="en-MY" b="1" dirty="0">
              <a:solidFill>
                <a:srgbClr val="002060"/>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868346"/>
          </a:xfrm>
        </p:spPr>
        <p:txBody>
          <a:bodyPr>
            <a:normAutofit fontScale="90000"/>
          </a:bodyPr>
          <a:lstStyle/>
          <a:p>
            <a:pPr algn="l">
              <a:buFont typeface="Wingdings" pitchFamily="2" charset="2"/>
              <a:buChar char="v"/>
            </a:pPr>
            <a:r>
              <a:rPr lang="en-US" altLang="zh-TW" sz="3600" b="1" dirty="0" smtClean="0">
                <a:solidFill>
                  <a:srgbClr val="FF0000"/>
                </a:solidFill>
                <a:latin typeface="Times New Roman" pitchFamily="18" charset="0"/>
                <a:cs typeface="Times New Roman" pitchFamily="18" charset="0"/>
              </a:rPr>
              <a:t>The Center of Mass </a:t>
            </a:r>
            <a:r>
              <a:rPr lang="en-US" altLang="zh-TW" dirty="0" smtClean="0">
                <a:solidFill>
                  <a:srgbClr val="FF0000"/>
                </a:solidFill>
                <a:latin typeface="Arial" pitchFamily="34" charset="0"/>
                <a:cs typeface="Arial" pitchFamily="34" charset="0"/>
              </a:rPr>
              <a:t/>
            </a:r>
            <a:br>
              <a:rPr lang="en-US" altLang="zh-TW" dirty="0" smtClean="0">
                <a:solidFill>
                  <a:srgbClr val="FF0000"/>
                </a:solidFill>
                <a:latin typeface="Arial" pitchFamily="34" charset="0"/>
                <a:cs typeface="Arial" pitchFamily="34" charset="0"/>
              </a:rPr>
            </a:br>
            <a:endParaRPr lang="en-MY" b="1" dirty="0">
              <a:solidFill>
                <a:srgbClr val="FF0000"/>
              </a:solidFill>
              <a:latin typeface="Times New Roman" pitchFamily="18" charset="0"/>
              <a:cs typeface="Times New Roman" pitchFamily="18" charset="0"/>
            </a:endParaRPr>
          </a:p>
        </p:txBody>
      </p:sp>
      <p:sp>
        <p:nvSpPr>
          <p:cNvPr id="4" name="Content Placeholder 3"/>
          <p:cNvSpPr>
            <a:spLocks noGrp="1"/>
          </p:cNvSpPr>
          <p:nvPr>
            <p:ph idx="1"/>
          </p:nvPr>
        </p:nvSpPr>
        <p:spPr>
          <a:xfrm>
            <a:off x="0" y="857232"/>
            <a:ext cx="9001156" cy="1971676"/>
          </a:xfrm>
        </p:spPr>
        <p:txBody>
          <a:bodyPr>
            <a:normAutofit fontScale="85000" lnSpcReduction="20000"/>
          </a:bodyPr>
          <a:lstStyle/>
          <a:p>
            <a:pPr algn="just"/>
            <a:r>
              <a:rPr lang="en-MY" sz="2400" b="1" dirty="0" smtClean="0">
                <a:solidFill>
                  <a:srgbClr val="002060"/>
                </a:solidFill>
                <a:latin typeface="Times New Roman" pitchFamily="18" charset="0"/>
                <a:cs typeface="Times New Roman" pitchFamily="18" charset="0"/>
              </a:rPr>
              <a:t>We define the </a:t>
            </a:r>
            <a:r>
              <a:rPr lang="en-MY" sz="2400" b="1" dirty="0" err="1" smtClean="0">
                <a:solidFill>
                  <a:srgbClr val="002060"/>
                </a:solidFill>
                <a:latin typeface="Times New Roman" pitchFamily="18" charset="0"/>
                <a:cs typeface="Times New Roman" pitchFamily="18" charset="0"/>
              </a:rPr>
              <a:t>center</a:t>
            </a:r>
            <a:r>
              <a:rPr lang="en-MY" sz="2400" b="1" dirty="0" smtClean="0">
                <a:solidFill>
                  <a:srgbClr val="002060"/>
                </a:solidFill>
                <a:latin typeface="Times New Roman" pitchFamily="18" charset="0"/>
                <a:cs typeface="Times New Roman" pitchFamily="18" charset="0"/>
              </a:rPr>
              <a:t> of  mass </a:t>
            </a:r>
            <a:r>
              <a:rPr lang="en-MY" sz="2400" b="1" dirty="0" smtClean="0">
                <a:solidFill>
                  <a:srgbClr val="C00000"/>
                </a:solidFill>
                <a:latin typeface="Times New Roman" pitchFamily="18" charset="0"/>
                <a:cs typeface="Times New Roman" pitchFamily="18" charset="0"/>
              </a:rPr>
              <a:t>(com) </a:t>
            </a:r>
            <a:r>
              <a:rPr lang="en-MY" sz="2400" b="1" dirty="0" smtClean="0">
                <a:solidFill>
                  <a:srgbClr val="002060"/>
                </a:solidFill>
                <a:latin typeface="Times New Roman" pitchFamily="18" charset="0"/>
                <a:cs typeface="Times New Roman" pitchFamily="18" charset="0"/>
              </a:rPr>
              <a:t>of a system of particles (such as a person) in order to predict the possible motion of the system.</a:t>
            </a:r>
          </a:p>
          <a:p>
            <a:pPr algn="just" rtl="1"/>
            <a:r>
              <a:rPr lang="ar-IQ" sz="2400" b="1" dirty="0" smtClean="0">
                <a:solidFill>
                  <a:srgbClr val="002060"/>
                </a:solidFill>
                <a:latin typeface="Times New Roman" pitchFamily="18" charset="0"/>
                <a:cs typeface="Times New Roman" pitchFamily="18" charset="0"/>
              </a:rPr>
              <a:t>يعرف مركز الكتلة لنظام الجسيمات هو التنبؤ لاحتمالات الحركة للنظام .  </a:t>
            </a:r>
            <a:endParaRPr lang="en-MY" sz="2400" b="1" dirty="0" smtClean="0">
              <a:solidFill>
                <a:srgbClr val="002060"/>
              </a:solidFill>
              <a:latin typeface="Times New Roman" pitchFamily="18" charset="0"/>
              <a:cs typeface="Times New Roman" pitchFamily="18" charset="0"/>
            </a:endParaRPr>
          </a:p>
          <a:p>
            <a:pPr algn="just"/>
            <a:r>
              <a:rPr lang="en-MY" sz="2400" b="1" dirty="0" smtClean="0">
                <a:solidFill>
                  <a:srgbClr val="002060"/>
                </a:solidFill>
                <a:latin typeface="Times New Roman" pitchFamily="18" charset="0"/>
                <a:cs typeface="Times New Roman" pitchFamily="18" charset="0"/>
              </a:rPr>
              <a:t>The </a:t>
            </a:r>
            <a:r>
              <a:rPr lang="en-MY" sz="2400" b="1" dirty="0" err="1" smtClean="0">
                <a:solidFill>
                  <a:srgbClr val="002060"/>
                </a:solidFill>
                <a:latin typeface="Times New Roman" pitchFamily="18" charset="0"/>
                <a:cs typeface="Times New Roman" pitchFamily="18" charset="0"/>
              </a:rPr>
              <a:t>center</a:t>
            </a:r>
            <a:r>
              <a:rPr lang="en-MY" sz="2400" b="1" dirty="0" smtClean="0">
                <a:solidFill>
                  <a:srgbClr val="002060"/>
                </a:solidFill>
                <a:latin typeface="Times New Roman" pitchFamily="18" charset="0"/>
                <a:cs typeface="Times New Roman" pitchFamily="18" charset="0"/>
              </a:rPr>
              <a:t> of mass of a system of particles is the point that moves as though:</a:t>
            </a:r>
          </a:p>
          <a:p>
            <a:pPr algn="just"/>
            <a:r>
              <a:rPr lang="en-US" sz="2400" b="1" dirty="0" smtClean="0">
                <a:solidFill>
                  <a:srgbClr val="002060"/>
                </a:solidFill>
                <a:latin typeface="Times New Roman" pitchFamily="18" charset="0"/>
                <a:cs typeface="Times New Roman" pitchFamily="18" charset="0"/>
              </a:rPr>
              <a:t>1-  </a:t>
            </a:r>
            <a:r>
              <a:rPr lang="en-MY" sz="2400" b="1" dirty="0" smtClean="0">
                <a:solidFill>
                  <a:srgbClr val="002060"/>
                </a:solidFill>
                <a:latin typeface="Times New Roman" pitchFamily="18" charset="0"/>
                <a:cs typeface="Times New Roman" pitchFamily="18" charset="0"/>
              </a:rPr>
              <a:t>all of the system’s mass were concentrated there</a:t>
            </a:r>
          </a:p>
          <a:p>
            <a:pPr algn="just"/>
            <a:r>
              <a:rPr lang="en-MY" sz="2400" b="1" dirty="0" smtClean="0">
                <a:solidFill>
                  <a:srgbClr val="002060"/>
                </a:solidFill>
                <a:latin typeface="Times New Roman" pitchFamily="18" charset="0"/>
                <a:cs typeface="Times New Roman" pitchFamily="18" charset="0"/>
              </a:rPr>
              <a:t>2-  all external forces were applied there </a:t>
            </a:r>
          </a:p>
          <a:p>
            <a:pPr algn="just"/>
            <a:endParaRPr lang="en-MY" sz="2400" b="1" dirty="0">
              <a:solidFill>
                <a:srgbClr val="002060"/>
              </a:solidFill>
              <a:latin typeface="Times New Roman" pitchFamily="18" charset="0"/>
              <a:cs typeface="Times New Roman" pitchFamily="18" charset="0"/>
            </a:endParaRPr>
          </a:p>
        </p:txBody>
      </p:sp>
      <p:pic>
        <p:nvPicPr>
          <p:cNvPr id="5" name="Picture 1"/>
          <p:cNvPicPr>
            <a:picLocks noChangeAspect="1" noChangeArrowheads="1"/>
          </p:cNvPicPr>
          <p:nvPr/>
        </p:nvPicPr>
        <p:blipFill>
          <a:blip r:embed="rId2"/>
          <a:srcRect/>
          <a:stretch>
            <a:fillRect/>
          </a:stretch>
        </p:blipFill>
        <p:spPr bwMode="auto">
          <a:xfrm>
            <a:off x="5214942" y="3000372"/>
            <a:ext cx="3571875" cy="2862258"/>
          </a:xfrm>
          <a:prstGeom prst="rect">
            <a:avLst/>
          </a:prstGeom>
          <a:noFill/>
          <a:ln w="9525">
            <a:noFill/>
            <a:miter lim="800000"/>
            <a:headEnd/>
            <a:tailEnd/>
          </a:ln>
        </p:spPr>
      </p:pic>
      <p:sp>
        <p:nvSpPr>
          <p:cNvPr id="6" name="Rectangle 5"/>
          <p:cNvSpPr/>
          <p:nvPr/>
        </p:nvSpPr>
        <p:spPr>
          <a:xfrm>
            <a:off x="214282" y="3429000"/>
            <a:ext cx="4572000" cy="3416320"/>
          </a:xfrm>
          <a:prstGeom prst="rect">
            <a:avLst/>
          </a:prstGeom>
        </p:spPr>
        <p:txBody>
          <a:bodyPr>
            <a:spAutoFit/>
          </a:bodyPr>
          <a:lstStyle/>
          <a:p>
            <a:pPr algn="just"/>
            <a:r>
              <a:rPr lang="en-US" altLang="zh-TW" sz="2400" b="1" i="1" dirty="0" smtClean="0">
                <a:solidFill>
                  <a:srgbClr val="7030A0"/>
                </a:solidFill>
                <a:latin typeface="Times New Roman" pitchFamily="18" charset="0"/>
                <a:cs typeface="Times New Roman" pitchFamily="18" charset="0"/>
              </a:rPr>
              <a:t>The center of mass (black dot) of a baseball bat flipped into the air follows a parabolic path, but all other points of the bat follow</a:t>
            </a:r>
          </a:p>
          <a:p>
            <a:pPr algn="just"/>
            <a:r>
              <a:rPr lang="en-US" altLang="zh-TW" sz="2400" b="1" i="1" dirty="0" smtClean="0">
                <a:solidFill>
                  <a:srgbClr val="7030A0"/>
                </a:solidFill>
                <a:latin typeface="Times New Roman" pitchFamily="18" charset="0"/>
                <a:cs typeface="Times New Roman" pitchFamily="18" charset="0"/>
              </a:rPr>
              <a:t>more complicated curved paths.</a:t>
            </a:r>
            <a:endParaRPr lang="ar-IQ" altLang="zh-TW" sz="2400" b="1" i="1" dirty="0" smtClean="0">
              <a:solidFill>
                <a:srgbClr val="7030A0"/>
              </a:solidFill>
              <a:latin typeface="Times New Roman" pitchFamily="18" charset="0"/>
              <a:cs typeface="Times New Roman" pitchFamily="18" charset="0"/>
            </a:endParaRPr>
          </a:p>
          <a:p>
            <a:pPr algn="just" rtl="1"/>
            <a:r>
              <a:rPr lang="ar-IQ" altLang="zh-TW" sz="2400" b="1" i="1" dirty="0" smtClean="0">
                <a:solidFill>
                  <a:srgbClr val="7030A0"/>
                </a:solidFill>
                <a:latin typeface="Times New Roman" pitchFamily="18" charset="0"/>
                <a:cs typeface="Times New Roman" pitchFamily="18" charset="0"/>
              </a:rPr>
              <a:t>هنا في هذا الشكل مركز الكتلة للمضرب تمثل بنقاط سوداء انقلبت في الهواء يتبع مسار مكافئ, ولكن بقية النقاط تاخذ مسارات منحنية اكثر تعقيدا.</a:t>
            </a:r>
            <a:endParaRPr lang="en-US" altLang="zh-TW" sz="2400" b="1" i="1" dirty="0">
              <a:solidFill>
                <a:srgbClr val="7030A0"/>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1"/>
          <p:cNvSpPr txBox="1">
            <a:spLocks noChangeArrowheads="1"/>
          </p:cNvSpPr>
          <p:nvPr/>
        </p:nvSpPr>
        <p:spPr bwMode="auto">
          <a:xfrm>
            <a:off x="0" y="0"/>
            <a:ext cx="4925579" cy="461665"/>
          </a:xfrm>
          <a:prstGeom prst="rect">
            <a:avLst/>
          </a:prstGeom>
          <a:noFill/>
          <a:ln w="9525">
            <a:noFill/>
            <a:miter lim="800000"/>
            <a:headEnd/>
            <a:tailEnd/>
          </a:ln>
        </p:spPr>
        <p:txBody>
          <a:bodyPr wrap="none">
            <a:spAutoFit/>
          </a:bodyPr>
          <a:lstStyle/>
          <a:p>
            <a:r>
              <a:rPr lang="en-US" altLang="zh-TW" sz="2000" b="1" i="1" dirty="0" smtClean="0">
                <a:solidFill>
                  <a:srgbClr val="0070C0"/>
                </a:solidFill>
                <a:latin typeface="Arial" pitchFamily="34" charset="0"/>
                <a:cs typeface="Arial" pitchFamily="34" charset="0"/>
              </a:rPr>
              <a:t> </a:t>
            </a:r>
            <a:r>
              <a:rPr lang="en-US" altLang="zh-TW" sz="2400" b="1" dirty="0">
                <a:solidFill>
                  <a:srgbClr val="FF0000"/>
                </a:solidFill>
                <a:latin typeface="Times New Roman" pitchFamily="18" charset="0"/>
                <a:cs typeface="Times New Roman" pitchFamily="18" charset="0"/>
              </a:rPr>
              <a:t>Conservation of Linear Momentum</a:t>
            </a:r>
          </a:p>
        </p:txBody>
      </p:sp>
      <p:graphicFrame>
        <p:nvGraphicFramePr>
          <p:cNvPr id="27650" name="Object 2"/>
          <p:cNvGraphicFramePr>
            <a:graphicFrameLocks noChangeAspect="1"/>
          </p:cNvGraphicFramePr>
          <p:nvPr/>
        </p:nvGraphicFramePr>
        <p:xfrm>
          <a:off x="4508500" y="3308350"/>
          <a:ext cx="127000" cy="241300"/>
        </p:xfrm>
        <a:graphic>
          <a:graphicData uri="http://schemas.openxmlformats.org/presentationml/2006/ole">
            <p:oleObj spid="_x0000_s317442" name="Equation" r:id="rId3" imgW="126890" imgH="241091" progId="Equation.3">
              <p:embed/>
            </p:oleObj>
          </a:graphicData>
        </a:graphic>
      </p:graphicFrame>
      <p:sp>
        <p:nvSpPr>
          <p:cNvPr id="27651" name="Rectangle 12"/>
          <p:cNvSpPr>
            <a:spLocks noChangeArrowheads="1"/>
          </p:cNvSpPr>
          <p:nvPr/>
        </p:nvSpPr>
        <p:spPr bwMode="auto">
          <a:xfrm>
            <a:off x="285720" y="449263"/>
            <a:ext cx="8572560" cy="707886"/>
          </a:xfrm>
          <a:prstGeom prst="rect">
            <a:avLst/>
          </a:prstGeom>
          <a:noFill/>
          <a:ln w="9525">
            <a:noFill/>
            <a:miter lim="800000"/>
            <a:headEnd/>
            <a:tailEnd/>
          </a:ln>
        </p:spPr>
        <p:txBody>
          <a:bodyPr wrap="square">
            <a:spAutoFit/>
          </a:bodyPr>
          <a:lstStyle/>
          <a:p>
            <a:r>
              <a:rPr lang="en-US" altLang="zh-TW" sz="2000" b="1" dirty="0">
                <a:solidFill>
                  <a:srgbClr val="002060"/>
                </a:solidFill>
                <a:latin typeface="Times New Roman" pitchFamily="18" charset="0"/>
                <a:cs typeface="Times New Roman" pitchFamily="18" charset="0"/>
              </a:rPr>
              <a:t>If no net external force acts on a system of particles, the total linear momentum, </a:t>
            </a:r>
            <a:r>
              <a:rPr lang="en-US" altLang="zh-TW" sz="2000" b="1" i="1" dirty="0">
                <a:solidFill>
                  <a:srgbClr val="002060"/>
                </a:solidFill>
                <a:latin typeface="Times New Roman" pitchFamily="18" charset="0"/>
                <a:cs typeface="Times New Roman" pitchFamily="18" charset="0"/>
              </a:rPr>
              <a:t>P</a:t>
            </a:r>
            <a:r>
              <a:rPr lang="en-US" altLang="zh-TW" sz="2000" b="1" dirty="0">
                <a:solidFill>
                  <a:srgbClr val="002060"/>
                </a:solidFill>
                <a:latin typeface="Times New Roman" pitchFamily="18" charset="0"/>
                <a:cs typeface="Times New Roman" pitchFamily="18" charset="0"/>
              </a:rPr>
              <a:t>, of the system cannot change.</a:t>
            </a:r>
          </a:p>
        </p:txBody>
      </p:sp>
      <p:pic>
        <p:nvPicPr>
          <p:cNvPr id="2" name="Picture 3"/>
          <p:cNvPicPr>
            <a:picLocks noChangeAspect="1" noChangeArrowheads="1"/>
          </p:cNvPicPr>
          <p:nvPr/>
        </p:nvPicPr>
        <p:blipFill>
          <a:blip r:embed="rId4" cstate="print">
            <a:duotone>
              <a:schemeClr val="accent6">
                <a:shade val="45000"/>
                <a:satMod val="135000"/>
              </a:schemeClr>
              <a:prstClr val="white"/>
            </a:duotone>
          </a:blip>
          <a:srcRect/>
          <a:stretch>
            <a:fillRect/>
          </a:stretch>
        </p:blipFill>
        <p:spPr bwMode="auto">
          <a:xfrm>
            <a:off x="1077955" y="1760952"/>
            <a:ext cx="7037820" cy="859983"/>
          </a:xfrm>
          <a:prstGeom prst="rect">
            <a:avLst/>
          </a:prstGeom>
          <a:noFill/>
          <a:ln w="9525">
            <a:noFill/>
            <a:miter lim="800000"/>
            <a:headEnd/>
            <a:tailEnd/>
          </a:ln>
        </p:spPr>
      </p:pic>
      <p:sp>
        <p:nvSpPr>
          <p:cNvPr id="27653" name="Rectangle 6"/>
          <p:cNvSpPr>
            <a:spLocks noChangeArrowheads="1"/>
          </p:cNvSpPr>
          <p:nvPr/>
        </p:nvSpPr>
        <p:spPr bwMode="auto">
          <a:xfrm>
            <a:off x="142844" y="3922713"/>
            <a:ext cx="9001156" cy="1015663"/>
          </a:xfrm>
          <a:prstGeom prst="rect">
            <a:avLst/>
          </a:prstGeom>
          <a:noFill/>
          <a:ln w="9525">
            <a:noFill/>
            <a:miter lim="800000"/>
            <a:headEnd/>
            <a:tailEnd/>
          </a:ln>
        </p:spPr>
        <p:txBody>
          <a:bodyPr wrap="square">
            <a:spAutoFit/>
          </a:bodyPr>
          <a:lstStyle/>
          <a:p>
            <a:r>
              <a:rPr lang="en-US" altLang="zh-TW" sz="2000" b="1" dirty="0">
                <a:solidFill>
                  <a:srgbClr val="002060"/>
                </a:solidFill>
                <a:latin typeface="Times New Roman" pitchFamily="18" charset="0"/>
                <a:cs typeface="Times New Roman" pitchFamily="18" charset="0"/>
              </a:rPr>
              <a:t>If the component of the net external force on a closed system is zero along an axis, then the component of the linear momentum of the system along that axis cannot change.</a:t>
            </a:r>
          </a:p>
        </p:txBody>
      </p:sp>
      <p:sp>
        <p:nvSpPr>
          <p:cNvPr id="8" name="Striped Right Arrow 7"/>
          <p:cNvSpPr/>
          <p:nvPr/>
        </p:nvSpPr>
        <p:spPr>
          <a:xfrm rot="5400000">
            <a:off x="3877469" y="3217069"/>
            <a:ext cx="819150" cy="449262"/>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p>
        </p:txBody>
      </p:sp>
      <p:sp>
        <p:nvSpPr>
          <p:cNvPr id="27655" name="文字方塊 2"/>
          <p:cNvSpPr txBox="1">
            <a:spLocks noChangeArrowheads="1"/>
          </p:cNvSpPr>
          <p:nvPr/>
        </p:nvSpPr>
        <p:spPr bwMode="auto">
          <a:xfrm>
            <a:off x="785786" y="5643578"/>
            <a:ext cx="2611421" cy="461665"/>
          </a:xfrm>
          <a:prstGeom prst="rect">
            <a:avLst/>
          </a:prstGeom>
          <a:noFill/>
          <a:ln w="9525">
            <a:noFill/>
            <a:miter lim="800000"/>
            <a:headEnd/>
            <a:tailEnd/>
          </a:ln>
        </p:spPr>
        <p:txBody>
          <a:bodyPr wrap="none">
            <a:spAutoFit/>
          </a:bodyPr>
          <a:lstStyle/>
          <a:p>
            <a:r>
              <a:rPr kumimoji="1" lang="en-US" altLang="zh-TW" sz="2400" b="1" dirty="0">
                <a:solidFill>
                  <a:srgbClr val="002060"/>
                </a:solidFill>
                <a:latin typeface="Times New Roman" pitchFamily="18" charset="0"/>
                <a:cs typeface="Times New Roman" pitchFamily="18" charset="0"/>
              </a:rPr>
              <a:t># Newton’s 3</a:t>
            </a:r>
            <a:r>
              <a:rPr kumimoji="1" lang="en-US" altLang="zh-TW" sz="2400" b="1" baseline="30000" dirty="0">
                <a:solidFill>
                  <a:srgbClr val="002060"/>
                </a:solidFill>
                <a:latin typeface="Times New Roman" pitchFamily="18" charset="0"/>
                <a:cs typeface="Times New Roman" pitchFamily="18" charset="0"/>
              </a:rPr>
              <a:t>rd</a:t>
            </a:r>
            <a:r>
              <a:rPr kumimoji="1" lang="en-US" altLang="zh-TW" sz="2400" b="1" dirty="0">
                <a:solidFill>
                  <a:srgbClr val="002060"/>
                </a:solidFill>
                <a:latin typeface="Times New Roman" pitchFamily="18" charset="0"/>
                <a:cs typeface="Times New Roman" pitchFamily="18" charset="0"/>
              </a:rPr>
              <a:t> law</a:t>
            </a:r>
            <a:endParaRPr kumimoji="1" lang="zh-TW" altLang="en-US" sz="2400" b="1" dirty="0">
              <a:solidFill>
                <a:srgbClr val="002060"/>
              </a:solidFill>
              <a:latin typeface="Times New Roman" pitchFamily="18" charset="0"/>
              <a:cs typeface="Times New Roman" pitchFamily="18" charset="0"/>
            </a:endParaRPr>
          </a:p>
        </p:txBody>
      </p:sp>
      <p:graphicFrame>
        <p:nvGraphicFramePr>
          <p:cNvPr id="27656" name="物件 3"/>
          <p:cNvGraphicFramePr>
            <a:graphicFrameLocks noChangeAspect="1"/>
          </p:cNvGraphicFramePr>
          <p:nvPr/>
        </p:nvGraphicFramePr>
        <p:xfrm>
          <a:off x="3986213" y="5365750"/>
          <a:ext cx="1527175" cy="815975"/>
        </p:xfrm>
        <a:graphic>
          <a:graphicData uri="http://schemas.openxmlformats.org/presentationml/2006/ole">
            <p:oleObj spid="_x0000_s317443" name="方程式" r:id="rId5" imgW="722160" imgH="383760" progId="Equation.3">
              <p:embed/>
            </p:oleObj>
          </a:graphicData>
        </a:graphic>
      </p:graphicFrame>
      <p:graphicFrame>
        <p:nvGraphicFramePr>
          <p:cNvPr id="27657" name="物件 9"/>
          <p:cNvGraphicFramePr>
            <a:graphicFrameLocks noChangeAspect="1"/>
          </p:cNvGraphicFramePr>
          <p:nvPr/>
        </p:nvGraphicFramePr>
        <p:xfrm>
          <a:off x="6027738" y="5365750"/>
          <a:ext cx="2554287" cy="842963"/>
        </p:xfrm>
        <a:graphic>
          <a:graphicData uri="http://schemas.openxmlformats.org/presentationml/2006/ole">
            <p:oleObj spid="_x0000_s317444" name="方程式" r:id="rId6" imgW="1215720" imgH="393120" progId="Equation.3">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Box 1"/>
          <p:cNvSpPr txBox="1">
            <a:spLocks noChangeArrowheads="1"/>
          </p:cNvSpPr>
          <p:nvPr/>
        </p:nvSpPr>
        <p:spPr bwMode="auto">
          <a:xfrm>
            <a:off x="0" y="0"/>
            <a:ext cx="3754438" cy="400050"/>
          </a:xfrm>
          <a:prstGeom prst="rect">
            <a:avLst/>
          </a:prstGeom>
          <a:noFill/>
          <a:ln w="9525">
            <a:noFill/>
            <a:miter lim="800000"/>
            <a:headEnd/>
            <a:tailEnd/>
          </a:ln>
        </p:spPr>
        <p:txBody>
          <a:bodyPr wrap="none">
            <a:spAutoFit/>
          </a:bodyPr>
          <a:lstStyle/>
          <a:p>
            <a:r>
              <a:rPr lang="en-US" altLang="zh-TW" sz="2000" b="1" i="1">
                <a:solidFill>
                  <a:srgbClr val="0070C0"/>
                </a:solidFill>
                <a:latin typeface="Arial" pitchFamily="34" charset="0"/>
                <a:cs typeface="Arial" pitchFamily="34" charset="0"/>
              </a:rPr>
              <a:t>9.9: Inelastic collisions in 1-D</a:t>
            </a:r>
          </a:p>
        </p:txBody>
      </p:sp>
      <p:graphicFrame>
        <p:nvGraphicFramePr>
          <p:cNvPr id="35842" name="Object 2"/>
          <p:cNvGraphicFramePr>
            <a:graphicFrameLocks noChangeAspect="1"/>
          </p:cNvGraphicFramePr>
          <p:nvPr/>
        </p:nvGraphicFramePr>
        <p:xfrm>
          <a:off x="4508500" y="3308350"/>
          <a:ext cx="127000" cy="241300"/>
        </p:xfrm>
        <a:graphic>
          <a:graphicData uri="http://schemas.openxmlformats.org/presentationml/2006/ole">
            <p:oleObj spid="_x0000_s295938" name="Equation" r:id="rId3" imgW="126890" imgH="241091" progId="Equation.3">
              <p:embed/>
            </p:oleObj>
          </a:graphicData>
        </a:graphic>
      </p:graphicFrame>
      <p:pic>
        <p:nvPicPr>
          <p:cNvPr id="35845" name="Picture 6"/>
          <p:cNvPicPr>
            <a:picLocks noChangeAspect="1" noChangeArrowheads="1"/>
          </p:cNvPicPr>
          <p:nvPr/>
        </p:nvPicPr>
        <p:blipFill>
          <a:blip r:embed="rId4"/>
          <a:srcRect/>
          <a:stretch>
            <a:fillRect/>
          </a:stretch>
        </p:blipFill>
        <p:spPr bwMode="auto">
          <a:xfrm>
            <a:off x="6072198" y="5143512"/>
            <a:ext cx="2743204" cy="1500198"/>
          </a:xfrm>
          <a:prstGeom prst="rect">
            <a:avLst/>
          </a:prstGeom>
          <a:noFill/>
          <a:ln w="9525">
            <a:noFill/>
            <a:miter lim="800000"/>
            <a:headEnd/>
            <a:tailEnd/>
          </a:ln>
        </p:spPr>
      </p:pic>
      <p:pic>
        <p:nvPicPr>
          <p:cNvPr id="35846" name="Picture 7"/>
          <p:cNvPicPr>
            <a:picLocks noChangeAspect="1" noChangeArrowheads="1"/>
          </p:cNvPicPr>
          <p:nvPr/>
        </p:nvPicPr>
        <p:blipFill>
          <a:blip r:embed="rId5"/>
          <a:srcRect/>
          <a:stretch>
            <a:fillRect/>
          </a:stretch>
        </p:blipFill>
        <p:spPr bwMode="auto">
          <a:xfrm>
            <a:off x="0" y="5143512"/>
            <a:ext cx="3714775" cy="682640"/>
          </a:xfrm>
          <a:prstGeom prst="rect">
            <a:avLst/>
          </a:prstGeom>
          <a:noFill/>
          <a:ln w="9525">
            <a:noFill/>
            <a:miter lim="800000"/>
            <a:headEnd/>
            <a:tailEnd/>
          </a:ln>
        </p:spPr>
      </p:pic>
      <p:pic>
        <p:nvPicPr>
          <p:cNvPr id="295939" name="Picture 3"/>
          <p:cNvPicPr>
            <a:picLocks noChangeAspect="1" noChangeArrowheads="1"/>
          </p:cNvPicPr>
          <p:nvPr/>
        </p:nvPicPr>
        <p:blipFill>
          <a:blip r:embed="rId6"/>
          <a:srcRect/>
          <a:stretch>
            <a:fillRect/>
          </a:stretch>
        </p:blipFill>
        <p:spPr bwMode="auto">
          <a:xfrm>
            <a:off x="357158" y="714356"/>
            <a:ext cx="4143404" cy="2500330"/>
          </a:xfrm>
          <a:prstGeom prst="rect">
            <a:avLst/>
          </a:prstGeom>
          <a:noFill/>
          <a:ln w="9525">
            <a:noFill/>
            <a:miter lim="800000"/>
            <a:headEnd/>
            <a:tailEnd/>
          </a:ln>
          <a:effectLst/>
        </p:spPr>
      </p:pic>
      <p:pic>
        <p:nvPicPr>
          <p:cNvPr id="2" name="Picture 3"/>
          <p:cNvPicPr>
            <a:picLocks noChangeAspect="1" noChangeArrowheads="1"/>
          </p:cNvPicPr>
          <p:nvPr/>
        </p:nvPicPr>
        <p:blipFill>
          <a:blip r:embed="rId7"/>
          <a:srcRect/>
          <a:stretch>
            <a:fillRect/>
          </a:stretch>
        </p:blipFill>
        <p:spPr bwMode="auto">
          <a:xfrm>
            <a:off x="0" y="4000504"/>
            <a:ext cx="5929322" cy="633414"/>
          </a:xfrm>
          <a:prstGeom prst="rect">
            <a:avLst/>
          </a:prstGeom>
          <a:noFill/>
          <a:ln w="9525">
            <a:noFill/>
            <a:miter lim="800000"/>
            <a:headEnd/>
            <a:tailEnd/>
          </a:ln>
          <a:effectLst/>
        </p:spPr>
      </p:pic>
      <p:pic>
        <p:nvPicPr>
          <p:cNvPr id="295940" name="Picture 4"/>
          <p:cNvPicPr>
            <a:picLocks noChangeAspect="1" noChangeArrowheads="1"/>
          </p:cNvPicPr>
          <p:nvPr/>
        </p:nvPicPr>
        <p:blipFill>
          <a:blip r:embed="rId8"/>
          <a:srcRect/>
          <a:stretch>
            <a:fillRect/>
          </a:stretch>
        </p:blipFill>
        <p:spPr bwMode="auto">
          <a:xfrm>
            <a:off x="142844" y="4500570"/>
            <a:ext cx="3071834" cy="714380"/>
          </a:xfrm>
          <a:prstGeom prst="rect">
            <a:avLst/>
          </a:prstGeom>
          <a:noFill/>
          <a:ln w="9525">
            <a:noFill/>
            <a:miter lim="800000"/>
            <a:headEnd/>
            <a:tailEnd/>
          </a:ln>
          <a:effectLst/>
        </p:spPr>
      </p:pic>
      <p:sp>
        <p:nvSpPr>
          <p:cNvPr id="9" name="Rectangle 8"/>
          <p:cNvSpPr/>
          <p:nvPr/>
        </p:nvSpPr>
        <p:spPr>
          <a:xfrm>
            <a:off x="0" y="3286124"/>
            <a:ext cx="3745577" cy="369332"/>
          </a:xfrm>
          <a:prstGeom prst="rect">
            <a:avLst/>
          </a:prstGeom>
        </p:spPr>
        <p:txBody>
          <a:bodyPr wrap="none">
            <a:spAutoFit/>
          </a:bodyPr>
          <a:lstStyle/>
          <a:p>
            <a:r>
              <a:rPr lang="en-US" altLang="zh-TW" sz="1600" b="1" i="1" dirty="0" smtClean="0">
                <a:solidFill>
                  <a:srgbClr val="0070C0"/>
                </a:solidFill>
                <a:latin typeface="Arial" pitchFamily="34" charset="0"/>
                <a:cs typeface="Arial" pitchFamily="34" charset="0"/>
              </a:rPr>
              <a:t> </a:t>
            </a:r>
            <a:r>
              <a:rPr lang="en-US" altLang="zh-TW" b="1" dirty="0" smtClean="0">
                <a:solidFill>
                  <a:srgbClr val="FF0000"/>
                </a:solidFill>
                <a:latin typeface="Times New Roman" pitchFamily="18" charset="0"/>
                <a:cs typeface="Times New Roman" pitchFamily="18" charset="0"/>
              </a:rPr>
              <a:t>Conservation of Linear Momentum</a:t>
            </a:r>
            <a:endParaRPr lang="en-US" altLang="zh-TW" b="1" dirty="0">
              <a:solidFill>
                <a:srgbClr val="FF0000"/>
              </a:solidFill>
              <a:latin typeface="Times New Roman" pitchFamily="18" charset="0"/>
              <a:cs typeface="Times New Roman" pitchFamily="18" charset="0"/>
            </a:endParaRPr>
          </a:p>
        </p:txBody>
      </p:sp>
      <p:sp>
        <p:nvSpPr>
          <p:cNvPr id="10" name="Rectangle 9"/>
          <p:cNvSpPr/>
          <p:nvPr/>
        </p:nvSpPr>
        <p:spPr>
          <a:xfrm>
            <a:off x="6022633" y="4643446"/>
            <a:ext cx="3121367" cy="369332"/>
          </a:xfrm>
          <a:prstGeom prst="rect">
            <a:avLst/>
          </a:prstGeom>
        </p:spPr>
        <p:txBody>
          <a:bodyPr wrap="none">
            <a:spAutoFit/>
          </a:bodyPr>
          <a:lstStyle/>
          <a:p>
            <a:r>
              <a:rPr lang="en-MY" b="1" dirty="0" smtClean="0">
                <a:solidFill>
                  <a:srgbClr val="FF0000"/>
                </a:solidFill>
                <a:latin typeface="Times New Roman" pitchFamily="18" charset="0"/>
                <a:cs typeface="Times New Roman" pitchFamily="18" charset="0"/>
              </a:rPr>
              <a:t>Completely inelastic collision:</a:t>
            </a:r>
            <a:endParaRPr lang="en-MY" dirty="0">
              <a:solidFill>
                <a:srgbClr val="FF0000"/>
              </a:solidFill>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0" y="0"/>
            <a:ext cx="4962320" cy="400110"/>
          </a:xfrm>
          <a:prstGeom prst="rect">
            <a:avLst/>
          </a:prstGeom>
          <a:noFill/>
          <a:ln w="9525">
            <a:noFill/>
            <a:miter lim="800000"/>
            <a:headEnd/>
            <a:tailEnd/>
          </a:ln>
        </p:spPr>
        <p:txBody>
          <a:bodyPr wrap="none">
            <a:spAutoFit/>
          </a:bodyPr>
          <a:lstStyle/>
          <a:p>
            <a:pPr>
              <a:buFont typeface="Wingdings" pitchFamily="2" charset="2"/>
              <a:buChar char="v"/>
            </a:pPr>
            <a:r>
              <a:rPr lang="en-US" altLang="zh-TW" sz="2000" b="1" dirty="0" smtClean="0">
                <a:solidFill>
                  <a:srgbClr val="FF0000"/>
                </a:solidFill>
                <a:latin typeface="Times New Roman" pitchFamily="18" charset="0"/>
                <a:cs typeface="Times New Roman" pitchFamily="18" charset="0"/>
              </a:rPr>
              <a:t>Velocity </a:t>
            </a:r>
            <a:r>
              <a:rPr lang="en-US" altLang="zh-TW" sz="2000" b="1" dirty="0">
                <a:solidFill>
                  <a:srgbClr val="FF0000"/>
                </a:solidFill>
                <a:latin typeface="Times New Roman" pitchFamily="18" charset="0"/>
                <a:cs typeface="Times New Roman" pitchFamily="18" charset="0"/>
              </a:rPr>
              <a:t>of Center of </a:t>
            </a:r>
            <a:r>
              <a:rPr lang="en-US" altLang="zh-TW" sz="2000" b="1" dirty="0" smtClean="0">
                <a:solidFill>
                  <a:srgbClr val="FF0000"/>
                </a:solidFill>
                <a:latin typeface="Times New Roman" pitchFamily="18" charset="0"/>
                <a:cs typeface="Times New Roman" pitchFamily="18" charset="0"/>
              </a:rPr>
              <a:t>Mass</a:t>
            </a:r>
            <a:r>
              <a:rPr lang="ar-IQ" altLang="zh-TW" sz="2000" b="1" dirty="0" smtClean="0">
                <a:solidFill>
                  <a:srgbClr val="FF0000"/>
                </a:solidFill>
                <a:latin typeface="Times New Roman" pitchFamily="18" charset="0"/>
                <a:cs typeface="Times New Roman" pitchFamily="18" charset="0"/>
              </a:rPr>
              <a:t> التصادم غير المرن </a:t>
            </a:r>
            <a:endParaRPr lang="en-US" altLang="zh-TW" sz="2000" b="1" dirty="0">
              <a:solidFill>
                <a:srgbClr val="FF0000"/>
              </a:solidFill>
              <a:latin typeface="Times New Roman" pitchFamily="18" charset="0"/>
              <a:cs typeface="Times New Roman" pitchFamily="18" charset="0"/>
            </a:endParaRPr>
          </a:p>
        </p:txBody>
      </p:sp>
      <p:graphicFrame>
        <p:nvGraphicFramePr>
          <p:cNvPr id="36866" name="Object 2"/>
          <p:cNvGraphicFramePr>
            <a:graphicFrameLocks noChangeAspect="1"/>
          </p:cNvGraphicFramePr>
          <p:nvPr/>
        </p:nvGraphicFramePr>
        <p:xfrm>
          <a:off x="4508500" y="3308350"/>
          <a:ext cx="127000" cy="241300"/>
        </p:xfrm>
        <a:graphic>
          <a:graphicData uri="http://schemas.openxmlformats.org/presentationml/2006/ole">
            <p:oleObj spid="_x0000_s296962" name="Equation" r:id="rId3" imgW="126890" imgH="241091" progId="Equation.3">
              <p:embed/>
            </p:oleObj>
          </a:graphicData>
        </a:graphic>
      </p:graphicFrame>
      <p:pic>
        <p:nvPicPr>
          <p:cNvPr id="61443" name="Picture 3"/>
          <p:cNvPicPr>
            <a:picLocks noChangeAspect="1" noChangeArrowheads="1"/>
          </p:cNvPicPr>
          <p:nvPr/>
        </p:nvPicPr>
        <p:blipFill>
          <a:blip r:embed="rId4" cstate="print">
            <a:grayscl/>
          </a:blip>
          <a:srcRect/>
          <a:stretch>
            <a:fillRect/>
          </a:stretch>
        </p:blipFill>
        <p:spPr bwMode="auto">
          <a:xfrm>
            <a:off x="1" y="500042"/>
            <a:ext cx="5286380" cy="5857916"/>
          </a:xfrm>
          <a:prstGeom prst="rect">
            <a:avLst/>
          </a:prstGeom>
          <a:noFill/>
          <a:ln w="9525">
            <a:noFill/>
            <a:miter lim="800000"/>
            <a:headEnd/>
            <a:tailEnd/>
          </a:ln>
        </p:spPr>
      </p:pic>
      <p:sp>
        <p:nvSpPr>
          <p:cNvPr id="36869" name="Rectangle 11"/>
          <p:cNvSpPr>
            <a:spLocks noChangeArrowheads="1"/>
          </p:cNvSpPr>
          <p:nvPr/>
        </p:nvSpPr>
        <p:spPr bwMode="auto">
          <a:xfrm>
            <a:off x="5572101" y="3500438"/>
            <a:ext cx="3571899" cy="3139321"/>
          </a:xfrm>
          <a:prstGeom prst="rect">
            <a:avLst/>
          </a:prstGeom>
          <a:noFill/>
          <a:ln w="9525">
            <a:noFill/>
            <a:miter lim="800000"/>
            <a:headEnd/>
            <a:tailEnd/>
          </a:ln>
        </p:spPr>
        <p:txBody>
          <a:bodyPr wrap="square">
            <a:spAutoFit/>
          </a:bodyPr>
          <a:lstStyle/>
          <a:p>
            <a:pPr algn="just"/>
            <a:r>
              <a:rPr lang="en-US" altLang="zh-TW" sz="1800" b="1" dirty="0">
                <a:solidFill>
                  <a:srgbClr val="002060"/>
                </a:solidFill>
                <a:latin typeface="Times New Roman" pitchFamily="18" charset="0"/>
                <a:cs typeface="Times New Roman" pitchFamily="18" charset="0"/>
              </a:rPr>
              <a:t>Fig. </a:t>
            </a:r>
            <a:r>
              <a:rPr lang="en-US" altLang="zh-TW" b="1" dirty="0" smtClean="0">
                <a:solidFill>
                  <a:srgbClr val="002060"/>
                </a:solidFill>
                <a:latin typeface="Times New Roman" pitchFamily="18" charset="0"/>
                <a:cs typeface="Times New Roman" pitchFamily="18" charset="0"/>
              </a:rPr>
              <a:t>S</a:t>
            </a:r>
            <a:r>
              <a:rPr lang="en-US" altLang="zh-TW" sz="1800" b="1" dirty="0" smtClean="0">
                <a:solidFill>
                  <a:srgbClr val="002060"/>
                </a:solidFill>
                <a:latin typeface="Times New Roman" pitchFamily="18" charset="0"/>
                <a:cs typeface="Times New Roman" pitchFamily="18" charset="0"/>
              </a:rPr>
              <a:t>hows </a:t>
            </a:r>
            <a:r>
              <a:rPr lang="en-US" altLang="zh-TW" b="1" dirty="0" smtClean="0">
                <a:solidFill>
                  <a:srgbClr val="002060"/>
                </a:solidFill>
                <a:latin typeface="Times New Roman" pitchFamily="18" charset="0"/>
                <a:cs typeface="Times New Roman" pitchFamily="18" charset="0"/>
              </a:rPr>
              <a:t>s</a:t>
            </a:r>
            <a:r>
              <a:rPr lang="en-US" altLang="zh-TW" sz="1800" b="1" dirty="0" smtClean="0">
                <a:solidFill>
                  <a:srgbClr val="002060"/>
                </a:solidFill>
                <a:latin typeface="Times New Roman" pitchFamily="18" charset="0"/>
                <a:cs typeface="Times New Roman" pitchFamily="18" charset="0"/>
              </a:rPr>
              <a:t>ome </a:t>
            </a:r>
            <a:r>
              <a:rPr lang="en-US" altLang="zh-TW" sz="1800" b="1" dirty="0">
                <a:solidFill>
                  <a:srgbClr val="002060"/>
                </a:solidFill>
                <a:latin typeface="Times New Roman" pitchFamily="18" charset="0"/>
                <a:cs typeface="Times New Roman" pitchFamily="18" charset="0"/>
              </a:rPr>
              <a:t>freeze frames</a:t>
            </a:r>
          </a:p>
          <a:p>
            <a:pPr algn="just"/>
            <a:r>
              <a:rPr lang="en-US" altLang="zh-TW" sz="1800" b="1" dirty="0">
                <a:solidFill>
                  <a:srgbClr val="002060"/>
                </a:solidFill>
                <a:latin typeface="Times New Roman" pitchFamily="18" charset="0"/>
                <a:cs typeface="Times New Roman" pitchFamily="18" charset="0"/>
              </a:rPr>
              <a:t>of a two-body system, which undergoes a completely inelastic collision. The system’s center of mass is shown in each freeze-frame. The velocity </a:t>
            </a:r>
            <a:r>
              <a:rPr lang="en-US" altLang="zh-TW" sz="1800" b="1" dirty="0" err="1">
                <a:solidFill>
                  <a:srgbClr val="002060"/>
                </a:solidFill>
                <a:latin typeface="Times New Roman" pitchFamily="18" charset="0"/>
                <a:cs typeface="Times New Roman" pitchFamily="18" charset="0"/>
              </a:rPr>
              <a:t>v</a:t>
            </a:r>
            <a:r>
              <a:rPr lang="en-US" altLang="zh-TW" sz="1800" b="1" baseline="-25000" dirty="0" err="1">
                <a:solidFill>
                  <a:srgbClr val="002060"/>
                </a:solidFill>
                <a:latin typeface="Times New Roman" pitchFamily="18" charset="0"/>
                <a:cs typeface="Times New Roman" pitchFamily="18" charset="0"/>
              </a:rPr>
              <a:t>com</a:t>
            </a:r>
            <a:r>
              <a:rPr lang="en-US" altLang="zh-TW" sz="1800" b="1" baseline="-25000" dirty="0">
                <a:solidFill>
                  <a:srgbClr val="002060"/>
                </a:solidFill>
                <a:latin typeface="Times New Roman" pitchFamily="18" charset="0"/>
                <a:cs typeface="Times New Roman" pitchFamily="18" charset="0"/>
              </a:rPr>
              <a:t> </a:t>
            </a:r>
            <a:r>
              <a:rPr lang="en-US" altLang="zh-TW" sz="1800" b="1" dirty="0">
                <a:solidFill>
                  <a:srgbClr val="002060"/>
                </a:solidFill>
                <a:latin typeface="Times New Roman" pitchFamily="18" charset="0"/>
                <a:cs typeface="Times New Roman" pitchFamily="18" charset="0"/>
              </a:rPr>
              <a:t>of the center of mass is unaffected by the collision.</a:t>
            </a:r>
          </a:p>
          <a:p>
            <a:pPr algn="just"/>
            <a:r>
              <a:rPr lang="en-US" altLang="zh-TW" sz="1800" b="1" dirty="0">
                <a:solidFill>
                  <a:srgbClr val="002060"/>
                </a:solidFill>
                <a:latin typeface="Times New Roman" pitchFamily="18" charset="0"/>
                <a:cs typeface="Times New Roman" pitchFamily="18" charset="0"/>
              </a:rPr>
              <a:t>Because the bodies stick together after the collision, their common velocity V must be equal to </a:t>
            </a:r>
            <a:r>
              <a:rPr lang="en-US" altLang="zh-TW" sz="1800" b="1" dirty="0" err="1">
                <a:solidFill>
                  <a:srgbClr val="002060"/>
                </a:solidFill>
                <a:latin typeface="Times New Roman" pitchFamily="18" charset="0"/>
                <a:cs typeface="Times New Roman" pitchFamily="18" charset="0"/>
              </a:rPr>
              <a:t>v</a:t>
            </a:r>
            <a:r>
              <a:rPr lang="en-US" altLang="zh-TW" sz="1800" b="1" baseline="-25000" dirty="0" err="1">
                <a:solidFill>
                  <a:srgbClr val="002060"/>
                </a:solidFill>
                <a:latin typeface="Times New Roman" pitchFamily="18" charset="0"/>
                <a:cs typeface="Times New Roman" pitchFamily="18" charset="0"/>
              </a:rPr>
              <a:t>com</a:t>
            </a:r>
            <a:r>
              <a:rPr lang="en-US" altLang="zh-TW" sz="1800" b="1" i="1" dirty="0">
                <a:solidFill>
                  <a:srgbClr val="002060"/>
                </a:solidFill>
                <a:latin typeface="Times New Roman" pitchFamily="18" charset="0"/>
                <a:cs typeface="Times New Roman" pitchFamily="18" charset="0"/>
              </a:rPr>
              <a:t>.</a:t>
            </a:r>
            <a:endParaRPr lang="en-US" altLang="zh-TW" sz="1800" b="1" dirty="0">
              <a:solidFill>
                <a:srgbClr val="002060"/>
              </a:solidFill>
              <a:latin typeface="Times New Roman" pitchFamily="18" charset="0"/>
              <a:cs typeface="Times New Roman" pitchFamily="18" charset="0"/>
            </a:endParaRPr>
          </a:p>
        </p:txBody>
      </p:sp>
      <p:pic>
        <p:nvPicPr>
          <p:cNvPr id="296963" name="Picture 3"/>
          <p:cNvPicPr>
            <a:picLocks noChangeAspect="1" noChangeArrowheads="1"/>
          </p:cNvPicPr>
          <p:nvPr/>
        </p:nvPicPr>
        <p:blipFill>
          <a:blip r:embed="rId5"/>
          <a:srcRect/>
          <a:stretch>
            <a:fillRect/>
          </a:stretch>
        </p:blipFill>
        <p:spPr bwMode="auto">
          <a:xfrm>
            <a:off x="5429257" y="714356"/>
            <a:ext cx="3714744" cy="1928826"/>
          </a:xfrm>
          <a:prstGeom prst="rect">
            <a:avLst/>
          </a:prstGeom>
          <a:noFill/>
          <a:ln w="9525">
            <a:noFill/>
            <a:miter lim="800000"/>
            <a:headEnd/>
            <a:tailEnd/>
          </a:ln>
          <a:effectLst/>
        </p:spPr>
      </p:pic>
      <p:sp>
        <p:nvSpPr>
          <p:cNvPr id="8" name="Rectangle 7"/>
          <p:cNvSpPr/>
          <p:nvPr/>
        </p:nvSpPr>
        <p:spPr>
          <a:xfrm>
            <a:off x="6072198" y="2714620"/>
            <a:ext cx="2819735" cy="646331"/>
          </a:xfrm>
          <a:prstGeom prst="rect">
            <a:avLst/>
          </a:prstGeom>
        </p:spPr>
        <p:txBody>
          <a:bodyPr wrap="square">
            <a:spAutoFit/>
          </a:bodyPr>
          <a:lstStyle/>
          <a:p>
            <a:r>
              <a:rPr lang="en-MY" b="1" dirty="0" smtClean="0">
                <a:latin typeface="Times New Roman" pitchFamily="18" charset="0"/>
                <a:cs typeface="Times New Roman" pitchFamily="18" charset="0"/>
              </a:rPr>
              <a:t>Completely inelastic collision </a:t>
            </a:r>
            <a:r>
              <a:rPr lang="en-MY" b="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V </a:t>
            </a:r>
            <a:r>
              <a:rPr lang="en-MY" b="1" i="1" dirty="0" smtClean="0">
                <a:latin typeface="Times New Roman" pitchFamily="18" charset="0"/>
                <a:cs typeface="Times New Roman" pitchFamily="18" charset="0"/>
              </a:rPr>
              <a:t>= </a:t>
            </a:r>
            <a:r>
              <a:rPr lang="en-MY" b="1" i="1" dirty="0" err="1" smtClean="0">
                <a:latin typeface="Times New Roman" pitchFamily="18" charset="0"/>
                <a:cs typeface="Times New Roman" pitchFamily="18" charset="0"/>
              </a:rPr>
              <a:t>v</a:t>
            </a:r>
            <a:r>
              <a:rPr lang="en-MY" sz="1200" b="1" i="1" dirty="0" err="1" smtClean="0">
                <a:latin typeface="Times New Roman" pitchFamily="18" charset="0"/>
                <a:cs typeface="Times New Roman" pitchFamily="18" charset="0"/>
              </a:rPr>
              <a:t>com</a:t>
            </a:r>
            <a:endParaRPr lang="en-MY" i="1" dirty="0">
              <a:latin typeface="Times New Roman" pitchFamily="18" charset="0"/>
              <a:cs typeface="Times New Roman" pitchFamily="18" charset="0"/>
            </a:endParaRPr>
          </a:p>
        </p:txBody>
      </p:sp>
      <p:sp>
        <p:nvSpPr>
          <p:cNvPr id="9" name="Right Arrow 8"/>
          <p:cNvSpPr/>
          <p:nvPr/>
        </p:nvSpPr>
        <p:spPr>
          <a:xfrm>
            <a:off x="7143768" y="3143248"/>
            <a:ext cx="571504"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0" y="0"/>
            <a:ext cx="4556125" cy="468312"/>
          </a:xfrm>
        </p:spPr>
        <p:txBody>
          <a:bodyPr>
            <a:normAutofit fontScale="90000"/>
          </a:bodyPr>
          <a:lstStyle/>
          <a:p>
            <a:pPr algn="l"/>
            <a:r>
              <a:rPr kumimoji="0" lang="en-US" altLang="zh-TW" sz="2400" dirty="0" smtClean="0">
                <a:solidFill>
                  <a:srgbClr val="FF0000"/>
                </a:solidFill>
                <a:latin typeface="Times New Roman" pitchFamily="18" charset="0"/>
              </a:rPr>
              <a:t>Sample problem: conservation of momentum</a:t>
            </a:r>
          </a:p>
        </p:txBody>
      </p:sp>
      <p:grpSp>
        <p:nvGrpSpPr>
          <p:cNvPr id="2" name="Group 17"/>
          <p:cNvGrpSpPr>
            <a:grpSpLocks/>
          </p:cNvGrpSpPr>
          <p:nvPr/>
        </p:nvGrpSpPr>
        <p:grpSpPr bwMode="auto">
          <a:xfrm>
            <a:off x="0" y="685800"/>
            <a:ext cx="4524375" cy="6172200"/>
            <a:chOff x="0" y="686239"/>
            <a:chExt cx="4524703" cy="6171761"/>
          </a:xfrm>
        </p:grpSpPr>
        <p:pic>
          <p:nvPicPr>
            <p:cNvPr id="37897" name="Picture 2"/>
            <p:cNvPicPr>
              <a:picLocks noChangeAspect="1" noChangeArrowheads="1"/>
            </p:cNvPicPr>
            <p:nvPr/>
          </p:nvPicPr>
          <p:blipFill>
            <a:blip r:embed="rId2"/>
            <a:srcRect/>
            <a:stretch>
              <a:fillRect/>
            </a:stretch>
          </p:blipFill>
          <p:spPr bwMode="auto">
            <a:xfrm>
              <a:off x="0" y="686239"/>
              <a:ext cx="4516821" cy="1892280"/>
            </a:xfrm>
            <a:prstGeom prst="rect">
              <a:avLst/>
            </a:prstGeom>
            <a:noFill/>
            <a:ln w="9525">
              <a:noFill/>
              <a:miter lim="800000"/>
              <a:headEnd/>
              <a:tailEnd/>
            </a:ln>
          </p:spPr>
        </p:pic>
        <p:pic>
          <p:nvPicPr>
            <p:cNvPr id="37898" name="Picture 3"/>
            <p:cNvPicPr>
              <a:picLocks noChangeAspect="1" noChangeArrowheads="1"/>
            </p:cNvPicPr>
            <p:nvPr/>
          </p:nvPicPr>
          <p:blipFill>
            <a:blip r:embed="rId3"/>
            <a:srcRect/>
            <a:stretch>
              <a:fillRect/>
            </a:stretch>
          </p:blipFill>
          <p:spPr bwMode="auto">
            <a:xfrm>
              <a:off x="0" y="2544114"/>
              <a:ext cx="4524703" cy="4313886"/>
            </a:xfrm>
            <a:prstGeom prst="rect">
              <a:avLst/>
            </a:prstGeom>
            <a:noFill/>
            <a:ln w="9525">
              <a:noFill/>
              <a:miter lim="800000"/>
              <a:headEnd/>
              <a:tailEnd/>
            </a:ln>
          </p:spPr>
        </p:pic>
      </p:grpSp>
      <p:pic>
        <p:nvPicPr>
          <p:cNvPr id="37891" name="Picture 4"/>
          <p:cNvPicPr>
            <a:picLocks noChangeAspect="1" noChangeArrowheads="1"/>
          </p:cNvPicPr>
          <p:nvPr/>
        </p:nvPicPr>
        <p:blipFill>
          <a:blip r:embed="rId4"/>
          <a:srcRect/>
          <a:stretch>
            <a:fillRect/>
          </a:stretch>
        </p:blipFill>
        <p:spPr bwMode="auto">
          <a:xfrm>
            <a:off x="7010400" y="3000375"/>
            <a:ext cx="1290638" cy="515938"/>
          </a:xfrm>
          <a:prstGeom prst="rect">
            <a:avLst/>
          </a:prstGeom>
          <a:noFill/>
          <a:ln w="9525">
            <a:noFill/>
            <a:miter lim="800000"/>
            <a:headEnd/>
            <a:tailEnd/>
          </a:ln>
        </p:spPr>
      </p:pic>
      <p:pic>
        <p:nvPicPr>
          <p:cNvPr id="37892" name="Picture 5"/>
          <p:cNvPicPr>
            <a:picLocks noChangeAspect="1" noChangeArrowheads="1"/>
          </p:cNvPicPr>
          <p:nvPr/>
        </p:nvPicPr>
        <p:blipFill>
          <a:blip r:embed="rId5"/>
          <a:srcRect/>
          <a:stretch>
            <a:fillRect/>
          </a:stretch>
        </p:blipFill>
        <p:spPr bwMode="auto">
          <a:xfrm>
            <a:off x="5373688" y="4211638"/>
            <a:ext cx="2832100" cy="374650"/>
          </a:xfrm>
          <a:prstGeom prst="rect">
            <a:avLst/>
          </a:prstGeom>
          <a:noFill/>
          <a:ln w="9525">
            <a:noFill/>
            <a:miter lim="800000"/>
            <a:headEnd/>
            <a:tailEnd/>
          </a:ln>
        </p:spPr>
      </p:pic>
      <p:pic>
        <p:nvPicPr>
          <p:cNvPr id="37893" name="Picture 6"/>
          <p:cNvPicPr>
            <a:picLocks noChangeAspect="1" noChangeArrowheads="1"/>
          </p:cNvPicPr>
          <p:nvPr/>
        </p:nvPicPr>
        <p:blipFill>
          <a:blip r:embed="rId6"/>
          <a:srcRect/>
          <a:stretch>
            <a:fillRect/>
          </a:stretch>
        </p:blipFill>
        <p:spPr bwMode="auto">
          <a:xfrm>
            <a:off x="6376988" y="4711700"/>
            <a:ext cx="1846262" cy="615950"/>
          </a:xfrm>
          <a:prstGeom prst="rect">
            <a:avLst/>
          </a:prstGeom>
          <a:noFill/>
          <a:ln w="9525">
            <a:noFill/>
            <a:miter lim="800000"/>
            <a:headEnd/>
            <a:tailEnd/>
          </a:ln>
        </p:spPr>
      </p:pic>
      <p:grpSp>
        <p:nvGrpSpPr>
          <p:cNvPr id="3" name="Group 18"/>
          <p:cNvGrpSpPr>
            <a:grpSpLocks/>
          </p:cNvGrpSpPr>
          <p:nvPr/>
        </p:nvGrpSpPr>
        <p:grpSpPr bwMode="auto">
          <a:xfrm>
            <a:off x="4643437" y="257175"/>
            <a:ext cx="4500562" cy="6175310"/>
            <a:chOff x="4643101" y="256693"/>
            <a:chExt cx="4500900" cy="6175880"/>
          </a:xfrm>
        </p:grpSpPr>
        <p:sp>
          <p:nvSpPr>
            <p:cNvPr id="37895" name="TextBox 12"/>
            <p:cNvSpPr txBox="1">
              <a:spLocks noChangeArrowheads="1"/>
            </p:cNvSpPr>
            <p:nvPr/>
          </p:nvSpPr>
          <p:spPr bwMode="auto">
            <a:xfrm>
              <a:off x="4692317" y="256693"/>
              <a:ext cx="4451684" cy="5140392"/>
            </a:xfrm>
            <a:prstGeom prst="rect">
              <a:avLst/>
            </a:prstGeom>
            <a:noFill/>
            <a:ln w="9525">
              <a:noFill/>
              <a:miter lim="800000"/>
              <a:headEnd/>
              <a:tailEnd/>
            </a:ln>
          </p:spPr>
          <p:txBody>
            <a:bodyPr>
              <a:spAutoFit/>
            </a:bodyPr>
            <a:lstStyle/>
            <a:p>
              <a:r>
                <a:rPr lang="en-US" altLang="zh-TW" sz="1600" dirty="0"/>
                <a:t>The collision within the bullet– block system is so brief. Therefore: </a:t>
              </a:r>
            </a:p>
            <a:p>
              <a:pPr>
                <a:buFontTx/>
                <a:buAutoNum type="arabicParenBoth"/>
              </a:pPr>
              <a:r>
                <a:rPr lang="en-US" altLang="zh-TW" sz="1600" dirty="0"/>
                <a:t>During the collision, the gravitational force on the block and the force on the block from the cords are still balanced. Thus, during the collision, the net external impulse on the bullet–block system is zero. Therefore, the system is isolated and its total linear momentum is conserved. </a:t>
              </a:r>
            </a:p>
            <a:p>
              <a:r>
                <a:rPr lang="en-US" altLang="zh-TW" sz="1600" dirty="0"/>
                <a:t>(2) The collision is one-dimensional in the sense that the direction of the bullet and block just after the collision is in the bullet</a:t>
              </a:r>
              <a:r>
                <a:rPr lang="zh-TW" altLang="en-US" sz="1600" dirty="0"/>
                <a:t>’</a:t>
              </a:r>
              <a:r>
                <a:rPr lang="en-US" altLang="zh-TW" sz="1600" dirty="0"/>
                <a:t>s original direction of motion.</a:t>
              </a:r>
            </a:p>
            <a:p>
              <a:endParaRPr lang="en-US" altLang="zh-TW" sz="1600" dirty="0"/>
            </a:p>
            <a:p>
              <a:r>
                <a:rPr lang="en-US" altLang="zh-TW" sz="1600" dirty="0"/>
                <a:t>As the bullet and block now swing up</a:t>
              </a:r>
            </a:p>
            <a:p>
              <a:r>
                <a:rPr lang="en-US" altLang="zh-TW" sz="1600" dirty="0"/>
                <a:t>together, the mechanical energy of the bullet– block–Earth system is conserved:</a:t>
              </a:r>
            </a:p>
            <a:p>
              <a:endParaRPr lang="en-US" altLang="zh-TW" sz="1600" dirty="0"/>
            </a:p>
            <a:p>
              <a:endParaRPr lang="en-US" altLang="zh-TW" sz="1600" dirty="0"/>
            </a:p>
            <a:p>
              <a:r>
                <a:rPr lang="en-US" altLang="zh-TW" sz="1600" b="1" i="1" dirty="0"/>
                <a:t>Combining steps:</a:t>
              </a:r>
              <a:endParaRPr lang="en-US" altLang="zh-TW" sz="1600" dirty="0"/>
            </a:p>
          </p:txBody>
        </p:sp>
        <p:pic>
          <p:nvPicPr>
            <p:cNvPr id="37896" name="Picture 7"/>
            <p:cNvPicPr>
              <a:picLocks noChangeAspect="1" noChangeArrowheads="1"/>
            </p:cNvPicPr>
            <p:nvPr/>
          </p:nvPicPr>
          <p:blipFill>
            <a:blip r:embed="rId7"/>
            <a:srcRect/>
            <a:stretch>
              <a:fillRect/>
            </a:stretch>
          </p:blipFill>
          <p:spPr bwMode="auto">
            <a:xfrm>
              <a:off x="4643101" y="5643593"/>
              <a:ext cx="4339389" cy="7889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1"/>
          <p:cNvSpPr txBox="1">
            <a:spLocks noChangeArrowheads="1"/>
          </p:cNvSpPr>
          <p:nvPr/>
        </p:nvSpPr>
        <p:spPr bwMode="auto">
          <a:xfrm>
            <a:off x="0" y="0"/>
            <a:ext cx="3235181"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cs typeface="Times New Roman" pitchFamily="18" charset="0"/>
              </a:rPr>
              <a:t>Elastic </a:t>
            </a:r>
            <a:r>
              <a:rPr lang="en-US" altLang="zh-TW" sz="2400" b="1" dirty="0">
                <a:solidFill>
                  <a:srgbClr val="FF0000"/>
                </a:solidFill>
                <a:latin typeface="Times New Roman" pitchFamily="18" charset="0"/>
                <a:cs typeface="Times New Roman" pitchFamily="18" charset="0"/>
              </a:rPr>
              <a:t>collisions in 1-D</a:t>
            </a:r>
          </a:p>
        </p:txBody>
      </p:sp>
      <p:sp>
        <p:nvSpPr>
          <p:cNvPr id="38914" name="Rectangle 2"/>
          <p:cNvSpPr>
            <a:spLocks noChangeArrowheads="1"/>
          </p:cNvSpPr>
          <p:nvPr/>
        </p:nvSpPr>
        <p:spPr bwMode="auto">
          <a:xfrm>
            <a:off x="4429124" y="1000108"/>
            <a:ext cx="4492625" cy="1323439"/>
          </a:xfrm>
          <a:prstGeom prst="rect">
            <a:avLst/>
          </a:prstGeom>
          <a:noFill/>
          <a:ln w="9525">
            <a:noFill/>
            <a:miter lim="800000"/>
            <a:headEnd/>
            <a:tailEnd/>
          </a:ln>
        </p:spPr>
        <p:txBody>
          <a:bodyPr>
            <a:spAutoFit/>
          </a:bodyPr>
          <a:lstStyle/>
          <a:p>
            <a:r>
              <a:rPr lang="en-US" altLang="zh-TW" sz="2000" b="1" dirty="0">
                <a:solidFill>
                  <a:srgbClr val="0070C0"/>
                </a:solidFill>
                <a:latin typeface="Times New Roman" pitchFamily="18" charset="0"/>
                <a:cs typeface="Times New Roman" pitchFamily="18" charset="0"/>
              </a:rPr>
              <a:t>In an elastic collision, the kinetic energy of each colliding body may change, but the total kinetic energy of the system does not change.</a:t>
            </a:r>
          </a:p>
        </p:txBody>
      </p:sp>
      <p:pic>
        <p:nvPicPr>
          <p:cNvPr id="38915" name="Picture 2"/>
          <p:cNvPicPr>
            <a:picLocks noChangeAspect="1" noChangeArrowheads="1"/>
          </p:cNvPicPr>
          <p:nvPr/>
        </p:nvPicPr>
        <p:blipFill>
          <a:blip r:embed="rId2"/>
          <a:srcRect/>
          <a:stretch>
            <a:fillRect/>
          </a:stretch>
        </p:blipFill>
        <p:spPr bwMode="auto">
          <a:xfrm>
            <a:off x="1" y="1142984"/>
            <a:ext cx="4143371" cy="5072098"/>
          </a:xfrm>
          <a:prstGeom prst="rect">
            <a:avLst/>
          </a:prstGeom>
          <a:noFill/>
          <a:ln w="9525">
            <a:noFill/>
            <a:miter lim="800000"/>
            <a:headEnd/>
            <a:tailEnd/>
          </a:ln>
        </p:spPr>
      </p:pic>
      <p:pic>
        <p:nvPicPr>
          <p:cNvPr id="304129" name="Picture 1"/>
          <p:cNvPicPr>
            <a:picLocks noChangeAspect="1" noChangeArrowheads="1"/>
          </p:cNvPicPr>
          <p:nvPr/>
        </p:nvPicPr>
        <p:blipFill>
          <a:blip r:embed="rId3"/>
          <a:srcRect/>
          <a:stretch>
            <a:fillRect/>
          </a:stretch>
        </p:blipFill>
        <p:spPr bwMode="auto">
          <a:xfrm>
            <a:off x="642910" y="500042"/>
            <a:ext cx="6970713" cy="571504"/>
          </a:xfrm>
          <a:prstGeom prst="rect">
            <a:avLst/>
          </a:prstGeom>
          <a:noFill/>
          <a:ln w="9525">
            <a:noFill/>
            <a:miter lim="800000"/>
            <a:headEnd/>
            <a:tailEnd/>
          </a:ln>
          <a:effectLst/>
        </p:spPr>
      </p:pic>
      <p:sp>
        <p:nvSpPr>
          <p:cNvPr id="6" name="Rectangle 5"/>
          <p:cNvSpPr/>
          <p:nvPr/>
        </p:nvSpPr>
        <p:spPr>
          <a:xfrm>
            <a:off x="4357686" y="2500306"/>
            <a:ext cx="1947969" cy="369332"/>
          </a:xfrm>
          <a:prstGeom prst="rect">
            <a:avLst/>
          </a:prstGeom>
        </p:spPr>
        <p:txBody>
          <a:bodyPr wrap="none">
            <a:spAutoFit/>
          </a:bodyPr>
          <a:lstStyle/>
          <a:p>
            <a:r>
              <a:rPr lang="en-MY" b="1" dirty="0" smtClean="0">
                <a:solidFill>
                  <a:srgbClr val="FF0000"/>
                </a:solidFill>
                <a:latin typeface="Times New Roman" pitchFamily="18" charset="0"/>
                <a:cs typeface="Times New Roman" pitchFamily="18" charset="0"/>
              </a:rPr>
              <a:t>Stationary target:</a:t>
            </a:r>
            <a:endParaRPr lang="en-MY" b="1" dirty="0">
              <a:solidFill>
                <a:srgbClr val="FF0000"/>
              </a:solidFill>
              <a:latin typeface="Times New Roman" pitchFamily="18" charset="0"/>
              <a:cs typeface="Times New Roman" pitchFamily="18" charset="0"/>
            </a:endParaRPr>
          </a:p>
        </p:txBody>
      </p:sp>
      <p:pic>
        <p:nvPicPr>
          <p:cNvPr id="7" name="Picture 2"/>
          <p:cNvPicPr>
            <a:picLocks noChangeAspect="1" noChangeArrowheads="1"/>
          </p:cNvPicPr>
          <p:nvPr/>
        </p:nvPicPr>
        <p:blipFill>
          <a:blip r:embed="rId4"/>
          <a:srcRect/>
          <a:stretch>
            <a:fillRect/>
          </a:stretch>
        </p:blipFill>
        <p:spPr bwMode="auto">
          <a:xfrm>
            <a:off x="3714744" y="3000373"/>
            <a:ext cx="5214974" cy="500066"/>
          </a:xfrm>
          <a:prstGeom prst="rect">
            <a:avLst/>
          </a:prstGeom>
          <a:noFill/>
          <a:ln w="9525">
            <a:noFill/>
            <a:miter lim="800000"/>
            <a:headEnd/>
            <a:tailEnd/>
          </a:ln>
        </p:spPr>
      </p:pic>
      <p:pic>
        <p:nvPicPr>
          <p:cNvPr id="8" name="Picture 3"/>
          <p:cNvPicPr>
            <a:picLocks noChangeAspect="1" noChangeArrowheads="1"/>
          </p:cNvPicPr>
          <p:nvPr/>
        </p:nvPicPr>
        <p:blipFill>
          <a:blip r:embed="rId5"/>
          <a:srcRect/>
          <a:stretch>
            <a:fillRect/>
          </a:stretch>
        </p:blipFill>
        <p:spPr bwMode="auto">
          <a:xfrm>
            <a:off x="3714744" y="3571876"/>
            <a:ext cx="5286380" cy="571504"/>
          </a:xfrm>
          <a:prstGeom prst="rect">
            <a:avLst/>
          </a:prstGeom>
          <a:noFill/>
          <a:ln w="9525">
            <a:noFill/>
            <a:miter lim="800000"/>
            <a:headEnd/>
            <a:tailEnd/>
          </a:ln>
        </p:spPr>
      </p:pic>
      <p:sp>
        <p:nvSpPr>
          <p:cNvPr id="9" name="Down Arrow 8"/>
          <p:cNvSpPr/>
          <p:nvPr/>
        </p:nvSpPr>
        <p:spPr>
          <a:xfrm>
            <a:off x="5572132" y="4143380"/>
            <a:ext cx="354011" cy="785818"/>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TW" altLang="en-US">
              <a:solidFill>
                <a:srgbClr val="FFFFFF"/>
              </a:solidFill>
              <a:latin typeface="Times New Roman" pitchFamily="18" charset="0"/>
            </a:endParaRPr>
          </a:p>
        </p:txBody>
      </p:sp>
      <p:pic>
        <p:nvPicPr>
          <p:cNvPr id="10" name="Picture 4"/>
          <p:cNvPicPr>
            <a:picLocks noChangeAspect="1" noChangeArrowheads="1"/>
          </p:cNvPicPr>
          <p:nvPr/>
        </p:nvPicPr>
        <p:blipFill>
          <a:blip r:embed="rId6" cstate="print">
            <a:duotone>
              <a:prstClr val="black"/>
              <a:schemeClr val="accent6">
                <a:tint val="45000"/>
                <a:satMod val="400000"/>
              </a:schemeClr>
            </a:duotone>
          </a:blip>
          <a:srcRect/>
          <a:stretch>
            <a:fillRect/>
          </a:stretch>
        </p:blipFill>
        <p:spPr bwMode="auto">
          <a:xfrm>
            <a:off x="3643306" y="5000612"/>
            <a:ext cx="3571900" cy="1857388"/>
          </a:xfrm>
          <a:prstGeom prst="rect">
            <a:avLst/>
          </a:prstGeom>
          <a:noFill/>
          <a:ln w="9525">
            <a:noFill/>
            <a:miter lim="800000"/>
            <a:headEnd/>
            <a:tailEnd/>
          </a:ln>
        </p:spPr>
      </p:pic>
      <p:pic>
        <p:nvPicPr>
          <p:cNvPr id="304130" name="Picture 2"/>
          <p:cNvPicPr>
            <a:picLocks noChangeAspect="1" noChangeArrowheads="1"/>
          </p:cNvPicPr>
          <p:nvPr/>
        </p:nvPicPr>
        <p:blipFill>
          <a:blip r:embed="rId7"/>
          <a:srcRect/>
          <a:stretch>
            <a:fillRect/>
          </a:stretch>
        </p:blipFill>
        <p:spPr bwMode="auto">
          <a:xfrm>
            <a:off x="6572264" y="4214818"/>
            <a:ext cx="2571736" cy="800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1"/>
          <p:cNvSpPr txBox="1">
            <a:spLocks noChangeArrowheads="1"/>
          </p:cNvSpPr>
          <p:nvPr/>
        </p:nvSpPr>
        <p:spPr bwMode="auto">
          <a:xfrm>
            <a:off x="0" y="0"/>
            <a:ext cx="6143636" cy="461665"/>
          </a:xfrm>
          <a:prstGeom prst="rect">
            <a:avLst/>
          </a:prstGeom>
          <a:noFill/>
          <a:ln w="9525">
            <a:noFill/>
            <a:miter lim="800000"/>
            <a:headEnd/>
            <a:tailEnd/>
          </a:ln>
        </p:spPr>
        <p:txBody>
          <a:bodyPr wrap="square">
            <a:spAutoFit/>
          </a:bodyPr>
          <a:lstStyle/>
          <a:p>
            <a:r>
              <a:rPr lang="en-US" altLang="zh-TW" sz="2400" b="1" dirty="0" smtClean="0">
                <a:solidFill>
                  <a:srgbClr val="FF0000"/>
                </a:solidFill>
                <a:latin typeface="Times New Roman" pitchFamily="18" charset="0"/>
                <a:cs typeface="Times New Roman" pitchFamily="18" charset="0"/>
              </a:rPr>
              <a:t>Elastic </a:t>
            </a:r>
            <a:r>
              <a:rPr lang="en-US" altLang="zh-TW" sz="2400" b="1" dirty="0">
                <a:solidFill>
                  <a:srgbClr val="FF0000"/>
                </a:solidFill>
                <a:latin typeface="Times New Roman" pitchFamily="18" charset="0"/>
                <a:cs typeface="Times New Roman" pitchFamily="18" charset="0"/>
              </a:rPr>
              <a:t>collisions in 1-D: Stationary Target</a:t>
            </a:r>
          </a:p>
        </p:txBody>
      </p:sp>
      <p:sp>
        <p:nvSpPr>
          <p:cNvPr id="9" name="Rectangle 8"/>
          <p:cNvSpPr/>
          <p:nvPr/>
        </p:nvSpPr>
        <p:spPr>
          <a:xfrm>
            <a:off x="214282" y="785794"/>
            <a:ext cx="8143932" cy="646331"/>
          </a:xfrm>
          <a:prstGeom prst="rect">
            <a:avLst/>
          </a:prstGeom>
        </p:spPr>
        <p:txBody>
          <a:bodyPr wrap="square">
            <a:spAutoFit/>
          </a:bodyPr>
          <a:lstStyle/>
          <a:p>
            <a:r>
              <a:rPr lang="en-MY" b="1" dirty="0" smtClean="0">
                <a:solidFill>
                  <a:srgbClr val="FF0000"/>
                </a:solidFill>
                <a:latin typeface="Times New Roman" pitchFamily="18" charset="0"/>
                <a:cs typeface="Times New Roman" pitchFamily="18" charset="0"/>
              </a:rPr>
              <a:t>-Equal </a:t>
            </a:r>
            <a:r>
              <a:rPr lang="en-MY" b="1" dirty="0" smtClean="0">
                <a:solidFill>
                  <a:srgbClr val="FF0000"/>
                </a:solidFill>
                <a:latin typeface="Times New Roman" pitchFamily="18" charset="0"/>
                <a:cs typeface="Times New Roman" pitchFamily="18" charset="0"/>
              </a:rPr>
              <a:t>masses: </a:t>
            </a:r>
            <a:r>
              <a:rPr lang="en-MY" b="1" i="1" dirty="0" smtClean="0">
                <a:latin typeface="Times New Roman" pitchFamily="18" charset="0"/>
                <a:cs typeface="Times New Roman" pitchFamily="18" charset="0"/>
              </a:rPr>
              <a:t>m</a:t>
            </a:r>
            <a:r>
              <a:rPr lang="en-MY" sz="1400" b="1" i="1" dirty="0" smtClean="0">
                <a:latin typeface="Times New Roman" pitchFamily="18" charset="0"/>
                <a:cs typeface="Times New Roman" pitchFamily="18" charset="0"/>
              </a:rPr>
              <a:t>1</a:t>
            </a:r>
            <a:r>
              <a:rPr lang="en-MY" b="1" i="1" dirty="0" smtClean="0">
                <a:latin typeface="Times New Roman" pitchFamily="18" charset="0"/>
                <a:cs typeface="Times New Roman" pitchFamily="18" charset="0"/>
              </a:rPr>
              <a:t>=m</a:t>
            </a:r>
            <a:r>
              <a:rPr lang="en-MY" sz="1400" b="1" i="1" dirty="0" smtClean="0">
                <a:latin typeface="Times New Roman" pitchFamily="18" charset="0"/>
                <a:cs typeface="Times New Roman" pitchFamily="18" charset="0"/>
              </a:rPr>
              <a:t>2 </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v</a:t>
            </a:r>
            <a:r>
              <a:rPr lang="en-MY" sz="1200" b="1" i="1" dirty="0" smtClean="0">
                <a:latin typeface="Times New Roman" pitchFamily="18" charset="0"/>
                <a:cs typeface="Times New Roman" pitchFamily="18" charset="0"/>
              </a:rPr>
              <a:t>1f</a:t>
            </a:r>
            <a:r>
              <a:rPr lang="en-MY" b="1" i="1" dirty="0" smtClean="0">
                <a:latin typeface="Times New Roman" pitchFamily="18" charset="0"/>
                <a:cs typeface="Times New Roman" pitchFamily="18" charset="0"/>
              </a:rPr>
              <a:t>=0 and v</a:t>
            </a:r>
            <a:r>
              <a:rPr lang="en-MY" sz="1400" b="1" i="1" dirty="0" smtClean="0">
                <a:latin typeface="Times New Roman" pitchFamily="18" charset="0"/>
                <a:cs typeface="Times New Roman" pitchFamily="18" charset="0"/>
              </a:rPr>
              <a:t>2f</a:t>
            </a:r>
            <a:r>
              <a:rPr lang="en-MY" b="1" i="1" dirty="0" smtClean="0">
                <a:latin typeface="Times New Roman" pitchFamily="18" charset="0"/>
                <a:cs typeface="Times New Roman" pitchFamily="18" charset="0"/>
              </a:rPr>
              <a:t>= v</a:t>
            </a:r>
            <a:r>
              <a:rPr lang="en-MY" sz="1200" b="1" i="1" dirty="0" smtClean="0">
                <a:latin typeface="Times New Roman" pitchFamily="18" charset="0"/>
                <a:cs typeface="Times New Roman" pitchFamily="18" charset="0"/>
              </a:rPr>
              <a:t>1i</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         </a:t>
            </a:r>
            <a:r>
              <a:rPr lang="en-MY" b="1" dirty="0" smtClean="0">
                <a:latin typeface="Times New Roman" pitchFamily="18" charset="0"/>
                <a:cs typeface="Times New Roman" pitchFamily="18" charset="0"/>
              </a:rPr>
              <a:t>In </a:t>
            </a:r>
            <a:r>
              <a:rPr lang="en-MY" b="1" dirty="0" smtClean="0">
                <a:latin typeface="Times New Roman" pitchFamily="18" charset="0"/>
                <a:cs typeface="Times New Roman" pitchFamily="18" charset="0"/>
              </a:rPr>
              <a:t>head-on </a:t>
            </a:r>
            <a:r>
              <a:rPr lang="en-MY" b="1" dirty="0" smtClean="0">
                <a:latin typeface="Times New Roman" pitchFamily="18" charset="0"/>
                <a:cs typeface="Times New Roman" pitchFamily="18" charset="0"/>
              </a:rPr>
              <a:t>collisions bodies </a:t>
            </a:r>
            <a:r>
              <a:rPr lang="en-MY" b="1" dirty="0" smtClean="0">
                <a:latin typeface="Times New Roman" pitchFamily="18" charset="0"/>
                <a:cs typeface="Times New Roman" pitchFamily="18" charset="0"/>
              </a:rPr>
              <a:t>of equal masses simply exchange velocities.</a:t>
            </a:r>
            <a:endParaRPr lang="en-MY" b="1" dirty="0">
              <a:latin typeface="Times New Roman" pitchFamily="18" charset="0"/>
              <a:cs typeface="Times New Roman" pitchFamily="18" charset="0"/>
            </a:endParaRPr>
          </a:p>
        </p:txBody>
      </p:sp>
      <p:cxnSp>
        <p:nvCxnSpPr>
          <p:cNvPr id="11" name="Straight Arrow Connector 10"/>
          <p:cNvCxnSpPr/>
          <p:nvPr/>
        </p:nvCxnSpPr>
        <p:spPr>
          <a:xfrm>
            <a:off x="2571736" y="1000108"/>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714876" y="1000108"/>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720" y="1928802"/>
            <a:ext cx="8429684" cy="923330"/>
          </a:xfrm>
          <a:prstGeom prst="rect">
            <a:avLst/>
          </a:prstGeom>
        </p:spPr>
        <p:txBody>
          <a:bodyPr wrap="square">
            <a:spAutoFit/>
          </a:bodyPr>
          <a:lstStyle/>
          <a:p>
            <a:r>
              <a:rPr lang="en-MY" b="1" dirty="0" smtClean="0">
                <a:latin typeface="Times New Roman" pitchFamily="18" charset="0"/>
                <a:cs typeface="Times New Roman" pitchFamily="18" charset="0"/>
              </a:rPr>
              <a:t>- </a:t>
            </a:r>
            <a:r>
              <a:rPr lang="en-MY" b="1" dirty="0" smtClean="0">
                <a:solidFill>
                  <a:srgbClr val="FF0000"/>
                </a:solidFill>
                <a:latin typeface="Times New Roman" pitchFamily="18" charset="0"/>
                <a:cs typeface="Times New Roman" pitchFamily="18" charset="0"/>
              </a:rPr>
              <a:t>Massive target: </a:t>
            </a:r>
            <a:r>
              <a:rPr lang="en-MY" b="1" i="1" dirty="0" smtClean="0">
                <a:latin typeface="Times New Roman" pitchFamily="18" charset="0"/>
                <a:cs typeface="Times New Roman" pitchFamily="18" charset="0"/>
              </a:rPr>
              <a:t>m2&gt;&gt;m1 </a:t>
            </a:r>
            <a:r>
              <a:rPr lang="en-MY" b="1" i="1" dirty="0" smtClean="0">
                <a:latin typeface="Times New Roman" pitchFamily="18" charset="0"/>
                <a:cs typeface="Times New Roman" pitchFamily="18" charset="0"/>
              </a:rPr>
              <a:t>        v</a:t>
            </a:r>
            <a:r>
              <a:rPr lang="en-MY" sz="1200" b="1" i="1" dirty="0" smtClean="0">
                <a:latin typeface="Times New Roman" pitchFamily="18" charset="0"/>
                <a:cs typeface="Times New Roman" pitchFamily="18" charset="0"/>
              </a:rPr>
              <a:t>1f </a:t>
            </a:r>
            <a:r>
              <a:rPr lang="en-MY" b="1" i="1" dirty="0" smtClean="0">
                <a:latin typeface="Times New Roman" pitchFamily="18" charset="0"/>
                <a:cs typeface="Times New Roman" pitchFamily="18" charset="0"/>
              </a:rPr>
              <a:t>≈ -v</a:t>
            </a:r>
            <a:r>
              <a:rPr lang="en-MY" sz="1200" b="1" i="1" dirty="0" smtClean="0">
                <a:latin typeface="Times New Roman" pitchFamily="18" charset="0"/>
                <a:cs typeface="Times New Roman" pitchFamily="18" charset="0"/>
              </a:rPr>
              <a:t>1i</a:t>
            </a:r>
            <a:r>
              <a:rPr lang="en-MY" b="1" i="1" dirty="0" smtClean="0">
                <a:latin typeface="Times New Roman" pitchFamily="18" charset="0"/>
                <a:cs typeface="Times New Roman" pitchFamily="18" charset="0"/>
              </a:rPr>
              <a:t> </a:t>
            </a:r>
            <a:r>
              <a:rPr lang="en-MY" b="1" dirty="0" smtClean="0">
                <a:latin typeface="Times New Roman" pitchFamily="18" charset="0"/>
                <a:cs typeface="Times New Roman" pitchFamily="18" charset="0"/>
              </a:rPr>
              <a:t>and </a:t>
            </a:r>
            <a:r>
              <a:rPr lang="en-MY" b="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v2f </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2m</a:t>
            </a:r>
            <a:r>
              <a:rPr lang="en-MY" sz="1200" b="1" i="1" dirty="0" smtClean="0">
                <a:latin typeface="Times New Roman" pitchFamily="18" charset="0"/>
                <a:cs typeface="Times New Roman" pitchFamily="18" charset="0"/>
              </a:rPr>
              <a:t>1</a:t>
            </a:r>
            <a:r>
              <a:rPr lang="en-MY" b="1" i="1" dirty="0" smtClean="0">
                <a:latin typeface="Times New Roman" pitchFamily="18" charset="0"/>
                <a:cs typeface="Times New Roman" pitchFamily="18" charset="0"/>
              </a:rPr>
              <a:t>/m</a:t>
            </a:r>
            <a:r>
              <a:rPr lang="en-MY" sz="1200" b="1" i="1" dirty="0" smtClean="0">
                <a:latin typeface="Times New Roman" pitchFamily="18" charset="0"/>
                <a:cs typeface="Times New Roman" pitchFamily="18" charset="0"/>
              </a:rPr>
              <a:t>2</a:t>
            </a:r>
            <a:r>
              <a:rPr lang="en-MY" b="1" i="1" dirty="0" smtClean="0">
                <a:latin typeface="Times New Roman" pitchFamily="18" charset="0"/>
                <a:cs typeface="Times New Roman" pitchFamily="18" charset="0"/>
              </a:rPr>
              <a:t>)v</a:t>
            </a:r>
            <a:r>
              <a:rPr lang="en-MY" sz="1400" b="1" i="1" dirty="0" smtClean="0">
                <a:latin typeface="Times New Roman" pitchFamily="18" charset="0"/>
                <a:cs typeface="Times New Roman" pitchFamily="18" charset="0"/>
              </a:rPr>
              <a:t>1i </a:t>
            </a:r>
            <a:r>
              <a:rPr lang="en-MY" b="1" i="1" dirty="0" smtClean="0">
                <a:latin typeface="Times New Roman" pitchFamily="18" charset="0"/>
                <a:cs typeface="Times New Roman" pitchFamily="18" charset="0"/>
              </a:rPr>
              <a:t>           </a:t>
            </a:r>
            <a:r>
              <a:rPr lang="en-MY" b="1" dirty="0" smtClean="0">
                <a:latin typeface="Times New Roman" pitchFamily="18" charset="0"/>
                <a:cs typeface="Times New Roman" pitchFamily="18" charset="0"/>
              </a:rPr>
              <a:t>Body </a:t>
            </a:r>
            <a:r>
              <a:rPr lang="en-MY" b="1" dirty="0" smtClean="0">
                <a:latin typeface="Times New Roman" pitchFamily="18" charset="0"/>
                <a:cs typeface="Times New Roman" pitchFamily="18" charset="0"/>
              </a:rPr>
              <a:t>1</a:t>
            </a:r>
          </a:p>
          <a:p>
            <a:r>
              <a:rPr lang="en-MY" b="1" dirty="0" smtClean="0">
                <a:latin typeface="Times New Roman" pitchFamily="18" charset="0"/>
                <a:cs typeface="Times New Roman" pitchFamily="18" charset="0"/>
              </a:rPr>
              <a:t>bounces back with approximately same speed. Body 2 </a:t>
            </a:r>
            <a:r>
              <a:rPr lang="en-MY" b="1" dirty="0" smtClean="0">
                <a:latin typeface="Times New Roman" pitchFamily="18" charset="0"/>
                <a:cs typeface="Times New Roman" pitchFamily="18" charset="0"/>
              </a:rPr>
              <a:t>moves </a:t>
            </a:r>
            <a:r>
              <a:rPr lang="en-MY" b="1" dirty="0" smtClean="0">
                <a:latin typeface="Times New Roman" pitchFamily="18" charset="0"/>
                <a:cs typeface="Times New Roman" pitchFamily="18" charset="0"/>
              </a:rPr>
              <a:t>forward at</a:t>
            </a:r>
          </a:p>
          <a:p>
            <a:r>
              <a:rPr lang="en-MY" b="1" dirty="0" smtClean="0">
                <a:latin typeface="Times New Roman" pitchFamily="18" charset="0"/>
                <a:cs typeface="Times New Roman" pitchFamily="18" charset="0"/>
              </a:rPr>
              <a:t>low speed.</a:t>
            </a:r>
            <a:endParaRPr lang="en-MY" b="1" dirty="0">
              <a:latin typeface="Times New Roman" pitchFamily="18" charset="0"/>
              <a:cs typeface="Times New Roman" pitchFamily="18" charset="0"/>
            </a:endParaRPr>
          </a:p>
        </p:txBody>
      </p:sp>
      <p:cxnSp>
        <p:nvCxnSpPr>
          <p:cNvPr id="14" name="Straight Arrow Connector 13"/>
          <p:cNvCxnSpPr/>
          <p:nvPr/>
        </p:nvCxnSpPr>
        <p:spPr>
          <a:xfrm>
            <a:off x="3000364" y="2143116"/>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643702" y="2143116"/>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57158" y="3643314"/>
            <a:ext cx="8215370" cy="923330"/>
          </a:xfrm>
          <a:prstGeom prst="rect">
            <a:avLst/>
          </a:prstGeom>
        </p:spPr>
        <p:txBody>
          <a:bodyPr wrap="square">
            <a:spAutoFit/>
          </a:bodyPr>
          <a:lstStyle/>
          <a:p>
            <a:r>
              <a:rPr lang="en-MY" b="1" dirty="0" smtClean="0">
                <a:solidFill>
                  <a:srgbClr val="FF0000"/>
                </a:solidFill>
                <a:latin typeface="Times New Roman" pitchFamily="18" charset="0"/>
                <a:cs typeface="Times New Roman" pitchFamily="18" charset="0"/>
              </a:rPr>
              <a:t>-</a:t>
            </a:r>
            <a:r>
              <a:rPr lang="en-MY" b="1" dirty="0" smtClean="0">
                <a:latin typeface="Times New Roman" pitchFamily="18" charset="0"/>
                <a:cs typeface="Times New Roman" pitchFamily="18" charset="0"/>
              </a:rPr>
              <a:t> </a:t>
            </a:r>
            <a:r>
              <a:rPr lang="en-MY" b="1" dirty="0" smtClean="0">
                <a:solidFill>
                  <a:srgbClr val="FF0000"/>
                </a:solidFill>
                <a:latin typeface="Times New Roman" pitchFamily="18" charset="0"/>
                <a:cs typeface="Times New Roman" pitchFamily="18" charset="0"/>
              </a:rPr>
              <a:t>Massive projectile: </a:t>
            </a:r>
            <a:r>
              <a:rPr lang="en-MY" b="1" i="1" dirty="0" smtClean="0">
                <a:latin typeface="Times New Roman" pitchFamily="18" charset="0"/>
                <a:cs typeface="Times New Roman" pitchFamily="18" charset="0"/>
              </a:rPr>
              <a:t>m</a:t>
            </a:r>
            <a:r>
              <a:rPr lang="en-MY" sz="1200" b="1" i="1" dirty="0" smtClean="0">
                <a:latin typeface="Times New Roman" pitchFamily="18" charset="0"/>
                <a:cs typeface="Times New Roman" pitchFamily="18" charset="0"/>
              </a:rPr>
              <a:t>1</a:t>
            </a:r>
            <a:r>
              <a:rPr lang="en-MY" b="1" i="1" dirty="0" smtClean="0">
                <a:latin typeface="Times New Roman" pitchFamily="18" charset="0"/>
                <a:cs typeface="Times New Roman" pitchFamily="18" charset="0"/>
              </a:rPr>
              <a:t>&gt;&gt;m</a:t>
            </a:r>
            <a:r>
              <a:rPr lang="en-MY" sz="1200" b="1" i="1" dirty="0" smtClean="0">
                <a:latin typeface="Times New Roman" pitchFamily="18" charset="0"/>
                <a:cs typeface="Times New Roman" pitchFamily="18" charset="0"/>
              </a:rPr>
              <a:t>2</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v</a:t>
            </a:r>
            <a:r>
              <a:rPr lang="en-MY" sz="1200" b="1" i="1" dirty="0" smtClean="0">
                <a:latin typeface="Times New Roman" pitchFamily="18" charset="0"/>
                <a:cs typeface="Times New Roman" pitchFamily="18" charset="0"/>
              </a:rPr>
              <a:t>1f</a:t>
            </a:r>
            <a:r>
              <a:rPr lang="en-MY" b="1" i="1" dirty="0" smtClean="0">
                <a:latin typeface="Times New Roman" pitchFamily="18" charset="0"/>
                <a:cs typeface="Times New Roman" pitchFamily="18" charset="0"/>
              </a:rPr>
              <a:t> ≈ v</a:t>
            </a:r>
            <a:r>
              <a:rPr lang="en-MY" sz="1200" b="1" i="1" dirty="0" smtClean="0">
                <a:latin typeface="Times New Roman" pitchFamily="18" charset="0"/>
                <a:cs typeface="Times New Roman" pitchFamily="18" charset="0"/>
              </a:rPr>
              <a:t>1i </a:t>
            </a:r>
            <a:r>
              <a:rPr lang="en-MY" b="1" dirty="0" smtClean="0">
                <a:latin typeface="Times New Roman" pitchFamily="18" charset="0"/>
                <a:cs typeface="Times New Roman" pitchFamily="18" charset="0"/>
              </a:rPr>
              <a:t>and </a:t>
            </a:r>
            <a:r>
              <a:rPr lang="en-MY" b="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v</a:t>
            </a:r>
            <a:r>
              <a:rPr lang="en-MY" sz="1200" b="1" i="1" dirty="0" smtClean="0">
                <a:latin typeface="Times New Roman" pitchFamily="18" charset="0"/>
                <a:cs typeface="Times New Roman" pitchFamily="18" charset="0"/>
              </a:rPr>
              <a:t>2f</a:t>
            </a:r>
            <a:r>
              <a:rPr lang="en-MY" b="1" i="1" dirty="0" smtClean="0">
                <a:latin typeface="Times New Roman" pitchFamily="18" charset="0"/>
                <a:cs typeface="Times New Roman" pitchFamily="18" charset="0"/>
              </a:rPr>
              <a:t> </a:t>
            </a:r>
            <a:r>
              <a:rPr lang="en-MY" b="1" i="1" dirty="0" smtClean="0">
                <a:latin typeface="Times New Roman" pitchFamily="18" charset="0"/>
                <a:cs typeface="Times New Roman" pitchFamily="18" charset="0"/>
              </a:rPr>
              <a:t>≈ 2v</a:t>
            </a:r>
            <a:r>
              <a:rPr lang="en-MY" sz="1400" b="1" i="1" dirty="0" smtClean="0">
                <a:latin typeface="Times New Roman" pitchFamily="18" charset="0"/>
                <a:cs typeface="Times New Roman" pitchFamily="18" charset="0"/>
              </a:rPr>
              <a:t>1i </a:t>
            </a:r>
            <a:r>
              <a:rPr lang="en-MY" b="1" i="1" dirty="0" smtClean="0">
                <a:latin typeface="Times New Roman" pitchFamily="18" charset="0"/>
                <a:cs typeface="Times New Roman" pitchFamily="18" charset="0"/>
              </a:rPr>
              <a:t>          </a:t>
            </a:r>
            <a:r>
              <a:rPr lang="en-MY" b="1" dirty="0" smtClean="0">
                <a:latin typeface="Times New Roman" pitchFamily="18" charset="0"/>
                <a:cs typeface="Times New Roman" pitchFamily="18" charset="0"/>
              </a:rPr>
              <a:t>Body </a:t>
            </a:r>
            <a:r>
              <a:rPr lang="en-MY" b="1" dirty="0" smtClean="0">
                <a:latin typeface="Times New Roman" pitchFamily="18" charset="0"/>
                <a:cs typeface="Times New Roman" pitchFamily="18" charset="0"/>
              </a:rPr>
              <a:t>1 keeps on</a:t>
            </a:r>
          </a:p>
          <a:p>
            <a:r>
              <a:rPr lang="en-MY" b="1" dirty="0" smtClean="0">
                <a:latin typeface="Times New Roman" pitchFamily="18" charset="0"/>
                <a:cs typeface="Times New Roman" pitchFamily="18" charset="0"/>
              </a:rPr>
              <a:t>going scarcely slowed by the collision. Body 2 charges ahead at twice the</a:t>
            </a:r>
          </a:p>
          <a:p>
            <a:r>
              <a:rPr lang="en-MY" b="1" dirty="0" smtClean="0">
                <a:latin typeface="Times New Roman" pitchFamily="18" charset="0"/>
                <a:cs typeface="Times New Roman" pitchFamily="18" charset="0"/>
              </a:rPr>
              <a:t>initial speed of the projectile.</a:t>
            </a:r>
            <a:endParaRPr lang="en-MY" b="1" dirty="0">
              <a:latin typeface="Times New Roman" pitchFamily="18" charset="0"/>
              <a:cs typeface="Times New Roman" pitchFamily="18" charset="0"/>
            </a:endParaRPr>
          </a:p>
        </p:txBody>
      </p:sp>
      <p:cxnSp>
        <p:nvCxnSpPr>
          <p:cNvPr id="17" name="Straight Arrow Connector 16"/>
          <p:cNvCxnSpPr/>
          <p:nvPr/>
        </p:nvCxnSpPr>
        <p:spPr>
          <a:xfrm>
            <a:off x="3357554" y="3857628"/>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072198" y="3857628"/>
            <a:ext cx="357190" cy="158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Box 1"/>
          <p:cNvSpPr txBox="1">
            <a:spLocks noChangeArrowheads="1"/>
          </p:cNvSpPr>
          <p:nvPr/>
        </p:nvSpPr>
        <p:spPr bwMode="auto">
          <a:xfrm>
            <a:off x="0" y="0"/>
            <a:ext cx="7643834" cy="461665"/>
          </a:xfrm>
          <a:prstGeom prst="rect">
            <a:avLst/>
          </a:prstGeom>
          <a:noFill/>
          <a:ln w="9525">
            <a:noFill/>
            <a:miter lim="800000"/>
            <a:headEnd/>
            <a:tailEnd/>
          </a:ln>
        </p:spPr>
        <p:txBody>
          <a:bodyPr wrap="square">
            <a:spAutoFit/>
          </a:bodyPr>
          <a:lstStyle/>
          <a:p>
            <a:r>
              <a:rPr lang="en-US" altLang="zh-TW" sz="2000" b="1" i="1" dirty="0" smtClean="0">
                <a:solidFill>
                  <a:srgbClr val="0070C0"/>
                </a:solidFill>
                <a:latin typeface="Arial" pitchFamily="34" charset="0"/>
                <a:cs typeface="Arial" pitchFamily="34" charset="0"/>
              </a:rPr>
              <a:t> </a:t>
            </a:r>
            <a:r>
              <a:rPr lang="en-US" altLang="zh-TW" sz="2400" b="1" dirty="0">
                <a:solidFill>
                  <a:srgbClr val="FF0000"/>
                </a:solidFill>
                <a:latin typeface="Times New Roman" pitchFamily="18" charset="0"/>
                <a:cs typeface="Times New Roman" pitchFamily="18" charset="0"/>
              </a:rPr>
              <a:t>Elastic collisions in 1-D</a:t>
            </a:r>
            <a:r>
              <a:rPr lang="en-US" altLang="zh-TW" sz="2400" b="1" dirty="0" smtClean="0">
                <a:solidFill>
                  <a:srgbClr val="FF0000"/>
                </a:solidFill>
                <a:latin typeface="Times New Roman" pitchFamily="18" charset="0"/>
                <a:cs typeface="Times New Roman" pitchFamily="18" charset="0"/>
              </a:rPr>
              <a:t>: Moving </a:t>
            </a:r>
            <a:r>
              <a:rPr lang="en-US" altLang="zh-TW" sz="2400" b="1" dirty="0">
                <a:solidFill>
                  <a:srgbClr val="FF0000"/>
                </a:solidFill>
                <a:latin typeface="Times New Roman" pitchFamily="18" charset="0"/>
                <a:cs typeface="Times New Roman" pitchFamily="18" charset="0"/>
              </a:rPr>
              <a:t>Target</a:t>
            </a:r>
          </a:p>
        </p:txBody>
      </p:sp>
      <p:sp>
        <p:nvSpPr>
          <p:cNvPr id="8" name="Down Arrow 7"/>
          <p:cNvSpPr/>
          <p:nvPr/>
        </p:nvSpPr>
        <p:spPr>
          <a:xfrm>
            <a:off x="5754688" y="2703513"/>
            <a:ext cx="566737" cy="94615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TW" altLang="en-US">
              <a:solidFill>
                <a:srgbClr val="FFFFFF"/>
              </a:solidFill>
              <a:latin typeface="Times New Roman" pitchFamily="18" charset="0"/>
            </a:endParaRPr>
          </a:p>
        </p:txBody>
      </p:sp>
      <p:pic>
        <p:nvPicPr>
          <p:cNvPr id="40963" name="Picture 2"/>
          <p:cNvPicPr>
            <a:picLocks noChangeAspect="1" noChangeArrowheads="1"/>
          </p:cNvPicPr>
          <p:nvPr/>
        </p:nvPicPr>
        <p:blipFill>
          <a:blip r:embed="rId2"/>
          <a:srcRect/>
          <a:stretch>
            <a:fillRect/>
          </a:stretch>
        </p:blipFill>
        <p:spPr bwMode="auto">
          <a:xfrm>
            <a:off x="0" y="2071678"/>
            <a:ext cx="3643306" cy="2562225"/>
          </a:xfrm>
          <a:prstGeom prst="rect">
            <a:avLst/>
          </a:prstGeom>
          <a:noFill/>
          <a:ln w="9525">
            <a:noFill/>
            <a:miter lim="800000"/>
            <a:headEnd/>
            <a:tailEnd/>
          </a:ln>
        </p:spPr>
      </p:pic>
      <p:pic>
        <p:nvPicPr>
          <p:cNvPr id="40964" name="Picture 3"/>
          <p:cNvPicPr>
            <a:picLocks noChangeAspect="1" noChangeArrowheads="1"/>
          </p:cNvPicPr>
          <p:nvPr/>
        </p:nvPicPr>
        <p:blipFill>
          <a:blip r:embed="rId3"/>
          <a:srcRect/>
          <a:stretch>
            <a:fillRect/>
          </a:stretch>
        </p:blipFill>
        <p:spPr bwMode="auto">
          <a:xfrm>
            <a:off x="3143240" y="857232"/>
            <a:ext cx="4000528" cy="481012"/>
          </a:xfrm>
          <a:prstGeom prst="rect">
            <a:avLst/>
          </a:prstGeom>
          <a:noFill/>
          <a:ln w="9525">
            <a:noFill/>
            <a:miter lim="800000"/>
            <a:headEnd/>
            <a:tailEnd/>
          </a:ln>
        </p:spPr>
      </p:pic>
      <p:pic>
        <p:nvPicPr>
          <p:cNvPr id="40965" name="Picture 4"/>
          <p:cNvPicPr>
            <a:picLocks noChangeAspect="1" noChangeArrowheads="1"/>
          </p:cNvPicPr>
          <p:nvPr/>
        </p:nvPicPr>
        <p:blipFill>
          <a:blip r:embed="rId4"/>
          <a:srcRect/>
          <a:stretch>
            <a:fillRect/>
          </a:stretch>
        </p:blipFill>
        <p:spPr bwMode="auto">
          <a:xfrm>
            <a:off x="3571868" y="1571612"/>
            <a:ext cx="3429024" cy="530225"/>
          </a:xfrm>
          <a:prstGeom prst="rect">
            <a:avLst/>
          </a:prstGeom>
          <a:noFill/>
          <a:ln w="9525">
            <a:noFill/>
            <a:miter lim="800000"/>
            <a:headEnd/>
            <a:tailEnd/>
          </a:ln>
        </p:spPr>
      </p:pic>
      <p:pic>
        <p:nvPicPr>
          <p:cNvPr id="40966" name="Picture 5"/>
          <p:cNvPicPr>
            <a:picLocks noChangeAspect="1" noChangeArrowheads="1"/>
          </p:cNvPicPr>
          <p:nvPr/>
        </p:nvPicPr>
        <p:blipFill>
          <a:blip r:embed="rId5"/>
          <a:srcRect/>
          <a:stretch>
            <a:fillRect/>
          </a:stretch>
        </p:blipFill>
        <p:spPr bwMode="auto">
          <a:xfrm>
            <a:off x="3924300" y="3890963"/>
            <a:ext cx="4668838" cy="1892300"/>
          </a:xfrm>
          <a:prstGeom prst="rect">
            <a:avLst/>
          </a:prstGeom>
          <a:noFill/>
          <a:ln w="9525">
            <a:noFill/>
            <a:miter lim="800000"/>
            <a:headEnd/>
            <a:tailEnd/>
          </a:ln>
        </p:spPr>
      </p:pic>
      <p:sp>
        <p:nvSpPr>
          <p:cNvPr id="12" name="Rectangle 11"/>
          <p:cNvSpPr/>
          <p:nvPr/>
        </p:nvSpPr>
        <p:spPr>
          <a:xfrm>
            <a:off x="7072330" y="857232"/>
            <a:ext cx="2033570" cy="369332"/>
          </a:xfrm>
          <a:prstGeom prst="rect">
            <a:avLst/>
          </a:prstGeom>
        </p:spPr>
        <p:txBody>
          <a:bodyPr wrap="none">
            <a:spAutoFit/>
          </a:bodyPr>
          <a:lstStyle/>
          <a:p>
            <a:r>
              <a:rPr lang="en-MY" b="1" dirty="0" smtClean="0">
                <a:solidFill>
                  <a:srgbClr val="FF0000"/>
                </a:solidFill>
                <a:latin typeface="Times New Roman" pitchFamily="18" charset="0"/>
                <a:cs typeface="Times New Roman" pitchFamily="18" charset="0"/>
              </a:rPr>
              <a:t>Linear momentum</a:t>
            </a:r>
            <a:endParaRPr lang="en-MY" b="1" dirty="0">
              <a:solidFill>
                <a:srgbClr val="FF0000"/>
              </a:solidFill>
              <a:latin typeface="Times New Roman" pitchFamily="18" charset="0"/>
              <a:cs typeface="Times New Roman" pitchFamily="18" charset="0"/>
            </a:endParaRPr>
          </a:p>
        </p:txBody>
      </p:sp>
      <p:sp>
        <p:nvSpPr>
          <p:cNvPr id="13" name="Rectangle 12"/>
          <p:cNvSpPr/>
          <p:nvPr/>
        </p:nvSpPr>
        <p:spPr>
          <a:xfrm>
            <a:off x="7215206" y="1785926"/>
            <a:ext cx="1627369" cy="369332"/>
          </a:xfrm>
          <a:prstGeom prst="rect">
            <a:avLst/>
          </a:prstGeom>
        </p:spPr>
        <p:txBody>
          <a:bodyPr wrap="none">
            <a:spAutoFit/>
          </a:bodyPr>
          <a:lstStyle/>
          <a:p>
            <a:r>
              <a:rPr lang="en-MY" b="1" dirty="0" smtClean="0">
                <a:solidFill>
                  <a:srgbClr val="FF0000"/>
                </a:solidFill>
                <a:latin typeface="Times New Roman" pitchFamily="18" charset="0"/>
                <a:cs typeface="Times New Roman" pitchFamily="18" charset="0"/>
              </a:rPr>
              <a:t>Kinetic energy</a:t>
            </a:r>
            <a:endParaRPr lang="en-MY" b="1" dirty="0">
              <a:solidFill>
                <a:srgbClr val="FF0000"/>
              </a:solidFill>
              <a:latin typeface="Times New Roman" pitchFamily="18" charset="0"/>
              <a:cs typeface="Times New Roman" pitchFamily="18" charset="0"/>
            </a:endParaRPr>
          </a:p>
        </p:txBody>
      </p:sp>
      <p:sp>
        <p:nvSpPr>
          <p:cNvPr id="14" name="Rectangle 13"/>
          <p:cNvSpPr/>
          <p:nvPr/>
        </p:nvSpPr>
        <p:spPr>
          <a:xfrm>
            <a:off x="0" y="928670"/>
            <a:ext cx="2505814" cy="369332"/>
          </a:xfrm>
          <a:prstGeom prst="rect">
            <a:avLst/>
          </a:prstGeom>
        </p:spPr>
        <p:txBody>
          <a:bodyPr wrap="none">
            <a:spAutoFit/>
          </a:bodyPr>
          <a:lstStyle/>
          <a:p>
            <a:r>
              <a:rPr lang="en-MY" b="1" dirty="0" smtClean="0">
                <a:latin typeface="Times New Roman" pitchFamily="18" charset="0"/>
                <a:cs typeface="Times New Roman" pitchFamily="18" charset="0"/>
              </a:rPr>
              <a:t>Closed, isolated system </a:t>
            </a:r>
            <a:endParaRPr lang="en-MY" dirty="0"/>
          </a:p>
        </p:txBody>
      </p:sp>
      <p:sp>
        <p:nvSpPr>
          <p:cNvPr id="15" name="Right Arrow 14"/>
          <p:cNvSpPr/>
          <p:nvPr/>
        </p:nvSpPr>
        <p:spPr>
          <a:xfrm>
            <a:off x="2500298" y="1071546"/>
            <a:ext cx="57150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0" y="120650"/>
            <a:ext cx="4556125" cy="468313"/>
          </a:xfrm>
        </p:spPr>
        <p:txBody>
          <a:bodyPr/>
          <a:lstStyle/>
          <a:p>
            <a:pPr algn="l"/>
            <a:r>
              <a:rPr kumimoji="0" lang="en-US" altLang="zh-TW" sz="2400" smtClean="0">
                <a:solidFill>
                  <a:srgbClr val="FF0000"/>
                </a:solidFill>
                <a:latin typeface="Times New Roman" pitchFamily="18" charset="0"/>
              </a:rPr>
              <a:t>Sample problem: two pendulums</a:t>
            </a:r>
          </a:p>
        </p:txBody>
      </p:sp>
      <p:pic>
        <p:nvPicPr>
          <p:cNvPr id="41986" name="Picture 2"/>
          <p:cNvPicPr>
            <a:picLocks noChangeAspect="1" noChangeArrowheads="1"/>
          </p:cNvPicPr>
          <p:nvPr/>
        </p:nvPicPr>
        <p:blipFill>
          <a:blip r:embed="rId3"/>
          <a:srcRect/>
          <a:stretch>
            <a:fillRect/>
          </a:stretch>
        </p:blipFill>
        <p:spPr bwMode="auto">
          <a:xfrm>
            <a:off x="0" y="808038"/>
            <a:ext cx="4508500" cy="1309687"/>
          </a:xfrm>
          <a:prstGeom prst="rect">
            <a:avLst/>
          </a:prstGeom>
          <a:noFill/>
          <a:ln w="9525">
            <a:noFill/>
            <a:miter lim="800000"/>
            <a:headEnd/>
            <a:tailEnd/>
          </a:ln>
        </p:spPr>
      </p:pic>
      <p:pic>
        <p:nvPicPr>
          <p:cNvPr id="41987" name="Picture 3"/>
          <p:cNvPicPr>
            <a:picLocks noChangeAspect="1" noChangeArrowheads="1"/>
          </p:cNvPicPr>
          <p:nvPr/>
        </p:nvPicPr>
        <p:blipFill>
          <a:blip r:embed="rId4"/>
          <a:srcRect/>
          <a:stretch>
            <a:fillRect/>
          </a:stretch>
        </p:blipFill>
        <p:spPr bwMode="auto">
          <a:xfrm>
            <a:off x="0" y="2125663"/>
            <a:ext cx="4508500" cy="2855912"/>
          </a:xfrm>
          <a:prstGeom prst="rect">
            <a:avLst/>
          </a:prstGeom>
          <a:noFill/>
          <a:ln w="9525">
            <a:noFill/>
            <a:miter lim="800000"/>
            <a:headEnd/>
            <a:tailEnd/>
          </a:ln>
        </p:spPr>
      </p:pic>
      <p:pic>
        <p:nvPicPr>
          <p:cNvPr id="41988" name="Picture 4"/>
          <p:cNvPicPr>
            <a:picLocks noChangeAspect="1" noChangeArrowheads="1"/>
          </p:cNvPicPr>
          <p:nvPr/>
        </p:nvPicPr>
        <p:blipFill>
          <a:blip r:embed="rId5"/>
          <a:srcRect b="68477"/>
          <a:stretch>
            <a:fillRect/>
          </a:stretch>
        </p:blipFill>
        <p:spPr bwMode="auto">
          <a:xfrm>
            <a:off x="0" y="5041900"/>
            <a:ext cx="4500563" cy="1098550"/>
          </a:xfrm>
          <a:prstGeom prst="rect">
            <a:avLst/>
          </a:prstGeom>
          <a:noFill/>
          <a:ln w="9525">
            <a:noFill/>
            <a:miter lim="800000"/>
            <a:headEnd/>
            <a:tailEnd/>
          </a:ln>
        </p:spPr>
      </p:pic>
      <p:pic>
        <p:nvPicPr>
          <p:cNvPr id="41989" name="Picture 5"/>
          <p:cNvPicPr>
            <a:picLocks noChangeAspect="1" noChangeArrowheads="1"/>
          </p:cNvPicPr>
          <p:nvPr/>
        </p:nvPicPr>
        <p:blipFill>
          <a:blip r:embed="rId6"/>
          <a:srcRect/>
          <a:stretch>
            <a:fillRect/>
          </a:stretch>
        </p:blipFill>
        <p:spPr bwMode="auto">
          <a:xfrm>
            <a:off x="4713288" y="0"/>
            <a:ext cx="4430712" cy="3422650"/>
          </a:xfrm>
          <a:prstGeom prst="rect">
            <a:avLst/>
          </a:prstGeom>
          <a:noFill/>
          <a:ln w="9525">
            <a:noFill/>
            <a:miter lim="800000"/>
            <a:headEnd/>
            <a:tailEnd/>
          </a:ln>
        </p:spPr>
      </p:pic>
      <p:pic>
        <p:nvPicPr>
          <p:cNvPr id="41990" name="Picture 6"/>
          <p:cNvPicPr>
            <a:picLocks noChangeAspect="1" noChangeArrowheads="1"/>
          </p:cNvPicPr>
          <p:nvPr/>
        </p:nvPicPr>
        <p:blipFill>
          <a:blip r:embed="rId7"/>
          <a:srcRect/>
          <a:stretch>
            <a:fillRect/>
          </a:stretch>
        </p:blipFill>
        <p:spPr bwMode="auto">
          <a:xfrm>
            <a:off x="4721225" y="3387725"/>
            <a:ext cx="4422775" cy="1649413"/>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Box 4"/>
          <p:cNvSpPr txBox="1">
            <a:spLocks noChangeArrowheads="1"/>
          </p:cNvSpPr>
          <p:nvPr/>
        </p:nvSpPr>
        <p:spPr bwMode="auto">
          <a:xfrm>
            <a:off x="0" y="0"/>
            <a:ext cx="4800600" cy="400050"/>
          </a:xfrm>
          <a:prstGeom prst="rect">
            <a:avLst/>
          </a:prstGeom>
          <a:noFill/>
          <a:ln w="9525">
            <a:noFill/>
            <a:miter lim="800000"/>
            <a:headEnd/>
            <a:tailEnd/>
          </a:ln>
        </p:spPr>
        <p:txBody>
          <a:bodyPr>
            <a:spAutoFit/>
          </a:bodyPr>
          <a:lstStyle/>
          <a:p>
            <a:pPr>
              <a:buFont typeface="Wingdings" pitchFamily="2" charset="2"/>
              <a:buChar char="v"/>
            </a:pPr>
            <a:r>
              <a:rPr lang="en-US" altLang="zh-TW" sz="2000" b="1" dirty="0" smtClean="0">
                <a:solidFill>
                  <a:srgbClr val="FF0000"/>
                </a:solidFill>
                <a:latin typeface="Times New Roman" pitchFamily="18" charset="0"/>
                <a:cs typeface="Times New Roman" pitchFamily="18" charset="0"/>
              </a:rPr>
              <a:t>Collisions </a:t>
            </a:r>
            <a:r>
              <a:rPr lang="en-US" altLang="zh-TW" sz="2000" b="1" dirty="0">
                <a:solidFill>
                  <a:srgbClr val="FF0000"/>
                </a:solidFill>
                <a:latin typeface="Times New Roman" pitchFamily="18" charset="0"/>
                <a:cs typeface="Times New Roman" pitchFamily="18" charset="0"/>
              </a:rPr>
              <a:t>in 2-D</a:t>
            </a:r>
          </a:p>
        </p:txBody>
      </p:sp>
      <p:pic>
        <p:nvPicPr>
          <p:cNvPr id="44034" name="Picture 2"/>
          <p:cNvPicPr>
            <a:picLocks noChangeAspect="1" noChangeArrowheads="1"/>
          </p:cNvPicPr>
          <p:nvPr/>
        </p:nvPicPr>
        <p:blipFill>
          <a:blip r:embed="rId2"/>
          <a:srcRect/>
          <a:stretch>
            <a:fillRect/>
          </a:stretch>
        </p:blipFill>
        <p:spPr bwMode="auto">
          <a:xfrm>
            <a:off x="0" y="1428736"/>
            <a:ext cx="3762375" cy="4229100"/>
          </a:xfrm>
          <a:prstGeom prst="rect">
            <a:avLst/>
          </a:prstGeom>
          <a:noFill/>
          <a:ln w="9525">
            <a:noFill/>
            <a:miter lim="800000"/>
            <a:headEnd/>
            <a:tailEnd/>
          </a:ln>
        </p:spPr>
      </p:pic>
      <p:grpSp>
        <p:nvGrpSpPr>
          <p:cNvPr id="2" name="Group 13"/>
          <p:cNvGrpSpPr>
            <a:grpSpLocks/>
          </p:cNvGrpSpPr>
          <p:nvPr/>
        </p:nvGrpSpPr>
        <p:grpSpPr bwMode="auto">
          <a:xfrm>
            <a:off x="4448175" y="323850"/>
            <a:ext cx="4695826" cy="3856251"/>
            <a:chOff x="4447986" y="498259"/>
            <a:chExt cx="4695588" cy="3856207"/>
          </a:xfrm>
        </p:grpSpPr>
        <p:pic>
          <p:nvPicPr>
            <p:cNvPr id="44042" name="Picture 3"/>
            <p:cNvPicPr>
              <a:picLocks noChangeAspect="1" noChangeArrowheads="1"/>
            </p:cNvPicPr>
            <p:nvPr/>
          </p:nvPicPr>
          <p:blipFill>
            <a:blip r:embed="rId3"/>
            <a:srcRect/>
            <a:stretch>
              <a:fillRect/>
            </a:stretch>
          </p:blipFill>
          <p:spPr bwMode="auto">
            <a:xfrm>
              <a:off x="4447986" y="498259"/>
              <a:ext cx="3262285" cy="607971"/>
            </a:xfrm>
            <a:prstGeom prst="rect">
              <a:avLst/>
            </a:prstGeom>
            <a:noFill/>
            <a:ln w="9525">
              <a:noFill/>
              <a:miter lim="800000"/>
              <a:headEnd/>
              <a:tailEnd/>
            </a:ln>
          </p:spPr>
        </p:pic>
        <p:pic>
          <p:nvPicPr>
            <p:cNvPr id="44043" name="Picture 4"/>
            <p:cNvPicPr>
              <a:picLocks noChangeAspect="1" noChangeArrowheads="1"/>
            </p:cNvPicPr>
            <p:nvPr/>
          </p:nvPicPr>
          <p:blipFill>
            <a:blip r:embed="rId4"/>
            <a:srcRect/>
            <a:stretch>
              <a:fillRect/>
            </a:stretch>
          </p:blipFill>
          <p:spPr bwMode="auto">
            <a:xfrm>
              <a:off x="5595445" y="1256807"/>
              <a:ext cx="3122766" cy="524948"/>
            </a:xfrm>
            <a:prstGeom prst="rect">
              <a:avLst/>
            </a:prstGeom>
            <a:noFill/>
            <a:ln w="9525">
              <a:noFill/>
              <a:miter lim="800000"/>
              <a:headEnd/>
              <a:tailEnd/>
            </a:ln>
          </p:spPr>
        </p:pic>
        <p:pic>
          <p:nvPicPr>
            <p:cNvPr id="44046" name="Picture 7"/>
            <p:cNvPicPr>
              <a:picLocks noChangeAspect="1" noChangeArrowheads="1"/>
            </p:cNvPicPr>
            <p:nvPr/>
          </p:nvPicPr>
          <p:blipFill>
            <a:blip r:embed="rId5"/>
            <a:srcRect/>
            <a:stretch>
              <a:fillRect/>
            </a:stretch>
          </p:blipFill>
          <p:spPr bwMode="auto">
            <a:xfrm>
              <a:off x="5680453" y="3746248"/>
              <a:ext cx="3463121" cy="608218"/>
            </a:xfrm>
            <a:prstGeom prst="rect">
              <a:avLst/>
            </a:prstGeom>
            <a:noFill/>
            <a:ln w="9525">
              <a:noFill/>
              <a:miter lim="800000"/>
              <a:headEnd/>
              <a:tailEnd/>
            </a:ln>
          </p:spPr>
        </p:pic>
      </p:grpSp>
      <p:sp>
        <p:nvSpPr>
          <p:cNvPr id="44037" name="文字方塊 1"/>
          <p:cNvSpPr txBox="1">
            <a:spLocks noChangeArrowheads="1"/>
          </p:cNvSpPr>
          <p:nvPr/>
        </p:nvSpPr>
        <p:spPr bwMode="auto">
          <a:xfrm>
            <a:off x="4071934" y="2000240"/>
            <a:ext cx="5162632" cy="369332"/>
          </a:xfrm>
          <a:prstGeom prst="rect">
            <a:avLst/>
          </a:prstGeom>
          <a:noFill/>
          <a:ln w="9525">
            <a:noFill/>
            <a:miter lim="800000"/>
            <a:headEnd/>
            <a:tailEnd/>
          </a:ln>
        </p:spPr>
        <p:txBody>
          <a:bodyPr wrap="none">
            <a:spAutoFit/>
          </a:bodyPr>
          <a:lstStyle/>
          <a:p>
            <a:r>
              <a:rPr kumimoji="1" lang="en-US" altLang="zh-TW" sz="1800" b="1" dirty="0" smtClean="0">
                <a:solidFill>
                  <a:srgbClr val="002060"/>
                </a:solidFill>
                <a:latin typeface="Times New Roman" pitchFamily="18" charset="0"/>
                <a:cs typeface="Times New Roman" pitchFamily="18" charset="0"/>
              </a:rPr>
              <a:t>-For  example a </a:t>
            </a:r>
            <a:r>
              <a:rPr kumimoji="1" lang="en-US" altLang="zh-TW" sz="1800" b="1" dirty="0">
                <a:solidFill>
                  <a:srgbClr val="002060"/>
                </a:solidFill>
                <a:latin typeface="Times New Roman" pitchFamily="18" charset="0"/>
                <a:cs typeface="Times New Roman" pitchFamily="18" charset="0"/>
              </a:rPr>
              <a:t>stationary target, elastic </a:t>
            </a:r>
            <a:r>
              <a:rPr kumimoji="1" lang="en-US" altLang="zh-TW" sz="1800" b="1" dirty="0" smtClean="0">
                <a:solidFill>
                  <a:srgbClr val="002060"/>
                </a:solidFill>
                <a:latin typeface="Times New Roman" pitchFamily="18" charset="0"/>
                <a:cs typeface="Times New Roman" pitchFamily="18" charset="0"/>
              </a:rPr>
              <a:t>collision :</a:t>
            </a:r>
            <a:endParaRPr kumimoji="1" lang="zh-TW" altLang="en-US" sz="1800" b="1" dirty="0">
              <a:solidFill>
                <a:srgbClr val="002060"/>
              </a:solidFill>
              <a:latin typeface="Times New Roman" pitchFamily="18" charset="0"/>
              <a:cs typeface="Times New Roman" pitchFamily="18" charset="0"/>
            </a:endParaRPr>
          </a:p>
        </p:txBody>
      </p:sp>
      <p:sp>
        <p:nvSpPr>
          <p:cNvPr id="16" name="Rectangle 15"/>
          <p:cNvSpPr/>
          <p:nvPr/>
        </p:nvSpPr>
        <p:spPr>
          <a:xfrm>
            <a:off x="1142976" y="428604"/>
            <a:ext cx="2448106" cy="369332"/>
          </a:xfrm>
          <a:prstGeom prst="rect">
            <a:avLst/>
          </a:prstGeom>
        </p:spPr>
        <p:txBody>
          <a:bodyPr wrap="none">
            <a:spAutoFit/>
          </a:bodyPr>
          <a:lstStyle/>
          <a:p>
            <a:r>
              <a:rPr lang="en-MY" b="1" dirty="0" smtClean="0">
                <a:solidFill>
                  <a:srgbClr val="002060"/>
                </a:solidFill>
                <a:latin typeface="Times New Roman" pitchFamily="18" charset="0"/>
                <a:cs typeface="Times New Roman" pitchFamily="18" charset="0"/>
              </a:rPr>
              <a:t>Closed, isolated system</a:t>
            </a:r>
            <a:endParaRPr lang="en-MY" b="1" dirty="0">
              <a:solidFill>
                <a:srgbClr val="002060"/>
              </a:solidFill>
              <a:latin typeface="Times New Roman" pitchFamily="18" charset="0"/>
              <a:cs typeface="Times New Roman" pitchFamily="18" charset="0"/>
            </a:endParaRPr>
          </a:p>
        </p:txBody>
      </p:sp>
      <p:cxnSp>
        <p:nvCxnSpPr>
          <p:cNvPr id="18" name="Straight Arrow Connector 17"/>
          <p:cNvCxnSpPr/>
          <p:nvPr/>
        </p:nvCxnSpPr>
        <p:spPr>
          <a:xfrm>
            <a:off x="3786182" y="642918"/>
            <a:ext cx="500066"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3500430" y="785794"/>
            <a:ext cx="3078728" cy="369332"/>
          </a:xfrm>
          <a:prstGeom prst="rect">
            <a:avLst/>
          </a:prstGeom>
        </p:spPr>
        <p:txBody>
          <a:bodyPr wrap="none">
            <a:spAutoFit/>
          </a:bodyPr>
          <a:lstStyle/>
          <a:p>
            <a:r>
              <a:rPr lang="en-MY" b="1" dirty="0" smtClean="0">
                <a:solidFill>
                  <a:srgbClr val="C00000"/>
                </a:solidFill>
                <a:latin typeface="Times New Roman" pitchFamily="18" charset="0"/>
                <a:cs typeface="Times New Roman" pitchFamily="18" charset="0"/>
              </a:rPr>
              <a:t>Linear momentum conserved</a:t>
            </a:r>
            <a:endParaRPr lang="en-MY" b="1" dirty="0">
              <a:solidFill>
                <a:srgbClr val="C00000"/>
              </a:solidFill>
              <a:latin typeface="Times New Roman" pitchFamily="18" charset="0"/>
              <a:cs typeface="Times New Roman" pitchFamily="18" charset="0"/>
            </a:endParaRPr>
          </a:p>
        </p:txBody>
      </p:sp>
      <p:sp>
        <p:nvSpPr>
          <p:cNvPr id="21" name="Rectangle 20"/>
          <p:cNvSpPr/>
          <p:nvPr/>
        </p:nvSpPr>
        <p:spPr>
          <a:xfrm>
            <a:off x="2928926" y="1214422"/>
            <a:ext cx="1717137" cy="369332"/>
          </a:xfrm>
          <a:prstGeom prst="rect">
            <a:avLst/>
          </a:prstGeom>
        </p:spPr>
        <p:txBody>
          <a:bodyPr wrap="none">
            <a:spAutoFit/>
          </a:bodyPr>
          <a:lstStyle/>
          <a:p>
            <a:r>
              <a:rPr lang="en-MY" b="1" dirty="0" smtClean="0">
                <a:solidFill>
                  <a:srgbClr val="002060"/>
                </a:solidFill>
                <a:latin typeface="Times New Roman" pitchFamily="18" charset="0"/>
                <a:cs typeface="Times New Roman" pitchFamily="18" charset="0"/>
              </a:rPr>
              <a:t>Elastic collision</a:t>
            </a:r>
            <a:endParaRPr lang="en-MY" b="1" dirty="0">
              <a:solidFill>
                <a:srgbClr val="002060"/>
              </a:solidFill>
              <a:latin typeface="Times New Roman" pitchFamily="18" charset="0"/>
              <a:cs typeface="Times New Roman" pitchFamily="18" charset="0"/>
            </a:endParaRPr>
          </a:p>
        </p:txBody>
      </p:sp>
      <p:cxnSp>
        <p:nvCxnSpPr>
          <p:cNvPr id="23" name="Straight Arrow Connector 22"/>
          <p:cNvCxnSpPr/>
          <p:nvPr/>
        </p:nvCxnSpPr>
        <p:spPr>
          <a:xfrm>
            <a:off x="4857752" y="1428736"/>
            <a:ext cx="571504"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5143504" y="1571612"/>
            <a:ext cx="2672526" cy="369332"/>
          </a:xfrm>
          <a:prstGeom prst="rect">
            <a:avLst/>
          </a:prstGeom>
        </p:spPr>
        <p:txBody>
          <a:bodyPr wrap="none">
            <a:spAutoFit/>
          </a:bodyPr>
          <a:lstStyle/>
          <a:p>
            <a:r>
              <a:rPr lang="en-MY" b="1" dirty="0" smtClean="0">
                <a:solidFill>
                  <a:srgbClr val="C00000"/>
                </a:solidFill>
                <a:latin typeface="Times New Roman" pitchFamily="18" charset="0"/>
                <a:cs typeface="Times New Roman" pitchFamily="18" charset="0"/>
              </a:rPr>
              <a:t>Kinetic energy conserved</a:t>
            </a:r>
            <a:endParaRPr lang="en-MY" b="1" dirty="0">
              <a:solidFill>
                <a:srgbClr val="C00000"/>
              </a:solidFill>
              <a:latin typeface="Times New Roman" pitchFamily="18" charset="0"/>
              <a:cs typeface="Times New Roman" pitchFamily="18" charset="0"/>
            </a:endParaRPr>
          </a:p>
        </p:txBody>
      </p:sp>
      <p:pic>
        <p:nvPicPr>
          <p:cNvPr id="299011" name="Picture 3"/>
          <p:cNvPicPr>
            <a:picLocks noChangeAspect="1" noChangeArrowheads="1"/>
          </p:cNvPicPr>
          <p:nvPr/>
        </p:nvPicPr>
        <p:blipFill>
          <a:blip r:embed="rId6"/>
          <a:srcRect/>
          <a:stretch>
            <a:fillRect/>
          </a:stretch>
        </p:blipFill>
        <p:spPr bwMode="auto">
          <a:xfrm>
            <a:off x="4357686" y="2357430"/>
            <a:ext cx="4505325" cy="1000132"/>
          </a:xfrm>
          <a:prstGeom prst="rect">
            <a:avLst/>
          </a:prstGeom>
          <a:noFill/>
          <a:ln w="9525">
            <a:noFill/>
            <a:miter lim="800000"/>
            <a:headEnd/>
            <a:tailEnd/>
          </a:ln>
          <a:effectLst/>
        </p:spPr>
      </p:pic>
      <p:sp>
        <p:nvSpPr>
          <p:cNvPr id="25" name="Rectangle 24"/>
          <p:cNvSpPr/>
          <p:nvPr/>
        </p:nvSpPr>
        <p:spPr>
          <a:xfrm>
            <a:off x="3786182" y="3643314"/>
            <a:ext cx="2005677" cy="369332"/>
          </a:xfrm>
          <a:prstGeom prst="rect">
            <a:avLst/>
          </a:prstGeom>
        </p:spPr>
        <p:txBody>
          <a:bodyPr wrap="none">
            <a:spAutoFit/>
          </a:bodyPr>
          <a:lstStyle/>
          <a:p>
            <a:r>
              <a:rPr kumimoji="1" lang="en-US" altLang="zh-TW" b="1" dirty="0" smtClean="0">
                <a:solidFill>
                  <a:srgbClr val="002060"/>
                </a:solidFill>
                <a:latin typeface="Times New Roman" pitchFamily="18" charset="0"/>
                <a:cs typeface="Times New Roman" pitchFamily="18" charset="0"/>
              </a:rPr>
              <a:t> If elastic </a:t>
            </a:r>
            <a:r>
              <a:rPr kumimoji="1" lang="en-US" altLang="zh-TW" b="1" dirty="0" smtClean="0">
                <a:solidFill>
                  <a:srgbClr val="002060"/>
                </a:solidFill>
                <a:latin typeface="Times New Roman" pitchFamily="18" charset="0"/>
                <a:cs typeface="Times New Roman" pitchFamily="18" charset="0"/>
              </a:rPr>
              <a:t>collision </a:t>
            </a:r>
            <a:endParaRPr lang="en-MY"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Box 4"/>
          <p:cNvSpPr txBox="1">
            <a:spLocks noChangeArrowheads="1"/>
          </p:cNvSpPr>
          <p:nvPr/>
        </p:nvSpPr>
        <p:spPr bwMode="auto">
          <a:xfrm>
            <a:off x="0" y="0"/>
            <a:ext cx="5534025" cy="400050"/>
          </a:xfrm>
          <a:prstGeom prst="rect">
            <a:avLst/>
          </a:prstGeom>
          <a:noFill/>
          <a:ln w="9525">
            <a:noFill/>
            <a:miter lim="800000"/>
            <a:headEnd/>
            <a:tailEnd/>
          </a:ln>
        </p:spPr>
        <p:txBody>
          <a:bodyPr>
            <a:spAutoFit/>
          </a:bodyPr>
          <a:lstStyle/>
          <a:p>
            <a:r>
              <a:rPr lang="en-US" altLang="zh-TW" sz="2000" b="1" dirty="0" smtClean="0">
                <a:solidFill>
                  <a:srgbClr val="FF0000"/>
                </a:solidFill>
                <a:latin typeface="Times New Roman" pitchFamily="18" charset="0"/>
                <a:cs typeface="Times New Roman" pitchFamily="18" charset="0"/>
              </a:rPr>
              <a:t>Systems </a:t>
            </a:r>
            <a:r>
              <a:rPr lang="en-US" altLang="zh-TW" sz="2000" b="1" dirty="0">
                <a:solidFill>
                  <a:srgbClr val="FF0000"/>
                </a:solidFill>
                <a:latin typeface="Times New Roman" pitchFamily="18" charset="0"/>
                <a:cs typeface="Times New Roman" pitchFamily="18" charset="0"/>
              </a:rPr>
              <a:t>with Varying Mass: A Rocket</a:t>
            </a:r>
          </a:p>
        </p:txBody>
      </p:sp>
      <p:pic>
        <p:nvPicPr>
          <p:cNvPr id="45058" name="Picture 2"/>
          <p:cNvPicPr>
            <a:picLocks noChangeAspect="1" noChangeArrowheads="1"/>
          </p:cNvPicPr>
          <p:nvPr/>
        </p:nvPicPr>
        <p:blipFill>
          <a:blip r:embed="rId2"/>
          <a:srcRect/>
          <a:stretch>
            <a:fillRect/>
          </a:stretch>
        </p:blipFill>
        <p:spPr bwMode="auto">
          <a:xfrm>
            <a:off x="203200" y="503239"/>
            <a:ext cx="6583378" cy="2925762"/>
          </a:xfrm>
          <a:prstGeom prst="rect">
            <a:avLst/>
          </a:prstGeom>
          <a:noFill/>
          <a:ln w="9525">
            <a:noFill/>
            <a:miter lim="800000"/>
            <a:headEnd/>
            <a:tailEnd/>
          </a:ln>
        </p:spPr>
      </p:pic>
      <p:sp>
        <p:nvSpPr>
          <p:cNvPr id="45059" name="TextBox 13"/>
          <p:cNvSpPr txBox="1">
            <a:spLocks noChangeArrowheads="1"/>
          </p:cNvSpPr>
          <p:nvPr/>
        </p:nvSpPr>
        <p:spPr bwMode="auto">
          <a:xfrm>
            <a:off x="117475" y="3508375"/>
            <a:ext cx="8656638" cy="1477328"/>
          </a:xfrm>
          <a:prstGeom prst="rect">
            <a:avLst/>
          </a:prstGeom>
          <a:noFill/>
          <a:ln w="9525">
            <a:noFill/>
            <a:miter lim="800000"/>
            <a:headEnd/>
            <a:tailEnd/>
          </a:ln>
        </p:spPr>
        <p:txBody>
          <a:bodyPr>
            <a:spAutoFit/>
          </a:bodyPr>
          <a:lstStyle/>
          <a:p>
            <a:r>
              <a:rPr lang="en-US" altLang="zh-TW" sz="1800" b="1" dirty="0">
                <a:solidFill>
                  <a:srgbClr val="002060"/>
                </a:solidFill>
                <a:latin typeface="Times New Roman" pitchFamily="18" charset="0"/>
                <a:cs typeface="Times New Roman" pitchFamily="18" charset="0"/>
              </a:rPr>
              <a:t>The system here consists of the rocket and the exhaust products released during interval </a:t>
            </a:r>
            <a:r>
              <a:rPr lang="en-US" altLang="zh-TW" sz="1800" b="1" i="1" dirty="0" err="1">
                <a:solidFill>
                  <a:srgbClr val="002060"/>
                </a:solidFill>
                <a:latin typeface="Times New Roman" pitchFamily="18" charset="0"/>
                <a:cs typeface="Times New Roman" pitchFamily="18" charset="0"/>
              </a:rPr>
              <a:t>dt</a:t>
            </a:r>
            <a:r>
              <a:rPr lang="en-US" altLang="zh-TW" sz="1800" b="1" dirty="0">
                <a:solidFill>
                  <a:srgbClr val="002060"/>
                </a:solidFill>
                <a:latin typeface="Times New Roman" pitchFamily="18" charset="0"/>
                <a:cs typeface="Times New Roman" pitchFamily="18" charset="0"/>
              </a:rPr>
              <a:t>. The system is closed and isolated, so the linear momentum of the system must be conserved during </a:t>
            </a:r>
            <a:r>
              <a:rPr lang="en-US" altLang="zh-TW" sz="1800" b="1" i="1" dirty="0" err="1" smtClean="0">
                <a:solidFill>
                  <a:srgbClr val="002060"/>
                </a:solidFill>
                <a:latin typeface="Times New Roman" pitchFamily="18" charset="0"/>
                <a:cs typeface="Times New Roman" pitchFamily="18" charset="0"/>
              </a:rPr>
              <a:t>dt</a:t>
            </a:r>
            <a:r>
              <a:rPr lang="en-US" altLang="zh-TW" sz="1800" b="1" i="1" dirty="0" smtClean="0">
                <a:solidFill>
                  <a:srgbClr val="002060"/>
                </a:solidFill>
                <a:latin typeface="Times New Roman" pitchFamily="18" charset="0"/>
                <a:cs typeface="Times New Roman" pitchFamily="18" charset="0"/>
              </a:rPr>
              <a:t>.</a:t>
            </a:r>
          </a:p>
          <a:p>
            <a:pPr algn="r" rtl="1"/>
            <a:r>
              <a:rPr lang="ar-IQ" altLang="zh-TW" b="1" i="1" dirty="0" smtClean="0">
                <a:solidFill>
                  <a:srgbClr val="002060"/>
                </a:solidFill>
                <a:latin typeface="Times New Roman" pitchFamily="18" charset="0"/>
                <a:cs typeface="Times New Roman" pitchFamily="18" charset="0"/>
              </a:rPr>
              <a:t> </a:t>
            </a:r>
            <a:r>
              <a:rPr lang="ar-IQ" altLang="zh-TW" b="1" dirty="0" smtClean="0">
                <a:solidFill>
                  <a:srgbClr val="002060"/>
                </a:solidFill>
                <a:latin typeface="Times New Roman" pitchFamily="18" charset="0"/>
                <a:cs typeface="Times New Roman" pitchFamily="18" charset="0"/>
              </a:rPr>
              <a:t>النظام هنا يتكون من الصواريخ وانبعاثات</a:t>
            </a:r>
            <a:r>
              <a:rPr lang="en-US" altLang="zh-TW" b="1" dirty="0" smtClean="0">
                <a:solidFill>
                  <a:srgbClr val="002060"/>
                </a:solidFill>
                <a:latin typeface="Times New Roman" pitchFamily="18" charset="0"/>
                <a:cs typeface="Times New Roman" pitchFamily="18" charset="0"/>
              </a:rPr>
              <a:t> </a:t>
            </a:r>
            <a:r>
              <a:rPr lang="ar-IQ" altLang="zh-TW" b="1" dirty="0" smtClean="0">
                <a:solidFill>
                  <a:srgbClr val="002060"/>
                </a:solidFill>
                <a:latin typeface="Times New Roman" pitchFamily="18" charset="0"/>
                <a:cs typeface="Times New Roman" pitchFamily="18" charset="0"/>
              </a:rPr>
              <a:t>العادم</a:t>
            </a:r>
            <a:r>
              <a:rPr lang="en-US" altLang="zh-TW" b="1" dirty="0" smtClean="0">
                <a:solidFill>
                  <a:srgbClr val="002060"/>
                </a:solidFill>
                <a:latin typeface="Times New Roman" pitchFamily="18" charset="0"/>
                <a:cs typeface="Times New Roman" pitchFamily="18" charset="0"/>
              </a:rPr>
              <a:t> </a:t>
            </a:r>
            <a:r>
              <a:rPr lang="ar-IQ" altLang="zh-TW" b="1" dirty="0" smtClean="0">
                <a:solidFill>
                  <a:srgbClr val="002060"/>
                </a:solidFill>
                <a:latin typeface="Times New Roman" pitchFamily="18" charset="0"/>
                <a:cs typeface="Times New Roman" pitchFamily="18" charset="0"/>
              </a:rPr>
              <a:t>الذي يصدر خلال فترة زمنية</a:t>
            </a:r>
            <a:endParaRPr lang="en-US" altLang="zh-TW" b="1" dirty="0" smtClean="0">
              <a:solidFill>
                <a:srgbClr val="002060"/>
              </a:solidFill>
              <a:latin typeface="Times New Roman" pitchFamily="18" charset="0"/>
              <a:cs typeface="Times New Roman" pitchFamily="18" charset="0"/>
            </a:endParaRPr>
          </a:p>
          <a:p>
            <a:r>
              <a:rPr lang="ar-IQ" altLang="zh-TW" b="1" dirty="0" smtClean="0">
                <a:solidFill>
                  <a:srgbClr val="002060"/>
                </a:solidFill>
                <a:latin typeface="Times New Roman" pitchFamily="18" charset="0"/>
                <a:cs typeface="Times New Roman" pitchFamily="18" charset="0"/>
              </a:rPr>
              <a:t>  </a:t>
            </a:r>
            <a:endParaRPr lang="en-US" altLang="zh-TW" sz="1800" b="1" dirty="0">
              <a:solidFill>
                <a:srgbClr val="002060"/>
              </a:solidFill>
              <a:latin typeface="Times New Roman" pitchFamily="18" charset="0"/>
              <a:cs typeface="Times New Roman" pitchFamily="18" charset="0"/>
            </a:endParaRPr>
          </a:p>
        </p:txBody>
      </p:sp>
      <p:grpSp>
        <p:nvGrpSpPr>
          <p:cNvPr id="2" name="Group 21"/>
          <p:cNvGrpSpPr>
            <a:grpSpLocks/>
          </p:cNvGrpSpPr>
          <p:nvPr/>
        </p:nvGrpSpPr>
        <p:grpSpPr bwMode="auto">
          <a:xfrm>
            <a:off x="214282" y="4572008"/>
            <a:ext cx="7669213" cy="1598613"/>
            <a:chOff x="-50497" y="4438149"/>
            <a:chExt cx="7669934" cy="1526455"/>
          </a:xfrm>
        </p:grpSpPr>
        <p:pic>
          <p:nvPicPr>
            <p:cNvPr id="45064" name="Picture 3"/>
            <p:cNvPicPr>
              <a:picLocks noChangeAspect="1" noChangeArrowheads="1"/>
            </p:cNvPicPr>
            <p:nvPr/>
          </p:nvPicPr>
          <p:blipFill>
            <a:blip r:embed="rId3"/>
            <a:srcRect/>
            <a:stretch>
              <a:fillRect/>
            </a:stretch>
          </p:blipFill>
          <p:spPr bwMode="auto">
            <a:xfrm>
              <a:off x="1435786" y="4449010"/>
              <a:ext cx="1048433" cy="442111"/>
            </a:xfrm>
            <a:prstGeom prst="rect">
              <a:avLst/>
            </a:prstGeom>
            <a:noFill/>
            <a:ln w="9525">
              <a:noFill/>
              <a:miter lim="800000"/>
              <a:headEnd/>
              <a:tailEnd/>
            </a:ln>
          </p:spPr>
        </p:pic>
        <p:pic>
          <p:nvPicPr>
            <p:cNvPr id="45065" name="Picture 4"/>
            <p:cNvPicPr>
              <a:picLocks noChangeAspect="1" noChangeArrowheads="1"/>
            </p:cNvPicPr>
            <p:nvPr/>
          </p:nvPicPr>
          <p:blipFill>
            <a:blip r:embed="rId4"/>
            <a:srcRect/>
            <a:stretch>
              <a:fillRect/>
            </a:stretch>
          </p:blipFill>
          <p:spPr bwMode="auto">
            <a:xfrm>
              <a:off x="3137428" y="4438149"/>
              <a:ext cx="4482009" cy="452970"/>
            </a:xfrm>
            <a:prstGeom prst="rect">
              <a:avLst/>
            </a:prstGeom>
            <a:noFill/>
            <a:ln w="9525">
              <a:noFill/>
              <a:miter lim="800000"/>
              <a:headEnd/>
              <a:tailEnd/>
            </a:ln>
          </p:spPr>
        </p:pic>
        <p:pic>
          <p:nvPicPr>
            <p:cNvPr id="45066" name="Picture 6"/>
            <p:cNvPicPr>
              <a:picLocks noChangeAspect="1" noChangeArrowheads="1"/>
            </p:cNvPicPr>
            <p:nvPr/>
          </p:nvPicPr>
          <p:blipFill>
            <a:blip r:embed="rId5"/>
            <a:srcRect/>
            <a:stretch>
              <a:fillRect/>
            </a:stretch>
          </p:blipFill>
          <p:spPr bwMode="auto">
            <a:xfrm>
              <a:off x="-50497" y="5135521"/>
              <a:ext cx="2376702" cy="829083"/>
            </a:xfrm>
            <a:prstGeom prst="rect">
              <a:avLst/>
            </a:prstGeom>
            <a:noFill/>
            <a:ln w="9525">
              <a:noFill/>
              <a:miter lim="800000"/>
              <a:headEnd/>
              <a:tailEnd/>
            </a:ln>
          </p:spPr>
        </p:pic>
        <p:pic>
          <p:nvPicPr>
            <p:cNvPr id="45067" name="Picture 7"/>
            <p:cNvPicPr>
              <a:picLocks noChangeAspect="1" noChangeArrowheads="1"/>
            </p:cNvPicPr>
            <p:nvPr/>
          </p:nvPicPr>
          <p:blipFill>
            <a:blip r:embed="rId6"/>
            <a:srcRect/>
            <a:stretch>
              <a:fillRect/>
            </a:stretch>
          </p:blipFill>
          <p:spPr bwMode="auto">
            <a:xfrm>
              <a:off x="2768965" y="5208349"/>
              <a:ext cx="2140197" cy="746581"/>
            </a:xfrm>
            <a:prstGeom prst="rect">
              <a:avLst/>
            </a:prstGeom>
            <a:noFill/>
            <a:ln w="9525">
              <a:noFill/>
              <a:miter lim="800000"/>
              <a:headEnd/>
              <a:tailEnd/>
            </a:ln>
          </p:spPr>
        </p:pic>
        <p:pic>
          <p:nvPicPr>
            <p:cNvPr id="45068" name="Picture 8"/>
            <p:cNvPicPr>
              <a:picLocks noChangeAspect="1" noChangeArrowheads="1"/>
            </p:cNvPicPr>
            <p:nvPr/>
          </p:nvPicPr>
          <p:blipFill>
            <a:blip r:embed="rId7"/>
            <a:srcRect/>
            <a:stretch>
              <a:fillRect/>
            </a:stretch>
          </p:blipFill>
          <p:spPr bwMode="auto">
            <a:xfrm>
              <a:off x="5652448" y="5213521"/>
              <a:ext cx="1818061" cy="625891"/>
            </a:xfrm>
            <a:prstGeom prst="rect">
              <a:avLst/>
            </a:prstGeom>
            <a:noFill/>
            <a:ln w="9525">
              <a:noFill/>
              <a:miter lim="800000"/>
              <a:headEnd/>
              <a:tailEnd/>
            </a:ln>
          </p:spPr>
        </p:pic>
        <p:sp>
          <p:nvSpPr>
            <p:cNvPr id="19" name="Right Arrow 18"/>
            <p:cNvSpPr/>
            <p:nvPr/>
          </p:nvSpPr>
          <p:spPr>
            <a:xfrm>
              <a:off x="2692961" y="4653947"/>
              <a:ext cx="322293" cy="952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20" name="Right Arrow 19"/>
            <p:cNvSpPr/>
            <p:nvPr/>
          </p:nvSpPr>
          <p:spPr>
            <a:xfrm>
              <a:off x="2407184" y="5569503"/>
              <a:ext cx="322293" cy="936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21" name="Right Arrow 20"/>
            <p:cNvSpPr/>
            <p:nvPr/>
          </p:nvSpPr>
          <p:spPr>
            <a:xfrm>
              <a:off x="5147467" y="5567916"/>
              <a:ext cx="322293" cy="936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grpSp>
      <p:sp>
        <p:nvSpPr>
          <p:cNvPr id="45061" name="文字方塊 1"/>
          <p:cNvSpPr txBox="1">
            <a:spLocks noChangeArrowheads="1"/>
          </p:cNvSpPr>
          <p:nvPr/>
        </p:nvSpPr>
        <p:spPr bwMode="auto">
          <a:xfrm>
            <a:off x="2928926" y="6488668"/>
            <a:ext cx="5527675" cy="369332"/>
          </a:xfrm>
          <a:prstGeom prst="rect">
            <a:avLst/>
          </a:prstGeom>
          <a:noFill/>
          <a:ln w="9525">
            <a:noFill/>
            <a:miter lim="800000"/>
            <a:headEnd/>
            <a:tailEnd/>
          </a:ln>
        </p:spPr>
        <p:txBody>
          <a:bodyPr>
            <a:spAutoFit/>
          </a:bodyPr>
          <a:lstStyle/>
          <a:p>
            <a:r>
              <a:rPr kumimoji="1" lang="en-US" altLang="zh-TW" b="1" dirty="0">
                <a:solidFill>
                  <a:srgbClr val="002060"/>
                </a:solidFill>
                <a:latin typeface="Times New Roman" pitchFamily="18" charset="0"/>
                <a:cs typeface="Times New Roman" pitchFamily="18" charset="0"/>
              </a:rPr>
              <a:t># </a:t>
            </a:r>
            <a:r>
              <a:rPr kumimoji="1" lang="en-US" altLang="zh-TW" b="1" i="1" dirty="0" err="1">
                <a:solidFill>
                  <a:srgbClr val="002060"/>
                </a:solidFill>
                <a:latin typeface="Times New Roman" pitchFamily="18" charset="0"/>
                <a:cs typeface="Times New Roman" pitchFamily="18" charset="0"/>
              </a:rPr>
              <a:t>Rv</a:t>
            </a:r>
            <a:r>
              <a:rPr kumimoji="1" lang="en-US" altLang="zh-TW" b="1" i="1" baseline="-25000" dirty="0" err="1">
                <a:solidFill>
                  <a:srgbClr val="002060"/>
                </a:solidFill>
                <a:latin typeface="Times New Roman" pitchFamily="18" charset="0"/>
                <a:cs typeface="Times New Roman" pitchFamily="18" charset="0"/>
              </a:rPr>
              <a:t>rel</a:t>
            </a:r>
            <a:r>
              <a:rPr kumimoji="1" lang="en-US" altLang="zh-TW" b="1" baseline="-25000" dirty="0">
                <a:solidFill>
                  <a:srgbClr val="002060"/>
                </a:solidFill>
                <a:latin typeface="Times New Roman" pitchFamily="18" charset="0"/>
                <a:cs typeface="Times New Roman" pitchFamily="18" charset="0"/>
              </a:rPr>
              <a:t> </a:t>
            </a:r>
            <a:r>
              <a:rPr kumimoji="1" lang="en-US" altLang="zh-TW" b="1" dirty="0">
                <a:solidFill>
                  <a:srgbClr val="002060"/>
                </a:solidFill>
                <a:latin typeface="Times New Roman" pitchFamily="18" charset="0"/>
                <a:cs typeface="Times New Roman" pitchFamily="18" charset="0"/>
              </a:rPr>
              <a:t>is called the </a:t>
            </a:r>
            <a:r>
              <a:rPr kumimoji="1" lang="en-US" altLang="zh-TW" b="1" dirty="0">
                <a:solidFill>
                  <a:srgbClr val="C00000"/>
                </a:solidFill>
                <a:latin typeface="Times New Roman" pitchFamily="18" charset="0"/>
                <a:cs typeface="Times New Roman" pitchFamily="18" charset="0"/>
              </a:rPr>
              <a:t>thrust</a:t>
            </a:r>
            <a:r>
              <a:rPr kumimoji="1" lang="en-US" altLang="zh-TW" b="1" dirty="0">
                <a:solidFill>
                  <a:srgbClr val="002060"/>
                </a:solidFill>
                <a:latin typeface="Times New Roman" pitchFamily="18" charset="0"/>
                <a:cs typeface="Times New Roman" pitchFamily="18" charset="0"/>
              </a:rPr>
              <a:t> of the engine</a:t>
            </a:r>
            <a:r>
              <a:rPr kumimoji="1" lang="en-US" altLang="zh-TW" dirty="0">
                <a:solidFill>
                  <a:srgbClr val="002060"/>
                </a:solidFill>
                <a:latin typeface="Times New Roman" pitchFamily="18" charset="0"/>
                <a:cs typeface="Times New Roman" pitchFamily="18" charset="0"/>
              </a:rPr>
              <a:t>. </a:t>
            </a:r>
            <a:endParaRPr kumimoji="1" lang="zh-TW" altLang="en-US" dirty="0">
              <a:solidFill>
                <a:srgbClr val="002060"/>
              </a:solidFill>
              <a:latin typeface="Times New Roman" pitchFamily="18" charset="0"/>
              <a:cs typeface="Times New Roman" pitchFamily="18" charset="0"/>
            </a:endParaRPr>
          </a:p>
        </p:txBody>
      </p:sp>
      <p:sp>
        <p:nvSpPr>
          <p:cNvPr id="45062" name="文字方塊 1"/>
          <p:cNvSpPr txBox="1">
            <a:spLocks noChangeArrowheads="1"/>
          </p:cNvSpPr>
          <p:nvPr/>
        </p:nvSpPr>
        <p:spPr bwMode="auto">
          <a:xfrm>
            <a:off x="785786" y="6488668"/>
            <a:ext cx="1244059" cy="369332"/>
          </a:xfrm>
          <a:prstGeom prst="rect">
            <a:avLst/>
          </a:prstGeom>
          <a:noFill/>
          <a:ln w="9525">
            <a:noFill/>
            <a:miter lim="800000"/>
            <a:headEnd/>
            <a:tailEnd/>
          </a:ln>
        </p:spPr>
        <p:txBody>
          <a:bodyPr wrap="none">
            <a:spAutoFit/>
          </a:bodyPr>
          <a:lstStyle/>
          <a:p>
            <a:r>
              <a:rPr kumimoji="1" lang="en-US" altLang="zh-TW" b="1" i="1" dirty="0" err="1">
                <a:solidFill>
                  <a:srgbClr val="002060"/>
                </a:solidFill>
                <a:latin typeface="Times New Roman" pitchFamily="18" charset="0"/>
                <a:cs typeface="Times New Roman" pitchFamily="18" charset="0"/>
              </a:rPr>
              <a:t>v</a:t>
            </a:r>
            <a:r>
              <a:rPr kumimoji="1" lang="en-US" altLang="zh-TW" b="1" baseline="-25000" dirty="0" err="1">
                <a:solidFill>
                  <a:srgbClr val="002060"/>
                </a:solidFill>
                <a:latin typeface="Times New Roman" pitchFamily="18" charset="0"/>
                <a:cs typeface="Times New Roman" pitchFamily="18" charset="0"/>
              </a:rPr>
              <a:t>rel</a:t>
            </a:r>
            <a:r>
              <a:rPr kumimoji="1" lang="en-US" altLang="zh-TW" b="1" dirty="0">
                <a:solidFill>
                  <a:srgbClr val="002060"/>
                </a:solidFill>
                <a:latin typeface="Times New Roman" pitchFamily="18" charset="0"/>
                <a:cs typeface="Times New Roman" pitchFamily="18" charset="0"/>
              </a:rPr>
              <a:t> defined</a:t>
            </a:r>
            <a:endParaRPr kumimoji="1" lang="zh-TW" altLang="en-US" b="1" i="1" dirty="0">
              <a:solidFill>
                <a:srgbClr val="002060"/>
              </a:solidFill>
              <a:latin typeface="Times New Roman" pitchFamily="18" charset="0"/>
              <a:cs typeface="Times New Roman" pitchFamily="18" charset="0"/>
            </a:endParaRPr>
          </a:p>
        </p:txBody>
      </p:sp>
      <p:sp>
        <p:nvSpPr>
          <p:cNvPr id="17" name="Right Arrow 18"/>
          <p:cNvSpPr/>
          <p:nvPr/>
        </p:nvSpPr>
        <p:spPr bwMode="auto">
          <a:xfrm rot="5400000" flipH="1">
            <a:off x="1289821" y="6353988"/>
            <a:ext cx="339725" cy="61912"/>
          </a:xfrm>
          <a:prstGeom prst="right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22" name="Rectangle 21"/>
          <p:cNvSpPr/>
          <p:nvPr/>
        </p:nvSpPr>
        <p:spPr>
          <a:xfrm>
            <a:off x="5357818" y="214290"/>
            <a:ext cx="3577903" cy="369332"/>
          </a:xfrm>
          <a:prstGeom prst="rect">
            <a:avLst/>
          </a:prstGeom>
        </p:spPr>
        <p:txBody>
          <a:bodyPr wrap="none">
            <a:spAutoFit/>
          </a:bodyPr>
          <a:lstStyle/>
          <a:p>
            <a:r>
              <a:rPr lang="en-MY" b="1" dirty="0" smtClean="0">
                <a:solidFill>
                  <a:srgbClr val="002060"/>
                </a:solidFill>
                <a:latin typeface="Times New Roman" pitchFamily="18" charset="0"/>
                <a:cs typeface="Times New Roman" pitchFamily="18" charset="0"/>
              </a:rPr>
              <a:t>System: rocket + exhaust products</a:t>
            </a:r>
            <a:endParaRPr lang="en-MY" dirty="0">
              <a:solidFill>
                <a:srgbClr val="002060"/>
              </a:solidFill>
              <a:latin typeface="Times New Roman" pitchFamily="18" charset="0"/>
              <a:cs typeface="Times New Roman" pitchFamily="18" charset="0"/>
            </a:endParaRPr>
          </a:p>
        </p:txBody>
      </p:sp>
      <p:pic>
        <p:nvPicPr>
          <p:cNvPr id="314369" name="Picture 1"/>
          <p:cNvPicPr>
            <a:picLocks noChangeAspect="1" noChangeArrowheads="1"/>
          </p:cNvPicPr>
          <p:nvPr/>
        </p:nvPicPr>
        <p:blipFill>
          <a:blip r:embed="rId8"/>
          <a:srcRect/>
          <a:stretch>
            <a:fillRect/>
          </a:stretch>
        </p:blipFill>
        <p:spPr bwMode="auto">
          <a:xfrm>
            <a:off x="3714744" y="5000636"/>
            <a:ext cx="3500462" cy="5000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44488" y="296863"/>
            <a:ext cx="8561387" cy="584775"/>
          </a:xfrm>
          <a:prstGeom prst="rect">
            <a:avLst/>
          </a:prstGeom>
          <a:noFill/>
          <a:ln w="9525">
            <a:noFill/>
            <a:miter lim="800000"/>
            <a:headEnd/>
            <a:tailEnd/>
          </a:ln>
          <a:effectLst/>
        </p:spPr>
        <p:txBody>
          <a:bodyPr>
            <a:spAutoFit/>
          </a:bodyPr>
          <a:lstStyle/>
          <a:p>
            <a:pPr>
              <a:spcBef>
                <a:spcPct val="50000"/>
              </a:spcBef>
              <a:buFont typeface="Wingdings" pitchFamily="2" charset="2"/>
              <a:buChar char="v"/>
            </a:pPr>
            <a:r>
              <a:rPr lang="en-US" sz="3200" b="1" dirty="0" smtClean="0">
                <a:solidFill>
                  <a:srgbClr val="FF0000"/>
                </a:solidFill>
                <a:latin typeface="Times New Roman" pitchFamily="18" charset="0"/>
                <a:cs typeface="Times New Roman" pitchFamily="18" charset="0"/>
              </a:rPr>
              <a:t>The Center of Mass: A system of particles</a:t>
            </a:r>
            <a:endParaRPr lang="en-US" sz="3200" b="1" dirty="0">
              <a:solidFill>
                <a:srgbClr val="FF0000"/>
              </a:solidFill>
              <a:latin typeface="Times New Roman" pitchFamily="18" charset="0"/>
              <a:cs typeface="Times New Roman" pitchFamily="18" charset="0"/>
            </a:endParaRPr>
          </a:p>
        </p:txBody>
      </p:sp>
      <p:sp>
        <p:nvSpPr>
          <p:cNvPr id="7" name="Rectangle 7"/>
          <p:cNvSpPr>
            <a:spLocks noChangeArrowheads="1"/>
          </p:cNvSpPr>
          <p:nvPr/>
        </p:nvSpPr>
        <p:spPr bwMode="auto">
          <a:xfrm>
            <a:off x="481013" y="1062038"/>
            <a:ext cx="7756525" cy="1938992"/>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Consider a situation in which </a:t>
            </a:r>
            <a:r>
              <a:rPr kumimoji="0" lang="en-US" altLang="zh-TW" sz="2400" b="1" i="1"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n</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particles are strung out along the </a:t>
            </a:r>
            <a:r>
              <a:rPr kumimoji="0" lang="en-US" altLang="zh-TW" sz="2400" b="1" i="1"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X</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axis. Let the mass of the particles are m</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1</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m</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2</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a:t>
            </a:r>
            <a:r>
              <a:rPr kumimoji="0" lang="en-US" altLang="zh-TW" sz="2400" b="1" i="0" u="none" strike="noStrike" kern="0" cap="none" spc="0" normalizeH="0" baseline="0" noProof="0" dirty="0" err="1" smtClean="0">
                <a:ln>
                  <a:noFill/>
                </a:ln>
                <a:solidFill>
                  <a:srgbClr val="002060"/>
                </a:solidFill>
                <a:effectLst/>
                <a:uLnTx/>
                <a:uFillTx/>
                <a:latin typeface="Times New Roman" pitchFamily="18" charset="0"/>
                <a:cs typeface="Times New Roman" pitchFamily="18" charset="0"/>
              </a:rPr>
              <a:t>m</a:t>
            </a:r>
            <a:r>
              <a:rPr kumimoji="0" lang="en-US" altLang="zh-TW" sz="2400" b="1" i="0" u="none" strike="noStrike" kern="0" cap="none" spc="0" normalizeH="0" baseline="-25000" noProof="0" dirty="0" err="1" smtClean="0">
                <a:ln>
                  <a:noFill/>
                </a:ln>
                <a:solidFill>
                  <a:srgbClr val="002060"/>
                </a:solidFill>
                <a:effectLst/>
                <a:uLnTx/>
                <a:uFillTx/>
                <a:latin typeface="Times New Roman" pitchFamily="18" charset="0"/>
                <a:cs typeface="Times New Roman" pitchFamily="18" charset="0"/>
              </a:rPr>
              <a:t>n</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and let them be located at x</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1</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x</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2</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a:t>
            </a:r>
            <a:r>
              <a:rPr kumimoji="0" lang="en-US" altLang="zh-TW" sz="2400" b="1" i="0" u="none" strike="noStrike" kern="0" cap="none" spc="0" normalizeH="0" baseline="0" noProof="0" dirty="0" err="1" smtClean="0">
                <a:ln>
                  <a:noFill/>
                </a:ln>
                <a:solidFill>
                  <a:srgbClr val="002060"/>
                </a:solidFill>
                <a:effectLst/>
                <a:uLnTx/>
                <a:uFillTx/>
                <a:latin typeface="Times New Roman" pitchFamily="18" charset="0"/>
                <a:cs typeface="Times New Roman" pitchFamily="18" charset="0"/>
              </a:rPr>
              <a:t>x</a:t>
            </a:r>
            <a:r>
              <a:rPr kumimoji="0" lang="en-US" altLang="zh-TW" sz="2400" b="1" i="0" u="none" strike="noStrike" kern="0" cap="none" spc="0" normalizeH="0" baseline="-25000" noProof="0" dirty="0" err="1" smtClean="0">
                <a:ln>
                  <a:noFill/>
                </a:ln>
                <a:solidFill>
                  <a:srgbClr val="002060"/>
                </a:solidFill>
                <a:effectLst/>
                <a:uLnTx/>
                <a:uFillTx/>
                <a:latin typeface="Times New Roman" pitchFamily="18" charset="0"/>
                <a:cs typeface="Times New Roman" pitchFamily="18" charset="0"/>
              </a:rPr>
              <a:t>n</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respectively. Then if the total mass is M = m</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1</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m</a:t>
            </a:r>
            <a:r>
              <a:rPr kumimoji="0" lang="en-US" altLang="zh-TW" sz="2400" b="1" i="0" u="none" strike="noStrike" kern="0" cap="none" spc="0" normalizeH="0" baseline="-25000" noProof="0" dirty="0" smtClean="0">
                <a:ln>
                  <a:noFill/>
                </a:ln>
                <a:solidFill>
                  <a:srgbClr val="002060"/>
                </a:solidFill>
                <a:effectLst/>
                <a:uLnTx/>
                <a:uFillTx/>
                <a:latin typeface="Times New Roman" pitchFamily="18" charset="0"/>
                <a:cs typeface="Times New Roman" pitchFamily="18" charset="0"/>
              </a:rPr>
              <a:t>2</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 . . . + </a:t>
            </a:r>
            <a:r>
              <a:rPr kumimoji="0" lang="en-US" altLang="zh-TW" sz="2400" b="1" i="0" u="none" strike="noStrike" kern="0" cap="none" spc="0" normalizeH="0" baseline="0" noProof="0" dirty="0" err="1" smtClean="0">
                <a:ln>
                  <a:noFill/>
                </a:ln>
                <a:solidFill>
                  <a:srgbClr val="002060"/>
                </a:solidFill>
                <a:effectLst/>
                <a:uLnTx/>
                <a:uFillTx/>
                <a:latin typeface="Times New Roman" pitchFamily="18" charset="0"/>
                <a:cs typeface="Times New Roman" pitchFamily="18" charset="0"/>
              </a:rPr>
              <a:t>m</a:t>
            </a:r>
            <a:r>
              <a:rPr kumimoji="0" lang="en-US" altLang="zh-TW" sz="2400" b="1" i="0" u="none" strike="noStrike" kern="0" cap="none" spc="0" normalizeH="0" baseline="-25000" noProof="0" dirty="0" err="1" smtClean="0">
                <a:ln>
                  <a:noFill/>
                </a:ln>
                <a:solidFill>
                  <a:srgbClr val="002060"/>
                </a:solidFill>
                <a:effectLst/>
                <a:uLnTx/>
                <a:uFillTx/>
                <a:latin typeface="Times New Roman" pitchFamily="18" charset="0"/>
                <a:cs typeface="Times New Roman" pitchFamily="18" charset="0"/>
              </a:rPr>
              <a:t>n</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then the location of the center of mass, </a:t>
            </a:r>
            <a:r>
              <a:rPr kumimoji="0" lang="en-US" altLang="zh-TW" sz="2400" b="1" i="0" u="none" strike="noStrike" kern="0" cap="none" spc="0" normalizeH="0" baseline="0" noProof="0" dirty="0" err="1" smtClean="0">
                <a:ln>
                  <a:noFill/>
                </a:ln>
                <a:solidFill>
                  <a:srgbClr val="002060"/>
                </a:solidFill>
                <a:effectLst/>
                <a:uLnTx/>
                <a:uFillTx/>
                <a:latin typeface="Times New Roman" pitchFamily="18" charset="0"/>
                <a:cs typeface="Times New Roman" pitchFamily="18" charset="0"/>
              </a:rPr>
              <a:t>x</a:t>
            </a:r>
            <a:r>
              <a:rPr kumimoji="0" lang="en-US" altLang="zh-TW" sz="2400" b="1" i="0" u="none" strike="noStrike" kern="0" cap="none" spc="0" normalizeH="0" baseline="-25000" noProof="0" dirty="0" err="1" smtClean="0">
                <a:ln>
                  <a:noFill/>
                </a:ln>
                <a:solidFill>
                  <a:srgbClr val="002060"/>
                </a:solidFill>
                <a:effectLst/>
                <a:uLnTx/>
                <a:uFillTx/>
                <a:latin typeface="Times New Roman" pitchFamily="18" charset="0"/>
                <a:cs typeface="Times New Roman" pitchFamily="18" charset="0"/>
              </a:rPr>
              <a:t>com</a:t>
            </a:r>
            <a:r>
              <a:rPr kumimoji="0" lang="en-US" altLang="zh-TW" sz="2400" b="1" i="0" u="none" strike="noStrike" kern="0" cap="none" spc="0" normalizeH="0" baseline="0" noProof="0" dirty="0" smtClean="0">
                <a:ln>
                  <a:noFill/>
                </a:ln>
                <a:solidFill>
                  <a:srgbClr val="002060"/>
                </a:solidFill>
                <a:effectLst/>
                <a:uLnTx/>
                <a:uFillTx/>
                <a:latin typeface="Times New Roman" pitchFamily="18" charset="0"/>
                <a:cs typeface="Times New Roman" pitchFamily="18" charset="0"/>
              </a:rPr>
              <a:t>, is</a:t>
            </a:r>
          </a:p>
        </p:txBody>
      </p:sp>
      <p:pic>
        <p:nvPicPr>
          <p:cNvPr id="241666" name="Picture 2"/>
          <p:cNvPicPr>
            <a:picLocks noChangeAspect="1" noChangeArrowheads="1"/>
          </p:cNvPicPr>
          <p:nvPr/>
        </p:nvPicPr>
        <p:blipFill>
          <a:blip r:embed="rId2"/>
          <a:srcRect/>
          <a:stretch>
            <a:fillRect/>
          </a:stretch>
        </p:blipFill>
        <p:spPr bwMode="auto">
          <a:xfrm>
            <a:off x="928662" y="4500570"/>
            <a:ext cx="6770687" cy="2000240"/>
          </a:xfrm>
          <a:prstGeom prst="rect">
            <a:avLst/>
          </a:prstGeom>
          <a:noFill/>
          <a:ln w="9525">
            <a:noFill/>
            <a:miter lim="800000"/>
            <a:headEnd/>
            <a:tailEnd/>
          </a:ln>
          <a:effectLst/>
        </p:spPr>
      </p:pic>
      <p:pic>
        <p:nvPicPr>
          <p:cNvPr id="10" name="Picture 2"/>
          <p:cNvPicPr>
            <a:picLocks noChangeAspect="1" noChangeArrowheads="1"/>
          </p:cNvPicPr>
          <p:nvPr/>
        </p:nvPicPr>
        <p:blipFill>
          <a:blip r:embed="rId3"/>
          <a:srcRect/>
          <a:stretch>
            <a:fillRect/>
          </a:stretch>
        </p:blipFill>
        <p:spPr bwMode="auto">
          <a:xfrm>
            <a:off x="1000100" y="3071811"/>
            <a:ext cx="6527800" cy="14287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Box 4"/>
          <p:cNvSpPr txBox="1">
            <a:spLocks noChangeArrowheads="1"/>
          </p:cNvSpPr>
          <p:nvPr/>
        </p:nvSpPr>
        <p:spPr bwMode="auto">
          <a:xfrm>
            <a:off x="0" y="0"/>
            <a:ext cx="8056563" cy="400050"/>
          </a:xfrm>
          <a:prstGeom prst="rect">
            <a:avLst/>
          </a:prstGeom>
          <a:noFill/>
          <a:ln w="9525">
            <a:noFill/>
            <a:miter lim="800000"/>
            <a:headEnd/>
            <a:tailEnd/>
          </a:ln>
        </p:spPr>
        <p:txBody>
          <a:bodyPr>
            <a:spAutoFit/>
          </a:bodyPr>
          <a:lstStyle/>
          <a:p>
            <a:r>
              <a:rPr lang="en-US" altLang="zh-TW" sz="2000" b="1" dirty="0" smtClean="0">
                <a:solidFill>
                  <a:srgbClr val="FF0000"/>
                </a:solidFill>
                <a:latin typeface="Times New Roman" pitchFamily="18" charset="0"/>
                <a:cs typeface="Times New Roman" pitchFamily="18" charset="0"/>
              </a:rPr>
              <a:t>Systems </a:t>
            </a:r>
            <a:r>
              <a:rPr lang="en-US" altLang="zh-TW" sz="2000" b="1" dirty="0">
                <a:solidFill>
                  <a:srgbClr val="FF0000"/>
                </a:solidFill>
                <a:latin typeface="Times New Roman" pitchFamily="18" charset="0"/>
                <a:cs typeface="Times New Roman" pitchFamily="18" charset="0"/>
              </a:rPr>
              <a:t>with Varying Mass: Finding the velocity</a:t>
            </a:r>
          </a:p>
        </p:txBody>
      </p:sp>
      <p:sp>
        <p:nvSpPr>
          <p:cNvPr id="46082" name="TextBox 13"/>
          <p:cNvSpPr txBox="1">
            <a:spLocks noChangeArrowheads="1"/>
          </p:cNvSpPr>
          <p:nvPr/>
        </p:nvSpPr>
        <p:spPr bwMode="auto">
          <a:xfrm>
            <a:off x="117474" y="2876550"/>
            <a:ext cx="9026525" cy="646331"/>
          </a:xfrm>
          <a:prstGeom prst="rect">
            <a:avLst/>
          </a:prstGeom>
          <a:noFill/>
          <a:ln w="9525">
            <a:noFill/>
            <a:miter lim="800000"/>
            <a:headEnd/>
            <a:tailEnd/>
          </a:ln>
        </p:spPr>
        <p:txBody>
          <a:bodyPr wrap="square">
            <a:spAutoFit/>
          </a:bodyPr>
          <a:lstStyle/>
          <a:p>
            <a:r>
              <a:rPr lang="en-US" altLang="zh-TW" b="1" dirty="0">
                <a:solidFill>
                  <a:srgbClr val="002060"/>
                </a:solidFill>
                <a:latin typeface="Times New Roman" pitchFamily="18" charset="0"/>
                <a:cs typeface="Times New Roman" pitchFamily="18" charset="0"/>
              </a:rPr>
              <a:t>in which </a:t>
            </a:r>
            <a:r>
              <a:rPr lang="en-US" altLang="zh-TW" b="1" i="1" dirty="0">
                <a:solidFill>
                  <a:srgbClr val="002060"/>
                </a:solidFill>
                <a:latin typeface="Times New Roman" pitchFamily="18" charset="0"/>
                <a:cs typeface="Times New Roman" pitchFamily="18" charset="0"/>
              </a:rPr>
              <a:t>M</a:t>
            </a:r>
            <a:r>
              <a:rPr lang="en-US" altLang="zh-TW" b="1" i="1" baseline="-25000" dirty="0">
                <a:solidFill>
                  <a:srgbClr val="002060"/>
                </a:solidFill>
                <a:latin typeface="Times New Roman" pitchFamily="18" charset="0"/>
                <a:cs typeface="Times New Roman" pitchFamily="18" charset="0"/>
              </a:rPr>
              <a:t>i</a:t>
            </a:r>
            <a:r>
              <a:rPr lang="en-US" altLang="zh-TW" b="1" dirty="0">
                <a:solidFill>
                  <a:srgbClr val="002060"/>
                </a:solidFill>
                <a:latin typeface="Times New Roman" pitchFamily="18" charset="0"/>
                <a:cs typeface="Times New Roman" pitchFamily="18" charset="0"/>
              </a:rPr>
              <a:t> is the initial mass of the rocket and </a:t>
            </a:r>
            <a:r>
              <a:rPr lang="en-US" altLang="zh-TW" b="1" i="1" dirty="0">
                <a:solidFill>
                  <a:srgbClr val="002060"/>
                </a:solidFill>
                <a:latin typeface="Times New Roman" pitchFamily="18" charset="0"/>
                <a:cs typeface="Times New Roman" pitchFamily="18" charset="0"/>
              </a:rPr>
              <a:t>M</a:t>
            </a:r>
            <a:r>
              <a:rPr lang="en-US" altLang="zh-TW" b="1" i="1" baseline="-25000" dirty="0">
                <a:solidFill>
                  <a:srgbClr val="002060"/>
                </a:solidFill>
                <a:latin typeface="Times New Roman" pitchFamily="18" charset="0"/>
                <a:cs typeface="Times New Roman" pitchFamily="18" charset="0"/>
              </a:rPr>
              <a:t>f</a:t>
            </a:r>
            <a:r>
              <a:rPr lang="en-US" altLang="zh-TW" b="1" dirty="0">
                <a:solidFill>
                  <a:srgbClr val="002060"/>
                </a:solidFill>
                <a:latin typeface="Times New Roman" pitchFamily="18" charset="0"/>
                <a:cs typeface="Times New Roman" pitchFamily="18" charset="0"/>
              </a:rPr>
              <a:t> its final mass. Evaluating the integrals then gives</a:t>
            </a:r>
          </a:p>
        </p:txBody>
      </p:sp>
      <p:pic>
        <p:nvPicPr>
          <p:cNvPr id="69634" name="Picture 2"/>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2894285" y="567420"/>
            <a:ext cx="3514511" cy="1816622"/>
          </a:xfrm>
          <a:prstGeom prst="rect">
            <a:avLst/>
          </a:prstGeom>
          <a:noFill/>
          <a:ln w="9525">
            <a:noFill/>
            <a:miter lim="800000"/>
            <a:headEnd/>
            <a:tailEnd/>
          </a:ln>
        </p:spPr>
      </p:pic>
      <p:pic>
        <p:nvPicPr>
          <p:cNvPr id="69635" name="Picture 3"/>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995776" y="3796303"/>
            <a:ext cx="3216490" cy="1020886"/>
          </a:xfrm>
          <a:prstGeom prst="rect">
            <a:avLst/>
          </a:prstGeom>
          <a:noFill/>
          <a:ln w="9525">
            <a:noFill/>
            <a:miter lim="800000"/>
            <a:headEnd/>
            <a:tailEnd/>
          </a:ln>
        </p:spPr>
      </p:pic>
      <p:sp>
        <p:nvSpPr>
          <p:cNvPr id="46085" name="TextBox 16"/>
          <p:cNvSpPr txBox="1">
            <a:spLocks noChangeArrowheads="1"/>
          </p:cNvSpPr>
          <p:nvPr/>
        </p:nvSpPr>
        <p:spPr bwMode="auto">
          <a:xfrm>
            <a:off x="214282" y="5214950"/>
            <a:ext cx="8405815" cy="369332"/>
          </a:xfrm>
          <a:prstGeom prst="rect">
            <a:avLst/>
          </a:prstGeom>
          <a:noFill/>
          <a:ln w="9525">
            <a:noFill/>
            <a:miter lim="800000"/>
            <a:headEnd/>
            <a:tailEnd/>
          </a:ln>
        </p:spPr>
        <p:txBody>
          <a:bodyPr wrap="square">
            <a:spAutoFit/>
          </a:bodyPr>
          <a:lstStyle/>
          <a:p>
            <a:r>
              <a:rPr lang="en-US" altLang="zh-TW" b="1" dirty="0">
                <a:solidFill>
                  <a:srgbClr val="002060"/>
                </a:solidFill>
                <a:latin typeface="Times New Roman" pitchFamily="18" charset="0"/>
                <a:cs typeface="Times New Roman" pitchFamily="18" charset="0"/>
              </a:rPr>
              <a:t>for the increase in the speed of the rocket during the change in mass from </a:t>
            </a:r>
            <a:r>
              <a:rPr lang="en-US" altLang="zh-TW" b="1" i="1" dirty="0">
                <a:solidFill>
                  <a:srgbClr val="002060"/>
                </a:solidFill>
                <a:latin typeface="Times New Roman" pitchFamily="18" charset="0"/>
                <a:cs typeface="Times New Roman" pitchFamily="18" charset="0"/>
              </a:rPr>
              <a:t>M</a:t>
            </a:r>
            <a:r>
              <a:rPr lang="en-US" altLang="zh-TW" b="1" i="1" baseline="-25000" dirty="0">
                <a:solidFill>
                  <a:srgbClr val="002060"/>
                </a:solidFill>
                <a:latin typeface="Times New Roman" pitchFamily="18" charset="0"/>
                <a:cs typeface="Times New Roman" pitchFamily="18" charset="0"/>
              </a:rPr>
              <a:t>i</a:t>
            </a:r>
            <a:r>
              <a:rPr lang="en-US" altLang="zh-TW" b="1" dirty="0">
                <a:solidFill>
                  <a:srgbClr val="002060"/>
                </a:solidFill>
                <a:latin typeface="Times New Roman" pitchFamily="18" charset="0"/>
                <a:cs typeface="Times New Roman" pitchFamily="18" charset="0"/>
              </a:rPr>
              <a:t> to </a:t>
            </a:r>
            <a:r>
              <a:rPr lang="en-US" altLang="zh-TW" b="1" i="1" dirty="0">
                <a:solidFill>
                  <a:srgbClr val="002060"/>
                </a:solidFill>
                <a:latin typeface="Times New Roman" pitchFamily="18" charset="0"/>
                <a:cs typeface="Times New Roman" pitchFamily="18" charset="0"/>
              </a:rPr>
              <a:t>M</a:t>
            </a:r>
            <a:r>
              <a:rPr lang="en-US" altLang="zh-TW" b="1" i="1" baseline="-25000" dirty="0">
                <a:solidFill>
                  <a:srgbClr val="002060"/>
                </a:solidFill>
                <a:latin typeface="Times New Roman" pitchFamily="18" charset="0"/>
                <a:cs typeface="Times New Roman" pitchFamily="18" charset="0"/>
              </a:rPr>
              <a:t>f</a:t>
            </a:r>
            <a:r>
              <a:rPr lang="en-US" altLang="zh-TW" b="1" dirty="0">
                <a:solidFill>
                  <a:srgbClr val="002060"/>
                </a:solidFill>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0" y="120650"/>
            <a:ext cx="8134350" cy="468313"/>
          </a:xfrm>
        </p:spPr>
        <p:txBody>
          <a:bodyPr/>
          <a:lstStyle/>
          <a:p>
            <a:pPr algn="l"/>
            <a:r>
              <a:rPr kumimoji="0" lang="en-US" altLang="zh-TW" sz="2400" b="1" dirty="0" smtClean="0">
                <a:solidFill>
                  <a:srgbClr val="FF0000"/>
                </a:solidFill>
                <a:latin typeface="Times New Roman" pitchFamily="18" charset="0"/>
              </a:rPr>
              <a:t>Sample problem: rocket engine, thrust, acceleration</a:t>
            </a:r>
          </a:p>
        </p:txBody>
      </p:sp>
      <p:pic>
        <p:nvPicPr>
          <p:cNvPr id="70658" name="Picture 2"/>
          <p:cNvPicPr>
            <a:picLocks noChangeAspect="1" noChangeArrowheads="1"/>
          </p:cNvPicPr>
          <p:nvPr/>
        </p:nvPicPr>
        <p:blipFill>
          <a:blip r:embed="rId3" cstate="print">
            <a:grayscl/>
          </a:blip>
          <a:srcRect/>
          <a:stretch>
            <a:fillRect/>
          </a:stretch>
        </p:blipFill>
        <p:spPr bwMode="auto">
          <a:xfrm>
            <a:off x="1" y="1214422"/>
            <a:ext cx="4587766" cy="4669892"/>
          </a:xfrm>
          <a:prstGeom prst="rect">
            <a:avLst/>
          </a:prstGeom>
          <a:noFill/>
          <a:ln w="9525">
            <a:noFill/>
            <a:miter lim="800000"/>
            <a:headEnd/>
            <a:tailEnd/>
          </a:ln>
        </p:spPr>
      </p:pic>
      <p:pic>
        <p:nvPicPr>
          <p:cNvPr id="70659" name="Picture 3"/>
          <p:cNvPicPr>
            <a:picLocks noChangeAspect="1" noChangeArrowheads="1"/>
          </p:cNvPicPr>
          <p:nvPr/>
        </p:nvPicPr>
        <p:blipFill>
          <a:blip r:embed="rId4" cstate="print">
            <a:grayscl/>
          </a:blip>
          <a:srcRect/>
          <a:stretch>
            <a:fillRect/>
          </a:stretch>
        </p:blipFill>
        <p:spPr bwMode="auto">
          <a:xfrm>
            <a:off x="4706007" y="1285860"/>
            <a:ext cx="4437993" cy="4402864"/>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0" y="0"/>
            <a:ext cx="5060950" cy="468313"/>
          </a:xfrm>
        </p:spPr>
        <p:txBody>
          <a:bodyPr/>
          <a:lstStyle/>
          <a:p>
            <a:pPr algn="l"/>
            <a:r>
              <a:rPr kumimoji="0" lang="en-US" altLang="zh-TW" sz="2400" smtClean="0">
                <a:solidFill>
                  <a:srgbClr val="FF0000"/>
                </a:solidFill>
                <a:latin typeface="Times New Roman" pitchFamily="18" charset="0"/>
              </a:rPr>
              <a:t>Sample problem: 1-D explosion</a:t>
            </a:r>
          </a:p>
        </p:txBody>
      </p:sp>
      <p:grpSp>
        <p:nvGrpSpPr>
          <p:cNvPr id="2" name="Group 9"/>
          <p:cNvGrpSpPr>
            <a:grpSpLocks/>
          </p:cNvGrpSpPr>
          <p:nvPr/>
        </p:nvGrpSpPr>
        <p:grpSpPr bwMode="auto">
          <a:xfrm>
            <a:off x="0" y="401638"/>
            <a:ext cx="4598988" cy="6235700"/>
            <a:chOff x="0" y="402020"/>
            <a:chExt cx="4598458" cy="6235263"/>
          </a:xfrm>
        </p:grpSpPr>
        <p:pic>
          <p:nvPicPr>
            <p:cNvPr id="28676" name="Picture 1"/>
            <p:cNvPicPr>
              <a:picLocks noChangeAspect="1" noChangeArrowheads="1"/>
            </p:cNvPicPr>
            <p:nvPr/>
          </p:nvPicPr>
          <p:blipFill>
            <a:blip r:embed="rId2"/>
            <a:srcRect b="11636"/>
            <a:stretch>
              <a:fillRect/>
            </a:stretch>
          </p:blipFill>
          <p:spPr bwMode="auto">
            <a:xfrm>
              <a:off x="0" y="402020"/>
              <a:ext cx="4598458" cy="6235263"/>
            </a:xfrm>
            <a:prstGeom prst="rect">
              <a:avLst/>
            </a:prstGeom>
            <a:noFill/>
            <a:ln w="9525">
              <a:noFill/>
              <a:miter lim="800000"/>
              <a:headEnd/>
              <a:tailEnd/>
            </a:ln>
          </p:spPr>
        </p:pic>
        <p:pic>
          <p:nvPicPr>
            <p:cNvPr id="28677" name="Picture 2"/>
            <p:cNvPicPr>
              <a:picLocks noChangeAspect="1" noChangeArrowheads="1"/>
            </p:cNvPicPr>
            <p:nvPr/>
          </p:nvPicPr>
          <p:blipFill>
            <a:blip r:embed="rId3"/>
            <a:srcRect/>
            <a:stretch>
              <a:fillRect/>
            </a:stretch>
          </p:blipFill>
          <p:spPr bwMode="auto">
            <a:xfrm>
              <a:off x="241081" y="3461188"/>
              <a:ext cx="952500" cy="266700"/>
            </a:xfrm>
            <a:prstGeom prst="rect">
              <a:avLst/>
            </a:prstGeom>
            <a:noFill/>
            <a:ln w="9525">
              <a:noFill/>
              <a:miter lim="800000"/>
              <a:headEnd/>
              <a:tailEnd/>
            </a:ln>
          </p:spPr>
        </p:pic>
      </p:grpSp>
      <p:pic>
        <p:nvPicPr>
          <p:cNvPr id="28675" name="Picture 3"/>
          <p:cNvPicPr>
            <a:picLocks noChangeAspect="1" noChangeArrowheads="1"/>
          </p:cNvPicPr>
          <p:nvPr/>
        </p:nvPicPr>
        <p:blipFill>
          <a:blip r:embed="rId4"/>
          <a:srcRect/>
          <a:stretch>
            <a:fillRect/>
          </a:stretch>
        </p:blipFill>
        <p:spPr bwMode="auto">
          <a:xfrm>
            <a:off x="4787900" y="0"/>
            <a:ext cx="4356100" cy="6823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0" y="285728"/>
            <a:ext cx="8590685" cy="523220"/>
          </a:xfrm>
          <a:prstGeom prst="rect">
            <a:avLst/>
          </a:prstGeom>
          <a:noFill/>
          <a:ln w="9525">
            <a:noFill/>
            <a:miter lim="800000"/>
            <a:headEnd/>
            <a:tailEnd/>
          </a:ln>
        </p:spPr>
        <p:txBody>
          <a:bodyPr wrap="none">
            <a:spAutoFit/>
          </a:bodyPr>
          <a:lstStyle/>
          <a:p>
            <a:r>
              <a:rPr lang="en-US" altLang="zh-TW" sz="2800" b="1" dirty="0">
                <a:solidFill>
                  <a:srgbClr val="0070C0"/>
                </a:solidFill>
                <a:latin typeface="Times New Roman" pitchFamily="18" charset="0"/>
                <a:cs typeface="Times New Roman" pitchFamily="18" charset="0"/>
              </a:rPr>
              <a:t>In 3-D, the locations of the center of mass are given by:</a:t>
            </a:r>
          </a:p>
        </p:txBody>
      </p:sp>
      <p:pic>
        <p:nvPicPr>
          <p:cNvPr id="3" name="Picture 2"/>
          <p:cNvPicPr>
            <a:picLocks noChangeAspect="1" noChangeArrowheads="1"/>
          </p:cNvPicPr>
          <p:nvPr/>
        </p:nvPicPr>
        <p:blipFill>
          <a:blip r:embed="rId2" cstate="print">
            <a:grayscl/>
          </a:blip>
          <a:srcRect/>
          <a:stretch>
            <a:fillRect/>
          </a:stretch>
        </p:blipFill>
        <p:spPr bwMode="auto">
          <a:xfrm>
            <a:off x="106947" y="1500174"/>
            <a:ext cx="9037053" cy="779385"/>
          </a:xfrm>
          <a:prstGeom prst="rect">
            <a:avLst/>
          </a:prstGeom>
          <a:noFill/>
          <a:ln w="9525">
            <a:noFill/>
            <a:miter lim="800000"/>
            <a:headEnd/>
            <a:tailEnd/>
          </a:ln>
        </p:spPr>
      </p:pic>
      <p:sp>
        <p:nvSpPr>
          <p:cNvPr id="4" name="TextBox 4"/>
          <p:cNvSpPr txBox="1">
            <a:spLocks noChangeArrowheads="1"/>
          </p:cNvSpPr>
          <p:nvPr/>
        </p:nvSpPr>
        <p:spPr bwMode="auto">
          <a:xfrm>
            <a:off x="0" y="2714620"/>
            <a:ext cx="7321300" cy="461665"/>
          </a:xfrm>
          <a:prstGeom prst="rect">
            <a:avLst/>
          </a:prstGeom>
          <a:noFill/>
          <a:ln w="9525">
            <a:noFill/>
            <a:miter lim="800000"/>
            <a:headEnd/>
            <a:tailEnd/>
          </a:ln>
        </p:spPr>
        <p:txBody>
          <a:bodyPr wrap="none">
            <a:spAutoFit/>
          </a:bodyPr>
          <a:lstStyle/>
          <a:p>
            <a:r>
              <a:rPr lang="en-US" altLang="zh-TW" sz="2400" b="1" dirty="0">
                <a:solidFill>
                  <a:srgbClr val="0070C0"/>
                </a:solidFill>
                <a:latin typeface="Times New Roman" pitchFamily="18" charset="0"/>
                <a:cs typeface="Times New Roman" pitchFamily="18" charset="0"/>
              </a:rPr>
              <a:t>The position of the center of mass can be expressed as:</a:t>
            </a:r>
          </a:p>
        </p:txBody>
      </p:sp>
      <p:pic>
        <p:nvPicPr>
          <p:cNvPr id="5" name="Picture 3"/>
          <p:cNvPicPr>
            <a:picLocks noChangeAspect="1" noChangeArrowheads="1"/>
          </p:cNvPicPr>
          <p:nvPr/>
        </p:nvPicPr>
        <p:blipFill>
          <a:blip r:embed="rId3" cstate="print">
            <a:grayscl/>
          </a:blip>
          <a:srcRect/>
          <a:stretch>
            <a:fillRect/>
          </a:stretch>
        </p:blipFill>
        <p:spPr bwMode="auto">
          <a:xfrm>
            <a:off x="1574015" y="3703053"/>
            <a:ext cx="5983871" cy="890457"/>
          </a:xfrm>
          <a:prstGeom prst="rect">
            <a:avLst/>
          </a:prstGeom>
          <a:noFill/>
          <a:ln w="9525">
            <a:noFill/>
            <a:miter lim="800000"/>
            <a:headEnd/>
            <a:tailEnd/>
          </a:ln>
        </p:spPr>
      </p:pic>
      <p:pic>
        <p:nvPicPr>
          <p:cNvPr id="6" name="Picture 4"/>
          <p:cNvPicPr>
            <a:picLocks noChangeAspect="1" noChangeArrowheads="1"/>
          </p:cNvPicPr>
          <p:nvPr/>
        </p:nvPicPr>
        <p:blipFill>
          <a:blip r:embed="rId4" cstate="print">
            <a:grayscl/>
          </a:blip>
          <a:srcRect/>
          <a:stretch>
            <a:fillRect/>
          </a:stretch>
        </p:blipFill>
        <p:spPr bwMode="auto">
          <a:xfrm>
            <a:off x="2554249" y="5160211"/>
            <a:ext cx="3428660" cy="10882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14290"/>
            <a:ext cx="4628190" cy="461665"/>
          </a:xfrm>
          <a:prstGeom prst="rect">
            <a:avLst/>
          </a:prstGeom>
        </p:spPr>
        <p:txBody>
          <a:bodyPr wrap="none">
            <a:spAutoFit/>
          </a:bodyPr>
          <a:lstStyle/>
          <a:p>
            <a:pPr eaLnBrk="0" hangingPunct="0">
              <a:buFont typeface="Wingdings" pitchFamily="2" charset="2"/>
              <a:buChar char="Ø"/>
              <a:defRPr/>
            </a:pPr>
            <a:r>
              <a:rPr lang="en-US" sz="2400" b="1" kern="0" dirty="0" smtClean="0">
                <a:solidFill>
                  <a:srgbClr val="FF0000"/>
                </a:solidFill>
                <a:latin typeface="Times New Roman" pitchFamily="18" charset="0"/>
                <a:cs typeface="Times New Roman" pitchFamily="18" charset="0"/>
              </a:rPr>
              <a:t>The Center of Mass: Solid Body</a:t>
            </a:r>
            <a:endParaRPr lang="en-US" sz="2400" b="1" kern="0" dirty="0">
              <a:solidFill>
                <a:srgbClr val="FF0000"/>
              </a:solidFill>
              <a:latin typeface="Times New Roman" pitchFamily="18" charset="0"/>
              <a:cs typeface="Times New Roman" pitchFamily="18" charset="0"/>
            </a:endParaRPr>
          </a:p>
        </p:txBody>
      </p:sp>
      <p:sp>
        <p:nvSpPr>
          <p:cNvPr id="3" name="Rectangle 2"/>
          <p:cNvSpPr/>
          <p:nvPr/>
        </p:nvSpPr>
        <p:spPr>
          <a:xfrm>
            <a:off x="500034" y="1000108"/>
            <a:ext cx="8072494" cy="1200329"/>
          </a:xfrm>
          <a:prstGeom prst="rect">
            <a:avLst/>
          </a:prstGeom>
        </p:spPr>
        <p:txBody>
          <a:bodyPr wrap="square">
            <a:spAutoFit/>
          </a:bodyPr>
          <a:lstStyle/>
          <a:p>
            <a:pPr algn="just"/>
            <a:r>
              <a:rPr lang="en-US" altLang="zh-TW" sz="2400" b="1" dirty="0" smtClean="0">
                <a:solidFill>
                  <a:srgbClr val="002060"/>
                </a:solidFill>
                <a:latin typeface="Times New Roman" pitchFamily="18" charset="0"/>
                <a:cs typeface="Times New Roman" pitchFamily="18" charset="0"/>
              </a:rPr>
              <a:t>In the case of a solid body, the </a:t>
            </a:r>
            <a:r>
              <a:rPr lang="zh-TW" altLang="en-US" sz="2400" b="1" dirty="0" smtClean="0">
                <a:solidFill>
                  <a:srgbClr val="002060"/>
                </a:solidFill>
                <a:latin typeface="Times New Roman" pitchFamily="18" charset="0"/>
                <a:cs typeface="Times New Roman" pitchFamily="18" charset="0"/>
              </a:rPr>
              <a:t>“</a:t>
            </a:r>
            <a:r>
              <a:rPr lang="en-US" altLang="zh-TW" sz="2400" b="1" dirty="0" smtClean="0">
                <a:solidFill>
                  <a:srgbClr val="002060"/>
                </a:solidFill>
                <a:latin typeface="Times New Roman" pitchFamily="18" charset="0"/>
                <a:cs typeface="Times New Roman" pitchFamily="18" charset="0"/>
              </a:rPr>
              <a:t>particles</a:t>
            </a:r>
            <a:r>
              <a:rPr lang="zh-TW" altLang="en-US" sz="2400" b="1" dirty="0" smtClean="0">
                <a:solidFill>
                  <a:srgbClr val="002060"/>
                </a:solidFill>
                <a:latin typeface="Times New Roman" pitchFamily="18" charset="0"/>
                <a:cs typeface="Times New Roman" pitchFamily="18" charset="0"/>
              </a:rPr>
              <a:t>”</a:t>
            </a:r>
            <a:r>
              <a:rPr lang="en-US" altLang="zh-TW" sz="2400" b="1" dirty="0" smtClean="0">
                <a:solidFill>
                  <a:srgbClr val="002060"/>
                </a:solidFill>
                <a:latin typeface="Times New Roman" pitchFamily="18" charset="0"/>
                <a:cs typeface="Times New Roman" pitchFamily="18" charset="0"/>
              </a:rPr>
              <a:t> become differential mass elements </a:t>
            </a:r>
            <a:r>
              <a:rPr lang="en-US" altLang="zh-TW" sz="2400" b="1" i="1" dirty="0" smtClean="0">
                <a:solidFill>
                  <a:srgbClr val="C00000"/>
                </a:solidFill>
                <a:latin typeface="Times New Roman" pitchFamily="18" charset="0"/>
                <a:cs typeface="Times New Roman" pitchFamily="18" charset="0"/>
              </a:rPr>
              <a:t>dm</a:t>
            </a:r>
            <a:r>
              <a:rPr lang="en-US" altLang="zh-TW" sz="2400" b="1" dirty="0" smtClean="0">
                <a:solidFill>
                  <a:srgbClr val="002060"/>
                </a:solidFill>
                <a:latin typeface="Times New Roman" pitchFamily="18" charset="0"/>
                <a:cs typeface="Times New Roman" pitchFamily="18" charset="0"/>
              </a:rPr>
              <a:t>, the sums become integrals, and the coordinates of the center of mass are defined as</a:t>
            </a:r>
            <a:endParaRPr lang="en-US" altLang="zh-TW" sz="2400" b="1" dirty="0">
              <a:solidFill>
                <a:srgbClr val="002060"/>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grayscl/>
          </a:blip>
          <a:srcRect/>
          <a:stretch>
            <a:fillRect/>
          </a:stretch>
        </p:blipFill>
        <p:spPr bwMode="auto">
          <a:xfrm>
            <a:off x="642910" y="2285992"/>
            <a:ext cx="7684498" cy="828940"/>
          </a:xfrm>
          <a:prstGeom prst="rect">
            <a:avLst/>
          </a:prstGeom>
          <a:noFill/>
          <a:ln w="9525">
            <a:noFill/>
            <a:miter lim="800000"/>
            <a:headEnd/>
            <a:tailEnd/>
          </a:ln>
        </p:spPr>
      </p:pic>
      <p:sp>
        <p:nvSpPr>
          <p:cNvPr id="5" name="Rectangle 4"/>
          <p:cNvSpPr/>
          <p:nvPr/>
        </p:nvSpPr>
        <p:spPr>
          <a:xfrm>
            <a:off x="500034" y="3357562"/>
            <a:ext cx="5072098" cy="1200329"/>
          </a:xfrm>
          <a:prstGeom prst="rect">
            <a:avLst/>
          </a:prstGeom>
        </p:spPr>
        <p:txBody>
          <a:bodyPr wrap="square">
            <a:spAutoFit/>
          </a:bodyPr>
          <a:lstStyle/>
          <a:p>
            <a:r>
              <a:rPr lang="en-US" altLang="zh-TW" sz="2400" b="1" dirty="0" smtClean="0">
                <a:solidFill>
                  <a:srgbClr val="002060"/>
                </a:solidFill>
                <a:latin typeface="Times New Roman" pitchFamily="18" charset="0"/>
                <a:cs typeface="Times New Roman" pitchFamily="18" charset="0"/>
              </a:rPr>
              <a:t>where </a:t>
            </a:r>
            <a:r>
              <a:rPr lang="en-US" altLang="zh-TW" sz="2400" b="1" i="1" dirty="0" smtClean="0">
                <a:solidFill>
                  <a:srgbClr val="002060"/>
                </a:solidFill>
                <a:latin typeface="Times New Roman" pitchFamily="18" charset="0"/>
                <a:cs typeface="Times New Roman" pitchFamily="18" charset="0"/>
              </a:rPr>
              <a:t>M</a:t>
            </a:r>
            <a:r>
              <a:rPr lang="en-US" altLang="zh-TW" sz="2400" b="1" dirty="0" smtClean="0">
                <a:solidFill>
                  <a:srgbClr val="002060"/>
                </a:solidFill>
                <a:latin typeface="Times New Roman" pitchFamily="18" charset="0"/>
                <a:cs typeface="Times New Roman" pitchFamily="18" charset="0"/>
              </a:rPr>
              <a:t> is the total mass of the object, and the density is mass per unit volume </a:t>
            </a:r>
            <a:r>
              <a:rPr lang="en-US" altLang="zh-TW" sz="2400" b="1" i="1" dirty="0" smtClean="0">
                <a:solidFill>
                  <a:srgbClr val="C00000"/>
                </a:solidFill>
                <a:latin typeface="Times New Roman" pitchFamily="18" charset="0"/>
                <a:cs typeface="Times New Roman" pitchFamily="18" charset="0"/>
              </a:rPr>
              <a:t>p</a:t>
            </a:r>
            <a:r>
              <a:rPr lang="en-US" altLang="zh-TW" sz="2400" b="1" dirty="0" smtClean="0">
                <a:solidFill>
                  <a:srgbClr val="002060"/>
                </a:solidFill>
                <a:latin typeface="Times New Roman" pitchFamily="18" charset="0"/>
                <a:cs typeface="Times New Roman" pitchFamily="18" charset="0"/>
              </a:rPr>
              <a:t>.</a:t>
            </a:r>
            <a:endParaRPr lang="en-US" altLang="zh-TW" sz="2400" b="1" dirty="0">
              <a:solidFill>
                <a:srgbClr val="002060"/>
              </a:solidFill>
              <a:latin typeface="Times New Roman" pitchFamily="18" charset="0"/>
              <a:cs typeface="Times New Roman" pitchFamily="18" charset="0"/>
            </a:endParaRPr>
          </a:p>
        </p:txBody>
      </p:sp>
      <p:pic>
        <p:nvPicPr>
          <p:cNvPr id="258053" name="Picture 5"/>
          <p:cNvPicPr>
            <a:picLocks noChangeAspect="1" noChangeArrowheads="1"/>
          </p:cNvPicPr>
          <p:nvPr/>
        </p:nvPicPr>
        <p:blipFill>
          <a:blip r:embed="rId3"/>
          <a:srcRect/>
          <a:stretch>
            <a:fillRect/>
          </a:stretch>
        </p:blipFill>
        <p:spPr bwMode="auto">
          <a:xfrm>
            <a:off x="5357818" y="3643314"/>
            <a:ext cx="1928826" cy="785818"/>
          </a:xfrm>
          <a:prstGeom prst="rect">
            <a:avLst/>
          </a:prstGeom>
          <a:noFill/>
          <a:ln w="9525">
            <a:noFill/>
            <a:miter lim="800000"/>
            <a:headEnd/>
            <a:tailEnd/>
          </a:ln>
          <a:effectLst/>
        </p:spPr>
      </p:pic>
      <p:sp>
        <p:nvSpPr>
          <p:cNvPr id="10" name="Rectangle 9"/>
          <p:cNvSpPr/>
          <p:nvPr/>
        </p:nvSpPr>
        <p:spPr>
          <a:xfrm>
            <a:off x="214282" y="4500570"/>
            <a:ext cx="8215370" cy="707886"/>
          </a:xfrm>
          <a:prstGeom prst="rect">
            <a:avLst/>
          </a:prstGeom>
        </p:spPr>
        <p:txBody>
          <a:bodyPr wrap="square">
            <a:spAutoFit/>
          </a:bodyPr>
          <a:lstStyle/>
          <a:p>
            <a:r>
              <a:rPr lang="en-MY" sz="2000" b="1" dirty="0" smtClean="0">
                <a:solidFill>
                  <a:srgbClr val="002060"/>
                </a:solidFill>
                <a:latin typeface="Times New Roman" pitchFamily="18" charset="0"/>
                <a:cs typeface="Times New Roman" pitchFamily="18" charset="0"/>
              </a:rPr>
              <a:t>where </a:t>
            </a:r>
            <a:r>
              <a:rPr lang="en-MY" sz="2000" b="1" dirty="0" err="1" smtClean="0">
                <a:solidFill>
                  <a:srgbClr val="002060"/>
                </a:solidFill>
                <a:latin typeface="Times New Roman" pitchFamily="18" charset="0"/>
                <a:cs typeface="Times New Roman" pitchFamily="18" charset="0"/>
              </a:rPr>
              <a:t>dV</a:t>
            </a:r>
            <a:r>
              <a:rPr lang="en-MY" sz="2000" b="1" dirty="0" smtClean="0">
                <a:solidFill>
                  <a:srgbClr val="002060"/>
                </a:solidFill>
                <a:latin typeface="Times New Roman" pitchFamily="18" charset="0"/>
                <a:cs typeface="Times New Roman" pitchFamily="18" charset="0"/>
              </a:rPr>
              <a:t> is the volume occupied by a mass element dm, and V is the total volume of the object. Substituting dm=  (M/V) </a:t>
            </a:r>
            <a:r>
              <a:rPr lang="en-MY" sz="2000" b="1" dirty="0" err="1" smtClean="0">
                <a:solidFill>
                  <a:srgbClr val="002060"/>
                </a:solidFill>
                <a:latin typeface="Times New Roman" pitchFamily="18" charset="0"/>
                <a:cs typeface="Times New Roman" pitchFamily="18" charset="0"/>
              </a:rPr>
              <a:t>dV</a:t>
            </a:r>
            <a:r>
              <a:rPr lang="en-MY" sz="2000" b="1" dirty="0" smtClean="0">
                <a:solidFill>
                  <a:srgbClr val="002060"/>
                </a:solidFill>
                <a:latin typeface="Times New Roman" pitchFamily="18" charset="0"/>
                <a:cs typeface="Times New Roman" pitchFamily="18" charset="0"/>
              </a:rPr>
              <a:t>  gives</a:t>
            </a:r>
            <a:endParaRPr lang="en-MY" sz="2000" b="1" dirty="0">
              <a:solidFill>
                <a:srgbClr val="002060"/>
              </a:solidFill>
              <a:latin typeface="Times New Roman" pitchFamily="18" charset="0"/>
              <a:cs typeface="Times New Roman" pitchFamily="18" charset="0"/>
            </a:endParaRPr>
          </a:p>
        </p:txBody>
      </p:sp>
      <p:pic>
        <p:nvPicPr>
          <p:cNvPr id="258054" name="Picture 6"/>
          <p:cNvPicPr>
            <a:picLocks noChangeAspect="1" noChangeArrowheads="1"/>
          </p:cNvPicPr>
          <p:nvPr/>
        </p:nvPicPr>
        <p:blipFill>
          <a:blip r:embed="rId4"/>
          <a:srcRect/>
          <a:stretch>
            <a:fillRect/>
          </a:stretch>
        </p:blipFill>
        <p:spPr bwMode="auto">
          <a:xfrm>
            <a:off x="1500166" y="5429264"/>
            <a:ext cx="5214974" cy="8572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4"/>
          <p:cNvSpPr>
            <a:spLocks noGrp="1"/>
          </p:cNvSpPr>
          <p:nvPr>
            <p:ph type="title"/>
          </p:nvPr>
        </p:nvSpPr>
        <p:spPr>
          <a:xfrm>
            <a:off x="0" y="0"/>
            <a:ext cx="4705350" cy="498475"/>
          </a:xfrm>
        </p:spPr>
        <p:txBody>
          <a:bodyPr/>
          <a:lstStyle/>
          <a:p>
            <a:pPr algn="l"/>
            <a:r>
              <a:rPr kumimoji="0" lang="en-US" altLang="zh-TW" sz="2000" b="1" smtClean="0">
                <a:solidFill>
                  <a:srgbClr val="FF3300"/>
                </a:solidFill>
                <a:latin typeface="Times New Roman" pitchFamily="18" charset="0"/>
              </a:rPr>
              <a:t>Sample problem, COM of 3 particles</a:t>
            </a:r>
          </a:p>
        </p:txBody>
      </p:sp>
      <p:pic>
        <p:nvPicPr>
          <p:cNvPr id="21506" name="Picture 2"/>
          <p:cNvPicPr>
            <a:picLocks noChangeAspect="1" noChangeArrowheads="1"/>
          </p:cNvPicPr>
          <p:nvPr/>
        </p:nvPicPr>
        <p:blipFill>
          <a:blip r:embed="rId2"/>
          <a:srcRect/>
          <a:stretch>
            <a:fillRect/>
          </a:stretch>
        </p:blipFill>
        <p:spPr bwMode="auto">
          <a:xfrm>
            <a:off x="0" y="679450"/>
            <a:ext cx="4406900" cy="787400"/>
          </a:xfrm>
          <a:prstGeom prst="rect">
            <a:avLst/>
          </a:prstGeom>
          <a:noFill/>
          <a:ln w="9525">
            <a:noFill/>
            <a:miter lim="800000"/>
            <a:headEnd/>
            <a:tailEnd/>
          </a:ln>
        </p:spPr>
      </p:pic>
      <p:pic>
        <p:nvPicPr>
          <p:cNvPr id="21507" name="Picture 3"/>
          <p:cNvPicPr>
            <a:picLocks noChangeAspect="1" noChangeArrowheads="1"/>
          </p:cNvPicPr>
          <p:nvPr/>
        </p:nvPicPr>
        <p:blipFill>
          <a:blip r:embed="rId3"/>
          <a:srcRect/>
          <a:stretch>
            <a:fillRect/>
          </a:stretch>
        </p:blipFill>
        <p:spPr bwMode="auto">
          <a:xfrm>
            <a:off x="409575" y="1519238"/>
            <a:ext cx="3635375" cy="2565400"/>
          </a:xfrm>
          <a:prstGeom prst="rect">
            <a:avLst/>
          </a:prstGeom>
          <a:noFill/>
          <a:ln w="9525">
            <a:noFill/>
            <a:miter lim="800000"/>
            <a:headEnd/>
            <a:tailEnd/>
          </a:ln>
        </p:spPr>
      </p:pic>
      <p:pic>
        <p:nvPicPr>
          <p:cNvPr id="21508" name="Picture 1"/>
          <p:cNvPicPr>
            <a:picLocks noChangeAspect="1" noChangeArrowheads="1"/>
          </p:cNvPicPr>
          <p:nvPr/>
        </p:nvPicPr>
        <p:blipFill>
          <a:blip r:embed="rId4"/>
          <a:srcRect/>
          <a:stretch>
            <a:fillRect/>
          </a:stretch>
        </p:blipFill>
        <p:spPr bwMode="auto">
          <a:xfrm>
            <a:off x="0" y="4625975"/>
            <a:ext cx="4256088" cy="1184275"/>
          </a:xfrm>
          <a:prstGeom prst="rect">
            <a:avLst/>
          </a:prstGeom>
          <a:noFill/>
          <a:ln w="9525">
            <a:noFill/>
            <a:miter lim="800000"/>
            <a:headEnd/>
            <a:tailEnd/>
          </a:ln>
        </p:spPr>
      </p:pic>
      <p:sp>
        <p:nvSpPr>
          <p:cNvPr id="21509" name="TextBox 12"/>
          <p:cNvSpPr txBox="1">
            <a:spLocks noChangeArrowheads="1"/>
          </p:cNvSpPr>
          <p:nvPr/>
        </p:nvSpPr>
        <p:spPr bwMode="auto">
          <a:xfrm>
            <a:off x="0" y="4122738"/>
            <a:ext cx="2870200" cy="338137"/>
          </a:xfrm>
          <a:prstGeom prst="rect">
            <a:avLst/>
          </a:prstGeom>
          <a:noFill/>
          <a:ln w="9525">
            <a:noFill/>
            <a:miter lim="800000"/>
            <a:headEnd/>
            <a:tailEnd/>
          </a:ln>
        </p:spPr>
        <p:txBody>
          <a:bodyPr wrap="none">
            <a:spAutoFit/>
          </a:bodyPr>
          <a:lstStyle/>
          <a:p>
            <a:r>
              <a:rPr lang="en-US" altLang="zh-TW" sz="1600"/>
              <a:t>We are given the following data:</a:t>
            </a:r>
          </a:p>
        </p:txBody>
      </p:sp>
      <p:sp>
        <p:nvSpPr>
          <p:cNvPr id="21510" name="Rectangle 14"/>
          <p:cNvSpPr>
            <a:spLocks noChangeArrowheads="1"/>
          </p:cNvSpPr>
          <p:nvPr/>
        </p:nvSpPr>
        <p:spPr bwMode="auto">
          <a:xfrm>
            <a:off x="4572000" y="130175"/>
            <a:ext cx="4572000" cy="4800600"/>
          </a:xfrm>
          <a:prstGeom prst="rect">
            <a:avLst/>
          </a:prstGeom>
          <a:noFill/>
          <a:ln w="9525">
            <a:noFill/>
            <a:miter lim="800000"/>
            <a:headEnd/>
            <a:tailEnd/>
          </a:ln>
        </p:spPr>
        <p:txBody>
          <a:bodyPr>
            <a:spAutoFit/>
          </a:bodyPr>
          <a:lstStyle/>
          <a:p>
            <a:r>
              <a:rPr lang="en-US" altLang="zh-TW" sz="1800"/>
              <a:t>The total mass M of the system is 7.1 kg. </a:t>
            </a:r>
          </a:p>
          <a:p>
            <a:endParaRPr lang="en-US" altLang="zh-TW" sz="1800"/>
          </a:p>
          <a:p>
            <a:r>
              <a:rPr lang="en-US" altLang="zh-TW" sz="1800"/>
              <a:t>The coordinates of the center of mass are therefore:</a:t>
            </a:r>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endParaRPr lang="en-US" altLang="zh-TW" sz="1800"/>
          </a:p>
          <a:p>
            <a:r>
              <a:rPr lang="en-US" altLang="zh-TW" sz="1800"/>
              <a:t>Note that the z</a:t>
            </a:r>
            <a:r>
              <a:rPr lang="en-US" altLang="zh-TW" sz="1800" baseline="-25000"/>
              <a:t>com</a:t>
            </a:r>
            <a:r>
              <a:rPr lang="en-US" altLang="zh-TW" sz="1800"/>
              <a:t>  = 0.</a:t>
            </a:r>
          </a:p>
        </p:txBody>
      </p:sp>
      <p:pic>
        <p:nvPicPr>
          <p:cNvPr id="21511" name="Picture 2"/>
          <p:cNvPicPr>
            <a:picLocks noChangeAspect="1" noChangeArrowheads="1"/>
          </p:cNvPicPr>
          <p:nvPr/>
        </p:nvPicPr>
        <p:blipFill>
          <a:blip r:embed="rId5"/>
          <a:srcRect/>
          <a:stretch>
            <a:fillRect/>
          </a:stretch>
        </p:blipFill>
        <p:spPr bwMode="auto">
          <a:xfrm>
            <a:off x="4484688" y="1649413"/>
            <a:ext cx="4659312"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0" y="0"/>
            <a:ext cx="7024102" cy="523220"/>
          </a:xfrm>
          <a:prstGeom prst="rect">
            <a:avLst/>
          </a:prstGeom>
          <a:noFill/>
          <a:ln w="9525">
            <a:noFill/>
            <a:miter lim="800000"/>
            <a:headEnd/>
            <a:tailEnd/>
          </a:ln>
        </p:spPr>
        <p:txBody>
          <a:bodyPr wrap="none">
            <a:spAutoFit/>
          </a:bodyPr>
          <a:lstStyle/>
          <a:p>
            <a:pPr>
              <a:buFont typeface="Wingdings" pitchFamily="2" charset="2"/>
              <a:buChar char="v"/>
            </a:pPr>
            <a:r>
              <a:rPr lang="en-US" altLang="zh-TW" sz="2000" b="1" i="1" dirty="0" smtClean="0">
                <a:solidFill>
                  <a:srgbClr val="0070C0"/>
                </a:solidFill>
                <a:latin typeface="Arial" pitchFamily="34" charset="0"/>
                <a:cs typeface="Arial" pitchFamily="34" charset="0"/>
              </a:rPr>
              <a:t> </a:t>
            </a:r>
            <a:r>
              <a:rPr lang="en-US" altLang="zh-TW" sz="2800" b="1" dirty="0">
                <a:solidFill>
                  <a:srgbClr val="FF0000"/>
                </a:solidFill>
                <a:latin typeface="Times New Roman" pitchFamily="18" charset="0"/>
                <a:cs typeface="Times New Roman" pitchFamily="18" charset="0"/>
              </a:rPr>
              <a:t>Newton’s 2</a:t>
            </a:r>
            <a:r>
              <a:rPr lang="en-US" altLang="zh-TW" sz="2800" b="1" baseline="30000" dirty="0">
                <a:solidFill>
                  <a:srgbClr val="FF0000"/>
                </a:solidFill>
                <a:latin typeface="Times New Roman" pitchFamily="18" charset="0"/>
                <a:cs typeface="Times New Roman" pitchFamily="18" charset="0"/>
              </a:rPr>
              <a:t>nd</a:t>
            </a:r>
            <a:r>
              <a:rPr lang="en-US" altLang="zh-TW" sz="2800" b="1" dirty="0">
                <a:solidFill>
                  <a:srgbClr val="FF0000"/>
                </a:solidFill>
                <a:latin typeface="Times New Roman" pitchFamily="18" charset="0"/>
                <a:cs typeface="Times New Roman" pitchFamily="18" charset="0"/>
              </a:rPr>
              <a:t> Law for a System of Particles</a:t>
            </a:r>
          </a:p>
        </p:txBody>
      </p:sp>
      <p:sp>
        <p:nvSpPr>
          <p:cNvPr id="22530" name="Rectangle 6"/>
          <p:cNvSpPr>
            <a:spLocks noChangeArrowheads="1"/>
          </p:cNvSpPr>
          <p:nvPr/>
        </p:nvSpPr>
        <p:spPr bwMode="auto">
          <a:xfrm>
            <a:off x="701675" y="511175"/>
            <a:ext cx="7488238" cy="707886"/>
          </a:xfrm>
          <a:prstGeom prst="rect">
            <a:avLst/>
          </a:prstGeom>
          <a:noFill/>
          <a:ln w="9525">
            <a:noFill/>
            <a:miter lim="800000"/>
            <a:headEnd/>
            <a:tailEnd/>
          </a:ln>
        </p:spPr>
        <p:txBody>
          <a:bodyPr>
            <a:spAutoFit/>
          </a:bodyPr>
          <a:lstStyle/>
          <a:p>
            <a:r>
              <a:rPr lang="en-US" altLang="zh-TW" sz="2000" b="1" dirty="0">
                <a:solidFill>
                  <a:srgbClr val="002060"/>
                </a:solidFill>
                <a:latin typeface="Times New Roman" pitchFamily="18" charset="0"/>
                <a:cs typeface="Times New Roman" pitchFamily="18" charset="0"/>
              </a:rPr>
              <a:t>The vector equation that governs the motion of the center of mass of such a system of particles is:</a:t>
            </a:r>
          </a:p>
        </p:txBody>
      </p:sp>
      <p:pic>
        <p:nvPicPr>
          <p:cNvPr id="11265" name="Picture 1"/>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 y="1214422"/>
            <a:ext cx="3714743" cy="689729"/>
          </a:xfrm>
          <a:prstGeom prst="rect">
            <a:avLst/>
          </a:prstGeom>
          <a:noFill/>
          <a:ln w="9525">
            <a:noFill/>
            <a:miter lim="800000"/>
            <a:headEnd/>
            <a:tailEnd/>
          </a:ln>
        </p:spPr>
      </p:pic>
      <p:sp>
        <p:nvSpPr>
          <p:cNvPr id="22532" name="TextBox 10"/>
          <p:cNvSpPr txBox="1">
            <a:spLocks noChangeArrowheads="1"/>
          </p:cNvSpPr>
          <p:nvPr/>
        </p:nvSpPr>
        <p:spPr bwMode="auto">
          <a:xfrm>
            <a:off x="287338" y="2239963"/>
            <a:ext cx="4035425" cy="4092575"/>
          </a:xfrm>
          <a:prstGeom prst="rect">
            <a:avLst/>
          </a:prstGeom>
          <a:noFill/>
          <a:ln w="9525">
            <a:noFill/>
            <a:miter lim="800000"/>
            <a:headEnd/>
            <a:tailEnd/>
          </a:ln>
        </p:spPr>
        <p:txBody>
          <a:bodyPr>
            <a:spAutoFit/>
          </a:bodyPr>
          <a:lstStyle/>
          <a:p>
            <a:r>
              <a:rPr lang="en-US" altLang="zh-TW" sz="2000" b="1" dirty="0">
                <a:solidFill>
                  <a:srgbClr val="FF0000"/>
                </a:solidFill>
                <a:latin typeface="Times New Roman" pitchFamily="18" charset="0"/>
                <a:cs typeface="Times New Roman" pitchFamily="18" charset="0"/>
              </a:rPr>
              <a:t>Note that:</a:t>
            </a:r>
          </a:p>
          <a:p>
            <a:r>
              <a:rPr lang="en-US" altLang="zh-TW" sz="2000" b="1" dirty="0">
                <a:solidFill>
                  <a:srgbClr val="002060"/>
                </a:solidFill>
                <a:latin typeface="Times New Roman" pitchFamily="18" charset="0"/>
                <a:cs typeface="Times New Roman" pitchFamily="18" charset="0"/>
              </a:rPr>
              <a:t>1. </a:t>
            </a:r>
            <a:r>
              <a:rPr lang="en-US" altLang="zh-TW" sz="2000" b="1" i="1" dirty="0" err="1">
                <a:solidFill>
                  <a:srgbClr val="002060"/>
                </a:solidFill>
                <a:latin typeface="Times New Roman" pitchFamily="18" charset="0"/>
                <a:cs typeface="Times New Roman" pitchFamily="18" charset="0"/>
              </a:rPr>
              <a:t>F</a:t>
            </a:r>
            <a:r>
              <a:rPr lang="en-US" altLang="zh-TW" sz="2000" b="1" baseline="-25000" dirty="0" err="1">
                <a:solidFill>
                  <a:srgbClr val="002060"/>
                </a:solidFill>
                <a:latin typeface="Times New Roman" pitchFamily="18" charset="0"/>
                <a:cs typeface="Times New Roman" pitchFamily="18" charset="0"/>
              </a:rPr>
              <a:t>net</a:t>
            </a:r>
            <a:r>
              <a:rPr lang="en-US" altLang="zh-TW" sz="2000" b="1" dirty="0">
                <a:solidFill>
                  <a:srgbClr val="002060"/>
                </a:solidFill>
                <a:latin typeface="Times New Roman" pitchFamily="18" charset="0"/>
                <a:cs typeface="Times New Roman" pitchFamily="18" charset="0"/>
              </a:rPr>
              <a:t> is the net force of all external forces that act on the system. Forces on one part of the system from another part of the system (internal forces) are not included</a:t>
            </a:r>
          </a:p>
          <a:p>
            <a:endParaRPr lang="en-US" altLang="zh-TW" sz="2000" b="1" dirty="0">
              <a:solidFill>
                <a:srgbClr val="002060"/>
              </a:solidFill>
              <a:latin typeface="Times New Roman" pitchFamily="18" charset="0"/>
              <a:cs typeface="Times New Roman" pitchFamily="18" charset="0"/>
            </a:endParaRPr>
          </a:p>
          <a:p>
            <a:r>
              <a:rPr lang="en-US" altLang="zh-TW" sz="2000" b="1" dirty="0">
                <a:solidFill>
                  <a:srgbClr val="002060"/>
                </a:solidFill>
                <a:latin typeface="Times New Roman" pitchFamily="18" charset="0"/>
                <a:cs typeface="Times New Roman" pitchFamily="18" charset="0"/>
              </a:rPr>
              <a:t>2. </a:t>
            </a:r>
            <a:r>
              <a:rPr lang="en-US" altLang="zh-TW" sz="2000" b="1" i="1" dirty="0">
                <a:solidFill>
                  <a:srgbClr val="002060"/>
                </a:solidFill>
                <a:latin typeface="Times New Roman" pitchFamily="18" charset="0"/>
                <a:cs typeface="Times New Roman" pitchFamily="18" charset="0"/>
              </a:rPr>
              <a:t>M</a:t>
            </a:r>
            <a:r>
              <a:rPr lang="en-US" altLang="zh-TW" sz="2000" b="1" dirty="0">
                <a:solidFill>
                  <a:srgbClr val="002060"/>
                </a:solidFill>
                <a:latin typeface="Times New Roman" pitchFamily="18" charset="0"/>
                <a:cs typeface="Times New Roman" pitchFamily="18" charset="0"/>
              </a:rPr>
              <a:t> is the total mass of the system. </a:t>
            </a:r>
            <a:r>
              <a:rPr lang="en-US" altLang="zh-TW" sz="2000" b="1" i="1" dirty="0">
                <a:solidFill>
                  <a:srgbClr val="002060"/>
                </a:solidFill>
                <a:latin typeface="Times New Roman" pitchFamily="18" charset="0"/>
                <a:cs typeface="Times New Roman" pitchFamily="18" charset="0"/>
              </a:rPr>
              <a:t>M</a:t>
            </a:r>
            <a:r>
              <a:rPr lang="en-US" altLang="zh-TW" sz="2000" b="1" dirty="0">
                <a:solidFill>
                  <a:srgbClr val="002060"/>
                </a:solidFill>
                <a:latin typeface="Times New Roman" pitchFamily="18" charset="0"/>
                <a:cs typeface="Times New Roman" pitchFamily="18" charset="0"/>
              </a:rPr>
              <a:t> remains constant, and the system is said to be closed.</a:t>
            </a:r>
          </a:p>
          <a:p>
            <a:endParaRPr lang="en-US" altLang="zh-TW" sz="2000" b="1" dirty="0">
              <a:solidFill>
                <a:srgbClr val="002060"/>
              </a:solidFill>
              <a:latin typeface="Times New Roman" pitchFamily="18" charset="0"/>
              <a:cs typeface="Times New Roman" pitchFamily="18" charset="0"/>
            </a:endParaRPr>
          </a:p>
          <a:p>
            <a:r>
              <a:rPr lang="en-US" altLang="zh-TW" sz="2000" b="1" dirty="0">
                <a:solidFill>
                  <a:srgbClr val="002060"/>
                </a:solidFill>
                <a:latin typeface="Times New Roman" pitchFamily="18" charset="0"/>
                <a:cs typeface="Times New Roman" pitchFamily="18" charset="0"/>
              </a:rPr>
              <a:t>3. </a:t>
            </a:r>
            <a:r>
              <a:rPr lang="en-US" altLang="zh-TW" sz="2000" b="1" i="1" dirty="0" err="1">
                <a:solidFill>
                  <a:srgbClr val="002060"/>
                </a:solidFill>
                <a:latin typeface="Times New Roman" pitchFamily="18" charset="0"/>
                <a:cs typeface="Times New Roman" pitchFamily="18" charset="0"/>
              </a:rPr>
              <a:t>a</a:t>
            </a:r>
            <a:r>
              <a:rPr lang="en-US" altLang="zh-TW" sz="2000" b="1" baseline="-25000" dirty="0" err="1">
                <a:solidFill>
                  <a:srgbClr val="002060"/>
                </a:solidFill>
                <a:latin typeface="Times New Roman" pitchFamily="18" charset="0"/>
                <a:cs typeface="Times New Roman" pitchFamily="18" charset="0"/>
              </a:rPr>
              <a:t>com</a:t>
            </a:r>
            <a:r>
              <a:rPr lang="en-US" altLang="zh-TW" sz="2000" b="1" dirty="0">
                <a:solidFill>
                  <a:srgbClr val="002060"/>
                </a:solidFill>
                <a:latin typeface="Times New Roman" pitchFamily="18" charset="0"/>
                <a:cs typeface="Times New Roman" pitchFamily="18" charset="0"/>
              </a:rPr>
              <a:t> is the acceleration of the center of mass of the system. </a:t>
            </a:r>
          </a:p>
        </p:txBody>
      </p:sp>
      <p:pic>
        <p:nvPicPr>
          <p:cNvPr id="259074" name="Picture 2"/>
          <p:cNvPicPr>
            <a:picLocks noChangeAspect="1" noChangeArrowheads="1"/>
          </p:cNvPicPr>
          <p:nvPr/>
        </p:nvPicPr>
        <p:blipFill>
          <a:blip r:embed="rId3"/>
          <a:srcRect/>
          <a:stretch>
            <a:fillRect/>
          </a:stretch>
        </p:blipFill>
        <p:spPr bwMode="auto">
          <a:xfrm>
            <a:off x="3714744" y="1142984"/>
            <a:ext cx="5214974" cy="857256"/>
          </a:xfrm>
          <a:prstGeom prst="rect">
            <a:avLst/>
          </a:prstGeom>
          <a:noFill/>
          <a:ln w="9525">
            <a:noFill/>
            <a:miter lim="800000"/>
            <a:headEnd/>
            <a:tailEnd/>
          </a:ln>
          <a:effectLst/>
        </p:spPr>
      </p:pic>
      <p:pic>
        <p:nvPicPr>
          <p:cNvPr id="259075" name="Picture 3"/>
          <p:cNvPicPr>
            <a:picLocks noChangeAspect="1" noChangeArrowheads="1"/>
          </p:cNvPicPr>
          <p:nvPr/>
        </p:nvPicPr>
        <p:blipFill>
          <a:blip r:embed="rId4"/>
          <a:srcRect/>
          <a:stretch>
            <a:fillRect/>
          </a:stretch>
        </p:blipFill>
        <p:spPr bwMode="auto">
          <a:xfrm>
            <a:off x="4786314" y="2071678"/>
            <a:ext cx="4148139" cy="4362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1"/>
          <p:cNvSpPr txBox="1">
            <a:spLocks noChangeArrowheads="1"/>
          </p:cNvSpPr>
          <p:nvPr/>
        </p:nvSpPr>
        <p:spPr bwMode="auto">
          <a:xfrm>
            <a:off x="0" y="0"/>
            <a:ext cx="9144000" cy="400050"/>
          </a:xfrm>
          <a:prstGeom prst="rect">
            <a:avLst/>
          </a:prstGeom>
          <a:noFill/>
          <a:ln w="9525">
            <a:noFill/>
            <a:miter lim="800000"/>
            <a:headEnd/>
            <a:tailEnd/>
          </a:ln>
        </p:spPr>
        <p:txBody>
          <a:bodyPr>
            <a:spAutoFit/>
          </a:bodyPr>
          <a:lstStyle/>
          <a:p>
            <a:r>
              <a:rPr lang="en-US" altLang="zh-TW" sz="2000" b="1" dirty="0" smtClean="0">
                <a:solidFill>
                  <a:srgbClr val="FF0000"/>
                </a:solidFill>
                <a:latin typeface="Times New Roman" pitchFamily="18" charset="0"/>
                <a:cs typeface="Times New Roman" pitchFamily="18" charset="0"/>
              </a:rPr>
              <a:t>Newton’s </a:t>
            </a:r>
            <a:r>
              <a:rPr lang="en-US" altLang="zh-TW" sz="2000" b="1" dirty="0">
                <a:solidFill>
                  <a:srgbClr val="FF0000"/>
                </a:solidFill>
                <a:latin typeface="Times New Roman" pitchFamily="18" charset="0"/>
                <a:cs typeface="Times New Roman" pitchFamily="18" charset="0"/>
              </a:rPr>
              <a:t>2</a:t>
            </a:r>
            <a:r>
              <a:rPr lang="en-US" altLang="zh-TW" sz="2000" b="1" baseline="30000" dirty="0">
                <a:solidFill>
                  <a:srgbClr val="FF0000"/>
                </a:solidFill>
                <a:latin typeface="Times New Roman" pitchFamily="18" charset="0"/>
                <a:cs typeface="Times New Roman" pitchFamily="18" charset="0"/>
              </a:rPr>
              <a:t>nd</a:t>
            </a:r>
            <a:r>
              <a:rPr lang="en-US" altLang="zh-TW" sz="2000" b="1" dirty="0">
                <a:solidFill>
                  <a:srgbClr val="FF0000"/>
                </a:solidFill>
                <a:latin typeface="Times New Roman" pitchFamily="18" charset="0"/>
                <a:cs typeface="Times New Roman" pitchFamily="18" charset="0"/>
              </a:rPr>
              <a:t> Law for a System of Particles: Proof</a:t>
            </a:r>
          </a:p>
        </p:txBody>
      </p:sp>
      <p:sp>
        <p:nvSpPr>
          <p:cNvPr id="23554" name="TextBox 8"/>
          <p:cNvSpPr txBox="1">
            <a:spLocks noChangeArrowheads="1"/>
          </p:cNvSpPr>
          <p:nvPr/>
        </p:nvSpPr>
        <p:spPr bwMode="auto">
          <a:xfrm>
            <a:off x="292100" y="666750"/>
            <a:ext cx="8164513" cy="5354638"/>
          </a:xfrm>
          <a:prstGeom prst="rect">
            <a:avLst/>
          </a:prstGeom>
          <a:noFill/>
          <a:ln w="9525">
            <a:noFill/>
            <a:miter lim="800000"/>
            <a:headEnd/>
            <a:tailEnd/>
          </a:ln>
        </p:spPr>
        <p:txBody>
          <a:bodyPr>
            <a:spAutoFit/>
          </a:bodyPr>
          <a:lstStyle/>
          <a:p>
            <a:pPr>
              <a:buFont typeface="Wingdings" pitchFamily="2" charset="2"/>
              <a:buChar char="Ø"/>
            </a:pPr>
            <a:r>
              <a:rPr lang="en-US" altLang="zh-TW" sz="1800" b="1" dirty="0">
                <a:solidFill>
                  <a:srgbClr val="002060"/>
                </a:solidFill>
                <a:latin typeface="Times New Roman" pitchFamily="18" charset="0"/>
                <a:cs typeface="Times New Roman" pitchFamily="18" charset="0"/>
              </a:rPr>
              <a:t>For a system of </a:t>
            </a:r>
            <a:r>
              <a:rPr lang="en-US" altLang="zh-TW" sz="1800" b="1" i="1" dirty="0">
                <a:solidFill>
                  <a:srgbClr val="002060"/>
                </a:solidFill>
                <a:latin typeface="Times New Roman" pitchFamily="18" charset="0"/>
                <a:cs typeface="Times New Roman" pitchFamily="18" charset="0"/>
              </a:rPr>
              <a:t>n </a:t>
            </a:r>
            <a:r>
              <a:rPr lang="en-US" altLang="zh-TW" sz="1800" b="1" dirty="0">
                <a:solidFill>
                  <a:srgbClr val="002060"/>
                </a:solidFill>
                <a:latin typeface="Times New Roman" pitchFamily="18" charset="0"/>
                <a:cs typeface="Times New Roman" pitchFamily="18" charset="0"/>
              </a:rPr>
              <a:t>particles,</a:t>
            </a:r>
          </a:p>
          <a:p>
            <a:endParaRPr lang="en-US" altLang="zh-TW" sz="1800" dirty="0">
              <a:solidFill>
                <a:srgbClr val="FF0000"/>
              </a:solidFill>
            </a:endParaRPr>
          </a:p>
          <a:p>
            <a:r>
              <a:rPr lang="en-US" altLang="zh-TW" sz="1800" b="1" dirty="0">
                <a:solidFill>
                  <a:srgbClr val="002060"/>
                </a:solidFill>
                <a:latin typeface="Times New Roman" pitchFamily="18" charset="0"/>
                <a:cs typeface="Times New Roman" pitchFamily="18" charset="0"/>
              </a:rPr>
              <a:t>where  M is the total mass, and </a:t>
            </a:r>
            <a:r>
              <a:rPr lang="en-US" altLang="zh-TW" sz="1800" b="1" dirty="0" err="1">
                <a:solidFill>
                  <a:srgbClr val="002060"/>
                </a:solidFill>
                <a:latin typeface="Times New Roman" pitchFamily="18" charset="0"/>
                <a:cs typeface="Times New Roman" pitchFamily="18" charset="0"/>
              </a:rPr>
              <a:t>r</a:t>
            </a:r>
            <a:r>
              <a:rPr lang="en-US" altLang="zh-TW" sz="1800" b="1" baseline="-25000" dirty="0" err="1">
                <a:solidFill>
                  <a:srgbClr val="002060"/>
                </a:solidFill>
                <a:latin typeface="Times New Roman" pitchFamily="18" charset="0"/>
                <a:cs typeface="Times New Roman" pitchFamily="18" charset="0"/>
              </a:rPr>
              <a:t>i</a:t>
            </a:r>
            <a:r>
              <a:rPr lang="en-US" altLang="zh-TW" sz="1800" b="1" dirty="0">
                <a:solidFill>
                  <a:srgbClr val="002060"/>
                </a:solidFill>
                <a:latin typeface="Times New Roman" pitchFamily="18" charset="0"/>
                <a:cs typeface="Times New Roman" pitchFamily="18" charset="0"/>
              </a:rPr>
              <a:t> are the position vectors of the masses m</a:t>
            </a:r>
            <a:r>
              <a:rPr lang="en-US" altLang="zh-TW" sz="1800" b="1" baseline="-25000" dirty="0">
                <a:solidFill>
                  <a:srgbClr val="002060"/>
                </a:solidFill>
                <a:latin typeface="Times New Roman" pitchFamily="18" charset="0"/>
                <a:cs typeface="Times New Roman" pitchFamily="18" charset="0"/>
              </a:rPr>
              <a:t>i</a:t>
            </a:r>
            <a:r>
              <a:rPr lang="en-US" altLang="zh-TW" sz="1800" b="1" dirty="0">
                <a:solidFill>
                  <a:srgbClr val="002060"/>
                </a:solidFill>
                <a:latin typeface="Times New Roman" pitchFamily="18" charset="0"/>
                <a:cs typeface="Times New Roman" pitchFamily="18" charset="0"/>
              </a:rPr>
              <a:t>.</a:t>
            </a:r>
          </a:p>
          <a:p>
            <a:endParaRPr lang="en-US" altLang="zh-TW" sz="1800" dirty="0">
              <a:solidFill>
                <a:srgbClr val="FF0000"/>
              </a:solidFill>
            </a:endParaRPr>
          </a:p>
          <a:p>
            <a:endParaRPr lang="en-US" altLang="zh-TW" sz="1800" dirty="0">
              <a:solidFill>
                <a:srgbClr val="FF0000"/>
              </a:solidFill>
            </a:endParaRPr>
          </a:p>
          <a:p>
            <a:pPr>
              <a:buFont typeface="Wingdings" pitchFamily="2" charset="2"/>
              <a:buChar char="Ø"/>
            </a:pPr>
            <a:r>
              <a:rPr lang="en-US" altLang="zh-TW" sz="1800" b="1" dirty="0">
                <a:solidFill>
                  <a:srgbClr val="002060"/>
                </a:solidFill>
                <a:latin typeface="Times New Roman" pitchFamily="18" charset="0"/>
                <a:cs typeface="Times New Roman" pitchFamily="18" charset="0"/>
              </a:rPr>
              <a:t>Differentiating, </a:t>
            </a:r>
          </a:p>
          <a:p>
            <a:endParaRPr lang="en-US" altLang="zh-TW" sz="1800" dirty="0">
              <a:solidFill>
                <a:srgbClr val="FF0000"/>
              </a:solidFill>
            </a:endParaRPr>
          </a:p>
          <a:p>
            <a:r>
              <a:rPr lang="en-US" altLang="zh-TW" sz="1800" b="1" dirty="0">
                <a:solidFill>
                  <a:srgbClr val="002060"/>
                </a:solidFill>
                <a:latin typeface="Times New Roman" pitchFamily="18" charset="0"/>
                <a:cs typeface="Times New Roman" pitchFamily="18" charset="0"/>
              </a:rPr>
              <a:t>where the </a:t>
            </a:r>
            <a:r>
              <a:rPr lang="en-US" altLang="zh-TW" sz="1800" b="1" i="1" dirty="0">
                <a:solidFill>
                  <a:srgbClr val="C00000"/>
                </a:solidFill>
                <a:latin typeface="Times New Roman" pitchFamily="18" charset="0"/>
                <a:cs typeface="Times New Roman" pitchFamily="18" charset="0"/>
              </a:rPr>
              <a:t>v</a:t>
            </a:r>
            <a:r>
              <a:rPr lang="en-US" altLang="zh-TW" sz="1800" b="1" dirty="0">
                <a:solidFill>
                  <a:srgbClr val="002060"/>
                </a:solidFill>
                <a:latin typeface="Times New Roman" pitchFamily="18" charset="0"/>
                <a:cs typeface="Times New Roman" pitchFamily="18" charset="0"/>
              </a:rPr>
              <a:t> vectors are velocity vectors.</a:t>
            </a:r>
          </a:p>
          <a:p>
            <a:endParaRPr lang="en-US" altLang="zh-TW" sz="1800" dirty="0">
              <a:solidFill>
                <a:srgbClr val="FF0000"/>
              </a:solidFill>
            </a:endParaRPr>
          </a:p>
          <a:p>
            <a:endParaRPr lang="en-US" altLang="zh-TW" sz="1800" dirty="0">
              <a:solidFill>
                <a:srgbClr val="FF0000"/>
              </a:solidFill>
            </a:endParaRPr>
          </a:p>
          <a:p>
            <a:pPr>
              <a:buFont typeface="Wingdings" pitchFamily="2" charset="2"/>
              <a:buChar char="Ø"/>
            </a:pPr>
            <a:r>
              <a:rPr lang="en-US" altLang="zh-TW" sz="1800" b="1" dirty="0">
                <a:solidFill>
                  <a:srgbClr val="002060"/>
                </a:solidFill>
                <a:latin typeface="Times New Roman" pitchFamily="18" charset="0"/>
                <a:cs typeface="Times New Roman" pitchFamily="18" charset="0"/>
              </a:rPr>
              <a:t>This leads to </a:t>
            </a:r>
          </a:p>
          <a:p>
            <a:pPr>
              <a:buFont typeface="Wingdings" pitchFamily="2" charset="2"/>
              <a:buChar char="Ø"/>
            </a:pPr>
            <a:endParaRPr lang="en-US" altLang="zh-TW" sz="1800" dirty="0">
              <a:solidFill>
                <a:srgbClr val="FF0000"/>
              </a:solidFill>
            </a:endParaRPr>
          </a:p>
          <a:p>
            <a:pPr>
              <a:buFont typeface="Wingdings" pitchFamily="2" charset="2"/>
              <a:buChar char="Ø"/>
            </a:pPr>
            <a:endParaRPr lang="en-US" altLang="zh-TW" sz="1800" dirty="0">
              <a:solidFill>
                <a:srgbClr val="FF0000"/>
              </a:solidFill>
            </a:endParaRPr>
          </a:p>
          <a:p>
            <a:pPr>
              <a:buFont typeface="Wingdings" pitchFamily="2" charset="2"/>
              <a:buChar char="Ø"/>
            </a:pPr>
            <a:endParaRPr lang="en-US" altLang="zh-TW" sz="1800" dirty="0">
              <a:solidFill>
                <a:srgbClr val="FF0000"/>
              </a:solidFill>
            </a:endParaRPr>
          </a:p>
          <a:p>
            <a:pPr>
              <a:buFont typeface="Wingdings" pitchFamily="2" charset="2"/>
              <a:buChar char="Ø"/>
            </a:pPr>
            <a:r>
              <a:rPr lang="en-US" altLang="zh-TW" sz="1800" b="1" dirty="0">
                <a:solidFill>
                  <a:srgbClr val="002060"/>
                </a:solidFill>
                <a:latin typeface="Times New Roman" pitchFamily="18" charset="0"/>
                <a:cs typeface="Times New Roman" pitchFamily="18" charset="0"/>
              </a:rPr>
              <a:t>Finally, </a:t>
            </a:r>
          </a:p>
          <a:p>
            <a:pPr>
              <a:buFont typeface="Wingdings" pitchFamily="2" charset="2"/>
              <a:buChar char="Ø"/>
            </a:pPr>
            <a:endParaRPr lang="en-US" altLang="zh-TW" sz="1800" dirty="0">
              <a:solidFill>
                <a:srgbClr val="FF0000"/>
              </a:solidFill>
            </a:endParaRPr>
          </a:p>
          <a:p>
            <a:pPr>
              <a:buFont typeface="Wingdings" pitchFamily="2" charset="2"/>
              <a:buChar char="Ø"/>
            </a:pPr>
            <a:endParaRPr lang="en-US" altLang="zh-TW" sz="1800" dirty="0">
              <a:solidFill>
                <a:srgbClr val="FF0000"/>
              </a:solidFill>
            </a:endParaRPr>
          </a:p>
          <a:p>
            <a:r>
              <a:rPr lang="en-US" altLang="zh-TW" sz="1800" b="1" dirty="0">
                <a:solidFill>
                  <a:srgbClr val="002060"/>
                </a:solidFill>
                <a:latin typeface="Times New Roman" pitchFamily="18" charset="0"/>
                <a:cs typeface="Times New Roman" pitchFamily="18" charset="0"/>
              </a:rPr>
              <a:t>What remains on the right hand side is the vector sum of all the external forces that act on the system, while the internal forces cancel out by Newton’s 3</a:t>
            </a:r>
            <a:r>
              <a:rPr lang="en-US" altLang="zh-TW" sz="1800" b="1" baseline="30000" dirty="0">
                <a:solidFill>
                  <a:srgbClr val="002060"/>
                </a:solidFill>
                <a:latin typeface="Times New Roman" pitchFamily="18" charset="0"/>
                <a:cs typeface="Times New Roman" pitchFamily="18" charset="0"/>
              </a:rPr>
              <a:t>rd</a:t>
            </a:r>
            <a:r>
              <a:rPr lang="en-US" altLang="zh-TW" sz="1800" b="1" dirty="0">
                <a:solidFill>
                  <a:srgbClr val="002060"/>
                </a:solidFill>
                <a:latin typeface="Times New Roman" pitchFamily="18" charset="0"/>
                <a:cs typeface="Times New Roman" pitchFamily="18" charset="0"/>
              </a:rPr>
              <a:t> Law.</a:t>
            </a:r>
          </a:p>
        </p:txBody>
      </p:sp>
      <p:pic>
        <p:nvPicPr>
          <p:cNvPr id="56322" name="Picture 2"/>
          <p:cNvPicPr>
            <a:picLocks noChangeAspect="1" noChangeArrowheads="1"/>
          </p:cNvPicPr>
          <p:nvPr/>
        </p:nvPicPr>
        <p:blipFill>
          <a:blip r:embed="rId3" cstate="print">
            <a:duotone>
              <a:prstClr val="black"/>
              <a:srgbClr val="FFC000">
                <a:tint val="45000"/>
                <a:satMod val="400000"/>
              </a:srgbClr>
            </a:duotone>
          </a:blip>
          <a:srcRect/>
          <a:stretch>
            <a:fillRect/>
          </a:stretch>
        </p:blipFill>
        <p:spPr bwMode="auto">
          <a:xfrm>
            <a:off x="3357554" y="642918"/>
            <a:ext cx="5590973" cy="496450"/>
          </a:xfrm>
          <a:prstGeom prst="rect">
            <a:avLst/>
          </a:prstGeom>
          <a:noFill/>
          <a:ln w="9525">
            <a:noFill/>
            <a:miter lim="800000"/>
            <a:headEnd/>
            <a:tailEnd/>
          </a:ln>
        </p:spPr>
      </p:pic>
      <p:pic>
        <p:nvPicPr>
          <p:cNvPr id="56323" name="Picture 3"/>
          <p:cNvPicPr>
            <a:picLocks noChangeAspect="1" noChangeArrowheads="1"/>
          </p:cNvPicPr>
          <p:nvPr/>
        </p:nvPicPr>
        <p:blipFill>
          <a:blip r:embed="rId4" cstate="print">
            <a:duotone>
              <a:prstClr val="black"/>
              <a:srgbClr val="FFC000">
                <a:tint val="45000"/>
                <a:satMod val="400000"/>
              </a:srgbClr>
            </a:duotone>
          </a:blip>
          <a:srcRect/>
          <a:stretch>
            <a:fillRect/>
          </a:stretch>
        </p:blipFill>
        <p:spPr bwMode="auto">
          <a:xfrm>
            <a:off x="2149139" y="1827767"/>
            <a:ext cx="6065837" cy="516765"/>
          </a:xfrm>
          <a:prstGeom prst="rect">
            <a:avLst/>
          </a:prstGeom>
          <a:noFill/>
          <a:ln w="9525">
            <a:noFill/>
            <a:miter lim="800000"/>
            <a:headEnd/>
            <a:tailEnd/>
          </a:ln>
        </p:spPr>
      </p:pic>
      <p:pic>
        <p:nvPicPr>
          <p:cNvPr id="56324" name="Picture 4"/>
          <p:cNvPicPr>
            <a:picLocks noChangeAspect="1" noChangeArrowheads="1"/>
          </p:cNvPicPr>
          <p:nvPr/>
        </p:nvPicPr>
        <p:blipFill>
          <a:blip r:embed="rId5" cstate="print">
            <a:duotone>
              <a:prstClr val="black"/>
              <a:srgbClr val="FFC000">
                <a:tint val="45000"/>
                <a:satMod val="400000"/>
              </a:srgbClr>
            </a:duotone>
          </a:blip>
          <a:srcRect/>
          <a:stretch>
            <a:fillRect/>
          </a:stretch>
        </p:blipFill>
        <p:spPr bwMode="auto">
          <a:xfrm>
            <a:off x="1818340" y="3113400"/>
            <a:ext cx="6394366" cy="554883"/>
          </a:xfrm>
          <a:prstGeom prst="rect">
            <a:avLst/>
          </a:prstGeom>
          <a:noFill/>
          <a:ln w="9525">
            <a:noFill/>
            <a:miter lim="800000"/>
            <a:headEnd/>
            <a:tailEnd/>
          </a:ln>
        </p:spPr>
      </p:pic>
      <p:pic>
        <p:nvPicPr>
          <p:cNvPr id="56325" name="Picture 5"/>
          <p:cNvPicPr>
            <a:picLocks noChangeAspect="1" noChangeArrowheads="1"/>
          </p:cNvPicPr>
          <p:nvPr/>
        </p:nvPicPr>
        <p:blipFill>
          <a:blip r:embed="rId6" cstate="print">
            <a:duotone>
              <a:prstClr val="black"/>
              <a:srgbClr val="FFC000">
                <a:tint val="45000"/>
                <a:satMod val="400000"/>
              </a:srgbClr>
            </a:duotone>
          </a:blip>
          <a:srcRect/>
          <a:stretch>
            <a:fillRect/>
          </a:stretch>
        </p:blipFill>
        <p:spPr bwMode="auto">
          <a:xfrm>
            <a:off x="1577851" y="4352565"/>
            <a:ext cx="5624460" cy="5045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0" y="0"/>
            <a:ext cx="8662988" cy="468313"/>
          </a:xfrm>
        </p:spPr>
        <p:txBody>
          <a:bodyPr>
            <a:normAutofit fontScale="90000"/>
          </a:bodyPr>
          <a:lstStyle/>
          <a:p>
            <a:pPr algn="l"/>
            <a:r>
              <a:rPr kumimoji="0" lang="en-US" altLang="zh-TW" sz="2800" smtClean="0">
                <a:solidFill>
                  <a:srgbClr val="FF0000"/>
                </a:solidFill>
                <a:latin typeface="Times New Roman" pitchFamily="18" charset="0"/>
              </a:rPr>
              <a:t>Sample problem: motion of the com of 3 particles</a:t>
            </a:r>
          </a:p>
        </p:txBody>
      </p:sp>
      <p:sp>
        <p:nvSpPr>
          <p:cNvPr id="24579" name="Rectangle 15"/>
          <p:cNvSpPr>
            <a:spLocks noChangeArrowheads="1"/>
          </p:cNvSpPr>
          <p:nvPr/>
        </p:nvSpPr>
        <p:spPr bwMode="auto">
          <a:xfrm>
            <a:off x="4468813" y="423863"/>
            <a:ext cx="4572000" cy="2032000"/>
          </a:xfrm>
          <a:prstGeom prst="rect">
            <a:avLst/>
          </a:prstGeom>
          <a:noFill/>
          <a:ln w="9525">
            <a:noFill/>
            <a:miter lim="800000"/>
            <a:headEnd/>
            <a:tailEnd/>
          </a:ln>
        </p:spPr>
        <p:txBody>
          <a:bodyPr>
            <a:spAutoFit/>
          </a:bodyPr>
          <a:lstStyle/>
          <a:p>
            <a:r>
              <a:rPr lang="en-US" altLang="zh-TW" sz="1800" b="1" i="1" dirty="0">
                <a:solidFill>
                  <a:srgbClr val="002060"/>
                </a:solidFill>
                <a:latin typeface="Times New Roman" pitchFamily="18" charset="0"/>
                <a:cs typeface="Times New Roman" pitchFamily="18" charset="0"/>
              </a:rPr>
              <a:t>Calculations: </a:t>
            </a:r>
            <a:r>
              <a:rPr lang="en-US" altLang="zh-TW" sz="1800" dirty="0">
                <a:solidFill>
                  <a:srgbClr val="002060"/>
                </a:solidFill>
                <a:latin typeface="Times New Roman" pitchFamily="18" charset="0"/>
                <a:cs typeface="Times New Roman" pitchFamily="18" charset="0"/>
              </a:rPr>
              <a:t>Applying </a:t>
            </a:r>
            <a:r>
              <a:rPr lang="en-US" altLang="zh-TW" sz="1800" dirty="0" smtClean="0">
                <a:solidFill>
                  <a:srgbClr val="002060"/>
                </a:solidFill>
                <a:latin typeface="Times New Roman" pitchFamily="18" charset="0"/>
                <a:cs typeface="Times New Roman" pitchFamily="18" charset="0"/>
              </a:rPr>
              <a:t>Newton</a:t>
            </a:r>
            <a:r>
              <a:rPr lang="zh-TW" altLang="en-US" sz="1800" dirty="0" smtClean="0">
                <a:solidFill>
                  <a:srgbClr val="002060"/>
                </a:solidFill>
                <a:latin typeface="Times New Roman" pitchFamily="18" charset="0"/>
                <a:cs typeface="Times New Roman" pitchFamily="18" charset="0"/>
              </a:rPr>
              <a:t>’</a:t>
            </a:r>
            <a:r>
              <a:rPr lang="en-US" altLang="zh-TW" sz="1800" dirty="0" smtClean="0">
                <a:solidFill>
                  <a:srgbClr val="002060"/>
                </a:solidFill>
                <a:latin typeface="Times New Roman" pitchFamily="18" charset="0"/>
                <a:cs typeface="Times New Roman" pitchFamily="18" charset="0"/>
              </a:rPr>
              <a:t>s   second </a:t>
            </a:r>
            <a:r>
              <a:rPr lang="en-US" altLang="zh-TW" sz="1800" dirty="0">
                <a:solidFill>
                  <a:srgbClr val="002060"/>
                </a:solidFill>
                <a:latin typeface="Times New Roman" pitchFamily="18" charset="0"/>
                <a:cs typeface="Times New Roman" pitchFamily="18" charset="0"/>
              </a:rPr>
              <a:t>law to the center of mass,</a:t>
            </a:r>
          </a:p>
          <a:p>
            <a:endParaRPr lang="en-US" altLang="zh-TW" sz="1800" dirty="0"/>
          </a:p>
          <a:p>
            <a:endParaRPr lang="en-US" altLang="zh-TW" sz="1800" dirty="0"/>
          </a:p>
          <a:p>
            <a:endParaRPr lang="en-US" altLang="zh-TW" sz="1800" dirty="0"/>
          </a:p>
          <a:p>
            <a:endParaRPr lang="en-US" altLang="zh-TW" sz="1800" dirty="0"/>
          </a:p>
          <a:p>
            <a:endParaRPr lang="zh-TW" altLang="en-US" sz="1800" dirty="0"/>
          </a:p>
        </p:txBody>
      </p:sp>
      <p:pic>
        <p:nvPicPr>
          <p:cNvPr id="24580" name="Picture 4"/>
          <p:cNvPicPr>
            <a:picLocks noChangeAspect="1" noChangeArrowheads="1"/>
          </p:cNvPicPr>
          <p:nvPr/>
        </p:nvPicPr>
        <p:blipFill>
          <a:blip r:embed="rId2"/>
          <a:srcRect/>
          <a:stretch>
            <a:fillRect/>
          </a:stretch>
        </p:blipFill>
        <p:spPr bwMode="auto">
          <a:xfrm>
            <a:off x="5214942" y="1000108"/>
            <a:ext cx="2581275" cy="1458912"/>
          </a:xfrm>
          <a:prstGeom prst="rect">
            <a:avLst/>
          </a:prstGeom>
          <a:noFill/>
          <a:ln w="9525">
            <a:noFill/>
            <a:miter lim="800000"/>
            <a:headEnd/>
            <a:tailEnd/>
          </a:ln>
        </p:spPr>
      </p:pic>
      <p:pic>
        <p:nvPicPr>
          <p:cNvPr id="24581" name="Picture 5"/>
          <p:cNvPicPr>
            <a:picLocks noChangeAspect="1" noChangeArrowheads="1"/>
          </p:cNvPicPr>
          <p:nvPr/>
        </p:nvPicPr>
        <p:blipFill>
          <a:blip r:embed="rId3"/>
          <a:srcRect/>
          <a:stretch>
            <a:fillRect/>
          </a:stretch>
        </p:blipFill>
        <p:spPr bwMode="auto">
          <a:xfrm>
            <a:off x="4500563" y="2500306"/>
            <a:ext cx="4643438" cy="4357694"/>
          </a:xfrm>
          <a:prstGeom prst="rect">
            <a:avLst/>
          </a:prstGeom>
          <a:noFill/>
          <a:ln w="9525">
            <a:noFill/>
            <a:miter lim="800000"/>
            <a:headEnd/>
            <a:tailEnd/>
          </a:ln>
        </p:spPr>
      </p:pic>
      <p:sp>
        <p:nvSpPr>
          <p:cNvPr id="19" name="Curved Right Arrow 18"/>
          <p:cNvSpPr/>
          <p:nvPr/>
        </p:nvSpPr>
        <p:spPr>
          <a:xfrm>
            <a:off x="4572000" y="1916113"/>
            <a:ext cx="369888" cy="614362"/>
          </a:xfrm>
          <a:prstGeom prst="curv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chemeClr val="tx1"/>
              </a:solidFill>
              <a:latin typeface="Times New Roman" pitchFamily="18" charset="0"/>
            </a:endParaRPr>
          </a:p>
        </p:txBody>
      </p:sp>
      <p:pic>
        <p:nvPicPr>
          <p:cNvPr id="260099" name="Picture 3"/>
          <p:cNvPicPr>
            <a:picLocks noChangeAspect="1" noChangeArrowheads="1"/>
          </p:cNvPicPr>
          <p:nvPr/>
        </p:nvPicPr>
        <p:blipFill>
          <a:blip r:embed="rId4"/>
          <a:srcRect/>
          <a:stretch>
            <a:fillRect/>
          </a:stretch>
        </p:blipFill>
        <p:spPr bwMode="auto">
          <a:xfrm>
            <a:off x="0" y="2071653"/>
            <a:ext cx="4429124" cy="4786347"/>
          </a:xfrm>
          <a:prstGeom prst="rect">
            <a:avLst/>
          </a:prstGeom>
          <a:noFill/>
          <a:ln w="9525">
            <a:noFill/>
            <a:miter lim="800000"/>
            <a:headEnd/>
            <a:tailEnd/>
          </a:ln>
          <a:effectLst/>
        </p:spPr>
      </p:pic>
      <p:pic>
        <p:nvPicPr>
          <p:cNvPr id="260100" name="Picture 4"/>
          <p:cNvPicPr>
            <a:picLocks noChangeAspect="1" noChangeArrowheads="1"/>
          </p:cNvPicPr>
          <p:nvPr/>
        </p:nvPicPr>
        <p:blipFill>
          <a:blip r:embed="rId5"/>
          <a:srcRect/>
          <a:stretch>
            <a:fillRect/>
          </a:stretch>
        </p:blipFill>
        <p:spPr bwMode="auto">
          <a:xfrm>
            <a:off x="0" y="428604"/>
            <a:ext cx="4500562" cy="15954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7254</TotalTime>
  <Words>2002</Words>
  <Application>Microsoft Office PowerPoint</Application>
  <PresentationFormat>On-screen Show (4:3)</PresentationFormat>
  <Paragraphs>209</Paragraphs>
  <Slides>32</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32</vt:i4>
      </vt:variant>
    </vt:vector>
  </HeadingPairs>
  <TitlesOfParts>
    <vt:vector size="35" baseType="lpstr">
      <vt:lpstr>Office Theme</vt:lpstr>
      <vt:lpstr>Equation</vt:lpstr>
      <vt:lpstr>方程式</vt:lpstr>
      <vt:lpstr>Lecture ﴾7﴿</vt:lpstr>
      <vt:lpstr>The Center of Mass  </vt:lpstr>
      <vt:lpstr>Slide 3</vt:lpstr>
      <vt:lpstr>Slide 4</vt:lpstr>
      <vt:lpstr>Slide 5</vt:lpstr>
      <vt:lpstr>Sample problem, COM of 3 particles</vt:lpstr>
      <vt:lpstr>Slide 7</vt:lpstr>
      <vt:lpstr>Slide 8</vt:lpstr>
      <vt:lpstr>Sample problem: motion of the com of 3 particles</vt:lpstr>
      <vt:lpstr>Slide 10</vt:lpstr>
      <vt:lpstr>Slide 11</vt:lpstr>
      <vt:lpstr>Slide 12</vt:lpstr>
      <vt:lpstr>Slide 13</vt:lpstr>
      <vt:lpstr>Slide 14</vt:lpstr>
      <vt:lpstr>Slide 15</vt:lpstr>
      <vt:lpstr>Slide 16</vt:lpstr>
      <vt:lpstr>Slide 17</vt:lpstr>
      <vt:lpstr>Slide 18</vt:lpstr>
      <vt:lpstr>Momentum and Kinetic Energy in Collisions</vt:lpstr>
      <vt:lpstr>Slide 20</vt:lpstr>
      <vt:lpstr>Slide 21</vt:lpstr>
      <vt:lpstr>Slide 22</vt:lpstr>
      <vt:lpstr>Sample problem: conservation of momentum</vt:lpstr>
      <vt:lpstr>Slide 24</vt:lpstr>
      <vt:lpstr>Slide 25</vt:lpstr>
      <vt:lpstr>Slide 26</vt:lpstr>
      <vt:lpstr>Sample problem: two pendulums</vt:lpstr>
      <vt:lpstr>Slide 28</vt:lpstr>
      <vt:lpstr>Slide 29</vt:lpstr>
      <vt:lpstr>Slide 30</vt:lpstr>
      <vt:lpstr>Sample problem: rocket engine, thrust, acceleration</vt:lpstr>
      <vt:lpstr>Sample problem: 1-D explosion</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dc:title>
  <dc:creator>Hind</dc:creator>
  <cp:lastModifiedBy>Hind</cp:lastModifiedBy>
  <cp:revision>829</cp:revision>
  <dcterms:created xsi:type="dcterms:W3CDTF">2016-11-18T22:03:26Z</dcterms:created>
  <dcterms:modified xsi:type="dcterms:W3CDTF">2017-01-15T23:26:11Z</dcterms:modified>
</cp:coreProperties>
</file>