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0"/>
  </p:notesMasterIdLst>
  <p:sldIdLst>
    <p:sldId id="256" r:id="rId2"/>
    <p:sldId id="427" r:id="rId3"/>
    <p:sldId id="393" r:id="rId4"/>
    <p:sldId id="395" r:id="rId5"/>
    <p:sldId id="428" r:id="rId6"/>
    <p:sldId id="430" r:id="rId7"/>
    <p:sldId id="435" r:id="rId8"/>
    <p:sldId id="433" r:id="rId9"/>
    <p:sldId id="436" r:id="rId10"/>
    <p:sldId id="437" r:id="rId11"/>
    <p:sldId id="446" r:id="rId12"/>
    <p:sldId id="438" r:id="rId13"/>
    <p:sldId id="439" r:id="rId14"/>
    <p:sldId id="440" r:id="rId15"/>
    <p:sldId id="442" r:id="rId16"/>
    <p:sldId id="449" r:id="rId17"/>
    <p:sldId id="451" r:id="rId18"/>
    <p:sldId id="453" r:id="rId19"/>
    <p:sldId id="443" r:id="rId20"/>
    <p:sldId id="447" r:id="rId21"/>
    <p:sldId id="454" r:id="rId22"/>
    <p:sldId id="459" r:id="rId23"/>
    <p:sldId id="461" r:id="rId24"/>
    <p:sldId id="463" r:id="rId25"/>
    <p:sldId id="465" r:id="rId26"/>
    <p:sldId id="467" r:id="rId27"/>
    <p:sldId id="456" r:id="rId28"/>
    <p:sldId id="45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18" autoAdjust="0"/>
    <p:restoredTop sz="94660"/>
  </p:normalViewPr>
  <p:slideViewPr>
    <p:cSldViewPr>
      <p:cViewPr>
        <p:scale>
          <a:sx n="70" d="100"/>
          <a:sy n="70" d="100"/>
        </p:scale>
        <p:origin x="-1242"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272A5-CEBD-4294-ADCF-5D43EBBFD644}" type="datetimeFigureOut">
              <a:rPr lang="en-US" smtClean="0"/>
              <a:pPr/>
              <a:t>12/25/2016</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C65EF4-AE49-426E-AD1C-742AA111308C}"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01C65EF4-AE49-426E-AD1C-742AA111308C}" type="slidenum">
              <a:rPr lang="en-MY" smtClean="0"/>
              <a:pPr/>
              <a:t>2</a:t>
            </a:fld>
            <a:endParaRPr lang="en-MY"/>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kumimoji="0" lang="zh-TW" altLang="en-US" smtClean="0"/>
          </a:p>
        </p:txBody>
      </p:sp>
      <p:sp>
        <p:nvSpPr>
          <p:cNvPr id="18435" name="Slide Number Placeholder 3"/>
          <p:cNvSpPr>
            <a:spLocks noGrp="1"/>
          </p:cNvSpPr>
          <p:nvPr>
            <p:ph type="sldNum" sz="quarter" idx="5"/>
          </p:nvPr>
        </p:nvSpPr>
        <p:spPr bwMode="auto">
          <a:noFill/>
          <a:ln>
            <a:miter lim="800000"/>
            <a:headEnd/>
            <a:tailEnd/>
          </a:ln>
        </p:spPr>
        <p:txBody>
          <a:bodyPr/>
          <a:lstStyle/>
          <a:p>
            <a:fld id="{AEBDB5E3-C179-4280-BB11-F066E17C35DD}" type="slidenum">
              <a:rPr lang="en-US" altLang="zh-TW"/>
              <a:pPr/>
              <a:t>6</a:t>
            </a:fld>
            <a:endParaRPr lang="en-US" altLang="zh-TW"/>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5A4155B9-2624-409B-94A4-E07CD5415876}" type="slidenum">
              <a:rPr lang="en-US" altLang="zh-TW" smtClean="0"/>
              <a:pPr/>
              <a:t>16</a:t>
            </a:fld>
            <a:endParaRPr lang="en-US" altLang="zh-TW"/>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dirty="0"/>
          </a:p>
        </p:txBody>
      </p:sp>
      <p:sp>
        <p:nvSpPr>
          <p:cNvPr id="4" name="Slide Number Placeholder 3"/>
          <p:cNvSpPr>
            <a:spLocks noGrp="1"/>
          </p:cNvSpPr>
          <p:nvPr>
            <p:ph type="sldNum" sz="quarter" idx="10"/>
          </p:nvPr>
        </p:nvSpPr>
        <p:spPr/>
        <p:txBody>
          <a:bodyPr/>
          <a:lstStyle/>
          <a:p>
            <a:fld id="{01C65EF4-AE49-426E-AD1C-742AA111308C}" type="slidenum">
              <a:rPr lang="en-MY" smtClean="0"/>
              <a:pPr/>
              <a:t>25</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41331-8912-49FC-893E-927034DF0E76}" type="datetimeFigureOut">
              <a:rPr lang="en-MY" smtClean="0"/>
              <a:pPr/>
              <a:t>25/12/2016</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6313721-8F7B-4161-9FEB-4480B99E4ADB}" type="slidenum">
              <a:rPr lang="en-MY" smtClean="0"/>
              <a:pPr/>
              <a:t>‹#›</a:t>
            </a:fld>
            <a:endParaRPr lang="en-MY"/>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41331-8912-49FC-893E-927034DF0E76}" type="datetimeFigureOut">
              <a:rPr lang="en-MY" smtClean="0"/>
              <a:pPr/>
              <a:t>25/12/2016</a:t>
            </a:fld>
            <a:endParaRPr lang="en-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13721-8F7B-4161-9FEB-4480B99E4ADB}"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oleObject" Target="../embeddings/oleObject2.bin"/><Relationship Id="rId7" Type="http://schemas.openxmlformats.org/officeDocument/2006/relationships/image" Target="../media/image30.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3.xml"/><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oleObject" Target="../embeddings/oleObject7.bin"/><Relationship Id="rId7" Type="http://schemas.openxmlformats.org/officeDocument/2006/relationships/image" Target="../media/image59.pn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764704"/>
            <a:ext cx="7772400" cy="1470025"/>
          </a:xfrm>
        </p:spPr>
        <p:txBody>
          <a:bodyPr>
            <a:normAutofit/>
          </a:bodyPr>
          <a:lstStyle/>
          <a:p>
            <a:pPr algn="ctr"/>
            <a:r>
              <a:rPr lang="en-US" sz="4800" b="1" dirty="0" smtClean="0">
                <a:solidFill>
                  <a:srgbClr val="002060"/>
                </a:solidFill>
                <a:effectLst>
                  <a:outerShdw blurRad="38100" dist="38100" dir="2700000" algn="tl">
                    <a:srgbClr val="C0C0C0"/>
                  </a:outerShdw>
                </a:effectLst>
                <a:latin typeface="Times New Roman" pitchFamily="18" charset="0"/>
                <a:cs typeface="Times New Roman" pitchFamily="18" charset="0"/>
              </a:rPr>
              <a:t>Lecture ﴾6﴿</a:t>
            </a:r>
            <a:endParaRPr lang="en-MY" sz="4800" dirty="0">
              <a:solidFill>
                <a:srgbClr val="002060"/>
              </a:solidFill>
            </a:endParaRPr>
          </a:p>
        </p:txBody>
      </p:sp>
      <p:sp>
        <p:nvSpPr>
          <p:cNvPr id="3" name="Subtitle 2"/>
          <p:cNvSpPr>
            <a:spLocks noGrp="1"/>
          </p:cNvSpPr>
          <p:nvPr>
            <p:ph type="subTitle" idx="1"/>
          </p:nvPr>
        </p:nvSpPr>
        <p:spPr>
          <a:xfrm>
            <a:off x="357158" y="2500306"/>
            <a:ext cx="8358246" cy="2500330"/>
          </a:xfrm>
        </p:spPr>
        <p:txBody>
          <a:bodyPr>
            <a:normAutofit/>
          </a:bodyPr>
          <a:lstStyle/>
          <a:p>
            <a:r>
              <a:rPr lang="en-US" sz="4800" b="1" dirty="0" smtClean="0">
                <a:solidFill>
                  <a:srgbClr val="002060"/>
                </a:solidFill>
                <a:latin typeface="Times New Roman" pitchFamily="18" charset="0"/>
                <a:cs typeface="Times New Roman" pitchFamily="18" charset="0"/>
              </a:rPr>
              <a:t> </a:t>
            </a:r>
            <a:r>
              <a:rPr lang="en-MY" sz="4800" b="1" dirty="0" smtClean="0">
                <a:solidFill>
                  <a:srgbClr val="002060"/>
                </a:solidFill>
                <a:latin typeface="Times New Roman" pitchFamily="18" charset="0"/>
                <a:cs typeface="Times New Roman" pitchFamily="18" charset="0"/>
              </a:rPr>
              <a:t>Potential Energy and Conservation of Energy</a:t>
            </a:r>
          </a:p>
          <a:p>
            <a:r>
              <a:rPr lang="en-US" sz="4800" b="1" dirty="0" smtClean="0">
                <a:solidFill>
                  <a:srgbClr val="FF0000"/>
                </a:solidFill>
                <a:latin typeface="Times New Roman" pitchFamily="18" charset="0"/>
                <a:cs typeface="Times New Roman" pitchFamily="18" charset="0"/>
              </a:rPr>
              <a:t>Dr. Hind I. Al-</a:t>
            </a:r>
            <a:r>
              <a:rPr lang="en-US" sz="4800" b="1" dirty="0" err="1" smtClean="0">
                <a:solidFill>
                  <a:srgbClr val="FF0000"/>
                </a:solidFill>
                <a:latin typeface="Times New Roman" pitchFamily="18" charset="0"/>
                <a:cs typeface="Times New Roman" pitchFamily="18" charset="0"/>
              </a:rPr>
              <a:t>Shaikh</a:t>
            </a:r>
            <a:endParaRPr lang="en-US" sz="4800" b="1" dirty="0" smtClean="0">
              <a:solidFill>
                <a:srgbClr val="FF0000"/>
              </a:solidFill>
              <a:latin typeface="Times New Roman" pitchFamily="18" charset="0"/>
              <a:cs typeface="Times New Roman" pitchFamily="18" charset="0"/>
            </a:endParaRPr>
          </a:p>
          <a:p>
            <a:endParaRPr lang="en-US" sz="4800" b="1" dirty="0" smtClean="0">
              <a:solidFill>
                <a:srgbClr val="FF0000"/>
              </a:solidFill>
              <a:latin typeface="Times New Roman" pitchFamily="18" charset="0"/>
              <a:cs typeface="Times New Roman" pitchFamily="18" charset="0"/>
            </a:endParaRPr>
          </a:p>
          <a:p>
            <a:endParaRPr lang="en-MY" sz="4800" b="1" dirty="0">
              <a:solidFill>
                <a:srgbClr val="FF0000"/>
              </a:solidFill>
              <a:latin typeface="Times New Roman" pitchFamily="18" charset="0"/>
              <a:cs typeface="Times New Roman" pitchFamily="18" charset="0"/>
            </a:endParaRPr>
          </a:p>
        </p:txBody>
      </p:sp>
      <p:graphicFrame>
        <p:nvGraphicFramePr>
          <p:cNvPr id="159745" name="Object 1"/>
          <p:cNvGraphicFramePr>
            <a:graphicFrameLocks noChangeAspect="1"/>
          </p:cNvGraphicFramePr>
          <p:nvPr/>
        </p:nvGraphicFramePr>
        <p:xfrm>
          <a:off x="6715140" y="285728"/>
          <a:ext cx="1973263" cy="2065338"/>
        </p:xfrm>
        <a:graphic>
          <a:graphicData uri="http://schemas.openxmlformats.org/presentationml/2006/ole">
            <p:oleObj spid="_x0000_s159745" name="Clip" r:id="rId4" imgW="1973520" imgH="206496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9745"/>
                                        </p:tgtEl>
                                        <p:attrNameLst>
                                          <p:attrName>style.visibility</p:attrName>
                                        </p:attrNameLst>
                                      </p:cBhvr>
                                      <p:to>
                                        <p:strVal val="visible"/>
                                      </p:to>
                                    </p:set>
                                    <p:anim calcmode="lin" valueType="num">
                                      <p:cBhvr additive="base">
                                        <p:cTn id="7" dur="500" fill="hold"/>
                                        <p:tgtEl>
                                          <p:spTgt spid="159745"/>
                                        </p:tgtEl>
                                        <p:attrNameLst>
                                          <p:attrName>ppt_x</p:attrName>
                                        </p:attrNameLst>
                                      </p:cBhvr>
                                      <p:tavLst>
                                        <p:tav tm="0">
                                          <p:val>
                                            <p:strVal val="0-#ppt_w/2"/>
                                          </p:val>
                                        </p:tav>
                                        <p:tav tm="100000">
                                          <p:val>
                                            <p:strVal val="#ppt_x"/>
                                          </p:val>
                                        </p:tav>
                                      </p:tavLst>
                                    </p:anim>
                                    <p:anim calcmode="lin" valueType="num">
                                      <p:cBhvr additive="base">
                                        <p:cTn id="8" dur="500" fill="hold"/>
                                        <p:tgtEl>
                                          <p:spTgt spid="15974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RBRAK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0" y="0"/>
            <a:ext cx="4931158" cy="830997"/>
          </a:xfrm>
          <a:prstGeom prst="rect">
            <a:avLst/>
          </a:prstGeom>
          <a:noFill/>
          <a:ln w="9525">
            <a:noFill/>
            <a:miter lim="800000"/>
            <a:headEnd/>
            <a:tailEnd/>
          </a:ln>
        </p:spPr>
        <p:txBody>
          <a:bodyPr wrap="none">
            <a:spAutoFit/>
          </a:bodyPr>
          <a:lstStyle/>
          <a:p>
            <a:endParaRPr lang="en-US" altLang="zh-TW" sz="2000" b="1" i="1" dirty="0">
              <a:solidFill>
                <a:srgbClr val="0070C0"/>
              </a:solidFill>
              <a:latin typeface="Arial" pitchFamily="34" charset="0"/>
              <a:cs typeface="Arial" pitchFamily="34" charset="0"/>
            </a:endParaRPr>
          </a:p>
          <a:p>
            <a:r>
              <a:rPr lang="en-US" altLang="zh-TW" sz="2800" b="1" dirty="0">
                <a:solidFill>
                  <a:srgbClr val="C00000"/>
                </a:solidFill>
                <a:latin typeface="Times New Roman" pitchFamily="18" charset="0"/>
                <a:cs typeface="Times New Roman" pitchFamily="18" charset="0"/>
              </a:rPr>
              <a:t>Gravitational Potential Energy</a:t>
            </a:r>
          </a:p>
        </p:txBody>
      </p:sp>
      <p:sp>
        <p:nvSpPr>
          <p:cNvPr id="22530" name="Rectangle 6"/>
          <p:cNvSpPr>
            <a:spLocks noChangeArrowheads="1"/>
          </p:cNvSpPr>
          <p:nvPr/>
        </p:nvSpPr>
        <p:spPr bwMode="auto">
          <a:xfrm>
            <a:off x="0" y="1104900"/>
            <a:ext cx="8883650" cy="1323439"/>
          </a:xfrm>
          <a:prstGeom prst="rect">
            <a:avLst/>
          </a:prstGeom>
          <a:noFill/>
          <a:ln w="9525">
            <a:noFill/>
            <a:miter lim="800000"/>
            <a:headEnd/>
            <a:tailEnd/>
          </a:ln>
        </p:spPr>
        <p:txBody>
          <a:bodyPr>
            <a:spAutoFit/>
          </a:bodyPr>
          <a:lstStyle/>
          <a:p>
            <a:r>
              <a:rPr lang="en-US" altLang="zh-TW" sz="2000" b="1" dirty="0">
                <a:solidFill>
                  <a:srgbClr val="002060"/>
                </a:solidFill>
                <a:latin typeface="Times New Roman" pitchFamily="18" charset="0"/>
                <a:cs typeface="Times New Roman" pitchFamily="18" charset="0"/>
              </a:rPr>
              <a:t>A particle with mass </a:t>
            </a:r>
            <a:r>
              <a:rPr lang="en-US" altLang="zh-TW" sz="2000" b="1" i="1" dirty="0">
                <a:solidFill>
                  <a:srgbClr val="002060"/>
                </a:solidFill>
                <a:latin typeface="Times New Roman" pitchFamily="18" charset="0"/>
                <a:cs typeface="Times New Roman" pitchFamily="18" charset="0"/>
              </a:rPr>
              <a:t>m</a:t>
            </a:r>
            <a:r>
              <a:rPr lang="en-US" altLang="zh-TW" sz="2000" b="1" dirty="0">
                <a:solidFill>
                  <a:srgbClr val="002060"/>
                </a:solidFill>
                <a:latin typeface="Times New Roman" pitchFamily="18" charset="0"/>
                <a:cs typeface="Times New Roman" pitchFamily="18" charset="0"/>
              </a:rPr>
              <a:t> moving vertically along a </a:t>
            </a:r>
            <a:r>
              <a:rPr lang="en-US" altLang="zh-TW" sz="2000" b="1" i="1" dirty="0">
                <a:solidFill>
                  <a:srgbClr val="002060"/>
                </a:solidFill>
                <a:latin typeface="Times New Roman" pitchFamily="18" charset="0"/>
                <a:cs typeface="Times New Roman" pitchFamily="18" charset="0"/>
              </a:rPr>
              <a:t>y</a:t>
            </a:r>
            <a:r>
              <a:rPr lang="en-US" altLang="zh-TW" sz="2000" b="1" dirty="0">
                <a:solidFill>
                  <a:srgbClr val="002060"/>
                </a:solidFill>
                <a:latin typeface="Times New Roman" pitchFamily="18" charset="0"/>
                <a:cs typeface="Times New Roman" pitchFamily="18" charset="0"/>
              </a:rPr>
              <a:t> axis (the positive direction is upward). As the particle moves from point </a:t>
            </a:r>
            <a:r>
              <a:rPr lang="en-US" altLang="zh-TW" sz="2000" b="1" i="1" dirty="0" err="1">
                <a:solidFill>
                  <a:srgbClr val="002060"/>
                </a:solidFill>
                <a:latin typeface="Times New Roman" pitchFamily="18" charset="0"/>
                <a:cs typeface="Times New Roman" pitchFamily="18" charset="0"/>
              </a:rPr>
              <a:t>y</a:t>
            </a:r>
            <a:r>
              <a:rPr lang="en-US" altLang="zh-TW" sz="2000" b="1" baseline="-25000" dirty="0" err="1">
                <a:solidFill>
                  <a:srgbClr val="002060"/>
                </a:solidFill>
                <a:latin typeface="Times New Roman" pitchFamily="18" charset="0"/>
                <a:cs typeface="Times New Roman" pitchFamily="18" charset="0"/>
              </a:rPr>
              <a:t>i</a:t>
            </a:r>
            <a:r>
              <a:rPr lang="en-US" altLang="zh-TW" sz="2000" b="1" dirty="0">
                <a:solidFill>
                  <a:srgbClr val="002060"/>
                </a:solidFill>
                <a:latin typeface="Times New Roman" pitchFamily="18" charset="0"/>
                <a:cs typeface="Times New Roman" pitchFamily="18" charset="0"/>
              </a:rPr>
              <a:t> to point </a:t>
            </a:r>
            <a:r>
              <a:rPr lang="en-US" altLang="zh-TW" sz="2000" b="1" i="1" dirty="0" err="1">
                <a:solidFill>
                  <a:srgbClr val="002060"/>
                </a:solidFill>
                <a:latin typeface="Times New Roman" pitchFamily="18" charset="0"/>
                <a:cs typeface="Times New Roman" pitchFamily="18" charset="0"/>
              </a:rPr>
              <a:t>y</a:t>
            </a:r>
            <a:r>
              <a:rPr lang="en-US" altLang="zh-TW" sz="2000" b="1" baseline="-25000" dirty="0" err="1">
                <a:solidFill>
                  <a:srgbClr val="002060"/>
                </a:solidFill>
                <a:latin typeface="Times New Roman" pitchFamily="18" charset="0"/>
                <a:cs typeface="Times New Roman" pitchFamily="18" charset="0"/>
              </a:rPr>
              <a:t>f</a:t>
            </a:r>
            <a:r>
              <a:rPr lang="en-US" altLang="zh-TW" sz="2000" b="1" dirty="0">
                <a:solidFill>
                  <a:srgbClr val="002060"/>
                </a:solidFill>
                <a:latin typeface="Times New Roman" pitchFamily="18" charset="0"/>
                <a:cs typeface="Times New Roman" pitchFamily="18" charset="0"/>
              </a:rPr>
              <a:t>, the gravitational force does work on it. The corresponding change in the gravitational potential energy of the particle–Earth system is:</a:t>
            </a:r>
          </a:p>
        </p:txBody>
      </p:sp>
      <p:pic>
        <p:nvPicPr>
          <p:cNvPr id="22531" name="Picture 2"/>
          <p:cNvPicPr>
            <a:picLocks noChangeAspect="1" noChangeArrowheads="1"/>
          </p:cNvPicPr>
          <p:nvPr/>
        </p:nvPicPr>
        <p:blipFill>
          <a:blip r:embed="rId2"/>
          <a:srcRect/>
          <a:stretch>
            <a:fillRect/>
          </a:stretch>
        </p:blipFill>
        <p:spPr bwMode="auto">
          <a:xfrm>
            <a:off x="1428728" y="2714620"/>
            <a:ext cx="4762500" cy="790575"/>
          </a:xfrm>
          <a:prstGeom prst="rect">
            <a:avLst/>
          </a:prstGeom>
          <a:noFill/>
          <a:ln w="9525">
            <a:noFill/>
            <a:miter lim="800000"/>
            <a:headEnd/>
            <a:tailEnd/>
          </a:ln>
        </p:spPr>
      </p:pic>
      <p:pic>
        <p:nvPicPr>
          <p:cNvPr id="22532" name="Picture 3"/>
          <p:cNvPicPr>
            <a:picLocks noChangeAspect="1" noChangeArrowheads="1"/>
          </p:cNvPicPr>
          <p:nvPr/>
        </p:nvPicPr>
        <p:blipFill>
          <a:blip r:embed="rId3"/>
          <a:srcRect/>
          <a:stretch>
            <a:fillRect/>
          </a:stretch>
        </p:blipFill>
        <p:spPr bwMode="auto">
          <a:xfrm>
            <a:off x="2071670" y="3857628"/>
            <a:ext cx="2933700" cy="485775"/>
          </a:xfrm>
          <a:prstGeom prst="rect">
            <a:avLst/>
          </a:prstGeom>
          <a:noFill/>
          <a:ln w="9525">
            <a:noFill/>
            <a:miter lim="800000"/>
            <a:headEnd/>
            <a:tailEnd/>
          </a:ln>
        </p:spPr>
      </p:pic>
      <p:sp>
        <p:nvSpPr>
          <p:cNvPr id="22533" name="Rectangle 10"/>
          <p:cNvSpPr>
            <a:spLocks noChangeArrowheads="1"/>
          </p:cNvSpPr>
          <p:nvPr/>
        </p:nvSpPr>
        <p:spPr bwMode="auto">
          <a:xfrm>
            <a:off x="0" y="4929198"/>
            <a:ext cx="8734425" cy="1015663"/>
          </a:xfrm>
          <a:prstGeom prst="rect">
            <a:avLst/>
          </a:prstGeom>
          <a:noFill/>
          <a:ln w="9525">
            <a:noFill/>
            <a:miter lim="800000"/>
            <a:headEnd/>
            <a:tailEnd/>
          </a:ln>
        </p:spPr>
        <p:txBody>
          <a:bodyPr>
            <a:spAutoFit/>
          </a:bodyPr>
          <a:lstStyle/>
          <a:p>
            <a:pPr algn="just"/>
            <a:r>
              <a:rPr lang="en-US" altLang="zh-TW" sz="2000" b="1" dirty="0">
                <a:solidFill>
                  <a:srgbClr val="002060"/>
                </a:solidFill>
                <a:latin typeface="Times New Roman" pitchFamily="18" charset="0"/>
                <a:cs typeface="Times New Roman" pitchFamily="18" charset="0"/>
              </a:rPr>
              <a:t>The gravitational potential energy associated with a </a:t>
            </a:r>
            <a:r>
              <a:rPr lang="en-US" altLang="zh-TW" sz="2000" b="1" dirty="0" smtClean="0">
                <a:solidFill>
                  <a:srgbClr val="002060"/>
                </a:solidFill>
                <a:latin typeface="Times New Roman" pitchFamily="18" charset="0"/>
                <a:cs typeface="Times New Roman" pitchFamily="18" charset="0"/>
              </a:rPr>
              <a:t> particle–Earth </a:t>
            </a:r>
            <a:r>
              <a:rPr lang="en-US" altLang="zh-TW" sz="2000" b="1" dirty="0">
                <a:solidFill>
                  <a:srgbClr val="002060"/>
                </a:solidFill>
                <a:latin typeface="Times New Roman" pitchFamily="18" charset="0"/>
                <a:cs typeface="Times New Roman" pitchFamily="18" charset="0"/>
              </a:rPr>
              <a:t>system depends only on the vertical </a:t>
            </a:r>
            <a:r>
              <a:rPr lang="en-US" altLang="zh-TW" sz="2000" b="1" dirty="0" smtClean="0">
                <a:solidFill>
                  <a:srgbClr val="002060"/>
                </a:solidFill>
                <a:latin typeface="Times New Roman" pitchFamily="18" charset="0"/>
                <a:cs typeface="Times New Roman" pitchFamily="18" charset="0"/>
              </a:rPr>
              <a:t> position </a:t>
            </a:r>
            <a:r>
              <a:rPr lang="en-US" altLang="zh-TW" sz="2000" b="1" dirty="0">
                <a:solidFill>
                  <a:srgbClr val="002060"/>
                </a:solidFill>
                <a:latin typeface="Times New Roman" pitchFamily="18" charset="0"/>
                <a:cs typeface="Times New Roman" pitchFamily="18" charset="0"/>
              </a:rPr>
              <a:t>y (or height) of the particle relative to the </a:t>
            </a:r>
            <a:endParaRPr lang="en-US" altLang="zh-TW" sz="2000" b="1" dirty="0" smtClean="0">
              <a:solidFill>
                <a:srgbClr val="002060"/>
              </a:solidFill>
              <a:latin typeface="Times New Roman" pitchFamily="18" charset="0"/>
              <a:cs typeface="Times New Roman" pitchFamily="18" charset="0"/>
            </a:endParaRPr>
          </a:p>
          <a:p>
            <a:pPr algn="just"/>
            <a:r>
              <a:rPr lang="en-US" altLang="zh-TW" sz="2000" b="1" dirty="0" smtClean="0">
                <a:solidFill>
                  <a:srgbClr val="002060"/>
                </a:solidFill>
                <a:latin typeface="Times New Roman" pitchFamily="18" charset="0"/>
                <a:cs typeface="Times New Roman" pitchFamily="18" charset="0"/>
              </a:rPr>
              <a:t>reference </a:t>
            </a:r>
            <a:r>
              <a:rPr lang="en-US" altLang="zh-TW" sz="2000" b="1" dirty="0">
                <a:solidFill>
                  <a:srgbClr val="002060"/>
                </a:solidFill>
                <a:latin typeface="Times New Roman" pitchFamily="18" charset="0"/>
                <a:cs typeface="Times New Roman" pitchFamily="18" charset="0"/>
              </a:rPr>
              <a:t>position y =0, not on the horizontal position.</a:t>
            </a:r>
          </a:p>
        </p:txBody>
      </p:sp>
      <p:sp>
        <p:nvSpPr>
          <p:cNvPr id="12" name="Down Arrow 11"/>
          <p:cNvSpPr/>
          <p:nvPr/>
        </p:nvSpPr>
        <p:spPr>
          <a:xfrm>
            <a:off x="3714744" y="3571876"/>
            <a:ext cx="87312" cy="3302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3" name="Down Arrow 12"/>
          <p:cNvSpPr/>
          <p:nvPr/>
        </p:nvSpPr>
        <p:spPr>
          <a:xfrm>
            <a:off x="3714744" y="4429132"/>
            <a:ext cx="100012" cy="36512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normAutofit fontScale="92500" lnSpcReduction="10000"/>
          </a:bodyPr>
          <a:lstStyle/>
          <a:p>
            <a:pPr algn="just" rtl="1"/>
            <a:r>
              <a:rPr lang="ar-IQ" b="1" dirty="0" smtClean="0">
                <a:solidFill>
                  <a:srgbClr val="002060"/>
                </a:solidFill>
                <a:latin typeface="Times New Roman" pitchFamily="18" charset="0"/>
                <a:cs typeface="Times New Roman" pitchFamily="18" charset="0"/>
              </a:rPr>
              <a:t>لقد علمنا سابقا ان الشغل يساوي التغيير في الطاقة الحركية ولكن اذا تحرك جسم تحت تاثير قوة محافظة مثل قوة عجلة الجاذبية الارضية ازاحة محددة فان الشغل هنا يعتمد على نقطتي البداية والنهاية ولا يعتمد على المسار.</a:t>
            </a:r>
          </a:p>
          <a:p>
            <a:pPr algn="just" rtl="1"/>
            <a:r>
              <a:rPr lang="ar-IQ" b="1" dirty="0" smtClean="0">
                <a:solidFill>
                  <a:srgbClr val="002060"/>
                </a:solidFill>
                <a:latin typeface="Times New Roman" pitchFamily="18" charset="0"/>
                <a:cs typeface="Times New Roman" pitchFamily="18" charset="0"/>
              </a:rPr>
              <a:t>وهنا لا نستطيع القول ان الشغل يساوي التغيير في طاقة الحركة. فمثلا اذا حاول شخص رفع كتلة ما من على سطح الارض الى ارتفاع معين قدره </a:t>
            </a:r>
            <a:r>
              <a:rPr lang="en-US" b="1" i="1" dirty="0" smtClean="0">
                <a:solidFill>
                  <a:srgbClr val="FF0000"/>
                </a:solidFill>
                <a:latin typeface="Times New Roman" pitchFamily="18" charset="0"/>
                <a:cs typeface="Times New Roman" pitchFamily="18" charset="0"/>
              </a:rPr>
              <a:t>h</a:t>
            </a:r>
            <a:r>
              <a:rPr lang="ar-IQ" b="1" dirty="0" smtClean="0">
                <a:solidFill>
                  <a:srgbClr val="002060"/>
                </a:solidFill>
                <a:latin typeface="Times New Roman" pitchFamily="18" charset="0"/>
                <a:cs typeface="Times New Roman" pitchFamily="18" charset="0"/>
              </a:rPr>
              <a:t> فان هذا الشخص سيبذل شغلا موجبا مساويا ل</a:t>
            </a:r>
            <a:r>
              <a:rPr lang="en-US" b="1" i="1" dirty="0" err="1" smtClean="0">
                <a:solidFill>
                  <a:srgbClr val="FF0000"/>
                </a:solidFill>
                <a:latin typeface="Times New Roman" pitchFamily="18" charset="0"/>
                <a:cs typeface="Times New Roman" pitchFamily="18" charset="0"/>
              </a:rPr>
              <a:t>mgh</a:t>
            </a:r>
            <a:r>
              <a:rPr lang="en-US" b="1" dirty="0" smtClean="0">
                <a:solidFill>
                  <a:srgbClr val="002060"/>
                </a:solidFill>
                <a:latin typeface="Times New Roman" pitchFamily="18" charset="0"/>
                <a:cs typeface="Times New Roman" pitchFamily="18" charset="0"/>
              </a:rPr>
              <a:t> </a:t>
            </a:r>
            <a:r>
              <a:rPr lang="ar-IQ" b="1" dirty="0" smtClean="0">
                <a:solidFill>
                  <a:srgbClr val="002060"/>
                </a:solidFill>
                <a:latin typeface="Times New Roman" pitchFamily="18" charset="0"/>
                <a:cs typeface="Times New Roman" pitchFamily="18" charset="0"/>
              </a:rPr>
              <a:t> لان القوة التي بذلها باتجاه الحركة, ولكن من وجهة نظر الجسم فانه بذل شغلا سالبا قدره </a:t>
            </a:r>
            <a:r>
              <a:rPr lang="en-US" b="1" i="1" dirty="0" smtClean="0">
                <a:solidFill>
                  <a:srgbClr val="FF0000"/>
                </a:solidFill>
                <a:latin typeface="Times New Roman" pitchFamily="18" charset="0"/>
                <a:cs typeface="Times New Roman" pitchFamily="18" charset="0"/>
              </a:rPr>
              <a:t>–</a:t>
            </a:r>
            <a:r>
              <a:rPr lang="en-US" b="1" i="1" dirty="0" err="1" smtClean="0">
                <a:solidFill>
                  <a:srgbClr val="FF0000"/>
                </a:solidFill>
                <a:latin typeface="Times New Roman" pitchFamily="18" charset="0"/>
                <a:cs typeface="Times New Roman" pitchFamily="18" charset="0"/>
              </a:rPr>
              <a:t>mgh</a:t>
            </a:r>
            <a:r>
              <a:rPr lang="en-US" b="1" i="1" dirty="0" smtClean="0">
                <a:solidFill>
                  <a:srgbClr val="FF0000"/>
                </a:solidFill>
                <a:latin typeface="Times New Roman" pitchFamily="18" charset="0"/>
                <a:cs typeface="Times New Roman" pitchFamily="18" charset="0"/>
              </a:rPr>
              <a:t> </a:t>
            </a:r>
            <a:r>
              <a:rPr lang="ar-IQ" b="1" dirty="0" smtClean="0">
                <a:solidFill>
                  <a:srgbClr val="002060"/>
                </a:solidFill>
                <a:latin typeface="Times New Roman" pitchFamily="18" charset="0"/>
                <a:cs typeface="Times New Roman" pitchFamily="18" charset="0"/>
              </a:rPr>
              <a:t> وذلك لان قوته </a:t>
            </a:r>
            <a:r>
              <a:rPr lang="ar-IQ" b="1" dirty="0" smtClean="0">
                <a:solidFill>
                  <a:srgbClr val="002060"/>
                </a:solidFill>
                <a:latin typeface="Times New Roman"/>
                <a:cs typeface="Times New Roman"/>
              </a:rPr>
              <a:t>﴿</a:t>
            </a:r>
            <a:r>
              <a:rPr lang="ar-IQ" b="1" dirty="0" smtClean="0">
                <a:solidFill>
                  <a:srgbClr val="002060"/>
                </a:solidFill>
                <a:latin typeface="Times New Roman" pitchFamily="18" charset="0"/>
                <a:cs typeface="Times New Roman" pitchFamily="18" charset="0"/>
              </a:rPr>
              <a:t>وزنه) في عكس اتجاه الازاحة هذا الشغل السالب يدعى الطاقة الكامنة التي اكتسبها الجسم عند تحريكه من نقطة الى اخرى تحت تاثير قوة محافظة </a:t>
            </a:r>
            <a:r>
              <a:rPr lang="ar-IQ" b="1" dirty="0" smtClean="0">
                <a:solidFill>
                  <a:srgbClr val="002060"/>
                </a:solidFill>
                <a:latin typeface="Times New Roman"/>
                <a:cs typeface="Times New Roman"/>
              </a:rPr>
              <a:t>﴿قوة عجلة الجاذبية الارضية).</a:t>
            </a:r>
            <a:endParaRPr lang="en-MY"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1"/>
          <p:cNvSpPr txBox="1">
            <a:spLocks noChangeArrowheads="1"/>
          </p:cNvSpPr>
          <p:nvPr/>
        </p:nvSpPr>
        <p:spPr bwMode="auto">
          <a:xfrm>
            <a:off x="0" y="0"/>
            <a:ext cx="3892412" cy="523220"/>
          </a:xfrm>
          <a:prstGeom prst="rect">
            <a:avLst/>
          </a:prstGeom>
          <a:noFill/>
          <a:ln w="9525">
            <a:noFill/>
            <a:miter lim="800000"/>
            <a:headEnd/>
            <a:tailEnd/>
          </a:ln>
        </p:spPr>
        <p:txBody>
          <a:bodyPr wrap="none">
            <a:spAutoFit/>
          </a:bodyPr>
          <a:lstStyle/>
          <a:p>
            <a:r>
              <a:rPr lang="en-US" altLang="zh-TW" sz="2800" b="1" dirty="0" smtClean="0">
                <a:solidFill>
                  <a:srgbClr val="C00000"/>
                </a:solidFill>
                <a:latin typeface="Times New Roman" pitchFamily="18" charset="0"/>
                <a:cs typeface="Times New Roman" pitchFamily="18" charset="0"/>
              </a:rPr>
              <a:t>Elastic </a:t>
            </a:r>
            <a:r>
              <a:rPr lang="en-US" altLang="zh-TW" sz="2800" b="1" dirty="0">
                <a:solidFill>
                  <a:srgbClr val="C00000"/>
                </a:solidFill>
                <a:latin typeface="Times New Roman" pitchFamily="18" charset="0"/>
                <a:cs typeface="Times New Roman" pitchFamily="18" charset="0"/>
              </a:rPr>
              <a:t>Potential Energy</a:t>
            </a:r>
          </a:p>
        </p:txBody>
      </p:sp>
      <p:sp>
        <p:nvSpPr>
          <p:cNvPr id="23554" name="Rectangle 6"/>
          <p:cNvSpPr>
            <a:spLocks noChangeArrowheads="1"/>
          </p:cNvSpPr>
          <p:nvPr/>
        </p:nvSpPr>
        <p:spPr bwMode="auto">
          <a:xfrm>
            <a:off x="0" y="1000108"/>
            <a:ext cx="9144000" cy="3600986"/>
          </a:xfrm>
          <a:prstGeom prst="rect">
            <a:avLst/>
          </a:prstGeom>
          <a:noFill/>
          <a:ln w="9525">
            <a:noFill/>
            <a:miter lim="800000"/>
            <a:headEnd/>
            <a:tailEnd/>
          </a:ln>
        </p:spPr>
        <p:txBody>
          <a:bodyPr wrap="square">
            <a:spAutoFit/>
          </a:bodyPr>
          <a:lstStyle/>
          <a:p>
            <a:r>
              <a:rPr lang="en-US" altLang="zh-TW" sz="2000" b="1" dirty="0">
                <a:solidFill>
                  <a:srgbClr val="002060"/>
                </a:solidFill>
                <a:latin typeface="Times New Roman" pitchFamily="18" charset="0"/>
                <a:cs typeface="Times New Roman" pitchFamily="18" charset="0"/>
              </a:rPr>
              <a:t>In a block–spring system, the block is moving on the end of a spring of spring constant </a:t>
            </a:r>
            <a:r>
              <a:rPr lang="en-US" altLang="zh-TW" sz="2000" b="1" i="1" dirty="0">
                <a:solidFill>
                  <a:srgbClr val="002060"/>
                </a:solidFill>
                <a:latin typeface="Times New Roman" pitchFamily="18" charset="0"/>
                <a:cs typeface="Times New Roman" pitchFamily="18" charset="0"/>
              </a:rPr>
              <a:t>k</a:t>
            </a:r>
            <a:r>
              <a:rPr lang="en-US" altLang="zh-TW" sz="2000" b="1" dirty="0">
                <a:solidFill>
                  <a:srgbClr val="002060"/>
                </a:solidFill>
                <a:latin typeface="Times New Roman" pitchFamily="18" charset="0"/>
                <a:cs typeface="Times New Roman" pitchFamily="18" charset="0"/>
              </a:rPr>
              <a:t>. As the block moves from point </a:t>
            </a:r>
            <a:r>
              <a:rPr lang="en-US" altLang="zh-TW" sz="2000" b="1" i="1" dirty="0">
                <a:solidFill>
                  <a:srgbClr val="002060"/>
                </a:solidFill>
                <a:latin typeface="Times New Roman" pitchFamily="18" charset="0"/>
                <a:cs typeface="Times New Roman" pitchFamily="18" charset="0"/>
              </a:rPr>
              <a:t>x</a:t>
            </a:r>
            <a:r>
              <a:rPr lang="en-US" altLang="zh-TW" sz="2000" b="1" baseline="-25000" dirty="0">
                <a:solidFill>
                  <a:srgbClr val="002060"/>
                </a:solidFill>
                <a:latin typeface="Times New Roman" pitchFamily="18" charset="0"/>
                <a:cs typeface="Times New Roman" pitchFamily="18" charset="0"/>
              </a:rPr>
              <a:t>i</a:t>
            </a:r>
            <a:r>
              <a:rPr lang="en-US" altLang="zh-TW" sz="2000" b="1" dirty="0">
                <a:solidFill>
                  <a:srgbClr val="002060"/>
                </a:solidFill>
                <a:latin typeface="Times New Roman" pitchFamily="18" charset="0"/>
                <a:cs typeface="Times New Roman" pitchFamily="18" charset="0"/>
              </a:rPr>
              <a:t> to point </a:t>
            </a:r>
            <a:r>
              <a:rPr lang="en-US" altLang="zh-TW" sz="2000" b="1" i="1" dirty="0" err="1">
                <a:solidFill>
                  <a:srgbClr val="002060"/>
                </a:solidFill>
                <a:latin typeface="Times New Roman" pitchFamily="18" charset="0"/>
                <a:cs typeface="Times New Roman" pitchFamily="18" charset="0"/>
              </a:rPr>
              <a:t>x</a:t>
            </a:r>
            <a:r>
              <a:rPr lang="en-US" altLang="zh-TW" sz="2000" b="1" baseline="-25000" dirty="0" err="1">
                <a:solidFill>
                  <a:srgbClr val="002060"/>
                </a:solidFill>
                <a:latin typeface="Times New Roman" pitchFamily="18" charset="0"/>
                <a:cs typeface="Times New Roman" pitchFamily="18" charset="0"/>
              </a:rPr>
              <a:t>f</a:t>
            </a:r>
            <a:r>
              <a:rPr lang="en-US" altLang="zh-TW" sz="2000" b="1" dirty="0">
                <a:solidFill>
                  <a:srgbClr val="002060"/>
                </a:solidFill>
                <a:latin typeface="Times New Roman" pitchFamily="18" charset="0"/>
                <a:cs typeface="Times New Roman" pitchFamily="18" charset="0"/>
              </a:rPr>
              <a:t> , the spring force </a:t>
            </a:r>
            <a:r>
              <a:rPr lang="en-US" altLang="zh-TW" sz="2000" b="1" i="1" dirty="0" err="1">
                <a:solidFill>
                  <a:srgbClr val="C00000"/>
                </a:solidFill>
                <a:latin typeface="Times New Roman" pitchFamily="18" charset="0"/>
                <a:cs typeface="Times New Roman" pitchFamily="18" charset="0"/>
              </a:rPr>
              <a:t>F</a:t>
            </a:r>
            <a:r>
              <a:rPr lang="en-US" altLang="zh-TW" sz="2000" b="1" baseline="-25000" dirty="0" err="1">
                <a:solidFill>
                  <a:srgbClr val="C00000"/>
                </a:solidFill>
                <a:latin typeface="Times New Roman" pitchFamily="18" charset="0"/>
                <a:cs typeface="Times New Roman" pitchFamily="18" charset="0"/>
              </a:rPr>
              <a:t>x</a:t>
            </a:r>
            <a:r>
              <a:rPr lang="en-US" altLang="zh-TW" sz="2000" b="1" dirty="0">
                <a:solidFill>
                  <a:srgbClr val="C00000"/>
                </a:solidFill>
                <a:latin typeface="Times New Roman" pitchFamily="18" charset="0"/>
                <a:cs typeface="Times New Roman" pitchFamily="18" charset="0"/>
              </a:rPr>
              <a:t> = - </a:t>
            </a:r>
            <a:r>
              <a:rPr lang="en-US" altLang="zh-TW" sz="2000" b="1" i="1" dirty="0" err="1">
                <a:solidFill>
                  <a:srgbClr val="C00000"/>
                </a:solidFill>
                <a:latin typeface="Times New Roman" pitchFamily="18" charset="0"/>
                <a:cs typeface="Times New Roman" pitchFamily="18" charset="0"/>
              </a:rPr>
              <a:t>kx</a:t>
            </a:r>
            <a:r>
              <a:rPr lang="en-US" altLang="zh-TW" sz="2000" b="1" dirty="0">
                <a:solidFill>
                  <a:srgbClr val="C00000"/>
                </a:solidFill>
                <a:latin typeface="Times New Roman" pitchFamily="18" charset="0"/>
                <a:cs typeface="Times New Roman" pitchFamily="18" charset="0"/>
              </a:rPr>
              <a:t> </a:t>
            </a:r>
            <a:r>
              <a:rPr lang="en-US" altLang="zh-TW" sz="2000" b="1" dirty="0">
                <a:solidFill>
                  <a:srgbClr val="002060"/>
                </a:solidFill>
                <a:latin typeface="Times New Roman" pitchFamily="18" charset="0"/>
                <a:cs typeface="Times New Roman" pitchFamily="18" charset="0"/>
              </a:rPr>
              <a:t>does work on the block. The corresponding change in the elastic potential energy of the block–spring system is</a:t>
            </a:r>
          </a:p>
          <a:p>
            <a:endParaRPr lang="en-US" altLang="zh-TW" dirty="0">
              <a:solidFill>
                <a:srgbClr val="7030A0"/>
              </a:solidFill>
            </a:endParaRPr>
          </a:p>
          <a:p>
            <a:endParaRPr lang="en-US" altLang="zh-TW" dirty="0"/>
          </a:p>
          <a:p>
            <a:endParaRPr lang="en-US" altLang="zh-TW" dirty="0"/>
          </a:p>
          <a:p>
            <a:endParaRPr lang="en-US" altLang="zh-TW" dirty="0" smtClean="0"/>
          </a:p>
          <a:p>
            <a:endParaRPr lang="en-US" altLang="zh-TW" dirty="0" smtClean="0"/>
          </a:p>
          <a:p>
            <a:endParaRPr lang="en-US" altLang="zh-TW" dirty="0"/>
          </a:p>
          <a:p>
            <a:r>
              <a:rPr lang="en-US" altLang="zh-TW" sz="2000" b="1" dirty="0">
                <a:solidFill>
                  <a:srgbClr val="002060"/>
                </a:solidFill>
                <a:latin typeface="Times New Roman" pitchFamily="18" charset="0"/>
                <a:cs typeface="Times New Roman" pitchFamily="18" charset="0"/>
              </a:rPr>
              <a:t>If the reference configuration is when the spring is </a:t>
            </a:r>
            <a:endParaRPr lang="en-US" altLang="zh-TW" sz="2000" b="1" dirty="0" smtClean="0">
              <a:solidFill>
                <a:srgbClr val="002060"/>
              </a:solidFill>
              <a:latin typeface="Times New Roman" pitchFamily="18" charset="0"/>
              <a:cs typeface="Times New Roman" pitchFamily="18" charset="0"/>
            </a:endParaRPr>
          </a:p>
          <a:p>
            <a:r>
              <a:rPr lang="en-US" altLang="zh-TW" sz="2000" b="1" dirty="0" smtClean="0">
                <a:solidFill>
                  <a:srgbClr val="002060"/>
                </a:solidFill>
                <a:latin typeface="Times New Roman" pitchFamily="18" charset="0"/>
                <a:cs typeface="Times New Roman" pitchFamily="18" charset="0"/>
              </a:rPr>
              <a:t>at </a:t>
            </a:r>
            <a:r>
              <a:rPr lang="en-US" altLang="zh-TW" sz="2000" b="1" dirty="0">
                <a:solidFill>
                  <a:srgbClr val="002060"/>
                </a:solidFill>
                <a:latin typeface="Times New Roman" pitchFamily="18" charset="0"/>
                <a:cs typeface="Times New Roman" pitchFamily="18" charset="0"/>
              </a:rPr>
              <a:t>its relaxed length, and the block is at </a:t>
            </a:r>
            <a:r>
              <a:rPr lang="en-US" altLang="zh-TW" sz="2000" b="1" i="1" dirty="0">
                <a:solidFill>
                  <a:srgbClr val="C00000"/>
                </a:solidFill>
                <a:latin typeface="Times New Roman" pitchFamily="18" charset="0"/>
                <a:cs typeface="Times New Roman" pitchFamily="18" charset="0"/>
              </a:rPr>
              <a:t>x</a:t>
            </a:r>
            <a:r>
              <a:rPr lang="en-US" altLang="zh-TW" sz="2000" b="1" i="1" baseline="-25000" dirty="0">
                <a:solidFill>
                  <a:srgbClr val="C00000"/>
                </a:solidFill>
                <a:latin typeface="Times New Roman" pitchFamily="18" charset="0"/>
                <a:cs typeface="Times New Roman" pitchFamily="18" charset="0"/>
              </a:rPr>
              <a:t>i</a:t>
            </a:r>
            <a:r>
              <a:rPr lang="en-US" altLang="zh-TW" sz="2000" b="1" i="1" dirty="0">
                <a:solidFill>
                  <a:srgbClr val="C00000"/>
                </a:solidFill>
                <a:latin typeface="Times New Roman" pitchFamily="18" charset="0"/>
                <a:cs typeface="Times New Roman" pitchFamily="18" charset="0"/>
              </a:rPr>
              <a:t> = 0</a:t>
            </a:r>
            <a:r>
              <a:rPr lang="en-US" altLang="zh-TW" sz="2000" b="1" i="1" dirty="0">
                <a:solidFill>
                  <a:srgbClr val="002060"/>
                </a:solidFill>
                <a:latin typeface="Times New Roman" pitchFamily="18" charset="0"/>
                <a:cs typeface="Times New Roman" pitchFamily="18" charset="0"/>
              </a:rPr>
              <a:t>.</a:t>
            </a:r>
            <a:endParaRPr lang="en-US" altLang="zh-TW" sz="2000" b="1" dirty="0">
              <a:solidFill>
                <a:srgbClr val="002060"/>
              </a:solidFill>
              <a:latin typeface="Times New Roman" pitchFamily="18" charset="0"/>
              <a:cs typeface="Times New Roman" pitchFamily="18" charset="0"/>
            </a:endParaRPr>
          </a:p>
        </p:txBody>
      </p:sp>
      <p:pic>
        <p:nvPicPr>
          <p:cNvPr id="23555" name="Picture 2"/>
          <p:cNvPicPr>
            <a:picLocks noChangeAspect="1" noChangeArrowheads="1"/>
          </p:cNvPicPr>
          <p:nvPr/>
        </p:nvPicPr>
        <p:blipFill>
          <a:blip r:embed="rId2"/>
          <a:srcRect/>
          <a:stretch>
            <a:fillRect/>
          </a:stretch>
        </p:blipFill>
        <p:spPr bwMode="auto">
          <a:xfrm>
            <a:off x="785786" y="2500306"/>
            <a:ext cx="4667250" cy="1209675"/>
          </a:xfrm>
          <a:prstGeom prst="rect">
            <a:avLst/>
          </a:prstGeom>
          <a:noFill/>
          <a:ln w="9525">
            <a:noFill/>
            <a:miter lim="800000"/>
            <a:headEnd/>
            <a:tailEnd/>
          </a:ln>
        </p:spPr>
      </p:pic>
      <p:pic>
        <p:nvPicPr>
          <p:cNvPr id="23556" name="Picture 3"/>
          <p:cNvPicPr>
            <a:picLocks noChangeAspect="1" noChangeArrowheads="1"/>
          </p:cNvPicPr>
          <p:nvPr/>
        </p:nvPicPr>
        <p:blipFill>
          <a:blip r:embed="rId3"/>
          <a:srcRect/>
          <a:stretch>
            <a:fillRect/>
          </a:stretch>
        </p:blipFill>
        <p:spPr bwMode="auto">
          <a:xfrm>
            <a:off x="1214414" y="4714884"/>
            <a:ext cx="2867025" cy="727075"/>
          </a:xfrm>
          <a:prstGeom prst="rect">
            <a:avLst/>
          </a:prstGeom>
          <a:noFill/>
          <a:ln w="9525">
            <a:noFill/>
            <a:miter lim="800000"/>
            <a:headEnd/>
            <a:tailEnd/>
          </a:ln>
        </p:spPr>
      </p:pic>
      <p:pic>
        <p:nvPicPr>
          <p:cNvPr id="44036" name="Picture 4"/>
          <p:cNvPicPr>
            <a:picLocks noChangeAspect="1" noChangeArrowheads="1"/>
          </p:cNvPicPr>
          <p:nvPr/>
        </p:nvPicPr>
        <p:blipFill>
          <a:blip r:embed="rId4" cstate="print">
            <a:duotone>
              <a:prstClr val="black"/>
              <a:schemeClr val="accent6">
                <a:tint val="45000"/>
                <a:satMod val="400000"/>
              </a:schemeClr>
            </a:duotone>
          </a:blip>
          <a:srcRect/>
          <a:stretch>
            <a:fillRect/>
          </a:stretch>
        </p:blipFill>
        <p:spPr bwMode="auto">
          <a:xfrm>
            <a:off x="1571604" y="6000768"/>
            <a:ext cx="1924727" cy="548101"/>
          </a:xfrm>
          <a:prstGeom prst="rect">
            <a:avLst/>
          </a:prstGeom>
          <a:noFill/>
          <a:ln w="9525">
            <a:noFill/>
            <a:miter lim="800000"/>
            <a:headEnd/>
            <a:tailEnd/>
          </a:ln>
        </p:spPr>
      </p:pic>
      <p:sp>
        <p:nvSpPr>
          <p:cNvPr id="14" name="Down Arrow 13"/>
          <p:cNvSpPr/>
          <p:nvPr/>
        </p:nvSpPr>
        <p:spPr>
          <a:xfrm>
            <a:off x="2428860" y="5572140"/>
            <a:ext cx="133350" cy="31432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pic>
        <p:nvPicPr>
          <p:cNvPr id="8" name="Picture 4" descr="nw0373-n"/>
          <p:cNvPicPr>
            <a:picLocks noChangeAspect="1" noChangeArrowheads="1"/>
          </p:cNvPicPr>
          <p:nvPr/>
        </p:nvPicPr>
        <p:blipFill>
          <a:blip r:embed="rId5"/>
          <a:srcRect/>
          <a:stretch>
            <a:fillRect/>
          </a:stretch>
        </p:blipFill>
        <p:spPr bwMode="auto">
          <a:xfrm>
            <a:off x="5929322" y="2214554"/>
            <a:ext cx="3000396" cy="4286280"/>
          </a:xfrm>
          <a:prstGeom prst="rect">
            <a:avLst/>
          </a:prstGeom>
          <a:noFill/>
          <a:ln w="9525">
            <a:noFill/>
            <a:miter lim="800000"/>
            <a:headEnd/>
            <a:tailEnd/>
          </a:ln>
        </p:spPr>
      </p:pic>
      <p:sp>
        <p:nvSpPr>
          <p:cNvPr id="9" name="TextBox 8"/>
          <p:cNvSpPr txBox="1"/>
          <p:nvPr/>
        </p:nvSpPr>
        <p:spPr>
          <a:xfrm>
            <a:off x="3500430" y="6072206"/>
            <a:ext cx="2571768" cy="369332"/>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Elastic potential energy</a:t>
            </a:r>
            <a:endParaRPr lang="en-MY"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p:cNvPicPr>
            <a:picLocks noChangeAspect="1" noChangeArrowheads="1"/>
          </p:cNvPicPr>
          <p:nvPr/>
        </p:nvPicPr>
        <p:blipFill>
          <a:blip r:embed="rId2"/>
          <a:srcRect/>
          <a:stretch>
            <a:fillRect/>
          </a:stretch>
        </p:blipFill>
        <p:spPr bwMode="auto">
          <a:xfrm>
            <a:off x="5114925" y="1142984"/>
            <a:ext cx="4029075" cy="5067300"/>
          </a:xfrm>
          <a:prstGeom prst="rect">
            <a:avLst/>
          </a:prstGeom>
          <a:noFill/>
          <a:ln w="9525">
            <a:noFill/>
            <a:miter lim="800000"/>
            <a:headEnd/>
            <a:tailEnd/>
          </a:ln>
          <a:effectLst/>
        </p:spPr>
      </p:pic>
      <p:pic>
        <p:nvPicPr>
          <p:cNvPr id="230403" name="Picture 3"/>
          <p:cNvPicPr>
            <a:picLocks noChangeAspect="1" noChangeArrowheads="1"/>
          </p:cNvPicPr>
          <p:nvPr/>
        </p:nvPicPr>
        <p:blipFill>
          <a:blip r:embed="rId3"/>
          <a:srcRect/>
          <a:stretch>
            <a:fillRect/>
          </a:stretch>
        </p:blipFill>
        <p:spPr bwMode="auto">
          <a:xfrm>
            <a:off x="0" y="714356"/>
            <a:ext cx="4643438" cy="1333500"/>
          </a:xfrm>
          <a:prstGeom prst="rect">
            <a:avLst/>
          </a:prstGeom>
          <a:noFill/>
          <a:ln w="9525">
            <a:noFill/>
            <a:miter lim="800000"/>
            <a:headEnd/>
            <a:tailEnd/>
          </a:ln>
          <a:effectLst/>
        </p:spPr>
      </p:pic>
      <p:pic>
        <p:nvPicPr>
          <p:cNvPr id="4" name="Picture 4"/>
          <p:cNvPicPr>
            <a:picLocks noChangeAspect="1" noChangeArrowheads="1"/>
          </p:cNvPicPr>
          <p:nvPr/>
        </p:nvPicPr>
        <p:blipFill>
          <a:blip r:embed="rId4" cstate="print">
            <a:grayscl/>
          </a:blip>
          <a:srcRect/>
          <a:stretch>
            <a:fillRect/>
          </a:stretch>
        </p:blipFill>
        <p:spPr bwMode="auto">
          <a:xfrm>
            <a:off x="214282" y="2143116"/>
            <a:ext cx="4698124" cy="2319042"/>
          </a:xfrm>
          <a:prstGeom prst="rect">
            <a:avLst/>
          </a:prstGeom>
          <a:noFill/>
          <a:ln w="9525">
            <a:noFill/>
            <a:miter lim="800000"/>
            <a:headEnd/>
            <a:tailEnd/>
          </a:ln>
        </p:spPr>
      </p:pic>
      <p:pic>
        <p:nvPicPr>
          <p:cNvPr id="5" name="Picture 5"/>
          <p:cNvPicPr>
            <a:picLocks noChangeAspect="1" noChangeArrowheads="1"/>
          </p:cNvPicPr>
          <p:nvPr/>
        </p:nvPicPr>
        <p:blipFill>
          <a:blip r:embed="rId5" cstate="print">
            <a:grayscl/>
          </a:blip>
          <a:srcRect/>
          <a:stretch>
            <a:fillRect/>
          </a:stretch>
        </p:blipFill>
        <p:spPr bwMode="auto">
          <a:xfrm>
            <a:off x="214282" y="4500570"/>
            <a:ext cx="4690242" cy="810200"/>
          </a:xfrm>
          <a:prstGeom prst="rect">
            <a:avLst/>
          </a:prstGeom>
          <a:noFill/>
          <a:ln w="9525">
            <a:noFill/>
            <a:miter lim="800000"/>
            <a:headEnd/>
            <a:tailEnd/>
          </a:ln>
        </p:spPr>
      </p:pic>
      <p:pic>
        <p:nvPicPr>
          <p:cNvPr id="6" name="Picture 6"/>
          <p:cNvPicPr>
            <a:picLocks noChangeAspect="1" noChangeArrowheads="1"/>
          </p:cNvPicPr>
          <p:nvPr/>
        </p:nvPicPr>
        <p:blipFill>
          <a:blip r:embed="rId6" cstate="print">
            <a:grayscl/>
          </a:blip>
          <a:srcRect/>
          <a:stretch>
            <a:fillRect/>
          </a:stretch>
        </p:blipFill>
        <p:spPr bwMode="auto">
          <a:xfrm>
            <a:off x="214282" y="5357826"/>
            <a:ext cx="4698124" cy="238257"/>
          </a:xfrm>
          <a:prstGeom prst="rect">
            <a:avLst/>
          </a:prstGeom>
          <a:noFill/>
          <a:ln w="9525">
            <a:noFill/>
            <a:miter lim="800000"/>
            <a:headEnd/>
            <a:tailEnd/>
          </a:ln>
        </p:spPr>
      </p:pic>
      <p:pic>
        <p:nvPicPr>
          <p:cNvPr id="7" name="Picture 8"/>
          <p:cNvPicPr>
            <a:picLocks noChangeAspect="1" noChangeArrowheads="1"/>
          </p:cNvPicPr>
          <p:nvPr/>
        </p:nvPicPr>
        <p:blipFill>
          <a:blip r:embed="rId7" cstate="print">
            <a:grayscl/>
          </a:blip>
          <a:srcRect/>
          <a:stretch>
            <a:fillRect/>
          </a:stretch>
        </p:blipFill>
        <p:spPr bwMode="auto">
          <a:xfrm>
            <a:off x="357158" y="5715016"/>
            <a:ext cx="4286280" cy="662151"/>
          </a:xfrm>
          <a:prstGeom prst="rect">
            <a:avLst/>
          </a:prstGeom>
          <a:noFill/>
          <a:ln w="9525">
            <a:noFill/>
            <a:miter lim="800000"/>
            <a:headEnd/>
            <a:tailEnd/>
          </a:ln>
        </p:spPr>
      </p:pic>
      <p:sp>
        <p:nvSpPr>
          <p:cNvPr id="8" name="Title 1"/>
          <p:cNvSpPr txBox="1">
            <a:spLocks/>
          </p:cNvSpPr>
          <p:nvPr/>
        </p:nvSpPr>
        <p:spPr>
          <a:xfrm>
            <a:off x="0" y="0"/>
            <a:ext cx="8662988" cy="468313"/>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TW" sz="2800" b="0" i="0" u="none" strike="noStrike" kern="1200" cap="none" spc="0" normalizeH="0" baseline="0" noProof="0" smtClean="0">
                <a:ln>
                  <a:noFill/>
                </a:ln>
                <a:solidFill>
                  <a:srgbClr val="FF0000"/>
                </a:solidFill>
                <a:effectLst/>
                <a:uLnTx/>
                <a:uFillTx/>
                <a:latin typeface="Times New Roman" pitchFamily="18" charset="0"/>
                <a:ea typeface="+mj-ea"/>
                <a:cs typeface="+mj-cs"/>
              </a:rPr>
              <a:t>Sample problem: gravitational potential energy</a:t>
            </a:r>
            <a:endParaRPr kumimoji="0" lang="en-US" altLang="zh-TW" sz="2800" b="0" i="0" u="none" strike="noStrike" kern="1200" cap="none" spc="0" normalizeH="0" baseline="0" noProof="0" dirty="0" smtClean="0">
              <a:ln>
                <a:noFill/>
              </a:ln>
              <a:solidFill>
                <a:srgbClr val="FF0000"/>
              </a:solidFill>
              <a:effectLst/>
              <a:uLnTx/>
              <a:uFillTx/>
              <a:latin typeface="Times New Roman" pitchFamily="18" charset="0"/>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
          <p:cNvSpPr txBox="1">
            <a:spLocks noChangeArrowheads="1"/>
          </p:cNvSpPr>
          <p:nvPr/>
        </p:nvSpPr>
        <p:spPr bwMode="auto">
          <a:xfrm>
            <a:off x="0" y="0"/>
            <a:ext cx="4421403" cy="400110"/>
          </a:xfrm>
          <a:prstGeom prst="rect">
            <a:avLst/>
          </a:prstGeom>
          <a:noFill/>
          <a:ln w="9525">
            <a:noFill/>
            <a:miter lim="800000"/>
            <a:headEnd/>
            <a:tailEnd/>
          </a:ln>
        </p:spPr>
        <p:txBody>
          <a:bodyPr wrap="none">
            <a:spAutoFit/>
          </a:bodyPr>
          <a:lstStyle/>
          <a:p>
            <a:pPr>
              <a:buFont typeface="Wingdings" pitchFamily="2" charset="2"/>
              <a:buChar char="v"/>
            </a:pPr>
            <a:r>
              <a:rPr lang="en-US" altLang="zh-TW" sz="2000" b="1" i="1" dirty="0" smtClean="0">
                <a:solidFill>
                  <a:srgbClr val="0070C0"/>
                </a:solidFill>
                <a:latin typeface="Arial" pitchFamily="34" charset="0"/>
                <a:cs typeface="Arial" pitchFamily="34" charset="0"/>
              </a:rPr>
              <a:t> </a:t>
            </a:r>
            <a:r>
              <a:rPr lang="en-US" altLang="zh-TW" sz="2000" b="1" dirty="0">
                <a:solidFill>
                  <a:srgbClr val="C00000"/>
                </a:solidFill>
                <a:latin typeface="Times New Roman" pitchFamily="18" charset="0"/>
                <a:cs typeface="Times New Roman" pitchFamily="18" charset="0"/>
              </a:rPr>
              <a:t>Conservation of Mechanical Energy</a:t>
            </a:r>
          </a:p>
        </p:txBody>
      </p:sp>
      <p:graphicFrame>
        <p:nvGraphicFramePr>
          <p:cNvPr id="25602" name="Object 3"/>
          <p:cNvGraphicFramePr>
            <a:graphicFrameLocks noChangeAspect="1"/>
          </p:cNvGraphicFramePr>
          <p:nvPr/>
        </p:nvGraphicFramePr>
        <p:xfrm>
          <a:off x="4508500" y="3308350"/>
          <a:ext cx="127000" cy="241300"/>
        </p:xfrm>
        <a:graphic>
          <a:graphicData uri="http://schemas.openxmlformats.org/presentationml/2006/ole">
            <p:oleObj spid="_x0000_s231426" name="Equation" r:id="rId3" imgW="126890" imgH="241091" progId="Equation.3">
              <p:embed/>
            </p:oleObj>
          </a:graphicData>
        </a:graphic>
      </p:graphicFrame>
      <p:sp>
        <p:nvSpPr>
          <p:cNvPr id="25603" name="Rectangle 16"/>
          <p:cNvSpPr>
            <a:spLocks noChangeArrowheads="1"/>
          </p:cNvSpPr>
          <p:nvPr/>
        </p:nvSpPr>
        <p:spPr bwMode="auto">
          <a:xfrm>
            <a:off x="0" y="449263"/>
            <a:ext cx="9144000" cy="4401205"/>
          </a:xfrm>
          <a:prstGeom prst="rect">
            <a:avLst/>
          </a:prstGeom>
          <a:noFill/>
          <a:ln w="9525">
            <a:noFill/>
            <a:miter lim="800000"/>
            <a:headEnd/>
            <a:tailEnd/>
          </a:ln>
        </p:spPr>
        <p:txBody>
          <a:bodyPr wrap="square">
            <a:spAutoFit/>
          </a:bodyPr>
          <a:lstStyle/>
          <a:p>
            <a:r>
              <a:rPr lang="en-US" altLang="zh-TW" sz="2000" b="1" i="1" u="sng" dirty="0">
                <a:solidFill>
                  <a:srgbClr val="002060"/>
                </a:solidFill>
                <a:latin typeface="Times New Roman" pitchFamily="18" charset="0"/>
                <a:cs typeface="Times New Roman" pitchFamily="18" charset="0"/>
              </a:rPr>
              <a:t>Principle of conservation of energy: </a:t>
            </a:r>
          </a:p>
          <a:p>
            <a:r>
              <a:rPr lang="en-US" altLang="zh-TW" sz="2000" b="1" dirty="0" smtClean="0">
                <a:solidFill>
                  <a:srgbClr val="002060"/>
                </a:solidFill>
                <a:latin typeface="Times New Roman" pitchFamily="18" charset="0"/>
                <a:cs typeface="Times New Roman" pitchFamily="18" charset="0"/>
              </a:rPr>
              <a:t>In </a:t>
            </a:r>
            <a:r>
              <a:rPr lang="en-US" altLang="zh-TW" sz="2000" b="1" dirty="0">
                <a:solidFill>
                  <a:srgbClr val="002060"/>
                </a:solidFill>
                <a:latin typeface="Times New Roman" pitchFamily="18" charset="0"/>
                <a:cs typeface="Times New Roman" pitchFamily="18" charset="0"/>
              </a:rPr>
              <a:t>an isolated system where only conservative forces cause energy changes, the</a:t>
            </a:r>
          </a:p>
          <a:p>
            <a:r>
              <a:rPr lang="en-US" altLang="zh-TW" sz="2000" b="1" dirty="0">
                <a:solidFill>
                  <a:srgbClr val="002060"/>
                </a:solidFill>
                <a:latin typeface="Times New Roman" pitchFamily="18" charset="0"/>
                <a:cs typeface="Times New Roman" pitchFamily="18" charset="0"/>
              </a:rPr>
              <a:t>kinetic energy and potential energy can change, but their sum, the mechanical energy </a:t>
            </a:r>
            <a:r>
              <a:rPr lang="en-US" altLang="zh-TW" sz="2000" b="1" dirty="0" err="1">
                <a:solidFill>
                  <a:srgbClr val="002060"/>
                </a:solidFill>
                <a:latin typeface="Times New Roman" pitchFamily="18" charset="0"/>
                <a:cs typeface="Times New Roman" pitchFamily="18" charset="0"/>
              </a:rPr>
              <a:t>E</a:t>
            </a:r>
            <a:r>
              <a:rPr lang="en-US" altLang="zh-TW" sz="2000" b="1" baseline="-25000" dirty="0" err="1">
                <a:solidFill>
                  <a:srgbClr val="002060"/>
                </a:solidFill>
                <a:latin typeface="Times New Roman" pitchFamily="18" charset="0"/>
                <a:cs typeface="Times New Roman" pitchFamily="18" charset="0"/>
              </a:rPr>
              <a:t>mec</a:t>
            </a:r>
            <a:r>
              <a:rPr lang="en-US" altLang="zh-TW" sz="2000" b="1" dirty="0">
                <a:solidFill>
                  <a:srgbClr val="002060"/>
                </a:solidFill>
                <a:latin typeface="Times New Roman" pitchFamily="18" charset="0"/>
                <a:cs typeface="Times New Roman" pitchFamily="18" charset="0"/>
              </a:rPr>
              <a:t> of the system, cannot change.</a:t>
            </a:r>
          </a:p>
          <a:p>
            <a:endParaRPr lang="en-US" altLang="zh-TW" sz="2000" dirty="0">
              <a:solidFill>
                <a:srgbClr val="7030A0"/>
              </a:solidFill>
            </a:endParaRPr>
          </a:p>
          <a:p>
            <a:r>
              <a:rPr lang="en-US" altLang="zh-TW" sz="2000" b="1" dirty="0">
                <a:solidFill>
                  <a:srgbClr val="002060"/>
                </a:solidFill>
                <a:latin typeface="Times New Roman" pitchFamily="18" charset="0"/>
                <a:cs typeface="Times New Roman" pitchFamily="18" charset="0"/>
              </a:rPr>
              <a:t>The mechanical energy </a:t>
            </a:r>
            <a:r>
              <a:rPr lang="en-US" altLang="zh-TW" sz="2000" b="1" i="1" dirty="0" err="1">
                <a:solidFill>
                  <a:srgbClr val="002060"/>
                </a:solidFill>
                <a:latin typeface="Times New Roman" pitchFamily="18" charset="0"/>
                <a:cs typeface="Times New Roman" pitchFamily="18" charset="0"/>
              </a:rPr>
              <a:t>E</a:t>
            </a:r>
            <a:r>
              <a:rPr lang="en-US" altLang="zh-TW" sz="2000" b="1" i="1" baseline="-25000" dirty="0" err="1">
                <a:solidFill>
                  <a:srgbClr val="002060"/>
                </a:solidFill>
                <a:latin typeface="Times New Roman" pitchFamily="18" charset="0"/>
                <a:cs typeface="Times New Roman" pitchFamily="18" charset="0"/>
              </a:rPr>
              <a:t>mec</a:t>
            </a:r>
            <a:r>
              <a:rPr lang="en-US" altLang="zh-TW" sz="2000" b="1" dirty="0">
                <a:solidFill>
                  <a:srgbClr val="002060"/>
                </a:solidFill>
                <a:latin typeface="Times New Roman" pitchFamily="18" charset="0"/>
                <a:cs typeface="Times New Roman" pitchFamily="18" charset="0"/>
              </a:rPr>
              <a:t> of a system is the sum of its potential energy </a:t>
            </a:r>
            <a:r>
              <a:rPr lang="en-US" altLang="zh-TW" sz="2000" b="1" i="1" dirty="0">
                <a:solidFill>
                  <a:srgbClr val="002060"/>
                </a:solidFill>
                <a:latin typeface="Times New Roman" pitchFamily="18" charset="0"/>
                <a:cs typeface="Times New Roman" pitchFamily="18" charset="0"/>
              </a:rPr>
              <a:t>U</a:t>
            </a:r>
            <a:r>
              <a:rPr lang="en-US" altLang="zh-TW" sz="2000" b="1" dirty="0">
                <a:solidFill>
                  <a:srgbClr val="002060"/>
                </a:solidFill>
                <a:latin typeface="Times New Roman" pitchFamily="18" charset="0"/>
                <a:cs typeface="Times New Roman" pitchFamily="18" charset="0"/>
              </a:rPr>
              <a:t> and the kinetic energy </a:t>
            </a:r>
            <a:r>
              <a:rPr lang="en-US" altLang="zh-TW" sz="2000" b="1" i="1" dirty="0">
                <a:solidFill>
                  <a:srgbClr val="002060"/>
                </a:solidFill>
                <a:latin typeface="Times New Roman" pitchFamily="18" charset="0"/>
                <a:cs typeface="Times New Roman" pitchFamily="18" charset="0"/>
              </a:rPr>
              <a:t>K </a:t>
            </a:r>
            <a:r>
              <a:rPr lang="en-US" altLang="zh-TW" sz="2000" b="1" dirty="0">
                <a:solidFill>
                  <a:srgbClr val="002060"/>
                </a:solidFill>
                <a:latin typeface="Times New Roman" pitchFamily="18" charset="0"/>
                <a:cs typeface="Times New Roman" pitchFamily="18" charset="0"/>
              </a:rPr>
              <a:t>of the objects within it:</a:t>
            </a:r>
          </a:p>
          <a:p>
            <a:endParaRPr lang="en-US" altLang="zh-TW" sz="2000" dirty="0" smtClean="0">
              <a:solidFill>
                <a:srgbClr val="7030A0"/>
              </a:solidFill>
            </a:endParaRPr>
          </a:p>
          <a:p>
            <a:endParaRPr lang="en-US" altLang="zh-TW" sz="2000" dirty="0">
              <a:solidFill>
                <a:srgbClr val="7030A0"/>
              </a:solidFill>
            </a:endParaRPr>
          </a:p>
          <a:p>
            <a:r>
              <a:rPr lang="en-US" altLang="zh-TW" sz="2000" b="1" dirty="0">
                <a:solidFill>
                  <a:srgbClr val="002060"/>
                </a:solidFill>
                <a:latin typeface="Times New Roman" pitchFamily="18" charset="0"/>
                <a:cs typeface="Times New Roman" pitchFamily="18" charset="0"/>
              </a:rPr>
              <a:t>With </a:t>
            </a:r>
            <a:r>
              <a:rPr lang="en-US" altLang="zh-TW" sz="2000" dirty="0">
                <a:solidFill>
                  <a:srgbClr val="7030A0"/>
                </a:solidFill>
              </a:rPr>
              <a:t>		     </a:t>
            </a:r>
            <a:r>
              <a:rPr lang="en-US" altLang="zh-TW" sz="2000" b="1" dirty="0">
                <a:solidFill>
                  <a:srgbClr val="002060"/>
                </a:solidFill>
                <a:latin typeface="Times New Roman" pitchFamily="18" charset="0"/>
                <a:cs typeface="Times New Roman" pitchFamily="18" charset="0"/>
              </a:rPr>
              <a:t>and</a:t>
            </a:r>
            <a:r>
              <a:rPr lang="en-US" altLang="zh-TW" sz="2000" dirty="0">
                <a:solidFill>
                  <a:srgbClr val="7030A0"/>
                </a:solidFill>
              </a:rPr>
              <a:t>			</a:t>
            </a:r>
          </a:p>
          <a:p>
            <a:endParaRPr lang="en-US" altLang="zh-TW" sz="2000" dirty="0" smtClean="0">
              <a:solidFill>
                <a:srgbClr val="7030A0"/>
              </a:solidFill>
            </a:endParaRPr>
          </a:p>
          <a:p>
            <a:r>
              <a:rPr lang="en-US" altLang="zh-TW" sz="2000" b="1" dirty="0" smtClean="0">
                <a:solidFill>
                  <a:srgbClr val="002060"/>
                </a:solidFill>
                <a:latin typeface="Times New Roman" pitchFamily="18" charset="0"/>
                <a:cs typeface="Times New Roman" pitchFamily="18" charset="0"/>
              </a:rPr>
              <a:t>We </a:t>
            </a:r>
            <a:r>
              <a:rPr lang="en-US" altLang="zh-TW" sz="2000" b="1" dirty="0">
                <a:solidFill>
                  <a:srgbClr val="002060"/>
                </a:solidFill>
                <a:latin typeface="Times New Roman" pitchFamily="18" charset="0"/>
                <a:cs typeface="Times New Roman" pitchFamily="18" charset="0"/>
              </a:rPr>
              <a:t>have: </a:t>
            </a:r>
          </a:p>
          <a:p>
            <a:endParaRPr lang="en-US" altLang="zh-TW" sz="2000" dirty="0">
              <a:solidFill>
                <a:srgbClr val="7030A0"/>
              </a:solidFill>
            </a:endParaRPr>
          </a:p>
          <a:p>
            <a:r>
              <a:rPr lang="en-US" altLang="zh-TW" sz="2000" dirty="0">
                <a:solidFill>
                  <a:srgbClr val="7030A0"/>
                </a:solidFill>
              </a:rPr>
              <a:t> </a:t>
            </a:r>
          </a:p>
        </p:txBody>
      </p:sp>
      <p:pic>
        <p:nvPicPr>
          <p:cNvPr id="2" name="Picture 4"/>
          <p:cNvPicPr>
            <a:picLocks noChangeAspect="1" noChangeArrowheads="1"/>
          </p:cNvPicPr>
          <p:nvPr/>
        </p:nvPicPr>
        <p:blipFill>
          <a:blip r:embed="rId4" cstate="print">
            <a:duotone>
              <a:prstClr val="black"/>
              <a:srgbClr val="FFFFCC">
                <a:tint val="45000"/>
                <a:satMod val="400000"/>
              </a:srgbClr>
            </a:duotone>
          </a:blip>
          <a:srcRect/>
          <a:stretch>
            <a:fillRect/>
          </a:stretch>
        </p:blipFill>
        <p:spPr bwMode="auto">
          <a:xfrm>
            <a:off x="4329441" y="2644009"/>
            <a:ext cx="4548119" cy="530815"/>
          </a:xfrm>
          <a:prstGeom prst="rect">
            <a:avLst/>
          </a:prstGeom>
          <a:noFill/>
          <a:ln w="9525">
            <a:noFill/>
            <a:miter lim="800000"/>
            <a:headEnd/>
            <a:tailEnd/>
          </a:ln>
        </p:spPr>
      </p:pic>
      <p:pic>
        <p:nvPicPr>
          <p:cNvPr id="3" name="Picture 5"/>
          <p:cNvPicPr>
            <a:picLocks noChangeAspect="1" noChangeArrowheads="1"/>
          </p:cNvPicPr>
          <p:nvPr/>
        </p:nvPicPr>
        <p:blipFill>
          <a:blip r:embed="rId5" cstate="print">
            <a:duotone>
              <a:prstClr val="black"/>
              <a:srgbClr val="FFFFCC">
                <a:tint val="45000"/>
                <a:satMod val="400000"/>
              </a:srgbClr>
            </a:duotone>
          </a:blip>
          <a:srcRect/>
          <a:stretch>
            <a:fillRect/>
          </a:stretch>
        </p:blipFill>
        <p:spPr bwMode="auto">
          <a:xfrm>
            <a:off x="714348" y="3214686"/>
            <a:ext cx="1353738" cy="462553"/>
          </a:xfrm>
          <a:prstGeom prst="rect">
            <a:avLst/>
          </a:prstGeom>
          <a:noFill/>
          <a:ln w="9525">
            <a:noFill/>
            <a:miter lim="800000"/>
            <a:headEnd/>
            <a:tailEnd/>
          </a:ln>
        </p:spPr>
      </p:pic>
      <p:pic>
        <p:nvPicPr>
          <p:cNvPr id="4" name="Picture 6"/>
          <p:cNvPicPr>
            <a:picLocks noChangeAspect="1" noChangeArrowheads="1"/>
          </p:cNvPicPr>
          <p:nvPr/>
        </p:nvPicPr>
        <p:blipFill>
          <a:blip r:embed="rId6" cstate="print">
            <a:duotone>
              <a:prstClr val="black"/>
              <a:srgbClr val="FFFFCC">
                <a:tint val="45000"/>
                <a:satMod val="400000"/>
              </a:srgbClr>
            </a:duotone>
          </a:blip>
          <a:srcRect/>
          <a:stretch>
            <a:fillRect/>
          </a:stretch>
        </p:blipFill>
        <p:spPr bwMode="auto">
          <a:xfrm>
            <a:off x="2714612" y="3143248"/>
            <a:ext cx="1670880" cy="566166"/>
          </a:xfrm>
          <a:prstGeom prst="rect">
            <a:avLst/>
          </a:prstGeom>
          <a:noFill/>
          <a:ln w="9525">
            <a:noFill/>
            <a:miter lim="800000"/>
            <a:headEnd/>
            <a:tailEnd/>
          </a:ln>
        </p:spPr>
      </p:pic>
      <p:pic>
        <p:nvPicPr>
          <p:cNvPr id="7175" name="Picture 7"/>
          <p:cNvPicPr>
            <a:picLocks noChangeAspect="1" noChangeArrowheads="1"/>
          </p:cNvPicPr>
          <p:nvPr/>
        </p:nvPicPr>
        <p:blipFill>
          <a:blip r:embed="rId7" cstate="print">
            <a:duotone>
              <a:prstClr val="black"/>
              <a:srgbClr val="FFFFCC">
                <a:tint val="45000"/>
                <a:satMod val="400000"/>
              </a:srgbClr>
            </a:duotone>
          </a:blip>
          <a:srcRect/>
          <a:stretch>
            <a:fillRect/>
          </a:stretch>
        </p:blipFill>
        <p:spPr bwMode="auto">
          <a:xfrm>
            <a:off x="1085087" y="3870692"/>
            <a:ext cx="1797014" cy="468236"/>
          </a:xfrm>
          <a:prstGeom prst="rect">
            <a:avLst/>
          </a:prstGeom>
          <a:noFill/>
          <a:ln w="9525">
            <a:noFill/>
            <a:miter lim="800000"/>
            <a:headEnd/>
            <a:tailEnd/>
          </a:ln>
        </p:spPr>
      </p:pic>
      <p:pic>
        <p:nvPicPr>
          <p:cNvPr id="25608" name="Picture 8"/>
          <p:cNvPicPr>
            <a:picLocks noChangeAspect="1" noChangeArrowheads="1"/>
          </p:cNvPicPr>
          <p:nvPr/>
        </p:nvPicPr>
        <p:blipFill>
          <a:blip r:embed="rId8"/>
          <a:srcRect/>
          <a:stretch>
            <a:fillRect/>
          </a:stretch>
        </p:blipFill>
        <p:spPr bwMode="auto">
          <a:xfrm>
            <a:off x="428596" y="5072074"/>
            <a:ext cx="7627937" cy="855663"/>
          </a:xfrm>
          <a:prstGeom prst="rect">
            <a:avLst/>
          </a:prstGeom>
          <a:noFill/>
          <a:ln w="9525">
            <a:noFill/>
            <a:miter lim="800000"/>
            <a:headEnd/>
            <a:tailEnd/>
          </a:ln>
        </p:spPr>
      </p:pic>
      <p:pic>
        <p:nvPicPr>
          <p:cNvPr id="7177" name="Picture 9"/>
          <p:cNvPicPr>
            <a:picLocks noChangeAspect="1" noChangeArrowheads="1"/>
          </p:cNvPicPr>
          <p:nvPr/>
        </p:nvPicPr>
        <p:blipFill>
          <a:blip r:embed="rId9" cstate="print">
            <a:duotone>
              <a:prstClr val="black"/>
              <a:srgbClr val="FFFF00">
                <a:tint val="45000"/>
                <a:satMod val="400000"/>
              </a:srgbClr>
            </a:duotone>
          </a:blip>
          <a:srcRect/>
          <a:stretch>
            <a:fillRect/>
          </a:stretch>
        </p:blipFill>
        <p:spPr bwMode="auto">
          <a:xfrm>
            <a:off x="3737117" y="3756429"/>
            <a:ext cx="4288804" cy="742293"/>
          </a:xfrm>
          <a:prstGeom prst="rect">
            <a:avLst/>
          </a:prstGeom>
          <a:noFill/>
          <a:ln w="9525">
            <a:noFill/>
            <a:miter lim="800000"/>
            <a:headEnd/>
            <a:tailEnd/>
          </a:ln>
        </p:spPr>
      </p:pic>
      <p:sp>
        <p:nvSpPr>
          <p:cNvPr id="21" name="Right Arrow 20"/>
          <p:cNvSpPr/>
          <p:nvPr/>
        </p:nvSpPr>
        <p:spPr>
          <a:xfrm>
            <a:off x="3038475" y="4052888"/>
            <a:ext cx="306388" cy="11747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2" name="TextBox 11"/>
          <p:cNvSpPr txBox="1"/>
          <p:nvPr/>
        </p:nvSpPr>
        <p:spPr>
          <a:xfrm>
            <a:off x="3286116" y="5929330"/>
            <a:ext cx="2357454" cy="584775"/>
          </a:xfrm>
          <a:prstGeom prst="rect">
            <a:avLst/>
          </a:prstGeom>
          <a:noFill/>
        </p:spPr>
        <p:txBody>
          <a:bodyPr wrap="square" rtlCol="0">
            <a:spAutoFit/>
          </a:bodyPr>
          <a:lstStyle/>
          <a:p>
            <a:r>
              <a:rPr lang="en-US" sz="3200" b="1" i="1" dirty="0" err="1" smtClean="0">
                <a:solidFill>
                  <a:srgbClr val="FF0000"/>
                </a:solidFill>
                <a:latin typeface="Times New Roman" pitchFamily="18" charset="0"/>
                <a:cs typeface="Times New Roman" pitchFamily="18" charset="0"/>
              </a:rPr>
              <a:t>E</a:t>
            </a:r>
            <a:r>
              <a:rPr lang="en-US" sz="2000" b="1" i="1" dirty="0" err="1" smtClean="0">
                <a:solidFill>
                  <a:srgbClr val="FF0000"/>
                </a:solidFill>
                <a:latin typeface="Times New Roman" pitchFamily="18" charset="0"/>
                <a:cs typeface="Times New Roman" pitchFamily="18" charset="0"/>
              </a:rPr>
              <a:t>i</a:t>
            </a:r>
            <a:r>
              <a:rPr lang="en-US" sz="3200" b="1" i="1" dirty="0" smtClean="0">
                <a:solidFill>
                  <a:srgbClr val="FF0000"/>
                </a:solidFill>
                <a:latin typeface="Times New Roman" pitchFamily="18" charset="0"/>
                <a:cs typeface="Times New Roman" pitchFamily="18" charset="0"/>
              </a:rPr>
              <a:t> =</a:t>
            </a:r>
            <a:r>
              <a:rPr lang="en-US" sz="3200" b="1" i="1" dirty="0" err="1" smtClean="0">
                <a:solidFill>
                  <a:srgbClr val="FF0000"/>
                </a:solidFill>
                <a:latin typeface="Times New Roman" pitchFamily="18" charset="0"/>
                <a:cs typeface="Times New Roman" pitchFamily="18" charset="0"/>
              </a:rPr>
              <a:t>E</a:t>
            </a:r>
            <a:r>
              <a:rPr lang="en-US" sz="2000" b="1" i="1" dirty="0" err="1" smtClean="0">
                <a:solidFill>
                  <a:srgbClr val="FF0000"/>
                </a:solidFill>
                <a:latin typeface="Times New Roman" pitchFamily="18" charset="0"/>
                <a:cs typeface="Times New Roman" pitchFamily="18" charset="0"/>
              </a:rPr>
              <a:t>f</a:t>
            </a:r>
            <a:endParaRPr lang="en-MY" sz="32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2"/>
          <a:srcRect l="2296"/>
          <a:stretch>
            <a:fillRect/>
          </a:stretch>
        </p:blipFill>
        <p:spPr bwMode="auto">
          <a:xfrm>
            <a:off x="3214678" y="0"/>
            <a:ext cx="6286512" cy="6858000"/>
          </a:xfrm>
          <a:prstGeom prst="rect">
            <a:avLst/>
          </a:prstGeom>
          <a:noFill/>
          <a:ln w="9525">
            <a:noFill/>
            <a:miter lim="800000"/>
            <a:headEnd/>
            <a:tailEnd/>
          </a:ln>
        </p:spPr>
      </p:pic>
      <p:pic>
        <p:nvPicPr>
          <p:cNvPr id="232450" name="Picture 2"/>
          <p:cNvPicPr>
            <a:picLocks noChangeAspect="1" noChangeArrowheads="1"/>
          </p:cNvPicPr>
          <p:nvPr/>
        </p:nvPicPr>
        <p:blipFill>
          <a:blip r:embed="rId3"/>
          <a:srcRect/>
          <a:stretch>
            <a:fillRect/>
          </a:stretch>
        </p:blipFill>
        <p:spPr bwMode="auto">
          <a:xfrm>
            <a:off x="0" y="571480"/>
            <a:ext cx="3214678"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1"/>
          <p:cNvSpPr txBox="1">
            <a:spLocks noChangeArrowheads="1"/>
          </p:cNvSpPr>
          <p:nvPr/>
        </p:nvSpPr>
        <p:spPr bwMode="auto">
          <a:xfrm>
            <a:off x="0" y="0"/>
            <a:ext cx="4697120" cy="461665"/>
          </a:xfrm>
          <a:prstGeom prst="rect">
            <a:avLst/>
          </a:prstGeom>
          <a:noFill/>
          <a:ln w="9525">
            <a:noFill/>
            <a:miter lim="800000"/>
            <a:headEnd/>
            <a:tailEnd/>
          </a:ln>
        </p:spPr>
        <p:txBody>
          <a:bodyPr wrap="none">
            <a:spAutoFit/>
          </a:bodyPr>
          <a:lstStyle/>
          <a:p>
            <a:r>
              <a:rPr lang="en-US" altLang="zh-TW" sz="2400" b="1" dirty="0" smtClean="0">
                <a:solidFill>
                  <a:srgbClr val="C00000"/>
                </a:solidFill>
                <a:latin typeface="Times New Roman" pitchFamily="18" charset="0"/>
                <a:cs typeface="Times New Roman" pitchFamily="18" charset="0"/>
              </a:rPr>
              <a:t>Reading </a:t>
            </a:r>
            <a:r>
              <a:rPr lang="en-US" altLang="zh-TW" sz="2400" b="1" dirty="0">
                <a:solidFill>
                  <a:srgbClr val="C00000"/>
                </a:solidFill>
                <a:latin typeface="Times New Roman" pitchFamily="18" charset="0"/>
                <a:cs typeface="Times New Roman" pitchFamily="18" charset="0"/>
              </a:rPr>
              <a:t>a Potential Energy Curve</a:t>
            </a:r>
          </a:p>
        </p:txBody>
      </p:sp>
      <p:graphicFrame>
        <p:nvGraphicFramePr>
          <p:cNvPr id="28674" name="Object 3"/>
          <p:cNvGraphicFramePr>
            <a:graphicFrameLocks noChangeAspect="1"/>
          </p:cNvGraphicFramePr>
          <p:nvPr/>
        </p:nvGraphicFramePr>
        <p:xfrm>
          <a:off x="4508500" y="3308350"/>
          <a:ext cx="127000" cy="241300"/>
        </p:xfrm>
        <a:graphic>
          <a:graphicData uri="http://schemas.openxmlformats.org/presentationml/2006/ole">
            <p:oleObj spid="_x0000_s234498" name="Equation" r:id="rId4" imgW="126890" imgH="241091" progId="Equation.3">
              <p:embed/>
            </p:oleObj>
          </a:graphicData>
        </a:graphic>
      </p:graphicFrame>
      <p:pic>
        <p:nvPicPr>
          <p:cNvPr id="28675" name="Picture 5"/>
          <p:cNvPicPr>
            <a:picLocks noChangeAspect="1" noChangeArrowheads="1"/>
          </p:cNvPicPr>
          <p:nvPr/>
        </p:nvPicPr>
        <p:blipFill>
          <a:blip r:embed="rId5"/>
          <a:srcRect/>
          <a:stretch>
            <a:fillRect/>
          </a:stretch>
        </p:blipFill>
        <p:spPr bwMode="auto">
          <a:xfrm>
            <a:off x="182563" y="409575"/>
            <a:ext cx="3938587" cy="682625"/>
          </a:xfrm>
          <a:prstGeom prst="rect">
            <a:avLst/>
          </a:prstGeom>
          <a:noFill/>
          <a:ln w="9525">
            <a:noFill/>
            <a:miter lim="800000"/>
            <a:headEnd/>
            <a:tailEnd/>
          </a:ln>
        </p:spPr>
      </p:pic>
      <p:pic>
        <p:nvPicPr>
          <p:cNvPr id="28676" name="Picture 6"/>
          <p:cNvPicPr>
            <a:picLocks noChangeAspect="1" noChangeArrowheads="1"/>
          </p:cNvPicPr>
          <p:nvPr/>
        </p:nvPicPr>
        <p:blipFill>
          <a:blip r:embed="rId6"/>
          <a:srcRect/>
          <a:stretch>
            <a:fillRect/>
          </a:stretch>
        </p:blipFill>
        <p:spPr bwMode="auto">
          <a:xfrm>
            <a:off x="2844800" y="1009650"/>
            <a:ext cx="5838825" cy="1025525"/>
          </a:xfrm>
          <a:prstGeom prst="rect">
            <a:avLst/>
          </a:prstGeom>
          <a:noFill/>
          <a:ln w="9525">
            <a:noFill/>
            <a:miter lim="800000"/>
            <a:headEnd/>
            <a:tailEnd/>
          </a:ln>
        </p:spPr>
      </p:pic>
      <p:pic>
        <p:nvPicPr>
          <p:cNvPr id="28677" name="Picture 7"/>
          <p:cNvPicPr>
            <a:picLocks noChangeAspect="1" noChangeArrowheads="1"/>
          </p:cNvPicPr>
          <p:nvPr/>
        </p:nvPicPr>
        <p:blipFill>
          <a:blip r:embed="rId7"/>
          <a:srcRect/>
          <a:stretch>
            <a:fillRect/>
          </a:stretch>
        </p:blipFill>
        <p:spPr bwMode="auto">
          <a:xfrm>
            <a:off x="238125" y="2033588"/>
            <a:ext cx="4183063" cy="2870200"/>
          </a:xfrm>
          <a:prstGeom prst="rect">
            <a:avLst/>
          </a:prstGeom>
          <a:noFill/>
          <a:ln w="9525">
            <a:noFill/>
            <a:miter lim="800000"/>
            <a:headEnd/>
            <a:tailEnd/>
          </a:ln>
        </p:spPr>
      </p:pic>
      <p:pic>
        <p:nvPicPr>
          <p:cNvPr id="28678" name="Picture 8"/>
          <p:cNvPicPr>
            <a:picLocks noChangeAspect="1" noChangeArrowheads="1"/>
          </p:cNvPicPr>
          <p:nvPr/>
        </p:nvPicPr>
        <p:blipFill>
          <a:blip r:embed="rId8"/>
          <a:srcRect t="6660" r="2081"/>
          <a:stretch>
            <a:fillRect/>
          </a:stretch>
        </p:blipFill>
        <p:spPr bwMode="auto">
          <a:xfrm>
            <a:off x="4559300" y="2043113"/>
            <a:ext cx="4448175" cy="3203575"/>
          </a:xfrm>
          <a:prstGeom prst="rect">
            <a:avLst/>
          </a:prstGeom>
          <a:noFill/>
          <a:ln w="9525">
            <a:noFill/>
            <a:miter lim="800000"/>
            <a:headEnd/>
            <a:tailEnd/>
          </a:ln>
        </p:spPr>
      </p:pic>
      <p:sp>
        <p:nvSpPr>
          <p:cNvPr id="12" name="Right Arrow 11"/>
          <p:cNvSpPr/>
          <p:nvPr/>
        </p:nvSpPr>
        <p:spPr>
          <a:xfrm>
            <a:off x="1790700" y="1404938"/>
            <a:ext cx="457200" cy="10953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3" name="Right Arrow 12"/>
          <p:cNvSpPr/>
          <p:nvPr/>
        </p:nvSpPr>
        <p:spPr>
          <a:xfrm>
            <a:off x="4532313" y="4075113"/>
            <a:ext cx="292100" cy="19685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28681" name="Rectangle 13"/>
          <p:cNvSpPr>
            <a:spLocks noChangeArrowheads="1"/>
          </p:cNvSpPr>
          <p:nvPr/>
        </p:nvSpPr>
        <p:spPr bwMode="auto">
          <a:xfrm>
            <a:off x="144463" y="5011738"/>
            <a:ext cx="4572000" cy="1200150"/>
          </a:xfrm>
          <a:prstGeom prst="rect">
            <a:avLst/>
          </a:prstGeom>
          <a:noFill/>
          <a:ln w="9525">
            <a:noFill/>
            <a:miter lim="800000"/>
            <a:headEnd/>
            <a:tailEnd/>
          </a:ln>
        </p:spPr>
        <p:txBody>
          <a:bodyPr>
            <a:spAutoFit/>
          </a:bodyPr>
          <a:lstStyle/>
          <a:p>
            <a:r>
              <a:rPr lang="en-US" altLang="zh-TW" sz="1800" b="1" dirty="0">
                <a:latin typeface="Times New Roman" pitchFamily="18" charset="0"/>
                <a:cs typeface="Times New Roman" pitchFamily="18" charset="0"/>
              </a:rPr>
              <a:t>A plot of </a:t>
            </a:r>
            <a:r>
              <a:rPr lang="en-US" altLang="zh-TW" sz="1800" b="1" i="1" dirty="0">
                <a:latin typeface="Times New Roman" pitchFamily="18" charset="0"/>
                <a:cs typeface="Times New Roman" pitchFamily="18" charset="0"/>
              </a:rPr>
              <a:t>U(x)</a:t>
            </a:r>
            <a:r>
              <a:rPr lang="en-US" altLang="zh-TW" sz="1800" b="1" dirty="0">
                <a:latin typeface="Times New Roman" pitchFamily="18" charset="0"/>
                <a:cs typeface="Times New Roman" pitchFamily="18" charset="0"/>
              </a:rPr>
              <a:t>, the potential energy function of a system containing a particle confined to move along an </a:t>
            </a:r>
            <a:r>
              <a:rPr lang="en-US" altLang="zh-TW" sz="1800" b="1" i="1" dirty="0">
                <a:latin typeface="Times New Roman" pitchFamily="18" charset="0"/>
                <a:cs typeface="Times New Roman" pitchFamily="18" charset="0"/>
              </a:rPr>
              <a:t>x</a:t>
            </a:r>
            <a:r>
              <a:rPr lang="en-US" altLang="zh-TW" sz="1800" b="1" dirty="0">
                <a:latin typeface="Times New Roman" pitchFamily="18" charset="0"/>
                <a:cs typeface="Times New Roman" pitchFamily="18" charset="0"/>
              </a:rPr>
              <a:t> axis. There is no friction, so mechanical energy is conserved.</a:t>
            </a:r>
          </a:p>
        </p:txBody>
      </p:sp>
      <p:sp>
        <p:nvSpPr>
          <p:cNvPr id="28682" name="Rectangle 14"/>
          <p:cNvSpPr>
            <a:spLocks noChangeArrowheads="1"/>
          </p:cNvSpPr>
          <p:nvPr/>
        </p:nvSpPr>
        <p:spPr bwMode="auto">
          <a:xfrm>
            <a:off x="4879975" y="5033963"/>
            <a:ext cx="4264025" cy="1200329"/>
          </a:xfrm>
          <a:prstGeom prst="rect">
            <a:avLst/>
          </a:prstGeom>
          <a:noFill/>
          <a:ln w="9525">
            <a:noFill/>
            <a:miter lim="800000"/>
            <a:headEnd/>
            <a:tailEnd/>
          </a:ln>
        </p:spPr>
        <p:txBody>
          <a:bodyPr>
            <a:spAutoFit/>
          </a:bodyPr>
          <a:lstStyle/>
          <a:p>
            <a:r>
              <a:rPr lang="en-US" altLang="zh-TW" sz="1800" b="1" dirty="0">
                <a:latin typeface="Times New Roman" pitchFamily="18" charset="0"/>
                <a:cs typeface="Times New Roman" pitchFamily="18" charset="0"/>
              </a:rPr>
              <a:t>A plot of the force </a:t>
            </a:r>
            <a:r>
              <a:rPr lang="en-US" altLang="zh-TW" sz="1800" b="1" i="1" dirty="0">
                <a:latin typeface="Times New Roman" pitchFamily="18" charset="0"/>
                <a:cs typeface="Times New Roman" pitchFamily="18" charset="0"/>
              </a:rPr>
              <a:t>F(x)</a:t>
            </a:r>
            <a:r>
              <a:rPr lang="en-US" altLang="zh-TW" sz="1800" b="1" dirty="0">
                <a:latin typeface="Times New Roman" pitchFamily="18" charset="0"/>
                <a:cs typeface="Times New Roman" pitchFamily="18" charset="0"/>
              </a:rPr>
              <a:t> acting on the particle, derived from the potential energy plot by taking its slope at various points.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0" y="0"/>
            <a:ext cx="3815468" cy="400110"/>
          </a:xfrm>
          <a:prstGeom prst="rect">
            <a:avLst/>
          </a:prstGeom>
          <a:noFill/>
          <a:ln w="9525">
            <a:noFill/>
            <a:miter lim="800000"/>
            <a:headEnd/>
            <a:tailEnd/>
          </a:ln>
        </p:spPr>
        <p:txBody>
          <a:bodyPr wrap="none">
            <a:spAutoFit/>
          </a:bodyPr>
          <a:lstStyle/>
          <a:p>
            <a:r>
              <a:rPr lang="en-US" altLang="zh-TW" sz="2000" b="1" i="1" dirty="0" smtClean="0">
                <a:solidFill>
                  <a:srgbClr val="C00000"/>
                </a:solidFill>
                <a:latin typeface="Times New Roman" pitchFamily="18" charset="0"/>
                <a:cs typeface="Times New Roman" pitchFamily="18" charset="0"/>
              </a:rPr>
              <a:t>Reading </a:t>
            </a:r>
            <a:r>
              <a:rPr lang="en-US" altLang="zh-TW" sz="2000" b="1" i="1" dirty="0">
                <a:solidFill>
                  <a:srgbClr val="C00000"/>
                </a:solidFill>
                <a:latin typeface="Times New Roman" pitchFamily="18" charset="0"/>
                <a:cs typeface="Times New Roman" pitchFamily="18" charset="0"/>
              </a:rPr>
              <a:t>a Potential Energy Curve</a:t>
            </a:r>
          </a:p>
        </p:txBody>
      </p:sp>
      <p:graphicFrame>
        <p:nvGraphicFramePr>
          <p:cNvPr id="29698" name="Object 2"/>
          <p:cNvGraphicFramePr>
            <a:graphicFrameLocks noChangeAspect="1"/>
          </p:cNvGraphicFramePr>
          <p:nvPr/>
        </p:nvGraphicFramePr>
        <p:xfrm>
          <a:off x="4508500" y="3308350"/>
          <a:ext cx="127000" cy="241300"/>
        </p:xfrm>
        <a:graphic>
          <a:graphicData uri="http://schemas.openxmlformats.org/presentationml/2006/ole">
            <p:oleObj spid="_x0000_s235522" name="Equation" r:id="rId3" imgW="126890" imgH="241091" progId="Equation.3">
              <p:embed/>
            </p:oleObj>
          </a:graphicData>
        </a:graphic>
      </p:graphicFrame>
      <p:sp>
        <p:nvSpPr>
          <p:cNvPr id="12" name="Right Arrow 11"/>
          <p:cNvSpPr/>
          <p:nvPr/>
        </p:nvSpPr>
        <p:spPr>
          <a:xfrm>
            <a:off x="3689350" y="1663700"/>
            <a:ext cx="457200" cy="10953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endParaRPr lang="zh-TW" altLang="en-US">
              <a:solidFill>
                <a:srgbClr val="FFFFFF"/>
              </a:solidFill>
              <a:latin typeface="Times New Roman" pitchFamily="18" charset="0"/>
            </a:endParaRPr>
          </a:p>
        </p:txBody>
      </p:sp>
      <p:pic>
        <p:nvPicPr>
          <p:cNvPr id="29700" name="Picture 3"/>
          <p:cNvPicPr>
            <a:picLocks noChangeAspect="1" noChangeArrowheads="1"/>
          </p:cNvPicPr>
          <p:nvPr/>
        </p:nvPicPr>
        <p:blipFill>
          <a:blip r:embed="rId4"/>
          <a:srcRect/>
          <a:stretch>
            <a:fillRect/>
          </a:stretch>
        </p:blipFill>
        <p:spPr bwMode="auto">
          <a:xfrm>
            <a:off x="173038" y="560388"/>
            <a:ext cx="4083050" cy="5546725"/>
          </a:xfrm>
          <a:prstGeom prst="rect">
            <a:avLst/>
          </a:prstGeom>
          <a:noFill/>
          <a:ln w="9525">
            <a:noFill/>
            <a:miter lim="800000"/>
            <a:headEnd/>
            <a:tailEnd/>
          </a:ln>
        </p:spPr>
      </p:pic>
      <p:pic>
        <p:nvPicPr>
          <p:cNvPr id="29701" name="Picture 4"/>
          <p:cNvPicPr>
            <a:picLocks noChangeAspect="1" noChangeArrowheads="1"/>
          </p:cNvPicPr>
          <p:nvPr/>
        </p:nvPicPr>
        <p:blipFill>
          <a:blip r:embed="rId5"/>
          <a:srcRect/>
          <a:stretch>
            <a:fillRect/>
          </a:stretch>
        </p:blipFill>
        <p:spPr bwMode="auto">
          <a:xfrm>
            <a:off x="4610100" y="369888"/>
            <a:ext cx="4022725" cy="5775325"/>
          </a:xfrm>
          <a:prstGeom prst="rect">
            <a:avLst/>
          </a:prstGeom>
          <a:noFill/>
          <a:ln w="9525">
            <a:noFill/>
            <a:miter lim="800000"/>
            <a:headEnd/>
            <a:tailEnd/>
          </a:ln>
        </p:spPr>
      </p:pic>
      <p:sp>
        <p:nvSpPr>
          <p:cNvPr id="29702" name="Rectangle 15"/>
          <p:cNvSpPr>
            <a:spLocks noChangeArrowheads="1"/>
          </p:cNvSpPr>
          <p:nvPr/>
        </p:nvSpPr>
        <p:spPr bwMode="auto">
          <a:xfrm>
            <a:off x="4989513" y="6159500"/>
            <a:ext cx="4013200" cy="584200"/>
          </a:xfrm>
          <a:prstGeom prst="rect">
            <a:avLst/>
          </a:prstGeom>
          <a:noFill/>
          <a:ln w="9525">
            <a:noFill/>
            <a:miter lim="800000"/>
            <a:headEnd/>
            <a:tailEnd/>
          </a:ln>
        </p:spPr>
        <p:txBody>
          <a:bodyPr>
            <a:spAutoFit/>
          </a:bodyPr>
          <a:lstStyle/>
          <a:p>
            <a:r>
              <a:rPr lang="en-US" altLang="zh-TW" sz="1600"/>
              <a:t>The </a:t>
            </a:r>
            <a:r>
              <a:rPr lang="en-US" altLang="zh-TW" sz="1600" i="1"/>
              <a:t>U(x) plot with three possible values of E</a:t>
            </a:r>
            <a:r>
              <a:rPr lang="en-US" altLang="zh-TW" sz="1600" i="1" baseline="-25000"/>
              <a:t>mec</a:t>
            </a:r>
            <a:r>
              <a:rPr lang="en-US" altLang="zh-TW" sz="1600" i="1"/>
              <a:t> shown. </a:t>
            </a:r>
            <a:endParaRPr lang="en-US" altLang="zh-TW" sz="1600"/>
          </a:p>
        </p:txBody>
      </p:sp>
      <p:sp>
        <p:nvSpPr>
          <p:cNvPr id="17" name="Curved Left Arrow 16"/>
          <p:cNvSpPr/>
          <p:nvPr/>
        </p:nvSpPr>
        <p:spPr>
          <a:xfrm flipH="1" flipV="1">
            <a:off x="4856163" y="5880100"/>
            <a:ext cx="173037" cy="44926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chemeClr val="tx1"/>
              </a:solidFill>
              <a:latin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0" y="0"/>
            <a:ext cx="5003293" cy="400110"/>
          </a:xfrm>
          <a:prstGeom prst="rect">
            <a:avLst/>
          </a:prstGeom>
          <a:noFill/>
          <a:ln w="9525">
            <a:noFill/>
            <a:miter lim="800000"/>
            <a:headEnd/>
            <a:tailEnd/>
          </a:ln>
        </p:spPr>
        <p:txBody>
          <a:bodyPr wrap="none">
            <a:spAutoFit/>
          </a:bodyPr>
          <a:lstStyle/>
          <a:p>
            <a:r>
              <a:rPr lang="en-US" altLang="zh-TW" sz="2000" b="1" dirty="0" smtClean="0">
                <a:solidFill>
                  <a:srgbClr val="FF0000"/>
                </a:solidFill>
                <a:latin typeface="Times New Roman" pitchFamily="18" charset="0"/>
                <a:cs typeface="Times New Roman" pitchFamily="18" charset="0"/>
              </a:rPr>
              <a:t>Potential </a:t>
            </a:r>
            <a:r>
              <a:rPr lang="en-US" altLang="zh-TW" sz="2000" b="1" dirty="0">
                <a:solidFill>
                  <a:srgbClr val="FF0000"/>
                </a:solidFill>
                <a:latin typeface="Times New Roman" pitchFamily="18" charset="0"/>
                <a:cs typeface="Times New Roman" pitchFamily="18" charset="0"/>
              </a:rPr>
              <a:t>Energy Curve, Equilibrium Points</a:t>
            </a:r>
          </a:p>
        </p:txBody>
      </p:sp>
      <p:graphicFrame>
        <p:nvGraphicFramePr>
          <p:cNvPr id="30722" name="Object 2"/>
          <p:cNvGraphicFramePr>
            <a:graphicFrameLocks noChangeAspect="1"/>
          </p:cNvGraphicFramePr>
          <p:nvPr/>
        </p:nvGraphicFramePr>
        <p:xfrm>
          <a:off x="4508500" y="3308350"/>
          <a:ext cx="127000" cy="241300"/>
        </p:xfrm>
        <a:graphic>
          <a:graphicData uri="http://schemas.openxmlformats.org/presentationml/2006/ole">
            <p:oleObj spid="_x0000_s236546" name="Equation" r:id="rId3" imgW="126890" imgH="241091" progId="Equation.3">
              <p:embed/>
            </p:oleObj>
          </a:graphicData>
        </a:graphic>
      </p:graphicFrame>
      <p:pic>
        <p:nvPicPr>
          <p:cNvPr id="30723" name="Picture 7"/>
          <p:cNvPicPr>
            <a:picLocks noChangeAspect="1" noChangeArrowheads="1"/>
          </p:cNvPicPr>
          <p:nvPr/>
        </p:nvPicPr>
        <p:blipFill>
          <a:blip r:embed="rId4"/>
          <a:srcRect/>
          <a:stretch>
            <a:fillRect/>
          </a:stretch>
        </p:blipFill>
        <p:spPr bwMode="auto">
          <a:xfrm>
            <a:off x="0" y="811213"/>
            <a:ext cx="4183063" cy="2870200"/>
          </a:xfrm>
          <a:prstGeom prst="rect">
            <a:avLst/>
          </a:prstGeom>
          <a:noFill/>
          <a:ln w="9525">
            <a:noFill/>
            <a:miter lim="800000"/>
            <a:headEnd/>
            <a:tailEnd/>
          </a:ln>
        </p:spPr>
      </p:pic>
      <p:sp>
        <p:nvSpPr>
          <p:cNvPr id="30724" name="Rectangle 12"/>
          <p:cNvSpPr>
            <a:spLocks noChangeArrowheads="1"/>
          </p:cNvSpPr>
          <p:nvPr/>
        </p:nvSpPr>
        <p:spPr bwMode="auto">
          <a:xfrm>
            <a:off x="4572000" y="449263"/>
            <a:ext cx="4572000" cy="4401205"/>
          </a:xfrm>
          <a:prstGeom prst="rect">
            <a:avLst/>
          </a:prstGeom>
          <a:noFill/>
          <a:ln w="9525">
            <a:noFill/>
            <a:miter lim="800000"/>
            <a:headEnd/>
            <a:tailEnd/>
          </a:ln>
        </p:spPr>
        <p:txBody>
          <a:bodyPr>
            <a:spAutoFit/>
          </a:bodyPr>
          <a:lstStyle/>
          <a:p>
            <a:pPr>
              <a:buFont typeface="Arial" pitchFamily="34" charset="0"/>
              <a:buChar char="•"/>
            </a:pPr>
            <a:r>
              <a:rPr lang="en-US" altLang="zh-TW" sz="2000" dirty="0">
                <a:solidFill>
                  <a:srgbClr val="7030A0"/>
                </a:solidFill>
              </a:rPr>
              <a:t> </a:t>
            </a:r>
            <a:r>
              <a:rPr lang="en-US" altLang="zh-TW" sz="2000" b="1" dirty="0">
                <a:solidFill>
                  <a:srgbClr val="002060"/>
                </a:solidFill>
                <a:latin typeface="Times New Roman" pitchFamily="18" charset="0"/>
                <a:cs typeface="Times New Roman" pitchFamily="18" charset="0"/>
              </a:rPr>
              <a:t>A particle at rest at any point to the right of x</a:t>
            </a:r>
            <a:r>
              <a:rPr lang="en-US" altLang="zh-TW" sz="2000" b="1" baseline="-25000" dirty="0">
                <a:solidFill>
                  <a:srgbClr val="002060"/>
                </a:solidFill>
                <a:latin typeface="Times New Roman" pitchFamily="18" charset="0"/>
                <a:cs typeface="Times New Roman" pitchFamily="18" charset="0"/>
              </a:rPr>
              <a:t>5</a:t>
            </a:r>
            <a:r>
              <a:rPr lang="en-US" altLang="zh-TW" sz="2000" b="1" dirty="0">
                <a:solidFill>
                  <a:srgbClr val="002060"/>
                </a:solidFill>
                <a:latin typeface="Times New Roman" pitchFamily="18" charset="0"/>
                <a:cs typeface="Times New Roman" pitchFamily="18" charset="0"/>
              </a:rPr>
              <a:t> is said to be in </a:t>
            </a:r>
            <a:r>
              <a:rPr lang="en-US" altLang="zh-TW" sz="2000" b="1" dirty="0">
                <a:solidFill>
                  <a:srgbClr val="C00000"/>
                </a:solidFill>
                <a:latin typeface="Times New Roman" pitchFamily="18" charset="0"/>
                <a:cs typeface="Times New Roman" pitchFamily="18" charset="0"/>
              </a:rPr>
              <a:t>neutral equilibrium. </a:t>
            </a:r>
          </a:p>
          <a:p>
            <a:pPr>
              <a:buFont typeface="Arial" pitchFamily="34" charset="0"/>
              <a:buChar char="•"/>
            </a:pPr>
            <a:endParaRPr lang="en-US" altLang="zh-TW" sz="2000" b="1" dirty="0">
              <a:solidFill>
                <a:srgbClr val="7030A0"/>
              </a:solidFill>
              <a:latin typeface="Times New Roman" pitchFamily="18" charset="0"/>
              <a:cs typeface="Times New Roman" pitchFamily="18" charset="0"/>
            </a:endParaRPr>
          </a:p>
          <a:p>
            <a:endParaRPr lang="en-US" altLang="zh-TW" sz="2000" b="1" dirty="0">
              <a:solidFill>
                <a:srgbClr val="7030A0"/>
              </a:solidFill>
              <a:latin typeface="Times New Roman" pitchFamily="18" charset="0"/>
              <a:cs typeface="Times New Roman" pitchFamily="18" charset="0"/>
            </a:endParaRPr>
          </a:p>
          <a:p>
            <a:pPr algn="just">
              <a:buFont typeface="Arial" pitchFamily="34" charset="0"/>
              <a:buChar char="•"/>
            </a:pPr>
            <a:r>
              <a:rPr lang="en-US" altLang="zh-TW" sz="2000" b="1" dirty="0">
                <a:solidFill>
                  <a:srgbClr val="7030A0"/>
                </a:solidFill>
                <a:latin typeface="Times New Roman" pitchFamily="18" charset="0"/>
                <a:cs typeface="Times New Roman" pitchFamily="18" charset="0"/>
              </a:rPr>
              <a:t> </a:t>
            </a:r>
            <a:r>
              <a:rPr lang="en-US" altLang="zh-TW" sz="2000" b="1" dirty="0">
                <a:solidFill>
                  <a:srgbClr val="002060"/>
                </a:solidFill>
                <a:latin typeface="Times New Roman" pitchFamily="18" charset="0"/>
                <a:cs typeface="Times New Roman" pitchFamily="18" charset="0"/>
              </a:rPr>
              <a:t>If a particle is located exactly at x</a:t>
            </a:r>
            <a:r>
              <a:rPr lang="en-US" altLang="zh-TW" sz="2000" b="1" baseline="-25000" dirty="0">
                <a:solidFill>
                  <a:srgbClr val="002060"/>
                </a:solidFill>
                <a:latin typeface="Times New Roman" pitchFamily="18" charset="0"/>
                <a:cs typeface="Times New Roman" pitchFamily="18" charset="0"/>
              </a:rPr>
              <a:t>3</a:t>
            </a:r>
            <a:r>
              <a:rPr lang="en-US" altLang="zh-TW" sz="2000" b="1" dirty="0">
                <a:solidFill>
                  <a:srgbClr val="002060"/>
                </a:solidFill>
                <a:latin typeface="Times New Roman" pitchFamily="18" charset="0"/>
                <a:cs typeface="Times New Roman" pitchFamily="18" charset="0"/>
              </a:rPr>
              <a:t>, the force on it is zero, and the particle remains stationary. However, if it is displaced even slightly in either direction, a nonzero force pushes it farther in the same direction, and the particle continues to move. A particle at such a position is said to be in </a:t>
            </a:r>
            <a:r>
              <a:rPr lang="en-US" altLang="zh-TW" sz="2000" b="1" dirty="0">
                <a:solidFill>
                  <a:srgbClr val="C00000"/>
                </a:solidFill>
                <a:latin typeface="Times New Roman" pitchFamily="18" charset="0"/>
                <a:cs typeface="Times New Roman" pitchFamily="18" charset="0"/>
              </a:rPr>
              <a:t>unstable equilibrium</a:t>
            </a:r>
            <a:r>
              <a:rPr lang="en-US" altLang="zh-TW" sz="2000" b="1" dirty="0">
                <a:solidFill>
                  <a:srgbClr val="7030A0"/>
                </a:solidFill>
                <a:latin typeface="Times New Roman" pitchFamily="18" charset="0"/>
                <a:cs typeface="Times New Roman" pitchFamily="18" charset="0"/>
              </a:rPr>
              <a:t>.</a:t>
            </a:r>
            <a:endParaRPr lang="en-US" altLang="zh-TW" sz="2000" dirty="0">
              <a:solidFill>
                <a:srgbClr val="7030A0"/>
              </a:solidFill>
              <a:latin typeface="Times New Roman" pitchFamily="18" charset="0"/>
              <a:cs typeface="Times New Roman" pitchFamily="18" charset="0"/>
            </a:endParaRPr>
          </a:p>
        </p:txBody>
      </p:sp>
      <p:sp>
        <p:nvSpPr>
          <p:cNvPr id="30725" name="TextBox 13"/>
          <p:cNvSpPr txBox="1">
            <a:spLocks noChangeArrowheads="1"/>
          </p:cNvSpPr>
          <p:nvPr/>
        </p:nvSpPr>
        <p:spPr bwMode="auto">
          <a:xfrm>
            <a:off x="0" y="3719513"/>
            <a:ext cx="4122738" cy="1938337"/>
          </a:xfrm>
          <a:prstGeom prst="rect">
            <a:avLst/>
          </a:prstGeom>
          <a:noFill/>
          <a:ln w="9525">
            <a:noFill/>
            <a:miter lim="800000"/>
            <a:headEnd/>
            <a:tailEnd/>
          </a:ln>
        </p:spPr>
        <p:txBody>
          <a:bodyPr>
            <a:spAutoFit/>
          </a:bodyPr>
          <a:lstStyle/>
          <a:p>
            <a:pPr algn="just">
              <a:buFont typeface="Arial" pitchFamily="34" charset="0"/>
              <a:buChar char="•"/>
            </a:pPr>
            <a:r>
              <a:rPr lang="en-US" altLang="zh-TW" sz="2000" dirty="0">
                <a:solidFill>
                  <a:srgbClr val="7030A0"/>
                </a:solidFill>
              </a:rPr>
              <a:t> </a:t>
            </a:r>
            <a:r>
              <a:rPr lang="en-US" altLang="zh-TW" sz="2000" b="1" dirty="0">
                <a:solidFill>
                  <a:srgbClr val="002060"/>
                </a:solidFill>
                <a:latin typeface="Times New Roman" pitchFamily="18" charset="0"/>
                <a:cs typeface="Times New Roman" pitchFamily="18" charset="0"/>
              </a:rPr>
              <a:t>Consider a particle at rest at x</a:t>
            </a:r>
            <a:r>
              <a:rPr lang="en-US" altLang="zh-TW" sz="2000" b="1" baseline="-25000" dirty="0">
                <a:solidFill>
                  <a:srgbClr val="002060"/>
                </a:solidFill>
                <a:latin typeface="Times New Roman" pitchFamily="18" charset="0"/>
                <a:cs typeface="Times New Roman" pitchFamily="18" charset="0"/>
              </a:rPr>
              <a:t>2</a:t>
            </a:r>
            <a:r>
              <a:rPr lang="en-US" altLang="zh-TW" sz="2000" b="1" dirty="0">
                <a:solidFill>
                  <a:srgbClr val="002060"/>
                </a:solidFill>
                <a:latin typeface="Times New Roman" pitchFamily="18" charset="0"/>
                <a:cs typeface="Times New Roman" pitchFamily="18" charset="0"/>
              </a:rPr>
              <a:t> or x</a:t>
            </a:r>
            <a:r>
              <a:rPr lang="en-US" altLang="zh-TW" sz="2000" b="1" baseline="-25000" dirty="0">
                <a:solidFill>
                  <a:srgbClr val="002060"/>
                </a:solidFill>
                <a:latin typeface="Times New Roman" pitchFamily="18" charset="0"/>
                <a:cs typeface="Times New Roman" pitchFamily="18" charset="0"/>
              </a:rPr>
              <a:t>4</a:t>
            </a:r>
            <a:r>
              <a:rPr lang="en-US" altLang="zh-TW" sz="2000" b="1" dirty="0">
                <a:solidFill>
                  <a:srgbClr val="002060"/>
                </a:solidFill>
                <a:latin typeface="Times New Roman" pitchFamily="18" charset="0"/>
                <a:cs typeface="Times New Roman" pitchFamily="18" charset="0"/>
              </a:rPr>
              <a:t>. If we push it slightly left or right, a restoring force appears that moves it back to x</a:t>
            </a:r>
            <a:r>
              <a:rPr lang="en-US" altLang="zh-TW" sz="2000" b="1" baseline="-25000" dirty="0">
                <a:solidFill>
                  <a:srgbClr val="002060"/>
                </a:solidFill>
                <a:latin typeface="Times New Roman" pitchFamily="18" charset="0"/>
                <a:cs typeface="Times New Roman" pitchFamily="18" charset="0"/>
              </a:rPr>
              <a:t>2</a:t>
            </a:r>
            <a:r>
              <a:rPr lang="en-US" altLang="zh-TW" sz="2000" b="1" dirty="0">
                <a:solidFill>
                  <a:srgbClr val="002060"/>
                </a:solidFill>
                <a:latin typeface="Times New Roman" pitchFamily="18" charset="0"/>
                <a:cs typeface="Times New Roman" pitchFamily="18" charset="0"/>
              </a:rPr>
              <a:t> or x</a:t>
            </a:r>
            <a:r>
              <a:rPr lang="en-US" altLang="zh-TW" sz="2000" b="1" baseline="-25000" dirty="0">
                <a:solidFill>
                  <a:srgbClr val="002060"/>
                </a:solidFill>
                <a:latin typeface="Times New Roman" pitchFamily="18" charset="0"/>
                <a:cs typeface="Times New Roman" pitchFamily="18" charset="0"/>
              </a:rPr>
              <a:t>4</a:t>
            </a:r>
            <a:r>
              <a:rPr lang="en-US" altLang="zh-TW" sz="2000" b="1" dirty="0">
                <a:solidFill>
                  <a:srgbClr val="002060"/>
                </a:solidFill>
                <a:latin typeface="Times New Roman" pitchFamily="18" charset="0"/>
                <a:cs typeface="Times New Roman" pitchFamily="18" charset="0"/>
              </a:rPr>
              <a:t>. A particle at such a position is said to be in </a:t>
            </a:r>
            <a:r>
              <a:rPr lang="en-US" altLang="zh-TW" sz="2000" b="1" dirty="0">
                <a:solidFill>
                  <a:srgbClr val="C00000"/>
                </a:solidFill>
                <a:latin typeface="Times New Roman" pitchFamily="18" charset="0"/>
                <a:cs typeface="Times New Roman" pitchFamily="18" charset="0"/>
              </a:rPr>
              <a:t>stable equilibrium.</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p:cNvPicPr>
            <a:picLocks noGrp="1" noChangeAspect="1" noChangeArrowheads="1"/>
          </p:cNvPicPr>
          <p:nvPr>
            <p:ph idx="1"/>
          </p:nvPr>
        </p:nvPicPr>
        <p:blipFill>
          <a:blip r:embed="rId2"/>
          <a:srcRect/>
          <a:stretch>
            <a:fillRect/>
          </a:stretch>
        </p:blipFill>
        <p:spPr bwMode="auto">
          <a:xfrm>
            <a:off x="214282" y="3929066"/>
            <a:ext cx="3723810" cy="2928934"/>
          </a:xfrm>
          <a:prstGeom prst="rect">
            <a:avLst/>
          </a:prstGeom>
          <a:noFill/>
          <a:ln w="9525">
            <a:noFill/>
            <a:miter lim="800000"/>
            <a:headEnd/>
            <a:tailEnd/>
          </a:ln>
          <a:effectLst/>
        </p:spPr>
      </p:pic>
      <p:pic>
        <p:nvPicPr>
          <p:cNvPr id="233475" name="Picture 3"/>
          <p:cNvPicPr>
            <a:picLocks noChangeAspect="1" noChangeArrowheads="1"/>
          </p:cNvPicPr>
          <p:nvPr/>
        </p:nvPicPr>
        <p:blipFill>
          <a:blip r:embed="rId3"/>
          <a:srcRect/>
          <a:stretch>
            <a:fillRect/>
          </a:stretch>
        </p:blipFill>
        <p:spPr bwMode="auto">
          <a:xfrm>
            <a:off x="214282" y="1214422"/>
            <a:ext cx="3886200" cy="2514600"/>
          </a:xfrm>
          <a:prstGeom prst="rect">
            <a:avLst/>
          </a:prstGeom>
          <a:noFill/>
          <a:ln w="9525">
            <a:noFill/>
            <a:miter lim="800000"/>
            <a:headEnd/>
            <a:tailEnd/>
          </a:ln>
          <a:effectLst/>
        </p:spPr>
      </p:pic>
      <p:pic>
        <p:nvPicPr>
          <p:cNvPr id="233476" name="Picture 4"/>
          <p:cNvPicPr>
            <a:picLocks noChangeAspect="1" noChangeArrowheads="1"/>
          </p:cNvPicPr>
          <p:nvPr/>
        </p:nvPicPr>
        <p:blipFill>
          <a:blip r:embed="rId4">
            <a:duotone>
              <a:prstClr val="black"/>
              <a:srgbClr val="D9C3A5">
                <a:tint val="50000"/>
                <a:satMod val="180000"/>
              </a:srgbClr>
            </a:duotone>
          </a:blip>
          <a:srcRect/>
          <a:stretch>
            <a:fillRect/>
          </a:stretch>
        </p:blipFill>
        <p:spPr bwMode="auto">
          <a:xfrm>
            <a:off x="0" y="0"/>
            <a:ext cx="4500594" cy="1214446"/>
          </a:xfrm>
          <a:prstGeom prst="rect">
            <a:avLst/>
          </a:prstGeom>
          <a:noFill/>
          <a:ln w="9525">
            <a:noFill/>
            <a:miter lim="800000"/>
            <a:headEnd/>
            <a:tailEnd/>
          </a:ln>
          <a:effectLst/>
        </p:spPr>
      </p:pic>
      <p:pic>
        <p:nvPicPr>
          <p:cNvPr id="233477" name="Picture 5"/>
          <p:cNvPicPr>
            <a:picLocks noChangeAspect="1" noChangeArrowheads="1"/>
          </p:cNvPicPr>
          <p:nvPr/>
        </p:nvPicPr>
        <p:blipFill>
          <a:blip r:embed="rId5"/>
          <a:srcRect/>
          <a:stretch>
            <a:fillRect/>
          </a:stretch>
        </p:blipFill>
        <p:spPr bwMode="auto">
          <a:xfrm>
            <a:off x="4714876" y="357166"/>
            <a:ext cx="4143404" cy="58579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285750" y="500063"/>
            <a:ext cx="8472488" cy="5626100"/>
          </a:xfrm>
        </p:spPr>
        <p:txBody>
          <a:bodyPr/>
          <a:lstStyle/>
          <a:p>
            <a:pPr eaLnBrk="1" hangingPunct="1">
              <a:buFont typeface="Arial" pitchFamily="34" charset="0"/>
              <a:buNone/>
            </a:pPr>
            <a:r>
              <a:rPr lang="en-US" sz="2400" b="1" smtClean="0">
                <a:solidFill>
                  <a:srgbClr val="C00000"/>
                </a:solidFill>
                <a:latin typeface="Times New Roman" pitchFamily="18" charset="0"/>
                <a:cs typeface="Times New Roman" pitchFamily="18" charset="0"/>
              </a:rPr>
              <a:t>Q1</a:t>
            </a:r>
            <a:r>
              <a:rPr lang="en-US" sz="2400" b="1" smtClean="0">
                <a:latin typeface="Times New Roman" pitchFamily="18" charset="0"/>
                <a:cs typeface="Times New Roman" pitchFamily="18" charset="0"/>
              </a:rPr>
              <a:t> - </a:t>
            </a:r>
            <a:r>
              <a:rPr lang="en-US" sz="2400" b="1" smtClean="0">
                <a:solidFill>
                  <a:srgbClr val="002060"/>
                </a:solidFill>
                <a:latin typeface="Times New Roman" pitchFamily="18" charset="0"/>
                <a:cs typeface="Times New Roman" pitchFamily="18" charset="0"/>
              </a:rPr>
              <a:t>A body moving with uniform acceleration has a velocity of   12 cm/s when its </a:t>
            </a:r>
            <a:r>
              <a:rPr lang="en-US" sz="2400" b="1" i="1" smtClean="0">
                <a:solidFill>
                  <a:srgbClr val="002060"/>
                </a:solidFill>
                <a:latin typeface="Times New Roman" pitchFamily="18" charset="0"/>
                <a:cs typeface="Times New Roman" pitchFamily="18" charset="0"/>
              </a:rPr>
              <a:t>x </a:t>
            </a:r>
            <a:r>
              <a:rPr lang="en-US" sz="2400" b="1" smtClean="0">
                <a:solidFill>
                  <a:srgbClr val="002060"/>
                </a:solidFill>
                <a:latin typeface="Times New Roman" pitchFamily="18" charset="0"/>
                <a:cs typeface="Times New Roman" pitchFamily="18" charset="0"/>
              </a:rPr>
              <a:t>coordinate is 3 cm. If its </a:t>
            </a:r>
            <a:r>
              <a:rPr lang="en-US" sz="2400" b="1" i="1" smtClean="0">
                <a:solidFill>
                  <a:srgbClr val="002060"/>
                </a:solidFill>
                <a:latin typeface="Times New Roman" pitchFamily="18" charset="0"/>
                <a:cs typeface="Times New Roman" pitchFamily="18" charset="0"/>
              </a:rPr>
              <a:t>x</a:t>
            </a:r>
            <a:r>
              <a:rPr lang="en-US" sz="2400" b="1" smtClean="0">
                <a:solidFill>
                  <a:srgbClr val="002060"/>
                </a:solidFill>
                <a:latin typeface="Times New Roman" pitchFamily="18" charset="0"/>
                <a:cs typeface="Times New Roman" pitchFamily="18" charset="0"/>
              </a:rPr>
              <a:t> coordinate 2 s later is -5 cm, what is the magnitude of its acceleration?</a:t>
            </a:r>
            <a:endParaRPr lang="en-MY" sz="2400" smtClean="0">
              <a:solidFill>
                <a:srgbClr val="002060"/>
              </a:solidFill>
            </a:endParaRPr>
          </a:p>
          <a:p>
            <a:pPr eaLnBrk="1" hangingPunct="1">
              <a:buFont typeface="Arial" pitchFamily="34" charset="0"/>
              <a:buNone/>
            </a:pPr>
            <a:endParaRPr lang="en-US" sz="2400" b="1" smtClean="0">
              <a:latin typeface="Times New Roman" pitchFamily="18" charset="0"/>
              <a:cs typeface="Times New Roman" pitchFamily="18" charset="0"/>
            </a:endParaRPr>
          </a:p>
          <a:p>
            <a:pPr eaLnBrk="1" hangingPunct="1">
              <a:buFont typeface="Arial" pitchFamily="34" charset="0"/>
              <a:buNone/>
            </a:pPr>
            <a:r>
              <a:rPr lang="en-US" sz="2400" b="1" smtClean="0">
                <a:solidFill>
                  <a:srgbClr val="C00000"/>
                </a:solidFill>
                <a:latin typeface="Times New Roman" pitchFamily="18" charset="0"/>
                <a:cs typeface="Times New Roman" pitchFamily="18" charset="0"/>
              </a:rPr>
              <a:t>Q2</a:t>
            </a:r>
            <a:r>
              <a:rPr lang="en-US" sz="2400" b="1" smtClean="0">
                <a:latin typeface="Times New Roman" pitchFamily="18" charset="0"/>
                <a:cs typeface="Times New Roman" pitchFamily="18" charset="0"/>
              </a:rPr>
              <a:t>- </a:t>
            </a:r>
            <a:r>
              <a:rPr lang="en-US" sz="2400" b="1" smtClean="0">
                <a:solidFill>
                  <a:srgbClr val="002060"/>
                </a:solidFill>
                <a:latin typeface="Times New Roman" pitchFamily="18" charset="0"/>
                <a:cs typeface="Times New Roman" pitchFamily="18" charset="0"/>
              </a:rPr>
              <a:t>Write the projectile motion equation  in horizontal and vertical motion with </a:t>
            </a:r>
            <a:r>
              <a:rPr lang="en-MY" sz="2400" b="1" smtClean="0">
                <a:solidFill>
                  <a:srgbClr val="002060"/>
                </a:solidFill>
                <a:latin typeface="Times New Roman" pitchFamily="18" charset="0"/>
                <a:cs typeface="Times New Roman" pitchFamily="18" charset="0"/>
              </a:rPr>
              <a:t>horizontal range and maximum height of a projectile?</a:t>
            </a:r>
          </a:p>
        </p:txBody>
      </p:sp>
      <p:sp>
        <p:nvSpPr>
          <p:cNvPr id="1229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3"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4"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5"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6"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7" name="Rectangle 1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8" name="Rectangle 1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299" name="Rectangle 1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300" name="Rectangle 2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
        <p:nvSpPr>
          <p:cNvPr id="12301"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MY">
              <a:latin typeface="Calibri"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fade">
                                      <p:cBhvr>
                                        <p:cTn id="7" dur="2000"/>
                                        <p:tgtEl>
                                          <p:spTgt spid="11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266">
                                            <p:txEl>
                                              <p:pRg st="2" end="2"/>
                                            </p:txEl>
                                          </p:spTgt>
                                        </p:tgtEl>
                                        <p:attrNameLst>
                                          <p:attrName>style.visibility</p:attrName>
                                        </p:attrNameLst>
                                      </p:cBhvr>
                                      <p:to>
                                        <p:strVal val="visible"/>
                                      </p:to>
                                    </p:set>
                                    <p:animEffect transition="in" filter="fade">
                                      <p:cBhvr>
                                        <p:cTn id="12" dur="2000"/>
                                        <p:tgtEl>
                                          <p:spTgt spid="11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153400" cy="715962"/>
          </a:xfrm>
        </p:spPr>
        <p:txBody>
          <a:bodyPr/>
          <a:lstStyle/>
          <a:p>
            <a:r>
              <a:rPr lang="en-US" sz="4000" b="1" dirty="0" smtClean="0">
                <a:solidFill>
                  <a:srgbClr val="C00000"/>
                </a:solidFill>
                <a:latin typeface="Times New Roman" pitchFamily="18" charset="0"/>
                <a:cs typeface="Times New Roman" pitchFamily="18" charset="0"/>
              </a:rPr>
              <a:t>Example</a:t>
            </a:r>
            <a:endParaRPr lang="en-US" sz="4000" b="1" dirty="0">
              <a:solidFill>
                <a:srgbClr val="C00000"/>
              </a:solidFill>
              <a:latin typeface="Times New Roman" pitchFamily="18" charset="0"/>
              <a:cs typeface="Times New Roman" pitchFamily="18" charset="0"/>
            </a:endParaRPr>
          </a:p>
        </p:txBody>
      </p:sp>
      <p:pic>
        <p:nvPicPr>
          <p:cNvPr id="19460" name="Picture 4" descr="nw0213"/>
          <p:cNvPicPr>
            <a:picLocks noGrp="1" noChangeAspect="1" noChangeArrowheads="1"/>
          </p:cNvPicPr>
          <p:nvPr>
            <p:ph type="body" idx="1"/>
          </p:nvPr>
        </p:nvPicPr>
        <p:blipFill>
          <a:blip r:embed="rId2"/>
          <a:srcRect/>
          <a:stretch>
            <a:fillRect/>
          </a:stretch>
        </p:blipFill>
        <p:spPr>
          <a:xfrm>
            <a:off x="571472" y="1428736"/>
            <a:ext cx="7810528" cy="4194189"/>
          </a:xfrm>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0" y="142852"/>
            <a:ext cx="4375150" cy="468313"/>
          </a:xfrm>
        </p:spPr>
        <p:txBody>
          <a:bodyPr>
            <a:normAutofit fontScale="90000"/>
          </a:bodyPr>
          <a:lstStyle/>
          <a:p>
            <a:pPr algn="l"/>
            <a:r>
              <a:rPr kumimoji="0" lang="en-US" altLang="zh-TW" sz="2800" dirty="0" smtClean="0">
                <a:solidFill>
                  <a:srgbClr val="FF0000"/>
                </a:solidFill>
                <a:latin typeface="Times New Roman" pitchFamily="18" charset="0"/>
              </a:rPr>
              <a:t>Sample problem: reading a potential energy graph</a:t>
            </a:r>
          </a:p>
        </p:txBody>
      </p:sp>
      <p:pic>
        <p:nvPicPr>
          <p:cNvPr id="31746" name="Picture 2"/>
          <p:cNvPicPr>
            <a:picLocks noChangeAspect="1" noChangeArrowheads="1"/>
          </p:cNvPicPr>
          <p:nvPr/>
        </p:nvPicPr>
        <p:blipFill>
          <a:blip r:embed="rId2"/>
          <a:srcRect/>
          <a:stretch>
            <a:fillRect/>
          </a:stretch>
        </p:blipFill>
        <p:spPr bwMode="auto">
          <a:xfrm>
            <a:off x="0" y="857232"/>
            <a:ext cx="4438650" cy="1455737"/>
          </a:xfrm>
          <a:prstGeom prst="rect">
            <a:avLst/>
          </a:prstGeom>
          <a:noFill/>
          <a:ln w="9525">
            <a:noFill/>
            <a:miter lim="800000"/>
            <a:headEnd/>
            <a:tailEnd/>
          </a:ln>
        </p:spPr>
      </p:pic>
      <p:grpSp>
        <p:nvGrpSpPr>
          <p:cNvPr id="2" name="Group 9"/>
          <p:cNvGrpSpPr>
            <a:grpSpLocks/>
          </p:cNvGrpSpPr>
          <p:nvPr/>
        </p:nvGrpSpPr>
        <p:grpSpPr bwMode="auto">
          <a:xfrm>
            <a:off x="4667250" y="0"/>
            <a:ext cx="4476750" cy="2079625"/>
            <a:chOff x="0" y="2045582"/>
            <a:chExt cx="4579882" cy="2232785"/>
          </a:xfrm>
        </p:grpSpPr>
        <p:pic>
          <p:nvPicPr>
            <p:cNvPr id="31754" name="Picture 3"/>
            <p:cNvPicPr>
              <a:picLocks noChangeAspect="1" noChangeArrowheads="1"/>
            </p:cNvPicPr>
            <p:nvPr/>
          </p:nvPicPr>
          <p:blipFill>
            <a:blip r:embed="rId3"/>
            <a:srcRect/>
            <a:stretch>
              <a:fillRect/>
            </a:stretch>
          </p:blipFill>
          <p:spPr bwMode="auto">
            <a:xfrm>
              <a:off x="0" y="2057399"/>
              <a:ext cx="2356945" cy="2220968"/>
            </a:xfrm>
            <a:prstGeom prst="rect">
              <a:avLst/>
            </a:prstGeom>
            <a:noFill/>
            <a:ln w="9525">
              <a:noFill/>
              <a:miter lim="800000"/>
              <a:headEnd/>
              <a:tailEnd/>
            </a:ln>
          </p:spPr>
        </p:pic>
        <p:pic>
          <p:nvPicPr>
            <p:cNvPr id="31755" name="Picture 4"/>
            <p:cNvPicPr>
              <a:picLocks noChangeAspect="1" noChangeArrowheads="1"/>
            </p:cNvPicPr>
            <p:nvPr/>
          </p:nvPicPr>
          <p:blipFill>
            <a:blip r:embed="rId4"/>
            <a:srcRect/>
            <a:stretch>
              <a:fillRect/>
            </a:stretch>
          </p:blipFill>
          <p:spPr bwMode="auto">
            <a:xfrm>
              <a:off x="2356945" y="2045582"/>
              <a:ext cx="2222937" cy="2226873"/>
            </a:xfrm>
            <a:prstGeom prst="rect">
              <a:avLst/>
            </a:prstGeom>
            <a:noFill/>
            <a:ln w="9525">
              <a:noFill/>
              <a:miter lim="800000"/>
              <a:headEnd/>
              <a:tailEnd/>
            </a:ln>
          </p:spPr>
        </p:pic>
      </p:grpSp>
      <p:pic>
        <p:nvPicPr>
          <p:cNvPr id="31748" name="Picture 5"/>
          <p:cNvPicPr>
            <a:picLocks noChangeAspect="1" noChangeArrowheads="1"/>
          </p:cNvPicPr>
          <p:nvPr/>
        </p:nvPicPr>
        <p:blipFill>
          <a:blip r:embed="rId5"/>
          <a:srcRect/>
          <a:stretch>
            <a:fillRect/>
          </a:stretch>
        </p:blipFill>
        <p:spPr bwMode="auto">
          <a:xfrm>
            <a:off x="0" y="2414588"/>
            <a:ext cx="4446588" cy="420687"/>
          </a:xfrm>
          <a:prstGeom prst="rect">
            <a:avLst/>
          </a:prstGeom>
          <a:noFill/>
          <a:ln w="9525">
            <a:noFill/>
            <a:miter lim="800000"/>
            <a:headEnd/>
            <a:tailEnd/>
          </a:ln>
        </p:spPr>
      </p:pic>
      <p:pic>
        <p:nvPicPr>
          <p:cNvPr id="31749" name="Picture 6"/>
          <p:cNvPicPr>
            <a:picLocks noChangeAspect="1" noChangeArrowheads="1"/>
          </p:cNvPicPr>
          <p:nvPr/>
        </p:nvPicPr>
        <p:blipFill>
          <a:blip r:embed="rId6"/>
          <a:srcRect/>
          <a:stretch>
            <a:fillRect/>
          </a:stretch>
        </p:blipFill>
        <p:spPr bwMode="auto">
          <a:xfrm>
            <a:off x="0" y="2846388"/>
            <a:ext cx="4430713" cy="3508375"/>
          </a:xfrm>
          <a:prstGeom prst="rect">
            <a:avLst/>
          </a:prstGeom>
          <a:noFill/>
          <a:ln w="9525">
            <a:noFill/>
            <a:miter lim="800000"/>
            <a:headEnd/>
            <a:tailEnd/>
          </a:ln>
        </p:spPr>
      </p:pic>
      <p:pic>
        <p:nvPicPr>
          <p:cNvPr id="31750" name="Picture 7"/>
          <p:cNvPicPr>
            <a:picLocks noChangeAspect="1" noChangeArrowheads="1"/>
          </p:cNvPicPr>
          <p:nvPr/>
        </p:nvPicPr>
        <p:blipFill>
          <a:blip r:embed="rId7"/>
          <a:srcRect/>
          <a:stretch>
            <a:fillRect/>
          </a:stretch>
        </p:blipFill>
        <p:spPr bwMode="auto">
          <a:xfrm>
            <a:off x="0" y="6345238"/>
            <a:ext cx="4414838" cy="361950"/>
          </a:xfrm>
          <a:prstGeom prst="rect">
            <a:avLst/>
          </a:prstGeom>
          <a:noFill/>
          <a:ln w="9525">
            <a:noFill/>
            <a:miter lim="800000"/>
            <a:headEnd/>
            <a:tailEnd/>
          </a:ln>
        </p:spPr>
      </p:pic>
      <p:pic>
        <p:nvPicPr>
          <p:cNvPr id="31751" name="Picture 8"/>
          <p:cNvPicPr>
            <a:picLocks noChangeAspect="1" noChangeArrowheads="1"/>
          </p:cNvPicPr>
          <p:nvPr/>
        </p:nvPicPr>
        <p:blipFill>
          <a:blip r:embed="rId8"/>
          <a:srcRect/>
          <a:stretch>
            <a:fillRect/>
          </a:stretch>
        </p:blipFill>
        <p:spPr bwMode="auto">
          <a:xfrm>
            <a:off x="4646613" y="2071678"/>
            <a:ext cx="4497387" cy="1004887"/>
          </a:xfrm>
          <a:prstGeom prst="rect">
            <a:avLst/>
          </a:prstGeom>
          <a:noFill/>
          <a:ln w="9525">
            <a:noFill/>
            <a:miter lim="800000"/>
            <a:headEnd/>
            <a:tailEnd/>
          </a:ln>
        </p:spPr>
      </p:pic>
      <p:pic>
        <p:nvPicPr>
          <p:cNvPr id="31752" name="Picture 9"/>
          <p:cNvPicPr>
            <a:picLocks noChangeAspect="1" noChangeArrowheads="1"/>
          </p:cNvPicPr>
          <p:nvPr/>
        </p:nvPicPr>
        <p:blipFill>
          <a:blip r:embed="rId9"/>
          <a:srcRect/>
          <a:stretch>
            <a:fillRect/>
          </a:stretch>
        </p:blipFill>
        <p:spPr bwMode="auto">
          <a:xfrm>
            <a:off x="4670425" y="3071810"/>
            <a:ext cx="4473575" cy="1616075"/>
          </a:xfrm>
          <a:prstGeom prst="rect">
            <a:avLst/>
          </a:prstGeom>
          <a:noFill/>
          <a:ln w="9525">
            <a:noFill/>
            <a:miter lim="800000"/>
            <a:headEnd/>
            <a:tailEnd/>
          </a:ln>
        </p:spPr>
      </p:pic>
      <p:pic>
        <p:nvPicPr>
          <p:cNvPr id="31753" name="Picture 10"/>
          <p:cNvPicPr>
            <a:picLocks noChangeAspect="1" noChangeArrowheads="1"/>
          </p:cNvPicPr>
          <p:nvPr/>
        </p:nvPicPr>
        <p:blipFill>
          <a:blip r:embed="rId10"/>
          <a:srcRect/>
          <a:stretch>
            <a:fillRect/>
          </a:stretch>
        </p:blipFill>
        <p:spPr bwMode="auto">
          <a:xfrm>
            <a:off x="4683125" y="4714884"/>
            <a:ext cx="4460875" cy="184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0" y="0"/>
            <a:ext cx="7141057" cy="523220"/>
          </a:xfrm>
          <a:prstGeom prst="rect">
            <a:avLst/>
          </a:prstGeom>
          <a:noFill/>
          <a:ln w="9525">
            <a:noFill/>
            <a:miter lim="800000"/>
            <a:headEnd/>
            <a:tailEnd/>
          </a:ln>
        </p:spPr>
        <p:txBody>
          <a:bodyPr wrap="none">
            <a:spAutoFit/>
          </a:bodyPr>
          <a:lstStyle/>
          <a:p>
            <a:r>
              <a:rPr lang="en-US" altLang="zh-TW" sz="2800" b="1" dirty="0" smtClean="0">
                <a:solidFill>
                  <a:srgbClr val="C00000"/>
                </a:solidFill>
                <a:latin typeface="Times New Roman" pitchFamily="18" charset="0"/>
                <a:cs typeface="Times New Roman" pitchFamily="18" charset="0"/>
              </a:rPr>
              <a:t>Work </a:t>
            </a:r>
            <a:r>
              <a:rPr lang="en-US" altLang="zh-TW" sz="2800" b="1" dirty="0">
                <a:solidFill>
                  <a:srgbClr val="C00000"/>
                </a:solidFill>
                <a:latin typeface="Times New Roman" pitchFamily="18" charset="0"/>
                <a:cs typeface="Times New Roman" pitchFamily="18" charset="0"/>
              </a:rPr>
              <a:t>done on a System by an External Force</a:t>
            </a:r>
          </a:p>
        </p:txBody>
      </p:sp>
      <p:graphicFrame>
        <p:nvGraphicFramePr>
          <p:cNvPr id="33794" name="Object 2"/>
          <p:cNvGraphicFramePr>
            <a:graphicFrameLocks noChangeAspect="1"/>
          </p:cNvGraphicFramePr>
          <p:nvPr/>
        </p:nvGraphicFramePr>
        <p:xfrm>
          <a:off x="4508500" y="3308350"/>
          <a:ext cx="127000" cy="241300"/>
        </p:xfrm>
        <a:graphic>
          <a:graphicData uri="http://schemas.openxmlformats.org/presentationml/2006/ole">
            <p:oleObj spid="_x0000_s237570" name="Equation" r:id="rId3" imgW="126890" imgH="241091" progId="Equation.3">
              <p:embed/>
            </p:oleObj>
          </a:graphicData>
        </a:graphic>
      </p:graphicFrame>
      <p:sp>
        <p:nvSpPr>
          <p:cNvPr id="33795" name="Rectangle 12"/>
          <p:cNvSpPr>
            <a:spLocks noChangeArrowheads="1"/>
          </p:cNvSpPr>
          <p:nvPr/>
        </p:nvSpPr>
        <p:spPr bwMode="auto">
          <a:xfrm>
            <a:off x="200024" y="804862"/>
            <a:ext cx="4657727" cy="1815882"/>
          </a:xfrm>
          <a:prstGeom prst="rect">
            <a:avLst/>
          </a:prstGeom>
          <a:noFill/>
          <a:ln w="9525">
            <a:noFill/>
            <a:miter lim="800000"/>
            <a:headEnd/>
            <a:tailEnd/>
          </a:ln>
        </p:spPr>
        <p:txBody>
          <a:bodyPr wrap="square">
            <a:spAutoFit/>
          </a:bodyPr>
          <a:lstStyle/>
          <a:p>
            <a:r>
              <a:rPr lang="en-US" altLang="zh-TW" sz="2800" b="1" dirty="0">
                <a:latin typeface="Times New Roman" pitchFamily="18" charset="0"/>
                <a:cs typeface="Times New Roman" pitchFamily="18" charset="0"/>
              </a:rPr>
              <a:t>Work is energy transferred to or from a system by means of an external force acting on that system.</a:t>
            </a:r>
            <a:endParaRPr lang="en-US" altLang="zh-TW" sz="2800" b="1" dirty="0">
              <a:solidFill>
                <a:srgbClr val="7030A0"/>
              </a:solidFill>
              <a:latin typeface="Times New Roman" pitchFamily="18" charset="0"/>
              <a:cs typeface="Times New Roman" pitchFamily="18" charset="0"/>
            </a:endParaRPr>
          </a:p>
        </p:txBody>
      </p:sp>
      <p:pic>
        <p:nvPicPr>
          <p:cNvPr id="237571" name="Picture 3"/>
          <p:cNvPicPr>
            <a:picLocks noChangeAspect="1" noChangeArrowheads="1"/>
          </p:cNvPicPr>
          <p:nvPr/>
        </p:nvPicPr>
        <p:blipFill>
          <a:blip r:embed="rId4"/>
          <a:srcRect/>
          <a:stretch>
            <a:fillRect/>
          </a:stretch>
        </p:blipFill>
        <p:spPr bwMode="auto">
          <a:xfrm>
            <a:off x="5357818" y="785794"/>
            <a:ext cx="3571900" cy="442915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1"/>
          <p:cNvSpPr txBox="1">
            <a:spLocks noChangeArrowheads="1"/>
          </p:cNvSpPr>
          <p:nvPr/>
        </p:nvSpPr>
        <p:spPr bwMode="auto">
          <a:xfrm>
            <a:off x="0" y="0"/>
            <a:ext cx="7354257" cy="523220"/>
          </a:xfrm>
          <a:prstGeom prst="rect">
            <a:avLst/>
          </a:prstGeom>
          <a:noFill/>
          <a:ln w="9525">
            <a:noFill/>
            <a:miter lim="800000"/>
            <a:headEnd/>
            <a:tailEnd/>
          </a:ln>
        </p:spPr>
        <p:txBody>
          <a:bodyPr wrap="none">
            <a:spAutoFit/>
          </a:bodyPr>
          <a:lstStyle/>
          <a:p>
            <a:r>
              <a:rPr lang="en-US" altLang="zh-TW" sz="2000" b="1" i="1" dirty="0" smtClean="0">
                <a:solidFill>
                  <a:srgbClr val="0070C0"/>
                </a:solidFill>
                <a:latin typeface="Arial" pitchFamily="34" charset="0"/>
                <a:cs typeface="Arial" pitchFamily="34" charset="0"/>
              </a:rPr>
              <a:t> </a:t>
            </a:r>
            <a:r>
              <a:rPr lang="en-US" altLang="zh-TW" sz="2800" b="1" dirty="0">
                <a:solidFill>
                  <a:srgbClr val="C00000"/>
                </a:solidFill>
                <a:latin typeface="Times New Roman" pitchFamily="18" charset="0"/>
                <a:cs typeface="Times New Roman" pitchFamily="18" charset="0"/>
              </a:rPr>
              <a:t>Work done on a System by an External Force</a:t>
            </a:r>
          </a:p>
        </p:txBody>
      </p:sp>
      <p:graphicFrame>
        <p:nvGraphicFramePr>
          <p:cNvPr id="34818" name="Object 2"/>
          <p:cNvGraphicFramePr>
            <a:graphicFrameLocks noChangeAspect="1"/>
          </p:cNvGraphicFramePr>
          <p:nvPr/>
        </p:nvGraphicFramePr>
        <p:xfrm>
          <a:off x="4508500" y="3308350"/>
          <a:ext cx="127000" cy="241300"/>
        </p:xfrm>
        <a:graphic>
          <a:graphicData uri="http://schemas.openxmlformats.org/presentationml/2006/ole">
            <p:oleObj spid="_x0000_s238594" name="Equation" r:id="rId3" imgW="126890" imgH="241091" progId="Equation.3">
              <p:embed/>
            </p:oleObj>
          </a:graphicData>
        </a:graphic>
      </p:graphicFrame>
      <p:sp>
        <p:nvSpPr>
          <p:cNvPr id="34819" name="Content Placeholder 6"/>
          <p:cNvSpPr>
            <a:spLocks noGrp="1"/>
          </p:cNvSpPr>
          <p:nvPr>
            <p:ph sz="half" idx="1"/>
          </p:nvPr>
        </p:nvSpPr>
        <p:spPr>
          <a:xfrm>
            <a:off x="4765675" y="598488"/>
            <a:ext cx="4378325" cy="5481637"/>
          </a:xfrm>
        </p:spPr>
        <p:txBody>
          <a:bodyPr/>
          <a:lstStyle/>
          <a:p>
            <a:pPr>
              <a:buFontTx/>
              <a:buNone/>
            </a:pPr>
            <a:r>
              <a:rPr kumimoji="0" lang="en-US" altLang="zh-TW" sz="2400" b="1" smtClean="0">
                <a:latin typeface="Times New Roman" pitchFamily="18" charset="0"/>
              </a:rPr>
              <a:t>FRICTION INVOLVED</a:t>
            </a:r>
          </a:p>
        </p:txBody>
      </p:sp>
      <p:sp>
        <p:nvSpPr>
          <p:cNvPr id="34820" name="Content Placeholder 7"/>
          <p:cNvSpPr>
            <a:spLocks noGrp="1"/>
          </p:cNvSpPr>
          <p:nvPr>
            <p:ph sz="half" idx="2"/>
          </p:nvPr>
        </p:nvSpPr>
        <p:spPr>
          <a:xfrm>
            <a:off x="0" y="582613"/>
            <a:ext cx="4330700" cy="5489575"/>
          </a:xfrm>
        </p:spPr>
        <p:txBody>
          <a:bodyPr/>
          <a:lstStyle/>
          <a:p>
            <a:pPr>
              <a:buFontTx/>
              <a:buNone/>
            </a:pPr>
            <a:r>
              <a:rPr kumimoji="0" lang="en-US" altLang="zh-TW" sz="2400" b="1" smtClean="0">
                <a:latin typeface="Times New Roman" pitchFamily="18" charset="0"/>
              </a:rPr>
              <a:t>FRICTION NOT INVOLVED</a:t>
            </a:r>
          </a:p>
        </p:txBody>
      </p:sp>
      <p:pic>
        <p:nvPicPr>
          <p:cNvPr id="34821" name="Picture 4"/>
          <p:cNvPicPr>
            <a:picLocks noChangeAspect="1" noChangeArrowheads="1"/>
          </p:cNvPicPr>
          <p:nvPr/>
        </p:nvPicPr>
        <p:blipFill>
          <a:blip r:embed="rId4"/>
          <a:srcRect/>
          <a:stretch>
            <a:fillRect/>
          </a:stretch>
        </p:blipFill>
        <p:spPr bwMode="auto">
          <a:xfrm>
            <a:off x="1416050" y="1301750"/>
            <a:ext cx="1628775" cy="438150"/>
          </a:xfrm>
          <a:prstGeom prst="rect">
            <a:avLst/>
          </a:prstGeom>
          <a:noFill/>
          <a:ln w="9525">
            <a:noFill/>
            <a:miter lim="800000"/>
            <a:headEnd/>
            <a:tailEnd/>
          </a:ln>
        </p:spPr>
      </p:pic>
      <p:pic>
        <p:nvPicPr>
          <p:cNvPr id="34822" name="Picture 5"/>
          <p:cNvPicPr>
            <a:picLocks noChangeAspect="1" noChangeArrowheads="1"/>
          </p:cNvPicPr>
          <p:nvPr/>
        </p:nvPicPr>
        <p:blipFill>
          <a:blip r:embed="rId5"/>
          <a:srcRect/>
          <a:stretch>
            <a:fillRect/>
          </a:stretch>
        </p:blipFill>
        <p:spPr bwMode="auto">
          <a:xfrm>
            <a:off x="1692275" y="2079625"/>
            <a:ext cx="1171575" cy="381000"/>
          </a:xfrm>
          <a:prstGeom prst="rect">
            <a:avLst/>
          </a:prstGeom>
          <a:noFill/>
          <a:ln w="9525">
            <a:noFill/>
            <a:miter lim="800000"/>
            <a:headEnd/>
            <a:tailEnd/>
          </a:ln>
        </p:spPr>
      </p:pic>
      <p:pic>
        <p:nvPicPr>
          <p:cNvPr id="34823" name="Picture 6"/>
          <p:cNvPicPr>
            <a:picLocks noChangeAspect="1" noChangeArrowheads="1"/>
          </p:cNvPicPr>
          <p:nvPr/>
        </p:nvPicPr>
        <p:blipFill>
          <a:blip r:embed="rId6"/>
          <a:srcRect/>
          <a:stretch>
            <a:fillRect/>
          </a:stretch>
        </p:blipFill>
        <p:spPr bwMode="auto">
          <a:xfrm>
            <a:off x="500034" y="2857496"/>
            <a:ext cx="3260725" cy="3802062"/>
          </a:xfrm>
          <a:prstGeom prst="rect">
            <a:avLst/>
          </a:prstGeom>
          <a:noFill/>
          <a:ln w="9525">
            <a:noFill/>
            <a:miter lim="800000"/>
            <a:headEnd/>
            <a:tailEnd/>
          </a:ln>
        </p:spPr>
      </p:pic>
      <p:pic>
        <p:nvPicPr>
          <p:cNvPr id="34824" name="Picture 7"/>
          <p:cNvPicPr>
            <a:picLocks noChangeAspect="1" noChangeArrowheads="1"/>
          </p:cNvPicPr>
          <p:nvPr/>
        </p:nvPicPr>
        <p:blipFill>
          <a:blip r:embed="rId7"/>
          <a:srcRect/>
          <a:stretch>
            <a:fillRect/>
          </a:stretch>
        </p:blipFill>
        <p:spPr bwMode="auto">
          <a:xfrm>
            <a:off x="5670550" y="1309688"/>
            <a:ext cx="1428750" cy="390525"/>
          </a:xfrm>
          <a:prstGeom prst="rect">
            <a:avLst/>
          </a:prstGeom>
          <a:noFill/>
          <a:ln w="9525">
            <a:noFill/>
            <a:miter lim="800000"/>
            <a:headEnd/>
            <a:tailEnd/>
          </a:ln>
        </p:spPr>
      </p:pic>
      <p:pic>
        <p:nvPicPr>
          <p:cNvPr id="34825" name="Picture 8"/>
          <p:cNvPicPr>
            <a:picLocks noChangeAspect="1" noChangeArrowheads="1"/>
          </p:cNvPicPr>
          <p:nvPr/>
        </p:nvPicPr>
        <p:blipFill>
          <a:blip r:embed="rId8"/>
          <a:srcRect/>
          <a:stretch>
            <a:fillRect/>
          </a:stretch>
        </p:blipFill>
        <p:spPr bwMode="auto">
          <a:xfrm>
            <a:off x="5664200" y="1966913"/>
            <a:ext cx="1647825" cy="371475"/>
          </a:xfrm>
          <a:prstGeom prst="rect">
            <a:avLst/>
          </a:prstGeom>
          <a:noFill/>
          <a:ln w="9525">
            <a:noFill/>
            <a:miter lim="800000"/>
            <a:headEnd/>
            <a:tailEnd/>
          </a:ln>
        </p:spPr>
      </p:pic>
      <p:pic>
        <p:nvPicPr>
          <p:cNvPr id="34826" name="Picture 9"/>
          <p:cNvPicPr>
            <a:picLocks noChangeAspect="1" noChangeArrowheads="1"/>
          </p:cNvPicPr>
          <p:nvPr/>
        </p:nvPicPr>
        <p:blipFill>
          <a:blip r:embed="rId9"/>
          <a:srcRect/>
          <a:stretch>
            <a:fillRect/>
          </a:stretch>
        </p:blipFill>
        <p:spPr bwMode="auto">
          <a:xfrm>
            <a:off x="5589588" y="2601913"/>
            <a:ext cx="1857375" cy="361950"/>
          </a:xfrm>
          <a:prstGeom prst="rect">
            <a:avLst/>
          </a:prstGeom>
          <a:noFill/>
          <a:ln w="9525">
            <a:noFill/>
            <a:miter lim="800000"/>
            <a:headEnd/>
            <a:tailEnd/>
          </a:ln>
        </p:spPr>
      </p:pic>
      <p:pic>
        <p:nvPicPr>
          <p:cNvPr id="34827" name="Picture 10"/>
          <p:cNvPicPr>
            <a:picLocks noChangeAspect="1" noChangeArrowheads="1"/>
          </p:cNvPicPr>
          <p:nvPr/>
        </p:nvPicPr>
        <p:blipFill>
          <a:blip r:embed="rId10"/>
          <a:srcRect/>
          <a:stretch>
            <a:fillRect/>
          </a:stretch>
        </p:blipFill>
        <p:spPr bwMode="auto">
          <a:xfrm>
            <a:off x="4019550" y="3281363"/>
            <a:ext cx="5124450" cy="3276600"/>
          </a:xfrm>
          <a:prstGeom prst="rect">
            <a:avLst/>
          </a:prstGeom>
          <a:noFill/>
          <a:ln w="9525">
            <a:noFill/>
            <a:miter lim="800000"/>
            <a:headEnd/>
            <a:tailEnd/>
          </a:ln>
        </p:spPr>
      </p:pic>
      <p:sp>
        <p:nvSpPr>
          <p:cNvPr id="17" name="Down Arrow 16"/>
          <p:cNvSpPr/>
          <p:nvPr/>
        </p:nvSpPr>
        <p:spPr>
          <a:xfrm>
            <a:off x="2168525" y="1703388"/>
            <a:ext cx="109538" cy="2206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8" name="Down Arrow 17"/>
          <p:cNvSpPr/>
          <p:nvPr/>
        </p:nvSpPr>
        <p:spPr>
          <a:xfrm>
            <a:off x="6456363" y="1687513"/>
            <a:ext cx="125412" cy="2206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
        <p:nvSpPr>
          <p:cNvPr id="19" name="Down Arrow 18"/>
          <p:cNvSpPr/>
          <p:nvPr/>
        </p:nvSpPr>
        <p:spPr>
          <a:xfrm>
            <a:off x="6424613" y="2365375"/>
            <a:ext cx="196850" cy="2444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TW" altLang="en-US">
              <a:solidFill>
                <a:srgbClr val="FFFFFF"/>
              </a:solidFill>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Box 1"/>
          <p:cNvSpPr txBox="1">
            <a:spLocks noChangeArrowheads="1"/>
          </p:cNvSpPr>
          <p:nvPr/>
        </p:nvSpPr>
        <p:spPr bwMode="auto">
          <a:xfrm>
            <a:off x="0" y="0"/>
            <a:ext cx="3384260" cy="461665"/>
          </a:xfrm>
          <a:prstGeom prst="rect">
            <a:avLst/>
          </a:prstGeom>
          <a:noFill/>
          <a:ln w="9525">
            <a:noFill/>
            <a:miter lim="800000"/>
            <a:headEnd/>
            <a:tailEnd/>
          </a:ln>
        </p:spPr>
        <p:txBody>
          <a:bodyPr wrap="none">
            <a:spAutoFit/>
          </a:bodyPr>
          <a:lstStyle/>
          <a:p>
            <a:r>
              <a:rPr lang="en-US" altLang="zh-TW" sz="2000" b="1" i="1" dirty="0" smtClean="0">
                <a:solidFill>
                  <a:srgbClr val="0070C0"/>
                </a:solidFill>
                <a:latin typeface="Arial" pitchFamily="34" charset="0"/>
                <a:cs typeface="Arial" pitchFamily="34" charset="0"/>
              </a:rPr>
              <a:t> </a:t>
            </a:r>
            <a:r>
              <a:rPr lang="en-US" altLang="zh-TW" sz="2400" b="1" dirty="0">
                <a:solidFill>
                  <a:srgbClr val="C00000"/>
                </a:solidFill>
                <a:latin typeface="Times New Roman" pitchFamily="18" charset="0"/>
                <a:cs typeface="Times New Roman" pitchFamily="18" charset="0"/>
              </a:rPr>
              <a:t>Conservation of Energy</a:t>
            </a:r>
          </a:p>
        </p:txBody>
      </p:sp>
      <p:graphicFrame>
        <p:nvGraphicFramePr>
          <p:cNvPr id="35842" name="Object 2"/>
          <p:cNvGraphicFramePr>
            <a:graphicFrameLocks noChangeAspect="1"/>
          </p:cNvGraphicFramePr>
          <p:nvPr/>
        </p:nvGraphicFramePr>
        <p:xfrm>
          <a:off x="4508500" y="3308350"/>
          <a:ext cx="127000" cy="241300"/>
        </p:xfrm>
        <a:graphic>
          <a:graphicData uri="http://schemas.openxmlformats.org/presentationml/2006/ole">
            <p:oleObj spid="_x0000_s239618" name="Equation" r:id="rId3" imgW="126890" imgH="241091" progId="Equation.3">
              <p:embed/>
            </p:oleObj>
          </a:graphicData>
        </a:graphic>
      </p:graphicFrame>
      <p:sp>
        <p:nvSpPr>
          <p:cNvPr id="35843" name="Rectangle 19"/>
          <p:cNvSpPr>
            <a:spLocks noChangeArrowheads="1"/>
          </p:cNvSpPr>
          <p:nvPr/>
        </p:nvSpPr>
        <p:spPr bwMode="auto">
          <a:xfrm>
            <a:off x="315913" y="279400"/>
            <a:ext cx="8591550" cy="1569660"/>
          </a:xfrm>
          <a:prstGeom prst="rect">
            <a:avLst/>
          </a:prstGeom>
          <a:noFill/>
          <a:ln w="9525">
            <a:noFill/>
            <a:miter lim="800000"/>
            <a:headEnd/>
            <a:tailEnd/>
          </a:ln>
        </p:spPr>
        <p:txBody>
          <a:bodyPr>
            <a:spAutoFit/>
          </a:bodyPr>
          <a:lstStyle/>
          <a:p>
            <a:endParaRPr lang="en-US" altLang="zh-TW" dirty="0"/>
          </a:p>
          <a:p>
            <a:r>
              <a:rPr lang="en-US" altLang="zh-TW" sz="2000" b="1" u="sng" dirty="0">
                <a:solidFill>
                  <a:srgbClr val="C00000"/>
                </a:solidFill>
                <a:latin typeface="Times New Roman" pitchFamily="18" charset="0"/>
                <a:cs typeface="Times New Roman" pitchFamily="18" charset="0"/>
              </a:rPr>
              <a:t>Law of Conservation of Energy</a:t>
            </a:r>
          </a:p>
          <a:p>
            <a:endParaRPr lang="en-US" altLang="zh-TW" b="1" dirty="0">
              <a:latin typeface="Times New Roman" pitchFamily="18" charset="0"/>
              <a:cs typeface="Times New Roman" pitchFamily="18" charset="0"/>
            </a:endParaRPr>
          </a:p>
          <a:p>
            <a:r>
              <a:rPr lang="en-US" altLang="zh-TW" sz="2000" b="1" dirty="0">
                <a:solidFill>
                  <a:srgbClr val="002060"/>
                </a:solidFill>
                <a:latin typeface="Times New Roman" pitchFamily="18" charset="0"/>
                <a:cs typeface="Times New Roman" pitchFamily="18" charset="0"/>
              </a:rPr>
              <a:t>The total energy </a:t>
            </a:r>
            <a:r>
              <a:rPr lang="en-US" altLang="zh-TW" sz="2000" b="1" i="1" dirty="0">
                <a:solidFill>
                  <a:srgbClr val="002060"/>
                </a:solidFill>
                <a:latin typeface="Times New Roman" pitchFamily="18" charset="0"/>
                <a:cs typeface="Times New Roman" pitchFamily="18" charset="0"/>
              </a:rPr>
              <a:t>E</a:t>
            </a:r>
            <a:r>
              <a:rPr lang="en-US" altLang="zh-TW" sz="2000" b="1" dirty="0">
                <a:solidFill>
                  <a:srgbClr val="002060"/>
                </a:solidFill>
                <a:latin typeface="Times New Roman" pitchFamily="18" charset="0"/>
                <a:cs typeface="Times New Roman" pitchFamily="18" charset="0"/>
              </a:rPr>
              <a:t> of a system can change only by amounts of energy that are transferred to or from the system.</a:t>
            </a:r>
          </a:p>
        </p:txBody>
      </p:sp>
      <p:pic>
        <p:nvPicPr>
          <p:cNvPr id="52227" name="Picture 3"/>
          <p:cNvPicPr>
            <a:picLocks noChangeAspect="1" noChangeArrowheads="1"/>
          </p:cNvPicPr>
          <p:nvPr/>
        </p:nvPicPr>
        <p:blipFill>
          <a:blip r:embed="rId4" cstate="print">
            <a:duotone>
              <a:prstClr val="black"/>
              <a:srgbClr val="00B050">
                <a:tint val="45000"/>
                <a:satMod val="400000"/>
              </a:srgbClr>
            </a:duotone>
          </a:blip>
          <a:srcRect/>
          <a:stretch>
            <a:fillRect/>
          </a:stretch>
        </p:blipFill>
        <p:spPr bwMode="auto">
          <a:xfrm>
            <a:off x="1928794" y="2071678"/>
            <a:ext cx="4937009" cy="537554"/>
          </a:xfrm>
          <a:prstGeom prst="rect">
            <a:avLst/>
          </a:prstGeom>
          <a:noFill/>
          <a:ln w="9525">
            <a:noFill/>
            <a:miter lim="800000"/>
            <a:headEnd/>
            <a:tailEnd/>
          </a:ln>
        </p:spPr>
      </p:pic>
      <p:sp>
        <p:nvSpPr>
          <p:cNvPr id="35845" name="Rectangle 21"/>
          <p:cNvSpPr>
            <a:spLocks noChangeArrowheads="1"/>
          </p:cNvSpPr>
          <p:nvPr/>
        </p:nvSpPr>
        <p:spPr bwMode="auto">
          <a:xfrm>
            <a:off x="285720" y="2867025"/>
            <a:ext cx="8572559" cy="1631216"/>
          </a:xfrm>
          <a:prstGeom prst="rect">
            <a:avLst/>
          </a:prstGeom>
          <a:noFill/>
          <a:ln w="9525">
            <a:noFill/>
            <a:miter lim="800000"/>
            <a:headEnd/>
            <a:tailEnd/>
          </a:ln>
        </p:spPr>
        <p:txBody>
          <a:bodyPr wrap="square">
            <a:spAutoFit/>
          </a:bodyPr>
          <a:lstStyle/>
          <a:p>
            <a:r>
              <a:rPr lang="en-US" altLang="zh-TW" sz="2000" b="1" dirty="0">
                <a:solidFill>
                  <a:srgbClr val="002060"/>
                </a:solidFill>
                <a:latin typeface="Times New Roman" pitchFamily="18" charset="0"/>
                <a:cs typeface="Times New Roman" pitchFamily="18" charset="0"/>
              </a:rPr>
              <a:t>where </a:t>
            </a:r>
            <a:r>
              <a:rPr lang="en-US" altLang="zh-TW" sz="2000" b="1" dirty="0" err="1">
                <a:solidFill>
                  <a:srgbClr val="002060"/>
                </a:solidFill>
                <a:latin typeface="Times New Roman" pitchFamily="18" charset="0"/>
                <a:cs typeface="Times New Roman" pitchFamily="18" charset="0"/>
              </a:rPr>
              <a:t>E</a:t>
            </a:r>
            <a:r>
              <a:rPr lang="en-US" altLang="zh-TW" sz="2000" b="1" baseline="-25000" dirty="0" err="1">
                <a:solidFill>
                  <a:srgbClr val="002060"/>
                </a:solidFill>
                <a:latin typeface="Times New Roman" pitchFamily="18" charset="0"/>
                <a:cs typeface="Times New Roman" pitchFamily="18" charset="0"/>
              </a:rPr>
              <a:t>mec</a:t>
            </a:r>
            <a:r>
              <a:rPr lang="en-US" altLang="zh-TW" sz="2000" b="1" dirty="0">
                <a:solidFill>
                  <a:srgbClr val="002060"/>
                </a:solidFill>
                <a:latin typeface="Times New Roman" pitchFamily="18" charset="0"/>
                <a:cs typeface="Times New Roman" pitchFamily="18" charset="0"/>
              </a:rPr>
              <a:t> is any change in the mechanical energy of the system, E</a:t>
            </a:r>
            <a:r>
              <a:rPr lang="en-US" altLang="zh-TW" sz="2000" b="1" baseline="-25000" dirty="0">
                <a:solidFill>
                  <a:srgbClr val="002060"/>
                </a:solidFill>
                <a:latin typeface="Times New Roman" pitchFamily="18" charset="0"/>
                <a:cs typeface="Times New Roman" pitchFamily="18" charset="0"/>
              </a:rPr>
              <a:t>th</a:t>
            </a:r>
            <a:r>
              <a:rPr lang="en-US" altLang="zh-TW" sz="2000" b="1" dirty="0">
                <a:solidFill>
                  <a:srgbClr val="002060"/>
                </a:solidFill>
                <a:latin typeface="Times New Roman" pitchFamily="18" charset="0"/>
                <a:cs typeface="Times New Roman" pitchFamily="18" charset="0"/>
              </a:rPr>
              <a:t> is any change in the thermal energy of the system, and </a:t>
            </a:r>
            <a:r>
              <a:rPr lang="en-US" altLang="zh-TW" sz="2000" b="1" dirty="0" err="1">
                <a:solidFill>
                  <a:srgbClr val="002060"/>
                </a:solidFill>
                <a:latin typeface="Times New Roman" pitchFamily="18" charset="0"/>
                <a:cs typeface="Times New Roman" pitchFamily="18" charset="0"/>
              </a:rPr>
              <a:t>E</a:t>
            </a:r>
            <a:r>
              <a:rPr lang="en-US" altLang="zh-TW" sz="2000" b="1" baseline="-25000" dirty="0" err="1">
                <a:solidFill>
                  <a:srgbClr val="002060"/>
                </a:solidFill>
                <a:latin typeface="Times New Roman" pitchFamily="18" charset="0"/>
                <a:cs typeface="Times New Roman" pitchFamily="18" charset="0"/>
              </a:rPr>
              <a:t>int</a:t>
            </a:r>
            <a:r>
              <a:rPr lang="en-US" altLang="zh-TW" sz="2000" b="1" dirty="0">
                <a:solidFill>
                  <a:srgbClr val="002060"/>
                </a:solidFill>
                <a:latin typeface="Times New Roman" pitchFamily="18" charset="0"/>
                <a:cs typeface="Times New Roman" pitchFamily="18" charset="0"/>
              </a:rPr>
              <a:t> is any change in any other type of internal energy of the system.</a:t>
            </a:r>
          </a:p>
          <a:p>
            <a:endParaRPr lang="en-US" altLang="zh-TW" sz="2000" b="1" dirty="0">
              <a:solidFill>
                <a:srgbClr val="002060"/>
              </a:solidFill>
              <a:latin typeface="Times New Roman" pitchFamily="18" charset="0"/>
              <a:cs typeface="Times New Roman" pitchFamily="18" charset="0"/>
            </a:endParaRPr>
          </a:p>
          <a:p>
            <a:r>
              <a:rPr lang="en-US" altLang="zh-TW" sz="2000" b="1" dirty="0">
                <a:solidFill>
                  <a:srgbClr val="002060"/>
                </a:solidFill>
                <a:latin typeface="Times New Roman" pitchFamily="18" charset="0"/>
                <a:cs typeface="Times New Roman" pitchFamily="18" charset="0"/>
              </a:rPr>
              <a:t>The total energy E of an </a:t>
            </a:r>
            <a:r>
              <a:rPr lang="en-US" altLang="zh-TW" sz="2000" b="1" u="sng" dirty="0">
                <a:solidFill>
                  <a:srgbClr val="002060"/>
                </a:solidFill>
                <a:latin typeface="Times New Roman" pitchFamily="18" charset="0"/>
                <a:cs typeface="Times New Roman" pitchFamily="18" charset="0"/>
              </a:rPr>
              <a:t>isolated system </a:t>
            </a:r>
            <a:r>
              <a:rPr lang="en-US" altLang="zh-TW" sz="2000" b="1" dirty="0">
                <a:solidFill>
                  <a:srgbClr val="002060"/>
                </a:solidFill>
                <a:latin typeface="Times New Roman" pitchFamily="18" charset="0"/>
                <a:cs typeface="Times New Roman" pitchFamily="18" charset="0"/>
              </a:rPr>
              <a:t>cannot change.</a:t>
            </a:r>
          </a:p>
        </p:txBody>
      </p:sp>
      <p:pic>
        <p:nvPicPr>
          <p:cNvPr id="52228" name="Picture 4"/>
          <p:cNvPicPr>
            <a:picLocks noChangeAspect="1" noChangeArrowheads="1"/>
          </p:cNvPicPr>
          <p:nvPr/>
        </p:nvPicPr>
        <p:blipFill>
          <a:blip r:embed="rId5" cstate="print">
            <a:duotone>
              <a:prstClr val="black"/>
              <a:srgbClr val="00B050">
                <a:tint val="45000"/>
                <a:satMod val="400000"/>
              </a:srgbClr>
            </a:duotone>
          </a:blip>
          <a:srcRect/>
          <a:stretch>
            <a:fillRect/>
          </a:stretch>
        </p:blipFill>
        <p:spPr bwMode="auto">
          <a:xfrm>
            <a:off x="428596" y="4500570"/>
            <a:ext cx="8283848" cy="708487"/>
          </a:xfrm>
          <a:prstGeom prst="rect">
            <a:avLst/>
          </a:prstGeom>
          <a:noFill/>
          <a:ln w="9525">
            <a:noFill/>
            <a:miter lim="800000"/>
            <a:headEnd/>
            <a:tailEnd/>
          </a:ln>
        </p:spPr>
      </p:pic>
      <p:sp>
        <p:nvSpPr>
          <p:cNvPr id="8" name="Rectangle 7"/>
          <p:cNvSpPr/>
          <p:nvPr/>
        </p:nvSpPr>
        <p:spPr>
          <a:xfrm>
            <a:off x="357158" y="5534561"/>
            <a:ext cx="8501122" cy="1323439"/>
          </a:xfrm>
          <a:prstGeom prst="rect">
            <a:avLst/>
          </a:prstGeom>
        </p:spPr>
        <p:txBody>
          <a:bodyPr wrap="square">
            <a:spAutoFit/>
          </a:bodyPr>
          <a:lstStyle/>
          <a:p>
            <a:r>
              <a:rPr lang="en-US" altLang="zh-TW" sz="2000" b="1" dirty="0" smtClean="0">
                <a:solidFill>
                  <a:srgbClr val="002060"/>
                </a:solidFill>
                <a:latin typeface="Times New Roman" pitchFamily="18" charset="0"/>
                <a:cs typeface="Times New Roman" pitchFamily="18" charset="0"/>
              </a:rPr>
              <a:t>An external force can change the kinetic energy or potential energy of an object without doing work on the object—that is, without transferring energy to the object. Instead, the force is responsible for transfers of energy from one type to another inside the object.</a:t>
            </a:r>
            <a:endParaRPr lang="en-US" altLang="zh-TW" sz="20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0" y="493713"/>
            <a:ext cx="4375150" cy="468312"/>
          </a:xfrm>
        </p:spPr>
        <p:txBody>
          <a:bodyPr>
            <a:normAutofit fontScale="90000"/>
          </a:bodyPr>
          <a:lstStyle/>
          <a:p>
            <a:r>
              <a:rPr kumimoji="0" lang="en-US" altLang="zh-TW" sz="2800" smtClean="0">
                <a:solidFill>
                  <a:srgbClr val="FF0000"/>
                </a:solidFill>
                <a:latin typeface="Times New Roman" pitchFamily="18" charset="0"/>
              </a:rPr>
              <a:t>Sample problem: change in thermal energy</a:t>
            </a:r>
          </a:p>
        </p:txBody>
      </p:sp>
      <p:pic>
        <p:nvPicPr>
          <p:cNvPr id="51203" name="Picture 3"/>
          <p:cNvPicPr>
            <a:picLocks noChangeAspect="1" noChangeArrowheads="1"/>
          </p:cNvPicPr>
          <p:nvPr/>
        </p:nvPicPr>
        <p:blipFill>
          <a:blip r:embed="rId3" cstate="print">
            <a:grayscl/>
          </a:blip>
          <a:srcRect/>
          <a:stretch>
            <a:fillRect/>
          </a:stretch>
        </p:blipFill>
        <p:spPr bwMode="auto">
          <a:xfrm>
            <a:off x="0" y="1213944"/>
            <a:ext cx="4631207" cy="5644055"/>
          </a:xfrm>
          <a:prstGeom prst="rect">
            <a:avLst/>
          </a:prstGeom>
          <a:noFill/>
          <a:ln w="9525">
            <a:noFill/>
            <a:miter lim="800000"/>
            <a:headEnd/>
            <a:tailEnd/>
          </a:ln>
        </p:spPr>
      </p:pic>
      <p:pic>
        <p:nvPicPr>
          <p:cNvPr id="51204" name="Picture 4"/>
          <p:cNvPicPr>
            <a:picLocks noChangeAspect="1" noChangeArrowheads="1"/>
          </p:cNvPicPr>
          <p:nvPr/>
        </p:nvPicPr>
        <p:blipFill>
          <a:blip r:embed="rId4" cstate="print">
            <a:grayscl/>
          </a:blip>
          <a:srcRect/>
          <a:stretch>
            <a:fillRect/>
          </a:stretch>
        </p:blipFill>
        <p:spPr bwMode="auto">
          <a:xfrm>
            <a:off x="4674476" y="0"/>
            <a:ext cx="4469524" cy="1842884"/>
          </a:xfrm>
          <a:prstGeom prst="rect">
            <a:avLst/>
          </a:prstGeom>
          <a:noFill/>
          <a:ln w="9525">
            <a:noFill/>
            <a:miter lim="800000"/>
            <a:headEnd/>
            <a:tailEnd/>
          </a:ln>
        </p:spPr>
      </p:pic>
      <p:pic>
        <p:nvPicPr>
          <p:cNvPr id="51206" name="Picture 6"/>
          <p:cNvPicPr>
            <a:picLocks noChangeAspect="1" noChangeArrowheads="1"/>
          </p:cNvPicPr>
          <p:nvPr/>
        </p:nvPicPr>
        <p:blipFill>
          <a:blip r:embed="rId5" cstate="print">
            <a:grayscl/>
          </a:blip>
          <a:srcRect/>
          <a:stretch>
            <a:fillRect/>
          </a:stretch>
        </p:blipFill>
        <p:spPr bwMode="auto">
          <a:xfrm>
            <a:off x="4650829" y="2000240"/>
            <a:ext cx="4493171" cy="309313"/>
          </a:xfrm>
          <a:prstGeom prst="rect">
            <a:avLst/>
          </a:prstGeom>
          <a:noFill/>
          <a:ln w="9525">
            <a:noFill/>
            <a:miter lim="800000"/>
            <a:headEnd/>
            <a:tailEnd/>
          </a:ln>
        </p:spPr>
      </p:pic>
      <p:pic>
        <p:nvPicPr>
          <p:cNvPr id="51207" name="Picture 7"/>
          <p:cNvPicPr>
            <a:picLocks noChangeAspect="1" noChangeArrowheads="1"/>
          </p:cNvPicPr>
          <p:nvPr/>
        </p:nvPicPr>
        <p:blipFill>
          <a:blip r:embed="rId6" cstate="print">
            <a:grayscl/>
          </a:blip>
          <a:srcRect/>
          <a:stretch>
            <a:fillRect/>
          </a:stretch>
        </p:blipFill>
        <p:spPr bwMode="auto">
          <a:xfrm>
            <a:off x="4666593" y="2500306"/>
            <a:ext cx="4477407" cy="25003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0" y="-71438"/>
            <a:ext cx="9002713" cy="469901"/>
          </a:xfrm>
        </p:spPr>
        <p:txBody>
          <a:bodyPr>
            <a:normAutofit fontScale="90000"/>
          </a:bodyPr>
          <a:lstStyle/>
          <a:p>
            <a:r>
              <a:rPr kumimoji="0" lang="en-US" altLang="zh-TW" sz="2800" smtClean="0">
                <a:solidFill>
                  <a:srgbClr val="FF0000"/>
                </a:solidFill>
                <a:latin typeface="Times New Roman" pitchFamily="18" charset="0"/>
              </a:rPr>
              <a:t>Sample problem: energy, friction, spring, and tamales</a:t>
            </a:r>
          </a:p>
        </p:txBody>
      </p:sp>
      <p:pic>
        <p:nvPicPr>
          <p:cNvPr id="39938" name="Picture 2"/>
          <p:cNvPicPr>
            <a:picLocks noChangeAspect="1" noChangeArrowheads="1"/>
          </p:cNvPicPr>
          <p:nvPr/>
        </p:nvPicPr>
        <p:blipFill>
          <a:blip r:embed="rId2"/>
          <a:srcRect/>
          <a:stretch>
            <a:fillRect/>
          </a:stretch>
        </p:blipFill>
        <p:spPr bwMode="auto">
          <a:xfrm>
            <a:off x="0" y="420688"/>
            <a:ext cx="4548188" cy="1458912"/>
          </a:xfrm>
          <a:prstGeom prst="rect">
            <a:avLst/>
          </a:prstGeom>
          <a:noFill/>
          <a:ln w="9525">
            <a:noFill/>
            <a:miter lim="800000"/>
            <a:headEnd/>
            <a:tailEnd/>
          </a:ln>
        </p:spPr>
      </p:pic>
      <p:pic>
        <p:nvPicPr>
          <p:cNvPr id="39939" name="Picture 3"/>
          <p:cNvPicPr>
            <a:picLocks noChangeAspect="1" noChangeArrowheads="1"/>
          </p:cNvPicPr>
          <p:nvPr/>
        </p:nvPicPr>
        <p:blipFill>
          <a:blip r:embed="rId3"/>
          <a:srcRect/>
          <a:stretch>
            <a:fillRect/>
          </a:stretch>
        </p:blipFill>
        <p:spPr bwMode="auto">
          <a:xfrm>
            <a:off x="0" y="1884363"/>
            <a:ext cx="4529138" cy="2535237"/>
          </a:xfrm>
          <a:prstGeom prst="rect">
            <a:avLst/>
          </a:prstGeom>
          <a:noFill/>
          <a:ln w="9525">
            <a:noFill/>
            <a:miter lim="800000"/>
            <a:headEnd/>
            <a:tailEnd/>
          </a:ln>
        </p:spPr>
      </p:pic>
      <p:pic>
        <p:nvPicPr>
          <p:cNvPr id="39940" name="Picture 6"/>
          <p:cNvPicPr>
            <a:picLocks noChangeAspect="1" noChangeArrowheads="1"/>
          </p:cNvPicPr>
          <p:nvPr/>
        </p:nvPicPr>
        <p:blipFill>
          <a:blip r:embed="rId4"/>
          <a:srcRect/>
          <a:stretch>
            <a:fillRect/>
          </a:stretch>
        </p:blipFill>
        <p:spPr bwMode="auto">
          <a:xfrm>
            <a:off x="4784725" y="1893888"/>
            <a:ext cx="4359275" cy="1060450"/>
          </a:xfrm>
          <a:prstGeom prst="rect">
            <a:avLst/>
          </a:prstGeom>
          <a:noFill/>
          <a:ln w="9525">
            <a:noFill/>
            <a:miter lim="800000"/>
            <a:headEnd/>
            <a:tailEnd/>
          </a:ln>
        </p:spPr>
      </p:pic>
      <p:pic>
        <p:nvPicPr>
          <p:cNvPr id="39941" name="Picture 7"/>
          <p:cNvPicPr>
            <a:picLocks noChangeAspect="1" noChangeArrowheads="1"/>
          </p:cNvPicPr>
          <p:nvPr/>
        </p:nvPicPr>
        <p:blipFill>
          <a:blip r:embed="rId5"/>
          <a:srcRect/>
          <a:stretch>
            <a:fillRect/>
          </a:stretch>
        </p:blipFill>
        <p:spPr bwMode="auto">
          <a:xfrm>
            <a:off x="4770438" y="2963863"/>
            <a:ext cx="4373562" cy="3863975"/>
          </a:xfrm>
          <a:prstGeom prst="rect">
            <a:avLst/>
          </a:prstGeom>
          <a:noFill/>
          <a:ln w="9525">
            <a:noFill/>
            <a:miter lim="800000"/>
            <a:headEnd/>
            <a:tailEnd/>
          </a:ln>
        </p:spPr>
      </p:pic>
      <p:pic>
        <p:nvPicPr>
          <p:cNvPr id="39942" name="Picture 8"/>
          <p:cNvPicPr>
            <a:picLocks noChangeAspect="1" noChangeArrowheads="1"/>
          </p:cNvPicPr>
          <p:nvPr/>
        </p:nvPicPr>
        <p:blipFill>
          <a:blip r:embed="rId6"/>
          <a:srcRect/>
          <a:stretch>
            <a:fillRect/>
          </a:stretch>
        </p:blipFill>
        <p:spPr bwMode="auto">
          <a:xfrm>
            <a:off x="0" y="4438650"/>
            <a:ext cx="4532313" cy="319088"/>
          </a:xfrm>
          <a:prstGeom prst="rect">
            <a:avLst/>
          </a:prstGeom>
          <a:noFill/>
          <a:ln w="9525">
            <a:noFill/>
            <a:miter lim="800000"/>
            <a:headEnd/>
            <a:tailEnd/>
          </a:ln>
        </p:spPr>
      </p:pic>
      <p:sp>
        <p:nvSpPr>
          <p:cNvPr id="39943" name="TextBox 15"/>
          <p:cNvSpPr txBox="1">
            <a:spLocks noChangeArrowheads="1"/>
          </p:cNvSpPr>
          <p:nvPr/>
        </p:nvSpPr>
        <p:spPr bwMode="auto">
          <a:xfrm>
            <a:off x="0" y="4752975"/>
            <a:ext cx="4651375" cy="2062163"/>
          </a:xfrm>
          <a:prstGeom prst="rect">
            <a:avLst/>
          </a:prstGeom>
          <a:noFill/>
          <a:ln w="9525">
            <a:noFill/>
            <a:miter lim="800000"/>
            <a:headEnd/>
            <a:tailEnd/>
          </a:ln>
        </p:spPr>
        <p:txBody>
          <a:bodyPr>
            <a:spAutoFit/>
          </a:bodyPr>
          <a:lstStyle/>
          <a:p>
            <a:r>
              <a:rPr lang="en-US" altLang="zh-TW" sz="1600" b="1" i="1"/>
              <a:t>Forces</a:t>
            </a:r>
            <a:r>
              <a:rPr lang="en-US" altLang="zh-TW" sz="1600"/>
              <a:t>: The normal force on the package from the floor does no work on the package. For the same reason, the gravitational force on the package does no work. As the spring is compressed, a spring force does work on the package. The spring force also pushes against a rigid wall. There is friction between the package and the floor, and the sliding of the package across the floor increases their thermal energies.</a:t>
            </a:r>
          </a:p>
        </p:txBody>
      </p:sp>
      <p:sp>
        <p:nvSpPr>
          <p:cNvPr id="39944" name="TextBox 16"/>
          <p:cNvSpPr txBox="1">
            <a:spLocks noChangeArrowheads="1"/>
          </p:cNvSpPr>
          <p:nvPr/>
        </p:nvSpPr>
        <p:spPr bwMode="auto">
          <a:xfrm>
            <a:off x="4784725" y="465138"/>
            <a:ext cx="4210050" cy="1384300"/>
          </a:xfrm>
          <a:prstGeom prst="rect">
            <a:avLst/>
          </a:prstGeom>
          <a:noFill/>
          <a:ln w="9525">
            <a:noFill/>
            <a:miter lim="800000"/>
            <a:headEnd/>
            <a:tailEnd/>
          </a:ln>
        </p:spPr>
        <p:txBody>
          <a:bodyPr>
            <a:spAutoFit/>
          </a:bodyPr>
          <a:lstStyle/>
          <a:p>
            <a:r>
              <a:rPr lang="en-US" altLang="zh-TW" sz="1600" b="1" i="1"/>
              <a:t>System</a:t>
            </a:r>
            <a:r>
              <a:rPr lang="en-US" altLang="zh-TW" sz="1600"/>
              <a:t>: The package–spring–floor–wall system includes all these forces and energy transfers in one isolated system. From conservation of energy,</a:t>
            </a:r>
            <a:endParaRPr lang="en-US" altLang="zh-TW" sz="2000"/>
          </a:p>
          <a:p>
            <a:endParaRPr lang="zh-TW" altLang="en-US" sz="2000"/>
          </a:p>
        </p:txBody>
      </p:sp>
      <p:pic>
        <p:nvPicPr>
          <p:cNvPr id="39945" name="Picture 10"/>
          <p:cNvPicPr>
            <a:picLocks noChangeAspect="1" noChangeArrowheads="1"/>
          </p:cNvPicPr>
          <p:nvPr/>
        </p:nvPicPr>
        <p:blipFill>
          <a:blip r:embed="rId7"/>
          <a:srcRect/>
          <a:stretch>
            <a:fillRect/>
          </a:stretch>
        </p:blipFill>
        <p:spPr bwMode="auto">
          <a:xfrm>
            <a:off x="5667375" y="1328738"/>
            <a:ext cx="3067050"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55600" y="153988"/>
            <a:ext cx="8561388" cy="579437"/>
          </a:xfrm>
          <a:prstGeom prst="rect">
            <a:avLst/>
          </a:prstGeom>
          <a:noFill/>
          <a:ln w="9525">
            <a:noFill/>
            <a:miter lim="800000"/>
            <a:headEnd/>
            <a:tailEnd/>
          </a:ln>
          <a:effectLst/>
        </p:spPr>
        <p:txBody>
          <a:bodyPr>
            <a:spAutoFit/>
          </a:bodyPr>
          <a:lstStyle/>
          <a:p>
            <a:pPr algn="ctr">
              <a:spcBef>
                <a:spcPct val="50000"/>
              </a:spcBef>
            </a:pPr>
            <a:r>
              <a:rPr lang="en-US" sz="3200" b="1" dirty="0" smtClean="0">
                <a:solidFill>
                  <a:srgbClr val="C00000"/>
                </a:solidFill>
                <a:latin typeface="Times New Roman" pitchFamily="18" charset="0"/>
                <a:cs typeface="Times New Roman" pitchFamily="18" charset="0"/>
              </a:rPr>
              <a:t>Summary</a:t>
            </a:r>
            <a:endParaRPr lang="en-US" sz="3200" b="1" dirty="0">
              <a:solidFill>
                <a:srgbClr val="C00000"/>
              </a:solidFill>
              <a:latin typeface="Times New Roman" pitchFamily="18" charset="0"/>
              <a:cs typeface="Times New Roman" pitchFamily="18" charset="0"/>
            </a:endParaRPr>
          </a:p>
        </p:txBody>
      </p:sp>
      <p:sp>
        <p:nvSpPr>
          <p:cNvPr id="20483" name="Text Box 3"/>
          <p:cNvSpPr txBox="1">
            <a:spLocks noChangeArrowheads="1"/>
          </p:cNvSpPr>
          <p:nvPr/>
        </p:nvSpPr>
        <p:spPr bwMode="auto">
          <a:xfrm>
            <a:off x="285720" y="857232"/>
            <a:ext cx="8515350" cy="2246769"/>
          </a:xfrm>
          <a:prstGeom prst="rect">
            <a:avLst/>
          </a:prstGeom>
          <a:noFill/>
          <a:ln w="9525">
            <a:noFill/>
            <a:miter lim="800000"/>
            <a:headEnd/>
            <a:tailEnd/>
          </a:ln>
          <a:effectLst/>
        </p:spPr>
        <p:txBody>
          <a:bodyPr>
            <a:spAutoFit/>
          </a:bodyPr>
          <a:lstStyle/>
          <a:p>
            <a:pPr>
              <a:spcBef>
                <a:spcPct val="50000"/>
              </a:spcBef>
              <a:buFontTx/>
              <a:buChar char="•"/>
            </a:pPr>
            <a:r>
              <a:rPr lang="en-US" dirty="0">
                <a:solidFill>
                  <a:schemeClr val="accent2"/>
                </a:solidFill>
              </a:rPr>
              <a:t> </a:t>
            </a:r>
            <a:r>
              <a:rPr lang="en-US" sz="2000" b="1" dirty="0">
                <a:solidFill>
                  <a:srgbClr val="002060"/>
                </a:solidFill>
                <a:latin typeface="Times New Roman" pitchFamily="18" charset="0"/>
                <a:cs typeface="Times New Roman" pitchFamily="18" charset="0"/>
              </a:rPr>
              <a:t>Conservative forces conserve mechanical energy</a:t>
            </a:r>
          </a:p>
          <a:p>
            <a:pPr>
              <a:spcBef>
                <a:spcPct val="50000"/>
              </a:spcBef>
              <a:buFontTx/>
              <a:buChar char="•"/>
            </a:pPr>
            <a:r>
              <a:rPr lang="en-US" sz="2000" b="1" dirty="0">
                <a:solidFill>
                  <a:srgbClr val="002060"/>
                </a:solidFill>
                <a:latin typeface="Times New Roman" pitchFamily="18" charset="0"/>
                <a:cs typeface="Times New Roman" pitchFamily="18" charset="0"/>
              </a:rPr>
              <a:t> Nonconservative forces convert mechanical energy into other forms</a:t>
            </a:r>
          </a:p>
          <a:p>
            <a:pPr>
              <a:spcBef>
                <a:spcPct val="50000"/>
              </a:spcBef>
              <a:buFontTx/>
              <a:buChar char="•"/>
            </a:pPr>
            <a:r>
              <a:rPr lang="en-US" sz="2000" b="1" dirty="0">
                <a:solidFill>
                  <a:srgbClr val="002060"/>
                </a:solidFill>
                <a:latin typeface="Times New Roman" pitchFamily="18" charset="0"/>
                <a:cs typeface="Times New Roman" pitchFamily="18" charset="0"/>
              </a:rPr>
              <a:t> Conservative force does zero work on any closed path</a:t>
            </a:r>
          </a:p>
          <a:p>
            <a:pPr>
              <a:spcBef>
                <a:spcPct val="50000"/>
              </a:spcBef>
              <a:buFontTx/>
              <a:buChar char="•"/>
            </a:pPr>
            <a:r>
              <a:rPr lang="en-US" sz="2000" b="1" dirty="0">
                <a:solidFill>
                  <a:srgbClr val="002060"/>
                </a:solidFill>
                <a:latin typeface="Times New Roman" pitchFamily="18" charset="0"/>
                <a:cs typeface="Times New Roman" pitchFamily="18" charset="0"/>
              </a:rPr>
              <a:t> Work done by a conservative force is independent of path</a:t>
            </a:r>
          </a:p>
          <a:p>
            <a:pPr>
              <a:spcBef>
                <a:spcPct val="50000"/>
              </a:spcBef>
              <a:buFontTx/>
              <a:buChar char="•"/>
            </a:pPr>
            <a:r>
              <a:rPr lang="en-US" sz="2000" b="1" dirty="0">
                <a:solidFill>
                  <a:srgbClr val="002060"/>
                </a:solidFill>
                <a:latin typeface="Times New Roman" pitchFamily="18" charset="0"/>
                <a:cs typeface="Times New Roman" pitchFamily="18" charset="0"/>
              </a:rPr>
              <a:t> Conservative forces: gravity, spring</a:t>
            </a:r>
          </a:p>
        </p:txBody>
      </p:sp>
      <p:sp>
        <p:nvSpPr>
          <p:cNvPr id="4" name="Rectangle 3"/>
          <p:cNvSpPr/>
          <p:nvPr/>
        </p:nvSpPr>
        <p:spPr>
          <a:xfrm>
            <a:off x="285720" y="3000372"/>
            <a:ext cx="8358246" cy="3631763"/>
          </a:xfrm>
          <a:prstGeom prst="rect">
            <a:avLst/>
          </a:prstGeom>
        </p:spPr>
        <p:txBody>
          <a:bodyPr wrap="square">
            <a:spAutoFit/>
          </a:bodyPr>
          <a:lstStyle/>
          <a:p>
            <a:pPr>
              <a:spcBef>
                <a:spcPct val="50000"/>
              </a:spcBef>
              <a:buClr>
                <a:srgbClr val="002060"/>
              </a:buClr>
              <a:buFontTx/>
              <a:buChar char="•"/>
            </a:pPr>
            <a:r>
              <a:rPr lang="en-US" dirty="0" smtClean="0">
                <a:solidFill>
                  <a:schemeClr val="accent2"/>
                </a:solidFill>
              </a:rPr>
              <a:t> </a:t>
            </a:r>
            <a:r>
              <a:rPr lang="en-US" sz="2000" b="1" dirty="0" smtClean="0">
                <a:solidFill>
                  <a:srgbClr val="002060"/>
                </a:solidFill>
                <a:latin typeface="Times New Roman" pitchFamily="18" charset="0"/>
                <a:cs typeface="Times New Roman" pitchFamily="18" charset="0"/>
              </a:rPr>
              <a:t>Work done by nonconservative force on closed path is not zero, and depends on the path</a:t>
            </a:r>
          </a:p>
          <a:p>
            <a:pPr>
              <a:spcBef>
                <a:spcPct val="50000"/>
              </a:spcBef>
              <a:buFontTx/>
              <a:buChar char="•"/>
            </a:pPr>
            <a:r>
              <a:rPr lang="en-US" sz="2000" b="1" dirty="0" smtClean="0">
                <a:solidFill>
                  <a:srgbClr val="002060"/>
                </a:solidFill>
                <a:latin typeface="Times New Roman" pitchFamily="18" charset="0"/>
                <a:cs typeface="Times New Roman" pitchFamily="18" charset="0"/>
              </a:rPr>
              <a:t> Nonconservative forces: friction, air resistance, tension</a:t>
            </a:r>
          </a:p>
          <a:p>
            <a:pPr>
              <a:spcBef>
                <a:spcPct val="50000"/>
              </a:spcBef>
              <a:buFontTx/>
              <a:buChar char="•"/>
            </a:pPr>
            <a:r>
              <a:rPr lang="en-US" sz="2000" b="1" dirty="0" smtClean="0">
                <a:solidFill>
                  <a:srgbClr val="002060"/>
                </a:solidFill>
                <a:latin typeface="Times New Roman" pitchFamily="18" charset="0"/>
                <a:cs typeface="Times New Roman" pitchFamily="18" charset="0"/>
              </a:rPr>
              <a:t> Energy in the form of potential energy can be converted to kinetic or other forms</a:t>
            </a:r>
          </a:p>
          <a:p>
            <a:pPr>
              <a:spcBef>
                <a:spcPct val="50000"/>
              </a:spcBef>
              <a:buFontTx/>
              <a:buChar char="•"/>
            </a:pPr>
            <a:r>
              <a:rPr lang="en-US" sz="2000" b="1" dirty="0" smtClean="0">
                <a:solidFill>
                  <a:srgbClr val="002060"/>
                </a:solidFill>
                <a:latin typeface="Times New Roman" pitchFamily="18" charset="0"/>
                <a:cs typeface="Times New Roman" pitchFamily="18" charset="0"/>
              </a:rPr>
              <a:t> Work done by a conservative force is the negative of the change in the potential energy</a:t>
            </a:r>
          </a:p>
          <a:p>
            <a:pPr>
              <a:spcBef>
                <a:spcPct val="50000"/>
              </a:spcBef>
              <a:buFontTx/>
              <a:buChar char="•"/>
            </a:pPr>
            <a:r>
              <a:rPr lang="en-US" sz="2000" b="1" dirty="0" smtClean="0">
                <a:solidFill>
                  <a:srgbClr val="002060"/>
                </a:solidFill>
                <a:latin typeface="Times New Roman" pitchFamily="18" charset="0"/>
                <a:cs typeface="Times New Roman" pitchFamily="18" charset="0"/>
              </a:rPr>
              <a:t> Gravity: </a:t>
            </a:r>
            <a:r>
              <a:rPr lang="en-US" sz="2000" b="1" i="1" dirty="0" smtClean="0">
                <a:solidFill>
                  <a:srgbClr val="002060"/>
                </a:solidFill>
                <a:latin typeface="Times New Roman" pitchFamily="18" charset="0"/>
                <a:cs typeface="Times New Roman" pitchFamily="18" charset="0"/>
              </a:rPr>
              <a:t>U</a:t>
            </a:r>
            <a:r>
              <a:rPr lang="en-US" sz="2000" b="1" dirty="0" smtClean="0">
                <a:solidFill>
                  <a:srgbClr val="002060"/>
                </a:solidFill>
                <a:latin typeface="Times New Roman" pitchFamily="18" charset="0"/>
                <a:cs typeface="Times New Roman" pitchFamily="18" charset="0"/>
              </a:rPr>
              <a:t> = </a:t>
            </a:r>
            <a:r>
              <a:rPr lang="en-US" sz="2000" b="1" i="1" dirty="0" err="1" smtClean="0">
                <a:solidFill>
                  <a:srgbClr val="002060"/>
                </a:solidFill>
                <a:latin typeface="Times New Roman" pitchFamily="18" charset="0"/>
                <a:cs typeface="Times New Roman" pitchFamily="18" charset="0"/>
              </a:rPr>
              <a:t>mgy</a:t>
            </a:r>
            <a:endParaRPr lang="en-US" sz="2000" b="1" i="1" dirty="0" smtClean="0">
              <a:solidFill>
                <a:srgbClr val="002060"/>
              </a:solidFill>
              <a:latin typeface="Times New Roman" pitchFamily="18" charset="0"/>
              <a:cs typeface="Times New Roman" pitchFamily="18" charset="0"/>
            </a:endParaRPr>
          </a:p>
          <a:p>
            <a:pPr>
              <a:spcBef>
                <a:spcPct val="50000"/>
              </a:spcBef>
              <a:buFontTx/>
              <a:buChar char="•"/>
            </a:pPr>
            <a:r>
              <a:rPr lang="en-US" sz="2000" b="1" dirty="0" smtClean="0">
                <a:solidFill>
                  <a:srgbClr val="002060"/>
                </a:solidFill>
                <a:latin typeface="Times New Roman" pitchFamily="18" charset="0"/>
                <a:cs typeface="Times New Roman" pitchFamily="18" charset="0"/>
              </a:rPr>
              <a:t> Spring: </a:t>
            </a:r>
            <a:r>
              <a:rPr lang="en-US" sz="2000" b="1" i="1" dirty="0" smtClean="0">
                <a:solidFill>
                  <a:srgbClr val="002060"/>
                </a:solidFill>
                <a:latin typeface="Times New Roman" pitchFamily="18" charset="0"/>
                <a:cs typeface="Times New Roman" pitchFamily="18" charset="0"/>
              </a:rPr>
              <a:t>U</a:t>
            </a:r>
            <a:r>
              <a:rPr lang="en-US" sz="2000" b="1" dirty="0" smtClean="0">
                <a:solidFill>
                  <a:srgbClr val="002060"/>
                </a:solidFill>
                <a:latin typeface="Times New Roman" pitchFamily="18" charset="0"/>
                <a:cs typeface="Times New Roman" pitchFamily="18" charset="0"/>
              </a:rPr>
              <a:t> = ½ </a:t>
            </a:r>
            <a:r>
              <a:rPr lang="en-US" sz="2000" b="1" i="1" dirty="0" smtClean="0">
                <a:solidFill>
                  <a:srgbClr val="002060"/>
                </a:solidFill>
                <a:latin typeface="Times New Roman" pitchFamily="18" charset="0"/>
                <a:cs typeface="Times New Roman" pitchFamily="18" charset="0"/>
              </a:rPr>
              <a:t>kx</a:t>
            </a:r>
            <a:r>
              <a:rPr lang="en-US" sz="2000" b="1" baseline="30000" dirty="0" smtClean="0">
                <a:solidFill>
                  <a:srgbClr val="002060"/>
                </a:solidFill>
                <a:latin typeface="Times New Roman" pitchFamily="18" charset="0"/>
                <a:cs typeface="Times New Roman" pitchFamily="18" charset="0"/>
              </a:rPr>
              <a:t>2</a:t>
            </a:r>
            <a:endParaRPr lang="en-MY" sz="20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357166"/>
            <a:ext cx="7358114" cy="3600986"/>
          </a:xfrm>
          <a:prstGeom prst="rect">
            <a:avLst/>
          </a:prstGeom>
        </p:spPr>
        <p:txBody>
          <a:bodyPr wrap="square">
            <a:spAutoFit/>
          </a:bodyPr>
          <a:lstStyle/>
          <a:p>
            <a:pPr>
              <a:spcBef>
                <a:spcPct val="50000"/>
              </a:spcBef>
              <a:buClr>
                <a:srgbClr val="002060"/>
              </a:buClr>
              <a:buFontTx/>
              <a:buChar char="•"/>
            </a:pPr>
            <a:r>
              <a:rPr lang="en-US" dirty="0" smtClean="0">
                <a:solidFill>
                  <a:schemeClr val="accent2"/>
                </a:solidFill>
              </a:rPr>
              <a:t> </a:t>
            </a:r>
            <a:r>
              <a:rPr lang="en-US" sz="2400" b="1" dirty="0" smtClean="0">
                <a:solidFill>
                  <a:srgbClr val="002060"/>
                </a:solidFill>
                <a:latin typeface="Times New Roman" pitchFamily="18" charset="0"/>
                <a:cs typeface="Times New Roman" pitchFamily="18" charset="0"/>
              </a:rPr>
              <a:t>Mechanical energy is the sum of the kinetic and potential energies; it is conserved only in systems with purely conservative forces</a:t>
            </a:r>
          </a:p>
          <a:p>
            <a:pPr>
              <a:spcBef>
                <a:spcPct val="50000"/>
              </a:spcBef>
              <a:buFontTx/>
              <a:buChar char="•"/>
            </a:pPr>
            <a:r>
              <a:rPr lang="en-US" sz="2400" b="1" dirty="0" smtClean="0">
                <a:solidFill>
                  <a:srgbClr val="002060"/>
                </a:solidFill>
                <a:latin typeface="Times New Roman" pitchFamily="18" charset="0"/>
                <a:cs typeface="Times New Roman" pitchFamily="18" charset="0"/>
              </a:rPr>
              <a:t> Nonconservative forces change a system’s mechanical energy</a:t>
            </a:r>
          </a:p>
          <a:p>
            <a:pPr>
              <a:spcBef>
                <a:spcPct val="50000"/>
              </a:spcBef>
              <a:buFontTx/>
              <a:buChar char="•"/>
            </a:pPr>
            <a:r>
              <a:rPr lang="en-US" sz="2400" b="1" dirty="0" smtClean="0">
                <a:solidFill>
                  <a:srgbClr val="002060"/>
                </a:solidFill>
                <a:latin typeface="Times New Roman" pitchFamily="18" charset="0"/>
                <a:cs typeface="Times New Roman" pitchFamily="18" charset="0"/>
              </a:rPr>
              <a:t> Work done by nonconservative forces equals change in a system’s mechanical energy</a:t>
            </a:r>
          </a:p>
          <a:p>
            <a:pPr>
              <a:spcBef>
                <a:spcPct val="50000"/>
              </a:spcBef>
              <a:buFontTx/>
              <a:buChar char="•"/>
            </a:pPr>
            <a:r>
              <a:rPr lang="en-US" sz="2400" b="1" dirty="0" smtClean="0">
                <a:solidFill>
                  <a:srgbClr val="002060"/>
                </a:solidFill>
                <a:latin typeface="Times New Roman" pitchFamily="18" charset="0"/>
                <a:cs typeface="Times New Roman" pitchFamily="18" charset="0"/>
              </a:rPr>
              <a:t> Potential energy curve: </a:t>
            </a:r>
            <a:r>
              <a:rPr lang="en-US" sz="2400" b="1" i="1" dirty="0" smtClean="0">
                <a:solidFill>
                  <a:srgbClr val="002060"/>
                </a:solidFill>
                <a:latin typeface="Times New Roman" pitchFamily="18" charset="0"/>
                <a:cs typeface="Times New Roman" pitchFamily="18" charset="0"/>
              </a:rPr>
              <a:t>U</a:t>
            </a:r>
            <a:r>
              <a:rPr lang="en-US" sz="2400" b="1" dirty="0" smtClean="0">
                <a:solidFill>
                  <a:srgbClr val="002060"/>
                </a:solidFill>
                <a:latin typeface="Times New Roman" pitchFamily="18" charset="0"/>
                <a:cs typeface="Times New Roman" pitchFamily="18" charset="0"/>
              </a:rPr>
              <a:t> vs. position</a:t>
            </a:r>
            <a:endParaRPr lang="en-US" sz="2400" b="1" dirty="0">
              <a:solidFill>
                <a:srgbClr val="002060"/>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2836" name="Rectangle 4"/>
          <p:cNvSpPr>
            <a:spLocks noChangeArrowheads="1"/>
          </p:cNvSpPr>
          <p:nvPr/>
        </p:nvSpPr>
        <p:spPr bwMode="auto">
          <a:xfrm>
            <a:off x="609600" y="1752600"/>
            <a:ext cx="7772400" cy="4648200"/>
          </a:xfrm>
          <a:prstGeom prst="rect">
            <a:avLst/>
          </a:prstGeom>
          <a:noFill/>
          <a:ln w="57150">
            <a:noFill/>
            <a:miter lim="800000"/>
            <a:headEnd/>
            <a:tailEnd/>
          </a:ln>
          <a:effectLst/>
        </p:spPr>
        <p:txBody>
          <a:bodyPr wrap="none" anchor="ctr">
            <a:spAutoFit/>
          </a:bodyPr>
          <a:lstStyle/>
          <a:p>
            <a:endParaRPr lang="en-MY"/>
          </a:p>
        </p:txBody>
      </p:sp>
      <p:sp>
        <p:nvSpPr>
          <p:cNvPr id="632834" name="Rectangle 2"/>
          <p:cNvSpPr>
            <a:spLocks noGrp="1" noChangeArrowheads="1"/>
          </p:cNvSpPr>
          <p:nvPr>
            <p:ph type="title"/>
          </p:nvPr>
        </p:nvSpPr>
        <p:spPr>
          <a:xfrm>
            <a:off x="714348" y="285728"/>
            <a:ext cx="7696200" cy="1143000"/>
          </a:xfrm>
        </p:spPr>
        <p:txBody>
          <a:bodyPr>
            <a:normAutofit fontScale="90000"/>
          </a:bodyPr>
          <a:lstStyle/>
          <a:p>
            <a:r>
              <a:rPr kumimoji="1" lang="en-US" altLang="zh-TW" b="1" dirty="0" smtClean="0">
                <a:solidFill>
                  <a:srgbClr val="FF0000"/>
                </a:solidFill>
                <a:latin typeface="Times New Roman" pitchFamily="18" charset="0"/>
                <a:cs typeface="Times New Roman" pitchFamily="18" charset="0"/>
              </a:rPr>
              <a:t>Key contents</a:t>
            </a:r>
            <a:r>
              <a:rPr kumimoji="1" lang="en-US" altLang="zh-TW" dirty="0" smtClean="0"/>
              <a:t/>
            </a:r>
            <a:br>
              <a:rPr kumimoji="1" lang="en-US" altLang="zh-TW" dirty="0" smtClean="0"/>
            </a:br>
            <a:endParaRPr lang="en-US" b="1" dirty="0">
              <a:solidFill>
                <a:srgbClr val="FF0000"/>
              </a:solidFill>
              <a:latin typeface="Times New Roman" pitchFamily="18" charset="0"/>
              <a:cs typeface="Times New Roman" pitchFamily="18" charset="0"/>
            </a:endParaRPr>
          </a:p>
        </p:txBody>
      </p:sp>
      <p:sp>
        <p:nvSpPr>
          <p:cNvPr id="632835" name="Rectangle 3"/>
          <p:cNvSpPr>
            <a:spLocks noGrp="1" noChangeArrowheads="1"/>
          </p:cNvSpPr>
          <p:nvPr>
            <p:ph type="body" idx="1"/>
          </p:nvPr>
        </p:nvSpPr>
        <p:spPr>
          <a:xfrm>
            <a:off x="762000" y="1071546"/>
            <a:ext cx="7543800" cy="4567254"/>
          </a:xfrm>
        </p:spPr>
        <p:txBody>
          <a:bodyPr>
            <a:normAutofit/>
          </a:bodyPr>
          <a:lstStyle/>
          <a:p>
            <a:pPr>
              <a:lnSpc>
                <a:spcPct val="90000"/>
              </a:lnSpc>
            </a:pPr>
            <a:r>
              <a:rPr lang="en-US" altLang="zh-CN" sz="2800" dirty="0" smtClean="0">
                <a:ea typeface="SimSun" pitchFamily="2" charset="-122"/>
              </a:rPr>
              <a:t> </a:t>
            </a:r>
            <a:r>
              <a:rPr lang="en-US" altLang="zh-CN" sz="3600" b="1" dirty="0" smtClean="0">
                <a:solidFill>
                  <a:srgbClr val="002060"/>
                </a:solidFill>
                <a:latin typeface="Times New Roman" pitchFamily="18" charset="0"/>
                <a:ea typeface="SimSun" pitchFamily="2" charset="-122"/>
                <a:cs typeface="Times New Roman" pitchFamily="18" charset="0"/>
              </a:rPr>
              <a:t>Gravitational Potential Energy</a:t>
            </a:r>
          </a:p>
          <a:p>
            <a:pPr>
              <a:lnSpc>
                <a:spcPct val="90000"/>
              </a:lnSpc>
            </a:pPr>
            <a:r>
              <a:rPr lang="en-US" altLang="zh-CN" sz="3600" b="1" dirty="0" smtClean="0">
                <a:solidFill>
                  <a:srgbClr val="002060"/>
                </a:solidFill>
                <a:latin typeface="Times New Roman" pitchFamily="18" charset="0"/>
                <a:ea typeface="SimSun" pitchFamily="2" charset="-122"/>
                <a:cs typeface="Times New Roman" pitchFamily="18" charset="0"/>
              </a:rPr>
              <a:t> Elastic Potential Energy</a:t>
            </a:r>
          </a:p>
          <a:p>
            <a:pPr>
              <a:lnSpc>
                <a:spcPct val="90000"/>
              </a:lnSpc>
            </a:pPr>
            <a:r>
              <a:rPr lang="en-US" altLang="zh-CN" sz="3600" b="1" dirty="0" smtClean="0">
                <a:solidFill>
                  <a:srgbClr val="002060"/>
                </a:solidFill>
                <a:latin typeface="Times New Roman" pitchFamily="18" charset="0"/>
                <a:ea typeface="SimSun" pitchFamily="2" charset="-122"/>
                <a:cs typeface="Times New Roman" pitchFamily="18" charset="0"/>
              </a:rPr>
              <a:t> Work-Energy Theorem</a:t>
            </a:r>
          </a:p>
          <a:p>
            <a:pPr>
              <a:lnSpc>
                <a:spcPct val="90000"/>
              </a:lnSpc>
            </a:pPr>
            <a:r>
              <a:rPr lang="en-US" altLang="zh-CN" sz="3600" b="1" dirty="0" smtClean="0">
                <a:solidFill>
                  <a:srgbClr val="002060"/>
                </a:solidFill>
                <a:latin typeface="Times New Roman" pitchFamily="18" charset="0"/>
                <a:ea typeface="SimSun" pitchFamily="2" charset="-122"/>
                <a:cs typeface="Times New Roman" pitchFamily="18" charset="0"/>
              </a:rPr>
              <a:t> Conservative and </a:t>
            </a:r>
          </a:p>
          <a:p>
            <a:pPr>
              <a:lnSpc>
                <a:spcPct val="90000"/>
              </a:lnSpc>
              <a:buNone/>
            </a:pPr>
            <a:r>
              <a:rPr lang="en-US" altLang="zh-CN" sz="3600" b="1" dirty="0" smtClean="0">
                <a:solidFill>
                  <a:srgbClr val="002060"/>
                </a:solidFill>
                <a:latin typeface="Times New Roman" pitchFamily="18" charset="0"/>
                <a:ea typeface="SimSun" pitchFamily="2" charset="-122"/>
                <a:cs typeface="Times New Roman" pitchFamily="18" charset="0"/>
              </a:rPr>
              <a:t>    Non-conservative Forces</a:t>
            </a:r>
          </a:p>
          <a:p>
            <a:pPr>
              <a:lnSpc>
                <a:spcPct val="90000"/>
              </a:lnSpc>
            </a:pPr>
            <a:r>
              <a:rPr lang="en-US" altLang="zh-CN" sz="3600" b="1" dirty="0" smtClean="0">
                <a:solidFill>
                  <a:srgbClr val="002060"/>
                </a:solidFill>
                <a:latin typeface="Times New Roman" pitchFamily="18" charset="0"/>
                <a:ea typeface="SimSun" pitchFamily="2" charset="-122"/>
                <a:cs typeface="Times New Roman" pitchFamily="18" charset="0"/>
              </a:rPr>
              <a:t> Conservation of Energy</a:t>
            </a:r>
          </a:p>
          <a:p>
            <a:endParaRPr lang="en-US" sz="3600" b="1" dirty="0">
              <a:solidFill>
                <a:srgbClr val="00206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32834"/>
                                        </p:tgtEl>
                                        <p:attrNameLst>
                                          <p:attrName>style.visibility</p:attrName>
                                        </p:attrNameLst>
                                      </p:cBhvr>
                                      <p:to>
                                        <p:strVal val="visible"/>
                                      </p:to>
                                    </p:set>
                                    <p:anim calcmode="lin" valueType="num">
                                      <p:cBhvr>
                                        <p:cTn id="7" dur="500" fill="hold"/>
                                        <p:tgtEl>
                                          <p:spTgt spid="632834"/>
                                        </p:tgtEl>
                                        <p:attrNameLst>
                                          <p:attrName>ppt_w</p:attrName>
                                        </p:attrNameLst>
                                      </p:cBhvr>
                                      <p:tavLst>
                                        <p:tav tm="0">
                                          <p:val>
                                            <p:fltVal val="0"/>
                                          </p:val>
                                        </p:tav>
                                        <p:tav tm="100000">
                                          <p:val>
                                            <p:strVal val="#ppt_w"/>
                                          </p:val>
                                        </p:tav>
                                      </p:tavLst>
                                    </p:anim>
                                    <p:anim calcmode="lin" valueType="num">
                                      <p:cBhvr>
                                        <p:cTn id="8" dur="500" fill="hold"/>
                                        <p:tgtEl>
                                          <p:spTgt spid="63283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2835">
                                            <p:txEl>
                                              <p:pRg st="0" end="0"/>
                                            </p:txEl>
                                          </p:spTgt>
                                        </p:tgtEl>
                                        <p:attrNameLst>
                                          <p:attrName>style.visibility</p:attrName>
                                        </p:attrNameLst>
                                      </p:cBhvr>
                                      <p:to>
                                        <p:strVal val="visible"/>
                                      </p:to>
                                    </p:set>
                                    <p:anim calcmode="lin" valueType="num">
                                      <p:cBhvr additive="base">
                                        <p:cTn id="13" dur="500" fill="hold"/>
                                        <p:tgtEl>
                                          <p:spTgt spid="63283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328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2835">
                                            <p:txEl>
                                              <p:pRg st="1" end="1"/>
                                            </p:txEl>
                                          </p:spTgt>
                                        </p:tgtEl>
                                        <p:attrNameLst>
                                          <p:attrName>style.visibility</p:attrName>
                                        </p:attrNameLst>
                                      </p:cBhvr>
                                      <p:to>
                                        <p:strVal val="visible"/>
                                      </p:to>
                                    </p:set>
                                    <p:anim calcmode="lin" valueType="num">
                                      <p:cBhvr additive="base">
                                        <p:cTn id="19" dur="500" fill="hold"/>
                                        <p:tgtEl>
                                          <p:spTgt spid="632835">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3283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2835">
                                            <p:txEl>
                                              <p:pRg st="2" end="2"/>
                                            </p:txEl>
                                          </p:spTgt>
                                        </p:tgtEl>
                                        <p:attrNameLst>
                                          <p:attrName>style.visibility</p:attrName>
                                        </p:attrNameLst>
                                      </p:cBhvr>
                                      <p:to>
                                        <p:strVal val="visible"/>
                                      </p:to>
                                    </p:set>
                                    <p:anim calcmode="lin" valueType="num">
                                      <p:cBhvr additive="base">
                                        <p:cTn id="25" dur="500" fill="hold"/>
                                        <p:tgtEl>
                                          <p:spTgt spid="632835">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3283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32835">
                                            <p:txEl>
                                              <p:pRg st="3" end="3"/>
                                            </p:txEl>
                                          </p:spTgt>
                                        </p:tgtEl>
                                        <p:attrNameLst>
                                          <p:attrName>style.visibility</p:attrName>
                                        </p:attrNameLst>
                                      </p:cBhvr>
                                      <p:to>
                                        <p:strVal val="visible"/>
                                      </p:to>
                                    </p:set>
                                    <p:anim calcmode="lin" valueType="num">
                                      <p:cBhvr additive="base">
                                        <p:cTn id="31" dur="500" fill="hold"/>
                                        <p:tgtEl>
                                          <p:spTgt spid="632835">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3283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32835">
                                            <p:txEl>
                                              <p:pRg st="4" end="4"/>
                                            </p:txEl>
                                          </p:spTgt>
                                        </p:tgtEl>
                                        <p:attrNameLst>
                                          <p:attrName>style.visibility</p:attrName>
                                        </p:attrNameLst>
                                      </p:cBhvr>
                                      <p:to>
                                        <p:strVal val="visible"/>
                                      </p:to>
                                    </p:set>
                                    <p:anim calcmode="lin" valueType="num">
                                      <p:cBhvr additive="base">
                                        <p:cTn id="37" dur="500" fill="hold"/>
                                        <p:tgtEl>
                                          <p:spTgt spid="632835">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63283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32835">
                                            <p:txEl>
                                              <p:pRg st="5" end="5"/>
                                            </p:txEl>
                                          </p:spTgt>
                                        </p:tgtEl>
                                        <p:attrNameLst>
                                          <p:attrName>style.visibility</p:attrName>
                                        </p:attrNameLst>
                                      </p:cBhvr>
                                      <p:to>
                                        <p:strVal val="visible"/>
                                      </p:to>
                                    </p:set>
                                    <p:anim calcmode="lin" valueType="num">
                                      <p:cBhvr additive="base">
                                        <p:cTn id="43" dur="500" fill="hold"/>
                                        <p:tgtEl>
                                          <p:spTgt spid="632835">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63283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2834" grpId="0" autoUpdateAnimBg="0"/>
      <p:bldP spid="632835"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868346"/>
          </a:xfrm>
        </p:spPr>
        <p:txBody>
          <a:bodyPr>
            <a:normAutofit fontScale="90000"/>
          </a:bodyPr>
          <a:lstStyle/>
          <a:p>
            <a:r>
              <a:rPr lang="en-US" altLang="zh-TW" sz="3600" b="1" dirty="0" smtClean="0">
                <a:solidFill>
                  <a:srgbClr val="FF0000"/>
                </a:solidFill>
                <a:latin typeface="Times New Roman" pitchFamily="18" charset="0"/>
                <a:cs typeface="Times New Roman" pitchFamily="18" charset="0"/>
              </a:rPr>
              <a:t>Potential energy and conservation of energy</a:t>
            </a:r>
            <a:r>
              <a:rPr lang="en-US" altLang="zh-TW" dirty="0" smtClean="0">
                <a:solidFill>
                  <a:srgbClr val="FF0000"/>
                </a:solidFill>
                <a:latin typeface="Arial" pitchFamily="34" charset="0"/>
                <a:cs typeface="Arial" pitchFamily="34" charset="0"/>
              </a:rPr>
              <a:t/>
            </a:r>
            <a:br>
              <a:rPr lang="en-US" altLang="zh-TW" dirty="0" smtClean="0">
                <a:solidFill>
                  <a:srgbClr val="FF0000"/>
                </a:solidFill>
                <a:latin typeface="Arial" pitchFamily="34" charset="0"/>
                <a:cs typeface="Arial" pitchFamily="34" charset="0"/>
              </a:rPr>
            </a:br>
            <a:endParaRPr lang="en-MY"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14282" y="857232"/>
            <a:ext cx="8929718" cy="5715016"/>
          </a:xfrm>
        </p:spPr>
        <p:txBody>
          <a:bodyPr>
            <a:normAutofit/>
          </a:bodyPr>
          <a:lstStyle/>
          <a:p>
            <a:pPr algn="r" rtl="1"/>
            <a:r>
              <a:rPr lang="ar-IQ" sz="2400" b="1" dirty="0" smtClean="0">
                <a:solidFill>
                  <a:srgbClr val="002060"/>
                </a:solidFill>
                <a:latin typeface="Times New Roman" pitchFamily="18" charset="0"/>
                <a:cs typeface="Times New Roman" pitchFamily="18" charset="0"/>
              </a:rPr>
              <a:t>درسنا في الفصل السابق مفهوم الطاقة الحركية لجسم متحرك ووجدنا ان طاقة الجسم تتغير عندما يبذل شغل على الجسم. </a:t>
            </a:r>
          </a:p>
          <a:p>
            <a:pPr algn="r" rtl="1"/>
            <a:r>
              <a:rPr lang="ar-IQ" sz="2400" b="1" dirty="0" smtClean="0">
                <a:solidFill>
                  <a:srgbClr val="002060"/>
                </a:solidFill>
                <a:latin typeface="Times New Roman" pitchFamily="18" charset="0"/>
                <a:cs typeface="Times New Roman" pitchFamily="18" charset="0"/>
              </a:rPr>
              <a:t>سندرس في هذا الفصل نوعا اخر من انواع الطاقة الميكانيكية وهي الطاقة الكامنة </a:t>
            </a:r>
            <a:r>
              <a:rPr lang="en-US" sz="2400" b="1" dirty="0" smtClean="0">
                <a:solidFill>
                  <a:srgbClr val="002060"/>
                </a:solidFill>
                <a:latin typeface="Times New Roman" pitchFamily="18" charset="0"/>
                <a:cs typeface="Times New Roman" pitchFamily="18" charset="0"/>
              </a:rPr>
              <a:t>Potential energy</a:t>
            </a:r>
            <a:r>
              <a:rPr lang="ar-IQ" sz="2400" b="1" dirty="0" smtClean="0">
                <a:solidFill>
                  <a:srgbClr val="002060"/>
                </a:solidFill>
                <a:latin typeface="Times New Roman" pitchFamily="18" charset="0"/>
                <a:cs typeface="Times New Roman" pitchFamily="18" charset="0"/>
              </a:rPr>
              <a:t> وهنا يمكن ان تتحول الطاقة الى طاقة حركية او الى بذل شغل .</a:t>
            </a:r>
          </a:p>
          <a:p>
            <a:pPr algn="r" rtl="1"/>
            <a:r>
              <a:rPr lang="ar-IQ" sz="2400" b="1" dirty="0" smtClean="0">
                <a:solidFill>
                  <a:srgbClr val="002060"/>
                </a:solidFill>
                <a:latin typeface="Times New Roman" pitchFamily="18" charset="0"/>
                <a:cs typeface="Times New Roman" pitchFamily="18" charset="0"/>
              </a:rPr>
              <a:t>وهنا تجدر الاشارة الى انواع القوى التي درسناها وهي:</a:t>
            </a:r>
          </a:p>
          <a:p>
            <a:pPr algn="r" rtl="1"/>
            <a:r>
              <a:rPr lang="ar-IQ" sz="2400" b="1" dirty="0" smtClean="0">
                <a:solidFill>
                  <a:srgbClr val="002060"/>
                </a:solidFill>
                <a:latin typeface="Times New Roman" pitchFamily="18" charset="0"/>
                <a:cs typeface="Times New Roman" pitchFamily="18" charset="0"/>
              </a:rPr>
              <a:t>قوة التعجيل الارضي </a:t>
            </a:r>
            <a:r>
              <a:rPr lang="en-US" sz="2400" b="1" dirty="0" err="1" smtClean="0">
                <a:solidFill>
                  <a:srgbClr val="002060"/>
                </a:solidFill>
                <a:latin typeface="Times New Roman" pitchFamily="18" charset="0"/>
                <a:cs typeface="Times New Roman" pitchFamily="18" charset="0"/>
              </a:rPr>
              <a:t>Fg</a:t>
            </a:r>
            <a:endParaRPr lang="en-US" sz="2400" b="1" dirty="0" smtClean="0">
              <a:solidFill>
                <a:srgbClr val="002060"/>
              </a:solidFill>
              <a:latin typeface="Times New Roman" pitchFamily="18" charset="0"/>
              <a:cs typeface="Times New Roman" pitchFamily="18" charset="0"/>
            </a:endParaRPr>
          </a:p>
          <a:p>
            <a:pPr algn="r" rtl="1"/>
            <a:r>
              <a:rPr lang="ar-IQ" sz="2400" b="1" dirty="0" smtClean="0">
                <a:solidFill>
                  <a:srgbClr val="002060"/>
                </a:solidFill>
                <a:latin typeface="Times New Roman" pitchFamily="18" charset="0"/>
                <a:cs typeface="Times New Roman" pitchFamily="18" charset="0"/>
              </a:rPr>
              <a:t>قوة الاحتكاك </a:t>
            </a:r>
            <a:r>
              <a:rPr lang="en-US" sz="2400" b="1" dirty="0" smtClean="0">
                <a:solidFill>
                  <a:srgbClr val="002060"/>
                </a:solidFill>
                <a:latin typeface="Times New Roman" pitchFamily="18" charset="0"/>
                <a:cs typeface="Times New Roman" pitchFamily="18" charset="0"/>
              </a:rPr>
              <a:t>f</a:t>
            </a:r>
          </a:p>
          <a:p>
            <a:pPr algn="r" rtl="1"/>
            <a:r>
              <a:rPr lang="ar-IQ" sz="2400" b="1" dirty="0" smtClean="0">
                <a:solidFill>
                  <a:srgbClr val="002060"/>
                </a:solidFill>
                <a:latin typeface="Times New Roman" pitchFamily="18" charset="0"/>
                <a:cs typeface="Times New Roman" pitchFamily="18" charset="0"/>
              </a:rPr>
              <a:t>قوة الشد </a:t>
            </a:r>
            <a:r>
              <a:rPr lang="en-US" sz="2400" b="1" dirty="0" smtClean="0">
                <a:solidFill>
                  <a:srgbClr val="002060"/>
                </a:solidFill>
                <a:latin typeface="Times New Roman" pitchFamily="18" charset="0"/>
                <a:cs typeface="Times New Roman" pitchFamily="18" charset="0"/>
              </a:rPr>
              <a:t>T</a:t>
            </a:r>
          </a:p>
          <a:p>
            <a:pPr algn="r" rtl="1"/>
            <a:r>
              <a:rPr lang="ar-IQ" sz="2400" b="1" dirty="0" smtClean="0">
                <a:solidFill>
                  <a:srgbClr val="002060"/>
                </a:solidFill>
                <a:latin typeface="Times New Roman" pitchFamily="18" charset="0"/>
                <a:cs typeface="Times New Roman" pitchFamily="18" charset="0"/>
              </a:rPr>
              <a:t>القوى المؤثرة الخارجية </a:t>
            </a:r>
            <a:r>
              <a:rPr lang="en-US" sz="2400" b="1" dirty="0" smtClean="0">
                <a:solidFill>
                  <a:srgbClr val="002060"/>
                </a:solidFill>
                <a:latin typeface="Times New Roman" pitchFamily="18" charset="0"/>
                <a:cs typeface="Times New Roman" pitchFamily="18" charset="0"/>
              </a:rPr>
              <a:t>F</a:t>
            </a:r>
          </a:p>
          <a:p>
            <a:pPr algn="r" rtl="1"/>
            <a:r>
              <a:rPr lang="ar-IQ" sz="2400" b="1" dirty="0" smtClean="0">
                <a:solidFill>
                  <a:srgbClr val="002060"/>
                </a:solidFill>
                <a:latin typeface="Times New Roman" pitchFamily="18" charset="0"/>
                <a:cs typeface="Times New Roman" pitchFamily="18" charset="0"/>
              </a:rPr>
              <a:t>وهنا سوف نقسم القوى الى نوعين:</a:t>
            </a:r>
          </a:p>
          <a:p>
            <a:pPr algn="r" rtl="1">
              <a:buFont typeface="Wingdings" pitchFamily="2" charset="2"/>
              <a:buChar char="q"/>
            </a:pPr>
            <a:r>
              <a:rPr lang="ar-IQ" sz="2400" b="1" dirty="0" smtClean="0">
                <a:solidFill>
                  <a:srgbClr val="002060"/>
                </a:solidFill>
                <a:latin typeface="Times New Roman" pitchFamily="18" charset="0"/>
                <a:cs typeface="Times New Roman" pitchFamily="18" charset="0"/>
              </a:rPr>
              <a:t>قوى محافظة </a:t>
            </a:r>
            <a:r>
              <a:rPr lang="en-US" sz="2400" b="1" i="1" dirty="0" smtClean="0">
                <a:solidFill>
                  <a:srgbClr val="002060"/>
                </a:solidFill>
                <a:latin typeface="Times New Roman" pitchFamily="18" charset="0"/>
                <a:cs typeface="Times New Roman" pitchFamily="18" charset="0"/>
              </a:rPr>
              <a:t>Conservative forces</a:t>
            </a:r>
          </a:p>
          <a:p>
            <a:pPr algn="r" rtl="1">
              <a:buFont typeface="Wingdings" pitchFamily="2" charset="2"/>
              <a:buChar char="q"/>
            </a:pPr>
            <a:r>
              <a:rPr lang="ar-IQ" sz="2400" b="1" dirty="0" smtClean="0">
                <a:solidFill>
                  <a:srgbClr val="002060"/>
                </a:solidFill>
                <a:latin typeface="Times New Roman" pitchFamily="18" charset="0"/>
                <a:cs typeface="Times New Roman" pitchFamily="18" charset="0"/>
              </a:rPr>
              <a:t>قوى غير محافظة </a:t>
            </a:r>
            <a:r>
              <a:rPr lang="en-US" sz="2400" b="1" i="1" dirty="0" smtClean="0">
                <a:solidFill>
                  <a:srgbClr val="002060"/>
                </a:solidFill>
                <a:latin typeface="Times New Roman" pitchFamily="18" charset="0"/>
                <a:cs typeface="Times New Roman" pitchFamily="18" charset="0"/>
              </a:rPr>
              <a:t>Nonconservative forces</a:t>
            </a:r>
            <a:endParaRPr lang="en-MY" sz="2400" b="1" i="1" dirty="0">
              <a:solidFill>
                <a:srgbClr val="00206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44488" y="296863"/>
            <a:ext cx="8561387" cy="584775"/>
          </a:xfrm>
          <a:prstGeom prst="rect">
            <a:avLst/>
          </a:prstGeom>
          <a:noFill/>
          <a:ln w="9525">
            <a:noFill/>
            <a:miter lim="800000"/>
            <a:headEnd/>
            <a:tailEnd/>
          </a:ln>
          <a:effectLst/>
        </p:spPr>
        <p:txBody>
          <a:bodyPr>
            <a:spAutoFit/>
          </a:bodyPr>
          <a:lstStyle/>
          <a:p>
            <a:pPr>
              <a:spcBef>
                <a:spcPct val="50000"/>
              </a:spcBef>
              <a:buFont typeface="Wingdings" pitchFamily="2" charset="2"/>
              <a:buChar char="v"/>
            </a:pPr>
            <a:r>
              <a:rPr lang="en-US" sz="3200" b="1" dirty="0" smtClean="0">
                <a:solidFill>
                  <a:srgbClr val="FF0000"/>
                </a:solidFill>
                <a:latin typeface="Times New Roman" pitchFamily="18" charset="0"/>
                <a:cs typeface="Times New Roman" pitchFamily="18" charset="0"/>
              </a:rPr>
              <a:t>Conservative </a:t>
            </a:r>
            <a:r>
              <a:rPr lang="en-US" sz="3200" b="1" dirty="0">
                <a:solidFill>
                  <a:srgbClr val="FF0000"/>
                </a:solidFill>
                <a:latin typeface="Times New Roman" pitchFamily="18" charset="0"/>
                <a:cs typeface="Times New Roman" pitchFamily="18" charset="0"/>
              </a:rPr>
              <a:t>and Nonconservative Forces</a:t>
            </a:r>
          </a:p>
        </p:txBody>
      </p:sp>
      <p:sp>
        <p:nvSpPr>
          <p:cNvPr id="5123" name="Text Box 3"/>
          <p:cNvSpPr txBox="1">
            <a:spLocks noChangeArrowheads="1"/>
          </p:cNvSpPr>
          <p:nvPr/>
        </p:nvSpPr>
        <p:spPr bwMode="auto">
          <a:xfrm>
            <a:off x="415925" y="1000108"/>
            <a:ext cx="8407400" cy="4339650"/>
          </a:xfrm>
          <a:prstGeom prst="rect">
            <a:avLst/>
          </a:prstGeom>
          <a:noFill/>
          <a:ln w="9525">
            <a:noFill/>
            <a:miter lim="800000"/>
            <a:headEnd/>
            <a:tailEnd/>
          </a:ln>
          <a:effectLst/>
        </p:spPr>
        <p:txBody>
          <a:bodyPr wrap="square">
            <a:spAutoFit/>
          </a:bodyPr>
          <a:lstStyle/>
          <a:p>
            <a:pPr>
              <a:spcBef>
                <a:spcPct val="50000"/>
              </a:spcBef>
            </a:pPr>
            <a:r>
              <a:rPr lang="en-US" sz="2400" b="1" dirty="0">
                <a:solidFill>
                  <a:srgbClr val="002060"/>
                </a:solidFill>
                <a:latin typeface="Times New Roman" pitchFamily="18" charset="0"/>
                <a:cs typeface="Times New Roman" pitchFamily="18" charset="0"/>
              </a:rPr>
              <a:t>Conservative force</a:t>
            </a:r>
            <a:r>
              <a:rPr lang="en-US" sz="2400" b="1" dirty="0" smtClean="0">
                <a:solidFill>
                  <a:srgbClr val="002060"/>
                </a:solidFill>
                <a:latin typeface="Times New Roman" pitchFamily="18" charset="0"/>
                <a:cs typeface="Times New Roman" pitchFamily="18" charset="0"/>
              </a:rPr>
              <a:t>:</a:t>
            </a:r>
            <a:r>
              <a:rPr lang="en-MY" sz="2400" b="1" dirty="0" smtClean="0">
                <a:solidFill>
                  <a:srgbClr val="002060"/>
                </a:solidFill>
                <a:latin typeface="Times New Roman" pitchFamily="18" charset="0"/>
                <a:cs typeface="Times New Roman" pitchFamily="18" charset="0"/>
              </a:rPr>
              <a:t> the forces that do path independent work</a:t>
            </a:r>
            <a:r>
              <a:rPr lang="en-US" sz="2400" b="1" dirty="0" smtClean="0">
                <a:solidFill>
                  <a:srgbClr val="002060"/>
                </a:solidFill>
                <a:latin typeface="Times New Roman" pitchFamily="18" charset="0"/>
                <a:cs typeface="Times New Roman" pitchFamily="18" charset="0"/>
              </a:rPr>
              <a:t>.</a:t>
            </a:r>
            <a:r>
              <a:rPr lang="en-MY" sz="2400" b="1" dirty="0" smtClean="0">
                <a:solidFill>
                  <a:srgbClr val="002060"/>
                </a:solidFill>
                <a:latin typeface="Times New Roman" pitchFamily="18" charset="0"/>
                <a:cs typeface="Times New Roman" pitchFamily="18" charset="0"/>
              </a:rPr>
              <a:t> </a:t>
            </a:r>
            <a:endParaRPr lang="en-US" sz="2400" b="1" dirty="0">
              <a:solidFill>
                <a:srgbClr val="002060"/>
              </a:solidFill>
              <a:latin typeface="Times New Roman" pitchFamily="18" charset="0"/>
              <a:cs typeface="Times New Roman" pitchFamily="18" charset="0"/>
            </a:endParaRPr>
          </a:p>
          <a:p>
            <a:pPr>
              <a:spcBef>
                <a:spcPct val="50000"/>
              </a:spcBef>
            </a:pPr>
            <a:r>
              <a:rPr lang="en-US" sz="2400" b="1" dirty="0">
                <a:solidFill>
                  <a:srgbClr val="002060"/>
                </a:solidFill>
                <a:latin typeface="Times New Roman" pitchFamily="18" charset="0"/>
                <a:cs typeface="Times New Roman" pitchFamily="18" charset="0"/>
              </a:rPr>
              <a:t>Example of a conservative force: </a:t>
            </a:r>
            <a:r>
              <a:rPr lang="en-US" sz="2400" b="1" dirty="0" smtClean="0">
                <a:solidFill>
                  <a:srgbClr val="002060"/>
                </a:solidFill>
                <a:latin typeface="Times New Roman" pitchFamily="18" charset="0"/>
                <a:cs typeface="Times New Roman" pitchFamily="18" charset="0"/>
              </a:rPr>
              <a:t>gravity</a:t>
            </a:r>
          </a:p>
          <a:p>
            <a:pPr>
              <a:spcBef>
                <a:spcPct val="50000"/>
              </a:spcBef>
            </a:pPr>
            <a:r>
              <a:rPr lang="en-MY" sz="2400" b="1" dirty="0" smtClean="0">
                <a:solidFill>
                  <a:srgbClr val="002060"/>
                </a:solidFill>
                <a:latin typeface="Times New Roman" pitchFamily="18" charset="0"/>
                <a:cs typeface="Times New Roman" pitchFamily="18" charset="0"/>
              </a:rPr>
              <a:t>Non-conservative forces: the forces that do path dependent work</a:t>
            </a:r>
            <a:endParaRPr lang="en-US" sz="2400" b="1" dirty="0">
              <a:solidFill>
                <a:srgbClr val="002060"/>
              </a:solidFill>
              <a:latin typeface="Times New Roman" pitchFamily="18" charset="0"/>
              <a:cs typeface="Times New Roman" pitchFamily="18" charset="0"/>
            </a:endParaRPr>
          </a:p>
          <a:p>
            <a:pPr>
              <a:spcBef>
                <a:spcPct val="50000"/>
              </a:spcBef>
            </a:pPr>
            <a:r>
              <a:rPr lang="en-US" sz="2400" b="1" dirty="0" smtClean="0">
                <a:solidFill>
                  <a:srgbClr val="002060"/>
                </a:solidFill>
                <a:latin typeface="Times New Roman" pitchFamily="18" charset="0"/>
                <a:cs typeface="Times New Roman" pitchFamily="18" charset="0"/>
              </a:rPr>
              <a:t>Example </a:t>
            </a:r>
            <a:r>
              <a:rPr lang="en-US" sz="2400" b="1" dirty="0">
                <a:solidFill>
                  <a:srgbClr val="002060"/>
                </a:solidFill>
                <a:latin typeface="Times New Roman" pitchFamily="18" charset="0"/>
                <a:cs typeface="Times New Roman" pitchFamily="18" charset="0"/>
              </a:rPr>
              <a:t>of a nonconservative force: </a:t>
            </a:r>
            <a:r>
              <a:rPr lang="en-US" sz="2400" b="1" dirty="0" smtClean="0">
                <a:solidFill>
                  <a:srgbClr val="002060"/>
                </a:solidFill>
                <a:latin typeface="Times New Roman" pitchFamily="18" charset="0"/>
                <a:cs typeface="Times New Roman" pitchFamily="18" charset="0"/>
              </a:rPr>
              <a:t>friction</a:t>
            </a:r>
          </a:p>
          <a:p>
            <a:pPr>
              <a:spcBef>
                <a:spcPct val="50000"/>
              </a:spcBef>
            </a:pPr>
            <a:endParaRPr lang="en-US" sz="2400" b="1" dirty="0">
              <a:solidFill>
                <a:srgbClr val="002060"/>
              </a:solidFill>
              <a:latin typeface="Times New Roman" pitchFamily="18" charset="0"/>
              <a:cs typeface="Times New Roman" pitchFamily="18" charset="0"/>
            </a:endParaRPr>
          </a:p>
          <a:p>
            <a:pPr>
              <a:spcBef>
                <a:spcPct val="50000"/>
              </a:spcBef>
            </a:pPr>
            <a:r>
              <a:rPr lang="en-US" sz="2400" b="1" dirty="0">
                <a:solidFill>
                  <a:srgbClr val="002060"/>
                </a:solidFill>
                <a:latin typeface="Times New Roman" pitchFamily="18" charset="0"/>
                <a:cs typeface="Times New Roman" pitchFamily="18" charset="0"/>
              </a:rPr>
              <a:t>Also: the work done by a conservative force moving an object around a closed path is zero; this is not true for a nonconservative force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1"/>
          <p:cNvSpPr txBox="1">
            <a:spLocks noChangeArrowheads="1"/>
          </p:cNvSpPr>
          <p:nvPr/>
        </p:nvSpPr>
        <p:spPr bwMode="auto">
          <a:xfrm>
            <a:off x="0" y="0"/>
            <a:ext cx="3570145" cy="523220"/>
          </a:xfrm>
          <a:prstGeom prst="rect">
            <a:avLst/>
          </a:prstGeom>
          <a:noFill/>
          <a:ln w="9525">
            <a:noFill/>
            <a:miter lim="800000"/>
            <a:headEnd/>
            <a:tailEnd/>
          </a:ln>
        </p:spPr>
        <p:txBody>
          <a:bodyPr wrap="none">
            <a:spAutoFit/>
          </a:bodyPr>
          <a:lstStyle/>
          <a:p>
            <a:pPr>
              <a:buClr>
                <a:srgbClr val="FF0000"/>
              </a:buClr>
              <a:buFont typeface="Wingdings" pitchFamily="2" charset="2"/>
              <a:buChar char="v"/>
            </a:pPr>
            <a:r>
              <a:rPr lang="en-US" altLang="zh-TW" sz="2000" b="1" i="1" dirty="0">
                <a:solidFill>
                  <a:srgbClr val="0070C0"/>
                </a:solidFill>
                <a:latin typeface="Arial" pitchFamily="34" charset="0"/>
                <a:cs typeface="Arial" pitchFamily="34" charset="0"/>
              </a:rPr>
              <a:t> </a:t>
            </a:r>
            <a:r>
              <a:rPr lang="en-US" altLang="zh-TW" sz="2800" b="1" dirty="0">
                <a:solidFill>
                  <a:srgbClr val="FF0000"/>
                </a:solidFill>
                <a:latin typeface="Times New Roman" pitchFamily="18" charset="0"/>
                <a:cs typeface="Times New Roman" pitchFamily="18" charset="0"/>
              </a:rPr>
              <a:t>Conservative Forces</a:t>
            </a:r>
          </a:p>
        </p:txBody>
      </p:sp>
      <p:pic>
        <p:nvPicPr>
          <p:cNvPr id="17411" name="Picture 2"/>
          <p:cNvPicPr>
            <a:picLocks noChangeAspect="1" noChangeArrowheads="1"/>
          </p:cNvPicPr>
          <p:nvPr/>
        </p:nvPicPr>
        <p:blipFill>
          <a:blip r:embed="rId3"/>
          <a:srcRect/>
          <a:stretch>
            <a:fillRect/>
          </a:stretch>
        </p:blipFill>
        <p:spPr bwMode="auto">
          <a:xfrm>
            <a:off x="0" y="1357298"/>
            <a:ext cx="4429124" cy="3286148"/>
          </a:xfrm>
          <a:prstGeom prst="rect">
            <a:avLst/>
          </a:prstGeom>
          <a:noFill/>
          <a:ln w="9525">
            <a:noFill/>
            <a:miter lim="800000"/>
            <a:headEnd/>
            <a:tailEnd/>
          </a:ln>
        </p:spPr>
      </p:pic>
      <p:sp>
        <p:nvSpPr>
          <p:cNvPr id="17412" name="文字方塊 2"/>
          <p:cNvSpPr txBox="1">
            <a:spLocks noChangeArrowheads="1"/>
          </p:cNvSpPr>
          <p:nvPr/>
        </p:nvSpPr>
        <p:spPr bwMode="auto">
          <a:xfrm>
            <a:off x="276225" y="538163"/>
            <a:ext cx="7359650" cy="954107"/>
          </a:xfrm>
          <a:prstGeom prst="rect">
            <a:avLst/>
          </a:prstGeom>
          <a:noFill/>
          <a:ln w="9525">
            <a:noFill/>
            <a:miter lim="800000"/>
            <a:headEnd/>
            <a:tailEnd/>
          </a:ln>
        </p:spPr>
        <p:txBody>
          <a:bodyPr>
            <a:spAutoFit/>
          </a:bodyPr>
          <a:lstStyle/>
          <a:p>
            <a:r>
              <a:rPr lang="en-MY" sz="2800" b="1" dirty="0" smtClean="0">
                <a:latin typeface="Times New Roman" pitchFamily="18" charset="0"/>
                <a:cs typeface="Times New Roman" pitchFamily="18" charset="0"/>
              </a:rPr>
              <a:t>The net work done by a conservative force on a particle moving around any closed path is zero.</a:t>
            </a:r>
            <a:endParaRPr kumimoji="1" lang="zh-TW" altLang="en-US" sz="2800" b="1" dirty="0">
              <a:solidFill>
                <a:srgbClr val="FF0000"/>
              </a:solidFill>
              <a:latin typeface="Times New Roman" pitchFamily="18" charset="0"/>
              <a:cs typeface="Times New Roman" pitchFamily="18" charset="0"/>
            </a:endParaRPr>
          </a:p>
        </p:txBody>
      </p:sp>
      <p:sp>
        <p:nvSpPr>
          <p:cNvPr id="7" name="Rectangle 6"/>
          <p:cNvSpPr/>
          <p:nvPr/>
        </p:nvSpPr>
        <p:spPr>
          <a:xfrm>
            <a:off x="0" y="4714884"/>
            <a:ext cx="5286380" cy="2031325"/>
          </a:xfrm>
          <a:prstGeom prst="rect">
            <a:avLst/>
          </a:prstGeom>
        </p:spPr>
        <p:txBody>
          <a:bodyPr wrap="square">
            <a:spAutoFit/>
          </a:bodyPr>
          <a:lstStyle/>
          <a:p>
            <a:r>
              <a:rPr lang="en-MY" b="1" dirty="0" smtClean="0">
                <a:solidFill>
                  <a:srgbClr val="002060"/>
                </a:solidFill>
                <a:latin typeface="Times New Roman" pitchFamily="18" charset="0"/>
                <a:cs typeface="Times New Roman" pitchFamily="18" charset="0"/>
              </a:rPr>
              <a:t>Fig. 1(</a:t>
            </a:r>
            <a:r>
              <a:rPr lang="en-MY" b="1" i="1" dirty="0" smtClean="0">
                <a:solidFill>
                  <a:srgbClr val="002060"/>
                </a:solidFill>
                <a:latin typeface="Times New Roman" pitchFamily="18" charset="0"/>
                <a:cs typeface="Times New Roman" pitchFamily="18" charset="0"/>
              </a:rPr>
              <a:t>a) As a conservative force</a:t>
            </a:r>
          </a:p>
          <a:p>
            <a:r>
              <a:rPr lang="en-MY" b="1" dirty="0" smtClean="0">
                <a:solidFill>
                  <a:srgbClr val="002060"/>
                </a:solidFill>
                <a:latin typeface="Times New Roman" pitchFamily="18" charset="0"/>
                <a:cs typeface="Times New Roman" pitchFamily="18" charset="0"/>
              </a:rPr>
              <a:t>acts on it, a particle can move from point </a:t>
            </a:r>
            <a:r>
              <a:rPr lang="en-MY" b="1" i="1" dirty="0" smtClean="0">
                <a:solidFill>
                  <a:srgbClr val="002060"/>
                </a:solidFill>
                <a:latin typeface="Times New Roman" pitchFamily="18" charset="0"/>
                <a:cs typeface="Times New Roman" pitchFamily="18" charset="0"/>
              </a:rPr>
              <a:t>a to point b along either path 1 </a:t>
            </a:r>
            <a:r>
              <a:rPr lang="en-MY" b="1" dirty="0" smtClean="0">
                <a:solidFill>
                  <a:srgbClr val="002060"/>
                </a:solidFill>
                <a:latin typeface="Times New Roman" pitchFamily="18" charset="0"/>
                <a:cs typeface="Times New Roman" pitchFamily="18" charset="0"/>
              </a:rPr>
              <a:t>or path 2.</a:t>
            </a:r>
          </a:p>
          <a:p>
            <a:endParaRPr lang="en-MY" b="1" dirty="0" smtClean="0">
              <a:solidFill>
                <a:srgbClr val="002060"/>
              </a:solidFill>
              <a:latin typeface="Times New Roman" pitchFamily="18" charset="0"/>
              <a:cs typeface="Times New Roman" pitchFamily="18" charset="0"/>
            </a:endParaRPr>
          </a:p>
          <a:p>
            <a:r>
              <a:rPr lang="en-MY" b="1" dirty="0" smtClean="0">
                <a:solidFill>
                  <a:srgbClr val="002060"/>
                </a:solidFill>
                <a:latin typeface="Times New Roman" pitchFamily="18" charset="0"/>
                <a:cs typeface="Times New Roman" pitchFamily="18" charset="0"/>
              </a:rPr>
              <a:t> (</a:t>
            </a:r>
            <a:r>
              <a:rPr lang="en-MY" b="1" i="1" dirty="0" smtClean="0">
                <a:solidFill>
                  <a:srgbClr val="002060"/>
                </a:solidFill>
                <a:latin typeface="Times New Roman" pitchFamily="18" charset="0"/>
                <a:cs typeface="Times New Roman" pitchFamily="18" charset="0"/>
              </a:rPr>
              <a:t>b)The particle moves in a</a:t>
            </a:r>
          </a:p>
          <a:p>
            <a:r>
              <a:rPr lang="en-MY" b="1" dirty="0" smtClean="0">
                <a:solidFill>
                  <a:srgbClr val="002060"/>
                </a:solidFill>
                <a:latin typeface="Times New Roman" pitchFamily="18" charset="0"/>
                <a:cs typeface="Times New Roman" pitchFamily="18" charset="0"/>
              </a:rPr>
              <a:t>round trip, from point </a:t>
            </a:r>
            <a:r>
              <a:rPr lang="en-MY" b="1" i="1" dirty="0" smtClean="0">
                <a:solidFill>
                  <a:srgbClr val="002060"/>
                </a:solidFill>
                <a:latin typeface="Times New Roman" pitchFamily="18" charset="0"/>
                <a:cs typeface="Times New Roman" pitchFamily="18" charset="0"/>
              </a:rPr>
              <a:t>a to point b </a:t>
            </a:r>
            <a:r>
              <a:rPr lang="en-MY" b="1" dirty="0" smtClean="0">
                <a:solidFill>
                  <a:srgbClr val="002060"/>
                </a:solidFill>
                <a:latin typeface="Times New Roman" pitchFamily="18" charset="0"/>
                <a:cs typeface="Times New Roman" pitchFamily="18" charset="0"/>
              </a:rPr>
              <a:t>along path 1 and then back to point </a:t>
            </a:r>
            <a:r>
              <a:rPr lang="en-MY" b="1" i="1" dirty="0" smtClean="0">
                <a:solidFill>
                  <a:srgbClr val="002060"/>
                </a:solidFill>
                <a:latin typeface="Times New Roman" pitchFamily="18" charset="0"/>
                <a:cs typeface="Times New Roman" pitchFamily="18" charset="0"/>
              </a:rPr>
              <a:t>a </a:t>
            </a:r>
            <a:r>
              <a:rPr lang="en-MY" b="1" dirty="0" smtClean="0">
                <a:solidFill>
                  <a:srgbClr val="002060"/>
                </a:solidFill>
                <a:latin typeface="Times New Roman" pitchFamily="18" charset="0"/>
                <a:cs typeface="Times New Roman" pitchFamily="18" charset="0"/>
              </a:rPr>
              <a:t>along path 2</a:t>
            </a:r>
            <a:endParaRPr lang="en-MY" b="1" dirty="0">
              <a:solidFill>
                <a:srgbClr val="002060"/>
              </a:solidFill>
              <a:latin typeface="Times New Roman" pitchFamily="18" charset="0"/>
              <a:cs typeface="Times New Roman" pitchFamily="18" charset="0"/>
            </a:endParaRPr>
          </a:p>
        </p:txBody>
      </p:sp>
      <p:pic>
        <p:nvPicPr>
          <p:cNvPr id="227330" name="Picture 2"/>
          <p:cNvPicPr>
            <a:picLocks noChangeAspect="1" noChangeArrowheads="1"/>
          </p:cNvPicPr>
          <p:nvPr/>
        </p:nvPicPr>
        <p:blipFill>
          <a:blip r:embed="rId4"/>
          <a:srcRect/>
          <a:stretch>
            <a:fillRect/>
          </a:stretch>
        </p:blipFill>
        <p:spPr bwMode="auto">
          <a:xfrm>
            <a:off x="5072066" y="1500174"/>
            <a:ext cx="2928958" cy="714380"/>
          </a:xfrm>
          <a:prstGeom prst="rect">
            <a:avLst/>
          </a:prstGeom>
          <a:noFill/>
          <a:ln w="9525">
            <a:noFill/>
            <a:miter lim="800000"/>
            <a:headEnd/>
            <a:tailEnd/>
          </a:ln>
          <a:effectLst/>
        </p:spPr>
      </p:pic>
      <p:pic>
        <p:nvPicPr>
          <p:cNvPr id="227331" name="Picture 3"/>
          <p:cNvPicPr>
            <a:picLocks noChangeAspect="1" noChangeArrowheads="1"/>
          </p:cNvPicPr>
          <p:nvPr/>
        </p:nvPicPr>
        <p:blipFill>
          <a:blip r:embed="rId5"/>
          <a:srcRect/>
          <a:stretch>
            <a:fillRect/>
          </a:stretch>
        </p:blipFill>
        <p:spPr bwMode="auto">
          <a:xfrm>
            <a:off x="4857752" y="2285993"/>
            <a:ext cx="3929090" cy="1571636"/>
          </a:xfrm>
          <a:prstGeom prst="rect">
            <a:avLst/>
          </a:prstGeom>
          <a:noFill/>
          <a:ln w="9525">
            <a:noFill/>
            <a:miter lim="800000"/>
            <a:headEnd/>
            <a:tailEnd/>
          </a:ln>
          <a:effectLst/>
        </p:spPr>
      </p:pic>
      <p:pic>
        <p:nvPicPr>
          <p:cNvPr id="227332" name="Picture 4"/>
          <p:cNvPicPr>
            <a:picLocks noChangeAspect="1" noChangeArrowheads="1"/>
          </p:cNvPicPr>
          <p:nvPr/>
        </p:nvPicPr>
        <p:blipFill>
          <a:blip r:embed="rId6"/>
          <a:srcRect/>
          <a:stretch>
            <a:fillRect/>
          </a:stretch>
        </p:blipFill>
        <p:spPr bwMode="auto">
          <a:xfrm>
            <a:off x="4714876" y="4214818"/>
            <a:ext cx="4429124" cy="885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0" y="0"/>
            <a:ext cx="4714876" cy="533400"/>
          </a:xfrm>
          <a:prstGeom prst="rect">
            <a:avLst/>
          </a:prstGeom>
          <a:noFill/>
          <a:ln w="9525">
            <a:noFill/>
            <a:miter lim="800000"/>
            <a:headEnd/>
            <a:tailEnd/>
          </a:ln>
        </p:spPr>
        <p:txBody>
          <a:bodyPr anchor="ctr"/>
          <a:lstStyle/>
          <a:p>
            <a:pPr eaLnBrk="0" hangingPunct="0">
              <a:defRPr/>
            </a:pPr>
            <a:r>
              <a:rPr lang="en-US" sz="2000" b="1" i="1" kern="0" dirty="0" smtClean="0">
                <a:solidFill>
                  <a:srgbClr val="0070C0"/>
                </a:solidFill>
                <a:latin typeface="Arial" charset="0"/>
                <a:ea typeface="+mj-ea"/>
                <a:cs typeface="Arial" charset="0"/>
              </a:rPr>
              <a:t> </a:t>
            </a:r>
            <a:r>
              <a:rPr lang="en-US" sz="2800" b="1" kern="0" dirty="0">
                <a:solidFill>
                  <a:srgbClr val="C00000"/>
                </a:solidFill>
                <a:latin typeface="Times New Roman" pitchFamily="18" charset="0"/>
                <a:ea typeface="+mj-ea"/>
                <a:cs typeface="Times New Roman" pitchFamily="18" charset="0"/>
              </a:rPr>
              <a:t>Work and potential energy</a:t>
            </a:r>
          </a:p>
        </p:txBody>
      </p:sp>
      <p:sp>
        <p:nvSpPr>
          <p:cNvPr id="19458" name="Rectangle 5"/>
          <p:cNvSpPr>
            <a:spLocks noChangeArrowheads="1"/>
          </p:cNvSpPr>
          <p:nvPr/>
        </p:nvSpPr>
        <p:spPr bwMode="auto">
          <a:xfrm>
            <a:off x="361950" y="773113"/>
            <a:ext cx="4313238" cy="5201424"/>
          </a:xfrm>
          <a:prstGeom prst="rect">
            <a:avLst/>
          </a:prstGeom>
          <a:noFill/>
          <a:ln w="9525">
            <a:noFill/>
            <a:miter lim="800000"/>
            <a:headEnd/>
            <a:tailEnd/>
          </a:ln>
        </p:spPr>
        <p:txBody>
          <a:bodyPr>
            <a:spAutoFit/>
          </a:bodyPr>
          <a:lstStyle/>
          <a:p>
            <a:r>
              <a:rPr lang="en-US" altLang="zh-TW" sz="2800" b="1" dirty="0">
                <a:solidFill>
                  <a:srgbClr val="002060"/>
                </a:solidFill>
                <a:latin typeface="Times New Roman" pitchFamily="18" charset="0"/>
                <a:cs typeface="Times New Roman" pitchFamily="18" charset="0"/>
              </a:rPr>
              <a:t>The change </a:t>
            </a:r>
            <a:r>
              <a:rPr lang="en-US" altLang="zh-TW" sz="2800" b="1" i="1" dirty="0" smtClean="0">
                <a:solidFill>
                  <a:srgbClr val="002060"/>
                </a:solidFill>
                <a:latin typeface="Times New Roman" pitchFamily="18" charset="0"/>
                <a:cs typeface="Times New Roman" pitchFamily="18" charset="0"/>
              </a:rPr>
              <a:t>∆U</a:t>
            </a:r>
            <a:r>
              <a:rPr lang="en-US" altLang="zh-TW" sz="2800" b="1" dirty="0" smtClean="0">
                <a:solidFill>
                  <a:srgbClr val="002060"/>
                </a:solidFill>
                <a:latin typeface="Times New Roman" pitchFamily="18" charset="0"/>
                <a:cs typeface="Times New Roman" pitchFamily="18" charset="0"/>
              </a:rPr>
              <a:t> </a:t>
            </a:r>
            <a:r>
              <a:rPr lang="en-US" altLang="zh-TW" sz="2800" b="1" dirty="0">
                <a:solidFill>
                  <a:srgbClr val="002060"/>
                </a:solidFill>
                <a:latin typeface="Times New Roman" pitchFamily="18" charset="0"/>
                <a:cs typeface="Times New Roman" pitchFamily="18" charset="0"/>
              </a:rPr>
              <a:t>in potential energy (gravitational, elastic, etc) is defined as being equal to </a:t>
            </a:r>
            <a:r>
              <a:rPr lang="en-US" altLang="zh-TW" sz="2800" b="1" i="1" dirty="0">
                <a:solidFill>
                  <a:srgbClr val="002060"/>
                </a:solidFill>
                <a:latin typeface="Times New Roman" pitchFamily="18" charset="0"/>
                <a:cs typeface="Times New Roman" pitchFamily="18" charset="0"/>
              </a:rPr>
              <a:t>the negative of the work done on the object by the corresponding conservative </a:t>
            </a:r>
            <a:r>
              <a:rPr lang="en-US" altLang="zh-TW" sz="2800" b="1" i="1" dirty="0" smtClean="0">
                <a:solidFill>
                  <a:srgbClr val="002060"/>
                </a:solidFill>
                <a:latin typeface="Times New Roman" pitchFamily="18" charset="0"/>
                <a:cs typeface="Times New Roman" pitchFamily="18" charset="0"/>
              </a:rPr>
              <a:t>force.</a:t>
            </a:r>
            <a:endParaRPr lang="en-US" altLang="zh-TW" sz="2800" b="1" dirty="0">
              <a:solidFill>
                <a:srgbClr val="002060"/>
              </a:solidFill>
              <a:latin typeface="Times New Roman" pitchFamily="18" charset="0"/>
              <a:cs typeface="Times New Roman" pitchFamily="18" charset="0"/>
            </a:endParaRPr>
          </a:p>
          <a:p>
            <a:endParaRPr lang="en-US" altLang="zh-TW" dirty="0">
              <a:solidFill>
                <a:srgbClr val="00B050"/>
              </a:solidFill>
            </a:endParaRPr>
          </a:p>
          <a:p>
            <a:endParaRPr lang="en-US" altLang="zh-TW" dirty="0">
              <a:solidFill>
                <a:srgbClr val="00B050"/>
              </a:solidFill>
            </a:endParaRPr>
          </a:p>
          <a:p>
            <a:endParaRPr lang="en-US" altLang="zh-TW" dirty="0">
              <a:solidFill>
                <a:srgbClr val="00B050"/>
              </a:solidFill>
            </a:endParaRPr>
          </a:p>
          <a:p>
            <a:endParaRPr lang="en-US" altLang="zh-TW" i="1" dirty="0">
              <a:solidFill>
                <a:srgbClr val="00B050"/>
              </a:solidFill>
            </a:endParaRPr>
          </a:p>
          <a:p>
            <a:endParaRPr lang="en-US" altLang="zh-TW" dirty="0">
              <a:solidFill>
                <a:srgbClr val="7030A0"/>
              </a:solidFill>
            </a:endParaRPr>
          </a:p>
          <a:p>
            <a:endParaRPr lang="zh-TW" altLang="en-US" dirty="0">
              <a:solidFill>
                <a:srgbClr val="7030A0"/>
              </a:solidFill>
            </a:endParaRPr>
          </a:p>
        </p:txBody>
      </p:sp>
      <p:pic>
        <p:nvPicPr>
          <p:cNvPr id="19459" name="Picture 1"/>
          <p:cNvPicPr>
            <a:picLocks noChangeAspect="1" noChangeArrowheads="1"/>
          </p:cNvPicPr>
          <p:nvPr/>
        </p:nvPicPr>
        <p:blipFill>
          <a:blip r:embed="rId2"/>
          <a:srcRect/>
          <a:stretch>
            <a:fillRect/>
          </a:stretch>
        </p:blipFill>
        <p:spPr bwMode="auto">
          <a:xfrm>
            <a:off x="714348" y="4500570"/>
            <a:ext cx="3032125" cy="765175"/>
          </a:xfrm>
          <a:prstGeom prst="rect">
            <a:avLst/>
          </a:prstGeom>
          <a:noFill/>
          <a:ln w="9525">
            <a:noFill/>
            <a:miter lim="800000"/>
            <a:headEnd/>
            <a:tailEnd/>
          </a:ln>
        </p:spPr>
      </p:pic>
      <p:sp>
        <p:nvSpPr>
          <p:cNvPr id="19461" name="文字方塊 1"/>
          <p:cNvSpPr txBox="1">
            <a:spLocks noChangeArrowheads="1"/>
          </p:cNvSpPr>
          <p:nvPr/>
        </p:nvSpPr>
        <p:spPr bwMode="auto">
          <a:xfrm>
            <a:off x="479425" y="5545138"/>
            <a:ext cx="4430713" cy="646331"/>
          </a:xfrm>
          <a:prstGeom prst="rect">
            <a:avLst/>
          </a:prstGeom>
          <a:noFill/>
          <a:ln w="9525">
            <a:noFill/>
            <a:miter lim="800000"/>
            <a:headEnd/>
            <a:tailEnd/>
          </a:ln>
        </p:spPr>
        <p:txBody>
          <a:bodyPr>
            <a:spAutoFit/>
          </a:bodyPr>
          <a:lstStyle/>
          <a:p>
            <a:r>
              <a:rPr kumimoji="1" lang="en-US" altLang="zh-TW" b="1" dirty="0">
                <a:latin typeface="Times New Roman" pitchFamily="18" charset="0"/>
                <a:cs typeface="Times New Roman" pitchFamily="18" charset="0"/>
              </a:rPr>
              <a:t># e.g. work done by gravitational force, by a spring etc.</a:t>
            </a:r>
            <a:endParaRPr kumimoji="1" lang="zh-TW" altLang="en-US" b="1" dirty="0">
              <a:latin typeface="Times New Roman" pitchFamily="18" charset="0"/>
              <a:cs typeface="Times New Roman" pitchFamily="18" charset="0"/>
            </a:endParaRPr>
          </a:p>
        </p:txBody>
      </p:sp>
      <p:pic>
        <p:nvPicPr>
          <p:cNvPr id="229378" name="Picture 2"/>
          <p:cNvPicPr>
            <a:picLocks noChangeAspect="1" noChangeArrowheads="1"/>
          </p:cNvPicPr>
          <p:nvPr/>
        </p:nvPicPr>
        <p:blipFill>
          <a:blip r:embed="rId3"/>
          <a:srcRect/>
          <a:stretch>
            <a:fillRect/>
          </a:stretch>
        </p:blipFill>
        <p:spPr bwMode="auto">
          <a:xfrm>
            <a:off x="5214942" y="571480"/>
            <a:ext cx="3500462" cy="47149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844" y="0"/>
            <a:ext cx="9001156" cy="1200329"/>
          </a:xfrm>
          <a:prstGeom prst="rect">
            <a:avLst/>
          </a:prstGeom>
        </p:spPr>
        <p:txBody>
          <a:bodyPr wrap="square">
            <a:spAutoFit/>
          </a:bodyPr>
          <a:lstStyle/>
          <a:p>
            <a:r>
              <a:rPr lang="en-MY" b="1" dirty="0" smtClean="0">
                <a:solidFill>
                  <a:srgbClr val="FF0000"/>
                </a:solidFill>
                <a:latin typeface="Times New Roman" pitchFamily="18" charset="0"/>
                <a:cs typeface="Times New Roman" pitchFamily="18" charset="0"/>
              </a:rPr>
              <a:t>Exp. </a:t>
            </a:r>
            <a:r>
              <a:rPr lang="en-MY" b="1" dirty="0" smtClean="0">
                <a:latin typeface="Times New Roman" pitchFamily="18" charset="0"/>
                <a:cs typeface="Times New Roman" pitchFamily="18" charset="0"/>
              </a:rPr>
              <a:t>Figure 2a shows a 2.0 kg block of slippery cheese that slides along a frictionless track from point a to point b. The cheese travels through a total distance of 2.0 m along the track, and a net vertical distance of 0.80 m. How much work is done on the cheese by the gravitational force during the slide?</a:t>
            </a:r>
            <a:endParaRPr lang="en-MY" b="1" dirty="0">
              <a:latin typeface="Times New Roman" pitchFamily="18" charset="0"/>
              <a:cs typeface="Times New Roman" pitchFamily="18" charset="0"/>
            </a:endParaRPr>
          </a:p>
        </p:txBody>
      </p:sp>
      <p:pic>
        <p:nvPicPr>
          <p:cNvPr id="228356" name="Picture 4"/>
          <p:cNvPicPr>
            <a:picLocks noChangeAspect="1" noChangeArrowheads="1"/>
          </p:cNvPicPr>
          <p:nvPr/>
        </p:nvPicPr>
        <p:blipFill>
          <a:blip r:embed="rId2"/>
          <a:srcRect/>
          <a:stretch>
            <a:fillRect/>
          </a:stretch>
        </p:blipFill>
        <p:spPr bwMode="auto">
          <a:xfrm>
            <a:off x="0" y="1571612"/>
            <a:ext cx="4071934" cy="3357586"/>
          </a:xfrm>
          <a:prstGeom prst="rect">
            <a:avLst/>
          </a:prstGeom>
          <a:noFill/>
          <a:ln w="9525">
            <a:noFill/>
            <a:miter lim="800000"/>
            <a:headEnd/>
            <a:tailEnd/>
          </a:ln>
          <a:effectLst/>
        </p:spPr>
      </p:pic>
      <p:sp>
        <p:nvSpPr>
          <p:cNvPr id="7" name="Rectangle 12"/>
          <p:cNvSpPr>
            <a:spLocks noChangeArrowheads="1"/>
          </p:cNvSpPr>
          <p:nvPr/>
        </p:nvSpPr>
        <p:spPr bwMode="auto">
          <a:xfrm>
            <a:off x="4357686" y="928670"/>
            <a:ext cx="4786314" cy="5929329"/>
          </a:xfrm>
          <a:prstGeom prst="rect">
            <a:avLst/>
          </a:prstGeom>
          <a:noFill/>
          <a:ln w="9525">
            <a:noFill/>
            <a:miter lim="800000"/>
            <a:headEnd/>
            <a:tailEnd/>
          </a:ln>
        </p:spPr>
        <p:txBody>
          <a:bodyPr wrap="square">
            <a:spAutoFit/>
          </a:bodyPr>
          <a:lstStyle/>
          <a:p>
            <a:r>
              <a:rPr lang="en-US" altLang="zh-TW" sz="1800" b="1" dirty="0">
                <a:solidFill>
                  <a:srgbClr val="C00000"/>
                </a:solidFill>
                <a:latin typeface="Times New Roman" pitchFamily="18" charset="0"/>
                <a:cs typeface="Times New Roman" pitchFamily="18" charset="0"/>
              </a:rPr>
              <a:t>Calculations: </a:t>
            </a:r>
            <a:r>
              <a:rPr lang="en-US" altLang="zh-TW" sz="1800" b="1" dirty="0">
                <a:solidFill>
                  <a:srgbClr val="002060"/>
                </a:solidFill>
                <a:latin typeface="Times New Roman" pitchFamily="18" charset="0"/>
                <a:cs typeface="Times New Roman" pitchFamily="18" charset="0"/>
              </a:rPr>
              <a:t>Let us choose the dashed path in Fig. </a:t>
            </a:r>
            <a:r>
              <a:rPr lang="en-US" altLang="zh-TW" sz="1800" b="1" dirty="0" smtClean="0">
                <a:solidFill>
                  <a:srgbClr val="002060"/>
                </a:solidFill>
                <a:latin typeface="Times New Roman" pitchFamily="18" charset="0"/>
                <a:cs typeface="Times New Roman" pitchFamily="18" charset="0"/>
              </a:rPr>
              <a:t>2b</a:t>
            </a:r>
            <a:r>
              <a:rPr lang="en-US" altLang="zh-TW" sz="1800" b="1" dirty="0">
                <a:solidFill>
                  <a:srgbClr val="002060"/>
                </a:solidFill>
                <a:latin typeface="Times New Roman" pitchFamily="18" charset="0"/>
                <a:cs typeface="Times New Roman" pitchFamily="18" charset="0"/>
              </a:rPr>
              <a:t>; it consists of two straight segments. Along the horizontal segment, the angle </a:t>
            </a:r>
            <a:r>
              <a:rPr lang="en-US" altLang="zh-TW" sz="1800" b="1" i="1" dirty="0">
                <a:solidFill>
                  <a:srgbClr val="002060"/>
                </a:solidFill>
                <a:latin typeface="Times New Roman" pitchFamily="18" charset="0"/>
                <a:cs typeface="Times New Roman" pitchFamily="18" charset="0"/>
              </a:rPr>
              <a:t>f</a:t>
            </a:r>
            <a:r>
              <a:rPr lang="en-US" altLang="zh-TW" sz="1800" b="1" dirty="0">
                <a:solidFill>
                  <a:srgbClr val="002060"/>
                </a:solidFill>
                <a:latin typeface="Times New Roman" pitchFamily="18" charset="0"/>
                <a:cs typeface="Times New Roman" pitchFamily="18" charset="0"/>
              </a:rPr>
              <a:t> is a constant 90°. Even though we do not know the displacement along that horizontal segment, the work </a:t>
            </a:r>
            <a:r>
              <a:rPr lang="en-US" altLang="zh-TW" sz="1800" b="1" i="1" dirty="0" err="1">
                <a:solidFill>
                  <a:srgbClr val="002060"/>
                </a:solidFill>
                <a:latin typeface="Times New Roman" pitchFamily="18" charset="0"/>
                <a:cs typeface="Times New Roman" pitchFamily="18" charset="0"/>
              </a:rPr>
              <a:t>W</a:t>
            </a:r>
            <a:r>
              <a:rPr lang="en-US" altLang="zh-TW" sz="1800" b="1" baseline="-25000" dirty="0" err="1">
                <a:solidFill>
                  <a:srgbClr val="002060"/>
                </a:solidFill>
                <a:latin typeface="Times New Roman" pitchFamily="18" charset="0"/>
                <a:cs typeface="Times New Roman" pitchFamily="18" charset="0"/>
              </a:rPr>
              <a:t>h</a:t>
            </a:r>
            <a:r>
              <a:rPr lang="en-US" altLang="zh-TW" sz="1800" b="1" dirty="0">
                <a:solidFill>
                  <a:srgbClr val="002060"/>
                </a:solidFill>
                <a:latin typeface="Times New Roman" pitchFamily="18" charset="0"/>
                <a:cs typeface="Times New Roman" pitchFamily="18" charset="0"/>
              </a:rPr>
              <a:t> done there is</a:t>
            </a:r>
          </a:p>
          <a:p>
            <a:endParaRPr lang="en-US" altLang="zh-TW" sz="1800" b="1" dirty="0">
              <a:solidFill>
                <a:srgbClr val="002060"/>
              </a:solidFill>
              <a:latin typeface="Times New Roman" pitchFamily="18" charset="0"/>
              <a:cs typeface="Times New Roman" pitchFamily="18" charset="0"/>
            </a:endParaRPr>
          </a:p>
          <a:p>
            <a:endParaRPr lang="en-US" altLang="zh-TW" sz="1800" b="1" dirty="0">
              <a:solidFill>
                <a:srgbClr val="002060"/>
              </a:solidFill>
              <a:latin typeface="Times New Roman" pitchFamily="18" charset="0"/>
              <a:cs typeface="Times New Roman" pitchFamily="18" charset="0"/>
            </a:endParaRPr>
          </a:p>
          <a:p>
            <a:r>
              <a:rPr lang="en-US" altLang="zh-TW" sz="1800" b="1" dirty="0">
                <a:solidFill>
                  <a:srgbClr val="002060"/>
                </a:solidFill>
                <a:latin typeface="Times New Roman" pitchFamily="18" charset="0"/>
                <a:cs typeface="Times New Roman" pitchFamily="18" charset="0"/>
              </a:rPr>
              <a:t>Along the vertical segment, the displacement </a:t>
            </a:r>
            <a:r>
              <a:rPr lang="en-US" altLang="zh-TW" sz="1800" b="1" i="1" dirty="0">
                <a:solidFill>
                  <a:srgbClr val="002060"/>
                </a:solidFill>
                <a:latin typeface="Times New Roman" pitchFamily="18" charset="0"/>
                <a:cs typeface="Times New Roman" pitchFamily="18" charset="0"/>
              </a:rPr>
              <a:t>d is 0.80 m </a:t>
            </a:r>
            <a:r>
              <a:rPr lang="en-US" altLang="zh-TW" sz="1800" b="1" dirty="0">
                <a:solidFill>
                  <a:srgbClr val="002060"/>
                </a:solidFill>
                <a:latin typeface="Times New Roman" pitchFamily="18" charset="0"/>
                <a:cs typeface="Times New Roman" pitchFamily="18" charset="0"/>
              </a:rPr>
              <a:t>and, with and both downward, the angle  is a constant = 0°. Thus, for the work </a:t>
            </a:r>
            <a:r>
              <a:rPr lang="en-US" altLang="zh-TW" sz="1800" b="1" i="1" dirty="0" err="1">
                <a:solidFill>
                  <a:srgbClr val="002060"/>
                </a:solidFill>
                <a:latin typeface="Times New Roman" pitchFamily="18" charset="0"/>
                <a:cs typeface="Times New Roman" pitchFamily="18" charset="0"/>
              </a:rPr>
              <a:t>W</a:t>
            </a:r>
            <a:r>
              <a:rPr lang="en-US" altLang="zh-TW" sz="1800" b="1" i="1" baseline="-25000" dirty="0" err="1">
                <a:solidFill>
                  <a:srgbClr val="002060"/>
                </a:solidFill>
                <a:latin typeface="Times New Roman" pitchFamily="18" charset="0"/>
                <a:cs typeface="Times New Roman" pitchFamily="18" charset="0"/>
              </a:rPr>
              <a:t>v</a:t>
            </a:r>
            <a:r>
              <a:rPr lang="en-US" altLang="zh-TW" sz="1800" b="1" i="1" dirty="0">
                <a:solidFill>
                  <a:srgbClr val="002060"/>
                </a:solidFill>
                <a:latin typeface="Times New Roman" pitchFamily="18" charset="0"/>
                <a:cs typeface="Times New Roman" pitchFamily="18" charset="0"/>
              </a:rPr>
              <a:t> done along the </a:t>
            </a:r>
            <a:r>
              <a:rPr lang="en-US" altLang="zh-TW" sz="1800" b="1" dirty="0">
                <a:solidFill>
                  <a:srgbClr val="002060"/>
                </a:solidFill>
                <a:latin typeface="Times New Roman" pitchFamily="18" charset="0"/>
                <a:cs typeface="Times New Roman" pitchFamily="18" charset="0"/>
              </a:rPr>
              <a:t>vertical part of the dashed path,</a:t>
            </a:r>
          </a:p>
          <a:p>
            <a:endParaRPr lang="en-US" altLang="zh-TW" sz="1800" b="1" dirty="0">
              <a:solidFill>
                <a:srgbClr val="002060"/>
              </a:solidFill>
              <a:latin typeface="Times New Roman" pitchFamily="18" charset="0"/>
              <a:cs typeface="Times New Roman" pitchFamily="18" charset="0"/>
            </a:endParaRPr>
          </a:p>
          <a:p>
            <a:endParaRPr lang="en-US" altLang="zh-TW" sz="1800" b="1" dirty="0">
              <a:solidFill>
                <a:srgbClr val="002060"/>
              </a:solidFill>
              <a:latin typeface="Times New Roman" pitchFamily="18" charset="0"/>
              <a:cs typeface="Times New Roman" pitchFamily="18" charset="0"/>
            </a:endParaRPr>
          </a:p>
          <a:p>
            <a:endParaRPr lang="en-US" altLang="zh-TW" sz="1800" b="1" dirty="0">
              <a:solidFill>
                <a:srgbClr val="002060"/>
              </a:solidFill>
              <a:latin typeface="Times New Roman" pitchFamily="18" charset="0"/>
              <a:cs typeface="Times New Roman" pitchFamily="18" charset="0"/>
            </a:endParaRPr>
          </a:p>
          <a:p>
            <a:r>
              <a:rPr lang="en-US" altLang="zh-TW" sz="1800" b="1" dirty="0">
                <a:solidFill>
                  <a:srgbClr val="002060"/>
                </a:solidFill>
                <a:latin typeface="Times New Roman" pitchFamily="18" charset="0"/>
                <a:cs typeface="Times New Roman" pitchFamily="18" charset="0"/>
              </a:rPr>
              <a:t>The total work done on the cheese by </a:t>
            </a:r>
            <a:r>
              <a:rPr lang="en-US" altLang="zh-TW" sz="1800" b="1" i="1" dirty="0" err="1">
                <a:solidFill>
                  <a:srgbClr val="002060"/>
                </a:solidFill>
                <a:latin typeface="Times New Roman" pitchFamily="18" charset="0"/>
                <a:cs typeface="Times New Roman" pitchFamily="18" charset="0"/>
              </a:rPr>
              <a:t>F</a:t>
            </a:r>
            <a:r>
              <a:rPr lang="en-US" altLang="zh-TW" sz="1800" b="1" i="1" baseline="-25000" dirty="0" err="1">
                <a:solidFill>
                  <a:srgbClr val="002060"/>
                </a:solidFill>
                <a:latin typeface="Times New Roman" pitchFamily="18" charset="0"/>
                <a:cs typeface="Times New Roman" pitchFamily="18" charset="0"/>
              </a:rPr>
              <a:t>g</a:t>
            </a:r>
            <a:r>
              <a:rPr lang="en-US" altLang="zh-TW" sz="1800" b="1" dirty="0">
                <a:solidFill>
                  <a:srgbClr val="002060"/>
                </a:solidFill>
                <a:latin typeface="Times New Roman" pitchFamily="18" charset="0"/>
                <a:cs typeface="Times New Roman" pitchFamily="18" charset="0"/>
              </a:rPr>
              <a:t> as the cheese moves from point </a:t>
            </a:r>
            <a:r>
              <a:rPr lang="en-US" altLang="zh-TW" sz="1800" b="1" i="1" dirty="0">
                <a:solidFill>
                  <a:srgbClr val="002060"/>
                </a:solidFill>
                <a:latin typeface="Times New Roman" pitchFamily="18" charset="0"/>
                <a:cs typeface="Times New Roman" pitchFamily="18" charset="0"/>
              </a:rPr>
              <a:t>a to point b along the dashed path is then</a:t>
            </a:r>
          </a:p>
          <a:p>
            <a:endParaRPr lang="en-US" altLang="zh-TW" sz="1800" b="1" i="1" dirty="0">
              <a:solidFill>
                <a:srgbClr val="002060"/>
              </a:solidFill>
              <a:latin typeface="Times New Roman" pitchFamily="18" charset="0"/>
              <a:cs typeface="Times New Roman" pitchFamily="18" charset="0"/>
            </a:endParaRPr>
          </a:p>
          <a:p>
            <a:r>
              <a:rPr lang="en-US" altLang="zh-TW" sz="1800" b="1" dirty="0">
                <a:solidFill>
                  <a:srgbClr val="002060"/>
                </a:solidFill>
                <a:latin typeface="Times New Roman" pitchFamily="18" charset="0"/>
                <a:cs typeface="Times New Roman" pitchFamily="18" charset="0"/>
              </a:rPr>
              <a:t>This is also the work done as the cheese slides along the track from </a:t>
            </a:r>
            <a:r>
              <a:rPr lang="en-US" altLang="zh-TW" sz="1800" b="1" i="1" dirty="0">
                <a:solidFill>
                  <a:srgbClr val="002060"/>
                </a:solidFill>
                <a:latin typeface="Times New Roman" pitchFamily="18" charset="0"/>
                <a:cs typeface="Times New Roman" pitchFamily="18" charset="0"/>
              </a:rPr>
              <a:t>a to b.</a:t>
            </a:r>
            <a:endParaRPr lang="en-US" altLang="zh-TW" sz="1800" b="1" dirty="0">
              <a:solidFill>
                <a:srgbClr val="002060"/>
              </a:solidFill>
              <a:latin typeface="Times New Roman" pitchFamily="18" charset="0"/>
              <a:cs typeface="Times New Roman" pitchFamily="18" charset="0"/>
            </a:endParaRPr>
          </a:p>
        </p:txBody>
      </p:sp>
      <p:pic>
        <p:nvPicPr>
          <p:cNvPr id="8" name="Picture 4"/>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5572132" y="2714620"/>
            <a:ext cx="2098620" cy="441814"/>
          </a:xfrm>
          <a:prstGeom prst="rect">
            <a:avLst/>
          </a:prstGeom>
          <a:noFill/>
          <a:ln w="9525">
            <a:noFill/>
            <a:miter lim="800000"/>
            <a:headEnd/>
            <a:tailEnd/>
          </a:ln>
        </p:spPr>
      </p:pic>
      <p:pic>
        <p:nvPicPr>
          <p:cNvPr id="9" name="Picture 5"/>
          <p:cNvPicPr>
            <a:picLocks noChangeAspect="1" noChangeArrowheads="1"/>
          </p:cNvPicPr>
          <p:nvPr/>
        </p:nvPicPr>
        <p:blipFill>
          <a:blip r:embed="rId4" cstate="print">
            <a:duotone>
              <a:schemeClr val="accent2">
                <a:shade val="45000"/>
                <a:satMod val="135000"/>
              </a:schemeClr>
              <a:prstClr val="white"/>
            </a:duotone>
          </a:blip>
          <a:srcRect/>
          <a:stretch>
            <a:fillRect/>
          </a:stretch>
        </p:blipFill>
        <p:spPr bwMode="auto">
          <a:xfrm>
            <a:off x="4643438" y="4357694"/>
            <a:ext cx="3858775" cy="644524"/>
          </a:xfrm>
          <a:prstGeom prst="rect">
            <a:avLst/>
          </a:prstGeom>
          <a:noFill/>
          <a:ln w="9525">
            <a:noFill/>
            <a:miter lim="800000"/>
            <a:headEnd/>
            <a:tailEnd/>
          </a:ln>
        </p:spPr>
      </p:pic>
      <p:pic>
        <p:nvPicPr>
          <p:cNvPr id="10" name="Picture 6"/>
          <p:cNvPicPr>
            <a:picLocks noChangeAspect="1" noChangeArrowheads="1"/>
          </p:cNvPicPr>
          <p:nvPr/>
        </p:nvPicPr>
        <p:blipFill>
          <a:blip r:embed="rId5" cstate="print">
            <a:duotone>
              <a:schemeClr val="accent2">
                <a:shade val="45000"/>
                <a:satMod val="135000"/>
              </a:schemeClr>
              <a:prstClr val="white"/>
            </a:duotone>
          </a:blip>
          <a:srcRect/>
          <a:stretch>
            <a:fillRect/>
          </a:stretch>
        </p:blipFill>
        <p:spPr bwMode="auto">
          <a:xfrm>
            <a:off x="4429124" y="5857892"/>
            <a:ext cx="4242895" cy="3966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1"/>
          <p:cNvSpPr txBox="1">
            <a:spLocks noChangeArrowheads="1"/>
          </p:cNvSpPr>
          <p:nvPr/>
        </p:nvSpPr>
        <p:spPr bwMode="auto">
          <a:xfrm>
            <a:off x="0" y="0"/>
            <a:ext cx="6279283" cy="523220"/>
          </a:xfrm>
          <a:prstGeom prst="rect">
            <a:avLst/>
          </a:prstGeom>
          <a:noFill/>
          <a:ln w="9525">
            <a:noFill/>
            <a:miter lim="800000"/>
            <a:headEnd/>
            <a:tailEnd/>
          </a:ln>
        </p:spPr>
        <p:txBody>
          <a:bodyPr wrap="none">
            <a:spAutoFit/>
          </a:bodyPr>
          <a:lstStyle/>
          <a:p>
            <a:pPr>
              <a:buFont typeface="Wingdings" pitchFamily="2" charset="2"/>
              <a:buChar char="v"/>
            </a:pPr>
            <a:r>
              <a:rPr lang="en-US" altLang="zh-TW" sz="2800" b="1" dirty="0" smtClean="0">
                <a:solidFill>
                  <a:srgbClr val="C00000"/>
                </a:solidFill>
                <a:latin typeface="Times New Roman" pitchFamily="18" charset="0"/>
                <a:cs typeface="Times New Roman" pitchFamily="18" charset="0"/>
              </a:rPr>
              <a:t>Determining </a:t>
            </a:r>
            <a:r>
              <a:rPr lang="en-US" altLang="zh-TW" sz="2800" b="1" dirty="0">
                <a:solidFill>
                  <a:srgbClr val="C00000"/>
                </a:solidFill>
                <a:latin typeface="Times New Roman" pitchFamily="18" charset="0"/>
                <a:cs typeface="Times New Roman" pitchFamily="18" charset="0"/>
              </a:rPr>
              <a:t>Potential Energy </a:t>
            </a:r>
            <a:r>
              <a:rPr lang="en-US" altLang="zh-TW" sz="2800" b="1" dirty="0" smtClean="0">
                <a:solidFill>
                  <a:srgbClr val="C00000"/>
                </a:solidFill>
                <a:latin typeface="Times New Roman" pitchFamily="18" charset="0"/>
                <a:cs typeface="Times New Roman" pitchFamily="18" charset="0"/>
              </a:rPr>
              <a:t>values</a:t>
            </a:r>
            <a:endParaRPr lang="en-US" altLang="zh-TW" sz="2800" b="1" dirty="0">
              <a:solidFill>
                <a:srgbClr val="C00000"/>
              </a:solidFill>
              <a:latin typeface="Times New Roman" pitchFamily="18" charset="0"/>
              <a:cs typeface="Times New Roman" pitchFamily="18" charset="0"/>
            </a:endParaRPr>
          </a:p>
        </p:txBody>
      </p:sp>
      <p:sp>
        <p:nvSpPr>
          <p:cNvPr id="21506" name="Rectangle 8"/>
          <p:cNvSpPr>
            <a:spLocks noChangeArrowheads="1"/>
          </p:cNvSpPr>
          <p:nvPr/>
        </p:nvSpPr>
        <p:spPr bwMode="auto">
          <a:xfrm>
            <a:off x="141288" y="792163"/>
            <a:ext cx="8797925" cy="1508105"/>
          </a:xfrm>
          <a:prstGeom prst="rect">
            <a:avLst/>
          </a:prstGeom>
          <a:noFill/>
          <a:ln w="9525">
            <a:noFill/>
            <a:miter lim="800000"/>
            <a:headEnd/>
            <a:tailEnd/>
          </a:ln>
        </p:spPr>
        <p:txBody>
          <a:bodyPr>
            <a:spAutoFit/>
          </a:bodyPr>
          <a:lstStyle/>
          <a:p>
            <a:r>
              <a:rPr lang="en-US" altLang="zh-TW" sz="2800" b="1" dirty="0">
                <a:solidFill>
                  <a:srgbClr val="002060"/>
                </a:solidFill>
                <a:latin typeface="Times New Roman" pitchFamily="18" charset="0"/>
                <a:cs typeface="Times New Roman" pitchFamily="18" charset="0"/>
              </a:rPr>
              <a:t>For the most general case, in which the conservative force may vary with position, we may write the work </a:t>
            </a:r>
            <a:r>
              <a:rPr lang="en-US" altLang="zh-TW" sz="2800" b="1" i="1" dirty="0">
                <a:solidFill>
                  <a:srgbClr val="002060"/>
                </a:solidFill>
                <a:latin typeface="Times New Roman" pitchFamily="18" charset="0"/>
                <a:cs typeface="Times New Roman" pitchFamily="18" charset="0"/>
              </a:rPr>
              <a:t>W</a:t>
            </a:r>
            <a:r>
              <a:rPr lang="en-US" altLang="zh-TW" sz="2800" b="1" dirty="0">
                <a:solidFill>
                  <a:srgbClr val="002060"/>
                </a:solidFill>
                <a:latin typeface="Times New Roman" pitchFamily="18" charset="0"/>
                <a:cs typeface="Times New Roman" pitchFamily="18" charset="0"/>
              </a:rPr>
              <a:t>:</a:t>
            </a:r>
          </a:p>
          <a:p>
            <a:endParaRPr lang="en-US" altLang="zh-TW" dirty="0"/>
          </a:p>
          <a:p>
            <a:pPr algn="ctr"/>
            <a:r>
              <a:rPr lang="en-US" altLang="zh-TW" dirty="0"/>
              <a:t>				</a:t>
            </a:r>
          </a:p>
        </p:txBody>
      </p:sp>
      <p:pic>
        <p:nvPicPr>
          <p:cNvPr id="21507" name="Picture 1"/>
          <p:cNvPicPr>
            <a:picLocks noChangeAspect="1" noChangeArrowheads="1"/>
          </p:cNvPicPr>
          <p:nvPr/>
        </p:nvPicPr>
        <p:blipFill>
          <a:blip r:embed="rId2"/>
          <a:srcRect/>
          <a:stretch>
            <a:fillRect/>
          </a:stretch>
        </p:blipFill>
        <p:spPr bwMode="auto">
          <a:xfrm>
            <a:off x="3335338" y="1911350"/>
            <a:ext cx="2605087" cy="1073150"/>
          </a:xfrm>
          <a:prstGeom prst="rect">
            <a:avLst/>
          </a:prstGeom>
          <a:noFill/>
          <a:ln w="9525">
            <a:noFill/>
            <a:miter lim="800000"/>
            <a:headEnd/>
            <a:tailEnd/>
          </a:ln>
        </p:spPr>
      </p:pic>
      <p:pic>
        <p:nvPicPr>
          <p:cNvPr id="21508" name="Picture 2"/>
          <p:cNvPicPr>
            <a:picLocks noChangeAspect="1" noChangeArrowheads="1"/>
          </p:cNvPicPr>
          <p:nvPr/>
        </p:nvPicPr>
        <p:blipFill>
          <a:blip r:embed="rId3"/>
          <a:srcRect/>
          <a:stretch>
            <a:fillRect/>
          </a:stretch>
        </p:blipFill>
        <p:spPr bwMode="auto">
          <a:xfrm>
            <a:off x="3213100" y="4543425"/>
            <a:ext cx="3130550" cy="1123950"/>
          </a:xfrm>
          <a:prstGeom prst="rect">
            <a:avLst/>
          </a:prstGeom>
          <a:noFill/>
          <a:ln w="9525">
            <a:noFill/>
            <a:miter lim="800000"/>
            <a:headEnd/>
            <a:tailEnd/>
          </a:ln>
        </p:spPr>
      </p:pic>
      <p:sp>
        <p:nvSpPr>
          <p:cNvPr id="21509" name="文字方塊 1"/>
          <p:cNvSpPr txBox="1">
            <a:spLocks noChangeArrowheads="1"/>
          </p:cNvSpPr>
          <p:nvPr/>
        </p:nvSpPr>
        <p:spPr bwMode="auto">
          <a:xfrm>
            <a:off x="150813" y="3332163"/>
            <a:ext cx="8888412" cy="1384995"/>
          </a:xfrm>
          <a:prstGeom prst="rect">
            <a:avLst/>
          </a:prstGeom>
          <a:noFill/>
          <a:ln w="9525">
            <a:noFill/>
            <a:miter lim="800000"/>
            <a:headEnd/>
            <a:tailEnd/>
          </a:ln>
        </p:spPr>
        <p:txBody>
          <a:bodyPr>
            <a:spAutoFit/>
          </a:bodyPr>
          <a:lstStyle/>
          <a:p>
            <a:r>
              <a:rPr kumimoji="1" lang="en-US" altLang="zh-TW" sz="2800" b="1" dirty="0">
                <a:solidFill>
                  <a:srgbClr val="002060"/>
                </a:solidFill>
                <a:latin typeface="Times New Roman" pitchFamily="18" charset="0"/>
                <a:cs typeface="Times New Roman" pitchFamily="18" charset="0"/>
              </a:rPr>
              <a:t>The change of the potential energy is defined to be the negative value of the work done by that conservative force.</a:t>
            </a:r>
            <a:endParaRPr kumimoji="1" lang="zh-TW" altLang="en-US" sz="28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6346</TotalTime>
  <Words>1742</Words>
  <Application>Microsoft Office PowerPoint</Application>
  <PresentationFormat>On-screen Show (4:3)</PresentationFormat>
  <Paragraphs>145</Paragraphs>
  <Slides>28</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28</vt:i4>
      </vt:variant>
    </vt:vector>
  </HeadingPairs>
  <TitlesOfParts>
    <vt:vector size="31" baseType="lpstr">
      <vt:lpstr>Office Theme</vt:lpstr>
      <vt:lpstr>Clip</vt:lpstr>
      <vt:lpstr>Equation</vt:lpstr>
      <vt:lpstr>Lecture ﴾6﴿</vt:lpstr>
      <vt:lpstr>Slide 2</vt:lpstr>
      <vt:lpstr>Key contents </vt:lpstr>
      <vt:lpstr>Potential energy and conservation of energy </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Example</vt:lpstr>
      <vt:lpstr>Sample problem: reading a potential energy graph</vt:lpstr>
      <vt:lpstr>Slide 22</vt:lpstr>
      <vt:lpstr>Slide 23</vt:lpstr>
      <vt:lpstr>Slide 24</vt:lpstr>
      <vt:lpstr>Sample problem: change in thermal energy</vt:lpstr>
      <vt:lpstr>Sample problem: energy, friction, spring, and tamales</vt:lpstr>
      <vt:lpstr>Slide 27</vt:lpstr>
      <vt:lpstr>Slide 28</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﴾2﴿</dc:title>
  <dc:creator>Hind</dc:creator>
  <cp:lastModifiedBy>Hind</cp:lastModifiedBy>
  <cp:revision>717</cp:revision>
  <dcterms:created xsi:type="dcterms:W3CDTF">2016-11-18T22:03:26Z</dcterms:created>
  <dcterms:modified xsi:type="dcterms:W3CDTF">2016-12-25T20:53:23Z</dcterms:modified>
</cp:coreProperties>
</file>