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tags/tag6.xml" ContentType="application/vnd.openxmlformats-officedocument.presentationml.tags+xml"/>
  <Override PartName="/ppt/tags/tag8.xml" ContentType="application/vnd.openxmlformats-officedocument.presentationml.tag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9.xml" ContentType="application/vnd.openxmlformats-officedocument.presentationml.tag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Default Extension="gif" ContentType="image/gif"/>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6" r:id="rId1"/>
  </p:sldMasterIdLst>
  <p:notesMasterIdLst>
    <p:notesMasterId r:id="rId38"/>
  </p:notesMasterIdLst>
  <p:sldIdLst>
    <p:sldId id="256" r:id="rId2"/>
    <p:sldId id="392" r:id="rId3"/>
    <p:sldId id="384" r:id="rId4"/>
    <p:sldId id="300" r:id="rId5"/>
    <p:sldId id="301" r:id="rId6"/>
    <p:sldId id="302" r:id="rId7"/>
    <p:sldId id="354" r:id="rId8"/>
    <p:sldId id="355" r:id="rId9"/>
    <p:sldId id="356" r:id="rId10"/>
    <p:sldId id="357" r:id="rId11"/>
    <p:sldId id="358" r:id="rId12"/>
    <p:sldId id="359" r:id="rId13"/>
    <p:sldId id="360" r:id="rId14"/>
    <p:sldId id="371" r:id="rId15"/>
    <p:sldId id="361" r:id="rId16"/>
    <p:sldId id="362" r:id="rId17"/>
    <p:sldId id="363" r:id="rId18"/>
    <p:sldId id="364" r:id="rId19"/>
    <p:sldId id="365" r:id="rId20"/>
    <p:sldId id="366" r:id="rId21"/>
    <p:sldId id="369" r:id="rId22"/>
    <p:sldId id="367" r:id="rId23"/>
    <p:sldId id="372" r:id="rId24"/>
    <p:sldId id="373" r:id="rId25"/>
    <p:sldId id="374" r:id="rId26"/>
    <p:sldId id="375" r:id="rId27"/>
    <p:sldId id="377" r:id="rId28"/>
    <p:sldId id="378" r:id="rId29"/>
    <p:sldId id="376" r:id="rId30"/>
    <p:sldId id="379" r:id="rId31"/>
    <p:sldId id="380" r:id="rId32"/>
    <p:sldId id="381" r:id="rId33"/>
    <p:sldId id="389" r:id="rId34"/>
    <p:sldId id="385" r:id="rId35"/>
    <p:sldId id="387" r:id="rId36"/>
    <p:sldId id="391" r:id="rId3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9118" autoAdjust="0"/>
    <p:restoredTop sz="94660"/>
  </p:normalViewPr>
  <p:slideViewPr>
    <p:cSldViewPr>
      <p:cViewPr varScale="1">
        <p:scale>
          <a:sx n="68" d="100"/>
          <a:sy n="68" d="100"/>
        </p:scale>
        <p:origin x="-1302"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8.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MY"/>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7D272A5-CEBD-4294-ADCF-5D43EBBFD644}" type="datetimeFigureOut">
              <a:rPr lang="en-US" smtClean="0"/>
              <a:pPr/>
              <a:t>12/11/2016</a:t>
            </a:fld>
            <a:endParaRPr lang="en-MY"/>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MY"/>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MY"/>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1C65EF4-AE49-426E-AD1C-742AA111308C}" type="slidenum">
              <a:rPr lang="en-MY" smtClean="0"/>
              <a:pPr/>
              <a:t>‹#›</a:t>
            </a:fld>
            <a:endParaRPr lang="en-MY"/>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p>
            <a:fld id="{B0339CEE-DE5C-4BAF-A181-46A25B475A22}" type="slidenum">
              <a:rPr lang="en-US" smtClean="0">
                <a:ea typeface="Gulim" pitchFamily="34" charset="-127"/>
              </a:rPr>
              <a:pPr/>
              <a:t>4</a:t>
            </a:fld>
            <a:endParaRPr lang="en-US" smtClean="0">
              <a:ea typeface="Gulim" pitchFamily="34" charset="-127"/>
            </a:endParaRPr>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p:spPr>
        <p:txBody>
          <a:bodyPr/>
          <a:lstStyle/>
          <a:p>
            <a:fld id="{CA2B1467-7C8D-433A-9195-8309C2C80C1B}" type="slidenum">
              <a:rPr lang="en-US" smtClean="0">
                <a:latin typeface="Arial" pitchFamily="34" charset="0"/>
              </a:rPr>
              <a:pPr/>
              <a:t>21</a:t>
            </a:fld>
            <a:endParaRPr lang="en-US" smtClean="0">
              <a:latin typeface="Arial" pitchFamily="34" charset="0"/>
            </a:endParaRPr>
          </a:p>
        </p:txBody>
      </p:sp>
      <p:sp>
        <p:nvSpPr>
          <p:cNvPr id="89091" name="Rectangle 2"/>
          <p:cNvSpPr>
            <a:spLocks noGrp="1" noRot="1" noChangeAspect="1" noChangeArrowheads="1" noTextEdit="1"/>
          </p:cNvSpPr>
          <p:nvPr>
            <p:ph type="sldImg"/>
          </p:nvPr>
        </p:nvSpPr>
        <p:spPr>
          <a:ln/>
        </p:spPr>
      </p:sp>
      <p:sp>
        <p:nvSpPr>
          <p:cNvPr id="89092" name="Rectangle 3"/>
          <p:cNvSpPr>
            <a:spLocks noGrp="1" noChangeArrowheads="1"/>
          </p:cNvSpPr>
          <p:nvPr>
            <p:ph type="body" idx="1"/>
          </p:nvPr>
        </p:nvSpPr>
        <p:spPr>
          <a:noFill/>
          <a:ln/>
        </p:spPr>
        <p:txBody>
          <a:bodyPr/>
          <a:lstStyle/>
          <a:p>
            <a:pPr eaLnBrk="1" hangingPunct="1"/>
            <a:endParaRPr lang="en-US" smtClean="0">
              <a:latin typeface="Arial"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a:noFill/>
        </p:spPr>
        <p:txBody>
          <a:bodyPr/>
          <a:lstStyle/>
          <a:p>
            <a:fld id="{A9CA6006-B068-4ACF-98AA-ED5D492D561D}" type="slidenum">
              <a:rPr lang="en-US" smtClean="0">
                <a:latin typeface="Arial" pitchFamily="34" charset="0"/>
              </a:rPr>
              <a:pPr/>
              <a:t>24</a:t>
            </a:fld>
            <a:endParaRPr lang="en-US" smtClean="0">
              <a:latin typeface="Arial" pitchFamily="34" charset="0"/>
            </a:endParaRPr>
          </a:p>
        </p:txBody>
      </p:sp>
      <p:sp>
        <p:nvSpPr>
          <p:cNvPr id="103427" name="Rectangle 2"/>
          <p:cNvSpPr>
            <a:spLocks noGrp="1" noRot="1" noChangeAspect="1" noChangeArrowheads="1" noTextEdit="1"/>
          </p:cNvSpPr>
          <p:nvPr>
            <p:ph type="sldImg"/>
          </p:nvPr>
        </p:nvSpPr>
        <p:spPr>
          <a:ln/>
        </p:spPr>
      </p:sp>
      <p:sp>
        <p:nvSpPr>
          <p:cNvPr id="103428" name="Rectangle 3"/>
          <p:cNvSpPr>
            <a:spLocks noGrp="1" noChangeArrowheads="1"/>
          </p:cNvSpPr>
          <p:nvPr>
            <p:ph type="body" idx="1"/>
          </p:nvPr>
        </p:nvSpPr>
        <p:spPr>
          <a:noFill/>
          <a:ln/>
        </p:spPr>
        <p:txBody>
          <a:bodyPr/>
          <a:lstStyle/>
          <a:p>
            <a:pPr eaLnBrk="1" hangingPunct="1"/>
            <a:endParaRPr lang="en-US" smtClean="0">
              <a:latin typeface="Arial"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a:noFill/>
        </p:spPr>
        <p:txBody>
          <a:bodyPr/>
          <a:lstStyle/>
          <a:p>
            <a:fld id="{415CC01B-7E93-4790-9FF5-E433163AD45F}" type="slidenum">
              <a:rPr lang="en-US" smtClean="0">
                <a:latin typeface="Arial" pitchFamily="34" charset="0"/>
              </a:rPr>
              <a:pPr/>
              <a:t>25</a:t>
            </a:fld>
            <a:endParaRPr lang="en-US" smtClean="0">
              <a:latin typeface="Arial" pitchFamily="34" charset="0"/>
            </a:endParaRPr>
          </a:p>
        </p:txBody>
      </p:sp>
      <p:sp>
        <p:nvSpPr>
          <p:cNvPr id="109571" name="Rectangle 2"/>
          <p:cNvSpPr>
            <a:spLocks noGrp="1" noRot="1" noChangeAspect="1" noChangeArrowheads="1" noTextEdit="1"/>
          </p:cNvSpPr>
          <p:nvPr>
            <p:ph type="sldImg"/>
          </p:nvPr>
        </p:nvSpPr>
        <p:spPr>
          <a:ln/>
        </p:spPr>
      </p:sp>
      <p:sp>
        <p:nvSpPr>
          <p:cNvPr id="109572" name="Rectangle 3"/>
          <p:cNvSpPr>
            <a:spLocks noGrp="1" noChangeArrowheads="1"/>
          </p:cNvSpPr>
          <p:nvPr>
            <p:ph type="body" idx="1"/>
          </p:nvPr>
        </p:nvSpPr>
        <p:spPr>
          <a:noFill/>
          <a:ln/>
        </p:spPr>
        <p:txBody>
          <a:bodyPr/>
          <a:lstStyle/>
          <a:p>
            <a:endParaRPr lang="en-US" smtClean="0">
              <a:latin typeface="Arial"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a:ln/>
        </p:spPr>
      </p:sp>
      <p:sp>
        <p:nvSpPr>
          <p:cNvPr id="91139" name="Notes Placeholder 2"/>
          <p:cNvSpPr>
            <a:spLocks noGrp="1"/>
          </p:cNvSpPr>
          <p:nvPr>
            <p:ph type="body" idx="1"/>
          </p:nvPr>
        </p:nvSpPr>
        <p:spPr>
          <a:noFill/>
          <a:ln/>
        </p:spPr>
        <p:txBody>
          <a:bodyPr/>
          <a:lstStyle/>
          <a:p>
            <a:endParaRPr lang="en-US" smtClean="0">
              <a:latin typeface="Arial" pitchFamily="34" charset="0"/>
            </a:endParaRPr>
          </a:p>
        </p:txBody>
      </p:sp>
      <p:sp>
        <p:nvSpPr>
          <p:cNvPr id="91140" name="Slide Number Placeholder 3"/>
          <p:cNvSpPr>
            <a:spLocks noGrp="1"/>
          </p:cNvSpPr>
          <p:nvPr>
            <p:ph type="sldNum" sz="quarter" idx="5"/>
          </p:nvPr>
        </p:nvSpPr>
        <p:spPr>
          <a:noFill/>
        </p:spPr>
        <p:txBody>
          <a:bodyPr/>
          <a:lstStyle/>
          <a:p>
            <a:fld id="{38C10F25-F08B-4157-A4B8-E1EC0CBC9A58}" type="slidenum">
              <a:rPr lang="en-US" smtClean="0">
                <a:latin typeface="Arial" pitchFamily="34" charset="0"/>
              </a:rPr>
              <a:pPr/>
              <a:t>35</a:t>
            </a:fld>
            <a:endParaRPr lang="en-US" smtClean="0">
              <a:latin typeface="Arial"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a:ln/>
        </p:spPr>
      </p:sp>
      <p:sp>
        <p:nvSpPr>
          <p:cNvPr id="92163" name="Notes Placeholder 2"/>
          <p:cNvSpPr>
            <a:spLocks noGrp="1"/>
          </p:cNvSpPr>
          <p:nvPr>
            <p:ph type="body" idx="1"/>
          </p:nvPr>
        </p:nvSpPr>
        <p:spPr>
          <a:noFill/>
          <a:ln/>
        </p:spPr>
        <p:txBody>
          <a:bodyPr/>
          <a:lstStyle/>
          <a:p>
            <a:endParaRPr lang="en-US" smtClean="0">
              <a:latin typeface="Arial" pitchFamily="34" charset="0"/>
            </a:endParaRPr>
          </a:p>
        </p:txBody>
      </p:sp>
      <p:sp>
        <p:nvSpPr>
          <p:cNvPr id="92164" name="Slide Number Placeholder 3"/>
          <p:cNvSpPr>
            <a:spLocks noGrp="1"/>
          </p:cNvSpPr>
          <p:nvPr>
            <p:ph type="sldNum" sz="quarter" idx="5"/>
          </p:nvPr>
        </p:nvSpPr>
        <p:spPr>
          <a:noFill/>
        </p:spPr>
        <p:txBody>
          <a:bodyPr/>
          <a:lstStyle/>
          <a:p>
            <a:fld id="{D1977120-95AD-4074-9417-FD48CD9FC77A}" type="slidenum">
              <a:rPr lang="en-US" smtClean="0">
                <a:latin typeface="Arial" pitchFamily="34" charset="0"/>
              </a:rPr>
              <a:pPr/>
              <a:t>36</a:t>
            </a:fld>
            <a:endParaRPr lang="en-US" smtClean="0">
              <a:latin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p:spPr>
        <p:txBody>
          <a:bodyPr/>
          <a:lstStyle/>
          <a:p>
            <a:fld id="{0B85A8E8-BCD0-4D15-A64B-C41F4F41AB1A}" type="slidenum">
              <a:rPr lang="en-US" smtClean="0">
                <a:latin typeface="Arial" pitchFamily="34" charset="0"/>
              </a:rPr>
              <a:pPr/>
              <a:t>10</a:t>
            </a:fld>
            <a:endParaRPr lang="en-US" smtClean="0">
              <a:latin typeface="Arial" pitchFamily="34" charset="0"/>
            </a:endParaRPr>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a:ln/>
        </p:spPr>
        <p:txBody>
          <a:bodyPr/>
          <a:lstStyle/>
          <a:p>
            <a:pPr eaLnBrk="1" hangingPunct="1"/>
            <a:endParaRPr lang="en-US" smtClean="0">
              <a:latin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p:spPr>
        <p:txBody>
          <a:bodyPr/>
          <a:lstStyle/>
          <a:p>
            <a:fld id="{D913B93C-3B9F-40F0-8C2C-60526348FC94}" type="slidenum">
              <a:rPr lang="en-US" smtClean="0">
                <a:latin typeface="Arial" pitchFamily="34" charset="0"/>
              </a:rPr>
              <a:pPr/>
              <a:t>11</a:t>
            </a:fld>
            <a:endParaRPr lang="en-US" smtClean="0">
              <a:latin typeface="Arial" pitchFamily="34" charset="0"/>
            </a:endParaRPr>
          </a:p>
        </p:txBody>
      </p:sp>
      <p:sp>
        <p:nvSpPr>
          <p:cNvPr id="78851" name="Rectangle 2"/>
          <p:cNvSpPr>
            <a:spLocks noGrp="1" noRot="1" noChangeAspect="1" noChangeArrowheads="1" noTextEdit="1"/>
          </p:cNvSpPr>
          <p:nvPr>
            <p:ph type="sldImg"/>
          </p:nvPr>
        </p:nvSpPr>
        <p:spPr>
          <a:ln/>
        </p:spPr>
      </p:sp>
      <p:sp>
        <p:nvSpPr>
          <p:cNvPr id="78852" name="Rectangle 3"/>
          <p:cNvSpPr>
            <a:spLocks noGrp="1" noChangeArrowheads="1"/>
          </p:cNvSpPr>
          <p:nvPr>
            <p:ph type="body" idx="1"/>
          </p:nvPr>
        </p:nvSpPr>
        <p:spPr>
          <a:noFill/>
          <a:ln/>
        </p:spPr>
        <p:txBody>
          <a:bodyPr/>
          <a:lstStyle/>
          <a:p>
            <a:pPr eaLnBrk="1" hangingPunct="1"/>
            <a:endParaRPr lang="en-US" smtClean="0">
              <a:latin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p:spPr>
        <p:txBody>
          <a:bodyPr/>
          <a:lstStyle/>
          <a:p>
            <a:fld id="{F0EEFA83-3E3E-4B37-AF4E-A1A7BC9959F8}" type="slidenum">
              <a:rPr lang="en-US" smtClean="0">
                <a:latin typeface="Arial" pitchFamily="34" charset="0"/>
              </a:rPr>
              <a:pPr/>
              <a:t>12</a:t>
            </a:fld>
            <a:endParaRPr lang="en-US" smtClean="0">
              <a:latin typeface="Arial" pitchFamily="34" charset="0"/>
            </a:endParaRPr>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p:spPr>
        <p:txBody>
          <a:bodyPr/>
          <a:lstStyle/>
          <a:p>
            <a:pPr eaLnBrk="1" hangingPunct="1"/>
            <a:endParaRPr lang="en-US" smtClean="0">
              <a:latin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p:spPr>
        <p:txBody>
          <a:bodyPr/>
          <a:lstStyle/>
          <a:p>
            <a:fld id="{CC1C5DDB-0E47-4D80-B761-14A7081E2387}" type="slidenum">
              <a:rPr lang="en-US" smtClean="0">
                <a:latin typeface="Arial" pitchFamily="34" charset="0"/>
              </a:rPr>
              <a:pPr/>
              <a:t>13</a:t>
            </a:fld>
            <a:endParaRPr lang="en-US" smtClean="0">
              <a:latin typeface="Arial" pitchFamily="34" charset="0"/>
            </a:endParaRPr>
          </a:p>
        </p:txBody>
      </p:sp>
      <p:sp>
        <p:nvSpPr>
          <p:cNvPr id="80899" name="Rectangle 2"/>
          <p:cNvSpPr>
            <a:spLocks noGrp="1" noRot="1" noChangeAspect="1" noChangeArrowheads="1" noTextEdit="1"/>
          </p:cNvSpPr>
          <p:nvPr>
            <p:ph type="sldImg"/>
          </p:nvPr>
        </p:nvSpPr>
        <p:spPr>
          <a:ln/>
        </p:spPr>
      </p:sp>
      <p:sp>
        <p:nvSpPr>
          <p:cNvPr id="80900" name="Rectangle 3"/>
          <p:cNvSpPr>
            <a:spLocks noGrp="1" noChangeArrowheads="1"/>
          </p:cNvSpPr>
          <p:nvPr>
            <p:ph type="body" idx="1"/>
          </p:nvPr>
        </p:nvSpPr>
        <p:spPr>
          <a:noFill/>
          <a:ln/>
        </p:spPr>
        <p:txBody>
          <a:bodyPr/>
          <a:lstStyle/>
          <a:p>
            <a:pPr eaLnBrk="1" hangingPunct="1"/>
            <a:endParaRPr lang="en-US" smtClean="0">
              <a:latin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p:spPr>
        <p:txBody>
          <a:bodyPr/>
          <a:lstStyle/>
          <a:p>
            <a:fld id="{264CCF21-51F7-4EB0-9AAC-5057C2EC5BF0}" type="slidenum">
              <a:rPr lang="en-US" smtClean="0">
                <a:latin typeface="Arial" pitchFamily="34" charset="0"/>
              </a:rPr>
              <a:pPr/>
              <a:t>15</a:t>
            </a:fld>
            <a:endParaRPr lang="en-US" smtClean="0">
              <a:latin typeface="Arial" pitchFamily="34" charset="0"/>
            </a:endParaRPr>
          </a:p>
        </p:txBody>
      </p:sp>
      <p:sp>
        <p:nvSpPr>
          <p:cNvPr id="81923" name="Rectangle 2"/>
          <p:cNvSpPr>
            <a:spLocks noGrp="1" noRot="1" noChangeAspect="1" noChangeArrowheads="1" noTextEdit="1"/>
          </p:cNvSpPr>
          <p:nvPr>
            <p:ph type="sldImg"/>
          </p:nvPr>
        </p:nvSpPr>
        <p:spPr>
          <a:ln/>
        </p:spPr>
      </p:sp>
      <p:sp>
        <p:nvSpPr>
          <p:cNvPr id="81924" name="Rectangle 3"/>
          <p:cNvSpPr>
            <a:spLocks noGrp="1" noChangeArrowheads="1"/>
          </p:cNvSpPr>
          <p:nvPr>
            <p:ph type="body" idx="1"/>
          </p:nvPr>
        </p:nvSpPr>
        <p:spPr>
          <a:noFill/>
          <a:ln/>
        </p:spPr>
        <p:txBody>
          <a:bodyPr/>
          <a:lstStyle/>
          <a:p>
            <a:pPr eaLnBrk="1" hangingPunct="1"/>
            <a:endParaRPr lang="en-US" smtClean="0">
              <a:latin typeface="Arial"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MY" dirty="0"/>
          </a:p>
        </p:txBody>
      </p:sp>
      <p:sp>
        <p:nvSpPr>
          <p:cNvPr id="4" name="Slide Number Placeholder 3"/>
          <p:cNvSpPr>
            <a:spLocks noGrp="1"/>
          </p:cNvSpPr>
          <p:nvPr>
            <p:ph type="sldNum" sz="quarter" idx="10"/>
          </p:nvPr>
        </p:nvSpPr>
        <p:spPr/>
        <p:txBody>
          <a:bodyPr/>
          <a:lstStyle/>
          <a:p>
            <a:fld id="{01C65EF4-AE49-426E-AD1C-742AA111308C}" type="slidenum">
              <a:rPr lang="en-MY" smtClean="0"/>
              <a:pPr/>
              <a:t>16</a:t>
            </a:fld>
            <a:endParaRPr lang="en-MY"/>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noFill/>
        </p:spPr>
        <p:txBody>
          <a:bodyPr/>
          <a:lstStyle/>
          <a:p>
            <a:fld id="{2AA6B006-5EA2-4F56-9591-465946D223AC}" type="slidenum">
              <a:rPr lang="en-US" smtClean="0">
                <a:latin typeface="Arial" pitchFamily="34" charset="0"/>
              </a:rPr>
              <a:pPr/>
              <a:t>17</a:t>
            </a:fld>
            <a:endParaRPr lang="en-US" smtClean="0">
              <a:latin typeface="Arial" pitchFamily="34" charset="0"/>
            </a:endParaRPr>
          </a:p>
        </p:txBody>
      </p:sp>
      <p:sp>
        <p:nvSpPr>
          <p:cNvPr id="87043" name="Rectangle 2"/>
          <p:cNvSpPr>
            <a:spLocks noGrp="1" noRot="1" noChangeAspect="1" noChangeArrowheads="1" noTextEdit="1"/>
          </p:cNvSpPr>
          <p:nvPr>
            <p:ph type="sldImg"/>
          </p:nvPr>
        </p:nvSpPr>
        <p:spPr>
          <a:ln/>
        </p:spPr>
      </p:sp>
      <p:sp>
        <p:nvSpPr>
          <p:cNvPr id="87044" name="Rectangle 3"/>
          <p:cNvSpPr>
            <a:spLocks noGrp="1" noChangeArrowheads="1"/>
          </p:cNvSpPr>
          <p:nvPr>
            <p:ph type="body" idx="1"/>
          </p:nvPr>
        </p:nvSpPr>
        <p:spPr>
          <a:noFill/>
          <a:ln/>
        </p:spPr>
        <p:txBody>
          <a:bodyPr/>
          <a:lstStyle/>
          <a:p>
            <a:pPr eaLnBrk="1" hangingPunct="1"/>
            <a:endParaRPr lang="en-US" smtClean="0">
              <a:latin typeface="Arial"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noFill/>
        </p:spPr>
        <p:txBody>
          <a:bodyPr/>
          <a:lstStyle/>
          <a:p>
            <a:fld id="{D1EE210B-6F75-4F76-A639-DF91B4D1E5E3}" type="slidenum">
              <a:rPr lang="en-US" smtClean="0">
                <a:latin typeface="Arial" pitchFamily="34" charset="0"/>
              </a:rPr>
              <a:pPr/>
              <a:t>19</a:t>
            </a:fld>
            <a:endParaRPr lang="en-US" smtClean="0">
              <a:latin typeface="Arial" pitchFamily="34" charset="0"/>
            </a:endParaRPr>
          </a:p>
        </p:txBody>
      </p:sp>
      <p:sp>
        <p:nvSpPr>
          <p:cNvPr id="88067" name="Rectangle 2"/>
          <p:cNvSpPr>
            <a:spLocks noGrp="1" noRot="1" noChangeAspect="1" noChangeArrowheads="1" noTextEdit="1"/>
          </p:cNvSpPr>
          <p:nvPr>
            <p:ph type="sldImg"/>
          </p:nvPr>
        </p:nvSpPr>
        <p:spPr>
          <a:ln/>
        </p:spPr>
      </p:sp>
      <p:sp>
        <p:nvSpPr>
          <p:cNvPr id="88068" name="Rectangle 3"/>
          <p:cNvSpPr>
            <a:spLocks noGrp="1" noChangeArrowheads="1"/>
          </p:cNvSpPr>
          <p:nvPr>
            <p:ph type="body" idx="1"/>
          </p:nvPr>
        </p:nvSpPr>
        <p:spPr>
          <a:noFill/>
          <a:ln/>
        </p:spPr>
        <p:txBody>
          <a:bodyPr/>
          <a:lstStyle/>
          <a:p>
            <a:pPr eaLnBrk="1" hangingPunct="1"/>
            <a:endParaRPr lang="en-US" smtClean="0">
              <a:latin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MY"/>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MY"/>
          </a:p>
        </p:txBody>
      </p:sp>
      <p:sp>
        <p:nvSpPr>
          <p:cNvPr id="4" name="Date Placeholder 3"/>
          <p:cNvSpPr>
            <a:spLocks noGrp="1"/>
          </p:cNvSpPr>
          <p:nvPr>
            <p:ph type="dt" sz="half" idx="10"/>
          </p:nvPr>
        </p:nvSpPr>
        <p:spPr/>
        <p:txBody>
          <a:bodyPr/>
          <a:lstStyle/>
          <a:p>
            <a:fld id="{9D741331-8912-49FC-893E-927034DF0E76}" type="datetimeFigureOut">
              <a:rPr lang="en-MY" smtClean="0"/>
              <a:pPr/>
              <a:t>11/12/2016</a:t>
            </a:fld>
            <a:endParaRPr lang="en-MY"/>
          </a:p>
        </p:txBody>
      </p:sp>
      <p:sp>
        <p:nvSpPr>
          <p:cNvPr id="5" name="Footer Placeholder 4"/>
          <p:cNvSpPr>
            <a:spLocks noGrp="1"/>
          </p:cNvSpPr>
          <p:nvPr>
            <p:ph type="ftr" sz="quarter" idx="11"/>
          </p:nvPr>
        </p:nvSpPr>
        <p:spPr/>
        <p:txBody>
          <a:bodyPr/>
          <a:lstStyle/>
          <a:p>
            <a:endParaRPr lang="en-MY"/>
          </a:p>
        </p:txBody>
      </p:sp>
      <p:sp>
        <p:nvSpPr>
          <p:cNvPr id="6" name="Slide Number Placeholder 5"/>
          <p:cNvSpPr>
            <a:spLocks noGrp="1"/>
          </p:cNvSpPr>
          <p:nvPr>
            <p:ph type="sldNum" sz="quarter" idx="12"/>
          </p:nvPr>
        </p:nvSpPr>
        <p:spPr/>
        <p:txBody>
          <a:bodyPr/>
          <a:lstStyle/>
          <a:p>
            <a:fld id="{36313721-8F7B-4161-9FEB-4480B99E4ADB}" type="slidenum">
              <a:rPr lang="en-MY" smtClean="0"/>
              <a:pPr/>
              <a:t>‹#›</a:t>
            </a:fld>
            <a:endParaRPr lang="en-MY"/>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MY"/>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4" name="Date Placeholder 3"/>
          <p:cNvSpPr>
            <a:spLocks noGrp="1"/>
          </p:cNvSpPr>
          <p:nvPr>
            <p:ph type="dt" sz="half" idx="10"/>
          </p:nvPr>
        </p:nvSpPr>
        <p:spPr/>
        <p:txBody>
          <a:bodyPr/>
          <a:lstStyle/>
          <a:p>
            <a:fld id="{9D741331-8912-49FC-893E-927034DF0E76}" type="datetimeFigureOut">
              <a:rPr lang="en-MY" smtClean="0"/>
              <a:pPr/>
              <a:t>11/12/2016</a:t>
            </a:fld>
            <a:endParaRPr lang="en-MY"/>
          </a:p>
        </p:txBody>
      </p:sp>
      <p:sp>
        <p:nvSpPr>
          <p:cNvPr id="5" name="Footer Placeholder 4"/>
          <p:cNvSpPr>
            <a:spLocks noGrp="1"/>
          </p:cNvSpPr>
          <p:nvPr>
            <p:ph type="ftr" sz="quarter" idx="11"/>
          </p:nvPr>
        </p:nvSpPr>
        <p:spPr/>
        <p:txBody>
          <a:bodyPr/>
          <a:lstStyle/>
          <a:p>
            <a:endParaRPr lang="en-MY"/>
          </a:p>
        </p:txBody>
      </p:sp>
      <p:sp>
        <p:nvSpPr>
          <p:cNvPr id="6" name="Slide Number Placeholder 5"/>
          <p:cNvSpPr>
            <a:spLocks noGrp="1"/>
          </p:cNvSpPr>
          <p:nvPr>
            <p:ph type="sldNum" sz="quarter" idx="12"/>
          </p:nvPr>
        </p:nvSpPr>
        <p:spPr/>
        <p:txBody>
          <a:bodyPr/>
          <a:lstStyle/>
          <a:p>
            <a:fld id="{36313721-8F7B-4161-9FEB-4480B99E4ADB}" type="slidenum">
              <a:rPr lang="en-MY" smtClean="0"/>
              <a:pPr/>
              <a:t>‹#›</a:t>
            </a:fld>
            <a:endParaRPr lang="en-MY"/>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MY"/>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4" name="Date Placeholder 3"/>
          <p:cNvSpPr>
            <a:spLocks noGrp="1"/>
          </p:cNvSpPr>
          <p:nvPr>
            <p:ph type="dt" sz="half" idx="10"/>
          </p:nvPr>
        </p:nvSpPr>
        <p:spPr/>
        <p:txBody>
          <a:bodyPr/>
          <a:lstStyle/>
          <a:p>
            <a:fld id="{9D741331-8912-49FC-893E-927034DF0E76}" type="datetimeFigureOut">
              <a:rPr lang="en-MY" smtClean="0"/>
              <a:pPr/>
              <a:t>11/12/2016</a:t>
            </a:fld>
            <a:endParaRPr lang="en-MY"/>
          </a:p>
        </p:txBody>
      </p:sp>
      <p:sp>
        <p:nvSpPr>
          <p:cNvPr id="5" name="Footer Placeholder 4"/>
          <p:cNvSpPr>
            <a:spLocks noGrp="1"/>
          </p:cNvSpPr>
          <p:nvPr>
            <p:ph type="ftr" sz="quarter" idx="11"/>
          </p:nvPr>
        </p:nvSpPr>
        <p:spPr/>
        <p:txBody>
          <a:bodyPr/>
          <a:lstStyle/>
          <a:p>
            <a:endParaRPr lang="en-MY"/>
          </a:p>
        </p:txBody>
      </p:sp>
      <p:sp>
        <p:nvSpPr>
          <p:cNvPr id="6" name="Slide Number Placeholder 5"/>
          <p:cNvSpPr>
            <a:spLocks noGrp="1"/>
          </p:cNvSpPr>
          <p:nvPr>
            <p:ph type="sldNum" sz="quarter" idx="12"/>
          </p:nvPr>
        </p:nvSpPr>
        <p:spPr/>
        <p:txBody>
          <a:bodyPr/>
          <a:lstStyle/>
          <a:p>
            <a:fld id="{36313721-8F7B-4161-9FEB-4480B99E4ADB}" type="slidenum">
              <a:rPr lang="en-MY" smtClean="0"/>
              <a:pPr/>
              <a:t>‹#›</a:t>
            </a:fld>
            <a:endParaRPr lang="en-MY"/>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381000"/>
            <a:ext cx="8229600" cy="9144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447800"/>
            <a:ext cx="4038600" cy="2247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447800"/>
            <a:ext cx="4038600" cy="2247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848100"/>
            <a:ext cx="4038600" cy="2247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3848100"/>
            <a:ext cx="4038600" cy="2247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r>
              <a:rPr lang="en-US"/>
              <a:t>February 5-8, 2013</a:t>
            </a:r>
            <a:endParaRPr lang="en-US" altLang="zh-CN"/>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9144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447800"/>
            <a:ext cx="4038600" cy="4648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47800"/>
            <a:ext cx="4038600" cy="4648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r>
              <a:rPr lang="en-US"/>
              <a:t>February 5-8, 2013</a:t>
            </a:r>
            <a:endParaRPr lang="en-US" altLang="zh-CN"/>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MY"/>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4" name="Date Placeholder 3"/>
          <p:cNvSpPr>
            <a:spLocks noGrp="1"/>
          </p:cNvSpPr>
          <p:nvPr>
            <p:ph type="dt" sz="half" idx="10"/>
          </p:nvPr>
        </p:nvSpPr>
        <p:spPr/>
        <p:txBody>
          <a:bodyPr/>
          <a:lstStyle/>
          <a:p>
            <a:fld id="{9D741331-8912-49FC-893E-927034DF0E76}" type="datetimeFigureOut">
              <a:rPr lang="en-MY" smtClean="0"/>
              <a:pPr/>
              <a:t>11/12/2016</a:t>
            </a:fld>
            <a:endParaRPr lang="en-MY"/>
          </a:p>
        </p:txBody>
      </p:sp>
      <p:sp>
        <p:nvSpPr>
          <p:cNvPr id="5" name="Footer Placeholder 4"/>
          <p:cNvSpPr>
            <a:spLocks noGrp="1"/>
          </p:cNvSpPr>
          <p:nvPr>
            <p:ph type="ftr" sz="quarter" idx="11"/>
          </p:nvPr>
        </p:nvSpPr>
        <p:spPr/>
        <p:txBody>
          <a:bodyPr/>
          <a:lstStyle/>
          <a:p>
            <a:endParaRPr lang="en-MY"/>
          </a:p>
        </p:txBody>
      </p:sp>
      <p:sp>
        <p:nvSpPr>
          <p:cNvPr id="6" name="Slide Number Placeholder 5"/>
          <p:cNvSpPr>
            <a:spLocks noGrp="1"/>
          </p:cNvSpPr>
          <p:nvPr>
            <p:ph type="sldNum" sz="quarter" idx="12"/>
          </p:nvPr>
        </p:nvSpPr>
        <p:spPr/>
        <p:txBody>
          <a:bodyPr/>
          <a:lstStyle/>
          <a:p>
            <a:fld id="{36313721-8F7B-4161-9FEB-4480B99E4ADB}" type="slidenum">
              <a:rPr lang="en-MY" smtClean="0"/>
              <a:pPr/>
              <a:t>‹#›</a:t>
            </a:fld>
            <a:endParaRPr lang="en-MY"/>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MY"/>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D741331-8912-49FC-893E-927034DF0E76}" type="datetimeFigureOut">
              <a:rPr lang="en-MY" smtClean="0"/>
              <a:pPr/>
              <a:t>11/12/2016</a:t>
            </a:fld>
            <a:endParaRPr lang="en-MY"/>
          </a:p>
        </p:txBody>
      </p:sp>
      <p:sp>
        <p:nvSpPr>
          <p:cNvPr id="5" name="Footer Placeholder 4"/>
          <p:cNvSpPr>
            <a:spLocks noGrp="1"/>
          </p:cNvSpPr>
          <p:nvPr>
            <p:ph type="ftr" sz="quarter" idx="11"/>
          </p:nvPr>
        </p:nvSpPr>
        <p:spPr/>
        <p:txBody>
          <a:bodyPr/>
          <a:lstStyle/>
          <a:p>
            <a:endParaRPr lang="en-MY"/>
          </a:p>
        </p:txBody>
      </p:sp>
      <p:sp>
        <p:nvSpPr>
          <p:cNvPr id="6" name="Slide Number Placeholder 5"/>
          <p:cNvSpPr>
            <a:spLocks noGrp="1"/>
          </p:cNvSpPr>
          <p:nvPr>
            <p:ph type="sldNum" sz="quarter" idx="12"/>
          </p:nvPr>
        </p:nvSpPr>
        <p:spPr/>
        <p:txBody>
          <a:bodyPr/>
          <a:lstStyle/>
          <a:p>
            <a:fld id="{36313721-8F7B-4161-9FEB-4480B99E4ADB}" type="slidenum">
              <a:rPr lang="en-MY" smtClean="0"/>
              <a:pPr/>
              <a:t>‹#›</a:t>
            </a:fld>
            <a:endParaRPr lang="en-MY"/>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MY"/>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5" name="Date Placeholder 4"/>
          <p:cNvSpPr>
            <a:spLocks noGrp="1"/>
          </p:cNvSpPr>
          <p:nvPr>
            <p:ph type="dt" sz="half" idx="10"/>
          </p:nvPr>
        </p:nvSpPr>
        <p:spPr/>
        <p:txBody>
          <a:bodyPr/>
          <a:lstStyle/>
          <a:p>
            <a:fld id="{9D741331-8912-49FC-893E-927034DF0E76}" type="datetimeFigureOut">
              <a:rPr lang="en-MY" smtClean="0"/>
              <a:pPr/>
              <a:t>11/12/2016</a:t>
            </a:fld>
            <a:endParaRPr lang="en-MY"/>
          </a:p>
        </p:txBody>
      </p:sp>
      <p:sp>
        <p:nvSpPr>
          <p:cNvPr id="6" name="Footer Placeholder 5"/>
          <p:cNvSpPr>
            <a:spLocks noGrp="1"/>
          </p:cNvSpPr>
          <p:nvPr>
            <p:ph type="ftr" sz="quarter" idx="11"/>
          </p:nvPr>
        </p:nvSpPr>
        <p:spPr/>
        <p:txBody>
          <a:bodyPr/>
          <a:lstStyle/>
          <a:p>
            <a:endParaRPr lang="en-MY"/>
          </a:p>
        </p:txBody>
      </p:sp>
      <p:sp>
        <p:nvSpPr>
          <p:cNvPr id="7" name="Slide Number Placeholder 6"/>
          <p:cNvSpPr>
            <a:spLocks noGrp="1"/>
          </p:cNvSpPr>
          <p:nvPr>
            <p:ph type="sldNum" sz="quarter" idx="12"/>
          </p:nvPr>
        </p:nvSpPr>
        <p:spPr/>
        <p:txBody>
          <a:bodyPr/>
          <a:lstStyle/>
          <a:p>
            <a:fld id="{36313721-8F7B-4161-9FEB-4480B99E4ADB}" type="slidenum">
              <a:rPr lang="en-MY" smtClean="0"/>
              <a:pPr/>
              <a:t>‹#›</a:t>
            </a:fld>
            <a:endParaRPr lang="en-MY"/>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MY"/>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7" name="Date Placeholder 6"/>
          <p:cNvSpPr>
            <a:spLocks noGrp="1"/>
          </p:cNvSpPr>
          <p:nvPr>
            <p:ph type="dt" sz="half" idx="10"/>
          </p:nvPr>
        </p:nvSpPr>
        <p:spPr/>
        <p:txBody>
          <a:bodyPr/>
          <a:lstStyle/>
          <a:p>
            <a:fld id="{9D741331-8912-49FC-893E-927034DF0E76}" type="datetimeFigureOut">
              <a:rPr lang="en-MY" smtClean="0"/>
              <a:pPr/>
              <a:t>11/12/2016</a:t>
            </a:fld>
            <a:endParaRPr lang="en-MY"/>
          </a:p>
        </p:txBody>
      </p:sp>
      <p:sp>
        <p:nvSpPr>
          <p:cNvPr id="8" name="Footer Placeholder 7"/>
          <p:cNvSpPr>
            <a:spLocks noGrp="1"/>
          </p:cNvSpPr>
          <p:nvPr>
            <p:ph type="ftr" sz="quarter" idx="11"/>
          </p:nvPr>
        </p:nvSpPr>
        <p:spPr/>
        <p:txBody>
          <a:bodyPr/>
          <a:lstStyle/>
          <a:p>
            <a:endParaRPr lang="en-MY"/>
          </a:p>
        </p:txBody>
      </p:sp>
      <p:sp>
        <p:nvSpPr>
          <p:cNvPr id="9" name="Slide Number Placeholder 8"/>
          <p:cNvSpPr>
            <a:spLocks noGrp="1"/>
          </p:cNvSpPr>
          <p:nvPr>
            <p:ph type="sldNum" sz="quarter" idx="12"/>
          </p:nvPr>
        </p:nvSpPr>
        <p:spPr/>
        <p:txBody>
          <a:bodyPr/>
          <a:lstStyle/>
          <a:p>
            <a:fld id="{36313721-8F7B-4161-9FEB-4480B99E4ADB}" type="slidenum">
              <a:rPr lang="en-MY" smtClean="0"/>
              <a:pPr/>
              <a:t>‹#›</a:t>
            </a:fld>
            <a:endParaRPr lang="en-MY"/>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MY"/>
          </a:p>
        </p:txBody>
      </p:sp>
      <p:sp>
        <p:nvSpPr>
          <p:cNvPr id="3" name="Date Placeholder 2"/>
          <p:cNvSpPr>
            <a:spLocks noGrp="1"/>
          </p:cNvSpPr>
          <p:nvPr>
            <p:ph type="dt" sz="half" idx="10"/>
          </p:nvPr>
        </p:nvSpPr>
        <p:spPr/>
        <p:txBody>
          <a:bodyPr/>
          <a:lstStyle/>
          <a:p>
            <a:fld id="{9D741331-8912-49FC-893E-927034DF0E76}" type="datetimeFigureOut">
              <a:rPr lang="en-MY" smtClean="0"/>
              <a:pPr/>
              <a:t>11/12/2016</a:t>
            </a:fld>
            <a:endParaRPr lang="en-MY"/>
          </a:p>
        </p:txBody>
      </p:sp>
      <p:sp>
        <p:nvSpPr>
          <p:cNvPr id="4" name="Footer Placeholder 3"/>
          <p:cNvSpPr>
            <a:spLocks noGrp="1"/>
          </p:cNvSpPr>
          <p:nvPr>
            <p:ph type="ftr" sz="quarter" idx="11"/>
          </p:nvPr>
        </p:nvSpPr>
        <p:spPr/>
        <p:txBody>
          <a:bodyPr/>
          <a:lstStyle/>
          <a:p>
            <a:endParaRPr lang="en-MY"/>
          </a:p>
        </p:txBody>
      </p:sp>
      <p:sp>
        <p:nvSpPr>
          <p:cNvPr id="5" name="Slide Number Placeholder 4"/>
          <p:cNvSpPr>
            <a:spLocks noGrp="1"/>
          </p:cNvSpPr>
          <p:nvPr>
            <p:ph type="sldNum" sz="quarter" idx="12"/>
          </p:nvPr>
        </p:nvSpPr>
        <p:spPr/>
        <p:txBody>
          <a:bodyPr/>
          <a:lstStyle/>
          <a:p>
            <a:fld id="{36313721-8F7B-4161-9FEB-4480B99E4ADB}" type="slidenum">
              <a:rPr lang="en-MY" smtClean="0"/>
              <a:pPr/>
              <a:t>‹#›</a:t>
            </a:fld>
            <a:endParaRPr lang="en-MY"/>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D741331-8912-49FC-893E-927034DF0E76}" type="datetimeFigureOut">
              <a:rPr lang="en-MY" smtClean="0"/>
              <a:pPr/>
              <a:t>11/12/2016</a:t>
            </a:fld>
            <a:endParaRPr lang="en-MY"/>
          </a:p>
        </p:txBody>
      </p:sp>
      <p:sp>
        <p:nvSpPr>
          <p:cNvPr id="3" name="Footer Placeholder 2"/>
          <p:cNvSpPr>
            <a:spLocks noGrp="1"/>
          </p:cNvSpPr>
          <p:nvPr>
            <p:ph type="ftr" sz="quarter" idx="11"/>
          </p:nvPr>
        </p:nvSpPr>
        <p:spPr/>
        <p:txBody>
          <a:bodyPr/>
          <a:lstStyle/>
          <a:p>
            <a:endParaRPr lang="en-MY"/>
          </a:p>
        </p:txBody>
      </p:sp>
      <p:sp>
        <p:nvSpPr>
          <p:cNvPr id="4" name="Slide Number Placeholder 3"/>
          <p:cNvSpPr>
            <a:spLocks noGrp="1"/>
          </p:cNvSpPr>
          <p:nvPr>
            <p:ph type="sldNum" sz="quarter" idx="12"/>
          </p:nvPr>
        </p:nvSpPr>
        <p:spPr/>
        <p:txBody>
          <a:bodyPr/>
          <a:lstStyle/>
          <a:p>
            <a:fld id="{36313721-8F7B-4161-9FEB-4480B99E4ADB}" type="slidenum">
              <a:rPr lang="en-MY" smtClean="0"/>
              <a:pPr/>
              <a:t>‹#›</a:t>
            </a:fld>
            <a:endParaRPr lang="en-MY"/>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MY"/>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D741331-8912-49FC-893E-927034DF0E76}" type="datetimeFigureOut">
              <a:rPr lang="en-MY" smtClean="0"/>
              <a:pPr/>
              <a:t>11/12/2016</a:t>
            </a:fld>
            <a:endParaRPr lang="en-MY"/>
          </a:p>
        </p:txBody>
      </p:sp>
      <p:sp>
        <p:nvSpPr>
          <p:cNvPr id="6" name="Footer Placeholder 5"/>
          <p:cNvSpPr>
            <a:spLocks noGrp="1"/>
          </p:cNvSpPr>
          <p:nvPr>
            <p:ph type="ftr" sz="quarter" idx="11"/>
          </p:nvPr>
        </p:nvSpPr>
        <p:spPr/>
        <p:txBody>
          <a:bodyPr/>
          <a:lstStyle/>
          <a:p>
            <a:endParaRPr lang="en-MY"/>
          </a:p>
        </p:txBody>
      </p:sp>
      <p:sp>
        <p:nvSpPr>
          <p:cNvPr id="7" name="Slide Number Placeholder 6"/>
          <p:cNvSpPr>
            <a:spLocks noGrp="1"/>
          </p:cNvSpPr>
          <p:nvPr>
            <p:ph type="sldNum" sz="quarter" idx="12"/>
          </p:nvPr>
        </p:nvSpPr>
        <p:spPr/>
        <p:txBody>
          <a:bodyPr/>
          <a:lstStyle/>
          <a:p>
            <a:fld id="{36313721-8F7B-4161-9FEB-4480B99E4ADB}" type="slidenum">
              <a:rPr lang="en-MY" smtClean="0"/>
              <a:pPr/>
              <a:t>‹#›</a:t>
            </a:fld>
            <a:endParaRPr lang="en-MY"/>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MY"/>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MY"/>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D741331-8912-49FC-893E-927034DF0E76}" type="datetimeFigureOut">
              <a:rPr lang="en-MY" smtClean="0"/>
              <a:pPr/>
              <a:t>11/12/2016</a:t>
            </a:fld>
            <a:endParaRPr lang="en-MY"/>
          </a:p>
        </p:txBody>
      </p:sp>
      <p:sp>
        <p:nvSpPr>
          <p:cNvPr id="6" name="Footer Placeholder 5"/>
          <p:cNvSpPr>
            <a:spLocks noGrp="1"/>
          </p:cNvSpPr>
          <p:nvPr>
            <p:ph type="ftr" sz="quarter" idx="11"/>
          </p:nvPr>
        </p:nvSpPr>
        <p:spPr/>
        <p:txBody>
          <a:bodyPr/>
          <a:lstStyle/>
          <a:p>
            <a:endParaRPr lang="en-MY"/>
          </a:p>
        </p:txBody>
      </p:sp>
      <p:sp>
        <p:nvSpPr>
          <p:cNvPr id="7" name="Slide Number Placeholder 6"/>
          <p:cNvSpPr>
            <a:spLocks noGrp="1"/>
          </p:cNvSpPr>
          <p:nvPr>
            <p:ph type="sldNum" sz="quarter" idx="12"/>
          </p:nvPr>
        </p:nvSpPr>
        <p:spPr/>
        <p:txBody>
          <a:bodyPr/>
          <a:lstStyle/>
          <a:p>
            <a:fld id="{36313721-8F7B-4161-9FEB-4480B99E4ADB}" type="slidenum">
              <a:rPr lang="en-MY" smtClean="0"/>
              <a:pPr/>
              <a:t>‹#›</a:t>
            </a:fld>
            <a:endParaRPr lang="en-MY"/>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MY"/>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D741331-8912-49FC-893E-927034DF0E76}" type="datetimeFigureOut">
              <a:rPr lang="en-MY" smtClean="0"/>
              <a:pPr/>
              <a:t>11/12/2016</a:t>
            </a:fld>
            <a:endParaRPr lang="en-MY"/>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MY"/>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6313721-8F7B-4161-9FEB-4480B99E4ADB}" type="slidenum">
              <a:rPr lang="en-MY" smtClean="0"/>
              <a:pPr/>
              <a:t>‹#›</a:t>
            </a:fld>
            <a:endParaRPr lang="en-MY"/>
          </a:p>
        </p:txBody>
      </p:sp>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 id="2147483768" r:id="rId12"/>
    <p:sldLayoutId id="2147483769"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2.xml"/><Relationship Id="rId5" Type="http://schemas.openxmlformats.org/officeDocument/2006/relationships/image" Target="../media/image11.gif"/><Relationship Id="rId4" Type="http://schemas.openxmlformats.org/officeDocument/2006/relationships/image" Target="../media/image13.wmf"/></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14.gif"/></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5.xml"/><Relationship Id="rId5" Type="http://schemas.openxmlformats.org/officeDocument/2006/relationships/image" Target="../media/image17.wmf"/><Relationship Id="rId4" Type="http://schemas.openxmlformats.org/officeDocument/2006/relationships/image" Target="../media/image16.wmf"/></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image" Target="../media/image19.wmf"/><Relationship Id="rId4" Type="http://schemas.openxmlformats.org/officeDocument/2006/relationships/notesSlide" Target="../notesSlides/notesSlide8.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wm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8.xml"/><Relationship Id="rId4" Type="http://schemas.openxmlformats.org/officeDocument/2006/relationships/image" Target="../media/image2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9.xml"/><Relationship Id="rId4" Type="http://schemas.openxmlformats.org/officeDocument/2006/relationships/image" Target="../media/image25.wmf"/></Relationships>
</file>

<file path=ppt/slides/_rels/slide25.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12.xml"/><Relationship Id="rId1" Type="http://schemas.openxmlformats.org/officeDocument/2006/relationships/slideLayout" Target="../slideLayouts/slideLayout13.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13.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2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13.xml"/><Relationship Id="rId5" Type="http://schemas.openxmlformats.org/officeDocument/2006/relationships/image" Target="../media/image42.png"/><Relationship Id="rId4" Type="http://schemas.openxmlformats.org/officeDocument/2006/relationships/image" Target="../media/image4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45.png"/><Relationship Id="rId7" Type="http://schemas.openxmlformats.org/officeDocument/2006/relationships/image" Target="../media/image49.png"/><Relationship Id="rId2" Type="http://schemas.openxmlformats.org/officeDocument/2006/relationships/image" Target="../media/image44.png"/><Relationship Id="rId1" Type="http://schemas.openxmlformats.org/officeDocument/2006/relationships/slideLayout" Target="../slideLayouts/slideLayout13.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3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3" Type="http://schemas.openxmlformats.org/officeDocument/2006/relationships/image" Target="../media/image54.png"/><Relationship Id="rId7" Type="http://schemas.openxmlformats.org/officeDocument/2006/relationships/image" Target="../media/image58.png"/><Relationship Id="rId2" Type="http://schemas.openxmlformats.org/officeDocument/2006/relationships/image" Target="../media/image53.png"/><Relationship Id="rId1" Type="http://schemas.openxmlformats.org/officeDocument/2006/relationships/slideLayout" Target="../slideLayouts/slideLayout13.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34.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13.xml"/><Relationship Id="rId4" Type="http://schemas.openxmlformats.org/officeDocument/2006/relationships/image" Target="../media/image61.png"/></Relationships>
</file>

<file path=ppt/slides/_rels/slide35.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g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11560" y="764704"/>
            <a:ext cx="7772400" cy="1470025"/>
          </a:xfrm>
        </p:spPr>
        <p:txBody>
          <a:bodyPr>
            <a:normAutofit/>
          </a:bodyPr>
          <a:lstStyle/>
          <a:p>
            <a:pPr algn="ctr"/>
            <a:r>
              <a:rPr lang="en-US" sz="4800" b="1" dirty="0" smtClean="0">
                <a:solidFill>
                  <a:srgbClr val="002060"/>
                </a:solidFill>
                <a:effectLst>
                  <a:outerShdw blurRad="38100" dist="38100" dir="2700000" algn="tl">
                    <a:srgbClr val="C0C0C0"/>
                  </a:outerShdw>
                </a:effectLst>
                <a:latin typeface="Times New Roman" pitchFamily="18" charset="0"/>
                <a:cs typeface="Times New Roman" pitchFamily="18" charset="0"/>
              </a:rPr>
              <a:t>Lecture ﴾4﴿</a:t>
            </a:r>
            <a:endParaRPr lang="en-MY" sz="4800" dirty="0">
              <a:solidFill>
                <a:srgbClr val="002060"/>
              </a:solidFill>
            </a:endParaRPr>
          </a:p>
        </p:txBody>
      </p:sp>
      <p:sp>
        <p:nvSpPr>
          <p:cNvPr id="3" name="Subtitle 2"/>
          <p:cNvSpPr>
            <a:spLocks noGrp="1"/>
          </p:cNvSpPr>
          <p:nvPr>
            <p:ph type="subTitle" idx="1"/>
          </p:nvPr>
        </p:nvSpPr>
        <p:spPr>
          <a:xfrm>
            <a:off x="357158" y="2500306"/>
            <a:ext cx="8358246" cy="2500330"/>
          </a:xfrm>
        </p:spPr>
        <p:txBody>
          <a:bodyPr>
            <a:normAutofit/>
          </a:bodyPr>
          <a:lstStyle/>
          <a:p>
            <a:r>
              <a:rPr lang="en-US" sz="4800" b="1" dirty="0" smtClean="0">
                <a:solidFill>
                  <a:srgbClr val="002060"/>
                </a:solidFill>
                <a:latin typeface="Times New Roman" pitchFamily="18" charset="0"/>
                <a:cs typeface="Times New Roman" pitchFamily="18" charset="0"/>
              </a:rPr>
              <a:t>Newton's Law Of Motion </a:t>
            </a:r>
          </a:p>
          <a:p>
            <a:r>
              <a:rPr lang="en-US" sz="4800" b="1" dirty="0" smtClean="0">
                <a:solidFill>
                  <a:srgbClr val="FF0000"/>
                </a:solidFill>
                <a:latin typeface="Times New Roman" pitchFamily="18" charset="0"/>
                <a:cs typeface="Times New Roman" pitchFamily="18" charset="0"/>
              </a:rPr>
              <a:t>Dr. Hind I. Al-</a:t>
            </a:r>
            <a:r>
              <a:rPr lang="en-US" sz="4800" b="1" dirty="0" err="1" smtClean="0">
                <a:solidFill>
                  <a:srgbClr val="FF0000"/>
                </a:solidFill>
                <a:latin typeface="Times New Roman" pitchFamily="18" charset="0"/>
                <a:cs typeface="Times New Roman" pitchFamily="18" charset="0"/>
              </a:rPr>
              <a:t>Shaikh</a:t>
            </a:r>
            <a:endParaRPr lang="en-US" sz="4800" b="1" dirty="0" smtClean="0">
              <a:solidFill>
                <a:srgbClr val="FF0000"/>
              </a:solidFill>
              <a:latin typeface="Times New Roman" pitchFamily="18" charset="0"/>
              <a:cs typeface="Times New Roman" pitchFamily="18" charset="0"/>
            </a:endParaRPr>
          </a:p>
          <a:p>
            <a:endParaRPr lang="en-US" sz="4800" b="1" dirty="0" smtClean="0">
              <a:solidFill>
                <a:srgbClr val="FF0000"/>
              </a:solidFill>
              <a:latin typeface="Times New Roman" pitchFamily="18" charset="0"/>
              <a:cs typeface="Times New Roman" pitchFamily="18" charset="0"/>
            </a:endParaRPr>
          </a:p>
          <a:p>
            <a:endParaRPr lang="en-MY" sz="4800" b="1" dirty="0">
              <a:solidFill>
                <a:srgbClr val="FF0000"/>
              </a:solidFill>
              <a:latin typeface="Times New Roman" pitchFamily="18" charset="0"/>
              <a:cs typeface="Times New Roman" pitchFamily="18"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fontAlgn="auto" hangingPunct="1">
              <a:spcAft>
                <a:spcPts val="0"/>
              </a:spcAft>
              <a:defRPr/>
            </a:pPr>
            <a:r>
              <a:rPr lang="en-US" b="1" dirty="0" smtClean="0">
                <a:solidFill>
                  <a:srgbClr val="C00000"/>
                </a:solidFill>
                <a:latin typeface="Times New Roman" pitchFamily="18" charset="0"/>
                <a:cs typeface="Times New Roman" pitchFamily="18" charset="0"/>
              </a:rPr>
              <a:t>Newton’s Laws of Motion</a:t>
            </a:r>
          </a:p>
        </p:txBody>
      </p:sp>
      <p:sp>
        <p:nvSpPr>
          <p:cNvPr id="13315" name="Rectangle 3"/>
          <p:cNvSpPr>
            <a:spLocks noGrp="1" noChangeArrowheads="1"/>
          </p:cNvSpPr>
          <p:nvPr>
            <p:ph idx="1"/>
          </p:nvPr>
        </p:nvSpPr>
        <p:spPr>
          <a:xfrm>
            <a:off x="214282" y="1600200"/>
            <a:ext cx="8715436" cy="4525963"/>
          </a:xfrm>
        </p:spPr>
        <p:txBody>
          <a:bodyPr>
            <a:normAutofit/>
          </a:bodyPr>
          <a:lstStyle/>
          <a:p>
            <a:pPr algn="just" eaLnBrk="1" hangingPunct="1">
              <a:buFontTx/>
              <a:buNone/>
            </a:pPr>
            <a:r>
              <a:rPr lang="en-US" b="1" dirty="0" smtClean="0">
                <a:solidFill>
                  <a:srgbClr val="002060"/>
                </a:solidFill>
                <a:latin typeface="Times New Roman" pitchFamily="18" charset="0"/>
                <a:cs typeface="Times New Roman" pitchFamily="18" charset="0"/>
              </a:rPr>
              <a:t>1. An object in motion tends to stay in    motion and an object at rest tends to   stay at rest unless acted upon by an   unbalanced force.</a:t>
            </a:r>
          </a:p>
          <a:p>
            <a:pPr algn="just" eaLnBrk="1" hangingPunct="1">
              <a:buFontTx/>
              <a:buNone/>
            </a:pPr>
            <a:r>
              <a:rPr lang="en-US" b="1" dirty="0" smtClean="0">
                <a:solidFill>
                  <a:srgbClr val="002060"/>
                </a:solidFill>
                <a:latin typeface="Times New Roman" pitchFamily="18" charset="0"/>
                <a:cs typeface="Times New Roman" pitchFamily="18" charset="0"/>
              </a:rPr>
              <a:t>2. Force equals mass times acceleration </a:t>
            </a:r>
            <a:br>
              <a:rPr lang="en-US" b="1" dirty="0" smtClean="0">
                <a:solidFill>
                  <a:srgbClr val="002060"/>
                </a:solidFill>
                <a:latin typeface="Times New Roman" pitchFamily="18" charset="0"/>
                <a:cs typeface="Times New Roman" pitchFamily="18" charset="0"/>
              </a:rPr>
            </a:br>
            <a:r>
              <a:rPr lang="en-US" b="1" dirty="0" smtClean="0">
                <a:solidFill>
                  <a:srgbClr val="002060"/>
                </a:solidFill>
                <a:latin typeface="Times New Roman" pitchFamily="18" charset="0"/>
                <a:cs typeface="Times New Roman" pitchFamily="18" charset="0"/>
              </a:rPr>
              <a:t>  (F = ma).</a:t>
            </a:r>
          </a:p>
          <a:p>
            <a:pPr algn="just" eaLnBrk="1" hangingPunct="1">
              <a:buFontTx/>
              <a:buNone/>
            </a:pPr>
            <a:r>
              <a:rPr lang="en-US" b="1" dirty="0" smtClean="0">
                <a:solidFill>
                  <a:srgbClr val="002060"/>
                </a:solidFill>
                <a:latin typeface="Times New Roman" pitchFamily="18" charset="0"/>
                <a:cs typeface="Times New Roman" pitchFamily="18" charset="0"/>
              </a:rPr>
              <a:t>3.  For every action there is an equal   and opposite reaction.</a:t>
            </a:r>
          </a:p>
        </p:txBody>
      </p:sp>
    </p:spTree>
    <p:custDataLst>
      <p:tags r:id="rId1"/>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285784" y="0"/>
            <a:ext cx="8229600" cy="1143000"/>
          </a:xfrm>
        </p:spPr>
        <p:txBody>
          <a:bodyPr/>
          <a:lstStyle/>
          <a:p>
            <a:pPr eaLnBrk="1" fontAlgn="auto" hangingPunct="1">
              <a:spcAft>
                <a:spcPts val="0"/>
              </a:spcAft>
              <a:defRPr/>
            </a:pPr>
            <a:r>
              <a:rPr lang="en-US" b="1" dirty="0" smtClean="0">
                <a:solidFill>
                  <a:srgbClr val="C00000"/>
                </a:solidFill>
                <a:latin typeface="Times New Roman" pitchFamily="18" charset="0"/>
                <a:cs typeface="Times New Roman" pitchFamily="18" charset="0"/>
              </a:rPr>
              <a:t>Newton’s First Law</a:t>
            </a:r>
          </a:p>
        </p:txBody>
      </p:sp>
      <p:sp>
        <p:nvSpPr>
          <p:cNvPr id="14339" name="Rectangle 3"/>
          <p:cNvSpPr>
            <a:spLocks noGrp="1" noChangeArrowheads="1"/>
          </p:cNvSpPr>
          <p:nvPr>
            <p:ph idx="1"/>
          </p:nvPr>
        </p:nvSpPr>
        <p:spPr>
          <a:xfrm>
            <a:off x="214282" y="2928934"/>
            <a:ext cx="8643998" cy="2438400"/>
          </a:xfrm>
        </p:spPr>
        <p:txBody>
          <a:bodyPr>
            <a:normAutofit fontScale="85000" lnSpcReduction="10000"/>
          </a:bodyPr>
          <a:lstStyle/>
          <a:p>
            <a:pPr eaLnBrk="1" hangingPunct="1">
              <a:buFontTx/>
              <a:buNone/>
            </a:pPr>
            <a:r>
              <a:rPr lang="en-US" i="1" dirty="0" smtClean="0">
                <a:latin typeface="Bookman Old Style" pitchFamily="18" charset="0"/>
              </a:rPr>
              <a:t>  </a:t>
            </a:r>
            <a:r>
              <a:rPr lang="en-US" b="1" i="1" dirty="0" smtClean="0">
                <a:solidFill>
                  <a:srgbClr val="002060"/>
                </a:solidFill>
                <a:latin typeface="Times New Roman" pitchFamily="18" charset="0"/>
                <a:cs typeface="Times New Roman" pitchFamily="18" charset="0"/>
              </a:rPr>
              <a:t>An object at rest tends to stay at rest and an object in motion tends to stay in motion unless acted upon by an unbalanced force.</a:t>
            </a:r>
            <a:endParaRPr lang="ar-IQ" b="1" i="1" dirty="0" smtClean="0">
              <a:solidFill>
                <a:srgbClr val="002060"/>
              </a:solidFill>
              <a:latin typeface="Times New Roman" pitchFamily="18" charset="0"/>
              <a:cs typeface="Times New Roman" pitchFamily="18" charset="0"/>
            </a:endParaRPr>
          </a:p>
          <a:p>
            <a:pPr algn="r" rtl="1" eaLnBrk="1" hangingPunct="1">
              <a:buFontTx/>
              <a:buNone/>
            </a:pPr>
            <a:r>
              <a:rPr lang="ar-IQ" b="1" i="1" dirty="0" smtClean="0">
                <a:solidFill>
                  <a:srgbClr val="002060"/>
                </a:solidFill>
                <a:latin typeface="Times New Roman" pitchFamily="18" charset="0"/>
                <a:cs typeface="Times New Roman" pitchFamily="18" charset="0"/>
              </a:rPr>
              <a:t>يفسر القانون الاول لنيوتن حالة الاجسام التي تؤثر عليها مجموعة قوى محصلتها تساوي صفرا, حيث يبقى الجسم الساكن ساكنا والجسم المتحرك يبقى متحركا بسرعة ثابتة مالم يؤثر عليه قوى غير متوازنة. </a:t>
            </a:r>
            <a:endParaRPr lang="en-US" b="1" i="1" dirty="0" smtClean="0">
              <a:solidFill>
                <a:srgbClr val="002060"/>
              </a:solidFill>
              <a:latin typeface="Times New Roman" pitchFamily="18" charset="0"/>
              <a:cs typeface="Times New Roman" pitchFamily="18" charset="0"/>
            </a:endParaRPr>
          </a:p>
          <a:p>
            <a:pPr algn="r" rtl="1" eaLnBrk="1" hangingPunct="1">
              <a:buFontTx/>
              <a:buNone/>
            </a:pPr>
            <a:endParaRPr lang="en-US" b="1" i="1" dirty="0" smtClean="0">
              <a:solidFill>
                <a:srgbClr val="002060"/>
              </a:solidFill>
              <a:latin typeface="Times New Roman" pitchFamily="18" charset="0"/>
              <a:cs typeface="Times New Roman" pitchFamily="18" charset="0"/>
            </a:endParaRPr>
          </a:p>
        </p:txBody>
      </p:sp>
      <p:pic>
        <p:nvPicPr>
          <p:cNvPr id="14340" name="Picture 12" descr="MCSY01295_0000[1]"/>
          <p:cNvPicPr>
            <a:picLocks noChangeAspect="1" noChangeArrowheads="1"/>
          </p:cNvPicPr>
          <p:nvPr/>
        </p:nvPicPr>
        <p:blipFill>
          <a:blip r:embed="rId4"/>
          <a:srcRect/>
          <a:stretch>
            <a:fillRect/>
          </a:stretch>
        </p:blipFill>
        <p:spPr bwMode="auto">
          <a:xfrm>
            <a:off x="3214679" y="1214422"/>
            <a:ext cx="1285884" cy="1500198"/>
          </a:xfrm>
          <a:prstGeom prst="rect">
            <a:avLst/>
          </a:prstGeom>
          <a:noFill/>
          <a:ln w="9525">
            <a:noFill/>
            <a:miter lim="800000"/>
            <a:headEnd/>
            <a:tailEnd/>
          </a:ln>
        </p:spPr>
      </p:pic>
      <p:pic>
        <p:nvPicPr>
          <p:cNvPr id="14341" name="Picture 4" descr="newton_apple_tree_hg_clr[1]"/>
          <p:cNvPicPr>
            <a:picLocks noChangeAspect="1" noChangeArrowheads="1" noCrop="1"/>
          </p:cNvPicPr>
          <p:nvPr/>
        </p:nvPicPr>
        <p:blipFill>
          <a:blip r:embed="rId5"/>
          <a:srcRect/>
          <a:stretch>
            <a:fillRect/>
          </a:stretch>
        </p:blipFill>
        <p:spPr bwMode="auto">
          <a:xfrm>
            <a:off x="7089775" y="0"/>
            <a:ext cx="2054225" cy="3022600"/>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fontAlgn="auto" hangingPunct="1">
              <a:spcAft>
                <a:spcPts val="0"/>
              </a:spcAft>
              <a:defRPr/>
            </a:pPr>
            <a:r>
              <a:rPr lang="en-US" b="1" dirty="0" smtClean="0">
                <a:solidFill>
                  <a:srgbClr val="C00000"/>
                </a:solidFill>
                <a:latin typeface="Times New Roman" pitchFamily="18" charset="0"/>
                <a:cs typeface="Times New Roman" pitchFamily="18" charset="0"/>
              </a:rPr>
              <a:t>What does this mean?</a:t>
            </a:r>
          </a:p>
        </p:txBody>
      </p:sp>
      <p:sp>
        <p:nvSpPr>
          <p:cNvPr id="15363" name="Rectangle 3"/>
          <p:cNvSpPr>
            <a:spLocks noGrp="1" noChangeArrowheads="1"/>
          </p:cNvSpPr>
          <p:nvPr>
            <p:ph idx="1"/>
          </p:nvPr>
        </p:nvSpPr>
        <p:spPr/>
        <p:txBody>
          <a:bodyPr/>
          <a:lstStyle/>
          <a:p>
            <a:pPr eaLnBrk="1" hangingPunct="1">
              <a:lnSpc>
                <a:spcPct val="90000"/>
              </a:lnSpc>
              <a:buFontTx/>
              <a:buNone/>
            </a:pPr>
            <a:r>
              <a:rPr lang="en-US" sz="2800" b="1" dirty="0" smtClean="0">
                <a:solidFill>
                  <a:srgbClr val="002060"/>
                </a:solidFill>
                <a:latin typeface="Times New Roman" pitchFamily="18" charset="0"/>
                <a:cs typeface="Times New Roman" pitchFamily="18" charset="0"/>
              </a:rPr>
              <a:t>Basically, an object will “keep doing what it was doing” unless acted on by an unbalanced force.</a:t>
            </a:r>
          </a:p>
          <a:p>
            <a:pPr eaLnBrk="1" hangingPunct="1">
              <a:lnSpc>
                <a:spcPct val="90000"/>
              </a:lnSpc>
              <a:buFontTx/>
              <a:buNone/>
            </a:pPr>
            <a:endParaRPr lang="en-US" sz="2800" b="1" dirty="0" smtClean="0">
              <a:solidFill>
                <a:srgbClr val="002060"/>
              </a:solidFill>
              <a:latin typeface="Times New Roman" pitchFamily="18" charset="0"/>
              <a:cs typeface="Times New Roman" pitchFamily="18" charset="0"/>
            </a:endParaRPr>
          </a:p>
          <a:p>
            <a:pPr eaLnBrk="1" hangingPunct="1">
              <a:lnSpc>
                <a:spcPct val="90000"/>
              </a:lnSpc>
              <a:buFontTx/>
              <a:buNone/>
            </a:pPr>
            <a:r>
              <a:rPr lang="en-US" sz="2800" b="1" dirty="0" smtClean="0">
                <a:solidFill>
                  <a:srgbClr val="002060"/>
                </a:solidFill>
                <a:latin typeface="Times New Roman" pitchFamily="18" charset="0"/>
                <a:cs typeface="Times New Roman" pitchFamily="18" charset="0"/>
              </a:rPr>
              <a:t>If the object was sitting still, it will </a:t>
            </a:r>
            <a:r>
              <a:rPr lang="en-US" sz="2800" b="1" i="1" dirty="0" smtClean="0">
                <a:solidFill>
                  <a:srgbClr val="002060"/>
                </a:solidFill>
                <a:latin typeface="Times New Roman" pitchFamily="18" charset="0"/>
                <a:cs typeface="Times New Roman" pitchFamily="18" charset="0"/>
              </a:rPr>
              <a:t>remain stationary</a:t>
            </a:r>
            <a:r>
              <a:rPr lang="en-US" sz="2800" b="1" dirty="0" smtClean="0">
                <a:solidFill>
                  <a:srgbClr val="002060"/>
                </a:solidFill>
                <a:latin typeface="Times New Roman" pitchFamily="18" charset="0"/>
                <a:cs typeface="Times New Roman" pitchFamily="18" charset="0"/>
              </a:rPr>
              <a:t>.  If it was moving at a constant velocity, it will </a:t>
            </a:r>
            <a:r>
              <a:rPr lang="en-US" sz="2800" b="1" i="1" dirty="0" smtClean="0">
                <a:solidFill>
                  <a:srgbClr val="002060"/>
                </a:solidFill>
                <a:latin typeface="Times New Roman" pitchFamily="18" charset="0"/>
                <a:cs typeface="Times New Roman" pitchFamily="18" charset="0"/>
              </a:rPr>
              <a:t>keep moving</a:t>
            </a:r>
            <a:r>
              <a:rPr lang="en-US" sz="2800" b="1" dirty="0" smtClean="0">
                <a:solidFill>
                  <a:srgbClr val="002060"/>
                </a:solidFill>
                <a:latin typeface="Times New Roman" pitchFamily="18" charset="0"/>
                <a:cs typeface="Times New Roman" pitchFamily="18" charset="0"/>
              </a:rPr>
              <a:t>.</a:t>
            </a:r>
          </a:p>
          <a:p>
            <a:pPr eaLnBrk="1" hangingPunct="1">
              <a:lnSpc>
                <a:spcPct val="90000"/>
              </a:lnSpc>
              <a:buFontTx/>
              <a:buNone/>
            </a:pPr>
            <a:endParaRPr lang="en-US" sz="2800" b="1" dirty="0" smtClean="0">
              <a:solidFill>
                <a:srgbClr val="002060"/>
              </a:solidFill>
              <a:latin typeface="Times New Roman" pitchFamily="18" charset="0"/>
              <a:cs typeface="Times New Roman" pitchFamily="18" charset="0"/>
            </a:endParaRPr>
          </a:p>
          <a:p>
            <a:pPr eaLnBrk="1" hangingPunct="1">
              <a:lnSpc>
                <a:spcPct val="90000"/>
              </a:lnSpc>
              <a:buFontTx/>
              <a:buNone/>
            </a:pPr>
            <a:r>
              <a:rPr lang="en-US" sz="2800" b="1" dirty="0" smtClean="0">
                <a:solidFill>
                  <a:srgbClr val="002060"/>
                </a:solidFill>
                <a:latin typeface="Times New Roman" pitchFamily="18" charset="0"/>
                <a:cs typeface="Times New Roman" pitchFamily="18" charset="0"/>
              </a:rPr>
              <a:t>It takes </a:t>
            </a:r>
            <a:r>
              <a:rPr lang="en-US" sz="2800" b="1" i="1" dirty="0" smtClean="0">
                <a:solidFill>
                  <a:srgbClr val="002060"/>
                </a:solidFill>
                <a:latin typeface="Times New Roman" pitchFamily="18" charset="0"/>
                <a:cs typeface="Times New Roman" pitchFamily="18" charset="0"/>
              </a:rPr>
              <a:t>force</a:t>
            </a:r>
            <a:r>
              <a:rPr lang="en-US" sz="2800" b="1" dirty="0" smtClean="0">
                <a:solidFill>
                  <a:srgbClr val="002060"/>
                </a:solidFill>
                <a:latin typeface="Times New Roman" pitchFamily="18" charset="0"/>
                <a:cs typeface="Times New Roman" pitchFamily="18" charset="0"/>
              </a:rPr>
              <a:t> to change the motion of an object.</a:t>
            </a:r>
          </a:p>
          <a:p>
            <a:pPr eaLnBrk="1" hangingPunct="1">
              <a:lnSpc>
                <a:spcPct val="90000"/>
              </a:lnSpc>
              <a:buFontTx/>
              <a:buNone/>
            </a:pPr>
            <a:endParaRPr lang="en-US" sz="2800" dirty="0" smtClean="0">
              <a:solidFill>
                <a:srgbClr val="002060"/>
              </a:solidFill>
              <a:latin typeface="Bookman Old Style" pitchFamily="18" charset="0"/>
            </a:endParaRPr>
          </a:p>
          <a:p>
            <a:pPr eaLnBrk="1" hangingPunct="1">
              <a:lnSpc>
                <a:spcPct val="90000"/>
              </a:lnSpc>
              <a:buFontTx/>
              <a:buNone/>
            </a:pPr>
            <a:endParaRPr lang="en-US" sz="2800" dirty="0" smtClean="0"/>
          </a:p>
        </p:txBody>
      </p:sp>
      <p:pic>
        <p:nvPicPr>
          <p:cNvPr id="4" name="Picture 7" descr="motor and wall"/>
          <p:cNvPicPr>
            <a:picLocks noChangeAspect="1" noChangeArrowheads="1" noCrop="1"/>
          </p:cNvPicPr>
          <p:nvPr/>
        </p:nvPicPr>
        <p:blipFill>
          <a:blip r:embed="rId4"/>
          <a:srcRect/>
          <a:stretch>
            <a:fillRect/>
          </a:stretch>
        </p:blipFill>
        <p:spPr bwMode="auto">
          <a:xfrm>
            <a:off x="2357422" y="5143512"/>
            <a:ext cx="4762500" cy="1333500"/>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428596" y="0"/>
            <a:ext cx="8229600" cy="1143000"/>
          </a:xfrm>
        </p:spPr>
        <p:txBody>
          <a:bodyPr>
            <a:normAutofit/>
          </a:bodyPr>
          <a:lstStyle/>
          <a:p>
            <a:pPr eaLnBrk="1" fontAlgn="auto" hangingPunct="1">
              <a:spcAft>
                <a:spcPts val="0"/>
              </a:spcAft>
              <a:defRPr/>
            </a:pPr>
            <a:r>
              <a:rPr lang="en-US" sz="4000" b="1" dirty="0" smtClean="0">
                <a:solidFill>
                  <a:srgbClr val="C00000"/>
                </a:solidFill>
                <a:latin typeface="Times New Roman" pitchFamily="18" charset="0"/>
                <a:cs typeface="Times New Roman" pitchFamily="18" charset="0"/>
              </a:rPr>
              <a:t>What is meant by </a:t>
            </a:r>
            <a:r>
              <a:rPr lang="en-US" sz="4000" b="1" i="1" dirty="0" smtClean="0">
                <a:solidFill>
                  <a:srgbClr val="C00000"/>
                </a:solidFill>
                <a:latin typeface="Times New Roman" pitchFamily="18" charset="0"/>
                <a:cs typeface="Times New Roman" pitchFamily="18" charset="0"/>
              </a:rPr>
              <a:t>unbalanced force?</a:t>
            </a:r>
          </a:p>
        </p:txBody>
      </p:sp>
      <p:pic>
        <p:nvPicPr>
          <p:cNvPr id="10244" name="Picture 4"/>
          <p:cNvPicPr>
            <a:picLocks noGrp="1" noChangeAspect="1" noChangeArrowheads="1"/>
          </p:cNvPicPr>
          <p:nvPr>
            <p:ph idx="1"/>
          </p:nvPr>
        </p:nvPicPr>
        <p:blipFill>
          <a:blip r:embed="rId4"/>
          <a:srcRect/>
          <a:stretch>
            <a:fillRect/>
          </a:stretch>
        </p:blipFill>
        <p:spPr>
          <a:xfrm>
            <a:off x="2143108" y="1285860"/>
            <a:ext cx="4953000" cy="2749550"/>
          </a:xfrm>
          <a:noFill/>
        </p:spPr>
      </p:pic>
      <p:sp>
        <p:nvSpPr>
          <p:cNvPr id="10246" name="Text Box 6"/>
          <p:cNvSpPr txBox="1">
            <a:spLocks noChangeArrowheads="1"/>
          </p:cNvSpPr>
          <p:nvPr/>
        </p:nvSpPr>
        <p:spPr bwMode="auto">
          <a:xfrm>
            <a:off x="357158" y="4734342"/>
            <a:ext cx="8182004" cy="2123658"/>
          </a:xfrm>
          <a:prstGeom prst="rect">
            <a:avLst/>
          </a:prstGeom>
          <a:noFill/>
          <a:ln w="9525">
            <a:noFill/>
            <a:miter lim="800000"/>
            <a:headEnd/>
            <a:tailEnd/>
          </a:ln>
        </p:spPr>
        <p:txBody>
          <a:bodyPr wrap="square">
            <a:spAutoFit/>
          </a:bodyPr>
          <a:lstStyle/>
          <a:p>
            <a:pPr>
              <a:spcBef>
                <a:spcPct val="50000"/>
              </a:spcBef>
              <a:buFont typeface="Wingdings" pitchFamily="2" charset="2"/>
              <a:buChar char="Ø"/>
            </a:pPr>
            <a:r>
              <a:rPr lang="en-US" sz="2400" b="1" dirty="0">
                <a:solidFill>
                  <a:srgbClr val="002060"/>
                </a:solidFill>
                <a:latin typeface="Times New Roman" pitchFamily="18" charset="0"/>
                <a:cs typeface="Times New Roman" pitchFamily="18" charset="0"/>
              </a:rPr>
              <a:t>If the forces on an object are equal and opposite, they are said to be balanced, and the object experiences no change in motion.  </a:t>
            </a:r>
            <a:endParaRPr lang="en-US" sz="2400" b="1" dirty="0" smtClean="0">
              <a:solidFill>
                <a:srgbClr val="002060"/>
              </a:solidFill>
              <a:latin typeface="Times New Roman" pitchFamily="18" charset="0"/>
              <a:cs typeface="Times New Roman" pitchFamily="18" charset="0"/>
            </a:endParaRPr>
          </a:p>
          <a:p>
            <a:pPr>
              <a:spcBef>
                <a:spcPct val="50000"/>
              </a:spcBef>
              <a:buFont typeface="Wingdings" pitchFamily="2" charset="2"/>
              <a:buChar char="Ø"/>
            </a:pPr>
            <a:r>
              <a:rPr lang="en-US" sz="2400" b="1" dirty="0" smtClean="0">
                <a:solidFill>
                  <a:srgbClr val="002060"/>
                </a:solidFill>
                <a:latin typeface="Times New Roman" pitchFamily="18" charset="0"/>
                <a:cs typeface="Times New Roman" pitchFamily="18" charset="0"/>
              </a:rPr>
              <a:t>If </a:t>
            </a:r>
            <a:r>
              <a:rPr lang="en-US" sz="2400" b="1" dirty="0">
                <a:solidFill>
                  <a:srgbClr val="002060"/>
                </a:solidFill>
                <a:latin typeface="Times New Roman" pitchFamily="18" charset="0"/>
                <a:cs typeface="Times New Roman" pitchFamily="18" charset="0"/>
              </a:rPr>
              <a:t>they are not equal and opposite, then the forces are unbalanced and the motion of the object changes.</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10244"/>
                                        </p:tgtEl>
                                        <p:attrNameLst>
                                          <p:attrName>style.visibility</p:attrName>
                                        </p:attrNameLst>
                                      </p:cBhvr>
                                      <p:to>
                                        <p:strVal val="visible"/>
                                      </p:to>
                                    </p:set>
                                    <p:animEffect transition="in" filter="fade">
                                      <p:cBhvr>
                                        <p:cTn id="7" dur="1000"/>
                                        <p:tgtEl>
                                          <p:spTgt spid="10244"/>
                                        </p:tgtEl>
                                      </p:cBhvr>
                                    </p:animEffect>
                                    <p:anim calcmode="lin" valueType="num">
                                      <p:cBhvr>
                                        <p:cTn id="8" dur="1000" fill="hold"/>
                                        <p:tgtEl>
                                          <p:spTgt spid="10244"/>
                                        </p:tgtEl>
                                        <p:attrNameLst>
                                          <p:attrName>ppt_x</p:attrName>
                                        </p:attrNameLst>
                                      </p:cBhvr>
                                      <p:tavLst>
                                        <p:tav tm="0">
                                          <p:val>
                                            <p:strVal val="#ppt_x"/>
                                          </p:val>
                                        </p:tav>
                                        <p:tav tm="100000">
                                          <p:val>
                                            <p:strVal val="#ppt_x"/>
                                          </p:val>
                                        </p:tav>
                                      </p:tavLst>
                                    </p:anim>
                                    <p:anim calcmode="lin" valueType="num">
                                      <p:cBhvr>
                                        <p:cTn id="9" dur="1000" fill="hold"/>
                                        <p:tgtEl>
                                          <p:spTgt spid="1024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246"/>
                                        </p:tgtEl>
                                        <p:attrNameLst>
                                          <p:attrName>style.visibility</p:attrName>
                                        </p:attrNameLst>
                                      </p:cBhvr>
                                      <p:to>
                                        <p:strVal val="visible"/>
                                      </p:to>
                                    </p:set>
                                    <p:animEffect transition="in" filter="fade">
                                      <p:cBhvr>
                                        <p:cTn id="12" dur="1000"/>
                                        <p:tgtEl>
                                          <p:spTgt spid="10246"/>
                                        </p:tgtEl>
                                      </p:cBhvr>
                                    </p:animEffect>
                                    <p:anim calcmode="lin" valueType="num">
                                      <p:cBhvr>
                                        <p:cTn id="13" dur="1000" fill="hold"/>
                                        <p:tgtEl>
                                          <p:spTgt spid="10246"/>
                                        </p:tgtEl>
                                        <p:attrNameLst>
                                          <p:attrName>ppt_x</p:attrName>
                                        </p:attrNameLst>
                                      </p:cBhvr>
                                      <p:tavLst>
                                        <p:tav tm="0">
                                          <p:val>
                                            <p:strVal val="#ppt_x"/>
                                          </p:val>
                                        </p:tav>
                                        <p:tav tm="100000">
                                          <p:val>
                                            <p:strVal val="#ppt_x"/>
                                          </p:val>
                                        </p:tav>
                                      </p:tavLst>
                                    </p:anim>
                                    <p:anim calcmode="lin" valueType="num">
                                      <p:cBhvr>
                                        <p:cTn id="14" dur="1000" fill="hold"/>
                                        <p:tgtEl>
                                          <p:spTgt spid="102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body" idx="1"/>
          </p:nvPr>
        </p:nvSpPr>
        <p:spPr>
          <a:xfrm>
            <a:off x="381000" y="3286124"/>
            <a:ext cx="8229600" cy="3286148"/>
          </a:xfrm>
        </p:spPr>
        <p:txBody>
          <a:bodyPr>
            <a:noAutofit/>
          </a:bodyPr>
          <a:lstStyle/>
          <a:p>
            <a:pPr>
              <a:lnSpc>
                <a:spcPct val="90000"/>
              </a:lnSpc>
            </a:pPr>
            <a:r>
              <a:rPr lang="en-US" sz="2800" b="1" dirty="0">
                <a:latin typeface="Times New Roman" pitchFamily="18" charset="0"/>
                <a:cs typeface="Times New Roman" pitchFamily="18" charset="0"/>
              </a:rPr>
              <a:t>There are four main types of friction:</a:t>
            </a:r>
          </a:p>
          <a:p>
            <a:pPr lvl="1">
              <a:lnSpc>
                <a:spcPct val="90000"/>
              </a:lnSpc>
            </a:pPr>
            <a:r>
              <a:rPr lang="en-US" b="1" dirty="0">
                <a:latin typeface="Times New Roman" pitchFamily="18" charset="0"/>
                <a:cs typeface="Times New Roman" pitchFamily="18" charset="0"/>
              </a:rPr>
              <a:t>Sliding friction: </a:t>
            </a:r>
            <a:r>
              <a:rPr lang="en-US" b="1" dirty="0">
                <a:solidFill>
                  <a:srgbClr val="FF0000"/>
                </a:solidFill>
                <a:effectLst/>
                <a:latin typeface="Times New Roman" pitchFamily="18" charset="0"/>
                <a:cs typeface="Times New Roman" pitchFamily="18" charset="0"/>
              </a:rPr>
              <a:t>ice skating</a:t>
            </a:r>
          </a:p>
          <a:p>
            <a:pPr lvl="1">
              <a:lnSpc>
                <a:spcPct val="90000"/>
              </a:lnSpc>
            </a:pPr>
            <a:r>
              <a:rPr lang="en-US" b="1" dirty="0">
                <a:latin typeface="Times New Roman" pitchFamily="18" charset="0"/>
                <a:cs typeface="Times New Roman" pitchFamily="18" charset="0"/>
              </a:rPr>
              <a:t>Rolling friction: </a:t>
            </a:r>
            <a:r>
              <a:rPr lang="en-US" b="1" dirty="0">
                <a:solidFill>
                  <a:srgbClr val="FF0000"/>
                </a:solidFill>
                <a:effectLst/>
                <a:latin typeface="Times New Roman" pitchFamily="18" charset="0"/>
                <a:cs typeface="Times New Roman" pitchFamily="18" charset="0"/>
              </a:rPr>
              <a:t>bowling</a:t>
            </a:r>
          </a:p>
          <a:p>
            <a:pPr lvl="1">
              <a:lnSpc>
                <a:spcPct val="90000"/>
              </a:lnSpc>
            </a:pPr>
            <a:r>
              <a:rPr lang="en-US" b="1" dirty="0">
                <a:latin typeface="Times New Roman" pitchFamily="18" charset="0"/>
                <a:cs typeface="Times New Roman" pitchFamily="18" charset="0"/>
              </a:rPr>
              <a:t>Fluid friction (air or liquid): </a:t>
            </a:r>
            <a:r>
              <a:rPr lang="en-US" b="1" dirty="0">
                <a:solidFill>
                  <a:srgbClr val="FF0000"/>
                </a:solidFill>
                <a:effectLst/>
                <a:latin typeface="Times New Roman" pitchFamily="18" charset="0"/>
                <a:cs typeface="Times New Roman" pitchFamily="18" charset="0"/>
              </a:rPr>
              <a:t>air or water resistance</a:t>
            </a:r>
          </a:p>
          <a:p>
            <a:pPr lvl="1">
              <a:lnSpc>
                <a:spcPct val="90000"/>
              </a:lnSpc>
            </a:pPr>
            <a:r>
              <a:rPr lang="en-US" b="1" dirty="0">
                <a:latin typeface="Times New Roman" pitchFamily="18" charset="0"/>
                <a:cs typeface="Times New Roman" pitchFamily="18" charset="0"/>
              </a:rPr>
              <a:t>Static friction: </a:t>
            </a:r>
            <a:r>
              <a:rPr lang="en-US" b="1" dirty="0">
                <a:solidFill>
                  <a:srgbClr val="FF0000"/>
                </a:solidFill>
                <a:effectLst/>
                <a:latin typeface="Times New Roman" pitchFamily="18" charset="0"/>
                <a:cs typeface="Times New Roman" pitchFamily="18" charset="0"/>
              </a:rPr>
              <a:t>initial friction when moving an object</a:t>
            </a:r>
          </a:p>
        </p:txBody>
      </p:sp>
      <p:sp>
        <p:nvSpPr>
          <p:cNvPr id="27651" name="WordArt 3"/>
          <p:cNvSpPr>
            <a:spLocks noChangeArrowheads="1" noChangeShapeType="1" noTextEdit="1"/>
          </p:cNvSpPr>
          <p:nvPr/>
        </p:nvSpPr>
        <p:spPr bwMode="auto">
          <a:xfrm>
            <a:off x="2286000" y="1219200"/>
            <a:ext cx="4267200" cy="1600200"/>
          </a:xfrm>
          <a:prstGeom prst="rect">
            <a:avLst/>
          </a:prstGeom>
        </p:spPr>
        <p:txBody>
          <a:bodyPr wrap="none" fromWordArt="1">
            <a:prstTxWarp prst="textPlain">
              <a:avLst>
                <a:gd name="adj" fmla="val 50000"/>
              </a:avLst>
            </a:prstTxWarp>
          </a:bodyPr>
          <a:lstStyle/>
          <a:p>
            <a:pPr algn="ctr"/>
            <a:r>
              <a:rPr lang="en-MY" sz="3600" i="1" kern="10">
                <a:ln w="9525">
                  <a:solidFill>
                    <a:srgbClr val="FF0000"/>
                  </a:solidFill>
                  <a:round/>
                  <a:headEnd/>
                  <a:tailEnd/>
                </a:ln>
                <a:solidFill>
                  <a:srgbClr val="FF0000"/>
                </a:solidFill>
                <a:effectLst>
                  <a:outerShdw dist="35921" dir="2700000" algn="ctr" rotWithShape="0">
                    <a:srgbClr val="808080">
                      <a:alpha val="80000"/>
                    </a:srgbClr>
                  </a:outerShdw>
                </a:effectLst>
                <a:latin typeface="Arial Black"/>
              </a:rPr>
              <a:t>Friction!</a:t>
            </a:r>
          </a:p>
        </p:txBody>
      </p:sp>
      <p:sp>
        <p:nvSpPr>
          <p:cNvPr id="27652" name="Rectangle 4"/>
          <p:cNvSpPr>
            <a:spLocks noGrp="1" noChangeArrowheads="1"/>
          </p:cNvSpPr>
          <p:nvPr>
            <p:ph type="title"/>
          </p:nvPr>
        </p:nvSpPr>
        <p:spPr>
          <a:xfrm>
            <a:off x="9525000" y="0"/>
            <a:ext cx="8229600" cy="1143000"/>
          </a:xfrm>
        </p:spPr>
        <p:txBody>
          <a:bodyPr/>
          <a:lstStyle/>
          <a:p>
            <a:endParaRPr lang="en-US"/>
          </a:p>
        </p:txBody>
      </p:sp>
      <p:sp>
        <p:nvSpPr>
          <p:cNvPr id="27653" name="Text Box 5"/>
          <p:cNvSpPr txBox="1">
            <a:spLocks noChangeArrowheads="1"/>
          </p:cNvSpPr>
          <p:nvPr/>
        </p:nvSpPr>
        <p:spPr bwMode="auto">
          <a:xfrm>
            <a:off x="285720" y="381000"/>
            <a:ext cx="8143932" cy="461665"/>
          </a:xfrm>
          <a:prstGeom prst="rect">
            <a:avLst/>
          </a:prstGeom>
          <a:noFill/>
          <a:ln w="9525">
            <a:noFill/>
            <a:miter lim="800000"/>
            <a:headEnd/>
            <a:tailEnd/>
          </a:ln>
          <a:effectLst/>
        </p:spPr>
        <p:txBody>
          <a:bodyPr wrap="square">
            <a:spAutoFit/>
          </a:bodyPr>
          <a:lstStyle/>
          <a:p>
            <a:pPr>
              <a:spcBef>
                <a:spcPct val="50000"/>
              </a:spcBef>
            </a:pPr>
            <a:r>
              <a:rPr lang="en-US" sz="2400" dirty="0">
                <a:solidFill>
                  <a:srgbClr val="002060"/>
                </a:solidFill>
                <a:effectLst>
                  <a:outerShdw blurRad="38100" dist="38100" dir="2700000" algn="tl">
                    <a:srgbClr val="000000"/>
                  </a:outerShdw>
                </a:effectLst>
                <a:latin typeface="Times New Roman" pitchFamily="18" charset="0"/>
                <a:cs typeface="Times New Roman" pitchFamily="18" charset="0"/>
              </a:rPr>
              <a:t>What is this unbalanced force that acts on an object in motion?</a:t>
            </a:r>
          </a:p>
        </p:txBody>
      </p:sp>
    </p:spTree>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3" presetClass="emph" presetSubtype="0" fill="remove" grpId="0" nodeType="clickEffect">
                                  <p:stCondLst>
                                    <p:cond delay="0"/>
                                  </p:stCondLst>
                                  <p:childTnLst>
                                    <p:animClr clrSpc="rgb" dir="cw">
                                      <p:cBhvr override="childStyle">
                                        <p:cTn id="6" dur="1500" accel="50000" autoRev="1" fill="hold" tmFilter="0, 0; .33333, 1; 1, 1">
                                          <p:stCondLst>
                                            <p:cond delay="0"/>
                                          </p:stCondLst>
                                        </p:cTn>
                                        <p:tgtEl>
                                          <p:spTgt spid="27651"/>
                                        </p:tgtEl>
                                        <p:attrNameLst>
                                          <p:attrName>style.color</p:attrName>
                                        </p:attrNameLst>
                                      </p:cBhvr>
                                      <p:to>
                                        <a:schemeClr val="accent2"/>
                                      </p:to>
                                    </p:animClr>
                                    <p:animClr clrSpc="rgb" dir="cw">
                                      <p:cBhvr>
                                        <p:cTn id="7" dur="1500" accel="50000" autoRev="1" fill="hold" tmFilter="0, 0; .33333, 1; 1, 1">
                                          <p:stCondLst>
                                            <p:cond delay="0"/>
                                          </p:stCondLst>
                                        </p:cTn>
                                        <p:tgtEl>
                                          <p:spTgt spid="27651"/>
                                        </p:tgtEl>
                                        <p:attrNameLst>
                                          <p:attrName>fillcolor</p:attrName>
                                        </p:attrNameLst>
                                      </p:cBhvr>
                                      <p:to>
                                        <a:schemeClr val="accent2"/>
                                      </p:to>
                                    </p:animClr>
                                    <p:set>
                                      <p:cBhvr>
                                        <p:cTn id="8" dur="3000" fill="hold"/>
                                        <p:tgtEl>
                                          <p:spTgt spid="27651"/>
                                        </p:tgtEl>
                                        <p:attrNameLst>
                                          <p:attrName>fill.type</p:attrName>
                                        </p:attrNameLst>
                                      </p:cBhvr>
                                      <p:to>
                                        <p:strVal val="solid"/>
                                      </p:to>
                                    </p:set>
                                    <p:set>
                                      <p:cBhvr>
                                        <p:cTn id="9" dur="3000" fill="hold"/>
                                        <p:tgtEl>
                                          <p:spTgt spid="27651"/>
                                        </p:tgtEl>
                                        <p:attrNameLst>
                                          <p:attrName>fill.on</p:attrName>
                                        </p:attrNameLst>
                                      </p:cBhvr>
                                      <p:to>
                                        <p:strVal val="true"/>
                                      </p:to>
                                    </p:set>
                                    <p:animScale>
                                      <p:cBhvr>
                                        <p:cTn id="10" dur="1500" accel="50000" autoRev="1" fill="hold" tmFilter="0, 0; .33333, 1; 1, 1">
                                          <p:stCondLst>
                                            <p:cond delay="0"/>
                                          </p:stCondLst>
                                        </p:cTn>
                                        <p:tgtEl>
                                          <p:spTgt spid="27651"/>
                                        </p:tgtEl>
                                      </p:cBhvr>
                                      <p:from x="100000" y="100000"/>
                                      <p:to x="100000" y="14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normAutofit/>
          </a:bodyPr>
          <a:lstStyle/>
          <a:p>
            <a:pPr eaLnBrk="1" fontAlgn="auto" hangingPunct="1">
              <a:spcAft>
                <a:spcPts val="0"/>
              </a:spcAft>
              <a:defRPr/>
            </a:pPr>
            <a:r>
              <a:rPr lang="en-US" sz="4000" b="1" dirty="0" smtClean="0">
                <a:solidFill>
                  <a:srgbClr val="C00000"/>
                </a:solidFill>
                <a:latin typeface="Times New Roman" pitchFamily="18" charset="0"/>
                <a:cs typeface="Times New Roman" pitchFamily="18" charset="0"/>
              </a:rPr>
              <a:t>Some Examples from Real Life</a:t>
            </a:r>
          </a:p>
        </p:txBody>
      </p:sp>
      <p:sp>
        <p:nvSpPr>
          <p:cNvPr id="12291" name="Rectangle 3"/>
          <p:cNvSpPr>
            <a:spLocks noGrp="1" noChangeArrowheads="1"/>
          </p:cNvSpPr>
          <p:nvPr>
            <p:ph idx="1"/>
          </p:nvPr>
        </p:nvSpPr>
        <p:spPr>
          <a:xfrm>
            <a:off x="457200" y="4495800"/>
            <a:ext cx="8229600" cy="1858963"/>
          </a:xfrm>
        </p:spPr>
        <p:txBody>
          <a:bodyPr/>
          <a:lstStyle/>
          <a:p>
            <a:pPr eaLnBrk="1" hangingPunct="1">
              <a:lnSpc>
                <a:spcPct val="90000"/>
              </a:lnSpc>
              <a:buFontTx/>
              <a:buNone/>
            </a:pPr>
            <a:endParaRPr lang="en-US" sz="2400" dirty="0" smtClean="0"/>
          </a:p>
          <a:p>
            <a:pPr eaLnBrk="1" hangingPunct="1">
              <a:lnSpc>
                <a:spcPct val="90000"/>
              </a:lnSpc>
              <a:buFontTx/>
              <a:buNone/>
            </a:pPr>
            <a:r>
              <a:rPr lang="en-US" sz="2400" dirty="0" smtClean="0">
                <a:latin typeface="Bookman Old Style" pitchFamily="18" charset="0"/>
              </a:rPr>
              <a:t>   </a:t>
            </a:r>
            <a:r>
              <a:rPr lang="en-US" sz="2400" b="1" dirty="0" smtClean="0">
                <a:solidFill>
                  <a:srgbClr val="002060"/>
                </a:solidFill>
                <a:latin typeface="Times New Roman" pitchFamily="18" charset="0"/>
                <a:cs typeface="Times New Roman" pitchFamily="18" charset="0"/>
              </a:rPr>
              <a:t>Two teams are playing tug of war.  They are both exerting equal force on the rope in opposite directions.  This balanced force results in no change of motion.</a:t>
            </a:r>
          </a:p>
        </p:txBody>
      </p:sp>
      <p:pic>
        <p:nvPicPr>
          <p:cNvPr id="12298" name="Picture 10" descr="MCBD06997_0000[1]"/>
          <p:cNvPicPr>
            <a:picLocks noChangeAspect="1" noChangeArrowheads="1"/>
          </p:cNvPicPr>
          <p:nvPr/>
        </p:nvPicPr>
        <p:blipFill>
          <a:blip r:embed="rId4"/>
          <a:srcRect/>
          <a:stretch>
            <a:fillRect/>
          </a:stretch>
        </p:blipFill>
        <p:spPr bwMode="auto">
          <a:xfrm>
            <a:off x="609600" y="3581400"/>
            <a:ext cx="4260850" cy="793750"/>
          </a:xfrm>
          <a:prstGeom prst="rect">
            <a:avLst/>
          </a:prstGeom>
          <a:noFill/>
          <a:ln w="9525">
            <a:noFill/>
            <a:miter lim="800000"/>
            <a:headEnd/>
            <a:tailEnd/>
          </a:ln>
        </p:spPr>
      </p:pic>
      <p:pic>
        <p:nvPicPr>
          <p:cNvPr id="12300" name="Picture 12" descr="MCj02924760000[1]"/>
          <p:cNvPicPr>
            <a:picLocks noChangeAspect="1" noChangeArrowheads="1"/>
          </p:cNvPicPr>
          <p:nvPr/>
        </p:nvPicPr>
        <p:blipFill>
          <a:blip r:embed="rId5"/>
          <a:srcRect/>
          <a:stretch>
            <a:fillRect/>
          </a:stretch>
        </p:blipFill>
        <p:spPr bwMode="auto">
          <a:xfrm>
            <a:off x="6172200" y="2362200"/>
            <a:ext cx="1747838" cy="1490663"/>
          </a:xfrm>
          <a:prstGeom prst="rect">
            <a:avLst/>
          </a:prstGeom>
          <a:noFill/>
          <a:ln w="9525">
            <a:noFill/>
            <a:miter lim="800000"/>
            <a:headEnd/>
            <a:tailEnd/>
          </a:ln>
        </p:spPr>
      </p:pic>
      <p:sp>
        <p:nvSpPr>
          <p:cNvPr id="17414" name="Text Box 14"/>
          <p:cNvSpPr txBox="1">
            <a:spLocks noChangeArrowheads="1"/>
          </p:cNvSpPr>
          <p:nvPr/>
        </p:nvSpPr>
        <p:spPr bwMode="auto">
          <a:xfrm>
            <a:off x="1143000" y="1371600"/>
            <a:ext cx="5867400" cy="1754326"/>
          </a:xfrm>
          <a:prstGeom prst="rect">
            <a:avLst/>
          </a:prstGeom>
          <a:noFill/>
          <a:ln w="9525">
            <a:noFill/>
            <a:miter lim="800000"/>
            <a:headEnd/>
            <a:tailEnd/>
          </a:ln>
        </p:spPr>
        <p:txBody>
          <a:bodyPr>
            <a:spAutoFit/>
          </a:bodyPr>
          <a:lstStyle/>
          <a:p>
            <a:pPr>
              <a:spcBef>
                <a:spcPct val="20000"/>
              </a:spcBef>
            </a:pPr>
            <a:r>
              <a:rPr lang="en-US" sz="2400" b="1" dirty="0">
                <a:solidFill>
                  <a:srgbClr val="002060"/>
                </a:solidFill>
                <a:latin typeface="Times New Roman" pitchFamily="18" charset="0"/>
                <a:cs typeface="Times New Roman" pitchFamily="18" charset="0"/>
              </a:rPr>
              <a:t>A soccer ball is sitting at rest.  It takes an unbalanced force of a kick to change its motion.</a:t>
            </a:r>
          </a:p>
          <a:p>
            <a:pPr>
              <a:spcBef>
                <a:spcPct val="50000"/>
              </a:spcBef>
            </a:pPr>
            <a:endParaRPr lang="en-US" sz="2400" dirty="0">
              <a:latin typeface="Bookman Old Style" pitchFamily="18"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withEffect">
                                  <p:stCondLst>
                                    <p:cond delay="0"/>
                                  </p:stCondLst>
                                  <p:childTnLst>
                                    <p:set>
                                      <p:cBhvr>
                                        <p:cTn id="6" dur="1" fill="hold">
                                          <p:stCondLst>
                                            <p:cond delay="0"/>
                                          </p:stCondLst>
                                        </p:cTn>
                                        <p:tgtEl>
                                          <p:spTgt spid="12300"/>
                                        </p:tgtEl>
                                        <p:attrNameLst>
                                          <p:attrName>style.visibility</p:attrName>
                                        </p:attrNameLst>
                                      </p:cBhvr>
                                      <p:to>
                                        <p:strVal val="visible"/>
                                      </p:to>
                                    </p:set>
                                    <p:animEffect transition="in" filter="fade">
                                      <p:cBhvr>
                                        <p:cTn id="7" dur="1000"/>
                                        <p:tgtEl>
                                          <p:spTgt spid="12300"/>
                                        </p:tgtEl>
                                      </p:cBhvr>
                                    </p:animEffect>
                                    <p:anim calcmode="lin" valueType="num">
                                      <p:cBhvr>
                                        <p:cTn id="8" dur="1000" fill="hold"/>
                                        <p:tgtEl>
                                          <p:spTgt spid="12300"/>
                                        </p:tgtEl>
                                        <p:attrNameLst>
                                          <p:attrName>ppt_x</p:attrName>
                                        </p:attrNameLst>
                                      </p:cBhvr>
                                      <p:tavLst>
                                        <p:tav tm="0">
                                          <p:val>
                                            <p:strVal val="#ppt_x"/>
                                          </p:val>
                                        </p:tav>
                                        <p:tav tm="100000">
                                          <p:val>
                                            <p:strVal val="#ppt_x"/>
                                          </p:val>
                                        </p:tav>
                                      </p:tavLst>
                                    </p:anim>
                                    <p:anim calcmode="lin" valueType="num">
                                      <p:cBhvr>
                                        <p:cTn id="9" dur="1000" fill="hold"/>
                                        <p:tgtEl>
                                          <p:spTgt spid="12300"/>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12298"/>
                                        </p:tgtEl>
                                        <p:attrNameLst>
                                          <p:attrName>style.visibility</p:attrName>
                                        </p:attrNameLst>
                                      </p:cBhvr>
                                      <p:to>
                                        <p:strVal val="visible"/>
                                      </p:to>
                                    </p:set>
                                    <p:animEffect transition="in" filter="fade">
                                      <p:cBhvr>
                                        <p:cTn id="14" dur="1000"/>
                                        <p:tgtEl>
                                          <p:spTgt spid="12298"/>
                                        </p:tgtEl>
                                      </p:cBhvr>
                                    </p:animEffect>
                                    <p:anim calcmode="lin" valueType="num">
                                      <p:cBhvr>
                                        <p:cTn id="15" dur="1000" fill="hold"/>
                                        <p:tgtEl>
                                          <p:spTgt spid="12298"/>
                                        </p:tgtEl>
                                        <p:attrNameLst>
                                          <p:attrName>ppt_x</p:attrName>
                                        </p:attrNameLst>
                                      </p:cBhvr>
                                      <p:tavLst>
                                        <p:tav tm="0">
                                          <p:val>
                                            <p:strVal val="#ppt_x"/>
                                          </p:val>
                                        </p:tav>
                                        <p:tav tm="100000">
                                          <p:val>
                                            <p:strVal val="#ppt_x"/>
                                          </p:val>
                                        </p:tav>
                                      </p:tavLst>
                                    </p:anim>
                                    <p:anim calcmode="lin" valueType="num">
                                      <p:cBhvr>
                                        <p:cTn id="16" dur="1000" fill="hold"/>
                                        <p:tgtEl>
                                          <p:spTgt spid="12298"/>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499"/>
                                          </p:stCondLst>
                                        </p:cTn>
                                        <p:tgtEl>
                                          <p:spTgt spid="12291">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build="p"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8229600" cy="796908"/>
          </a:xfrm>
        </p:spPr>
        <p:txBody>
          <a:bodyPr/>
          <a:lstStyle/>
          <a:p>
            <a:pPr>
              <a:defRPr/>
            </a:pPr>
            <a:r>
              <a:rPr lang="en-US" b="1" dirty="0" smtClean="0">
                <a:solidFill>
                  <a:srgbClr val="00B050"/>
                </a:solidFill>
                <a:latin typeface="Times New Roman" pitchFamily="18" charset="0"/>
                <a:cs typeface="Times New Roman" pitchFamily="18" charset="0"/>
              </a:rPr>
              <a:t>Question</a:t>
            </a:r>
            <a:endParaRPr lang="en-US" b="1" dirty="0">
              <a:solidFill>
                <a:srgbClr val="00B050"/>
              </a:solidFill>
              <a:latin typeface="Times New Roman" pitchFamily="18" charset="0"/>
              <a:cs typeface="Times New Roman" pitchFamily="18" charset="0"/>
            </a:endParaRPr>
          </a:p>
        </p:txBody>
      </p:sp>
      <p:sp>
        <p:nvSpPr>
          <p:cNvPr id="3" name="Content Placeholder 2"/>
          <p:cNvSpPr>
            <a:spLocks noGrp="1"/>
          </p:cNvSpPr>
          <p:nvPr>
            <p:ph idx="1"/>
          </p:nvPr>
        </p:nvSpPr>
        <p:spPr>
          <a:xfrm>
            <a:off x="0" y="928670"/>
            <a:ext cx="8929718" cy="5572164"/>
          </a:xfrm>
        </p:spPr>
        <p:txBody>
          <a:bodyPr>
            <a:normAutofit lnSpcReduction="10000"/>
          </a:bodyPr>
          <a:lstStyle/>
          <a:p>
            <a:r>
              <a:rPr lang="en-US" b="1" dirty="0" smtClean="0">
                <a:solidFill>
                  <a:srgbClr val="C00000"/>
                </a:solidFill>
                <a:latin typeface="Times New Roman" pitchFamily="18" charset="0"/>
                <a:cs typeface="Times New Roman" pitchFamily="18" charset="0"/>
              </a:rPr>
              <a:t>What is the relationship between mass and inertia</a:t>
            </a:r>
            <a:r>
              <a:rPr lang="en-US" b="1" dirty="0" smtClean="0">
                <a:solidFill>
                  <a:srgbClr val="C00000"/>
                </a:solidFill>
                <a:latin typeface="Times New Roman" pitchFamily="18" charset="0"/>
                <a:cs typeface="Times New Roman" pitchFamily="18" charset="0"/>
              </a:rPr>
              <a:t>?</a:t>
            </a:r>
            <a:endParaRPr lang="ar-IQ" b="1" dirty="0" smtClean="0">
              <a:solidFill>
                <a:srgbClr val="C00000"/>
              </a:solidFill>
              <a:latin typeface="Times New Roman" pitchFamily="18" charset="0"/>
              <a:cs typeface="Times New Roman" pitchFamily="18" charset="0"/>
            </a:endParaRPr>
          </a:p>
          <a:p>
            <a:r>
              <a:rPr lang="en-US" sz="2800" b="1" dirty="0" smtClean="0">
                <a:solidFill>
                  <a:srgbClr val="002060"/>
                </a:solidFill>
                <a:latin typeface="Times New Roman" pitchFamily="18" charset="0"/>
                <a:cs typeface="Times New Roman" pitchFamily="18" charset="0"/>
              </a:rPr>
              <a:t>Mass </a:t>
            </a:r>
            <a:r>
              <a:rPr lang="en-US" sz="2800" b="1" dirty="0" smtClean="0">
                <a:solidFill>
                  <a:srgbClr val="002060"/>
                </a:solidFill>
                <a:latin typeface="Times New Roman" pitchFamily="18" charset="0"/>
                <a:cs typeface="Times New Roman" pitchFamily="18" charset="0"/>
              </a:rPr>
              <a:t>is a measure of how much inertia something has.</a:t>
            </a:r>
          </a:p>
          <a:p>
            <a:r>
              <a:rPr lang="en-US" b="1" dirty="0" smtClean="0">
                <a:solidFill>
                  <a:srgbClr val="C00000"/>
                </a:solidFill>
                <a:latin typeface="Times New Roman" pitchFamily="18" charset="0"/>
                <a:cs typeface="Times New Roman" pitchFamily="18" charset="0"/>
              </a:rPr>
              <a:t>Is </a:t>
            </a:r>
            <a:r>
              <a:rPr lang="en-US" b="1" dirty="0" smtClean="0">
                <a:solidFill>
                  <a:srgbClr val="C00000"/>
                </a:solidFill>
                <a:latin typeface="Times New Roman" pitchFamily="18" charset="0"/>
                <a:cs typeface="Times New Roman" pitchFamily="18" charset="0"/>
              </a:rPr>
              <a:t>inertia a force</a:t>
            </a:r>
            <a:r>
              <a:rPr lang="en-US" b="1" dirty="0" smtClean="0">
                <a:solidFill>
                  <a:srgbClr val="C00000"/>
                </a:solidFill>
                <a:latin typeface="Times New Roman" pitchFamily="18" charset="0"/>
                <a:cs typeface="Times New Roman" pitchFamily="18" charset="0"/>
              </a:rPr>
              <a:t>?</a:t>
            </a:r>
            <a:endParaRPr lang="ar-IQ" b="1" dirty="0" smtClean="0">
              <a:solidFill>
                <a:srgbClr val="C00000"/>
              </a:solidFill>
              <a:latin typeface="Times New Roman" pitchFamily="18" charset="0"/>
              <a:cs typeface="Times New Roman" pitchFamily="18" charset="0"/>
            </a:endParaRPr>
          </a:p>
          <a:p>
            <a:r>
              <a:rPr lang="en-US" sz="2800" b="1" dirty="0" smtClean="0">
                <a:solidFill>
                  <a:srgbClr val="002060"/>
                </a:solidFill>
                <a:latin typeface="Times New Roman" pitchFamily="18" charset="0"/>
                <a:cs typeface="Times New Roman" pitchFamily="18" charset="0"/>
              </a:rPr>
              <a:t>No, inertia is a </a:t>
            </a:r>
            <a:r>
              <a:rPr lang="en-US" sz="2800" b="1" i="1" dirty="0" smtClean="0">
                <a:solidFill>
                  <a:srgbClr val="002060"/>
                </a:solidFill>
                <a:latin typeface="Times New Roman" pitchFamily="18" charset="0"/>
                <a:cs typeface="Times New Roman" pitchFamily="18" charset="0"/>
              </a:rPr>
              <a:t>property</a:t>
            </a:r>
            <a:r>
              <a:rPr lang="en-US" sz="2800" b="1" dirty="0" smtClean="0">
                <a:solidFill>
                  <a:srgbClr val="002060"/>
                </a:solidFill>
                <a:latin typeface="Times New Roman" pitchFamily="18" charset="0"/>
                <a:cs typeface="Times New Roman" pitchFamily="18" charset="0"/>
              </a:rPr>
              <a:t> of matter.  Something has inertia.  Inertia does not act on something.</a:t>
            </a:r>
          </a:p>
          <a:p>
            <a:r>
              <a:rPr lang="en-US" sz="2800" b="1" dirty="0" smtClean="0">
                <a:solidFill>
                  <a:srgbClr val="C00000"/>
                </a:solidFill>
                <a:latin typeface="Times New Roman" pitchFamily="18" charset="0"/>
                <a:ea typeface="Times New Roman" pitchFamily="18" charset="0"/>
                <a:cs typeface="Times New Roman" pitchFamily="18" charset="0"/>
              </a:rPr>
              <a:t>A </a:t>
            </a:r>
            <a:r>
              <a:rPr lang="en-US" sz="2800" b="1" dirty="0" smtClean="0">
                <a:solidFill>
                  <a:srgbClr val="C00000"/>
                </a:solidFill>
                <a:latin typeface="Times New Roman" pitchFamily="18" charset="0"/>
                <a:ea typeface="Times New Roman" pitchFamily="18" charset="0"/>
                <a:cs typeface="Times New Roman" pitchFamily="18" charset="0"/>
              </a:rPr>
              <a:t>force of gravity between the sun and its planets holds the planets in orbit around the sun. If that force of gravity suddenly disappeared, in what kind of path would the planets move</a:t>
            </a:r>
            <a:r>
              <a:rPr lang="en-US" sz="2800" b="1" dirty="0" smtClean="0">
                <a:solidFill>
                  <a:srgbClr val="C00000"/>
                </a:solidFill>
                <a:latin typeface="Times New Roman" pitchFamily="18" charset="0"/>
                <a:ea typeface="Times New Roman" pitchFamily="18" charset="0"/>
                <a:cs typeface="Times New Roman" pitchFamily="18" charset="0"/>
              </a:rPr>
              <a:t>?</a:t>
            </a:r>
            <a:endParaRPr lang="ar-IQ" sz="2800" b="1" dirty="0" smtClean="0">
              <a:solidFill>
                <a:srgbClr val="C00000"/>
              </a:solidFill>
              <a:latin typeface="Times New Roman" pitchFamily="18" charset="0"/>
              <a:ea typeface="Times New Roman" pitchFamily="18" charset="0"/>
              <a:cs typeface="Times New Roman" pitchFamily="18" charset="0"/>
            </a:endParaRPr>
          </a:p>
          <a:p>
            <a:r>
              <a:rPr lang="en-US" sz="2800" b="1" dirty="0" smtClean="0">
                <a:solidFill>
                  <a:srgbClr val="002060"/>
                </a:solidFill>
                <a:latin typeface="Times New Roman" pitchFamily="18" charset="0"/>
                <a:ea typeface="Times New Roman" pitchFamily="18" charset="0"/>
                <a:cs typeface="Times New Roman" pitchFamily="18" charset="0"/>
              </a:rPr>
              <a:t>Each planet would move in a straight line at constant speed.</a:t>
            </a:r>
          </a:p>
          <a:p>
            <a:endParaRPr lang="ar-IQ" sz="2800" b="1" dirty="0" smtClean="0">
              <a:solidFill>
                <a:srgbClr val="C00000"/>
              </a:solidFill>
              <a:latin typeface="Times New Roman" pitchFamily="18" charset="0"/>
              <a:ea typeface="Times New Roman" pitchFamily="18" charset="0"/>
              <a:cs typeface="Times New Roman" pitchFamily="18" charset="0"/>
            </a:endParaRPr>
          </a:p>
          <a:p>
            <a:endParaRPr lang="en-US" sz="3500" b="1" dirty="0" smtClean="0">
              <a:solidFill>
                <a:srgbClr val="000000"/>
              </a:solidFill>
              <a:latin typeface="Times New Roman" pitchFamily="18" charset="0"/>
              <a:ea typeface="Times New Roman" pitchFamily="18" charset="0"/>
              <a:cs typeface="Times New Roman" pitchFamily="18" charset="0"/>
            </a:endParaRPr>
          </a:p>
          <a:p>
            <a:endParaRPr lang="en-US" sz="4000" b="1" dirty="0" smtClean="0">
              <a:latin typeface="Times New Roman" pitchFamily="18" charset="0"/>
              <a:cs typeface="Times New Roman" pitchFamily="18" charset="0"/>
            </a:endParaRPr>
          </a:p>
          <a:p>
            <a:endParaRPr lang="en-US" sz="4000" b="1" dirty="0" smtClean="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428596" y="0"/>
            <a:ext cx="8229600" cy="939784"/>
          </a:xfrm>
        </p:spPr>
        <p:txBody>
          <a:bodyPr>
            <a:normAutofit/>
          </a:bodyPr>
          <a:lstStyle/>
          <a:p>
            <a:pPr eaLnBrk="1" fontAlgn="auto" hangingPunct="1">
              <a:spcAft>
                <a:spcPts val="0"/>
              </a:spcAft>
              <a:defRPr/>
            </a:pPr>
            <a:r>
              <a:rPr lang="en-US" sz="3200" b="1" dirty="0" smtClean="0">
                <a:solidFill>
                  <a:srgbClr val="C00000"/>
                </a:solidFill>
                <a:latin typeface="Times New Roman" pitchFamily="18" charset="0"/>
                <a:cs typeface="Times New Roman" pitchFamily="18" charset="0"/>
              </a:rPr>
              <a:t>Newton’s Second Law</a:t>
            </a:r>
          </a:p>
        </p:txBody>
      </p:sp>
      <p:sp>
        <p:nvSpPr>
          <p:cNvPr id="26627" name="Rectangle 3"/>
          <p:cNvSpPr>
            <a:spLocks noGrp="1" noChangeArrowheads="1"/>
          </p:cNvSpPr>
          <p:nvPr>
            <p:ph idx="1"/>
          </p:nvPr>
        </p:nvSpPr>
        <p:spPr>
          <a:xfrm>
            <a:off x="285720" y="3786190"/>
            <a:ext cx="8229600" cy="1357322"/>
          </a:xfrm>
        </p:spPr>
        <p:txBody>
          <a:bodyPr>
            <a:normAutofit/>
          </a:bodyPr>
          <a:lstStyle/>
          <a:p>
            <a:pPr algn="ctr" eaLnBrk="1" hangingPunct="1">
              <a:lnSpc>
                <a:spcPct val="80000"/>
              </a:lnSpc>
              <a:buFontTx/>
              <a:buNone/>
            </a:pPr>
            <a:r>
              <a:rPr lang="en-US" sz="2000" b="1" i="1" dirty="0" smtClean="0">
                <a:solidFill>
                  <a:srgbClr val="002060"/>
                </a:solidFill>
                <a:latin typeface="Times New Roman" pitchFamily="18" charset="0"/>
                <a:cs typeface="Times New Roman" pitchFamily="18" charset="0"/>
              </a:rPr>
              <a:t>Force equals mass times acceleration.</a:t>
            </a:r>
          </a:p>
          <a:p>
            <a:pPr algn="ctr" eaLnBrk="1" hangingPunct="1">
              <a:lnSpc>
                <a:spcPct val="80000"/>
              </a:lnSpc>
              <a:buFontTx/>
              <a:buNone/>
            </a:pPr>
            <a:r>
              <a:rPr lang="en-US" sz="2000" b="1" i="1" dirty="0" smtClean="0">
                <a:solidFill>
                  <a:srgbClr val="002060"/>
                </a:solidFill>
                <a:latin typeface="Times New Roman" pitchFamily="18" charset="0"/>
                <a:cs typeface="Times New Roman" pitchFamily="18" charset="0"/>
              </a:rPr>
              <a:t>F = ma</a:t>
            </a:r>
            <a:endParaRPr lang="ar-IQ" sz="2000" b="1" i="1" dirty="0" smtClean="0">
              <a:solidFill>
                <a:srgbClr val="002060"/>
              </a:solidFill>
              <a:latin typeface="Times New Roman" pitchFamily="18" charset="0"/>
              <a:cs typeface="Times New Roman" pitchFamily="18" charset="0"/>
            </a:endParaRPr>
          </a:p>
          <a:p>
            <a:pPr algn="ctr">
              <a:lnSpc>
                <a:spcPct val="80000"/>
              </a:lnSpc>
              <a:buNone/>
            </a:pPr>
            <a:r>
              <a:rPr lang="en-MY" sz="2000" b="1" i="1" dirty="0" smtClean="0">
                <a:solidFill>
                  <a:srgbClr val="002060"/>
                </a:solidFill>
                <a:latin typeface="Times New Roman" pitchFamily="18" charset="0"/>
                <a:cs typeface="Times New Roman" pitchFamily="18" charset="0"/>
              </a:rPr>
              <a:t>The net force of an object is equal to the product of its mass and acceleration, or F=ma.</a:t>
            </a:r>
            <a:endParaRPr lang="ar-IQ" sz="2000" b="1" i="1" dirty="0" smtClean="0">
              <a:solidFill>
                <a:srgbClr val="002060"/>
              </a:solidFill>
              <a:latin typeface="Times New Roman" pitchFamily="18" charset="0"/>
              <a:cs typeface="Times New Roman" pitchFamily="18" charset="0"/>
            </a:endParaRPr>
          </a:p>
          <a:p>
            <a:pPr algn="ctr">
              <a:lnSpc>
                <a:spcPct val="80000"/>
              </a:lnSpc>
              <a:buNone/>
            </a:pPr>
            <a:endParaRPr lang="ar-IQ" sz="2800" b="1" i="1" dirty="0" smtClean="0">
              <a:solidFill>
                <a:srgbClr val="002060"/>
              </a:solidFill>
              <a:latin typeface="Times New Roman" pitchFamily="18" charset="0"/>
              <a:cs typeface="Times New Roman" pitchFamily="18" charset="0"/>
            </a:endParaRPr>
          </a:p>
          <a:p>
            <a:pPr algn="ctr">
              <a:lnSpc>
                <a:spcPct val="80000"/>
              </a:lnSpc>
              <a:buNone/>
            </a:pPr>
            <a:endParaRPr lang="ar-IQ" sz="2800" b="1" i="1" dirty="0" smtClean="0">
              <a:solidFill>
                <a:srgbClr val="002060"/>
              </a:solidFill>
              <a:latin typeface="Times New Roman" pitchFamily="18" charset="0"/>
              <a:cs typeface="Times New Roman" pitchFamily="18" charset="0"/>
            </a:endParaRPr>
          </a:p>
          <a:p>
            <a:pPr algn="ctr">
              <a:lnSpc>
                <a:spcPct val="80000"/>
              </a:lnSpc>
              <a:buNone/>
            </a:pPr>
            <a:endParaRPr lang="en-US" sz="2800" b="1" i="1" dirty="0" smtClean="0">
              <a:solidFill>
                <a:srgbClr val="002060"/>
              </a:solidFill>
              <a:latin typeface="Times New Roman" pitchFamily="18" charset="0"/>
              <a:cs typeface="Times New Roman" pitchFamily="18" charset="0"/>
            </a:endParaRPr>
          </a:p>
        </p:txBody>
      </p:sp>
      <p:sp>
        <p:nvSpPr>
          <p:cNvPr id="7172" name="Text Box 4"/>
          <p:cNvSpPr txBox="1">
            <a:spLocks noChangeArrowheads="1"/>
          </p:cNvSpPr>
          <p:nvPr/>
        </p:nvSpPr>
        <p:spPr bwMode="auto">
          <a:xfrm>
            <a:off x="642910" y="5786454"/>
            <a:ext cx="7696200" cy="830997"/>
          </a:xfrm>
          <a:prstGeom prst="rect">
            <a:avLst/>
          </a:prstGeom>
          <a:noFill/>
          <a:ln w="9525">
            <a:noFill/>
            <a:miter lim="800000"/>
            <a:headEnd/>
            <a:tailEnd/>
          </a:ln>
        </p:spPr>
        <p:txBody>
          <a:bodyPr>
            <a:spAutoFit/>
          </a:bodyPr>
          <a:lstStyle/>
          <a:p>
            <a:pPr algn="ctr">
              <a:spcBef>
                <a:spcPct val="50000"/>
              </a:spcBef>
            </a:pPr>
            <a:r>
              <a:rPr lang="en-US" sz="2400" b="1" u="sng" dirty="0">
                <a:latin typeface="Times New Roman" pitchFamily="18" charset="0"/>
                <a:cs typeface="Times New Roman" pitchFamily="18" charset="0"/>
              </a:rPr>
              <a:t>Acceleration</a:t>
            </a:r>
            <a:r>
              <a:rPr lang="en-US" sz="2400" b="1" dirty="0">
                <a:latin typeface="Times New Roman" pitchFamily="18" charset="0"/>
                <a:cs typeface="Times New Roman" pitchFamily="18" charset="0"/>
              </a:rPr>
              <a:t>: a measurement of how quickly an object is changing speed.</a:t>
            </a:r>
          </a:p>
        </p:txBody>
      </p:sp>
      <p:pic>
        <p:nvPicPr>
          <p:cNvPr id="26629" name="Picture 5" descr="MCSY01296_0000[1]"/>
          <p:cNvPicPr>
            <a:picLocks noChangeAspect="1" noChangeArrowheads="1"/>
          </p:cNvPicPr>
          <p:nvPr/>
        </p:nvPicPr>
        <p:blipFill>
          <a:blip r:embed="rId5"/>
          <a:srcRect/>
          <a:stretch>
            <a:fillRect/>
          </a:stretch>
        </p:blipFill>
        <p:spPr bwMode="auto">
          <a:xfrm>
            <a:off x="3857619" y="928670"/>
            <a:ext cx="1428761" cy="1428760"/>
          </a:xfrm>
          <a:prstGeom prst="rect">
            <a:avLst/>
          </a:prstGeom>
          <a:noFill/>
          <a:ln w="9525">
            <a:noFill/>
            <a:miter lim="800000"/>
            <a:headEnd/>
            <a:tailEnd/>
          </a:ln>
        </p:spPr>
      </p:pic>
      <p:graphicFrame>
        <p:nvGraphicFramePr>
          <p:cNvPr id="136195" name="Object 3"/>
          <p:cNvGraphicFramePr>
            <a:graphicFrameLocks/>
          </p:cNvGraphicFramePr>
          <p:nvPr/>
        </p:nvGraphicFramePr>
        <p:xfrm>
          <a:off x="1571604" y="4857760"/>
          <a:ext cx="5715000" cy="857256"/>
        </p:xfrm>
        <a:graphic>
          <a:graphicData uri="http://schemas.openxmlformats.org/presentationml/2006/ole">
            <p:oleObj spid="_x0000_s136195" name="Microsoft Equation 3.0" r:id="rId6" imgW="2501640" imgH="647640" progId="Equation.3">
              <p:embed/>
            </p:oleObj>
          </a:graphicData>
        </a:graphic>
      </p:graphicFrame>
      <p:sp>
        <p:nvSpPr>
          <p:cNvPr id="8" name="TextBox 7"/>
          <p:cNvSpPr txBox="1"/>
          <p:nvPr/>
        </p:nvSpPr>
        <p:spPr>
          <a:xfrm>
            <a:off x="428596" y="2285992"/>
            <a:ext cx="8501122" cy="1631216"/>
          </a:xfrm>
          <a:prstGeom prst="rect">
            <a:avLst/>
          </a:prstGeom>
          <a:noFill/>
        </p:spPr>
        <p:txBody>
          <a:bodyPr wrap="square" rtlCol="0">
            <a:spAutoFit/>
          </a:bodyPr>
          <a:lstStyle/>
          <a:p>
            <a:r>
              <a:rPr lang="en-US" sz="2000" b="1" dirty="0" smtClean="0">
                <a:solidFill>
                  <a:srgbClr val="002060"/>
                </a:solidFill>
                <a:latin typeface="Times New Roman" pitchFamily="18" charset="0"/>
                <a:cs typeface="Times New Roman" pitchFamily="18" charset="0"/>
              </a:rPr>
              <a:t>The law of acceleration , state that the acceleration of an object is directly proportional to the net force acting on it and inversely proportional to its mass.</a:t>
            </a:r>
          </a:p>
          <a:p>
            <a:pPr algn="r" rtl="1"/>
            <a:r>
              <a:rPr lang="ar-IQ" sz="2000" b="1" dirty="0" smtClean="0">
                <a:solidFill>
                  <a:srgbClr val="002060"/>
                </a:solidFill>
                <a:latin typeface="Times New Roman" pitchFamily="18" charset="0"/>
                <a:cs typeface="Times New Roman" pitchFamily="18" charset="0"/>
              </a:rPr>
              <a:t>قانون نيوتن الثاني يختص بالاجسام التي تؤثر عليها قوة خارجية تؤدي الى تحريكها بعجلة او ان تغير من سرعتها اذا كانت الاجسام متحركة .</a:t>
            </a:r>
            <a:endParaRPr lang="en-MY" sz="2000" b="1" dirty="0">
              <a:solidFill>
                <a:srgbClr val="002060"/>
              </a:solidFill>
              <a:latin typeface="Times New Roman" pitchFamily="18" charset="0"/>
              <a:cs typeface="Times New Roman" pitchFamily="18" charset="0"/>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172"/>
                                        </p:tgtEl>
                                        <p:attrNameLst>
                                          <p:attrName>style.visibility</p:attrName>
                                        </p:attrNameLst>
                                      </p:cBhvr>
                                      <p:to>
                                        <p:strVal val="visible"/>
                                      </p:to>
                                    </p:set>
                                    <p:animEffect transition="in" filter="fade">
                                      <p:cBhvr>
                                        <p:cTn id="7" dur="1000"/>
                                        <p:tgtEl>
                                          <p:spTgt spid="7172"/>
                                        </p:tgtEl>
                                      </p:cBhvr>
                                    </p:animEffect>
                                    <p:anim calcmode="lin" valueType="num">
                                      <p:cBhvr>
                                        <p:cTn id="8" dur="1000" fill="hold"/>
                                        <p:tgtEl>
                                          <p:spTgt spid="7172"/>
                                        </p:tgtEl>
                                        <p:attrNameLst>
                                          <p:attrName>ppt_x</p:attrName>
                                        </p:attrNameLst>
                                      </p:cBhvr>
                                      <p:tavLst>
                                        <p:tav tm="0">
                                          <p:val>
                                            <p:strVal val="#ppt_x"/>
                                          </p:val>
                                        </p:tav>
                                        <p:tav tm="100000">
                                          <p:val>
                                            <p:strVal val="#ppt_x"/>
                                          </p:val>
                                        </p:tav>
                                      </p:tavLst>
                                    </p:anim>
                                    <p:anim calcmode="lin" valueType="num">
                                      <p:cBhvr>
                                        <p:cTn id="9" dur="1000" fill="hold"/>
                                        <p:tgtEl>
                                          <p:spTgt spid="717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8229600" cy="1143000"/>
          </a:xfrm>
        </p:spPr>
        <p:txBody>
          <a:bodyPr>
            <a:normAutofit/>
          </a:bodyPr>
          <a:lstStyle/>
          <a:p>
            <a:pPr eaLnBrk="1" fontAlgn="auto" hangingPunct="1">
              <a:spcAft>
                <a:spcPts val="0"/>
              </a:spcAft>
              <a:defRPr/>
            </a:pPr>
            <a:r>
              <a:rPr lang="en-US" sz="3200" b="1" dirty="0" smtClean="0">
                <a:solidFill>
                  <a:srgbClr val="C00000"/>
                </a:solidFill>
                <a:latin typeface="Times New Roman" pitchFamily="18" charset="0"/>
                <a:cs typeface="Times New Roman" pitchFamily="18" charset="0"/>
              </a:rPr>
              <a:t>Balanced Versus Unbalanced</a:t>
            </a:r>
            <a:endParaRPr lang="en-US" sz="3200" b="1" dirty="0">
              <a:solidFill>
                <a:srgbClr val="C00000"/>
              </a:solidFill>
              <a:latin typeface="Times New Roman" pitchFamily="18" charset="0"/>
              <a:cs typeface="Times New Roman" pitchFamily="18" charset="0"/>
            </a:endParaRPr>
          </a:p>
        </p:txBody>
      </p:sp>
      <p:pic>
        <p:nvPicPr>
          <p:cNvPr id="4" name="Picture 8"/>
          <p:cNvPicPr>
            <a:picLocks noGrp="1" noChangeAspect="1" noChangeArrowheads="1"/>
          </p:cNvPicPr>
          <p:nvPr>
            <p:ph idx="1"/>
          </p:nvPr>
        </p:nvPicPr>
        <p:blipFill>
          <a:blip r:embed="rId2"/>
          <a:srcRect/>
          <a:stretch>
            <a:fillRect/>
          </a:stretch>
        </p:blipFill>
        <p:spPr>
          <a:xfrm>
            <a:off x="214282" y="1142985"/>
            <a:ext cx="3571900" cy="3000396"/>
          </a:xfrm>
          <a:noFill/>
        </p:spPr>
      </p:pic>
      <p:sp>
        <p:nvSpPr>
          <p:cNvPr id="5" name="Text Box 13"/>
          <p:cNvSpPr txBox="1">
            <a:spLocks noChangeArrowheads="1"/>
          </p:cNvSpPr>
          <p:nvPr/>
        </p:nvSpPr>
        <p:spPr bwMode="auto">
          <a:xfrm>
            <a:off x="0" y="5500702"/>
            <a:ext cx="3929058" cy="954107"/>
          </a:xfrm>
          <a:prstGeom prst="rect">
            <a:avLst/>
          </a:prstGeom>
          <a:noFill/>
          <a:ln w="9525">
            <a:noFill/>
            <a:miter lim="800000"/>
            <a:headEnd/>
            <a:tailEnd/>
          </a:ln>
          <a:effectLst/>
        </p:spPr>
        <p:txBody>
          <a:bodyPr wrap="square">
            <a:spAutoFit/>
          </a:bodyPr>
          <a:lstStyle/>
          <a:p>
            <a:pPr algn="ctr">
              <a:spcBef>
                <a:spcPct val="50000"/>
              </a:spcBef>
            </a:pPr>
            <a:r>
              <a:rPr lang="en-US" sz="2800" b="1" dirty="0">
                <a:latin typeface="Times New Roman" pitchFamily="18" charset="0"/>
                <a:cs typeface="Times New Roman" pitchFamily="18" charset="0"/>
              </a:rPr>
              <a:t>Balanced forces cause no acceleration.</a:t>
            </a:r>
          </a:p>
        </p:txBody>
      </p:sp>
      <p:sp>
        <p:nvSpPr>
          <p:cNvPr id="6" name="AutoShape 14"/>
          <p:cNvSpPr>
            <a:spLocks noChangeArrowheads="1"/>
          </p:cNvSpPr>
          <p:nvPr/>
        </p:nvSpPr>
        <p:spPr bwMode="auto">
          <a:xfrm>
            <a:off x="1500166" y="4357694"/>
            <a:ext cx="914400" cy="1143000"/>
          </a:xfrm>
          <a:prstGeom prst="downArrow">
            <a:avLst>
              <a:gd name="adj1" fmla="val 50000"/>
              <a:gd name="adj2" fmla="val 31250"/>
            </a:avLst>
          </a:prstGeom>
          <a:solidFill>
            <a:schemeClr val="accent1"/>
          </a:solidFill>
          <a:ln w="9525">
            <a:solidFill>
              <a:schemeClr val="tx1"/>
            </a:solidFill>
            <a:miter lim="800000"/>
            <a:headEnd/>
            <a:tailEnd/>
          </a:ln>
          <a:effectLst/>
        </p:spPr>
        <p:txBody>
          <a:bodyPr vert="eaVert" wrap="none" anchor="ctr"/>
          <a:lstStyle/>
          <a:p>
            <a:endParaRPr lang="en-US"/>
          </a:p>
        </p:txBody>
      </p:sp>
      <p:pic>
        <p:nvPicPr>
          <p:cNvPr id="7" name="Picture 7"/>
          <p:cNvPicPr>
            <a:picLocks noChangeAspect="1" noChangeArrowheads="1"/>
          </p:cNvPicPr>
          <p:nvPr/>
        </p:nvPicPr>
        <p:blipFill>
          <a:blip r:embed="rId3"/>
          <a:srcRect/>
          <a:stretch>
            <a:fillRect/>
          </a:stretch>
        </p:blipFill>
        <p:spPr bwMode="auto">
          <a:xfrm>
            <a:off x="4786314" y="1142984"/>
            <a:ext cx="3786214" cy="3071834"/>
          </a:xfrm>
          <a:prstGeom prst="rect">
            <a:avLst/>
          </a:prstGeom>
          <a:noFill/>
          <a:ln w="9525">
            <a:noFill/>
            <a:miter lim="800000"/>
            <a:headEnd/>
            <a:tailEnd/>
          </a:ln>
        </p:spPr>
      </p:pic>
      <p:sp>
        <p:nvSpPr>
          <p:cNvPr id="8" name="AutoShape 14"/>
          <p:cNvSpPr>
            <a:spLocks noChangeArrowheads="1"/>
          </p:cNvSpPr>
          <p:nvPr/>
        </p:nvSpPr>
        <p:spPr bwMode="auto">
          <a:xfrm>
            <a:off x="6072198" y="4500570"/>
            <a:ext cx="914400" cy="1143000"/>
          </a:xfrm>
          <a:prstGeom prst="downArrow">
            <a:avLst>
              <a:gd name="adj1" fmla="val 50000"/>
              <a:gd name="adj2" fmla="val 31250"/>
            </a:avLst>
          </a:prstGeom>
          <a:solidFill>
            <a:schemeClr val="accent1"/>
          </a:solidFill>
          <a:ln w="9525">
            <a:solidFill>
              <a:schemeClr val="tx1"/>
            </a:solidFill>
            <a:miter lim="800000"/>
            <a:headEnd/>
            <a:tailEnd/>
          </a:ln>
          <a:effectLst/>
        </p:spPr>
        <p:txBody>
          <a:bodyPr vert="eaVert" wrap="none" anchor="ctr"/>
          <a:lstStyle/>
          <a:p>
            <a:endParaRPr lang="en-US"/>
          </a:p>
        </p:txBody>
      </p:sp>
      <p:sp>
        <p:nvSpPr>
          <p:cNvPr id="9" name="Rectangle 8"/>
          <p:cNvSpPr/>
          <p:nvPr/>
        </p:nvSpPr>
        <p:spPr>
          <a:xfrm>
            <a:off x="4857752" y="5643578"/>
            <a:ext cx="3500462" cy="954107"/>
          </a:xfrm>
          <a:prstGeom prst="rect">
            <a:avLst/>
          </a:prstGeom>
        </p:spPr>
        <p:txBody>
          <a:bodyPr wrap="square">
            <a:spAutoFit/>
          </a:bodyPr>
          <a:lstStyle/>
          <a:p>
            <a:pPr algn="ctr">
              <a:spcBef>
                <a:spcPct val="50000"/>
              </a:spcBef>
            </a:pPr>
            <a:r>
              <a:rPr lang="en-US" sz="2800" b="1" dirty="0" smtClean="0">
                <a:latin typeface="Times New Roman" pitchFamily="18" charset="0"/>
                <a:cs typeface="Times New Roman" pitchFamily="18" charset="0"/>
              </a:rPr>
              <a:t>Unbalanced forces cause acceleration.</a:t>
            </a:r>
            <a:endParaRPr lang="en-US" sz="2800" b="1"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0-#ppt_h/2"/>
                                          </p:val>
                                        </p:tav>
                                        <p:tav tm="100000">
                                          <p:val>
                                            <p:strVal val="#ppt_y"/>
                                          </p:val>
                                        </p:tav>
                                      </p:tavLst>
                                    </p:anim>
                                  </p:childTnLst>
                                </p:cTn>
                              </p:par>
                              <p:par>
                                <p:cTn id="14" presetID="9" presetClass="entr" presetSubtype="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dissolve">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dissolve">
                                      <p:cBhvr>
                                        <p:cTn id="21" dur="5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1"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ppt_x"/>
                                          </p:val>
                                        </p:tav>
                                        <p:tav tm="100000">
                                          <p:val>
                                            <p:strVal val="#ppt_x"/>
                                          </p:val>
                                        </p:tav>
                                      </p:tavLst>
                                    </p:anim>
                                    <p:anim calcmode="lin" valueType="num">
                                      <p:cBhvr additive="base">
                                        <p:cTn id="27"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0" y="0"/>
            <a:ext cx="8229600" cy="939784"/>
          </a:xfrm>
        </p:spPr>
        <p:txBody>
          <a:bodyPr>
            <a:normAutofit/>
          </a:bodyPr>
          <a:lstStyle/>
          <a:p>
            <a:pPr algn="l" eaLnBrk="1" fontAlgn="auto" hangingPunct="1">
              <a:spcAft>
                <a:spcPts val="0"/>
              </a:spcAft>
              <a:buFont typeface="Wingdings" pitchFamily="2" charset="2"/>
              <a:buChar char="Ø"/>
              <a:defRPr/>
            </a:pPr>
            <a:r>
              <a:rPr lang="en-US" sz="3200" b="1" dirty="0" smtClean="0">
                <a:solidFill>
                  <a:srgbClr val="C00000"/>
                </a:solidFill>
                <a:latin typeface="Times New Roman" pitchFamily="18" charset="0"/>
                <a:cs typeface="Times New Roman" pitchFamily="18" charset="0"/>
              </a:rPr>
              <a:t>What does </a:t>
            </a:r>
            <a:r>
              <a:rPr lang="en-US" sz="3200" b="1" i="1" dirty="0" smtClean="0">
                <a:solidFill>
                  <a:srgbClr val="C00000"/>
                </a:solidFill>
                <a:latin typeface="Times New Roman" pitchFamily="18" charset="0"/>
                <a:cs typeface="Times New Roman" pitchFamily="18" charset="0"/>
              </a:rPr>
              <a:t>F = ma </a:t>
            </a:r>
            <a:r>
              <a:rPr lang="en-US" sz="3200" b="1" dirty="0" smtClean="0">
                <a:solidFill>
                  <a:srgbClr val="C00000"/>
                </a:solidFill>
                <a:latin typeface="Times New Roman" pitchFamily="18" charset="0"/>
                <a:cs typeface="Times New Roman" pitchFamily="18" charset="0"/>
              </a:rPr>
              <a:t>mean?</a:t>
            </a:r>
          </a:p>
        </p:txBody>
      </p:sp>
      <p:sp>
        <p:nvSpPr>
          <p:cNvPr id="30723" name="Rectangle 3"/>
          <p:cNvSpPr>
            <a:spLocks noGrp="1" noChangeArrowheads="1"/>
          </p:cNvSpPr>
          <p:nvPr>
            <p:ph idx="1"/>
          </p:nvPr>
        </p:nvSpPr>
        <p:spPr>
          <a:xfrm>
            <a:off x="0" y="1000108"/>
            <a:ext cx="8915400" cy="1143000"/>
          </a:xfrm>
        </p:spPr>
        <p:txBody>
          <a:bodyPr>
            <a:normAutofit/>
          </a:bodyPr>
          <a:lstStyle/>
          <a:p>
            <a:pPr eaLnBrk="1" hangingPunct="1">
              <a:lnSpc>
                <a:spcPct val="90000"/>
              </a:lnSpc>
              <a:buFontTx/>
              <a:buNone/>
            </a:pPr>
            <a:r>
              <a:rPr lang="en-US" sz="2400" b="1" dirty="0" smtClean="0">
                <a:solidFill>
                  <a:srgbClr val="002060"/>
                </a:solidFill>
                <a:latin typeface="Times New Roman" pitchFamily="18" charset="0"/>
                <a:cs typeface="Times New Roman" pitchFamily="18" charset="0"/>
              </a:rPr>
              <a:t>Force is </a:t>
            </a:r>
            <a:r>
              <a:rPr lang="en-US" sz="2400" b="1" i="1" dirty="0" smtClean="0">
                <a:solidFill>
                  <a:srgbClr val="002060"/>
                </a:solidFill>
                <a:latin typeface="Times New Roman" pitchFamily="18" charset="0"/>
                <a:cs typeface="Times New Roman" pitchFamily="18" charset="0"/>
              </a:rPr>
              <a:t>directly proportional</a:t>
            </a:r>
            <a:r>
              <a:rPr lang="en-US" sz="2400" b="1" dirty="0" smtClean="0">
                <a:solidFill>
                  <a:srgbClr val="002060"/>
                </a:solidFill>
                <a:latin typeface="Times New Roman" pitchFamily="18" charset="0"/>
                <a:cs typeface="Times New Roman" pitchFamily="18" charset="0"/>
              </a:rPr>
              <a:t> to mass and acceleration.  Imagine a ball of a certain mass moving at a certain acceleration.  This ball has a certain force.  </a:t>
            </a:r>
          </a:p>
        </p:txBody>
      </p:sp>
      <p:sp>
        <p:nvSpPr>
          <p:cNvPr id="30724" name="Text Box 8"/>
          <p:cNvSpPr txBox="1">
            <a:spLocks noChangeArrowheads="1"/>
          </p:cNvSpPr>
          <p:nvPr/>
        </p:nvSpPr>
        <p:spPr bwMode="auto">
          <a:xfrm>
            <a:off x="0" y="2285992"/>
            <a:ext cx="8686800" cy="1089529"/>
          </a:xfrm>
          <a:prstGeom prst="rect">
            <a:avLst/>
          </a:prstGeom>
          <a:noFill/>
          <a:ln w="9525">
            <a:noFill/>
            <a:miter lim="800000"/>
            <a:headEnd/>
            <a:tailEnd/>
          </a:ln>
        </p:spPr>
        <p:txBody>
          <a:bodyPr>
            <a:spAutoFit/>
          </a:bodyPr>
          <a:lstStyle/>
          <a:p>
            <a:pPr>
              <a:lnSpc>
                <a:spcPct val="90000"/>
              </a:lnSpc>
              <a:spcBef>
                <a:spcPct val="20000"/>
              </a:spcBef>
            </a:pPr>
            <a:r>
              <a:rPr lang="en-US" sz="2400" b="1" dirty="0">
                <a:solidFill>
                  <a:srgbClr val="002060"/>
                </a:solidFill>
                <a:latin typeface="Times New Roman" pitchFamily="18" charset="0"/>
                <a:cs typeface="Times New Roman" pitchFamily="18" charset="0"/>
              </a:rPr>
              <a:t>Now imagine we make the ball twice as big (double the mass) but keep the acceleration constant.  F = ma says that this new ball has </a:t>
            </a:r>
            <a:r>
              <a:rPr lang="en-US" sz="2400" b="1" i="1" dirty="0">
                <a:solidFill>
                  <a:srgbClr val="002060"/>
                </a:solidFill>
                <a:latin typeface="Times New Roman" pitchFamily="18" charset="0"/>
                <a:cs typeface="Times New Roman" pitchFamily="18" charset="0"/>
              </a:rPr>
              <a:t>twice the force </a:t>
            </a:r>
            <a:r>
              <a:rPr lang="en-US" sz="2400" b="1" dirty="0">
                <a:solidFill>
                  <a:srgbClr val="002060"/>
                </a:solidFill>
                <a:latin typeface="Times New Roman" pitchFamily="18" charset="0"/>
                <a:cs typeface="Times New Roman" pitchFamily="18" charset="0"/>
              </a:rPr>
              <a:t>of the old ball.</a:t>
            </a:r>
          </a:p>
        </p:txBody>
      </p:sp>
      <p:sp>
        <p:nvSpPr>
          <p:cNvPr id="6" name="Rectangle 3"/>
          <p:cNvSpPr txBox="1">
            <a:spLocks noChangeArrowheads="1"/>
          </p:cNvSpPr>
          <p:nvPr/>
        </p:nvSpPr>
        <p:spPr>
          <a:xfrm>
            <a:off x="0" y="3571877"/>
            <a:ext cx="8443914" cy="1857388"/>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Wingdings" pitchFamily="2" charset="2"/>
              <a:buNone/>
              <a:tabLst/>
              <a:defRPr/>
            </a:pPr>
            <a:endParaRPr kumimoji="0" lang="en-US" sz="3200" b="0" i="0" u="none" strike="noStrike" kern="1200" cap="none" spc="0" normalizeH="0" baseline="0" noProof="0" dirty="0" smtClean="0">
              <a:ln>
                <a:noFill/>
              </a:ln>
              <a:solidFill>
                <a:schemeClr val="tx1"/>
              </a:solidFill>
              <a:effectLst/>
              <a:uLnTx/>
              <a:uFillTx/>
              <a:latin typeface="+mn-lt"/>
              <a:ea typeface="+mn-ea"/>
              <a:cs typeface="+mn-cs"/>
            </a:endParaRPr>
          </a:p>
          <a:p>
            <a:pPr marL="342900" indent="-342900">
              <a:spcBef>
                <a:spcPct val="20000"/>
              </a:spcBef>
              <a:buFont typeface="Arial" pitchFamily="34" charset="0"/>
              <a:buChar char="•"/>
            </a:pPr>
            <a:r>
              <a:rPr kumimoji="0" lang="en-US" sz="2400" b="1" i="0" u="none" strike="noStrike" kern="1200" cap="none" spc="0" normalizeH="0" baseline="0" noProof="0" dirty="0" smtClean="0">
                <a:ln>
                  <a:noFill/>
                </a:ln>
                <a:solidFill>
                  <a:srgbClr val="002060"/>
                </a:solidFill>
                <a:effectLst/>
                <a:uLnTx/>
                <a:uFillTx/>
                <a:latin typeface="Times New Roman" pitchFamily="18" charset="0"/>
                <a:cs typeface="Times New Roman" pitchFamily="18" charset="0"/>
              </a:rPr>
              <a:t>When mass is in kilograms and acceleration </a:t>
            </a:r>
            <a:r>
              <a:rPr lang="en-US" sz="2400" b="1" dirty="0" smtClean="0">
                <a:solidFill>
                  <a:srgbClr val="002060"/>
                </a:solidFill>
                <a:latin typeface="Times New Roman" pitchFamily="18" charset="0"/>
                <a:cs typeface="Times New Roman" pitchFamily="18" charset="0"/>
              </a:rPr>
              <a:t>is in</a:t>
            </a:r>
            <a:r>
              <a:rPr lang="en-US" sz="2400" dirty="0" smtClean="0">
                <a:solidFill>
                  <a:srgbClr val="003366"/>
                </a:solidFill>
                <a:latin typeface="Times New Roman" pitchFamily="18" charset="0"/>
                <a:ea typeface="MS PGothic" pitchFamily="34" charset="-128"/>
              </a:rPr>
              <a:t> </a:t>
            </a:r>
            <a:r>
              <a:rPr lang="en-US" sz="2400" b="1" dirty="0" smtClean="0">
                <a:solidFill>
                  <a:srgbClr val="003366"/>
                </a:solidFill>
                <a:latin typeface="Times New Roman" pitchFamily="18" charset="0"/>
                <a:ea typeface="MS PGothic" pitchFamily="34" charset="-128"/>
              </a:rPr>
              <a:t>m/s</a:t>
            </a:r>
            <a:r>
              <a:rPr lang="en-US" sz="2400" b="1" baseline="30000" dirty="0" smtClean="0">
                <a:solidFill>
                  <a:srgbClr val="003366"/>
                </a:solidFill>
                <a:latin typeface="Times New Roman" pitchFamily="18" charset="0"/>
                <a:ea typeface="MS PGothic" pitchFamily="34" charset="-128"/>
              </a:rPr>
              <a:t>2</a:t>
            </a:r>
            <a:r>
              <a:rPr lang="en-US" sz="2400" b="1" dirty="0" smtClean="0">
                <a:solidFill>
                  <a:srgbClr val="002060"/>
                </a:solidFill>
                <a:latin typeface="Times New Roman" pitchFamily="18" charset="0"/>
                <a:cs typeface="Times New Roman" pitchFamily="18" charset="0"/>
              </a:rPr>
              <a:t>, </a:t>
            </a:r>
            <a:r>
              <a:rPr kumimoji="0" lang="en-US" sz="2400" b="1" i="0" u="none" strike="noStrike" kern="1200" cap="none" spc="0" normalizeH="0" baseline="0" noProof="0" dirty="0" smtClean="0">
                <a:ln>
                  <a:noFill/>
                </a:ln>
                <a:solidFill>
                  <a:srgbClr val="002060"/>
                </a:solidFill>
                <a:effectLst/>
                <a:uLnTx/>
                <a:uFillTx/>
                <a:latin typeface="Times New Roman" pitchFamily="18" charset="0"/>
                <a:cs typeface="Times New Roman" pitchFamily="18" charset="0"/>
              </a:rPr>
              <a:t>the unit of force is in </a:t>
            </a:r>
            <a:r>
              <a:rPr kumimoji="0" lang="en-US" sz="2400" b="1" i="0" u="none" strike="noStrike" kern="1200" cap="none" spc="0" normalizeH="0" baseline="0" noProof="0" dirty="0" err="1" smtClean="0">
                <a:ln>
                  <a:noFill/>
                </a:ln>
                <a:solidFill>
                  <a:srgbClr val="002060"/>
                </a:solidFill>
                <a:effectLst/>
                <a:uLnTx/>
                <a:uFillTx/>
                <a:latin typeface="Times New Roman" pitchFamily="18" charset="0"/>
                <a:cs typeface="Times New Roman" pitchFamily="18" charset="0"/>
              </a:rPr>
              <a:t>newtons</a:t>
            </a:r>
            <a:r>
              <a:rPr kumimoji="0" lang="en-US" sz="2400" b="1" i="0" u="none" strike="noStrike" kern="1200" cap="none" spc="0" normalizeH="0" baseline="0" noProof="0" dirty="0" smtClean="0">
                <a:ln>
                  <a:noFill/>
                </a:ln>
                <a:solidFill>
                  <a:srgbClr val="002060"/>
                </a:solidFill>
                <a:effectLst/>
                <a:uLnTx/>
                <a:uFillTx/>
                <a:latin typeface="Times New Roman" pitchFamily="18" charset="0"/>
                <a:cs typeface="Times New Roman" pitchFamily="18" charset="0"/>
              </a:rPr>
              <a:t> (N).</a:t>
            </a:r>
          </a:p>
        </p:txBody>
      </p:sp>
    </p:spTree>
    <p:custDataLst>
      <p:tags r:id="rId1"/>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85720" y="500042"/>
            <a:ext cx="8472518" cy="5626121"/>
          </a:xfrm>
        </p:spPr>
        <p:txBody>
          <a:bodyPr/>
          <a:lstStyle/>
          <a:p>
            <a:pPr>
              <a:buNone/>
            </a:pPr>
            <a:r>
              <a:rPr lang="en-US" b="1" dirty="0" smtClean="0">
                <a:solidFill>
                  <a:srgbClr val="C00000"/>
                </a:solidFill>
                <a:latin typeface="Times New Roman" pitchFamily="18" charset="0"/>
                <a:cs typeface="Times New Roman" pitchFamily="18" charset="0"/>
              </a:rPr>
              <a:t>Q-</a:t>
            </a:r>
            <a:r>
              <a:rPr lang="en-US" b="1" dirty="0" smtClean="0">
                <a:latin typeface="Times New Roman" pitchFamily="18" charset="0"/>
                <a:cs typeface="Times New Roman" pitchFamily="18" charset="0"/>
              </a:rPr>
              <a:t>Find </a:t>
            </a:r>
            <a:r>
              <a:rPr lang="en-US" b="1" dirty="0" smtClean="0">
                <a:latin typeface="Times New Roman" pitchFamily="18" charset="0"/>
                <a:cs typeface="Times New Roman" pitchFamily="18" charset="0"/>
              </a:rPr>
              <a:t>the sum of  two vector    and      giving by:</a:t>
            </a:r>
          </a:p>
          <a:p>
            <a:pPr>
              <a:buNone/>
            </a:pPr>
            <a:r>
              <a:rPr lang="en-US" b="1" dirty="0" smtClean="0">
                <a:solidFill>
                  <a:srgbClr val="FF0000"/>
                </a:solidFill>
                <a:latin typeface="Times New Roman" pitchFamily="18" charset="0"/>
                <a:cs typeface="Times New Roman" pitchFamily="18" charset="0"/>
              </a:rPr>
              <a:t>Solution</a:t>
            </a:r>
          </a:p>
          <a:p>
            <a:pPr>
              <a:buNone/>
            </a:pPr>
            <a:r>
              <a:rPr lang="en-US" sz="2400" b="1" dirty="0" smtClean="0">
                <a:latin typeface="Times New Roman" pitchFamily="18" charset="0"/>
                <a:cs typeface="Times New Roman" pitchFamily="18" charset="0"/>
              </a:rPr>
              <a:t>Note that       =3,     =2,     =2, and     =-</a:t>
            </a:r>
            <a:r>
              <a:rPr lang="en-US" sz="2400" b="1" dirty="0" smtClean="0">
                <a:latin typeface="Times New Roman" pitchFamily="18" charset="0"/>
                <a:cs typeface="Times New Roman" pitchFamily="18" charset="0"/>
              </a:rPr>
              <a:t>5     </a:t>
            </a:r>
            <a:endParaRPr lang="en-US" sz="2400" b="1" dirty="0" smtClean="0">
              <a:latin typeface="Times New Roman" pitchFamily="18" charset="0"/>
              <a:cs typeface="Times New Roman" pitchFamily="18" charset="0"/>
            </a:endParaRPr>
          </a:p>
          <a:p>
            <a:pPr>
              <a:buNone/>
            </a:pPr>
            <a:r>
              <a:rPr lang="en-US" sz="2400" b="1" dirty="0" smtClean="0">
                <a:latin typeface="Times New Roman" pitchFamily="18" charset="0"/>
                <a:cs typeface="Times New Roman" pitchFamily="18" charset="0"/>
              </a:rPr>
              <a:t>1-The </a:t>
            </a:r>
            <a:r>
              <a:rPr lang="en-US" sz="2400" b="1" dirty="0" smtClean="0">
                <a:latin typeface="Times New Roman" pitchFamily="18" charset="0"/>
                <a:cs typeface="Times New Roman" pitchFamily="18" charset="0"/>
              </a:rPr>
              <a:t>magnitude of </a:t>
            </a:r>
            <a:r>
              <a:rPr lang="en-US" sz="2400" b="1" dirty="0" smtClean="0">
                <a:latin typeface="Times New Roman" pitchFamily="18" charset="0"/>
                <a:cs typeface="Times New Roman" pitchFamily="18" charset="0"/>
              </a:rPr>
              <a:t>vector    .</a:t>
            </a:r>
            <a:endParaRPr lang="en-US" sz="2400" b="1" dirty="0" smtClean="0">
              <a:latin typeface="Times New Roman" pitchFamily="18" charset="0"/>
              <a:cs typeface="Times New Roman" pitchFamily="18" charset="0"/>
            </a:endParaRPr>
          </a:p>
          <a:p>
            <a:pPr>
              <a:buNone/>
            </a:pPr>
            <a:endParaRPr lang="en-US" sz="2400" b="1" dirty="0" smtClean="0">
              <a:latin typeface="Times New Roman" pitchFamily="18" charset="0"/>
              <a:cs typeface="Times New Roman" pitchFamily="18" charset="0"/>
            </a:endParaRPr>
          </a:p>
          <a:p>
            <a:pPr>
              <a:buNone/>
            </a:pPr>
            <a:r>
              <a:rPr lang="en-US" sz="2400" b="1" dirty="0" smtClean="0">
                <a:latin typeface="Times New Roman" pitchFamily="18" charset="0"/>
                <a:cs typeface="Times New Roman" pitchFamily="18" charset="0"/>
              </a:rPr>
              <a:t>2-The </a:t>
            </a:r>
            <a:r>
              <a:rPr lang="en-US" sz="2400" b="1" dirty="0" smtClean="0">
                <a:latin typeface="Times New Roman" pitchFamily="18" charset="0"/>
                <a:cs typeface="Times New Roman" pitchFamily="18" charset="0"/>
              </a:rPr>
              <a:t>direction of     with respect to </a:t>
            </a:r>
            <a:r>
              <a:rPr lang="en-US" sz="2400" b="1" dirty="0" smtClean="0">
                <a:latin typeface="Times New Roman" pitchFamily="18" charset="0"/>
                <a:cs typeface="Times New Roman" pitchFamily="18" charset="0"/>
              </a:rPr>
              <a:t>x-axis.</a:t>
            </a:r>
            <a:endParaRPr lang="en-US" sz="2400" b="1" dirty="0" smtClean="0">
              <a:latin typeface="Times New Roman" pitchFamily="18" charset="0"/>
              <a:cs typeface="Times New Roman" pitchFamily="18" charset="0"/>
            </a:endParaRPr>
          </a:p>
          <a:p>
            <a:pPr>
              <a:buNone/>
            </a:pPr>
            <a:endParaRPr lang="en-MY" sz="2400" b="1" dirty="0">
              <a:latin typeface="Times New Roman" pitchFamily="18" charset="0"/>
              <a:cs typeface="Times New Roman" pitchFamily="18" charset="0"/>
            </a:endParaRPr>
          </a:p>
        </p:txBody>
      </p:sp>
      <p:sp>
        <p:nvSpPr>
          <p:cNvPr id="3891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38913" name="Picture 1"/>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5572132" y="642918"/>
            <a:ext cx="338024" cy="461963"/>
          </a:xfrm>
          <a:prstGeom prst="rect">
            <a:avLst/>
          </a:prstGeom>
          <a:noFill/>
        </p:spPr>
      </p:pic>
      <p:sp>
        <p:nvSpPr>
          <p:cNvPr id="3891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38915" name="Picture 3"/>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6715140" y="500042"/>
            <a:ext cx="252413" cy="544681"/>
          </a:xfrm>
          <a:prstGeom prst="rect">
            <a:avLst/>
          </a:prstGeom>
          <a:noFill/>
        </p:spPr>
      </p:pic>
      <p:sp>
        <p:nvSpPr>
          <p:cNvPr id="3891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38917" name="Picture 5"/>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1714480" y="2143116"/>
            <a:ext cx="357190" cy="414338"/>
          </a:xfrm>
          <a:prstGeom prst="rect">
            <a:avLst/>
          </a:prstGeom>
          <a:noFill/>
        </p:spPr>
      </p:pic>
      <p:sp>
        <p:nvSpPr>
          <p:cNvPr id="38920"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38919" name="Picture 7"/>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2643174" y="2214554"/>
            <a:ext cx="285750" cy="381000"/>
          </a:xfrm>
          <a:prstGeom prst="rect">
            <a:avLst/>
          </a:prstGeom>
          <a:noFill/>
        </p:spPr>
      </p:pic>
      <p:sp>
        <p:nvSpPr>
          <p:cNvPr id="38922"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38921" name="Picture 9"/>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3286116" y="2214554"/>
            <a:ext cx="304800" cy="342900"/>
          </a:xfrm>
          <a:prstGeom prst="rect">
            <a:avLst/>
          </a:prstGeom>
          <a:noFill/>
        </p:spPr>
      </p:pic>
      <p:sp>
        <p:nvSpPr>
          <p:cNvPr id="38924"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38923" name="Picture 11"/>
          <p:cNvPicPr>
            <a:picLocks noChangeAspect="1" noChangeArrowheads="1"/>
          </p:cNvPicPr>
          <p:nvPr/>
        </p:nvPicPr>
        <p:blipFill>
          <a:blip r:embed="rId7">
            <a:clrChange>
              <a:clrFrom>
                <a:srgbClr val="FFFFFF"/>
              </a:clrFrom>
              <a:clrTo>
                <a:srgbClr val="FFFFFF">
                  <a:alpha val="0"/>
                </a:srgbClr>
              </a:clrTo>
            </a:clrChange>
          </a:blip>
          <a:srcRect/>
          <a:stretch>
            <a:fillRect/>
          </a:stretch>
        </p:blipFill>
        <p:spPr bwMode="auto">
          <a:xfrm>
            <a:off x="4714876" y="2214554"/>
            <a:ext cx="304800" cy="381000"/>
          </a:xfrm>
          <a:prstGeom prst="rect">
            <a:avLst/>
          </a:prstGeom>
          <a:noFill/>
        </p:spPr>
      </p:pic>
      <p:sp>
        <p:nvSpPr>
          <p:cNvPr id="38926" name="Rectangle 1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sp>
        <p:nvSpPr>
          <p:cNvPr id="38928" name="Rectangle 1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38927" name="Picture 15"/>
          <p:cNvPicPr>
            <a:picLocks noChangeAspect="1" noChangeArrowheads="1"/>
          </p:cNvPicPr>
          <p:nvPr/>
        </p:nvPicPr>
        <p:blipFill>
          <a:blip r:embed="rId8">
            <a:clrChange>
              <a:clrFrom>
                <a:srgbClr val="FFFFFF"/>
              </a:clrFrom>
              <a:clrTo>
                <a:srgbClr val="FFFFFF">
                  <a:alpha val="0"/>
                </a:srgbClr>
              </a:clrTo>
            </a:clrChange>
          </a:blip>
          <a:srcRect/>
          <a:stretch>
            <a:fillRect/>
          </a:stretch>
        </p:blipFill>
        <p:spPr bwMode="auto">
          <a:xfrm>
            <a:off x="3857620" y="2643182"/>
            <a:ext cx="180975" cy="390525"/>
          </a:xfrm>
          <a:prstGeom prst="rect">
            <a:avLst/>
          </a:prstGeom>
          <a:noFill/>
        </p:spPr>
      </p:pic>
      <p:sp>
        <p:nvSpPr>
          <p:cNvPr id="38930"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sp>
        <p:nvSpPr>
          <p:cNvPr id="38932"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sp>
        <p:nvSpPr>
          <p:cNvPr id="38934"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29" name="Picture 15"/>
          <p:cNvPicPr>
            <a:picLocks noChangeAspect="1" noChangeArrowheads="1"/>
          </p:cNvPicPr>
          <p:nvPr/>
        </p:nvPicPr>
        <p:blipFill>
          <a:blip r:embed="rId8">
            <a:clrChange>
              <a:clrFrom>
                <a:srgbClr val="FFFFFF"/>
              </a:clrFrom>
              <a:clrTo>
                <a:srgbClr val="FFFFFF">
                  <a:alpha val="0"/>
                </a:srgbClr>
              </a:clrTo>
            </a:clrChange>
          </a:blip>
          <a:srcRect/>
          <a:stretch>
            <a:fillRect/>
          </a:stretch>
        </p:blipFill>
        <p:spPr bwMode="auto">
          <a:xfrm>
            <a:off x="2857488" y="3500438"/>
            <a:ext cx="180975" cy="390525"/>
          </a:xfrm>
          <a:prstGeom prst="rect">
            <a:avLst/>
          </a:prstGeom>
          <a:noFill/>
        </p:spPr>
      </p:pic>
      <p:pic>
        <p:nvPicPr>
          <p:cNvPr id="30" name="Picture 29"/>
          <p:cNvPicPr/>
          <p:nvPr/>
        </p:nvPicPr>
        <p:blipFill>
          <a:blip r:embed="rId9"/>
          <a:srcRect/>
          <a:stretch>
            <a:fillRect/>
          </a:stretch>
        </p:blipFill>
        <p:spPr bwMode="auto">
          <a:xfrm>
            <a:off x="6500826" y="2000240"/>
            <a:ext cx="2268220" cy="261239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normAutofit fontScale="90000"/>
          </a:bodyPr>
          <a:lstStyle/>
          <a:p>
            <a:pPr eaLnBrk="1" fontAlgn="auto" hangingPunct="1">
              <a:spcAft>
                <a:spcPts val="0"/>
              </a:spcAft>
              <a:defRPr/>
            </a:pPr>
            <a:r>
              <a:rPr lang="en-US" sz="3600" b="1" dirty="0">
                <a:solidFill>
                  <a:srgbClr val="002060"/>
                </a:solidFill>
                <a:latin typeface="Times New Roman" pitchFamily="18" charset="0"/>
                <a:cs typeface="Times New Roman" pitchFamily="18" charset="0"/>
              </a:rPr>
              <a:t>In other words…..using the same amount of force….</a:t>
            </a:r>
          </a:p>
        </p:txBody>
      </p:sp>
      <p:pic>
        <p:nvPicPr>
          <p:cNvPr id="34819" name="Picture 4" descr="MCj04099890000[1]"/>
          <p:cNvPicPr>
            <a:picLocks noChangeAspect="1" noChangeArrowheads="1"/>
          </p:cNvPicPr>
          <p:nvPr/>
        </p:nvPicPr>
        <p:blipFill>
          <a:blip r:embed="rId2"/>
          <a:srcRect/>
          <a:stretch>
            <a:fillRect/>
          </a:stretch>
        </p:blipFill>
        <p:spPr bwMode="auto">
          <a:xfrm flipH="1">
            <a:off x="2362200" y="2286000"/>
            <a:ext cx="1847850" cy="962025"/>
          </a:xfrm>
          <a:prstGeom prst="rect">
            <a:avLst/>
          </a:prstGeom>
          <a:noFill/>
          <a:ln w="9525">
            <a:noFill/>
            <a:miter lim="800000"/>
            <a:headEnd/>
            <a:tailEnd/>
          </a:ln>
        </p:spPr>
      </p:pic>
      <p:grpSp>
        <p:nvGrpSpPr>
          <p:cNvPr id="2" name="Group 11"/>
          <p:cNvGrpSpPr>
            <a:grpSpLocks/>
          </p:cNvGrpSpPr>
          <p:nvPr/>
        </p:nvGrpSpPr>
        <p:grpSpPr bwMode="auto">
          <a:xfrm>
            <a:off x="914400" y="2362200"/>
            <a:ext cx="1219200" cy="701675"/>
            <a:chOff x="576" y="1488"/>
            <a:chExt cx="768" cy="442"/>
          </a:xfrm>
        </p:grpSpPr>
        <p:sp>
          <p:nvSpPr>
            <p:cNvPr id="34833" name="Text Box 5"/>
            <p:cNvSpPr txBox="1">
              <a:spLocks noChangeArrowheads="1"/>
            </p:cNvSpPr>
            <p:nvPr/>
          </p:nvSpPr>
          <p:spPr bwMode="auto">
            <a:xfrm>
              <a:off x="576" y="1488"/>
              <a:ext cx="672" cy="442"/>
            </a:xfrm>
            <a:prstGeom prst="rect">
              <a:avLst/>
            </a:prstGeom>
            <a:noFill/>
            <a:ln w="9525">
              <a:noFill/>
              <a:miter lim="800000"/>
              <a:headEnd/>
              <a:tailEnd/>
            </a:ln>
            <a:effectLst/>
          </p:spPr>
          <p:txBody>
            <a:bodyPr>
              <a:spAutoFit/>
            </a:bodyPr>
            <a:lstStyle/>
            <a:p>
              <a:pPr>
                <a:spcBef>
                  <a:spcPct val="50000"/>
                </a:spcBef>
              </a:pPr>
              <a:r>
                <a:rPr lang="en-US" sz="4000"/>
                <a:t>F</a:t>
              </a:r>
            </a:p>
          </p:txBody>
        </p:sp>
        <p:sp>
          <p:nvSpPr>
            <p:cNvPr id="34834" name="Line 6"/>
            <p:cNvSpPr>
              <a:spLocks noChangeShapeType="1"/>
            </p:cNvSpPr>
            <p:nvPr/>
          </p:nvSpPr>
          <p:spPr bwMode="auto">
            <a:xfrm>
              <a:off x="960" y="1728"/>
              <a:ext cx="384" cy="0"/>
            </a:xfrm>
            <a:prstGeom prst="line">
              <a:avLst/>
            </a:prstGeom>
            <a:noFill/>
            <a:ln w="57150">
              <a:solidFill>
                <a:schemeClr val="tx1"/>
              </a:solidFill>
              <a:round/>
              <a:headEnd/>
              <a:tailEnd type="triangle" w="med" len="med"/>
            </a:ln>
            <a:effectLst/>
          </p:spPr>
          <p:txBody>
            <a:bodyPr/>
            <a:lstStyle/>
            <a:p>
              <a:endParaRPr lang="en-MY"/>
            </a:p>
          </p:txBody>
        </p:sp>
      </p:grpSp>
      <p:sp>
        <p:nvSpPr>
          <p:cNvPr id="34821" name="Text Box 7"/>
          <p:cNvSpPr txBox="1">
            <a:spLocks noChangeArrowheads="1"/>
          </p:cNvSpPr>
          <p:nvPr/>
        </p:nvSpPr>
        <p:spPr bwMode="auto">
          <a:xfrm>
            <a:off x="2514600" y="3352800"/>
            <a:ext cx="1676400" cy="396875"/>
          </a:xfrm>
          <a:prstGeom prst="rect">
            <a:avLst/>
          </a:prstGeom>
          <a:noFill/>
          <a:ln w="9525">
            <a:noFill/>
            <a:miter lim="800000"/>
            <a:headEnd/>
            <a:tailEnd/>
          </a:ln>
          <a:effectLst/>
        </p:spPr>
        <p:txBody>
          <a:bodyPr>
            <a:spAutoFit/>
          </a:bodyPr>
          <a:lstStyle/>
          <a:p>
            <a:pPr>
              <a:spcBef>
                <a:spcPct val="50000"/>
              </a:spcBef>
            </a:pPr>
            <a:r>
              <a:rPr lang="en-US" sz="2000" b="1"/>
              <a:t>Large Mass</a:t>
            </a:r>
          </a:p>
        </p:txBody>
      </p:sp>
      <p:sp>
        <p:nvSpPr>
          <p:cNvPr id="34822" name="Line 8"/>
          <p:cNvSpPr>
            <a:spLocks noChangeShapeType="1"/>
          </p:cNvSpPr>
          <p:nvPr/>
        </p:nvSpPr>
        <p:spPr bwMode="auto">
          <a:xfrm>
            <a:off x="4267200" y="3200400"/>
            <a:ext cx="1447800" cy="0"/>
          </a:xfrm>
          <a:prstGeom prst="line">
            <a:avLst/>
          </a:prstGeom>
          <a:noFill/>
          <a:ln w="57150">
            <a:solidFill>
              <a:schemeClr val="tx1"/>
            </a:solidFill>
            <a:round/>
            <a:headEnd/>
            <a:tailEnd type="triangle" w="med" len="med"/>
          </a:ln>
          <a:effectLst/>
        </p:spPr>
        <p:txBody>
          <a:bodyPr/>
          <a:lstStyle/>
          <a:p>
            <a:endParaRPr lang="en-MY"/>
          </a:p>
        </p:txBody>
      </p:sp>
      <p:sp>
        <p:nvSpPr>
          <p:cNvPr id="34823" name="Text Box 9"/>
          <p:cNvSpPr txBox="1">
            <a:spLocks noChangeArrowheads="1"/>
          </p:cNvSpPr>
          <p:nvPr/>
        </p:nvSpPr>
        <p:spPr bwMode="auto">
          <a:xfrm>
            <a:off x="4800600" y="3276600"/>
            <a:ext cx="381000" cy="366713"/>
          </a:xfrm>
          <a:prstGeom prst="rect">
            <a:avLst/>
          </a:prstGeom>
          <a:noFill/>
          <a:ln w="9525">
            <a:noFill/>
            <a:miter lim="800000"/>
            <a:headEnd/>
            <a:tailEnd/>
          </a:ln>
          <a:effectLst/>
        </p:spPr>
        <p:txBody>
          <a:bodyPr>
            <a:spAutoFit/>
          </a:bodyPr>
          <a:lstStyle/>
          <a:p>
            <a:pPr>
              <a:spcBef>
                <a:spcPct val="50000"/>
              </a:spcBef>
            </a:pPr>
            <a:r>
              <a:rPr lang="en-US"/>
              <a:t>a</a:t>
            </a:r>
          </a:p>
        </p:txBody>
      </p:sp>
      <p:sp>
        <p:nvSpPr>
          <p:cNvPr id="34824" name="Text Box 10"/>
          <p:cNvSpPr txBox="1">
            <a:spLocks noChangeArrowheads="1"/>
          </p:cNvSpPr>
          <p:nvPr/>
        </p:nvSpPr>
        <p:spPr bwMode="auto">
          <a:xfrm>
            <a:off x="4648200" y="2743200"/>
            <a:ext cx="2286000" cy="366713"/>
          </a:xfrm>
          <a:prstGeom prst="rect">
            <a:avLst/>
          </a:prstGeom>
          <a:noFill/>
          <a:ln w="9525">
            <a:noFill/>
            <a:miter lim="800000"/>
            <a:headEnd/>
            <a:tailEnd/>
          </a:ln>
          <a:effectLst/>
        </p:spPr>
        <p:txBody>
          <a:bodyPr>
            <a:spAutoFit/>
          </a:bodyPr>
          <a:lstStyle/>
          <a:p>
            <a:pPr>
              <a:spcBef>
                <a:spcPct val="50000"/>
              </a:spcBef>
            </a:pPr>
            <a:r>
              <a:rPr lang="en-US"/>
              <a:t>Small acceleration</a:t>
            </a:r>
          </a:p>
        </p:txBody>
      </p:sp>
      <p:grpSp>
        <p:nvGrpSpPr>
          <p:cNvPr id="3" name="Group 12"/>
          <p:cNvGrpSpPr>
            <a:grpSpLocks/>
          </p:cNvGrpSpPr>
          <p:nvPr/>
        </p:nvGrpSpPr>
        <p:grpSpPr bwMode="auto">
          <a:xfrm>
            <a:off x="1066800" y="4495800"/>
            <a:ext cx="1219200" cy="701675"/>
            <a:chOff x="576" y="1488"/>
            <a:chExt cx="768" cy="442"/>
          </a:xfrm>
        </p:grpSpPr>
        <p:sp>
          <p:nvSpPr>
            <p:cNvPr id="34831" name="Text Box 13"/>
            <p:cNvSpPr txBox="1">
              <a:spLocks noChangeArrowheads="1"/>
            </p:cNvSpPr>
            <p:nvPr/>
          </p:nvSpPr>
          <p:spPr bwMode="auto">
            <a:xfrm>
              <a:off x="576" y="1488"/>
              <a:ext cx="672" cy="442"/>
            </a:xfrm>
            <a:prstGeom prst="rect">
              <a:avLst/>
            </a:prstGeom>
            <a:noFill/>
            <a:ln w="9525">
              <a:noFill/>
              <a:miter lim="800000"/>
              <a:headEnd/>
              <a:tailEnd/>
            </a:ln>
            <a:effectLst/>
          </p:spPr>
          <p:txBody>
            <a:bodyPr>
              <a:spAutoFit/>
            </a:bodyPr>
            <a:lstStyle/>
            <a:p>
              <a:pPr>
                <a:spcBef>
                  <a:spcPct val="50000"/>
                </a:spcBef>
              </a:pPr>
              <a:r>
                <a:rPr lang="en-US" sz="4000"/>
                <a:t>F</a:t>
              </a:r>
            </a:p>
          </p:txBody>
        </p:sp>
        <p:sp>
          <p:nvSpPr>
            <p:cNvPr id="34832" name="Line 14"/>
            <p:cNvSpPr>
              <a:spLocks noChangeShapeType="1"/>
            </p:cNvSpPr>
            <p:nvPr/>
          </p:nvSpPr>
          <p:spPr bwMode="auto">
            <a:xfrm>
              <a:off x="960" y="1728"/>
              <a:ext cx="384" cy="0"/>
            </a:xfrm>
            <a:prstGeom prst="line">
              <a:avLst/>
            </a:prstGeom>
            <a:noFill/>
            <a:ln w="57150">
              <a:solidFill>
                <a:schemeClr val="tx1"/>
              </a:solidFill>
              <a:round/>
              <a:headEnd/>
              <a:tailEnd type="triangle" w="med" len="med"/>
            </a:ln>
            <a:effectLst/>
          </p:spPr>
          <p:txBody>
            <a:bodyPr/>
            <a:lstStyle/>
            <a:p>
              <a:endParaRPr lang="en-MY"/>
            </a:p>
          </p:txBody>
        </p:sp>
      </p:grpSp>
      <p:pic>
        <p:nvPicPr>
          <p:cNvPr id="34826" name="Picture 16" descr="MPj04393290000[1]"/>
          <p:cNvPicPr>
            <a:picLocks noChangeAspect="1" noChangeArrowheads="1"/>
          </p:cNvPicPr>
          <p:nvPr/>
        </p:nvPicPr>
        <p:blipFill>
          <a:blip r:embed="rId3" cstate="print"/>
          <a:srcRect/>
          <a:stretch>
            <a:fillRect/>
          </a:stretch>
        </p:blipFill>
        <p:spPr bwMode="auto">
          <a:xfrm>
            <a:off x="2438400" y="4191000"/>
            <a:ext cx="1066800" cy="1066800"/>
          </a:xfrm>
          <a:prstGeom prst="rect">
            <a:avLst/>
          </a:prstGeom>
          <a:noFill/>
          <a:ln w="9525">
            <a:noFill/>
            <a:miter lim="800000"/>
            <a:headEnd/>
            <a:tailEnd/>
          </a:ln>
        </p:spPr>
      </p:pic>
      <p:sp>
        <p:nvSpPr>
          <p:cNvPr id="34827" name="Text Box 17"/>
          <p:cNvSpPr txBox="1">
            <a:spLocks noChangeArrowheads="1"/>
          </p:cNvSpPr>
          <p:nvPr/>
        </p:nvSpPr>
        <p:spPr bwMode="auto">
          <a:xfrm>
            <a:off x="2438400" y="5181600"/>
            <a:ext cx="1676400" cy="336550"/>
          </a:xfrm>
          <a:prstGeom prst="rect">
            <a:avLst/>
          </a:prstGeom>
          <a:noFill/>
          <a:ln w="9525">
            <a:noFill/>
            <a:miter lim="800000"/>
            <a:headEnd/>
            <a:tailEnd/>
          </a:ln>
          <a:effectLst/>
        </p:spPr>
        <p:txBody>
          <a:bodyPr>
            <a:spAutoFit/>
          </a:bodyPr>
          <a:lstStyle/>
          <a:p>
            <a:pPr>
              <a:spcBef>
                <a:spcPct val="50000"/>
              </a:spcBef>
            </a:pPr>
            <a:r>
              <a:rPr lang="en-US" sz="1600" b="1"/>
              <a:t>Small Mass</a:t>
            </a:r>
          </a:p>
        </p:txBody>
      </p:sp>
      <p:sp>
        <p:nvSpPr>
          <p:cNvPr id="34828" name="Line 18"/>
          <p:cNvSpPr>
            <a:spLocks noChangeShapeType="1"/>
          </p:cNvSpPr>
          <p:nvPr/>
        </p:nvSpPr>
        <p:spPr bwMode="auto">
          <a:xfrm>
            <a:off x="3733800" y="4648200"/>
            <a:ext cx="4572000" cy="0"/>
          </a:xfrm>
          <a:prstGeom prst="line">
            <a:avLst/>
          </a:prstGeom>
          <a:noFill/>
          <a:ln w="57150">
            <a:solidFill>
              <a:schemeClr val="tx1"/>
            </a:solidFill>
            <a:round/>
            <a:headEnd/>
            <a:tailEnd type="triangle" w="med" len="med"/>
          </a:ln>
          <a:effectLst/>
        </p:spPr>
        <p:txBody>
          <a:bodyPr/>
          <a:lstStyle/>
          <a:p>
            <a:endParaRPr lang="en-MY"/>
          </a:p>
        </p:txBody>
      </p:sp>
      <p:sp>
        <p:nvSpPr>
          <p:cNvPr id="34829" name="Text Box 19"/>
          <p:cNvSpPr txBox="1">
            <a:spLocks noChangeArrowheads="1"/>
          </p:cNvSpPr>
          <p:nvPr/>
        </p:nvSpPr>
        <p:spPr bwMode="auto">
          <a:xfrm>
            <a:off x="4800600" y="4191000"/>
            <a:ext cx="2286000" cy="366713"/>
          </a:xfrm>
          <a:prstGeom prst="rect">
            <a:avLst/>
          </a:prstGeom>
          <a:noFill/>
          <a:ln w="9525">
            <a:noFill/>
            <a:miter lim="800000"/>
            <a:headEnd/>
            <a:tailEnd/>
          </a:ln>
          <a:effectLst/>
        </p:spPr>
        <p:txBody>
          <a:bodyPr>
            <a:spAutoFit/>
          </a:bodyPr>
          <a:lstStyle/>
          <a:p>
            <a:pPr>
              <a:spcBef>
                <a:spcPct val="50000"/>
              </a:spcBef>
            </a:pPr>
            <a:r>
              <a:rPr lang="en-US"/>
              <a:t>Large acceleration</a:t>
            </a:r>
          </a:p>
        </p:txBody>
      </p:sp>
      <p:sp>
        <p:nvSpPr>
          <p:cNvPr id="27668" name="Text Box 20"/>
          <p:cNvSpPr txBox="1">
            <a:spLocks noChangeArrowheads="1"/>
          </p:cNvSpPr>
          <p:nvPr/>
        </p:nvSpPr>
        <p:spPr bwMode="auto">
          <a:xfrm>
            <a:off x="5257800" y="4648200"/>
            <a:ext cx="685800" cy="762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defRPr/>
            </a:pPr>
            <a:r>
              <a:rPr lang="en-US" sz="4400" b="1">
                <a:effectLst>
                  <a:outerShdw blurRad="38100" dist="38100" dir="2700000" algn="tl">
                    <a:srgbClr val="C0C0C0"/>
                  </a:outerShdw>
                </a:effectLst>
                <a:latin typeface="Arial" charset="0"/>
              </a:rPr>
              <a:t>a</a:t>
            </a:r>
          </a:p>
        </p:txBody>
      </p:sp>
    </p:spTree>
  </p:cSld>
  <p:clrMapOvr>
    <a:masterClrMapping/>
  </p:clrMapOvr>
  <p:transition spd="slow"/>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0" y="214290"/>
            <a:ext cx="8229600" cy="944562"/>
          </a:xfrm>
        </p:spPr>
        <p:txBody>
          <a:bodyPr/>
          <a:lstStyle/>
          <a:p>
            <a:pPr eaLnBrk="1" fontAlgn="auto" hangingPunct="1">
              <a:spcAft>
                <a:spcPts val="0"/>
              </a:spcAft>
              <a:defRPr/>
            </a:pPr>
            <a:r>
              <a:rPr lang="en-US" sz="4000" b="1" dirty="0" smtClean="0">
                <a:solidFill>
                  <a:srgbClr val="C00000"/>
                </a:solidFill>
                <a:latin typeface="Times New Roman" pitchFamily="18" charset="0"/>
                <a:cs typeface="Times New Roman" pitchFamily="18" charset="0"/>
              </a:rPr>
              <a:t>More about F = ma</a:t>
            </a:r>
          </a:p>
        </p:txBody>
      </p:sp>
      <p:sp>
        <p:nvSpPr>
          <p:cNvPr id="35843" name="Rectangle 3"/>
          <p:cNvSpPr>
            <a:spLocks noGrp="1" noChangeArrowheads="1"/>
          </p:cNvSpPr>
          <p:nvPr>
            <p:ph idx="1"/>
          </p:nvPr>
        </p:nvSpPr>
        <p:spPr>
          <a:xfrm>
            <a:off x="285720" y="2071678"/>
            <a:ext cx="8858280" cy="5029200"/>
          </a:xfrm>
        </p:spPr>
        <p:txBody>
          <a:bodyPr/>
          <a:lstStyle/>
          <a:p>
            <a:pPr algn="ctr" eaLnBrk="1" hangingPunct="1">
              <a:lnSpc>
                <a:spcPct val="90000"/>
              </a:lnSpc>
              <a:buFontTx/>
              <a:buNone/>
            </a:pPr>
            <a:endParaRPr lang="en-US" sz="2400" b="1" dirty="0" smtClean="0">
              <a:solidFill>
                <a:srgbClr val="002060"/>
              </a:solidFill>
              <a:latin typeface="Times New Roman" pitchFamily="18" charset="0"/>
              <a:cs typeface="Times New Roman" pitchFamily="18" charset="0"/>
            </a:endParaRPr>
          </a:p>
          <a:p>
            <a:pPr algn="ctr" eaLnBrk="1" hangingPunct="1">
              <a:lnSpc>
                <a:spcPct val="90000"/>
              </a:lnSpc>
              <a:buFontTx/>
              <a:buNone/>
            </a:pPr>
            <a:endParaRPr lang="en-US" sz="2400" b="1" dirty="0" smtClean="0">
              <a:solidFill>
                <a:srgbClr val="002060"/>
              </a:solidFill>
              <a:latin typeface="Times New Roman" pitchFamily="18" charset="0"/>
              <a:cs typeface="Times New Roman" pitchFamily="18" charset="0"/>
            </a:endParaRPr>
          </a:p>
          <a:p>
            <a:pPr algn="ctr" eaLnBrk="1" hangingPunct="1">
              <a:lnSpc>
                <a:spcPct val="90000"/>
              </a:lnSpc>
              <a:buFontTx/>
              <a:buNone/>
            </a:pPr>
            <a:endParaRPr lang="en-US" sz="2400" b="1" dirty="0" smtClean="0">
              <a:solidFill>
                <a:srgbClr val="002060"/>
              </a:solidFill>
              <a:latin typeface="Times New Roman" pitchFamily="18" charset="0"/>
              <a:cs typeface="Times New Roman" pitchFamily="18" charset="0"/>
            </a:endParaRPr>
          </a:p>
          <a:p>
            <a:pPr algn="ctr" eaLnBrk="1" hangingPunct="1">
              <a:lnSpc>
                <a:spcPct val="90000"/>
              </a:lnSpc>
              <a:buFontTx/>
              <a:buNone/>
            </a:pPr>
            <a:endParaRPr lang="en-US" sz="2400" b="1" dirty="0" smtClean="0">
              <a:solidFill>
                <a:srgbClr val="002060"/>
              </a:solidFill>
              <a:latin typeface="Times New Roman" pitchFamily="18" charset="0"/>
              <a:cs typeface="Times New Roman" pitchFamily="18" charset="0"/>
            </a:endParaRPr>
          </a:p>
          <a:p>
            <a:pPr algn="ctr" eaLnBrk="1" hangingPunct="1">
              <a:lnSpc>
                <a:spcPct val="90000"/>
              </a:lnSpc>
              <a:buFontTx/>
              <a:buNone/>
            </a:pPr>
            <a:endParaRPr lang="en-US" sz="2400" b="1" dirty="0" smtClean="0">
              <a:solidFill>
                <a:srgbClr val="002060"/>
              </a:solidFill>
              <a:latin typeface="Times New Roman" pitchFamily="18" charset="0"/>
              <a:cs typeface="Times New Roman" pitchFamily="18" charset="0"/>
            </a:endParaRPr>
          </a:p>
          <a:p>
            <a:pPr algn="ctr" eaLnBrk="1" hangingPunct="1">
              <a:lnSpc>
                <a:spcPct val="90000"/>
              </a:lnSpc>
              <a:buFontTx/>
              <a:buNone/>
            </a:pPr>
            <a:endParaRPr lang="en-US" sz="2400" b="1" dirty="0" smtClean="0">
              <a:solidFill>
                <a:srgbClr val="002060"/>
              </a:solidFill>
              <a:latin typeface="Times New Roman" pitchFamily="18" charset="0"/>
              <a:cs typeface="Times New Roman" pitchFamily="18" charset="0"/>
            </a:endParaRPr>
          </a:p>
          <a:p>
            <a:pPr algn="ctr" eaLnBrk="1" hangingPunct="1">
              <a:lnSpc>
                <a:spcPct val="90000"/>
              </a:lnSpc>
              <a:buFontTx/>
              <a:buNone/>
            </a:pPr>
            <a:r>
              <a:rPr lang="en-US" sz="2400" b="1" dirty="0" smtClean="0">
                <a:solidFill>
                  <a:srgbClr val="002060"/>
                </a:solidFill>
                <a:latin typeface="Times New Roman" pitchFamily="18" charset="0"/>
                <a:cs typeface="Times New Roman" pitchFamily="18" charset="0"/>
              </a:rPr>
              <a:t>If you </a:t>
            </a:r>
            <a:r>
              <a:rPr lang="en-US" sz="2400" b="1" i="1" dirty="0" smtClean="0">
                <a:solidFill>
                  <a:srgbClr val="002060"/>
                </a:solidFill>
                <a:latin typeface="Times New Roman" pitchFamily="18" charset="0"/>
                <a:cs typeface="Times New Roman" pitchFamily="18" charset="0"/>
              </a:rPr>
              <a:t>double</a:t>
            </a:r>
            <a:r>
              <a:rPr lang="en-US" sz="2400" b="1" dirty="0" smtClean="0">
                <a:solidFill>
                  <a:srgbClr val="002060"/>
                </a:solidFill>
                <a:latin typeface="Times New Roman" pitchFamily="18" charset="0"/>
                <a:cs typeface="Times New Roman" pitchFamily="18" charset="0"/>
              </a:rPr>
              <a:t> the mass, you </a:t>
            </a:r>
            <a:r>
              <a:rPr lang="en-US" sz="2400" b="1" i="1" dirty="0" smtClean="0">
                <a:solidFill>
                  <a:srgbClr val="002060"/>
                </a:solidFill>
                <a:latin typeface="Times New Roman" pitchFamily="18" charset="0"/>
                <a:cs typeface="Times New Roman" pitchFamily="18" charset="0"/>
              </a:rPr>
              <a:t>double</a:t>
            </a:r>
            <a:r>
              <a:rPr lang="en-US" sz="2400" b="1" dirty="0" smtClean="0">
                <a:solidFill>
                  <a:srgbClr val="002060"/>
                </a:solidFill>
                <a:latin typeface="Times New Roman" pitchFamily="18" charset="0"/>
                <a:cs typeface="Times New Roman" pitchFamily="18" charset="0"/>
              </a:rPr>
              <a:t> the force.  If you </a:t>
            </a:r>
            <a:r>
              <a:rPr lang="en-US" sz="2400" b="1" i="1" dirty="0" smtClean="0">
                <a:solidFill>
                  <a:srgbClr val="002060"/>
                </a:solidFill>
                <a:latin typeface="Times New Roman" pitchFamily="18" charset="0"/>
                <a:cs typeface="Times New Roman" pitchFamily="18" charset="0"/>
              </a:rPr>
              <a:t>double</a:t>
            </a:r>
            <a:r>
              <a:rPr lang="en-US" sz="2400" b="1" dirty="0" smtClean="0">
                <a:solidFill>
                  <a:srgbClr val="002060"/>
                </a:solidFill>
                <a:latin typeface="Times New Roman" pitchFamily="18" charset="0"/>
                <a:cs typeface="Times New Roman" pitchFamily="18" charset="0"/>
              </a:rPr>
              <a:t> the acceleration, you </a:t>
            </a:r>
            <a:r>
              <a:rPr lang="en-US" sz="2400" b="1" i="1" dirty="0" smtClean="0">
                <a:solidFill>
                  <a:srgbClr val="002060"/>
                </a:solidFill>
                <a:latin typeface="Times New Roman" pitchFamily="18" charset="0"/>
                <a:cs typeface="Times New Roman" pitchFamily="18" charset="0"/>
              </a:rPr>
              <a:t>double</a:t>
            </a:r>
            <a:r>
              <a:rPr lang="en-US" sz="2400" b="1" dirty="0" smtClean="0">
                <a:solidFill>
                  <a:srgbClr val="002060"/>
                </a:solidFill>
                <a:latin typeface="Times New Roman" pitchFamily="18" charset="0"/>
                <a:cs typeface="Times New Roman" pitchFamily="18" charset="0"/>
              </a:rPr>
              <a:t> the force.</a:t>
            </a:r>
          </a:p>
          <a:p>
            <a:pPr algn="ctr" eaLnBrk="1" hangingPunct="1">
              <a:lnSpc>
                <a:spcPct val="90000"/>
              </a:lnSpc>
              <a:buFontTx/>
              <a:buNone/>
            </a:pPr>
            <a:endParaRPr lang="en-US" sz="2400" b="1" dirty="0" smtClean="0">
              <a:solidFill>
                <a:srgbClr val="002060"/>
              </a:solidFill>
              <a:latin typeface="Times New Roman" pitchFamily="18" charset="0"/>
              <a:cs typeface="Times New Roman" pitchFamily="18" charset="0"/>
            </a:endParaRPr>
          </a:p>
          <a:p>
            <a:pPr algn="ctr" eaLnBrk="1" hangingPunct="1">
              <a:lnSpc>
                <a:spcPct val="90000"/>
              </a:lnSpc>
              <a:buFontTx/>
              <a:buNone/>
            </a:pPr>
            <a:r>
              <a:rPr lang="en-US" sz="2400" b="1" dirty="0" smtClean="0">
                <a:solidFill>
                  <a:srgbClr val="002060"/>
                </a:solidFill>
                <a:latin typeface="Times New Roman" pitchFamily="18" charset="0"/>
                <a:cs typeface="Times New Roman" pitchFamily="18" charset="0"/>
              </a:rPr>
              <a:t>What if you double the mass </a:t>
            </a:r>
            <a:r>
              <a:rPr lang="en-US" sz="2400" b="1" i="1" dirty="0" smtClean="0">
                <a:solidFill>
                  <a:srgbClr val="002060"/>
                </a:solidFill>
                <a:latin typeface="Times New Roman" pitchFamily="18" charset="0"/>
                <a:cs typeface="Times New Roman" pitchFamily="18" charset="0"/>
              </a:rPr>
              <a:t>and</a:t>
            </a:r>
            <a:r>
              <a:rPr lang="en-US" sz="2400" b="1" dirty="0" smtClean="0">
                <a:solidFill>
                  <a:srgbClr val="002060"/>
                </a:solidFill>
                <a:latin typeface="Times New Roman" pitchFamily="18" charset="0"/>
                <a:cs typeface="Times New Roman" pitchFamily="18" charset="0"/>
              </a:rPr>
              <a:t> the acceleration?</a:t>
            </a:r>
          </a:p>
          <a:p>
            <a:pPr algn="ctr" eaLnBrk="1" hangingPunct="1">
              <a:lnSpc>
                <a:spcPct val="90000"/>
              </a:lnSpc>
              <a:buFontTx/>
              <a:buNone/>
            </a:pPr>
            <a:r>
              <a:rPr lang="en-US" sz="2400" b="1" dirty="0" smtClean="0">
                <a:solidFill>
                  <a:srgbClr val="C00000"/>
                </a:solidFill>
                <a:latin typeface="Times New Roman" pitchFamily="18" charset="0"/>
                <a:cs typeface="Times New Roman" pitchFamily="18" charset="0"/>
              </a:rPr>
              <a:t>(2m)(2a) = 4F</a:t>
            </a:r>
          </a:p>
        </p:txBody>
      </p:sp>
      <p:sp>
        <p:nvSpPr>
          <p:cNvPr id="5" name="Rectangle 4"/>
          <p:cNvSpPr/>
          <p:nvPr/>
        </p:nvSpPr>
        <p:spPr>
          <a:xfrm>
            <a:off x="428596" y="1571612"/>
            <a:ext cx="8501122" cy="1975926"/>
          </a:xfrm>
          <a:prstGeom prst="rect">
            <a:avLst/>
          </a:prstGeom>
        </p:spPr>
        <p:txBody>
          <a:bodyPr wrap="square">
            <a:spAutoFit/>
          </a:bodyPr>
          <a:lstStyle/>
          <a:p>
            <a:pPr algn="ctr">
              <a:lnSpc>
                <a:spcPct val="90000"/>
              </a:lnSpc>
              <a:spcBef>
                <a:spcPct val="20000"/>
              </a:spcBef>
            </a:pPr>
            <a:r>
              <a:rPr lang="en-US" sz="2400" b="1" dirty="0" smtClean="0">
                <a:solidFill>
                  <a:srgbClr val="002060"/>
                </a:solidFill>
                <a:latin typeface="Times New Roman" pitchFamily="18" charset="0"/>
                <a:cs typeface="Times New Roman" pitchFamily="18" charset="0"/>
              </a:rPr>
              <a:t>F = ma basically means that the force of an object comes from its mass and its acceleration. </a:t>
            </a:r>
          </a:p>
          <a:p>
            <a:pPr algn="ctr">
              <a:lnSpc>
                <a:spcPct val="90000"/>
              </a:lnSpc>
              <a:spcBef>
                <a:spcPct val="20000"/>
              </a:spcBef>
            </a:pPr>
            <a:endParaRPr lang="en-US" sz="2400" b="1" dirty="0" smtClean="0">
              <a:solidFill>
                <a:srgbClr val="002060"/>
              </a:solidFill>
              <a:latin typeface="Times New Roman" pitchFamily="18" charset="0"/>
              <a:cs typeface="Times New Roman" pitchFamily="18" charset="0"/>
            </a:endParaRPr>
          </a:p>
          <a:p>
            <a:pPr>
              <a:lnSpc>
                <a:spcPct val="90000"/>
              </a:lnSpc>
              <a:spcBef>
                <a:spcPct val="20000"/>
              </a:spcBef>
            </a:pPr>
            <a:r>
              <a:rPr lang="en-US" sz="2400" b="1" dirty="0" smtClean="0">
                <a:solidFill>
                  <a:srgbClr val="002060"/>
                </a:solidFill>
                <a:latin typeface="Times New Roman" pitchFamily="18" charset="0"/>
                <a:cs typeface="Times New Roman" pitchFamily="18" charset="0"/>
              </a:rPr>
              <a:t>Force is measured in </a:t>
            </a:r>
          </a:p>
          <a:p>
            <a:pPr algn="ctr">
              <a:lnSpc>
                <a:spcPct val="90000"/>
              </a:lnSpc>
              <a:spcBef>
                <a:spcPct val="20000"/>
              </a:spcBef>
            </a:pPr>
            <a:r>
              <a:rPr lang="en-US" sz="2400" b="1" dirty="0" err="1" smtClean="0">
                <a:solidFill>
                  <a:srgbClr val="002060"/>
                </a:solidFill>
                <a:latin typeface="Times New Roman" pitchFamily="18" charset="0"/>
                <a:cs typeface="Times New Roman" pitchFamily="18" charset="0"/>
              </a:rPr>
              <a:t>Newtons</a:t>
            </a:r>
            <a:r>
              <a:rPr lang="en-US" sz="2400" b="1" dirty="0" smtClean="0">
                <a:solidFill>
                  <a:srgbClr val="002060"/>
                </a:solidFill>
                <a:latin typeface="Times New Roman" pitchFamily="18" charset="0"/>
                <a:cs typeface="Times New Roman" pitchFamily="18" charset="0"/>
              </a:rPr>
              <a:t> (N) = mass (kg) x acceleration (m/s</a:t>
            </a:r>
            <a:r>
              <a:rPr lang="en-US" sz="2400" b="1" baseline="30000" dirty="0" smtClean="0">
                <a:solidFill>
                  <a:srgbClr val="002060"/>
                </a:solidFill>
                <a:latin typeface="Times New Roman" pitchFamily="18" charset="0"/>
                <a:cs typeface="Times New Roman" pitchFamily="18" charset="0"/>
              </a:rPr>
              <a:t>2</a:t>
            </a:r>
            <a:r>
              <a:rPr lang="en-US" sz="2400" b="1" dirty="0" smtClean="0">
                <a:solidFill>
                  <a:srgbClr val="002060"/>
                </a:solidFill>
                <a:latin typeface="Times New Roman" pitchFamily="18" charset="0"/>
                <a:cs typeface="Times New Roman" pitchFamily="18" charset="0"/>
              </a:rPr>
              <a:t>)</a:t>
            </a:r>
            <a:endParaRPr lang="en-US" sz="2400" b="1" dirty="0">
              <a:solidFill>
                <a:srgbClr val="002060"/>
              </a:solidFill>
              <a:latin typeface="Times New Roman" pitchFamily="18" charset="0"/>
              <a:cs typeface="Times New Roman" pitchFamily="18" charset="0"/>
            </a:endParaRPr>
          </a:p>
        </p:txBody>
      </p:sp>
      <p:pic>
        <p:nvPicPr>
          <p:cNvPr id="6" name="Picture 2" descr="http://www.physicsclassroom.com/Class/newtlaws/u2l2a2.gif"/>
          <p:cNvPicPr>
            <a:picLocks noChangeAspect="1" noChangeArrowheads="1"/>
          </p:cNvPicPr>
          <p:nvPr/>
        </p:nvPicPr>
        <p:blipFill>
          <a:blip r:embed="rId4"/>
          <a:srcRect/>
          <a:stretch>
            <a:fillRect/>
          </a:stretch>
        </p:blipFill>
        <p:spPr bwMode="auto">
          <a:xfrm>
            <a:off x="2000232" y="3643314"/>
            <a:ext cx="4357718" cy="866775"/>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normAutofit fontScale="90000"/>
          </a:bodyPr>
          <a:lstStyle/>
          <a:p>
            <a:pPr eaLnBrk="1" hangingPunct="1"/>
            <a:r>
              <a:rPr lang="en-US" b="1" dirty="0" smtClean="0">
                <a:solidFill>
                  <a:srgbClr val="C00000"/>
                </a:solidFill>
                <a:latin typeface="Times New Roman" pitchFamily="18" charset="0"/>
                <a:cs typeface="Times New Roman" pitchFamily="18" charset="0"/>
              </a:rPr>
              <a:t>Using Newton’s 2</a:t>
            </a:r>
            <a:r>
              <a:rPr lang="en-US" b="1" baseline="30000" dirty="0" smtClean="0">
                <a:solidFill>
                  <a:srgbClr val="C00000"/>
                </a:solidFill>
                <a:latin typeface="Times New Roman" pitchFamily="18" charset="0"/>
                <a:cs typeface="Times New Roman" pitchFamily="18" charset="0"/>
              </a:rPr>
              <a:t>nd</a:t>
            </a:r>
            <a:r>
              <a:rPr lang="en-US" b="1" dirty="0" smtClean="0">
                <a:solidFill>
                  <a:srgbClr val="C00000"/>
                </a:solidFill>
                <a:latin typeface="Times New Roman" pitchFamily="18" charset="0"/>
                <a:cs typeface="Times New Roman" pitchFamily="18" charset="0"/>
              </a:rPr>
              <a:t> Law to Solve Problems</a:t>
            </a:r>
          </a:p>
        </p:txBody>
      </p:sp>
      <p:sp>
        <p:nvSpPr>
          <p:cNvPr id="27651" name="Text Box 3"/>
          <p:cNvSpPr txBox="1">
            <a:spLocks noChangeArrowheads="1"/>
          </p:cNvSpPr>
          <p:nvPr/>
        </p:nvSpPr>
        <p:spPr bwMode="auto">
          <a:xfrm>
            <a:off x="0" y="1714488"/>
            <a:ext cx="9144000" cy="4893647"/>
          </a:xfrm>
          <a:prstGeom prst="rect">
            <a:avLst/>
          </a:prstGeom>
          <a:noFill/>
          <a:ln w="9525">
            <a:noFill/>
            <a:miter lim="800000"/>
            <a:headEnd/>
            <a:tailEnd/>
          </a:ln>
        </p:spPr>
        <p:txBody>
          <a:bodyPr>
            <a:spAutoFit/>
          </a:bodyPr>
          <a:lstStyle/>
          <a:p>
            <a:pPr marL="457200" indent="-457200">
              <a:spcBef>
                <a:spcPct val="50000"/>
              </a:spcBef>
              <a:buFontTx/>
              <a:buAutoNum type="arabicPeriod"/>
            </a:pPr>
            <a:r>
              <a:rPr lang="en-US" sz="2400" b="1" dirty="0">
                <a:latin typeface="Times New Roman" pitchFamily="18" charset="0"/>
                <a:cs typeface="Times New Roman" pitchFamily="18" charset="0"/>
              </a:rPr>
              <a:t>Identify all forces acting on the object</a:t>
            </a:r>
          </a:p>
          <a:p>
            <a:pPr marL="457200" indent="-457200">
              <a:spcBef>
                <a:spcPct val="50000"/>
              </a:spcBef>
            </a:pPr>
            <a:r>
              <a:rPr lang="en-US" sz="2400" b="1" dirty="0">
                <a:latin typeface="Times New Roman" pitchFamily="18" charset="0"/>
                <a:cs typeface="Times New Roman" pitchFamily="18" charset="0"/>
              </a:rPr>
              <a:t>       -</a:t>
            </a:r>
            <a:r>
              <a:rPr lang="en-US" sz="2400" b="1" dirty="0">
                <a:solidFill>
                  <a:srgbClr val="C00000"/>
                </a:solidFill>
                <a:latin typeface="Times New Roman" pitchFamily="18" charset="0"/>
                <a:cs typeface="Times New Roman" pitchFamily="18" charset="0"/>
              </a:rPr>
              <a:t>Pushes or Pulls       -Frictional forces    -Tension </a:t>
            </a:r>
            <a:r>
              <a:rPr lang="en-US" sz="2400" b="1" dirty="0">
                <a:latin typeface="Times New Roman" pitchFamily="18" charset="0"/>
                <a:cs typeface="Times New Roman" pitchFamily="18" charset="0"/>
              </a:rPr>
              <a:t>in a string </a:t>
            </a:r>
            <a:br>
              <a:rPr lang="en-US" sz="2400" b="1" dirty="0">
                <a:latin typeface="Times New Roman" pitchFamily="18" charset="0"/>
                <a:cs typeface="Times New Roman" pitchFamily="18" charset="0"/>
              </a:rPr>
            </a:br>
            <a:r>
              <a:rPr lang="en-US" sz="2400" b="1" dirty="0">
                <a:latin typeface="Times New Roman" pitchFamily="18" charset="0"/>
                <a:cs typeface="Times New Roman" pitchFamily="18" charset="0"/>
              </a:rPr>
              <a:t>-</a:t>
            </a:r>
            <a:r>
              <a:rPr lang="en-US" sz="2400" b="1" dirty="0">
                <a:solidFill>
                  <a:srgbClr val="C00000"/>
                </a:solidFill>
                <a:latin typeface="Times New Roman" pitchFamily="18" charset="0"/>
                <a:cs typeface="Times New Roman" pitchFamily="18" charset="0"/>
              </a:rPr>
              <a:t>Gravitational Force  </a:t>
            </a:r>
            <a:r>
              <a:rPr lang="en-US" sz="2400" b="1" dirty="0">
                <a:latin typeface="Times New Roman" pitchFamily="18" charset="0"/>
                <a:cs typeface="Times New Roman" pitchFamily="18" charset="0"/>
              </a:rPr>
              <a:t>(or weight = mg where g is 9.8 m/s</a:t>
            </a:r>
            <a:r>
              <a:rPr lang="en-US" sz="2400" b="1" baseline="30000" dirty="0">
                <a:latin typeface="Times New Roman" pitchFamily="18" charset="0"/>
                <a:cs typeface="Times New Roman" pitchFamily="18" charset="0"/>
              </a:rPr>
              <a:t>2</a:t>
            </a:r>
            <a:r>
              <a:rPr lang="en-US" sz="2400" b="1" dirty="0">
                <a:latin typeface="Times New Roman" pitchFamily="18" charset="0"/>
                <a:cs typeface="Times New Roman" pitchFamily="18" charset="0"/>
              </a:rPr>
              <a:t>)</a:t>
            </a:r>
            <a:br>
              <a:rPr lang="en-US" sz="2400" b="1" dirty="0">
                <a:latin typeface="Times New Roman" pitchFamily="18" charset="0"/>
                <a:cs typeface="Times New Roman" pitchFamily="18" charset="0"/>
              </a:rPr>
            </a:br>
            <a:r>
              <a:rPr lang="en-US" sz="2400" b="1" dirty="0">
                <a:latin typeface="Times New Roman" pitchFamily="18" charset="0"/>
                <a:cs typeface="Times New Roman" pitchFamily="18" charset="0"/>
              </a:rPr>
              <a:t>- “</a:t>
            </a:r>
            <a:r>
              <a:rPr lang="en-US" sz="2400" b="1" dirty="0">
                <a:solidFill>
                  <a:srgbClr val="C00000"/>
                </a:solidFill>
                <a:latin typeface="Times New Roman" pitchFamily="18" charset="0"/>
                <a:cs typeface="Times New Roman" pitchFamily="18" charset="0"/>
              </a:rPr>
              <a:t>Normal forces</a:t>
            </a:r>
            <a:r>
              <a:rPr lang="en-US" sz="2400" b="1" dirty="0">
                <a:latin typeface="Times New Roman" pitchFamily="18" charset="0"/>
                <a:cs typeface="Times New Roman" pitchFamily="18" charset="0"/>
              </a:rPr>
              <a:t>” (one object touching another).</a:t>
            </a:r>
          </a:p>
          <a:p>
            <a:pPr marL="457200" indent="-457200">
              <a:spcBef>
                <a:spcPct val="50000"/>
              </a:spcBef>
              <a:buFontTx/>
              <a:buAutoNum type="arabicPeriod" startAt="2"/>
            </a:pPr>
            <a:r>
              <a:rPr lang="en-US" sz="2400" b="1" dirty="0">
                <a:latin typeface="Times New Roman" pitchFamily="18" charset="0"/>
                <a:cs typeface="Times New Roman" pitchFamily="18" charset="0"/>
              </a:rPr>
              <a:t>Draw a “</a:t>
            </a:r>
            <a:r>
              <a:rPr lang="en-US" sz="2400" b="1" dirty="0" err="1">
                <a:latin typeface="Times New Roman" pitchFamily="18" charset="0"/>
                <a:cs typeface="Times New Roman" pitchFamily="18" charset="0"/>
              </a:rPr>
              <a:t>Freebody</a:t>
            </a:r>
            <a:r>
              <a:rPr lang="en-US" sz="2400" b="1" dirty="0">
                <a:latin typeface="Times New Roman" pitchFamily="18" charset="0"/>
                <a:cs typeface="Times New Roman" pitchFamily="18" charset="0"/>
              </a:rPr>
              <a:t> Diagram”</a:t>
            </a:r>
            <a:br>
              <a:rPr lang="en-US" sz="2400" b="1" dirty="0">
                <a:latin typeface="Times New Roman" pitchFamily="18" charset="0"/>
                <a:cs typeface="Times New Roman" pitchFamily="18" charset="0"/>
              </a:rPr>
            </a:br>
            <a:r>
              <a:rPr lang="en-US" sz="2400" b="1" dirty="0">
                <a:latin typeface="Times New Roman" pitchFamily="18" charset="0"/>
                <a:cs typeface="Times New Roman" pitchFamily="18" charset="0"/>
              </a:rPr>
              <a:t>-draw the object, show all forces acting </a:t>
            </a:r>
            <a:r>
              <a:rPr lang="en-US" sz="2400" b="1" u="sng" dirty="0">
                <a:latin typeface="Times New Roman" pitchFamily="18" charset="0"/>
                <a:cs typeface="Times New Roman" pitchFamily="18" charset="0"/>
              </a:rPr>
              <a:t>on that object</a:t>
            </a:r>
            <a:r>
              <a:rPr lang="en-US" sz="2400" b="1" dirty="0">
                <a:latin typeface="Times New Roman" pitchFamily="18" charset="0"/>
                <a:cs typeface="Times New Roman" pitchFamily="18" charset="0"/>
              </a:rPr>
              <a:t> as vectors pointing in the correct direction.  Show the direction of the acceleration.  </a:t>
            </a:r>
          </a:p>
          <a:p>
            <a:pPr marL="457200" indent="-457200">
              <a:spcBef>
                <a:spcPct val="50000"/>
              </a:spcBef>
              <a:buFontTx/>
              <a:buAutoNum type="arabicPeriod" startAt="2"/>
            </a:pPr>
            <a:r>
              <a:rPr lang="en-US" sz="2400" b="1" dirty="0">
                <a:latin typeface="Times New Roman" pitchFamily="18" charset="0"/>
                <a:cs typeface="Times New Roman" pitchFamily="18" charset="0"/>
              </a:rPr>
              <a:t>Chose a coordinate system.</a:t>
            </a:r>
          </a:p>
          <a:p>
            <a:pPr marL="457200" indent="-457200">
              <a:spcBef>
                <a:spcPct val="50000"/>
              </a:spcBef>
              <a:buFontTx/>
              <a:buAutoNum type="arabicPeriod" startAt="2"/>
            </a:pPr>
            <a:r>
              <a:rPr lang="en-US" sz="2400" b="1" dirty="0">
                <a:latin typeface="Times New Roman" pitchFamily="18" charset="0"/>
                <a:cs typeface="Times New Roman" pitchFamily="18" charset="0"/>
              </a:rPr>
              <a:t>Translate the </a:t>
            </a:r>
            <a:r>
              <a:rPr lang="en-US" sz="2400" b="1" dirty="0" err="1">
                <a:latin typeface="Times New Roman" pitchFamily="18" charset="0"/>
                <a:cs typeface="Times New Roman" pitchFamily="18" charset="0"/>
              </a:rPr>
              <a:t>freebody</a:t>
            </a:r>
            <a:r>
              <a:rPr lang="en-US" sz="2400" b="1" dirty="0">
                <a:latin typeface="Times New Roman" pitchFamily="18" charset="0"/>
                <a:cs typeface="Times New Roman" pitchFamily="18" charset="0"/>
              </a:rPr>
              <a:t> diagram into an algebraic expression based on Newton’s second law.</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normAutofit/>
          </a:bodyPr>
          <a:lstStyle/>
          <a:p>
            <a:r>
              <a:rPr lang="en-US" sz="3600" b="1" dirty="0">
                <a:latin typeface="Times New Roman" pitchFamily="18" charset="0"/>
                <a:cs typeface="Times New Roman" pitchFamily="18" charset="0"/>
              </a:rPr>
              <a:t>2</a:t>
            </a:r>
            <a:r>
              <a:rPr lang="en-US" sz="3600" b="1" baseline="30000" dirty="0">
                <a:latin typeface="Times New Roman" pitchFamily="18" charset="0"/>
                <a:cs typeface="Times New Roman" pitchFamily="18" charset="0"/>
              </a:rPr>
              <a:t>nd</a:t>
            </a:r>
            <a:r>
              <a:rPr lang="en-US" sz="3600" b="1" dirty="0">
                <a:latin typeface="Times New Roman" pitchFamily="18" charset="0"/>
                <a:cs typeface="Times New Roman" pitchFamily="18" charset="0"/>
              </a:rPr>
              <a:t> Law (F = m x a)</a:t>
            </a:r>
          </a:p>
        </p:txBody>
      </p:sp>
      <p:sp>
        <p:nvSpPr>
          <p:cNvPr id="33795" name="Rectangle 3"/>
          <p:cNvSpPr>
            <a:spLocks noGrp="1" noChangeArrowheads="1"/>
          </p:cNvSpPr>
          <p:nvPr>
            <p:ph type="body" idx="1"/>
          </p:nvPr>
        </p:nvSpPr>
        <p:spPr/>
        <p:txBody>
          <a:bodyPr>
            <a:normAutofit lnSpcReduction="10000"/>
          </a:bodyPr>
          <a:lstStyle/>
          <a:p>
            <a:pPr>
              <a:lnSpc>
                <a:spcPct val="90000"/>
              </a:lnSpc>
            </a:pPr>
            <a:r>
              <a:rPr lang="en-US" b="1" dirty="0">
                <a:solidFill>
                  <a:srgbClr val="FF0000"/>
                </a:solidFill>
                <a:effectLst/>
                <a:latin typeface="Times New Roman" pitchFamily="18" charset="0"/>
                <a:cs typeface="Times New Roman" pitchFamily="18" charset="0"/>
              </a:rPr>
              <a:t>How much force is needed to accelerate a 1400 kilogram car 2 meters per second/per second?</a:t>
            </a:r>
          </a:p>
          <a:p>
            <a:pPr>
              <a:lnSpc>
                <a:spcPct val="90000"/>
              </a:lnSpc>
            </a:pPr>
            <a:r>
              <a:rPr lang="en-US" b="1" dirty="0">
                <a:latin typeface="Times New Roman" pitchFamily="18" charset="0"/>
                <a:cs typeface="Times New Roman" pitchFamily="18" charset="0"/>
              </a:rPr>
              <a:t>Write the formula</a:t>
            </a:r>
          </a:p>
          <a:p>
            <a:pPr>
              <a:lnSpc>
                <a:spcPct val="90000"/>
              </a:lnSpc>
            </a:pPr>
            <a:r>
              <a:rPr lang="en-US" b="1" dirty="0">
                <a:solidFill>
                  <a:srgbClr val="FF0000"/>
                </a:solidFill>
                <a:effectLst/>
                <a:latin typeface="Times New Roman" pitchFamily="18" charset="0"/>
                <a:cs typeface="Times New Roman" pitchFamily="18" charset="0"/>
              </a:rPr>
              <a:t>F = m x a</a:t>
            </a:r>
          </a:p>
          <a:p>
            <a:pPr>
              <a:lnSpc>
                <a:spcPct val="90000"/>
              </a:lnSpc>
            </a:pPr>
            <a:r>
              <a:rPr lang="en-US" b="1" dirty="0">
                <a:latin typeface="Times New Roman" pitchFamily="18" charset="0"/>
                <a:cs typeface="Times New Roman" pitchFamily="18" charset="0"/>
              </a:rPr>
              <a:t>Fill in given numbers and units</a:t>
            </a:r>
          </a:p>
          <a:p>
            <a:pPr>
              <a:lnSpc>
                <a:spcPct val="90000"/>
              </a:lnSpc>
            </a:pPr>
            <a:r>
              <a:rPr lang="en-US" b="1" dirty="0">
                <a:solidFill>
                  <a:srgbClr val="FF0000"/>
                </a:solidFill>
                <a:effectLst/>
                <a:latin typeface="Times New Roman" pitchFamily="18" charset="0"/>
                <a:cs typeface="Times New Roman" pitchFamily="18" charset="0"/>
              </a:rPr>
              <a:t>F = 1400 kg x 2 meters per second/second</a:t>
            </a:r>
          </a:p>
          <a:p>
            <a:pPr>
              <a:lnSpc>
                <a:spcPct val="90000"/>
              </a:lnSpc>
            </a:pPr>
            <a:r>
              <a:rPr lang="en-US" b="1" dirty="0">
                <a:latin typeface="Times New Roman" pitchFamily="18" charset="0"/>
                <a:cs typeface="Times New Roman" pitchFamily="18" charset="0"/>
              </a:rPr>
              <a:t>Solve for the unknown</a:t>
            </a:r>
          </a:p>
          <a:p>
            <a:pPr>
              <a:lnSpc>
                <a:spcPct val="90000"/>
              </a:lnSpc>
            </a:pPr>
            <a:r>
              <a:rPr lang="en-US" b="1" dirty="0">
                <a:solidFill>
                  <a:srgbClr val="FF0000"/>
                </a:solidFill>
                <a:effectLst/>
                <a:latin typeface="Times New Roman" pitchFamily="18" charset="0"/>
                <a:cs typeface="Times New Roman" pitchFamily="18" charset="0"/>
              </a:rPr>
              <a:t>2800 kg-meters/second/second or</a:t>
            </a:r>
            <a:r>
              <a:rPr lang="en-US" sz="2800" b="1" dirty="0">
                <a:solidFill>
                  <a:srgbClr val="FF0000"/>
                </a:solidFill>
                <a:effectLst/>
                <a:latin typeface="Times New Roman" pitchFamily="18" charset="0"/>
                <a:cs typeface="Times New Roman" pitchFamily="18" charset="0"/>
              </a:rPr>
              <a:t> </a:t>
            </a:r>
            <a:r>
              <a:rPr lang="en-US" sz="4400" b="1" dirty="0">
                <a:solidFill>
                  <a:srgbClr val="FF0000"/>
                </a:solidFill>
                <a:effectLst/>
                <a:latin typeface="Times New Roman" pitchFamily="18" charset="0"/>
                <a:cs typeface="Times New Roman" pitchFamily="18" charset="0"/>
              </a:rPr>
              <a:t>2800 N</a:t>
            </a:r>
            <a:endParaRPr lang="en-US" sz="4000" b="1" dirty="0">
              <a:solidFill>
                <a:srgbClr val="FF0000"/>
              </a:solidFill>
              <a:effectLst/>
              <a:latin typeface="Times New Roman" pitchFamily="18" charset="0"/>
              <a:cs typeface="Times New Roman" pitchFamily="18" charset="0"/>
            </a:endParaRPr>
          </a:p>
          <a:p>
            <a:pPr>
              <a:lnSpc>
                <a:spcPct val="90000"/>
              </a:lnSpc>
              <a:buFont typeface="Wingdings" pitchFamily="2" charset="2"/>
              <a:buNone/>
            </a:pPr>
            <a:endParaRPr lang="en-US" sz="4000" b="1" dirty="0">
              <a:solidFill>
                <a:srgbClr val="FF0000"/>
              </a:solidFill>
              <a:effectLst/>
              <a:latin typeface="Times New Roman" pitchFamily="18" charset="0"/>
              <a:cs typeface="Times New Roman" pitchFamily="18" charset="0"/>
            </a:endParaRPr>
          </a:p>
        </p:txBody>
      </p:sp>
    </p:spTree>
  </p:cSld>
  <p:clrMapOvr>
    <a:masterClrMapping/>
  </p:clrMapOvr>
  <p:transition spd="slow">
    <p:push/>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357158" y="0"/>
            <a:ext cx="8229600" cy="1143000"/>
          </a:xfrm>
        </p:spPr>
        <p:txBody>
          <a:bodyPr>
            <a:normAutofit/>
          </a:bodyPr>
          <a:lstStyle/>
          <a:p>
            <a:pPr eaLnBrk="1" fontAlgn="auto" hangingPunct="1">
              <a:spcAft>
                <a:spcPts val="0"/>
              </a:spcAft>
              <a:defRPr/>
            </a:pPr>
            <a:r>
              <a:rPr lang="en-US" sz="3600" b="1" dirty="0" smtClean="0">
                <a:solidFill>
                  <a:srgbClr val="C00000"/>
                </a:solidFill>
                <a:latin typeface="Times New Roman" pitchFamily="18" charset="0"/>
                <a:cs typeface="Times New Roman" pitchFamily="18" charset="0"/>
              </a:rPr>
              <a:t>Newton’s Third Law</a:t>
            </a:r>
          </a:p>
        </p:txBody>
      </p:sp>
      <p:sp>
        <p:nvSpPr>
          <p:cNvPr id="61443" name="Rectangle 3"/>
          <p:cNvSpPr>
            <a:spLocks noGrp="1" noChangeArrowheads="1"/>
          </p:cNvSpPr>
          <p:nvPr>
            <p:ph idx="1"/>
          </p:nvPr>
        </p:nvSpPr>
        <p:spPr>
          <a:xfrm>
            <a:off x="428596" y="3357562"/>
            <a:ext cx="8229600" cy="1524000"/>
          </a:xfrm>
        </p:spPr>
        <p:txBody>
          <a:bodyPr>
            <a:normAutofit fontScale="85000" lnSpcReduction="20000"/>
          </a:bodyPr>
          <a:lstStyle/>
          <a:p>
            <a:pPr algn="ctr" eaLnBrk="1" hangingPunct="1">
              <a:buFontTx/>
              <a:buNone/>
            </a:pPr>
            <a:r>
              <a:rPr lang="en-US" b="1" i="1" dirty="0" smtClean="0">
                <a:solidFill>
                  <a:srgbClr val="002060"/>
                </a:solidFill>
                <a:latin typeface="Times New Roman" pitchFamily="18" charset="0"/>
                <a:cs typeface="Times New Roman" pitchFamily="18" charset="0"/>
              </a:rPr>
              <a:t>For every action there is an equal and opposite reaction.</a:t>
            </a:r>
          </a:p>
          <a:p>
            <a:pPr algn="ctr" rtl="1" eaLnBrk="1" hangingPunct="1">
              <a:buFontTx/>
              <a:buNone/>
            </a:pPr>
            <a:r>
              <a:rPr lang="ar-IQ" b="1" i="1" dirty="0" smtClean="0">
                <a:solidFill>
                  <a:srgbClr val="002060"/>
                </a:solidFill>
                <a:latin typeface="Times New Roman" pitchFamily="18" charset="0"/>
                <a:cs typeface="Times New Roman" pitchFamily="18" charset="0"/>
              </a:rPr>
              <a:t>يختص القانون الثالث لنيوتن على القوة المتبادلة بين الاجسام حيث انه اذا ثرت بقوة على جسم ما وليكن كتاب ترفعه بيدك فان الكتاب بالمقابل يؤثر بنفس القوة على يدك وفي الاتجاه المعاكس.</a:t>
            </a:r>
          </a:p>
          <a:p>
            <a:pPr algn="ctr" rtl="1" eaLnBrk="1" hangingPunct="1">
              <a:buFontTx/>
              <a:buNone/>
            </a:pPr>
            <a:endParaRPr lang="en-US" b="1" i="1" dirty="0" smtClean="0">
              <a:solidFill>
                <a:srgbClr val="002060"/>
              </a:solidFill>
              <a:latin typeface="Times New Roman" pitchFamily="18" charset="0"/>
              <a:cs typeface="Times New Roman" pitchFamily="18" charset="0"/>
            </a:endParaRPr>
          </a:p>
        </p:txBody>
      </p:sp>
      <p:pic>
        <p:nvPicPr>
          <p:cNvPr id="61444" name="Picture 4" descr="MCSY01297_0000[1]"/>
          <p:cNvPicPr>
            <a:picLocks noChangeAspect="1" noChangeArrowheads="1"/>
          </p:cNvPicPr>
          <p:nvPr/>
        </p:nvPicPr>
        <p:blipFill>
          <a:blip r:embed="rId4"/>
          <a:srcRect/>
          <a:stretch>
            <a:fillRect/>
          </a:stretch>
        </p:blipFill>
        <p:spPr bwMode="auto">
          <a:xfrm>
            <a:off x="3428992" y="928670"/>
            <a:ext cx="2005013" cy="2105028"/>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6" name="Picture 9" descr="CPPE-Ch7-3_p109-Rckt2"/>
          <p:cNvPicPr>
            <a:picLocks noChangeAspect="1" noChangeArrowheads="1"/>
          </p:cNvPicPr>
          <p:nvPr/>
        </p:nvPicPr>
        <p:blipFill>
          <a:blip r:embed="rId3"/>
          <a:srcRect/>
          <a:stretch>
            <a:fillRect/>
          </a:stretch>
        </p:blipFill>
        <p:spPr bwMode="auto">
          <a:xfrm>
            <a:off x="214282" y="4714884"/>
            <a:ext cx="5484813" cy="1312862"/>
          </a:xfrm>
          <a:prstGeom prst="rect">
            <a:avLst/>
          </a:prstGeom>
          <a:noFill/>
          <a:ln w="9525">
            <a:noFill/>
            <a:miter lim="800000"/>
            <a:headEnd/>
            <a:tailEnd/>
          </a:ln>
        </p:spPr>
      </p:pic>
      <p:pic>
        <p:nvPicPr>
          <p:cNvPr id="67587" name="Picture 8" descr="CPPE-Ch7-3_p109-Pisa2"/>
          <p:cNvPicPr>
            <a:picLocks noChangeAspect="1" noChangeArrowheads="1"/>
          </p:cNvPicPr>
          <p:nvPr/>
        </p:nvPicPr>
        <p:blipFill>
          <a:blip r:embed="rId4"/>
          <a:srcRect/>
          <a:stretch>
            <a:fillRect/>
          </a:stretch>
        </p:blipFill>
        <p:spPr bwMode="auto">
          <a:xfrm>
            <a:off x="5000628" y="3357562"/>
            <a:ext cx="3656013" cy="1487488"/>
          </a:xfrm>
          <a:prstGeom prst="rect">
            <a:avLst/>
          </a:prstGeom>
          <a:noFill/>
          <a:ln w="9525">
            <a:noFill/>
            <a:miter lim="800000"/>
            <a:headEnd/>
            <a:tailEnd/>
          </a:ln>
        </p:spPr>
      </p:pic>
      <p:pic>
        <p:nvPicPr>
          <p:cNvPr id="67588" name="Picture 7" descr="CPPE-Ch7-3_p109-Car2"/>
          <p:cNvPicPr>
            <a:picLocks noChangeAspect="1" noChangeArrowheads="1"/>
          </p:cNvPicPr>
          <p:nvPr/>
        </p:nvPicPr>
        <p:blipFill>
          <a:blip r:embed="rId5"/>
          <a:srcRect/>
          <a:stretch>
            <a:fillRect/>
          </a:stretch>
        </p:blipFill>
        <p:spPr bwMode="auto">
          <a:xfrm>
            <a:off x="1428728" y="1928802"/>
            <a:ext cx="4570413" cy="1058862"/>
          </a:xfrm>
          <a:prstGeom prst="rect">
            <a:avLst/>
          </a:prstGeom>
          <a:noFill/>
          <a:ln w="9525">
            <a:noFill/>
            <a:miter lim="800000"/>
            <a:headEnd/>
            <a:tailEnd/>
          </a:ln>
        </p:spPr>
      </p:pic>
      <p:sp>
        <p:nvSpPr>
          <p:cNvPr id="67589" name="Rectangle 2"/>
          <p:cNvSpPr>
            <a:spLocks noChangeArrowheads="1"/>
          </p:cNvSpPr>
          <p:nvPr/>
        </p:nvSpPr>
        <p:spPr bwMode="auto">
          <a:xfrm>
            <a:off x="214282" y="928670"/>
            <a:ext cx="8307387" cy="400110"/>
          </a:xfrm>
          <a:prstGeom prst="rect">
            <a:avLst/>
          </a:prstGeom>
          <a:noFill/>
          <a:ln w="9525">
            <a:noFill/>
            <a:miter lim="800000"/>
            <a:headEnd/>
            <a:tailEnd/>
          </a:ln>
          <a:effectLst/>
        </p:spPr>
        <p:txBody>
          <a:bodyPr>
            <a:spAutoFit/>
          </a:bodyPr>
          <a:lstStyle/>
          <a:p>
            <a:pPr algn="r" rtl="1"/>
            <a:r>
              <a:rPr lang="ar-IQ" sz="2000" b="1" i="1" dirty="0" smtClean="0">
                <a:solidFill>
                  <a:srgbClr val="002060"/>
                </a:solidFill>
                <a:latin typeface="Times New Roman" pitchFamily="18" charset="0"/>
                <a:ea typeface="Times New Roman" pitchFamily="18" charset="0"/>
                <a:cs typeface="Times New Roman" pitchFamily="18" charset="0"/>
              </a:rPr>
              <a:t>يتضح من الاشكال مفهوم قانون نيوتن الثالث لقوة الفعل ورد الفعل.</a:t>
            </a:r>
            <a:endParaRPr lang="en-US" sz="2000" b="1" i="1" dirty="0">
              <a:solidFill>
                <a:srgbClr val="002060"/>
              </a:solidFill>
              <a:latin typeface="Times New Roman" pitchFamily="18" charset="0"/>
              <a:ea typeface="Times New Roman" pitchFamily="18" charset="0"/>
              <a:cs typeface="Times New Roman" pitchFamily="18" charset="0"/>
            </a:endParaRPr>
          </a:p>
        </p:txBody>
      </p:sp>
      <p:sp>
        <p:nvSpPr>
          <p:cNvPr id="67590" name="Rectangle 3"/>
          <p:cNvSpPr>
            <a:spLocks noChangeArrowheads="1"/>
          </p:cNvSpPr>
          <p:nvPr/>
        </p:nvSpPr>
        <p:spPr bwMode="auto">
          <a:xfrm>
            <a:off x="214282" y="0"/>
            <a:ext cx="6932612" cy="519112"/>
          </a:xfrm>
          <a:prstGeom prst="rect">
            <a:avLst/>
          </a:prstGeom>
          <a:noFill/>
          <a:ln w="9525">
            <a:noFill/>
            <a:miter lim="800000"/>
            <a:headEnd/>
            <a:tailEnd/>
          </a:ln>
          <a:effectLst/>
        </p:spPr>
        <p:txBody>
          <a:bodyPr>
            <a:spAutoFit/>
          </a:bodyPr>
          <a:lstStyle/>
          <a:p>
            <a:r>
              <a:rPr lang="en-US" sz="2800" b="1" dirty="0">
                <a:solidFill>
                  <a:srgbClr val="C00000"/>
                </a:solidFill>
                <a:latin typeface="Times New Roman" pitchFamily="18" charset="0"/>
                <a:cs typeface="Times New Roman" pitchFamily="18" charset="0"/>
              </a:rPr>
              <a:t>Identifying Action and Reaction Pairs</a:t>
            </a:r>
          </a:p>
        </p:txBody>
      </p:sp>
      <p:sp>
        <p:nvSpPr>
          <p:cNvPr id="13824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138241" name="Picture 1"/>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857224" y="857232"/>
            <a:ext cx="1685925" cy="447675"/>
          </a:xfrm>
          <a:prstGeom prst="rect">
            <a:avLst/>
          </a:prstGeom>
          <a:noFill/>
        </p:spPr>
      </p:pic>
      <p:sp>
        <p:nvSpPr>
          <p:cNvPr id="13824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138243" name="Picture 3"/>
          <p:cNvPicPr>
            <a:picLocks noChangeAspect="1" noChangeArrowheads="1"/>
          </p:cNvPicPr>
          <p:nvPr/>
        </p:nvPicPr>
        <p:blipFill>
          <a:blip r:embed="rId7">
            <a:clrChange>
              <a:clrFrom>
                <a:srgbClr val="FFFFFF"/>
              </a:clrFrom>
              <a:clrTo>
                <a:srgbClr val="FFFFFF">
                  <a:alpha val="0"/>
                </a:srgbClr>
              </a:clrTo>
            </a:clrChange>
          </a:blip>
          <a:srcRect/>
          <a:stretch>
            <a:fillRect/>
          </a:stretch>
        </p:blipFill>
        <p:spPr bwMode="auto">
          <a:xfrm>
            <a:off x="2357422" y="3000372"/>
            <a:ext cx="504825" cy="447675"/>
          </a:xfrm>
          <a:prstGeom prst="rect">
            <a:avLst/>
          </a:prstGeom>
          <a:noFill/>
        </p:spPr>
      </p:pic>
      <p:sp>
        <p:nvSpPr>
          <p:cNvPr id="13824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138245" name="Picture 5"/>
          <p:cNvPicPr>
            <a:picLocks noChangeAspect="1" noChangeArrowheads="1"/>
          </p:cNvPicPr>
          <p:nvPr/>
        </p:nvPicPr>
        <p:blipFill>
          <a:blip r:embed="rId8">
            <a:clrChange>
              <a:clrFrom>
                <a:srgbClr val="FFFFFF"/>
              </a:clrFrom>
              <a:clrTo>
                <a:srgbClr val="FFFFFF">
                  <a:alpha val="0"/>
                </a:srgbClr>
              </a:clrTo>
            </a:clrChange>
          </a:blip>
          <a:srcRect/>
          <a:stretch>
            <a:fillRect/>
          </a:stretch>
        </p:blipFill>
        <p:spPr bwMode="auto">
          <a:xfrm>
            <a:off x="4143372" y="3000372"/>
            <a:ext cx="752475" cy="447675"/>
          </a:xfrm>
          <a:prstGeom prst="rect">
            <a:avLst/>
          </a:prstGeom>
          <a:noFill/>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8229600" cy="914400"/>
          </a:xfrm>
        </p:spPr>
        <p:txBody>
          <a:bodyPr>
            <a:normAutofit/>
          </a:bodyPr>
          <a:lstStyle/>
          <a:p>
            <a:pPr algn="l"/>
            <a:r>
              <a:rPr lang="en-US" sz="3200" b="1" dirty="0" smtClean="0">
                <a:solidFill>
                  <a:srgbClr val="FF0000"/>
                </a:solidFill>
                <a:latin typeface="Times New Roman" pitchFamily="18" charset="0"/>
                <a:cs typeface="Times New Roman" pitchFamily="18" charset="0"/>
              </a:rPr>
              <a:t>Example</a:t>
            </a:r>
            <a:endParaRPr lang="en-MY" sz="3200" b="1" dirty="0">
              <a:solidFill>
                <a:srgbClr val="FF0000"/>
              </a:solidFill>
              <a:latin typeface="Times New Roman" pitchFamily="18" charset="0"/>
              <a:cs typeface="Times New Roman" pitchFamily="18" charset="0"/>
            </a:endParaRPr>
          </a:p>
        </p:txBody>
      </p:sp>
      <p:sp>
        <p:nvSpPr>
          <p:cNvPr id="3" name="Text Placeholder 2"/>
          <p:cNvSpPr>
            <a:spLocks noGrp="1"/>
          </p:cNvSpPr>
          <p:nvPr>
            <p:ph type="body" sz="half" idx="1"/>
          </p:nvPr>
        </p:nvSpPr>
        <p:spPr>
          <a:xfrm>
            <a:off x="214282" y="928670"/>
            <a:ext cx="8715436" cy="4648200"/>
          </a:xfrm>
        </p:spPr>
        <p:txBody>
          <a:bodyPr>
            <a:normAutofit fontScale="92500" lnSpcReduction="10000"/>
          </a:bodyPr>
          <a:lstStyle/>
          <a:p>
            <a:r>
              <a:rPr lang="en-US" sz="2400" b="1" dirty="0" smtClean="0">
                <a:latin typeface="Times New Roman" pitchFamily="18" charset="0"/>
                <a:cs typeface="Times New Roman" pitchFamily="18" charset="0"/>
              </a:rPr>
              <a:t>A ball is hold in a persons hand. ﴾a﴿ Identify all the external forces acting on the ball and the reaction to each of these forces. ﴾b﴿ If  the ball is dropped , what force is exerted on it while it is flight? Identify the reaction force in this case.</a:t>
            </a:r>
          </a:p>
          <a:p>
            <a:r>
              <a:rPr lang="en-US" sz="2400" b="1" dirty="0" smtClean="0">
                <a:solidFill>
                  <a:srgbClr val="002060"/>
                </a:solidFill>
                <a:latin typeface="Times New Roman" pitchFamily="18" charset="0"/>
                <a:cs typeface="Times New Roman" pitchFamily="18" charset="0"/>
              </a:rPr>
              <a:t>﴾ a﴿ The external forces acting on the ball are:</a:t>
            </a:r>
          </a:p>
          <a:p>
            <a:r>
              <a:rPr lang="en-US" sz="2400" b="1" dirty="0" smtClean="0">
                <a:solidFill>
                  <a:srgbClr val="002060"/>
                </a:solidFill>
                <a:latin typeface="Times New Roman" pitchFamily="18" charset="0"/>
                <a:cs typeface="Times New Roman" pitchFamily="18" charset="0"/>
              </a:rPr>
              <a:t>1- </a:t>
            </a:r>
            <a:r>
              <a:rPr lang="en-US" sz="2400" b="1" i="1" dirty="0" smtClean="0">
                <a:solidFill>
                  <a:srgbClr val="C00000"/>
                </a:solidFill>
                <a:latin typeface="Times New Roman" pitchFamily="18" charset="0"/>
                <a:cs typeface="Times New Roman" pitchFamily="18" charset="0"/>
              </a:rPr>
              <a:t>FH</a:t>
            </a:r>
            <a:r>
              <a:rPr lang="en-US" sz="2400" b="1" i="1" dirty="0" smtClean="0">
                <a:solidFill>
                  <a:srgbClr val="002060"/>
                </a:solidFill>
                <a:latin typeface="Times New Roman" pitchFamily="18" charset="0"/>
                <a:cs typeface="Times New Roman" pitchFamily="18" charset="0"/>
              </a:rPr>
              <a:t> the force which the hand exerts on the ball.</a:t>
            </a:r>
          </a:p>
          <a:p>
            <a:r>
              <a:rPr lang="en-US" sz="2400" b="1" i="1" dirty="0" smtClean="0">
                <a:solidFill>
                  <a:srgbClr val="002060"/>
                </a:solidFill>
                <a:latin typeface="Times New Roman" pitchFamily="18" charset="0"/>
                <a:cs typeface="Times New Roman" pitchFamily="18" charset="0"/>
              </a:rPr>
              <a:t>2- </a:t>
            </a:r>
            <a:r>
              <a:rPr lang="en-US" sz="2400" b="1" i="1" dirty="0" smtClean="0">
                <a:solidFill>
                  <a:srgbClr val="C00000"/>
                </a:solidFill>
                <a:latin typeface="Times New Roman" pitchFamily="18" charset="0"/>
                <a:cs typeface="Times New Roman" pitchFamily="18" charset="0"/>
              </a:rPr>
              <a:t>W</a:t>
            </a:r>
            <a:r>
              <a:rPr lang="en-US" sz="2400" b="1" i="1" dirty="0" smtClean="0">
                <a:solidFill>
                  <a:srgbClr val="002060"/>
                </a:solidFill>
                <a:latin typeface="Times New Roman" pitchFamily="18" charset="0"/>
                <a:cs typeface="Times New Roman" pitchFamily="18" charset="0"/>
              </a:rPr>
              <a:t> the force of gravity exerted on the ball by the earth.</a:t>
            </a:r>
          </a:p>
          <a:p>
            <a:r>
              <a:rPr lang="en-US" sz="2400" b="1" i="1" dirty="0" smtClean="0">
                <a:solidFill>
                  <a:srgbClr val="002060"/>
                </a:solidFill>
                <a:latin typeface="Times New Roman" pitchFamily="18" charset="0"/>
                <a:cs typeface="Times New Roman" pitchFamily="18" charset="0"/>
              </a:rPr>
              <a:t>The reaction forces are:</a:t>
            </a:r>
          </a:p>
          <a:p>
            <a:r>
              <a:rPr lang="en-US" sz="2400" b="1" i="1" dirty="0" smtClean="0">
                <a:solidFill>
                  <a:srgbClr val="002060"/>
                </a:solidFill>
                <a:latin typeface="Times New Roman" pitchFamily="18" charset="0"/>
                <a:cs typeface="Times New Roman" pitchFamily="18" charset="0"/>
              </a:rPr>
              <a:t>1- </a:t>
            </a:r>
            <a:r>
              <a:rPr lang="en-US" sz="2400" b="1" i="1" dirty="0" smtClean="0">
                <a:solidFill>
                  <a:srgbClr val="C00000"/>
                </a:solidFill>
                <a:latin typeface="Times New Roman" pitchFamily="18" charset="0"/>
                <a:cs typeface="Times New Roman" pitchFamily="18" charset="0"/>
              </a:rPr>
              <a:t>FH</a:t>
            </a:r>
            <a:r>
              <a:rPr lang="en-US" sz="2400" b="1" i="1" dirty="0" smtClean="0">
                <a:solidFill>
                  <a:srgbClr val="002060"/>
                </a:solidFill>
                <a:latin typeface="Times New Roman" pitchFamily="18" charset="0"/>
                <a:cs typeface="Times New Roman" pitchFamily="18" charset="0"/>
              </a:rPr>
              <a:t> : The force which the ball exerts on the hand.</a:t>
            </a:r>
          </a:p>
          <a:p>
            <a:r>
              <a:rPr lang="en-US" sz="2400" b="1" i="1" dirty="0" smtClean="0">
                <a:solidFill>
                  <a:srgbClr val="002060"/>
                </a:solidFill>
                <a:latin typeface="Times New Roman" pitchFamily="18" charset="0"/>
                <a:cs typeface="Times New Roman" pitchFamily="18" charset="0"/>
              </a:rPr>
              <a:t>2- </a:t>
            </a:r>
            <a:r>
              <a:rPr lang="en-US" sz="2400" b="1" i="1" dirty="0" smtClean="0">
                <a:solidFill>
                  <a:srgbClr val="C00000"/>
                </a:solidFill>
                <a:latin typeface="Times New Roman" pitchFamily="18" charset="0"/>
                <a:cs typeface="Times New Roman" pitchFamily="18" charset="0"/>
              </a:rPr>
              <a:t>W</a:t>
            </a:r>
            <a:r>
              <a:rPr lang="en-US" sz="2400" b="1" i="1" dirty="0" smtClean="0">
                <a:solidFill>
                  <a:srgbClr val="002060"/>
                </a:solidFill>
                <a:latin typeface="Times New Roman" pitchFamily="18" charset="0"/>
                <a:cs typeface="Times New Roman" pitchFamily="18" charset="0"/>
              </a:rPr>
              <a:t>: The gravitational force which the ball exerts on the earth.</a:t>
            </a:r>
          </a:p>
          <a:p>
            <a:r>
              <a:rPr lang="en-US" sz="2400" b="1" dirty="0" smtClean="0">
                <a:solidFill>
                  <a:srgbClr val="002060"/>
                </a:solidFill>
                <a:latin typeface="Times New Roman" pitchFamily="18" charset="0"/>
                <a:cs typeface="Times New Roman" pitchFamily="18" charset="0"/>
              </a:rPr>
              <a:t>﴾b﴿ When the ball is in free fall the only force exerted on it </a:t>
            </a:r>
            <a:r>
              <a:rPr lang="en-US" sz="2400" b="1" dirty="0" err="1" smtClean="0">
                <a:solidFill>
                  <a:srgbClr val="002060"/>
                </a:solidFill>
                <a:latin typeface="Times New Roman" pitchFamily="18" charset="0"/>
                <a:cs typeface="Times New Roman" pitchFamily="18" charset="0"/>
              </a:rPr>
              <a:t>it</a:t>
            </a:r>
            <a:r>
              <a:rPr lang="en-US" sz="2400" b="1" dirty="0" smtClean="0">
                <a:solidFill>
                  <a:srgbClr val="002060"/>
                </a:solidFill>
                <a:latin typeface="Times New Roman" pitchFamily="18" charset="0"/>
                <a:cs typeface="Times New Roman" pitchFamily="18" charset="0"/>
              </a:rPr>
              <a:t> is its weight </a:t>
            </a:r>
            <a:r>
              <a:rPr lang="en-US" sz="2400" b="1" i="1" dirty="0" smtClean="0">
                <a:solidFill>
                  <a:srgbClr val="C00000"/>
                </a:solidFill>
                <a:latin typeface="Times New Roman" pitchFamily="18" charset="0"/>
                <a:cs typeface="Times New Roman" pitchFamily="18" charset="0"/>
              </a:rPr>
              <a:t>W</a:t>
            </a:r>
            <a:r>
              <a:rPr lang="en-US" sz="2400" b="1" dirty="0" smtClean="0">
                <a:solidFill>
                  <a:srgbClr val="002060"/>
                </a:solidFill>
                <a:latin typeface="Times New Roman" pitchFamily="18" charset="0"/>
                <a:cs typeface="Times New Roman" pitchFamily="18" charset="0"/>
              </a:rPr>
              <a:t> which is exerted by the earth. The reaction force is the gravitational force which the ball exerts on the earth.</a:t>
            </a:r>
            <a:endParaRPr lang="en-US" sz="2400" b="1" i="1" dirty="0" smtClean="0">
              <a:solidFill>
                <a:srgbClr val="002060"/>
              </a:solidFill>
              <a:latin typeface="Times New Roman" pitchFamily="18" charset="0"/>
              <a:cs typeface="Times New Roman" pitchFamily="18" charset="0"/>
            </a:endParaRPr>
          </a:p>
          <a:p>
            <a:endParaRPr lang="en-MY" sz="2400" b="1" dirty="0">
              <a:latin typeface="Times New Roman" pitchFamily="18" charset="0"/>
              <a:cs typeface="Times New Roman" pitchFamily="18" charset="0"/>
            </a:endParaRP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7158" y="357166"/>
            <a:ext cx="8258204" cy="1000132"/>
          </a:xfrm>
        </p:spPr>
        <p:txBody>
          <a:bodyPr>
            <a:normAutofit fontScale="90000"/>
          </a:bodyPr>
          <a:lstStyle/>
          <a:p>
            <a:pPr algn="l"/>
            <a:r>
              <a:rPr lang="en-MY" sz="1800" b="1" dirty="0" smtClean="0">
                <a:solidFill>
                  <a:srgbClr val="C00000"/>
                </a:solidFill>
                <a:latin typeface="Times New Roman" pitchFamily="18" charset="0"/>
                <a:cs typeface="Times New Roman" pitchFamily="18" charset="0"/>
              </a:rPr>
              <a:t>EXAMPLE: </a:t>
            </a:r>
            <a:r>
              <a:rPr lang="en-MY" sz="1800" b="1" dirty="0" smtClean="0">
                <a:solidFill>
                  <a:srgbClr val="002060"/>
                </a:solidFill>
                <a:latin typeface="Times New Roman" pitchFamily="18" charset="0"/>
                <a:cs typeface="Times New Roman" pitchFamily="18" charset="0"/>
              </a:rPr>
              <a:t>Parts A, B, and C of Fig. </a:t>
            </a:r>
            <a:r>
              <a:rPr lang="en-US" sz="1800" b="1" dirty="0" smtClean="0">
                <a:solidFill>
                  <a:srgbClr val="002060"/>
                </a:solidFill>
                <a:latin typeface="Times New Roman" pitchFamily="18" charset="0"/>
                <a:cs typeface="Times New Roman" pitchFamily="18" charset="0"/>
              </a:rPr>
              <a:t>1</a:t>
            </a:r>
            <a:r>
              <a:rPr lang="en-MY" sz="1800" b="1" dirty="0" smtClean="0">
                <a:solidFill>
                  <a:srgbClr val="002060"/>
                </a:solidFill>
                <a:latin typeface="Times New Roman" pitchFamily="18" charset="0"/>
                <a:cs typeface="Times New Roman" pitchFamily="18" charset="0"/>
              </a:rPr>
              <a:t> show three situations in which</a:t>
            </a:r>
            <a:r>
              <a:rPr lang="ar-IQ" sz="1800" b="1" dirty="0" smtClean="0">
                <a:solidFill>
                  <a:srgbClr val="002060"/>
                </a:solidFill>
                <a:latin typeface="Times New Roman" pitchFamily="18" charset="0"/>
                <a:cs typeface="Times New Roman" pitchFamily="18" charset="0"/>
              </a:rPr>
              <a:t> </a:t>
            </a:r>
            <a:r>
              <a:rPr lang="en-MY" sz="1800" b="1" dirty="0" smtClean="0">
                <a:solidFill>
                  <a:srgbClr val="002060"/>
                </a:solidFill>
                <a:latin typeface="Times New Roman" pitchFamily="18" charset="0"/>
                <a:cs typeface="Times New Roman" pitchFamily="18" charset="0"/>
              </a:rPr>
              <a:t>one or two forces act on a puck that moves over frictionless</a:t>
            </a:r>
            <a:r>
              <a:rPr lang="ar-IQ" sz="1800" b="1" dirty="0" smtClean="0">
                <a:solidFill>
                  <a:srgbClr val="002060"/>
                </a:solidFill>
                <a:latin typeface="Times New Roman" pitchFamily="18" charset="0"/>
                <a:cs typeface="Times New Roman" pitchFamily="18" charset="0"/>
              </a:rPr>
              <a:t> </a:t>
            </a:r>
            <a:r>
              <a:rPr lang="en-MY" sz="1800" b="1" dirty="0" smtClean="0">
                <a:solidFill>
                  <a:srgbClr val="002060"/>
                </a:solidFill>
                <a:latin typeface="Times New Roman" pitchFamily="18" charset="0"/>
                <a:cs typeface="Times New Roman" pitchFamily="18" charset="0"/>
              </a:rPr>
              <a:t>ice along an </a:t>
            </a:r>
            <a:r>
              <a:rPr lang="en-MY" sz="1800" b="1" i="1" dirty="0" smtClean="0">
                <a:solidFill>
                  <a:srgbClr val="002060"/>
                </a:solidFill>
                <a:latin typeface="Times New Roman" pitchFamily="18" charset="0"/>
                <a:cs typeface="Times New Roman" pitchFamily="18" charset="0"/>
              </a:rPr>
              <a:t>x axis, in one-dimensional motion. The puck’s</a:t>
            </a:r>
            <a:r>
              <a:rPr lang="ar-IQ" sz="1800" b="1" i="1" dirty="0" smtClean="0">
                <a:solidFill>
                  <a:srgbClr val="002060"/>
                </a:solidFill>
                <a:latin typeface="Times New Roman" pitchFamily="18" charset="0"/>
                <a:cs typeface="Times New Roman" pitchFamily="18" charset="0"/>
              </a:rPr>
              <a:t> </a:t>
            </a:r>
            <a:r>
              <a:rPr lang="en-MY" sz="1800" b="1" dirty="0" smtClean="0">
                <a:solidFill>
                  <a:srgbClr val="002060"/>
                </a:solidFill>
                <a:latin typeface="Times New Roman" pitchFamily="18" charset="0"/>
                <a:cs typeface="Times New Roman" pitchFamily="18" charset="0"/>
              </a:rPr>
              <a:t>mass is </a:t>
            </a:r>
            <a:r>
              <a:rPr lang="en-MY" sz="1800" b="1" i="1" dirty="0" smtClean="0">
                <a:solidFill>
                  <a:srgbClr val="002060"/>
                </a:solidFill>
                <a:latin typeface="Times New Roman" pitchFamily="18" charset="0"/>
                <a:cs typeface="Times New Roman" pitchFamily="18" charset="0"/>
              </a:rPr>
              <a:t>m </a:t>
            </a:r>
            <a:r>
              <a:rPr lang="ar-IQ" sz="1800" b="1" i="1" dirty="0" smtClean="0">
                <a:solidFill>
                  <a:srgbClr val="002060"/>
                </a:solidFill>
                <a:latin typeface="Times New Roman" pitchFamily="18" charset="0"/>
                <a:cs typeface="Times New Roman" pitchFamily="18" charset="0"/>
              </a:rPr>
              <a:t>=</a:t>
            </a:r>
            <a:r>
              <a:rPr lang="en-MY" sz="1800" b="1" i="1" dirty="0" smtClean="0">
                <a:solidFill>
                  <a:srgbClr val="002060"/>
                </a:solidFill>
                <a:latin typeface="Times New Roman" pitchFamily="18" charset="0"/>
                <a:cs typeface="Times New Roman" pitchFamily="18" charset="0"/>
              </a:rPr>
              <a:t> 0.20 kg. Forces and are directed along the</a:t>
            </a:r>
            <a:r>
              <a:rPr lang="ar-IQ" sz="1800" b="1" i="1" dirty="0" smtClean="0">
                <a:solidFill>
                  <a:srgbClr val="002060"/>
                </a:solidFill>
                <a:latin typeface="Times New Roman" pitchFamily="18" charset="0"/>
                <a:cs typeface="Times New Roman" pitchFamily="18" charset="0"/>
              </a:rPr>
              <a:t> </a:t>
            </a:r>
            <a:r>
              <a:rPr lang="en-MY" sz="1800" b="1" dirty="0" smtClean="0">
                <a:solidFill>
                  <a:srgbClr val="002060"/>
                </a:solidFill>
                <a:latin typeface="Times New Roman" pitchFamily="18" charset="0"/>
                <a:cs typeface="Times New Roman" pitchFamily="18" charset="0"/>
              </a:rPr>
              <a:t>axis and have magnitudes </a:t>
            </a:r>
            <a:r>
              <a:rPr lang="en-MY" sz="1800" b="1" i="1" dirty="0" smtClean="0">
                <a:solidFill>
                  <a:srgbClr val="002060"/>
                </a:solidFill>
                <a:latin typeface="Times New Roman" pitchFamily="18" charset="0"/>
                <a:cs typeface="Times New Roman" pitchFamily="18" charset="0"/>
              </a:rPr>
              <a:t>F1 4.0 N and F2 2.0 N. Force</a:t>
            </a:r>
            <a:r>
              <a:rPr lang="ar-IQ" sz="1800" b="1" i="1" dirty="0" smtClean="0">
                <a:solidFill>
                  <a:srgbClr val="002060"/>
                </a:solidFill>
                <a:latin typeface="Times New Roman" pitchFamily="18" charset="0"/>
                <a:cs typeface="Times New Roman" pitchFamily="18" charset="0"/>
              </a:rPr>
              <a:t> </a:t>
            </a:r>
            <a:r>
              <a:rPr lang="en-MY" sz="1800" b="1" dirty="0" smtClean="0">
                <a:solidFill>
                  <a:srgbClr val="002060"/>
                </a:solidFill>
                <a:latin typeface="Times New Roman" pitchFamily="18" charset="0"/>
                <a:cs typeface="Times New Roman" pitchFamily="18" charset="0"/>
              </a:rPr>
              <a:t>is directed at angle </a:t>
            </a:r>
            <a:r>
              <a:rPr lang="el-GR" sz="1800" b="1" dirty="0" smtClean="0">
                <a:solidFill>
                  <a:srgbClr val="002060"/>
                </a:solidFill>
                <a:latin typeface="Times New Roman"/>
                <a:cs typeface="Times New Roman"/>
              </a:rPr>
              <a:t>θ</a:t>
            </a:r>
            <a:r>
              <a:rPr lang="ar-IQ" sz="1800" b="1" dirty="0" smtClean="0">
                <a:solidFill>
                  <a:srgbClr val="002060"/>
                </a:solidFill>
                <a:latin typeface="Times New Roman"/>
              </a:rPr>
              <a:t>= </a:t>
            </a:r>
            <a:r>
              <a:rPr lang="en-MY" sz="1800" b="1" dirty="0" smtClean="0">
                <a:solidFill>
                  <a:srgbClr val="002060"/>
                </a:solidFill>
                <a:latin typeface="Times New Roman" pitchFamily="18" charset="0"/>
                <a:cs typeface="Times New Roman" pitchFamily="18" charset="0"/>
              </a:rPr>
              <a:t>  30° and has magnitude </a:t>
            </a:r>
            <a:r>
              <a:rPr lang="en-MY" sz="1800" b="1" i="1" dirty="0" smtClean="0">
                <a:solidFill>
                  <a:srgbClr val="002060"/>
                </a:solidFill>
                <a:latin typeface="Times New Roman" pitchFamily="18" charset="0"/>
                <a:cs typeface="Times New Roman" pitchFamily="18" charset="0"/>
              </a:rPr>
              <a:t>F3 </a:t>
            </a:r>
            <a:r>
              <a:rPr lang="ar-IQ" sz="1800" b="1" i="1" dirty="0" smtClean="0">
                <a:solidFill>
                  <a:srgbClr val="002060"/>
                </a:solidFill>
                <a:latin typeface="Times New Roman" pitchFamily="18" charset="0"/>
                <a:cs typeface="Times New Roman" pitchFamily="18" charset="0"/>
              </a:rPr>
              <a:t>=</a:t>
            </a:r>
            <a:r>
              <a:rPr lang="en-MY" sz="1800" b="1" i="1" dirty="0" smtClean="0">
                <a:solidFill>
                  <a:srgbClr val="002060"/>
                </a:solidFill>
                <a:latin typeface="Times New Roman" pitchFamily="18" charset="0"/>
                <a:cs typeface="Times New Roman" pitchFamily="18" charset="0"/>
              </a:rPr>
              <a:t> 1.0</a:t>
            </a:r>
            <a:r>
              <a:rPr lang="ar-IQ" sz="1800" b="1" i="1" dirty="0" smtClean="0">
                <a:solidFill>
                  <a:srgbClr val="002060"/>
                </a:solidFill>
                <a:latin typeface="Times New Roman" pitchFamily="18" charset="0"/>
                <a:cs typeface="Times New Roman" pitchFamily="18" charset="0"/>
              </a:rPr>
              <a:t> </a:t>
            </a:r>
            <a:r>
              <a:rPr lang="en-MY" sz="1800" b="1" dirty="0" smtClean="0">
                <a:solidFill>
                  <a:srgbClr val="002060"/>
                </a:solidFill>
                <a:latin typeface="Times New Roman" pitchFamily="18" charset="0"/>
                <a:cs typeface="Times New Roman" pitchFamily="18" charset="0"/>
              </a:rPr>
              <a:t>N. In each situation, what is the acceleration of the puck?</a:t>
            </a:r>
            <a:r>
              <a:rPr lang="en-MY" sz="2000" b="1" dirty="0" smtClean="0">
                <a:latin typeface="Times New Roman" pitchFamily="18" charset="0"/>
                <a:cs typeface="Times New Roman" pitchFamily="18" charset="0"/>
              </a:rPr>
              <a:t/>
            </a:r>
            <a:br>
              <a:rPr lang="en-MY" sz="2000" b="1" dirty="0" smtClean="0">
                <a:latin typeface="Times New Roman" pitchFamily="18" charset="0"/>
                <a:cs typeface="Times New Roman" pitchFamily="18" charset="0"/>
              </a:rPr>
            </a:br>
            <a:endParaRPr lang="en-MY" sz="2000" b="1" dirty="0">
              <a:latin typeface="Times New Roman" pitchFamily="18" charset="0"/>
              <a:cs typeface="Times New Roman" pitchFamily="18" charset="0"/>
            </a:endParaRPr>
          </a:p>
        </p:txBody>
      </p:sp>
      <p:sp>
        <p:nvSpPr>
          <p:cNvPr id="3" name="Text Placeholder 2"/>
          <p:cNvSpPr>
            <a:spLocks noGrp="1"/>
          </p:cNvSpPr>
          <p:nvPr>
            <p:ph type="body" sz="half" idx="1"/>
          </p:nvPr>
        </p:nvSpPr>
        <p:spPr>
          <a:xfrm>
            <a:off x="457200" y="1643050"/>
            <a:ext cx="8258204" cy="5214950"/>
          </a:xfrm>
        </p:spPr>
        <p:txBody>
          <a:bodyPr>
            <a:normAutofit/>
          </a:bodyPr>
          <a:lstStyle/>
          <a:p>
            <a:endParaRPr lang="en-MY" sz="2000" b="1" dirty="0" smtClean="0">
              <a:latin typeface="Times New Roman" pitchFamily="18" charset="0"/>
              <a:cs typeface="Times New Roman" pitchFamily="18" charset="0"/>
            </a:endParaRPr>
          </a:p>
          <a:p>
            <a:endParaRPr lang="en-MY" sz="2000" b="1" dirty="0">
              <a:latin typeface="Times New Roman" pitchFamily="18" charset="0"/>
              <a:cs typeface="Times New Roman" pitchFamily="18" charset="0"/>
            </a:endParaRPr>
          </a:p>
        </p:txBody>
      </p:sp>
      <p:pic>
        <p:nvPicPr>
          <p:cNvPr id="175112" name="Picture 8"/>
          <p:cNvPicPr>
            <a:picLocks noChangeAspect="1" noChangeArrowheads="1"/>
          </p:cNvPicPr>
          <p:nvPr/>
        </p:nvPicPr>
        <p:blipFill>
          <a:blip r:embed="rId2"/>
          <a:srcRect/>
          <a:stretch>
            <a:fillRect/>
          </a:stretch>
        </p:blipFill>
        <p:spPr bwMode="auto">
          <a:xfrm>
            <a:off x="5500694" y="1500174"/>
            <a:ext cx="3643306" cy="4929222"/>
          </a:xfrm>
          <a:prstGeom prst="rect">
            <a:avLst/>
          </a:prstGeom>
          <a:noFill/>
          <a:ln w="9525">
            <a:noFill/>
            <a:miter lim="800000"/>
            <a:headEnd/>
            <a:tailEnd/>
          </a:ln>
          <a:effectLst/>
        </p:spPr>
      </p:pic>
      <p:pic>
        <p:nvPicPr>
          <p:cNvPr id="179201" name="Picture 1"/>
          <p:cNvPicPr>
            <a:picLocks noChangeAspect="1" noChangeArrowheads="1"/>
          </p:cNvPicPr>
          <p:nvPr/>
        </p:nvPicPr>
        <p:blipFill>
          <a:blip r:embed="rId3"/>
          <a:srcRect/>
          <a:stretch>
            <a:fillRect/>
          </a:stretch>
        </p:blipFill>
        <p:spPr bwMode="auto">
          <a:xfrm>
            <a:off x="285720" y="2786058"/>
            <a:ext cx="5214974" cy="1838325"/>
          </a:xfrm>
          <a:prstGeom prst="rect">
            <a:avLst/>
          </a:prstGeom>
          <a:noFill/>
          <a:ln w="9525">
            <a:noFill/>
            <a:miter lim="800000"/>
            <a:headEnd/>
            <a:tailEnd/>
          </a:ln>
          <a:effectLst/>
        </p:spPr>
      </p:pic>
      <p:pic>
        <p:nvPicPr>
          <p:cNvPr id="179202" name="Picture 2"/>
          <p:cNvPicPr>
            <a:picLocks noChangeAspect="1" noChangeArrowheads="1"/>
          </p:cNvPicPr>
          <p:nvPr/>
        </p:nvPicPr>
        <p:blipFill>
          <a:blip r:embed="rId4"/>
          <a:srcRect/>
          <a:stretch>
            <a:fillRect/>
          </a:stretch>
        </p:blipFill>
        <p:spPr bwMode="auto">
          <a:xfrm>
            <a:off x="357158" y="4752975"/>
            <a:ext cx="4786346" cy="2105025"/>
          </a:xfrm>
          <a:prstGeom prst="rect">
            <a:avLst/>
          </a:prstGeom>
          <a:noFill/>
          <a:ln w="9525">
            <a:noFill/>
            <a:miter lim="800000"/>
            <a:headEnd/>
            <a:tailEnd/>
          </a:ln>
          <a:effectLst/>
        </p:spPr>
      </p:pic>
      <p:sp>
        <p:nvSpPr>
          <p:cNvPr id="11" name="Text Placeholder 2"/>
          <p:cNvSpPr txBox="1">
            <a:spLocks/>
          </p:cNvSpPr>
          <p:nvPr/>
        </p:nvSpPr>
        <p:spPr>
          <a:xfrm>
            <a:off x="609600" y="1795450"/>
            <a:ext cx="8258204" cy="5214950"/>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MY" sz="2000" b="1" i="0" u="none" strike="noStrike" kern="1200" cap="none" spc="0" normalizeH="0" baseline="0" noProof="0" smtClean="0">
              <a:ln>
                <a:noFill/>
              </a:ln>
              <a:solidFill>
                <a:schemeClr val="tx1"/>
              </a:solidFill>
              <a:effectLst/>
              <a:uLnTx/>
              <a:uFillTx/>
              <a:latin typeface="Times New Roman" pitchFamily="18" charset="0"/>
              <a:ea typeface="+mn-ea"/>
              <a:cs typeface="Times New Roman" pitchFamily="18" charset="0"/>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MY" sz="2000" b="1"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endParaRPr>
          </a:p>
        </p:txBody>
      </p:sp>
      <p:pic>
        <p:nvPicPr>
          <p:cNvPr id="179203" name="Picture 3"/>
          <p:cNvPicPr>
            <a:picLocks noChangeAspect="1" noChangeArrowheads="1"/>
          </p:cNvPicPr>
          <p:nvPr/>
        </p:nvPicPr>
        <p:blipFill>
          <a:blip r:embed="rId5"/>
          <a:srcRect/>
          <a:stretch>
            <a:fillRect/>
          </a:stretch>
        </p:blipFill>
        <p:spPr bwMode="auto">
          <a:xfrm>
            <a:off x="357158" y="1428736"/>
            <a:ext cx="4643470" cy="714380"/>
          </a:xfrm>
          <a:prstGeom prst="rect">
            <a:avLst/>
          </a:prstGeom>
          <a:noFill/>
          <a:ln w="9525">
            <a:noFill/>
            <a:miter lim="800000"/>
            <a:headEnd/>
            <a:tailEnd/>
          </a:ln>
          <a:effectLst/>
        </p:spPr>
      </p:pic>
      <p:pic>
        <p:nvPicPr>
          <p:cNvPr id="179204" name="Picture 4"/>
          <p:cNvPicPr>
            <a:picLocks noChangeAspect="1" noChangeArrowheads="1"/>
          </p:cNvPicPr>
          <p:nvPr/>
        </p:nvPicPr>
        <p:blipFill>
          <a:blip r:embed="rId6"/>
          <a:srcRect/>
          <a:stretch>
            <a:fillRect/>
          </a:stretch>
        </p:blipFill>
        <p:spPr bwMode="auto">
          <a:xfrm>
            <a:off x="357158" y="2143116"/>
            <a:ext cx="4500594" cy="628650"/>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half" idx="1"/>
          </p:nvPr>
        </p:nvSpPr>
        <p:spPr>
          <a:xfrm>
            <a:off x="457200" y="428604"/>
            <a:ext cx="8258204" cy="5667396"/>
          </a:xfrm>
        </p:spPr>
        <p:txBody>
          <a:bodyPr/>
          <a:lstStyle/>
          <a:p>
            <a:endParaRPr lang="en-MY" dirty="0"/>
          </a:p>
        </p:txBody>
      </p:sp>
      <p:pic>
        <p:nvPicPr>
          <p:cNvPr id="176131" name="Picture 3"/>
          <p:cNvPicPr>
            <a:picLocks noChangeAspect="1" noChangeArrowheads="1"/>
          </p:cNvPicPr>
          <p:nvPr/>
        </p:nvPicPr>
        <p:blipFill>
          <a:blip r:embed="rId2"/>
          <a:srcRect/>
          <a:stretch>
            <a:fillRect/>
          </a:stretch>
        </p:blipFill>
        <p:spPr bwMode="auto">
          <a:xfrm>
            <a:off x="5000628" y="714356"/>
            <a:ext cx="4143372" cy="4786346"/>
          </a:xfrm>
          <a:prstGeom prst="rect">
            <a:avLst/>
          </a:prstGeom>
          <a:noFill/>
          <a:ln w="9525">
            <a:noFill/>
            <a:miter lim="800000"/>
            <a:headEnd/>
            <a:tailEnd/>
          </a:ln>
          <a:effectLst/>
        </p:spPr>
      </p:pic>
      <p:pic>
        <p:nvPicPr>
          <p:cNvPr id="178177" name="Picture 1"/>
          <p:cNvPicPr>
            <a:picLocks noChangeAspect="1" noChangeArrowheads="1"/>
          </p:cNvPicPr>
          <p:nvPr/>
        </p:nvPicPr>
        <p:blipFill>
          <a:blip r:embed="rId3"/>
          <a:srcRect/>
          <a:stretch>
            <a:fillRect/>
          </a:stretch>
        </p:blipFill>
        <p:spPr bwMode="auto">
          <a:xfrm>
            <a:off x="0" y="428604"/>
            <a:ext cx="4857752" cy="5715040"/>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8229600" cy="914400"/>
          </a:xfrm>
        </p:spPr>
        <p:txBody>
          <a:bodyPr>
            <a:normAutofit/>
          </a:bodyPr>
          <a:lstStyle/>
          <a:p>
            <a:pPr algn="l">
              <a:buFont typeface="Wingdings" pitchFamily="2" charset="2"/>
              <a:buChar char="v"/>
            </a:pPr>
            <a:r>
              <a:rPr lang="en-US" sz="3200" b="1" dirty="0" smtClean="0">
                <a:solidFill>
                  <a:srgbClr val="C00000"/>
                </a:solidFill>
                <a:latin typeface="Times New Roman" pitchFamily="18" charset="0"/>
                <a:cs typeface="Times New Roman" pitchFamily="18" charset="0"/>
              </a:rPr>
              <a:t>Weight  and tension</a:t>
            </a:r>
            <a:endParaRPr lang="en-MY" sz="3200" b="1" dirty="0">
              <a:solidFill>
                <a:srgbClr val="C00000"/>
              </a:solidFill>
              <a:latin typeface="Times New Roman" pitchFamily="18" charset="0"/>
              <a:cs typeface="Times New Roman" pitchFamily="18" charset="0"/>
            </a:endParaRPr>
          </a:p>
        </p:txBody>
      </p:sp>
      <p:sp>
        <p:nvSpPr>
          <p:cNvPr id="3" name="Text Placeholder 2"/>
          <p:cNvSpPr>
            <a:spLocks noGrp="1"/>
          </p:cNvSpPr>
          <p:nvPr>
            <p:ph type="body" sz="half" idx="1"/>
          </p:nvPr>
        </p:nvSpPr>
        <p:spPr>
          <a:xfrm>
            <a:off x="457200" y="785794"/>
            <a:ext cx="8686800" cy="5310206"/>
          </a:xfrm>
        </p:spPr>
        <p:txBody>
          <a:bodyPr>
            <a:normAutofit/>
          </a:bodyPr>
          <a:lstStyle/>
          <a:p>
            <a:pPr algn="r" rtl="1"/>
            <a:r>
              <a:rPr lang="ar-IQ" sz="2400" b="1" dirty="0" smtClean="0">
                <a:solidFill>
                  <a:srgbClr val="002060"/>
                </a:solidFill>
                <a:latin typeface="Times New Roman" pitchFamily="18" charset="0"/>
                <a:cs typeface="Times New Roman" pitchFamily="18" charset="0"/>
              </a:rPr>
              <a:t>نعلم ان الوزن </a:t>
            </a:r>
            <a:r>
              <a:rPr lang="en-US" sz="2400" b="1" dirty="0" smtClean="0">
                <a:solidFill>
                  <a:srgbClr val="002060"/>
                </a:solidFill>
                <a:latin typeface="Times New Roman" pitchFamily="18" charset="0"/>
                <a:cs typeface="Times New Roman" pitchFamily="18" charset="0"/>
              </a:rPr>
              <a:t>Weight</a:t>
            </a:r>
            <a:r>
              <a:rPr lang="ar-IQ" sz="2400" b="1" dirty="0" smtClean="0">
                <a:solidFill>
                  <a:srgbClr val="002060"/>
                </a:solidFill>
                <a:latin typeface="Times New Roman" pitchFamily="18" charset="0"/>
                <a:cs typeface="Times New Roman" pitchFamily="18" charset="0"/>
              </a:rPr>
              <a:t>هو كمية فيزيائية لها وحدة القوة </a:t>
            </a:r>
            <a:r>
              <a:rPr lang="en-US" sz="2400" b="1" dirty="0" smtClean="0">
                <a:solidFill>
                  <a:srgbClr val="002060"/>
                </a:solidFill>
                <a:latin typeface="Times New Roman" pitchFamily="18" charset="0"/>
                <a:cs typeface="Times New Roman" pitchFamily="18" charset="0"/>
              </a:rPr>
              <a:t>N</a:t>
            </a:r>
            <a:r>
              <a:rPr lang="ar-IQ" sz="2400" b="1" dirty="0" smtClean="0">
                <a:solidFill>
                  <a:srgbClr val="002060"/>
                </a:solidFill>
                <a:latin typeface="Times New Roman" pitchFamily="18" charset="0"/>
                <a:cs typeface="Times New Roman" pitchFamily="18" charset="0"/>
              </a:rPr>
              <a:t> وهي ناتجة من تاثير عجلة الجاذبية الارضية </a:t>
            </a:r>
            <a:r>
              <a:rPr lang="en-US" sz="2400" b="1" dirty="0" smtClean="0">
                <a:solidFill>
                  <a:srgbClr val="002060"/>
                </a:solidFill>
                <a:latin typeface="Times New Roman" pitchFamily="18" charset="0"/>
                <a:cs typeface="Times New Roman" pitchFamily="18" charset="0"/>
              </a:rPr>
              <a:t>g</a:t>
            </a:r>
            <a:r>
              <a:rPr lang="ar-IQ" sz="2400" b="1" dirty="0" smtClean="0">
                <a:solidFill>
                  <a:srgbClr val="002060"/>
                </a:solidFill>
                <a:latin typeface="Times New Roman" pitchFamily="18" charset="0"/>
                <a:cs typeface="Times New Roman" pitchFamily="18" charset="0"/>
              </a:rPr>
              <a:t>على كتلة الجسم </a:t>
            </a:r>
            <a:r>
              <a:rPr lang="en-US" sz="2400" b="1" dirty="0" smtClean="0">
                <a:solidFill>
                  <a:srgbClr val="002060"/>
                </a:solidFill>
                <a:latin typeface="Times New Roman" pitchFamily="18" charset="0"/>
                <a:cs typeface="Times New Roman" pitchFamily="18" charset="0"/>
              </a:rPr>
              <a:t>m</a:t>
            </a:r>
            <a:r>
              <a:rPr lang="ar-IQ" sz="2400" b="1" dirty="0" smtClean="0">
                <a:solidFill>
                  <a:srgbClr val="002060"/>
                </a:solidFill>
                <a:latin typeface="Times New Roman" pitchFamily="18" charset="0"/>
                <a:cs typeface="Times New Roman" pitchFamily="18" charset="0"/>
              </a:rPr>
              <a:t> وبتطبيق قانون نيوتن الثاني على جسم موجود على بعد قريب من سطح الارض حيث يتاثر بقوة الجاذبية الارضية ومقدارها كتلة الجسم في عجلة الجاذبية الارضية وبالتالي فان الوزن </a:t>
            </a:r>
            <a:r>
              <a:rPr lang="en-US" sz="2400" b="1" i="1" dirty="0" smtClean="0">
                <a:solidFill>
                  <a:srgbClr val="C00000"/>
                </a:solidFill>
                <a:latin typeface="Times New Roman" pitchFamily="18" charset="0"/>
                <a:cs typeface="Times New Roman" pitchFamily="18" charset="0"/>
              </a:rPr>
              <a:t>W= mg</a:t>
            </a:r>
          </a:p>
          <a:p>
            <a:pPr algn="r" rtl="1">
              <a:buFont typeface="Wingdings" pitchFamily="2" charset="2"/>
              <a:buChar char="Ø"/>
            </a:pPr>
            <a:r>
              <a:rPr lang="ar-IQ" sz="2400" b="1" i="1" dirty="0" smtClean="0">
                <a:solidFill>
                  <a:srgbClr val="C00000"/>
                </a:solidFill>
                <a:latin typeface="Times New Roman" pitchFamily="18" charset="0"/>
                <a:cs typeface="Times New Roman" pitchFamily="18" charset="0"/>
              </a:rPr>
              <a:t>ان وزن شخص موجود في المصعد يتغير في حالة </a:t>
            </a:r>
          </a:p>
          <a:p>
            <a:pPr algn="r" rtl="1">
              <a:buNone/>
            </a:pPr>
            <a:r>
              <a:rPr lang="ar-IQ" sz="2400" b="1" i="1" dirty="0" smtClean="0">
                <a:solidFill>
                  <a:srgbClr val="C00000"/>
                </a:solidFill>
                <a:latin typeface="Times New Roman" pitchFamily="18" charset="0"/>
                <a:cs typeface="Times New Roman" pitchFamily="18" charset="0"/>
              </a:rPr>
              <a:t>الصعود والهبوط بالشكل التالي:</a:t>
            </a:r>
          </a:p>
          <a:p>
            <a:pPr algn="r" rtl="1">
              <a:buFont typeface="Wingdings" pitchFamily="2" charset="2"/>
              <a:buChar char="Ø"/>
            </a:pPr>
            <a:r>
              <a:rPr lang="ar-IQ" sz="2000" b="1" i="1" dirty="0" smtClean="0">
                <a:solidFill>
                  <a:srgbClr val="002060"/>
                </a:solidFill>
                <a:latin typeface="Times New Roman" pitchFamily="18" charset="0"/>
                <a:cs typeface="Times New Roman" pitchFamily="18" charset="0"/>
              </a:rPr>
              <a:t>1- عندما يتحرك المصعد بدون عجلة </a:t>
            </a:r>
            <a:r>
              <a:rPr lang="ar-IQ" sz="2000" b="1" i="1" dirty="0" smtClean="0">
                <a:solidFill>
                  <a:srgbClr val="002060"/>
                </a:solidFill>
                <a:latin typeface="Times New Roman"/>
                <a:cs typeface="Times New Roman"/>
              </a:rPr>
              <a:t>﴿</a:t>
            </a:r>
            <a:r>
              <a:rPr lang="ar-IQ" sz="2000" b="1" i="1" dirty="0" smtClean="0">
                <a:solidFill>
                  <a:srgbClr val="002060"/>
                </a:solidFill>
                <a:latin typeface="Times New Roman" pitchFamily="18" charset="0"/>
                <a:cs typeface="Times New Roman" pitchFamily="18" charset="0"/>
              </a:rPr>
              <a:t> سرعة ثابتة ) فان العجلة تكون</a:t>
            </a:r>
          </a:p>
          <a:p>
            <a:pPr algn="r" rtl="1">
              <a:buNone/>
            </a:pPr>
            <a:r>
              <a:rPr lang="ar-IQ" sz="2000" b="1" i="1" dirty="0" smtClean="0">
                <a:solidFill>
                  <a:srgbClr val="002060"/>
                </a:solidFill>
                <a:latin typeface="Times New Roman" pitchFamily="18" charset="0"/>
                <a:cs typeface="Times New Roman" pitchFamily="18" charset="0"/>
              </a:rPr>
              <a:t> صفرا ويكون الوزن المقاس هو الوزن الحقيقي للشخص.</a:t>
            </a:r>
            <a:endParaRPr lang="en-US" sz="2000" b="1" i="1" dirty="0" smtClean="0">
              <a:solidFill>
                <a:srgbClr val="002060"/>
              </a:solidFill>
              <a:latin typeface="Times New Roman" pitchFamily="18" charset="0"/>
              <a:cs typeface="Times New Roman" pitchFamily="18" charset="0"/>
            </a:endParaRPr>
          </a:p>
          <a:p>
            <a:pPr algn="r" rtl="1">
              <a:buFont typeface="Wingdings" pitchFamily="2" charset="2"/>
              <a:buChar char="Ø"/>
            </a:pPr>
            <a:r>
              <a:rPr lang="ar-IQ" sz="2000" b="1" i="1" dirty="0" smtClean="0">
                <a:solidFill>
                  <a:srgbClr val="002060"/>
                </a:solidFill>
                <a:latin typeface="Times New Roman" pitchFamily="18" charset="0"/>
                <a:cs typeface="Times New Roman" pitchFamily="18" charset="0"/>
              </a:rPr>
              <a:t>2- عندما يتحرك المصعد الى الاعلى تكون العجلة موجبة.</a:t>
            </a:r>
          </a:p>
          <a:p>
            <a:pPr algn="r" rtl="1">
              <a:buFont typeface="Wingdings" pitchFamily="2" charset="2"/>
              <a:buChar char="Ø"/>
            </a:pPr>
            <a:r>
              <a:rPr lang="ar-IQ" sz="2000" b="1" i="1" dirty="0" smtClean="0">
                <a:solidFill>
                  <a:srgbClr val="002060"/>
                </a:solidFill>
                <a:latin typeface="Times New Roman" pitchFamily="18" charset="0"/>
                <a:cs typeface="Times New Roman" pitchFamily="18" charset="0"/>
              </a:rPr>
              <a:t>3- عندما يتحرك المصعد نحو الاسفل فان العجلة تكون سالبة.</a:t>
            </a:r>
          </a:p>
          <a:p>
            <a:pPr algn="r" rtl="1">
              <a:buFont typeface="Wingdings" pitchFamily="2" charset="2"/>
              <a:buChar char="Ø"/>
            </a:pPr>
            <a:r>
              <a:rPr lang="ar-IQ" sz="2000" b="1" i="1" dirty="0" smtClean="0">
                <a:solidFill>
                  <a:srgbClr val="002060"/>
                </a:solidFill>
                <a:latin typeface="Times New Roman" pitchFamily="18" charset="0"/>
                <a:cs typeface="Times New Roman" pitchFamily="18" charset="0"/>
              </a:rPr>
              <a:t>هنا سوف نستخدم قانون نيوتن الثاني  وبتحليل القوى المؤثرة على الشخص في المصعد نجد ان هناك قوتين الاولى هي وزن الشخص  </a:t>
            </a:r>
            <a:r>
              <a:rPr lang="en-US" sz="2000" b="1" i="1" dirty="0" smtClean="0">
                <a:solidFill>
                  <a:srgbClr val="C00000"/>
                </a:solidFill>
                <a:latin typeface="Times New Roman" pitchFamily="18" charset="0"/>
                <a:cs typeface="Times New Roman" pitchFamily="18" charset="0"/>
              </a:rPr>
              <a:t>W= mg</a:t>
            </a:r>
            <a:r>
              <a:rPr lang="ar-IQ" sz="2000" b="1" i="1" dirty="0" smtClean="0">
                <a:solidFill>
                  <a:srgbClr val="C00000"/>
                </a:solidFill>
                <a:latin typeface="Times New Roman" pitchFamily="18" charset="0"/>
                <a:cs typeface="Times New Roman" pitchFamily="18" charset="0"/>
              </a:rPr>
              <a:t> والقوة الاخرى هي قوة رد فعل المصعد على الشخص </a:t>
            </a:r>
            <a:r>
              <a:rPr lang="en-US" sz="2000" b="1" i="1" dirty="0" smtClean="0">
                <a:solidFill>
                  <a:srgbClr val="C00000"/>
                </a:solidFill>
                <a:latin typeface="Times New Roman" pitchFamily="18" charset="0"/>
                <a:cs typeface="Times New Roman" pitchFamily="18" charset="0"/>
              </a:rPr>
              <a:t> </a:t>
            </a:r>
            <a:r>
              <a:rPr lang="ar-IQ" sz="2000" b="1" i="1" dirty="0" smtClean="0">
                <a:solidFill>
                  <a:srgbClr val="C00000"/>
                </a:solidFill>
                <a:latin typeface="Times New Roman" pitchFamily="18" charset="0"/>
                <a:cs typeface="Times New Roman" pitchFamily="18" charset="0"/>
              </a:rPr>
              <a:t> </a:t>
            </a:r>
            <a:r>
              <a:rPr lang="en-US" sz="2000" b="1" i="1" dirty="0" smtClean="0">
                <a:solidFill>
                  <a:srgbClr val="C00000"/>
                </a:solidFill>
                <a:latin typeface="Times New Roman" pitchFamily="18" charset="0"/>
                <a:cs typeface="Times New Roman" pitchFamily="18" charset="0"/>
              </a:rPr>
              <a:t>FN</a:t>
            </a:r>
            <a:r>
              <a:rPr lang="ar-IQ" sz="2000" b="1" i="1" dirty="0" smtClean="0">
                <a:solidFill>
                  <a:srgbClr val="C00000"/>
                </a:solidFill>
                <a:latin typeface="Times New Roman" pitchFamily="18" charset="0"/>
                <a:cs typeface="Times New Roman" pitchFamily="18" charset="0"/>
              </a:rPr>
              <a:t>  بتطبيق قانون نيوتن الثاني نجد ان </a:t>
            </a:r>
            <a:endParaRPr lang="en-MY" sz="2000" b="1" i="1" dirty="0">
              <a:solidFill>
                <a:srgbClr val="002060"/>
              </a:solidFill>
              <a:latin typeface="Times New Roman" pitchFamily="18" charset="0"/>
              <a:cs typeface="Times New Roman" pitchFamily="18" charset="0"/>
            </a:endParaRPr>
          </a:p>
        </p:txBody>
      </p:sp>
      <p:sp>
        <p:nvSpPr>
          <p:cNvPr id="17817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178177" name="Picture 1"/>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428596" y="5286388"/>
            <a:ext cx="3400425" cy="733425"/>
          </a:xfrm>
          <a:prstGeom prst="rect">
            <a:avLst/>
          </a:prstGeom>
          <a:noFill/>
        </p:spPr>
      </p:pic>
      <p:sp>
        <p:nvSpPr>
          <p:cNvPr id="17818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178179" name="Picture 3"/>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5143504" y="5643578"/>
            <a:ext cx="2266950" cy="447675"/>
          </a:xfrm>
          <a:prstGeom prst="rect">
            <a:avLst/>
          </a:prstGeom>
          <a:noFill/>
        </p:spPr>
      </p:pic>
      <p:sp>
        <p:nvSpPr>
          <p:cNvPr id="9" name="TextBox 8"/>
          <p:cNvSpPr txBox="1"/>
          <p:nvPr/>
        </p:nvSpPr>
        <p:spPr>
          <a:xfrm>
            <a:off x="3786182" y="6000768"/>
            <a:ext cx="1928826" cy="615553"/>
          </a:xfrm>
          <a:prstGeom prst="rect">
            <a:avLst/>
          </a:prstGeom>
          <a:noFill/>
        </p:spPr>
        <p:txBody>
          <a:bodyPr wrap="square" rtlCol="0">
            <a:spAutoFit/>
          </a:bodyPr>
          <a:lstStyle/>
          <a:p>
            <a:pPr algn="r" rtl="1"/>
            <a:r>
              <a:rPr lang="ar-IQ" sz="1600" b="1" dirty="0" smtClean="0">
                <a:latin typeface="Times New Roman" pitchFamily="18" charset="0"/>
                <a:cs typeface="Times New Roman" pitchFamily="18" charset="0"/>
              </a:rPr>
              <a:t>الوزن الظاهر</a:t>
            </a:r>
            <a:endParaRPr lang="en-US" sz="1600" b="1" dirty="0" smtClean="0">
              <a:latin typeface="Times New Roman" pitchFamily="18" charset="0"/>
              <a:cs typeface="Times New Roman" pitchFamily="18" charset="0"/>
            </a:endParaRPr>
          </a:p>
          <a:p>
            <a:pPr algn="r" rtl="1"/>
            <a:r>
              <a:rPr lang="en-US" sz="1600" b="1" dirty="0" smtClean="0">
                <a:latin typeface="Times New Roman" pitchFamily="18" charset="0"/>
                <a:cs typeface="Times New Roman" pitchFamily="18" charset="0"/>
              </a:rPr>
              <a:t>Apparent weigh</a:t>
            </a:r>
            <a:r>
              <a:rPr lang="en-US" dirty="0" smtClean="0"/>
              <a:t>t</a:t>
            </a:r>
            <a:endParaRPr lang="en-MY" dirty="0"/>
          </a:p>
        </p:txBody>
      </p:sp>
      <p:sp>
        <p:nvSpPr>
          <p:cNvPr id="10" name="TextBox 9"/>
          <p:cNvSpPr txBox="1"/>
          <p:nvPr/>
        </p:nvSpPr>
        <p:spPr>
          <a:xfrm>
            <a:off x="5857884" y="6000768"/>
            <a:ext cx="857256" cy="584775"/>
          </a:xfrm>
          <a:prstGeom prst="rect">
            <a:avLst/>
          </a:prstGeom>
          <a:noFill/>
        </p:spPr>
        <p:txBody>
          <a:bodyPr wrap="square" rtlCol="0">
            <a:spAutoFit/>
          </a:bodyPr>
          <a:lstStyle/>
          <a:p>
            <a:r>
              <a:rPr lang="en-US" sz="1600" b="1" dirty="0" smtClean="0">
                <a:latin typeface="Times New Roman" pitchFamily="18" charset="0"/>
                <a:cs typeface="Times New Roman" pitchFamily="18" charset="0"/>
              </a:rPr>
              <a:t>True weight</a:t>
            </a:r>
            <a:endParaRPr lang="en-MY" sz="1600" b="1" dirty="0">
              <a:latin typeface="Times New Roman" pitchFamily="18" charset="0"/>
              <a:cs typeface="Times New Roman" pitchFamily="18" charset="0"/>
            </a:endParaRPr>
          </a:p>
        </p:txBody>
      </p:sp>
      <p:sp>
        <p:nvSpPr>
          <p:cNvPr id="11" name="TextBox 10"/>
          <p:cNvSpPr txBox="1"/>
          <p:nvPr/>
        </p:nvSpPr>
        <p:spPr>
          <a:xfrm>
            <a:off x="571472" y="6072206"/>
            <a:ext cx="3286148" cy="646331"/>
          </a:xfrm>
          <a:prstGeom prst="rect">
            <a:avLst/>
          </a:prstGeom>
          <a:noFill/>
        </p:spPr>
        <p:txBody>
          <a:bodyPr wrap="square" rtlCol="0">
            <a:spAutoFit/>
          </a:bodyPr>
          <a:lstStyle/>
          <a:p>
            <a:r>
              <a:rPr lang="en-US" b="1" dirty="0" smtClean="0">
                <a:solidFill>
                  <a:srgbClr val="002060"/>
                </a:solidFill>
                <a:latin typeface="Times New Roman" pitchFamily="18" charset="0"/>
                <a:cs typeface="Times New Roman" pitchFamily="18" charset="0"/>
              </a:rPr>
              <a:t>Where </a:t>
            </a:r>
            <a:r>
              <a:rPr lang="en-US" b="1" i="1" dirty="0" smtClean="0">
                <a:solidFill>
                  <a:srgbClr val="002060"/>
                </a:solidFill>
                <a:latin typeface="Times New Roman" pitchFamily="18" charset="0"/>
                <a:cs typeface="Times New Roman" pitchFamily="18" charset="0"/>
              </a:rPr>
              <a:t> a is the acceleration of elevator</a:t>
            </a:r>
            <a:endParaRPr lang="en-MY" b="1" i="1" dirty="0">
              <a:solidFill>
                <a:srgbClr val="002060"/>
              </a:solidFill>
              <a:latin typeface="Times New Roman" pitchFamily="18" charset="0"/>
              <a:cs typeface="Times New Roman" pitchFamily="18" charset="0"/>
            </a:endParaRPr>
          </a:p>
        </p:txBody>
      </p:sp>
      <p:sp>
        <p:nvSpPr>
          <p:cNvPr id="178182"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178181" name="Picture 5"/>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1643042" y="3929066"/>
            <a:ext cx="2266950" cy="447675"/>
          </a:xfrm>
          <a:prstGeom prst="rect">
            <a:avLst/>
          </a:prstGeom>
          <a:noFill/>
        </p:spPr>
      </p:pic>
      <p:sp>
        <p:nvSpPr>
          <p:cNvPr id="178184"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178183" name="Picture 7"/>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1357290" y="4357694"/>
            <a:ext cx="2266950" cy="447675"/>
          </a:xfrm>
          <a:prstGeom prst="rect">
            <a:avLst/>
          </a:prstGeom>
          <a:noFill/>
        </p:spPr>
      </p:pic>
      <p:pic>
        <p:nvPicPr>
          <p:cNvPr id="178185" name="Picture 9"/>
          <p:cNvPicPr>
            <a:picLocks noChangeAspect="1" noChangeArrowheads="1"/>
          </p:cNvPicPr>
          <p:nvPr/>
        </p:nvPicPr>
        <p:blipFill>
          <a:blip r:embed="rId5"/>
          <a:srcRect/>
          <a:stretch>
            <a:fillRect/>
          </a:stretch>
        </p:blipFill>
        <p:spPr bwMode="auto">
          <a:xfrm>
            <a:off x="0" y="2000240"/>
            <a:ext cx="1785917" cy="2000264"/>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defRPr/>
            </a:pPr>
            <a:r>
              <a:rPr lang="en-US" b="1" dirty="0" smtClean="0">
                <a:solidFill>
                  <a:srgbClr val="FF0000"/>
                </a:solidFill>
                <a:latin typeface="Times New Roman" pitchFamily="18" charset="0"/>
                <a:cs typeface="Times New Roman" pitchFamily="18" charset="0"/>
              </a:rPr>
              <a:t>Four Forces Known in the Universe</a:t>
            </a:r>
            <a:endParaRPr lang="en-US" b="1" dirty="0">
              <a:solidFill>
                <a:srgbClr val="FF0000"/>
              </a:solidFill>
              <a:latin typeface="Times New Roman" pitchFamily="18" charset="0"/>
              <a:cs typeface="Times New Roman" pitchFamily="18" charset="0"/>
            </a:endParaRPr>
          </a:p>
        </p:txBody>
      </p:sp>
      <p:sp>
        <p:nvSpPr>
          <p:cNvPr id="5123" name="Content Placeholder 2"/>
          <p:cNvSpPr>
            <a:spLocks noGrp="1"/>
          </p:cNvSpPr>
          <p:nvPr>
            <p:ph idx="1"/>
          </p:nvPr>
        </p:nvSpPr>
        <p:spPr/>
        <p:txBody>
          <a:bodyPr/>
          <a:lstStyle/>
          <a:p>
            <a:pPr algn="just"/>
            <a:r>
              <a:rPr lang="en-US" sz="2400" b="1" dirty="0" smtClean="0">
                <a:solidFill>
                  <a:srgbClr val="002060"/>
                </a:solidFill>
                <a:latin typeface="Times New Roman" pitchFamily="18" charset="0"/>
                <a:cs typeface="Times New Roman" pitchFamily="18" charset="0"/>
              </a:rPr>
              <a:t>Electromagnetic- caused from electric and magnetic interactions</a:t>
            </a:r>
          </a:p>
          <a:p>
            <a:pPr algn="just"/>
            <a:endParaRPr lang="en-US" sz="2400" b="1" dirty="0" smtClean="0">
              <a:solidFill>
                <a:srgbClr val="002060"/>
              </a:solidFill>
              <a:latin typeface="Times New Roman" pitchFamily="18" charset="0"/>
              <a:cs typeface="Times New Roman" pitchFamily="18" charset="0"/>
            </a:endParaRPr>
          </a:p>
          <a:p>
            <a:pPr algn="just"/>
            <a:r>
              <a:rPr lang="en-US" sz="2400" b="1" dirty="0" smtClean="0">
                <a:solidFill>
                  <a:srgbClr val="002060"/>
                </a:solidFill>
                <a:latin typeface="Times New Roman" pitchFamily="18" charset="0"/>
                <a:cs typeface="Times New Roman" pitchFamily="18" charset="0"/>
              </a:rPr>
              <a:t>Strong Nuclear- Responsible for holding nucleus together in the atom; strongest force; acts over the shortest distance</a:t>
            </a:r>
          </a:p>
          <a:p>
            <a:pPr algn="just"/>
            <a:endParaRPr lang="en-US" sz="2400" b="1" dirty="0" smtClean="0">
              <a:solidFill>
                <a:srgbClr val="002060"/>
              </a:solidFill>
              <a:latin typeface="Times New Roman" pitchFamily="18" charset="0"/>
              <a:cs typeface="Times New Roman" pitchFamily="18" charset="0"/>
            </a:endParaRPr>
          </a:p>
          <a:p>
            <a:pPr algn="just"/>
            <a:r>
              <a:rPr lang="en-US" sz="2400" b="1" dirty="0" smtClean="0">
                <a:solidFill>
                  <a:srgbClr val="002060"/>
                </a:solidFill>
                <a:latin typeface="Times New Roman" pitchFamily="18" charset="0"/>
                <a:cs typeface="Times New Roman" pitchFamily="18" charset="0"/>
              </a:rPr>
              <a:t>Gravitation- weakest force; acts over the longest distance</a:t>
            </a:r>
          </a:p>
          <a:p>
            <a:pPr algn="just"/>
            <a:endParaRPr lang="en-US" sz="2400" b="1" dirty="0" smtClean="0">
              <a:solidFill>
                <a:srgbClr val="002060"/>
              </a:solidFill>
              <a:latin typeface="Times New Roman" pitchFamily="18" charset="0"/>
              <a:cs typeface="Times New Roman" pitchFamily="18" charset="0"/>
            </a:endParaRPr>
          </a:p>
          <a:p>
            <a:pPr algn="just"/>
            <a:r>
              <a:rPr lang="en-US" sz="2400" b="1" dirty="0" smtClean="0">
                <a:solidFill>
                  <a:srgbClr val="002060"/>
                </a:solidFill>
                <a:latin typeface="Times New Roman" pitchFamily="18" charset="0"/>
                <a:cs typeface="Times New Roman" pitchFamily="18" charset="0"/>
              </a:rPr>
              <a:t>Weak Nuclear- Responsible for radioactivity in atoms</a:t>
            </a:r>
          </a:p>
          <a:p>
            <a:endParaRPr lang="en-US" dirty="0" smtClean="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2852"/>
            <a:ext cx="8229600" cy="642942"/>
          </a:xfrm>
        </p:spPr>
        <p:txBody>
          <a:bodyPr>
            <a:normAutofit/>
          </a:bodyPr>
          <a:lstStyle/>
          <a:p>
            <a:pPr algn="l">
              <a:buFont typeface="Wingdings" pitchFamily="2" charset="2"/>
              <a:buChar char="v"/>
            </a:pPr>
            <a:r>
              <a:rPr lang="en-US" sz="2800" b="1" dirty="0" smtClean="0">
                <a:solidFill>
                  <a:srgbClr val="C00000"/>
                </a:solidFill>
                <a:latin typeface="Times New Roman" pitchFamily="18" charset="0"/>
                <a:cs typeface="Times New Roman" pitchFamily="18" charset="0"/>
              </a:rPr>
              <a:t>Tension</a:t>
            </a:r>
            <a:endParaRPr lang="en-MY" sz="2800" b="1" dirty="0">
              <a:solidFill>
                <a:srgbClr val="C00000"/>
              </a:solidFill>
              <a:latin typeface="Times New Roman" pitchFamily="18" charset="0"/>
              <a:cs typeface="Times New Roman" pitchFamily="18" charset="0"/>
            </a:endParaRPr>
          </a:p>
        </p:txBody>
      </p:sp>
      <p:sp>
        <p:nvSpPr>
          <p:cNvPr id="3" name="Text Placeholder 2"/>
          <p:cNvSpPr>
            <a:spLocks noGrp="1"/>
          </p:cNvSpPr>
          <p:nvPr>
            <p:ph type="body" sz="half" idx="1"/>
          </p:nvPr>
        </p:nvSpPr>
        <p:spPr>
          <a:xfrm>
            <a:off x="142844" y="1071546"/>
            <a:ext cx="4324352" cy="5434018"/>
          </a:xfrm>
        </p:spPr>
        <p:txBody>
          <a:bodyPr/>
          <a:lstStyle/>
          <a:p>
            <a:endParaRPr lang="en-MY" dirty="0"/>
          </a:p>
        </p:txBody>
      </p:sp>
      <p:sp>
        <p:nvSpPr>
          <p:cNvPr id="10" name="Content Placeholder 9"/>
          <p:cNvSpPr>
            <a:spLocks noGrp="1"/>
          </p:cNvSpPr>
          <p:nvPr>
            <p:ph sz="half" idx="2"/>
          </p:nvPr>
        </p:nvSpPr>
        <p:spPr>
          <a:xfrm>
            <a:off x="4648200" y="1071546"/>
            <a:ext cx="4281518" cy="5024454"/>
          </a:xfrm>
        </p:spPr>
        <p:txBody>
          <a:bodyPr/>
          <a:lstStyle/>
          <a:p>
            <a:pPr algn="just" rtl="1"/>
            <a:r>
              <a:rPr lang="ar-IQ" b="1" dirty="0" smtClean="0">
                <a:solidFill>
                  <a:srgbClr val="002060"/>
                </a:solidFill>
                <a:latin typeface="Times New Roman" pitchFamily="18" charset="0"/>
                <a:cs typeface="Times New Roman" pitchFamily="18" charset="0"/>
              </a:rPr>
              <a:t>عند سحب جسم بواسطة حبل فان القوة المؤثرة على الجسم من خلال الحبل تدعى قوة الشد</a:t>
            </a:r>
            <a:r>
              <a:rPr lang="en-US" b="1" dirty="0" smtClean="0">
                <a:solidFill>
                  <a:srgbClr val="002060"/>
                </a:solidFill>
                <a:latin typeface="Times New Roman" pitchFamily="18" charset="0"/>
                <a:cs typeface="Times New Roman" pitchFamily="18" charset="0"/>
              </a:rPr>
              <a:t>Tension </a:t>
            </a:r>
            <a:r>
              <a:rPr lang="ar-IQ" b="1" dirty="0" smtClean="0">
                <a:solidFill>
                  <a:srgbClr val="002060"/>
                </a:solidFill>
                <a:latin typeface="Times New Roman" pitchFamily="18" charset="0"/>
                <a:cs typeface="Times New Roman" pitchFamily="18" charset="0"/>
              </a:rPr>
              <a:t> ويرمز لها بالرمز </a:t>
            </a:r>
            <a:r>
              <a:rPr lang="en-US" b="1" dirty="0" smtClean="0">
                <a:solidFill>
                  <a:srgbClr val="002060"/>
                </a:solidFill>
                <a:latin typeface="Times New Roman" pitchFamily="18" charset="0"/>
                <a:cs typeface="Times New Roman" pitchFamily="18" charset="0"/>
              </a:rPr>
              <a:t>T</a:t>
            </a:r>
            <a:r>
              <a:rPr lang="ar-IQ" b="1" dirty="0" smtClean="0">
                <a:solidFill>
                  <a:srgbClr val="002060"/>
                </a:solidFill>
                <a:latin typeface="Times New Roman" pitchFamily="18" charset="0"/>
                <a:cs typeface="Times New Roman" pitchFamily="18" charset="0"/>
              </a:rPr>
              <a:t> ووحدته ويظهر في الشكل صور مختلفة من قوة الشد وكيفية تحديدها.</a:t>
            </a:r>
            <a:endParaRPr lang="en-MY" b="1" dirty="0">
              <a:solidFill>
                <a:srgbClr val="002060"/>
              </a:solidFill>
              <a:latin typeface="Times New Roman" pitchFamily="18" charset="0"/>
              <a:cs typeface="Times New Roman" pitchFamily="18" charset="0"/>
            </a:endParaRPr>
          </a:p>
        </p:txBody>
      </p:sp>
      <p:pic>
        <p:nvPicPr>
          <p:cNvPr id="177160" name="Picture 8"/>
          <p:cNvPicPr>
            <a:picLocks noChangeAspect="1" noChangeArrowheads="1"/>
          </p:cNvPicPr>
          <p:nvPr/>
        </p:nvPicPr>
        <p:blipFill>
          <a:blip r:embed="rId2"/>
          <a:srcRect/>
          <a:stretch>
            <a:fillRect/>
          </a:stretch>
        </p:blipFill>
        <p:spPr bwMode="auto">
          <a:xfrm>
            <a:off x="0" y="1142984"/>
            <a:ext cx="4500562" cy="3286148"/>
          </a:xfrm>
          <a:prstGeom prst="rect">
            <a:avLst/>
          </a:prstGeom>
          <a:noFill/>
          <a:ln w="9525">
            <a:noFill/>
            <a:miter lim="800000"/>
            <a:headEnd/>
            <a:tailEnd/>
          </a:ln>
          <a:effectLst/>
        </p:spPr>
      </p:pic>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643050"/>
          </a:xfrm>
        </p:spPr>
        <p:txBody>
          <a:bodyPr>
            <a:normAutofit/>
          </a:bodyPr>
          <a:lstStyle/>
          <a:p>
            <a:pPr algn="l"/>
            <a:r>
              <a:rPr lang="en-US" sz="2000" b="1" dirty="0" smtClean="0">
                <a:latin typeface="Times New Roman" pitchFamily="18" charset="0"/>
                <a:cs typeface="Times New Roman" pitchFamily="18" charset="0"/>
              </a:rPr>
              <a:t> </a:t>
            </a:r>
            <a:r>
              <a:rPr lang="en-US" sz="2000" b="1" dirty="0" smtClean="0">
                <a:solidFill>
                  <a:srgbClr val="FF0000"/>
                </a:solidFill>
                <a:latin typeface="Times New Roman" pitchFamily="18" charset="0"/>
                <a:cs typeface="Times New Roman" pitchFamily="18" charset="0"/>
              </a:rPr>
              <a:t>EX. </a:t>
            </a:r>
            <a:r>
              <a:rPr lang="en-US" sz="2000" b="1" dirty="0" smtClean="0">
                <a:latin typeface="Times New Roman" pitchFamily="18" charset="0"/>
                <a:cs typeface="Times New Roman" pitchFamily="18" charset="0"/>
              </a:rPr>
              <a:t>An electron of mass                                has an initial speed of                                     It travels in a straight line and its speed increases to                                 in a distance of 5.0 cm. A assuming its acceleration is constant. A- determine  the force on the electron . B- compare this force with the weight of the electron. </a:t>
            </a:r>
            <a:endParaRPr lang="en-MY" sz="2000" b="1" dirty="0">
              <a:latin typeface="Times New Roman" pitchFamily="18" charset="0"/>
              <a:cs typeface="Times New Roman" pitchFamily="18" charset="0"/>
            </a:endParaRPr>
          </a:p>
        </p:txBody>
      </p:sp>
      <p:sp>
        <p:nvSpPr>
          <p:cNvPr id="3" name="Text Placeholder 2"/>
          <p:cNvSpPr>
            <a:spLocks noGrp="1"/>
          </p:cNvSpPr>
          <p:nvPr>
            <p:ph type="body" sz="half" idx="1"/>
          </p:nvPr>
        </p:nvSpPr>
        <p:spPr>
          <a:xfrm>
            <a:off x="428596" y="1714488"/>
            <a:ext cx="8215370" cy="4648200"/>
          </a:xfrm>
        </p:spPr>
        <p:txBody>
          <a:bodyPr>
            <a:normAutofit/>
          </a:bodyPr>
          <a:lstStyle/>
          <a:p>
            <a:r>
              <a:rPr lang="en-US" b="1" dirty="0" smtClean="0">
                <a:solidFill>
                  <a:srgbClr val="FF0000"/>
                </a:solidFill>
                <a:latin typeface="Times New Roman" pitchFamily="18" charset="0"/>
                <a:cs typeface="Times New Roman" pitchFamily="18" charset="0"/>
              </a:rPr>
              <a:t>Solution</a:t>
            </a:r>
          </a:p>
          <a:p>
            <a:r>
              <a:rPr lang="en-US" sz="2400" b="1" i="1" dirty="0" smtClean="0">
                <a:latin typeface="Times New Roman" pitchFamily="18" charset="0"/>
                <a:cs typeface="Times New Roman" pitchFamily="18" charset="0"/>
              </a:rPr>
              <a:t>A-F=ma</a:t>
            </a:r>
            <a:r>
              <a:rPr lang="en-US" sz="2400" b="1" dirty="0" smtClean="0">
                <a:latin typeface="Times New Roman" pitchFamily="18" charset="0"/>
                <a:cs typeface="Times New Roman" pitchFamily="18" charset="0"/>
              </a:rPr>
              <a:t>      and </a:t>
            </a:r>
          </a:p>
          <a:p>
            <a:endParaRPr lang="en-US" b="1" dirty="0" smtClean="0">
              <a:latin typeface="Times New Roman" pitchFamily="18" charset="0"/>
              <a:cs typeface="Times New Roman" pitchFamily="18" charset="0"/>
            </a:endParaRPr>
          </a:p>
          <a:p>
            <a:endParaRPr lang="en-US" b="1" dirty="0" smtClean="0">
              <a:latin typeface="Times New Roman" pitchFamily="18" charset="0"/>
              <a:cs typeface="Times New Roman" pitchFamily="18" charset="0"/>
            </a:endParaRPr>
          </a:p>
          <a:p>
            <a:r>
              <a:rPr lang="en-US" sz="2600" b="1" dirty="0" smtClean="0">
                <a:latin typeface="Times New Roman" pitchFamily="18" charset="0"/>
                <a:cs typeface="Times New Roman" pitchFamily="18" charset="0"/>
              </a:rPr>
              <a:t>B- The weight of electron is:</a:t>
            </a:r>
          </a:p>
          <a:p>
            <a:endParaRPr lang="en-US" b="1" dirty="0" smtClean="0">
              <a:latin typeface="Times New Roman" pitchFamily="18" charset="0"/>
              <a:cs typeface="Times New Roman" pitchFamily="18" charset="0"/>
            </a:endParaRPr>
          </a:p>
          <a:p>
            <a:r>
              <a:rPr lang="en-US" sz="2600" b="1" dirty="0" smtClean="0">
                <a:latin typeface="Times New Roman" pitchFamily="18" charset="0"/>
                <a:cs typeface="Times New Roman" pitchFamily="18" charset="0"/>
              </a:rPr>
              <a:t>The acceleration force is approximately         times the weight of the electron</a:t>
            </a:r>
            <a:r>
              <a:rPr lang="en-US" b="1" dirty="0" smtClean="0">
                <a:latin typeface="Times New Roman" pitchFamily="18" charset="0"/>
                <a:cs typeface="Times New Roman" pitchFamily="18" charset="0"/>
              </a:rPr>
              <a:t>.</a:t>
            </a:r>
          </a:p>
          <a:p>
            <a:endParaRPr lang="en-MY" b="1" dirty="0">
              <a:latin typeface="Times New Roman" pitchFamily="18" charset="0"/>
              <a:cs typeface="Times New Roman" pitchFamily="18" charset="0"/>
            </a:endParaRPr>
          </a:p>
        </p:txBody>
      </p:sp>
      <p:sp>
        <p:nvSpPr>
          <p:cNvPr id="17510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175105" name="Picture 1"/>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2786050" y="214290"/>
            <a:ext cx="1905000" cy="390525"/>
          </a:xfrm>
          <a:prstGeom prst="rect">
            <a:avLst/>
          </a:prstGeom>
          <a:noFill/>
        </p:spPr>
      </p:pic>
      <p:sp>
        <p:nvSpPr>
          <p:cNvPr id="17510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175107" name="Picture 3"/>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7248525" y="214290"/>
            <a:ext cx="1895475" cy="400050"/>
          </a:xfrm>
          <a:prstGeom prst="rect">
            <a:avLst/>
          </a:prstGeom>
          <a:noFill/>
        </p:spPr>
      </p:pic>
      <p:sp>
        <p:nvSpPr>
          <p:cNvPr id="175110"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175109" name="Picture 5"/>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5715008" y="500042"/>
            <a:ext cx="1895475" cy="400050"/>
          </a:xfrm>
          <a:prstGeom prst="rect">
            <a:avLst/>
          </a:prstGeom>
          <a:noFill/>
        </p:spPr>
      </p:pic>
      <p:sp>
        <p:nvSpPr>
          <p:cNvPr id="175112"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175111" name="Picture 7"/>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3571868" y="2143116"/>
            <a:ext cx="3381375" cy="609600"/>
          </a:xfrm>
          <a:prstGeom prst="rect">
            <a:avLst/>
          </a:prstGeom>
          <a:noFill/>
        </p:spPr>
      </p:pic>
      <p:sp>
        <p:nvSpPr>
          <p:cNvPr id="175114"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175113" name="Picture 9"/>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428596" y="3000372"/>
            <a:ext cx="6858048" cy="857256"/>
          </a:xfrm>
          <a:prstGeom prst="rect">
            <a:avLst/>
          </a:prstGeom>
          <a:noFill/>
        </p:spPr>
      </p:pic>
      <p:sp>
        <p:nvSpPr>
          <p:cNvPr id="175116"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175115" name="Picture 11"/>
          <p:cNvPicPr>
            <a:picLocks noChangeAspect="1" noChangeArrowheads="1"/>
          </p:cNvPicPr>
          <p:nvPr/>
        </p:nvPicPr>
        <p:blipFill>
          <a:blip r:embed="rId7">
            <a:clrChange>
              <a:clrFrom>
                <a:srgbClr val="FFFFFF"/>
              </a:clrFrom>
              <a:clrTo>
                <a:srgbClr val="FFFFFF">
                  <a:alpha val="0"/>
                </a:srgbClr>
              </a:clrTo>
            </a:clrChange>
          </a:blip>
          <a:srcRect/>
          <a:stretch>
            <a:fillRect/>
          </a:stretch>
        </p:blipFill>
        <p:spPr bwMode="auto">
          <a:xfrm>
            <a:off x="428596" y="4357694"/>
            <a:ext cx="6922992" cy="571504"/>
          </a:xfrm>
          <a:prstGeom prst="rect">
            <a:avLst/>
          </a:prstGeom>
          <a:noFill/>
        </p:spPr>
      </p:pic>
      <p:sp>
        <p:nvSpPr>
          <p:cNvPr id="175118" name="Rectangle 1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175117" name="Picture 13"/>
          <p:cNvPicPr>
            <a:picLocks noChangeAspect="1" noChangeArrowheads="1"/>
          </p:cNvPicPr>
          <p:nvPr/>
        </p:nvPicPr>
        <p:blipFill>
          <a:blip r:embed="rId8">
            <a:clrChange>
              <a:clrFrom>
                <a:srgbClr val="FFFFFF"/>
              </a:clrFrom>
              <a:clrTo>
                <a:srgbClr val="FFFFFF">
                  <a:alpha val="0"/>
                </a:srgbClr>
              </a:clrTo>
            </a:clrChange>
          </a:blip>
          <a:srcRect/>
          <a:stretch>
            <a:fillRect/>
          </a:stretch>
        </p:blipFill>
        <p:spPr bwMode="auto">
          <a:xfrm>
            <a:off x="6429388" y="5000636"/>
            <a:ext cx="642942" cy="428628"/>
          </a:xfrm>
          <a:prstGeom prst="rect">
            <a:avLst/>
          </a:prstGeom>
          <a:noFill/>
        </p:spPr>
      </p:pic>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half" idx="1"/>
          </p:nvPr>
        </p:nvSpPr>
        <p:spPr>
          <a:xfrm>
            <a:off x="428596" y="2209800"/>
            <a:ext cx="7643866" cy="4648200"/>
          </a:xfrm>
        </p:spPr>
        <p:txBody>
          <a:bodyPr/>
          <a:lstStyle/>
          <a:p>
            <a:endParaRPr lang="en-MY" dirty="0"/>
          </a:p>
        </p:txBody>
      </p:sp>
      <p:pic>
        <p:nvPicPr>
          <p:cNvPr id="194563" name="Picture 3"/>
          <p:cNvPicPr>
            <a:picLocks noChangeAspect="1" noChangeArrowheads="1"/>
          </p:cNvPicPr>
          <p:nvPr/>
        </p:nvPicPr>
        <p:blipFill>
          <a:blip r:embed="rId2"/>
          <a:srcRect/>
          <a:stretch>
            <a:fillRect/>
          </a:stretch>
        </p:blipFill>
        <p:spPr bwMode="auto">
          <a:xfrm>
            <a:off x="428596" y="2143116"/>
            <a:ext cx="8286808" cy="4429156"/>
          </a:xfrm>
          <a:prstGeom prst="rect">
            <a:avLst/>
          </a:prstGeom>
          <a:noFill/>
          <a:ln w="9525">
            <a:noFill/>
            <a:miter lim="800000"/>
            <a:headEnd/>
            <a:tailEnd/>
          </a:ln>
          <a:effectLst/>
        </p:spPr>
      </p:pic>
      <p:pic>
        <p:nvPicPr>
          <p:cNvPr id="194564" name="Picture 4"/>
          <p:cNvPicPr>
            <a:picLocks noChangeAspect="1" noChangeArrowheads="1"/>
          </p:cNvPicPr>
          <p:nvPr/>
        </p:nvPicPr>
        <p:blipFill>
          <a:blip r:embed="rId3"/>
          <a:srcRect/>
          <a:stretch>
            <a:fillRect/>
          </a:stretch>
        </p:blipFill>
        <p:spPr bwMode="auto">
          <a:xfrm>
            <a:off x="428596" y="0"/>
            <a:ext cx="8001056" cy="2214554"/>
          </a:xfrm>
          <a:prstGeom prst="rect">
            <a:avLst/>
          </a:prstGeom>
          <a:noFill/>
          <a:ln w="9525">
            <a:noFill/>
            <a:miter lim="800000"/>
            <a:headEnd/>
            <a:tailEnd/>
          </a:ln>
          <a:effectLst/>
        </p:spPr>
      </p:pic>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5586" name="Picture 2"/>
          <p:cNvPicPr>
            <a:picLocks noChangeAspect="1" noChangeArrowheads="1"/>
          </p:cNvPicPr>
          <p:nvPr/>
        </p:nvPicPr>
        <p:blipFill>
          <a:blip r:embed="rId2"/>
          <a:srcRect/>
          <a:stretch>
            <a:fillRect/>
          </a:stretch>
        </p:blipFill>
        <p:spPr bwMode="auto">
          <a:xfrm>
            <a:off x="0" y="1571612"/>
            <a:ext cx="8358246" cy="571504"/>
          </a:xfrm>
          <a:prstGeom prst="rect">
            <a:avLst/>
          </a:prstGeom>
          <a:noFill/>
          <a:ln w="9525">
            <a:noFill/>
            <a:miter lim="800000"/>
            <a:headEnd/>
            <a:tailEnd/>
          </a:ln>
          <a:effectLst/>
        </p:spPr>
      </p:pic>
      <p:pic>
        <p:nvPicPr>
          <p:cNvPr id="195587" name="Picture 3"/>
          <p:cNvPicPr>
            <a:picLocks noGrp="1" noChangeAspect="1" noChangeArrowheads="1"/>
          </p:cNvPicPr>
          <p:nvPr>
            <p:ph sz="half" idx="2"/>
          </p:nvPr>
        </p:nvPicPr>
        <p:blipFill>
          <a:blip r:embed="rId3"/>
          <a:srcRect/>
          <a:stretch>
            <a:fillRect/>
          </a:stretch>
        </p:blipFill>
        <p:spPr bwMode="auto">
          <a:xfrm>
            <a:off x="6143604" y="2143116"/>
            <a:ext cx="3000396" cy="3571900"/>
          </a:xfrm>
          <a:prstGeom prst="rect">
            <a:avLst/>
          </a:prstGeom>
          <a:noFill/>
          <a:ln w="9525">
            <a:noFill/>
            <a:miter lim="800000"/>
            <a:headEnd/>
            <a:tailEnd/>
          </a:ln>
          <a:effectLst/>
        </p:spPr>
      </p:pic>
      <p:pic>
        <p:nvPicPr>
          <p:cNvPr id="195588" name="Picture 4"/>
          <p:cNvPicPr>
            <a:picLocks noChangeAspect="1" noChangeArrowheads="1"/>
          </p:cNvPicPr>
          <p:nvPr/>
        </p:nvPicPr>
        <p:blipFill>
          <a:blip r:embed="rId4"/>
          <a:srcRect/>
          <a:stretch>
            <a:fillRect/>
          </a:stretch>
        </p:blipFill>
        <p:spPr bwMode="auto">
          <a:xfrm>
            <a:off x="214282" y="2143116"/>
            <a:ext cx="5857916" cy="3648073"/>
          </a:xfrm>
          <a:prstGeom prst="rect">
            <a:avLst/>
          </a:prstGeom>
          <a:noFill/>
          <a:ln w="9525">
            <a:noFill/>
            <a:miter lim="800000"/>
            <a:headEnd/>
            <a:tailEnd/>
          </a:ln>
          <a:effectLst/>
        </p:spPr>
      </p:pic>
      <p:pic>
        <p:nvPicPr>
          <p:cNvPr id="195589" name="Picture 5"/>
          <p:cNvPicPr>
            <a:picLocks noChangeAspect="1" noChangeArrowheads="1"/>
          </p:cNvPicPr>
          <p:nvPr/>
        </p:nvPicPr>
        <p:blipFill>
          <a:blip r:embed="rId5"/>
          <a:srcRect/>
          <a:stretch>
            <a:fillRect/>
          </a:stretch>
        </p:blipFill>
        <p:spPr bwMode="auto">
          <a:xfrm>
            <a:off x="214282" y="6000768"/>
            <a:ext cx="7786742" cy="857232"/>
          </a:xfrm>
          <a:prstGeom prst="rect">
            <a:avLst/>
          </a:prstGeom>
          <a:noFill/>
          <a:ln w="9525">
            <a:noFill/>
            <a:miter lim="800000"/>
            <a:headEnd/>
            <a:tailEnd/>
          </a:ln>
          <a:effectLst/>
        </p:spPr>
      </p:pic>
      <p:pic>
        <p:nvPicPr>
          <p:cNvPr id="195590" name="Picture 6"/>
          <p:cNvPicPr>
            <a:picLocks noChangeAspect="1" noChangeArrowheads="1"/>
          </p:cNvPicPr>
          <p:nvPr/>
        </p:nvPicPr>
        <p:blipFill>
          <a:blip r:embed="rId6"/>
          <a:srcRect/>
          <a:stretch>
            <a:fillRect/>
          </a:stretch>
        </p:blipFill>
        <p:spPr bwMode="auto">
          <a:xfrm>
            <a:off x="0" y="0"/>
            <a:ext cx="6357950" cy="1571612"/>
          </a:xfrm>
          <a:prstGeom prst="rect">
            <a:avLst/>
          </a:prstGeom>
          <a:noFill/>
          <a:ln w="9525">
            <a:noFill/>
            <a:miter lim="800000"/>
            <a:headEnd/>
            <a:tailEnd/>
          </a:ln>
          <a:effectLst/>
        </p:spPr>
      </p:pic>
      <p:pic>
        <p:nvPicPr>
          <p:cNvPr id="195591" name="Picture 7"/>
          <p:cNvPicPr>
            <a:picLocks noChangeAspect="1" noChangeArrowheads="1"/>
          </p:cNvPicPr>
          <p:nvPr/>
        </p:nvPicPr>
        <p:blipFill>
          <a:blip r:embed="rId7"/>
          <a:srcRect/>
          <a:stretch>
            <a:fillRect/>
          </a:stretch>
        </p:blipFill>
        <p:spPr bwMode="auto">
          <a:xfrm>
            <a:off x="6858016" y="0"/>
            <a:ext cx="1647825" cy="1219200"/>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7158" y="214290"/>
            <a:ext cx="8372476" cy="500066"/>
          </a:xfrm>
        </p:spPr>
        <p:txBody>
          <a:bodyPr>
            <a:normAutofit fontScale="90000"/>
          </a:bodyPr>
          <a:lstStyle/>
          <a:p>
            <a:pPr algn="l">
              <a:buFont typeface="Wingdings" pitchFamily="2" charset="2"/>
              <a:buChar char="v"/>
            </a:pPr>
            <a:r>
              <a:rPr lang="en-US" sz="2800" b="1" dirty="0" smtClean="0">
                <a:solidFill>
                  <a:srgbClr val="C00000"/>
                </a:solidFill>
                <a:latin typeface="Times New Roman" pitchFamily="18" charset="0"/>
                <a:cs typeface="Times New Roman" pitchFamily="18" charset="0"/>
              </a:rPr>
              <a:t>Force of friction</a:t>
            </a:r>
            <a:endParaRPr lang="en-MY" sz="2800" b="1" dirty="0">
              <a:solidFill>
                <a:srgbClr val="C00000"/>
              </a:solidFill>
              <a:latin typeface="Times New Roman" pitchFamily="18" charset="0"/>
              <a:cs typeface="Times New Roman" pitchFamily="18" charset="0"/>
            </a:endParaRPr>
          </a:p>
        </p:txBody>
      </p:sp>
      <p:sp>
        <p:nvSpPr>
          <p:cNvPr id="3" name="Text Placeholder 2"/>
          <p:cNvSpPr>
            <a:spLocks noGrp="1"/>
          </p:cNvSpPr>
          <p:nvPr>
            <p:ph type="body" sz="half" idx="1"/>
          </p:nvPr>
        </p:nvSpPr>
        <p:spPr>
          <a:xfrm>
            <a:off x="0" y="785794"/>
            <a:ext cx="8858280" cy="5857916"/>
          </a:xfrm>
        </p:spPr>
        <p:txBody>
          <a:bodyPr>
            <a:normAutofit lnSpcReduction="10000"/>
          </a:bodyPr>
          <a:lstStyle/>
          <a:p>
            <a:pPr algn="just" rtl="1"/>
            <a:r>
              <a:rPr lang="ar-IQ" sz="2400" b="1" dirty="0" smtClean="0">
                <a:solidFill>
                  <a:srgbClr val="002060"/>
                </a:solidFill>
                <a:latin typeface="Times New Roman" pitchFamily="18" charset="0"/>
                <a:cs typeface="Times New Roman" pitchFamily="18" charset="0"/>
              </a:rPr>
              <a:t>لقد اهملنا سابقا القوة الناتجة عن الاحتكاك وذلك بفرض ان الاجسام تتحرك على اسطح ناعمة وذلك حتى لانزيد من المعادلات الرياضية المصاحبة لحل المسائل ولكن بعد ان علمنا كيفية التعامل مع متجهات القوة بمختلف انواعها مثل الوزن والشد ورد الفعل والقوى الخارجية المؤثرة على الحركة سندخل في نوع اخر من القوة المؤثرة على الحركة وهي قوة الاحتكاك </a:t>
            </a:r>
            <a:r>
              <a:rPr lang="en-US" sz="2400" b="1" i="1" dirty="0" smtClean="0">
                <a:solidFill>
                  <a:srgbClr val="C00000"/>
                </a:solidFill>
                <a:latin typeface="Times New Roman" pitchFamily="18" charset="0"/>
                <a:cs typeface="Times New Roman" pitchFamily="18" charset="0"/>
              </a:rPr>
              <a:t>Force of </a:t>
            </a:r>
            <a:r>
              <a:rPr lang="en-US" sz="2400" b="1" i="1" dirty="0" smtClean="0">
                <a:solidFill>
                  <a:srgbClr val="C00000"/>
                </a:solidFill>
                <a:latin typeface="Times New Roman" pitchFamily="18" charset="0"/>
                <a:cs typeface="Times New Roman" pitchFamily="18" charset="0"/>
              </a:rPr>
              <a:t>friction</a:t>
            </a:r>
            <a:r>
              <a:rPr lang="ar-IQ" sz="2400" b="1" i="1" dirty="0" smtClean="0">
                <a:solidFill>
                  <a:srgbClr val="C00000"/>
                </a:solidFill>
                <a:latin typeface="Times New Roman" pitchFamily="18" charset="0"/>
                <a:cs typeface="Times New Roman" pitchFamily="18" charset="0"/>
              </a:rPr>
              <a:t> </a:t>
            </a:r>
            <a:r>
              <a:rPr lang="ar-IQ" sz="2400" b="1" dirty="0" smtClean="0">
                <a:solidFill>
                  <a:srgbClr val="002060"/>
                </a:solidFill>
                <a:latin typeface="Times New Roman" pitchFamily="18" charset="0"/>
                <a:cs typeface="Times New Roman" pitchFamily="18" charset="0"/>
              </a:rPr>
              <a:t>ويرمز لها بالرمز </a:t>
            </a:r>
            <a:r>
              <a:rPr lang="en-US" sz="2400" b="1" i="1" dirty="0" smtClean="0">
                <a:solidFill>
                  <a:srgbClr val="C00000"/>
                </a:solidFill>
                <a:latin typeface="Times New Roman" pitchFamily="18" charset="0"/>
                <a:cs typeface="Times New Roman" pitchFamily="18" charset="0"/>
              </a:rPr>
              <a:t>f</a:t>
            </a:r>
            <a:r>
              <a:rPr lang="en-US" sz="2400" b="1" dirty="0" smtClean="0">
                <a:solidFill>
                  <a:srgbClr val="C00000"/>
                </a:solidFill>
                <a:latin typeface="Times New Roman" pitchFamily="18" charset="0"/>
                <a:cs typeface="Times New Roman" pitchFamily="18" charset="0"/>
              </a:rPr>
              <a:t> </a:t>
            </a:r>
            <a:r>
              <a:rPr lang="ar-IQ" sz="2400" b="1" dirty="0" smtClean="0">
                <a:solidFill>
                  <a:srgbClr val="002060"/>
                </a:solidFill>
                <a:latin typeface="Times New Roman" pitchFamily="18" charset="0"/>
                <a:cs typeface="Times New Roman" pitchFamily="18" charset="0"/>
              </a:rPr>
              <a:t> واتجاه هذه القوة دائما عكس اتجاه الحركة وهي ناتجة عن خشونة الاسطح المتحركة ويقسم الاحتكاك الى نوعين</a:t>
            </a:r>
            <a:endParaRPr lang="en-US" sz="2400" b="1" dirty="0" smtClean="0">
              <a:solidFill>
                <a:srgbClr val="002060"/>
              </a:solidFill>
              <a:latin typeface="Times New Roman" pitchFamily="18" charset="0"/>
              <a:cs typeface="Times New Roman" pitchFamily="18" charset="0"/>
            </a:endParaRPr>
          </a:p>
          <a:p>
            <a:pPr algn="r" rtl="1"/>
            <a:r>
              <a:rPr lang="ar-IQ" sz="2400" b="1" dirty="0" smtClean="0">
                <a:solidFill>
                  <a:srgbClr val="C00000"/>
                </a:solidFill>
                <a:latin typeface="Times New Roman" pitchFamily="18" charset="0"/>
                <a:cs typeface="Times New Roman" pitchFamily="18" charset="0"/>
              </a:rPr>
              <a:t> الاحتكاك السكوني </a:t>
            </a:r>
            <a:r>
              <a:rPr lang="en-US" sz="2400" b="1" dirty="0" smtClean="0">
                <a:solidFill>
                  <a:srgbClr val="C00000"/>
                </a:solidFill>
                <a:latin typeface="Times New Roman" pitchFamily="18" charset="0"/>
                <a:cs typeface="Times New Roman" pitchFamily="18" charset="0"/>
              </a:rPr>
              <a:t> </a:t>
            </a:r>
            <a:r>
              <a:rPr lang="en-US" sz="2400" b="1" i="1" dirty="0" smtClean="0">
                <a:solidFill>
                  <a:srgbClr val="C00000"/>
                </a:solidFill>
                <a:latin typeface="Times New Roman" pitchFamily="18" charset="0"/>
                <a:cs typeface="Times New Roman" pitchFamily="18" charset="0"/>
              </a:rPr>
              <a:t>static </a:t>
            </a:r>
            <a:r>
              <a:rPr lang="en-US" sz="2400" b="1" i="1" dirty="0" smtClean="0">
                <a:solidFill>
                  <a:srgbClr val="C00000"/>
                </a:solidFill>
                <a:latin typeface="Times New Roman" pitchFamily="18" charset="0"/>
                <a:cs typeface="Times New Roman" pitchFamily="18" charset="0"/>
              </a:rPr>
              <a:t>friction</a:t>
            </a:r>
            <a:r>
              <a:rPr lang="ar-IQ" sz="2400" b="1" i="1" dirty="0" smtClean="0">
                <a:solidFill>
                  <a:srgbClr val="C00000"/>
                </a:solidFill>
                <a:latin typeface="Times New Roman" pitchFamily="18" charset="0"/>
                <a:cs typeface="Times New Roman" pitchFamily="18" charset="0"/>
              </a:rPr>
              <a:t>  </a:t>
            </a:r>
          </a:p>
          <a:p>
            <a:pPr algn="r" rtl="1"/>
            <a:r>
              <a:rPr lang="ar-IQ" sz="2400" b="1" dirty="0" smtClean="0">
                <a:solidFill>
                  <a:srgbClr val="C00000"/>
                </a:solidFill>
                <a:latin typeface="Times New Roman" pitchFamily="18" charset="0"/>
                <a:cs typeface="Times New Roman" pitchFamily="18" charset="0"/>
              </a:rPr>
              <a:t> </a:t>
            </a:r>
            <a:r>
              <a:rPr lang="ar-IQ" sz="2400" b="1" dirty="0" smtClean="0">
                <a:solidFill>
                  <a:srgbClr val="C00000"/>
                </a:solidFill>
                <a:latin typeface="Times New Roman" pitchFamily="18" charset="0"/>
                <a:cs typeface="Times New Roman" pitchFamily="18" charset="0"/>
              </a:rPr>
              <a:t>الاحتكاك </a:t>
            </a:r>
            <a:r>
              <a:rPr lang="ar-IQ" sz="2400" b="1" dirty="0" smtClean="0">
                <a:solidFill>
                  <a:srgbClr val="C00000"/>
                </a:solidFill>
                <a:latin typeface="Times New Roman" pitchFamily="18" charset="0"/>
                <a:cs typeface="Times New Roman" pitchFamily="18" charset="0"/>
              </a:rPr>
              <a:t>الحركي</a:t>
            </a:r>
            <a:r>
              <a:rPr lang="en-US" sz="2400" b="1" dirty="0" smtClean="0">
                <a:solidFill>
                  <a:srgbClr val="C00000"/>
                </a:solidFill>
                <a:latin typeface="Times New Roman" pitchFamily="18" charset="0"/>
                <a:cs typeface="Times New Roman" pitchFamily="18" charset="0"/>
              </a:rPr>
              <a:t> </a:t>
            </a:r>
            <a:r>
              <a:rPr lang="en-US" sz="2400" b="1" i="1" dirty="0" smtClean="0">
                <a:solidFill>
                  <a:srgbClr val="C00000"/>
                </a:solidFill>
                <a:latin typeface="Times New Roman" pitchFamily="18" charset="0"/>
                <a:cs typeface="Times New Roman" pitchFamily="18" charset="0"/>
              </a:rPr>
              <a:t>kinetic friction </a:t>
            </a:r>
            <a:endParaRPr lang="ar-IQ" sz="2400" b="1" i="1" dirty="0" smtClean="0">
              <a:solidFill>
                <a:srgbClr val="C00000"/>
              </a:solidFill>
              <a:latin typeface="Times New Roman" pitchFamily="18" charset="0"/>
              <a:cs typeface="Times New Roman" pitchFamily="18" charset="0"/>
            </a:endParaRPr>
          </a:p>
          <a:p>
            <a:pPr algn="r" rtl="1"/>
            <a:r>
              <a:rPr lang="ar-IQ" sz="2400" b="1" dirty="0" smtClean="0">
                <a:solidFill>
                  <a:srgbClr val="002060"/>
                </a:solidFill>
                <a:latin typeface="Times New Roman" pitchFamily="18" charset="0"/>
                <a:cs typeface="Times New Roman" pitchFamily="18" charset="0"/>
              </a:rPr>
              <a:t>ولقد وجد عمليا ان قوة الاحتكاك تتناسب طرديا مع قوة رد الفعل لهذا فان الاحتكاك يمكن ان يكتب كالتالي</a:t>
            </a:r>
          </a:p>
          <a:p>
            <a:pPr algn="r" rtl="1"/>
            <a:r>
              <a:rPr lang="ar-IQ" sz="2400" b="1" dirty="0" smtClean="0"/>
              <a:t>حيث        تسمى معامل الاحتكاك  وفي حالة الاحتكاك السكوني تسمى </a:t>
            </a:r>
            <a:r>
              <a:rPr lang="en-US" sz="2400" b="1" i="1" dirty="0" smtClean="0">
                <a:solidFill>
                  <a:srgbClr val="C00000"/>
                </a:solidFill>
                <a:latin typeface="Times New Roman" pitchFamily="18" charset="0"/>
                <a:cs typeface="Times New Roman" pitchFamily="18" charset="0"/>
              </a:rPr>
              <a:t>coefficient of static friction   </a:t>
            </a:r>
          </a:p>
          <a:p>
            <a:pPr algn="r" rtl="1"/>
            <a:r>
              <a:rPr lang="ar-IQ" sz="2400" b="1" dirty="0" smtClean="0"/>
              <a:t>اما في حالة الاحتكاك الحركي </a:t>
            </a:r>
            <a:r>
              <a:rPr lang="en-US" sz="2400" b="1" dirty="0" smtClean="0"/>
              <a:t>     </a:t>
            </a:r>
            <a:r>
              <a:rPr lang="ar-IQ" sz="2400" b="1" dirty="0" smtClean="0"/>
              <a:t>تسمى </a:t>
            </a:r>
            <a:r>
              <a:rPr lang="en-US" sz="2400" b="1" i="1" dirty="0" smtClean="0">
                <a:solidFill>
                  <a:srgbClr val="C00000"/>
                </a:solidFill>
                <a:latin typeface="Times New Roman" pitchFamily="18" charset="0"/>
                <a:cs typeface="Times New Roman" pitchFamily="18" charset="0"/>
              </a:rPr>
              <a:t>coefficient of kinetic friction     </a:t>
            </a:r>
          </a:p>
          <a:p>
            <a:pPr algn="r" rtl="1"/>
            <a:r>
              <a:rPr lang="ar-IQ" sz="2400" b="1" dirty="0" smtClean="0"/>
              <a:t>معامل الاحتكاك الحركي يكون دائما اكبر من معامل الاحتكاك السكوني ومعامل الاحتكاك ليس له وحدة.</a:t>
            </a:r>
            <a:endParaRPr lang="en-MY" sz="2400" b="1" dirty="0"/>
          </a:p>
        </p:txBody>
      </p:sp>
      <p:sp>
        <p:nvSpPr>
          <p:cNvPr id="19661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196609" name="Picture 1"/>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2357422" y="4357694"/>
            <a:ext cx="1071570" cy="423133"/>
          </a:xfrm>
          <a:prstGeom prst="rect">
            <a:avLst/>
          </a:prstGeom>
          <a:noFill/>
        </p:spPr>
      </p:pic>
      <p:sp>
        <p:nvSpPr>
          <p:cNvPr id="19661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sp>
        <p:nvSpPr>
          <p:cNvPr id="19661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196613" name="Picture 5"/>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7429520" y="4643446"/>
            <a:ext cx="381001" cy="548641"/>
          </a:xfrm>
          <a:prstGeom prst="rect">
            <a:avLst/>
          </a:prstGeom>
          <a:noFill/>
        </p:spPr>
      </p:pic>
      <p:sp>
        <p:nvSpPr>
          <p:cNvPr id="196616"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196615" name="Picture 7"/>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5214942" y="5357826"/>
            <a:ext cx="285752" cy="605122"/>
          </a:xfrm>
          <a:prstGeom prst="rect">
            <a:avLst/>
          </a:prstGeom>
          <a:noFill/>
        </p:spPr>
      </p:pic>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214290"/>
            <a:ext cx="8229600" cy="1143000"/>
          </a:xfrm>
        </p:spPr>
        <p:txBody>
          <a:bodyPr/>
          <a:lstStyle/>
          <a:p>
            <a:pPr eaLnBrk="1" fontAlgn="auto" hangingPunct="1">
              <a:spcAft>
                <a:spcPts val="0"/>
              </a:spcAft>
              <a:defRPr/>
            </a:pPr>
            <a:r>
              <a:rPr lang="en-US" b="1" dirty="0" smtClean="0">
                <a:solidFill>
                  <a:srgbClr val="C00000"/>
                </a:solidFill>
                <a:latin typeface="Times New Roman" pitchFamily="18" charset="0"/>
                <a:cs typeface="Times New Roman" pitchFamily="18" charset="0"/>
              </a:rPr>
              <a:t>Example</a:t>
            </a:r>
            <a:endParaRPr lang="en-US" b="1" dirty="0">
              <a:solidFill>
                <a:srgbClr val="C00000"/>
              </a:solidFill>
              <a:latin typeface="Times New Roman" pitchFamily="18" charset="0"/>
              <a:cs typeface="Times New Roman" pitchFamily="18" charset="0"/>
            </a:endParaRPr>
          </a:p>
        </p:txBody>
      </p:sp>
      <p:sp>
        <p:nvSpPr>
          <p:cNvPr id="44035" name="Content Placeholder 2"/>
          <p:cNvSpPr>
            <a:spLocks noGrp="1"/>
          </p:cNvSpPr>
          <p:nvPr>
            <p:ph idx="1"/>
          </p:nvPr>
        </p:nvSpPr>
        <p:spPr>
          <a:xfrm>
            <a:off x="428596" y="1428736"/>
            <a:ext cx="8401080" cy="4525963"/>
          </a:xfrm>
        </p:spPr>
        <p:txBody>
          <a:bodyPr/>
          <a:lstStyle/>
          <a:p>
            <a:pPr algn="just" eaLnBrk="1" hangingPunct="1"/>
            <a:r>
              <a:rPr lang="en-US" b="1" dirty="0" smtClean="0">
                <a:solidFill>
                  <a:srgbClr val="002060"/>
                </a:solidFill>
                <a:latin typeface="Times New Roman" pitchFamily="18" charset="0"/>
                <a:cs typeface="Times New Roman" pitchFamily="18" charset="0"/>
              </a:rPr>
              <a:t>A 50 N applied force drags an 8.16 kg log to the right across a horizontal surface. What is the acceleration of the log if the force of friction is 40.0 N? </a:t>
            </a:r>
          </a:p>
        </p:txBody>
      </p:sp>
      <p:pic>
        <p:nvPicPr>
          <p:cNvPr id="59394" name="Picture 2"/>
          <p:cNvPicPr>
            <a:picLocks noChangeAspect="1" noChangeArrowheads="1"/>
          </p:cNvPicPr>
          <p:nvPr/>
        </p:nvPicPr>
        <p:blipFill>
          <a:blip r:embed="rId3"/>
          <a:srcRect l="16544" t="48161" r="50000" b="24081"/>
          <a:stretch>
            <a:fillRect/>
          </a:stretch>
        </p:blipFill>
        <p:spPr bwMode="auto">
          <a:xfrm>
            <a:off x="0" y="3714752"/>
            <a:ext cx="3500430" cy="2030413"/>
          </a:xfrm>
          <a:prstGeom prst="rect">
            <a:avLst/>
          </a:prstGeom>
          <a:noFill/>
          <a:ln w="9525">
            <a:noFill/>
            <a:miter lim="800000"/>
            <a:headEnd/>
            <a:tailEnd/>
          </a:ln>
        </p:spPr>
      </p:pic>
      <p:pic>
        <p:nvPicPr>
          <p:cNvPr id="59395" name="Picture 3"/>
          <p:cNvPicPr>
            <a:picLocks noChangeAspect="1" noChangeArrowheads="1"/>
          </p:cNvPicPr>
          <p:nvPr/>
        </p:nvPicPr>
        <p:blipFill>
          <a:blip r:embed="rId3"/>
          <a:srcRect l="50551" t="48161" r="25597" b="15993"/>
          <a:stretch>
            <a:fillRect/>
          </a:stretch>
        </p:blipFill>
        <p:spPr bwMode="auto">
          <a:xfrm>
            <a:off x="4000496" y="3316287"/>
            <a:ext cx="3713167" cy="354171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939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5939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0"/>
            <a:ext cx="8229600" cy="1143000"/>
          </a:xfrm>
        </p:spPr>
        <p:txBody>
          <a:bodyPr/>
          <a:lstStyle/>
          <a:p>
            <a:pPr eaLnBrk="1" fontAlgn="auto" hangingPunct="1">
              <a:spcAft>
                <a:spcPts val="0"/>
              </a:spcAft>
              <a:defRPr/>
            </a:pPr>
            <a:r>
              <a:rPr lang="en-US" b="1" dirty="0" smtClean="0">
                <a:solidFill>
                  <a:srgbClr val="C00000"/>
                </a:solidFill>
                <a:latin typeface="Times New Roman" pitchFamily="18" charset="0"/>
                <a:cs typeface="Times New Roman" pitchFamily="18" charset="0"/>
              </a:rPr>
              <a:t>Example</a:t>
            </a:r>
            <a:endParaRPr lang="en-US" b="1" dirty="0">
              <a:solidFill>
                <a:srgbClr val="C00000"/>
              </a:solidFill>
              <a:latin typeface="Times New Roman" pitchFamily="18" charset="0"/>
              <a:cs typeface="Times New Roman" pitchFamily="18" charset="0"/>
            </a:endParaRPr>
          </a:p>
        </p:txBody>
      </p:sp>
      <p:sp>
        <p:nvSpPr>
          <p:cNvPr id="45059" name="Content Placeholder 2"/>
          <p:cNvSpPr>
            <a:spLocks noGrp="1"/>
          </p:cNvSpPr>
          <p:nvPr>
            <p:ph idx="1"/>
          </p:nvPr>
        </p:nvSpPr>
        <p:spPr>
          <a:xfrm>
            <a:off x="457200" y="1142984"/>
            <a:ext cx="8229600" cy="4983179"/>
          </a:xfrm>
        </p:spPr>
        <p:txBody>
          <a:bodyPr/>
          <a:lstStyle/>
          <a:p>
            <a:pPr eaLnBrk="1" hangingPunct="1"/>
            <a:r>
              <a:rPr lang="en-US" b="1" dirty="0" smtClean="0">
                <a:latin typeface="Times New Roman" pitchFamily="18" charset="0"/>
                <a:cs typeface="Times New Roman" pitchFamily="18" charset="0"/>
              </a:rPr>
              <a:t>An elevator with a mass of 2000 kg rises with an acceleration of 1.0 m/s/s. What is the tension in the supporting cable? </a:t>
            </a:r>
          </a:p>
        </p:txBody>
      </p:sp>
      <p:pic>
        <p:nvPicPr>
          <p:cNvPr id="60418" name="Picture 2"/>
          <p:cNvPicPr>
            <a:picLocks noChangeAspect="1" noChangeArrowheads="1"/>
          </p:cNvPicPr>
          <p:nvPr/>
        </p:nvPicPr>
        <p:blipFill>
          <a:blip r:embed="rId3"/>
          <a:srcRect l="21233" t="45589" r="70358" b="18750"/>
          <a:stretch>
            <a:fillRect/>
          </a:stretch>
        </p:blipFill>
        <p:spPr bwMode="auto">
          <a:xfrm>
            <a:off x="357158" y="2786058"/>
            <a:ext cx="1066800" cy="3392488"/>
          </a:xfrm>
          <a:prstGeom prst="rect">
            <a:avLst/>
          </a:prstGeom>
          <a:noFill/>
          <a:ln w="9525">
            <a:noFill/>
            <a:miter lim="800000"/>
            <a:headEnd/>
            <a:tailEnd/>
          </a:ln>
        </p:spPr>
      </p:pic>
      <p:pic>
        <p:nvPicPr>
          <p:cNvPr id="60419" name="Picture 3"/>
          <p:cNvPicPr>
            <a:picLocks noChangeAspect="1" noChangeArrowheads="1"/>
          </p:cNvPicPr>
          <p:nvPr/>
        </p:nvPicPr>
        <p:blipFill>
          <a:blip r:embed="rId3"/>
          <a:srcRect l="38005" t="45219" r="22012" b="20036"/>
          <a:stretch>
            <a:fillRect/>
          </a:stretch>
        </p:blipFill>
        <p:spPr bwMode="auto">
          <a:xfrm>
            <a:off x="2362200" y="2667000"/>
            <a:ext cx="5853138" cy="3833834"/>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60418"/>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604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7" name="Rectangle 4"/>
          <p:cNvSpPr>
            <a:spLocks noGrp="1" noChangeArrowheads="1"/>
          </p:cNvSpPr>
          <p:nvPr>
            <p:ph type="title" sz="quarter"/>
          </p:nvPr>
        </p:nvSpPr>
        <p:spPr>
          <a:xfrm>
            <a:off x="0" y="0"/>
            <a:ext cx="8229600" cy="714380"/>
          </a:xfrm>
        </p:spPr>
        <p:txBody>
          <a:bodyPr>
            <a:normAutofit/>
          </a:bodyPr>
          <a:lstStyle/>
          <a:p>
            <a:pPr algn="l" eaLnBrk="1" hangingPunct="1">
              <a:buFont typeface="Wingdings" pitchFamily="2" charset="2"/>
              <a:buChar char="v"/>
            </a:pPr>
            <a:r>
              <a:rPr lang="en-US" sz="3600" b="1" dirty="0" smtClean="0">
                <a:solidFill>
                  <a:srgbClr val="C00000"/>
                </a:solidFill>
                <a:latin typeface="Times New Roman" pitchFamily="18" charset="0"/>
                <a:cs typeface="Times New Roman" pitchFamily="18" charset="0"/>
              </a:rPr>
              <a:t>The concept of </a:t>
            </a:r>
            <a:r>
              <a:rPr lang="en-US" sz="3600" b="1" dirty="0" smtClean="0">
                <a:solidFill>
                  <a:srgbClr val="C00000"/>
                </a:solidFill>
                <a:latin typeface="Times New Roman" pitchFamily="18" charset="0"/>
                <a:cs typeface="Times New Roman" pitchFamily="18" charset="0"/>
              </a:rPr>
              <a:t>force</a:t>
            </a:r>
            <a:r>
              <a:rPr lang="ar-IQ" sz="3600" b="1" dirty="0" smtClean="0">
                <a:solidFill>
                  <a:srgbClr val="C00000"/>
                </a:solidFill>
                <a:latin typeface="Times New Roman" pitchFamily="18" charset="0"/>
                <a:cs typeface="Times New Roman" pitchFamily="18" charset="0"/>
              </a:rPr>
              <a:t> مفهوم القوة  </a:t>
            </a:r>
            <a:endParaRPr lang="en-US" sz="3600" b="1" dirty="0" smtClean="0">
              <a:solidFill>
                <a:srgbClr val="C00000"/>
              </a:solidFill>
              <a:latin typeface="Times New Roman" pitchFamily="18" charset="0"/>
              <a:cs typeface="Times New Roman" pitchFamily="18" charset="0"/>
            </a:endParaRPr>
          </a:p>
        </p:txBody>
      </p:sp>
      <p:sp>
        <p:nvSpPr>
          <p:cNvPr id="55304"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sp>
        <p:nvSpPr>
          <p:cNvPr id="55306"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sp>
        <p:nvSpPr>
          <p:cNvPr id="55308"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sp>
        <p:nvSpPr>
          <p:cNvPr id="22" name="Content Placeholder 21"/>
          <p:cNvSpPr>
            <a:spLocks noGrp="1"/>
          </p:cNvSpPr>
          <p:nvPr>
            <p:ph sz="quarter" idx="1"/>
          </p:nvPr>
        </p:nvSpPr>
        <p:spPr>
          <a:xfrm>
            <a:off x="457200" y="642918"/>
            <a:ext cx="8115328" cy="5143536"/>
          </a:xfrm>
        </p:spPr>
        <p:txBody>
          <a:bodyPr>
            <a:normAutofit/>
          </a:bodyPr>
          <a:lstStyle/>
          <a:p>
            <a:pPr algn="r" rtl="1"/>
            <a:r>
              <a:rPr lang="ar-IQ" sz="2400" dirty="0" smtClean="0">
                <a:solidFill>
                  <a:srgbClr val="002060"/>
                </a:solidFill>
                <a:latin typeface="Times New Roman" pitchFamily="18" charset="0"/>
                <a:cs typeface="Times New Roman" pitchFamily="18" charset="0"/>
              </a:rPr>
              <a:t>نتعامل في حياتنا مع العديد من انواع القوى المختلفة التي قد تؤثر على الاجسام المتحركة فتغير من سرعتها مثل شخص يدفع عربة او يسحبها.</a:t>
            </a:r>
          </a:p>
          <a:p>
            <a:pPr algn="r" rtl="1"/>
            <a:r>
              <a:rPr lang="ar-IQ" sz="2400" dirty="0" smtClean="0">
                <a:solidFill>
                  <a:srgbClr val="002060"/>
                </a:solidFill>
                <a:latin typeface="Times New Roman" pitchFamily="18" charset="0"/>
                <a:cs typeface="Times New Roman" pitchFamily="18" charset="0"/>
              </a:rPr>
              <a:t>او ان تؤثر القوة على الاجسام الساكنة لتبقيها ساكنة مثل الكتاب على الطاولة او الصورة المعلقة على الحائط.</a:t>
            </a:r>
          </a:p>
          <a:p>
            <a:pPr algn="r" rtl="1"/>
            <a:r>
              <a:rPr lang="ar-IQ" sz="2400" dirty="0" smtClean="0">
                <a:solidFill>
                  <a:srgbClr val="002060"/>
                </a:solidFill>
                <a:latin typeface="Times New Roman" pitchFamily="18" charset="0"/>
                <a:cs typeface="Times New Roman" pitchFamily="18" charset="0"/>
              </a:rPr>
              <a:t>قد يكون تاثير القوة مباشر مثل عملية سحب او دفع صندوق وتسمى القوة  </a:t>
            </a:r>
            <a:r>
              <a:rPr lang="en-US" sz="2400" b="1" dirty="0" smtClean="0">
                <a:solidFill>
                  <a:srgbClr val="002060"/>
                </a:solidFill>
                <a:latin typeface="Times New Roman" pitchFamily="18" charset="0"/>
                <a:cs typeface="Times New Roman" pitchFamily="18" charset="0"/>
              </a:rPr>
              <a:t>Contact force</a:t>
            </a:r>
            <a:r>
              <a:rPr lang="ar-IQ" sz="2400" dirty="0" smtClean="0">
                <a:solidFill>
                  <a:srgbClr val="002060"/>
                </a:solidFill>
                <a:latin typeface="Times New Roman" pitchFamily="18" charset="0"/>
                <a:cs typeface="Times New Roman" pitchFamily="18" charset="0"/>
              </a:rPr>
              <a:t>.</a:t>
            </a:r>
          </a:p>
          <a:p>
            <a:pPr marL="342900" lvl="1" indent="-342900" algn="r" rtl="1">
              <a:buFont typeface="Arial" pitchFamily="34" charset="0"/>
              <a:buChar char="•"/>
            </a:pPr>
            <a:r>
              <a:rPr lang="ar-IQ" sz="2400" dirty="0" smtClean="0">
                <a:solidFill>
                  <a:srgbClr val="002060"/>
                </a:solidFill>
                <a:latin typeface="Times New Roman" pitchFamily="18" charset="0"/>
                <a:cs typeface="Times New Roman" pitchFamily="18" charset="0"/>
              </a:rPr>
              <a:t>او ان يكون تاثير القوة عن بعد مثل تجاذب او تنافر قطبي مغناطيس وتسمى القوة</a:t>
            </a:r>
            <a:r>
              <a:rPr lang="en-US" sz="2400" dirty="0" smtClean="0">
                <a:solidFill>
                  <a:srgbClr val="002060"/>
                </a:solidFill>
                <a:latin typeface="Times New Roman" pitchFamily="18" charset="0"/>
                <a:cs typeface="Times New Roman" pitchFamily="18" charset="0"/>
              </a:rPr>
              <a:t> .</a:t>
            </a:r>
            <a:r>
              <a:rPr lang="en-US" sz="2400" b="1" dirty="0" smtClean="0">
                <a:solidFill>
                  <a:srgbClr val="002060"/>
                </a:solidFill>
                <a:latin typeface="Times New Roman" pitchFamily="18" charset="0"/>
                <a:cs typeface="Times New Roman" pitchFamily="18" charset="0"/>
              </a:rPr>
              <a:t>Field force </a:t>
            </a:r>
          </a:p>
          <a:p>
            <a:r>
              <a:rPr lang="ar-IQ" sz="2400" b="1" dirty="0" smtClean="0">
                <a:solidFill>
                  <a:srgbClr val="002060"/>
                </a:solidFill>
                <a:latin typeface="Times New Roman" pitchFamily="18" charset="0"/>
                <a:cs typeface="Times New Roman" pitchFamily="18" charset="0"/>
              </a:rPr>
              <a:t>  </a:t>
            </a:r>
            <a:r>
              <a:rPr lang="en-US" sz="2800" b="1" dirty="0" smtClean="0">
                <a:solidFill>
                  <a:srgbClr val="C00000"/>
                </a:solidFill>
                <a:latin typeface="Times New Roman" pitchFamily="18" charset="0"/>
                <a:cs typeface="Times New Roman" pitchFamily="18" charset="0"/>
              </a:rPr>
              <a:t>Types of Forces</a:t>
            </a:r>
          </a:p>
          <a:p>
            <a:pPr lvl="1"/>
            <a:r>
              <a:rPr lang="en-US" sz="3200" b="1" dirty="0" smtClean="0">
                <a:solidFill>
                  <a:srgbClr val="002060"/>
                </a:solidFill>
                <a:latin typeface="Times New Roman" pitchFamily="18" charset="0"/>
                <a:cs typeface="Times New Roman" pitchFamily="18" charset="0"/>
              </a:rPr>
              <a:t>Contact</a:t>
            </a:r>
          </a:p>
          <a:p>
            <a:pPr lvl="1"/>
            <a:r>
              <a:rPr lang="en-US" sz="3200" b="1" dirty="0" smtClean="0">
                <a:solidFill>
                  <a:srgbClr val="002060"/>
                </a:solidFill>
                <a:latin typeface="Times New Roman" pitchFamily="18" charset="0"/>
                <a:cs typeface="Times New Roman" pitchFamily="18" charset="0"/>
              </a:rPr>
              <a:t>Field</a:t>
            </a:r>
          </a:p>
          <a:p>
            <a:endParaRPr lang="en-MY" sz="2400" dirty="0">
              <a:solidFill>
                <a:srgbClr val="002060"/>
              </a:solidFill>
              <a:latin typeface="Times New Roman" pitchFamily="18" charset="0"/>
              <a:cs typeface="Times New Roman" pitchFamily="18" charset="0"/>
            </a:endParaRPr>
          </a:p>
        </p:txBody>
      </p:sp>
      <p:pic>
        <p:nvPicPr>
          <p:cNvPr id="24" name="Picture 2" descr="http://www.waukesha.k12.wi.us/South/Physics1/1.3/n1.jpg"/>
          <p:cNvPicPr>
            <a:picLocks noChangeAspect="1" noChangeArrowheads="1"/>
          </p:cNvPicPr>
          <p:nvPr/>
        </p:nvPicPr>
        <p:blipFill>
          <a:blip r:embed="rId3"/>
          <a:srcRect/>
          <a:stretch>
            <a:fillRect/>
          </a:stretch>
        </p:blipFill>
        <p:spPr bwMode="auto">
          <a:xfrm>
            <a:off x="3733800" y="4057650"/>
            <a:ext cx="5410200" cy="28003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457200" y="274638"/>
            <a:ext cx="8305800" cy="639762"/>
          </a:xfrm>
        </p:spPr>
        <p:txBody>
          <a:bodyPr>
            <a:normAutofit/>
          </a:bodyPr>
          <a:lstStyle/>
          <a:p>
            <a:pPr algn="l">
              <a:buFont typeface="Wingdings" pitchFamily="2" charset="2"/>
              <a:buChar char="q"/>
            </a:pPr>
            <a:r>
              <a:rPr lang="en-US" sz="3200" b="1" dirty="0" smtClean="0">
                <a:solidFill>
                  <a:srgbClr val="C00000"/>
                </a:solidFill>
                <a:latin typeface="Times New Roman" pitchFamily="18" charset="0"/>
                <a:cs typeface="Times New Roman" pitchFamily="18" charset="0"/>
              </a:rPr>
              <a:t>The concept of force</a:t>
            </a:r>
            <a:endParaRPr lang="en-US" sz="3200" b="1" dirty="0">
              <a:solidFill>
                <a:srgbClr val="C00000"/>
              </a:solidFill>
              <a:latin typeface="Times New Roman" pitchFamily="18" charset="0"/>
              <a:cs typeface="Times New Roman" pitchFamily="18" charset="0"/>
            </a:endParaRPr>
          </a:p>
        </p:txBody>
      </p:sp>
      <p:sp>
        <p:nvSpPr>
          <p:cNvPr id="5123" name="Rectangle 3"/>
          <p:cNvSpPr>
            <a:spLocks noGrp="1" noChangeArrowheads="1"/>
          </p:cNvSpPr>
          <p:nvPr>
            <p:ph type="body" idx="1"/>
          </p:nvPr>
        </p:nvSpPr>
        <p:spPr>
          <a:xfrm>
            <a:off x="0" y="928670"/>
            <a:ext cx="8929718" cy="1571636"/>
          </a:xfrm>
        </p:spPr>
        <p:txBody>
          <a:bodyPr>
            <a:noAutofit/>
          </a:bodyPr>
          <a:lstStyle/>
          <a:p>
            <a:pPr algn="just">
              <a:lnSpc>
                <a:spcPct val="90000"/>
              </a:lnSpc>
              <a:buFontTx/>
              <a:buNone/>
            </a:pPr>
            <a:r>
              <a:rPr lang="en-US" sz="2400" b="1" dirty="0" smtClean="0">
                <a:solidFill>
                  <a:srgbClr val="002060"/>
                </a:solidFill>
                <a:latin typeface="Times New Roman" pitchFamily="18" charset="0"/>
                <a:cs typeface="Times New Roman" pitchFamily="18" charset="0"/>
              </a:rPr>
              <a:t>It is not always force needed to move object from one place to another but force are also exist when object do not move. For example , when you read a book you exert force holding the book against the force of gravitation.</a:t>
            </a:r>
            <a:endParaRPr lang="en-US" sz="2400" b="1" dirty="0">
              <a:solidFill>
                <a:srgbClr val="002060"/>
              </a:solidFill>
              <a:latin typeface="Times New Roman" pitchFamily="18" charset="0"/>
              <a:cs typeface="Times New Roman" pitchFamily="18" charset="0"/>
            </a:endParaRPr>
          </a:p>
        </p:txBody>
      </p:sp>
      <p:sp>
        <p:nvSpPr>
          <p:cNvPr id="11" name="TextBox 10"/>
          <p:cNvSpPr txBox="1"/>
          <p:nvPr/>
        </p:nvSpPr>
        <p:spPr>
          <a:xfrm>
            <a:off x="285720" y="2428868"/>
            <a:ext cx="8501122" cy="1938992"/>
          </a:xfrm>
          <a:prstGeom prst="rect">
            <a:avLst/>
          </a:prstGeom>
          <a:noFill/>
        </p:spPr>
        <p:txBody>
          <a:bodyPr wrap="square" rtlCol="0">
            <a:spAutoFit/>
          </a:bodyPr>
          <a:lstStyle/>
          <a:p>
            <a:pPr algn="r" rtl="1"/>
            <a:r>
              <a:rPr lang="ar-IQ" sz="2400" b="1" dirty="0" smtClean="0">
                <a:latin typeface="Times New Roman" pitchFamily="18" charset="0"/>
                <a:cs typeface="Times New Roman" pitchFamily="18" charset="0"/>
              </a:rPr>
              <a:t>يعرف الجسم الساكن بانه في حالة اتزان عندما تكون محصلة القوى المؤثرة عليه تساوي صفرا </a:t>
            </a:r>
            <a:r>
              <a:rPr lang="en-US" sz="2400" b="1" dirty="0" smtClean="0">
                <a:solidFill>
                  <a:srgbClr val="C00000"/>
                </a:solidFill>
                <a:latin typeface="Times New Roman" pitchFamily="18" charset="0"/>
                <a:cs typeface="Times New Roman" pitchFamily="18" charset="0"/>
              </a:rPr>
              <a:t>The body in equilibrium</a:t>
            </a:r>
            <a:r>
              <a:rPr lang="ar-IQ" sz="2400" b="1" dirty="0" smtClean="0">
                <a:latin typeface="Times New Roman" pitchFamily="18" charset="0"/>
                <a:cs typeface="Times New Roman" pitchFamily="18" charset="0"/>
              </a:rPr>
              <a:t>.</a:t>
            </a:r>
          </a:p>
          <a:p>
            <a:pPr rtl="1"/>
            <a:r>
              <a:rPr lang="en-US" sz="2400" b="1" dirty="0" smtClean="0">
                <a:latin typeface="Times New Roman" pitchFamily="18" charset="0"/>
                <a:cs typeface="Times New Roman" pitchFamily="18" charset="0"/>
              </a:rPr>
              <a:t>It is very important to know that when a body is at rest or when moving at constant speed we say that the net force on the body is zero</a:t>
            </a:r>
            <a:r>
              <a:rPr lang="en-US" sz="2400" b="1" dirty="0" smtClean="0">
                <a:latin typeface="Times New Roman" pitchFamily="18" charset="0"/>
                <a:cs typeface="Times New Roman" pitchFamily="18" charset="0"/>
              </a:rPr>
              <a:t>, </a:t>
            </a:r>
            <a:r>
              <a:rPr lang="en-US" sz="2400" b="1" dirty="0" smtClean="0">
                <a:solidFill>
                  <a:srgbClr val="C00000"/>
                </a:solidFill>
                <a:latin typeface="Times New Roman" pitchFamily="18" charset="0"/>
                <a:cs typeface="Times New Roman" pitchFamily="18" charset="0"/>
              </a:rPr>
              <a:t>the </a:t>
            </a:r>
            <a:r>
              <a:rPr lang="en-US" sz="2400" b="1" dirty="0" smtClean="0">
                <a:solidFill>
                  <a:srgbClr val="C00000"/>
                </a:solidFill>
                <a:latin typeface="Times New Roman" pitchFamily="18" charset="0"/>
                <a:cs typeface="Times New Roman" pitchFamily="18" charset="0"/>
              </a:rPr>
              <a:t>body in equilibrium</a:t>
            </a:r>
            <a:r>
              <a:rPr lang="en-US" dirty="0" smtClean="0"/>
              <a:t>.</a:t>
            </a:r>
            <a:endParaRPr lang="en-MY"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123">
                                            <p:txEl>
                                              <p:pRg st="0" end="0"/>
                                            </p:txEl>
                                          </p:spTgt>
                                        </p:tgtEl>
                                        <p:attrNameLst>
                                          <p:attrName>style.visibility</p:attrName>
                                        </p:attrNameLst>
                                      </p:cBhvr>
                                      <p:to>
                                        <p:strVal val="visible"/>
                                      </p:to>
                                    </p:set>
                                    <p:animEffect transition="in" filter="blinds(horizontal)">
                                      <p:cBhvr>
                                        <p:cTn id="7" dur="500"/>
                                        <p:tgtEl>
                                          <p:spTgt spid="512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4" name="Rectangle 10"/>
          <p:cNvSpPr>
            <a:spLocks noChangeArrowheads="1"/>
          </p:cNvSpPr>
          <p:nvPr/>
        </p:nvSpPr>
        <p:spPr bwMode="auto">
          <a:xfrm>
            <a:off x="0" y="1166813"/>
            <a:ext cx="9144000" cy="0"/>
          </a:xfrm>
          <a:prstGeom prst="rect">
            <a:avLst/>
          </a:prstGeom>
          <a:noFill/>
          <a:ln w="9525">
            <a:noFill/>
            <a:miter lim="800000"/>
            <a:headEnd/>
            <a:tailEnd/>
          </a:ln>
          <a:effectLst/>
        </p:spPr>
        <p:txBody>
          <a:bodyPr wrap="none" anchor="ctr">
            <a:spAutoFit/>
          </a:bodyPr>
          <a:lstStyle/>
          <a:p>
            <a:endParaRPr lang="en-MY"/>
          </a:p>
        </p:txBody>
      </p:sp>
      <p:sp>
        <p:nvSpPr>
          <p:cNvPr id="6166" name="Rectangle 22"/>
          <p:cNvSpPr>
            <a:spLocks noChangeArrowheads="1"/>
          </p:cNvSpPr>
          <p:nvPr/>
        </p:nvSpPr>
        <p:spPr bwMode="auto">
          <a:xfrm>
            <a:off x="0" y="1166813"/>
            <a:ext cx="9144000" cy="0"/>
          </a:xfrm>
          <a:prstGeom prst="rect">
            <a:avLst/>
          </a:prstGeom>
          <a:noFill/>
          <a:ln w="9525">
            <a:noFill/>
            <a:miter lim="800000"/>
            <a:headEnd/>
            <a:tailEnd/>
          </a:ln>
          <a:effectLst/>
        </p:spPr>
        <p:txBody>
          <a:bodyPr wrap="none" anchor="ctr">
            <a:spAutoFit/>
          </a:bodyPr>
          <a:lstStyle/>
          <a:p>
            <a:endParaRPr lang="en-MY"/>
          </a:p>
        </p:txBody>
      </p:sp>
      <p:graphicFrame>
        <p:nvGraphicFramePr>
          <p:cNvPr id="6176" name="Group 32"/>
          <p:cNvGraphicFramePr>
            <a:graphicFrameLocks noGrp="1"/>
          </p:cNvGraphicFramePr>
          <p:nvPr/>
        </p:nvGraphicFramePr>
        <p:xfrm>
          <a:off x="0" y="2782888"/>
          <a:ext cx="208280" cy="518160"/>
        </p:xfrm>
        <a:graphic>
          <a:graphicData uri="http://schemas.openxmlformats.org/drawingml/2006/table">
            <a:tbl>
              <a:tblPr/>
              <a:tblGrid>
                <a:gridCol w="208280"/>
              </a:tblGrid>
              <a:tr h="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pitchFamily="34" charset="0"/>
                      </a:endParaRPr>
                    </a:p>
                  </a:txBody>
                  <a:tcPr anchor="ctr" horzOverflow="overflow">
                    <a:lnL cap="flat">
                      <a:noFill/>
                    </a:lnL>
                    <a:lnR cap="flat">
                      <a:noFill/>
                    </a:lnR>
                    <a:lnT cap="flat">
                      <a:noFill/>
                    </a:lnT>
                    <a:lnB cap="flat">
                      <a:noFill/>
                    </a:lnB>
                    <a:lnTlToBr>
                      <a:noFill/>
                    </a:lnTlToBr>
                    <a:lnBlToTr>
                      <a:noFill/>
                    </a:lnBlToTr>
                    <a:noFill/>
                  </a:tcPr>
                </a:tc>
              </a:tr>
            </a:tbl>
          </a:graphicData>
        </a:graphic>
      </p:graphicFrame>
      <p:sp>
        <p:nvSpPr>
          <p:cNvPr id="16" name="Title 1"/>
          <p:cNvSpPr>
            <a:spLocks noGrp="1"/>
          </p:cNvSpPr>
          <p:nvPr>
            <p:ph type="title"/>
          </p:nvPr>
        </p:nvSpPr>
        <p:spPr>
          <a:xfrm>
            <a:off x="0" y="0"/>
            <a:ext cx="7620000" cy="725470"/>
          </a:xfrm>
        </p:spPr>
        <p:txBody>
          <a:bodyPr>
            <a:normAutofit/>
          </a:bodyPr>
          <a:lstStyle/>
          <a:p>
            <a:pPr algn="l">
              <a:buFont typeface="Wingdings" pitchFamily="2" charset="2"/>
              <a:buChar char="Ø"/>
              <a:defRPr/>
            </a:pPr>
            <a:r>
              <a:rPr lang="en-US" sz="3200" b="1" dirty="0" smtClean="0">
                <a:solidFill>
                  <a:srgbClr val="C00000"/>
                </a:solidFill>
                <a:latin typeface="Times New Roman" pitchFamily="18" charset="0"/>
                <a:cs typeface="Times New Roman" pitchFamily="18" charset="0"/>
              </a:rPr>
              <a:t>Two Types of Forces</a:t>
            </a:r>
            <a:endParaRPr lang="en-US" sz="3200" b="1" dirty="0">
              <a:solidFill>
                <a:srgbClr val="C00000"/>
              </a:solidFill>
              <a:latin typeface="Times New Roman" pitchFamily="18" charset="0"/>
              <a:cs typeface="Times New Roman" pitchFamily="18" charset="0"/>
            </a:endParaRPr>
          </a:p>
        </p:txBody>
      </p:sp>
      <p:sp>
        <p:nvSpPr>
          <p:cNvPr id="18" name="Content Placeholder 2"/>
          <p:cNvSpPr>
            <a:spLocks noGrp="1"/>
          </p:cNvSpPr>
          <p:nvPr>
            <p:ph idx="1"/>
          </p:nvPr>
        </p:nvSpPr>
        <p:spPr>
          <a:xfrm>
            <a:off x="357158" y="1214422"/>
            <a:ext cx="8429684" cy="4614874"/>
          </a:xfr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numCol="2"/>
          <a:lstStyle/>
          <a:p>
            <a:pPr>
              <a:buFont typeface="Wingdings" pitchFamily="2" charset="2"/>
              <a:buChar char="q"/>
              <a:defRPr/>
            </a:pPr>
            <a:r>
              <a:rPr lang="en-US" sz="2800" b="1" dirty="0" smtClean="0">
                <a:latin typeface="Times New Roman" pitchFamily="18" charset="0"/>
                <a:cs typeface="Times New Roman" pitchFamily="18" charset="0"/>
              </a:rPr>
              <a:t>Example of </a:t>
            </a:r>
            <a:r>
              <a:rPr lang="en-US" sz="2800" b="1" dirty="0" smtClean="0">
                <a:solidFill>
                  <a:srgbClr val="FF0000"/>
                </a:solidFill>
                <a:latin typeface="Times New Roman" pitchFamily="18" charset="0"/>
                <a:cs typeface="Times New Roman" pitchFamily="18" charset="0"/>
              </a:rPr>
              <a:t>Contact</a:t>
            </a:r>
            <a:r>
              <a:rPr lang="en-US" sz="2800" b="1" dirty="0" smtClean="0">
                <a:latin typeface="Times New Roman" pitchFamily="18" charset="0"/>
                <a:cs typeface="Times New Roman" pitchFamily="18" charset="0"/>
              </a:rPr>
              <a:t> Forces</a:t>
            </a:r>
          </a:p>
          <a:p>
            <a:pPr>
              <a:defRPr/>
            </a:pPr>
            <a:r>
              <a:rPr lang="en-US" sz="2800" b="1" dirty="0" smtClean="0">
                <a:latin typeface="Times New Roman" pitchFamily="18" charset="0"/>
                <a:cs typeface="Times New Roman" pitchFamily="18" charset="0"/>
              </a:rPr>
              <a:t>  Friction</a:t>
            </a:r>
          </a:p>
          <a:p>
            <a:pPr>
              <a:defRPr/>
            </a:pPr>
            <a:r>
              <a:rPr lang="en-US" sz="2800" b="1" dirty="0" smtClean="0">
                <a:latin typeface="Times New Roman" pitchFamily="18" charset="0"/>
                <a:cs typeface="Times New Roman" pitchFamily="18" charset="0"/>
              </a:rPr>
              <a:t>  Tension</a:t>
            </a:r>
          </a:p>
          <a:p>
            <a:pPr marL="114300" indent="0">
              <a:buFont typeface="Arial" pitchFamily="34" charset="0"/>
              <a:buNone/>
              <a:defRPr/>
            </a:pPr>
            <a:endParaRPr lang="en-US" sz="2800" dirty="0" smtClean="0"/>
          </a:p>
          <a:p>
            <a:pPr marL="114300" indent="0">
              <a:buFont typeface="Arial" pitchFamily="34" charset="0"/>
              <a:buNone/>
              <a:defRPr/>
            </a:pPr>
            <a:endParaRPr lang="en-US" sz="2800" dirty="0"/>
          </a:p>
          <a:p>
            <a:pPr marL="114300" indent="0">
              <a:buFont typeface="Arial" pitchFamily="34" charset="0"/>
              <a:buNone/>
              <a:defRPr/>
            </a:pPr>
            <a:endParaRPr lang="en-US" sz="2800" dirty="0" smtClean="0"/>
          </a:p>
          <a:p>
            <a:pPr marL="114300" indent="0">
              <a:buFont typeface="Arial" pitchFamily="34" charset="0"/>
              <a:buNone/>
              <a:defRPr/>
            </a:pPr>
            <a:endParaRPr lang="en-US" sz="2800" dirty="0"/>
          </a:p>
          <a:p>
            <a:pPr marL="114300" indent="0">
              <a:buFont typeface="Arial" pitchFamily="34" charset="0"/>
              <a:buNone/>
              <a:defRPr/>
            </a:pPr>
            <a:endParaRPr lang="en-US" sz="2800" dirty="0" smtClean="0"/>
          </a:p>
          <a:p>
            <a:pPr>
              <a:buFont typeface="Wingdings" pitchFamily="2" charset="2"/>
              <a:buChar char="q"/>
              <a:defRPr/>
            </a:pPr>
            <a:r>
              <a:rPr lang="en-US" sz="2800" b="1" dirty="0" smtClean="0">
                <a:latin typeface="Times New Roman" pitchFamily="18" charset="0"/>
                <a:cs typeface="Times New Roman" pitchFamily="18" charset="0"/>
              </a:rPr>
              <a:t>Examples of </a:t>
            </a:r>
            <a:r>
              <a:rPr lang="en-US" sz="2800" b="1" dirty="0" smtClean="0">
                <a:solidFill>
                  <a:srgbClr val="FF0000"/>
                </a:solidFill>
                <a:latin typeface="Times New Roman" pitchFamily="18" charset="0"/>
                <a:cs typeface="Times New Roman" pitchFamily="18" charset="0"/>
              </a:rPr>
              <a:t>Field</a:t>
            </a:r>
            <a:r>
              <a:rPr lang="en-US" sz="2800" b="1" dirty="0" smtClean="0">
                <a:latin typeface="Times New Roman" pitchFamily="18" charset="0"/>
                <a:cs typeface="Times New Roman" pitchFamily="18" charset="0"/>
              </a:rPr>
              <a:t> Forces</a:t>
            </a:r>
          </a:p>
          <a:p>
            <a:pPr>
              <a:defRPr/>
            </a:pPr>
            <a:r>
              <a:rPr lang="en-US" sz="2800" b="1" dirty="0" smtClean="0">
                <a:latin typeface="Times New Roman" pitchFamily="18" charset="0"/>
                <a:cs typeface="Times New Roman" pitchFamily="18" charset="0"/>
              </a:rPr>
              <a:t>Gravitational</a:t>
            </a:r>
          </a:p>
          <a:p>
            <a:pPr>
              <a:defRPr/>
            </a:pPr>
            <a:r>
              <a:rPr lang="en-US" sz="2800" b="1" dirty="0" smtClean="0">
                <a:latin typeface="Times New Roman" pitchFamily="18" charset="0"/>
                <a:cs typeface="Times New Roman" pitchFamily="18" charset="0"/>
              </a:rPr>
              <a:t>Electric</a:t>
            </a:r>
          </a:p>
          <a:p>
            <a:pPr>
              <a:defRPr/>
            </a:pPr>
            <a:r>
              <a:rPr lang="en-US" sz="2800" b="1" dirty="0" smtClean="0">
                <a:latin typeface="Times New Roman" pitchFamily="18" charset="0"/>
                <a:cs typeface="Times New Roman" pitchFamily="18" charset="0"/>
              </a:rPr>
              <a:t>Magnetic</a:t>
            </a:r>
          </a:p>
          <a:p>
            <a:pPr>
              <a:defRPr/>
            </a:pPr>
            <a:r>
              <a:rPr lang="en-US" sz="2800" b="1" dirty="0" smtClean="0">
                <a:latin typeface="Times New Roman" pitchFamily="18" charset="0"/>
                <a:cs typeface="Times New Roman" pitchFamily="18" charset="0"/>
              </a:rPr>
              <a:t>  Applied</a:t>
            </a:r>
          </a:p>
          <a:p>
            <a:pPr>
              <a:defRPr/>
            </a:pPr>
            <a:r>
              <a:rPr lang="en-US" sz="2800" b="1" dirty="0" smtClean="0">
                <a:latin typeface="Times New Roman" pitchFamily="18" charset="0"/>
                <a:cs typeface="Times New Roman" pitchFamily="18" charset="0"/>
              </a:rPr>
              <a:t>  Spring</a:t>
            </a:r>
          </a:p>
          <a:p>
            <a:pPr>
              <a:defRPr/>
            </a:pP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normAutofit/>
          </a:bodyPr>
          <a:lstStyle/>
          <a:p>
            <a:pPr algn="l" eaLnBrk="1" hangingPunct="1">
              <a:buFont typeface="Wingdings" pitchFamily="2" charset="2"/>
              <a:buChar char="v"/>
            </a:pPr>
            <a:r>
              <a:rPr lang="en-US" sz="3200" b="1" dirty="0" smtClean="0">
                <a:solidFill>
                  <a:srgbClr val="C00000"/>
                </a:solidFill>
                <a:latin typeface="Times New Roman" pitchFamily="18" charset="0"/>
                <a:cs typeface="Times New Roman" pitchFamily="18" charset="0"/>
              </a:rPr>
              <a:t>Adding Forces</a:t>
            </a:r>
          </a:p>
        </p:txBody>
      </p:sp>
      <p:sp>
        <p:nvSpPr>
          <p:cNvPr id="18435" name="Rectangle 3"/>
          <p:cNvSpPr>
            <a:spLocks noGrp="1" noChangeArrowheads="1"/>
          </p:cNvSpPr>
          <p:nvPr>
            <p:ph type="body" idx="1"/>
          </p:nvPr>
        </p:nvSpPr>
        <p:spPr>
          <a:xfrm>
            <a:off x="457200" y="1643050"/>
            <a:ext cx="8334375" cy="4786346"/>
          </a:xfrm>
        </p:spPr>
        <p:txBody>
          <a:bodyPr/>
          <a:lstStyle/>
          <a:p>
            <a:pPr eaLnBrk="1" hangingPunct="1">
              <a:lnSpc>
                <a:spcPct val="90000"/>
              </a:lnSpc>
            </a:pPr>
            <a:r>
              <a:rPr lang="en-US" sz="2800" b="1" dirty="0" smtClean="0">
                <a:solidFill>
                  <a:srgbClr val="002060"/>
                </a:solidFill>
                <a:latin typeface="Times New Roman" pitchFamily="18" charset="0"/>
                <a:cs typeface="Times New Roman" pitchFamily="18" charset="0"/>
              </a:rPr>
              <a:t>Forces are vectors (They have both magnitude and direction) and so add as follows: </a:t>
            </a:r>
          </a:p>
          <a:p>
            <a:pPr eaLnBrk="1" hangingPunct="1">
              <a:lnSpc>
                <a:spcPct val="90000"/>
              </a:lnSpc>
            </a:pPr>
            <a:r>
              <a:rPr lang="en-US" sz="2800" b="1" dirty="0" smtClean="0">
                <a:solidFill>
                  <a:srgbClr val="002060"/>
                </a:solidFill>
                <a:latin typeface="Times New Roman" pitchFamily="18" charset="0"/>
                <a:cs typeface="Times New Roman" pitchFamily="18" charset="0"/>
              </a:rPr>
              <a:t>In one dimension, note direction using a + or – sign then add like scalar quantities (regular numbers with no direction associated with them)</a:t>
            </a:r>
          </a:p>
          <a:p>
            <a:pPr eaLnBrk="1" hangingPunct="1">
              <a:lnSpc>
                <a:spcPct val="90000"/>
              </a:lnSpc>
            </a:pPr>
            <a:r>
              <a:rPr lang="en-US" b="1" dirty="0" smtClean="0">
                <a:solidFill>
                  <a:srgbClr val="C00000"/>
                </a:solidFill>
                <a:latin typeface="Times New Roman" pitchFamily="18" charset="0"/>
                <a:cs typeface="Times New Roman" pitchFamily="18" charset="0"/>
              </a:rPr>
              <a:t>Examples:</a:t>
            </a:r>
            <a:endParaRPr lang="en-US" dirty="0" smtClean="0">
              <a:latin typeface="Times New Roman" pitchFamily="18" charset="0"/>
              <a:cs typeface="Times New Roman" pitchFamily="18" charset="0"/>
            </a:endParaRPr>
          </a:p>
          <a:p>
            <a:pPr>
              <a:lnSpc>
                <a:spcPct val="90000"/>
              </a:lnSpc>
              <a:buNone/>
            </a:pPr>
            <a:r>
              <a:rPr lang="en-US" dirty="0" smtClean="0">
                <a:latin typeface="Times New Roman" pitchFamily="18" charset="0"/>
                <a:cs typeface="Times New Roman" pitchFamily="18" charset="0"/>
              </a:rPr>
              <a:t>                                      +                </a:t>
            </a:r>
            <a:r>
              <a:rPr lang="en-US" b="1" dirty="0" smtClean="0">
                <a:latin typeface="Times New Roman" pitchFamily="18" charset="0"/>
                <a:cs typeface="Times New Roman" pitchFamily="18" charset="0"/>
              </a:rPr>
              <a:t>= </a:t>
            </a:r>
          </a:p>
          <a:p>
            <a:pPr>
              <a:lnSpc>
                <a:spcPct val="90000"/>
              </a:lnSpc>
              <a:buNone/>
            </a:pPr>
            <a:endParaRPr lang="en-US" b="1" dirty="0" smtClean="0">
              <a:latin typeface="Times New Roman" pitchFamily="18" charset="0"/>
              <a:cs typeface="Times New Roman" pitchFamily="18" charset="0"/>
            </a:endParaRPr>
          </a:p>
          <a:p>
            <a:pPr>
              <a:lnSpc>
                <a:spcPct val="90000"/>
              </a:lnSpc>
              <a:buNone/>
            </a:pPr>
            <a:r>
              <a:rPr lang="en-US" b="1"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a:t>
            </a:r>
            <a:r>
              <a:rPr lang="en-US" b="1" dirty="0" smtClean="0">
                <a:latin typeface="Times New Roman" pitchFamily="18" charset="0"/>
                <a:cs typeface="Times New Roman" pitchFamily="18" charset="0"/>
              </a:rPr>
              <a:t>                          =</a:t>
            </a:r>
          </a:p>
        </p:txBody>
      </p:sp>
      <p:sp>
        <p:nvSpPr>
          <p:cNvPr id="18436" name="Line 4"/>
          <p:cNvSpPr>
            <a:spLocks noChangeShapeType="1"/>
          </p:cNvSpPr>
          <p:nvPr/>
        </p:nvSpPr>
        <p:spPr bwMode="auto">
          <a:xfrm>
            <a:off x="4857752" y="4429132"/>
            <a:ext cx="914400" cy="0"/>
          </a:xfrm>
          <a:prstGeom prst="line">
            <a:avLst/>
          </a:prstGeom>
          <a:noFill/>
          <a:ln w="28575">
            <a:solidFill>
              <a:schemeClr val="tx1"/>
            </a:solidFill>
            <a:miter lim="800000"/>
            <a:headEnd/>
            <a:tailEnd type="triangle" w="med" len="med"/>
          </a:ln>
        </p:spPr>
        <p:txBody>
          <a:bodyPr wrap="none"/>
          <a:lstStyle/>
          <a:p>
            <a:endParaRPr lang="en-MY"/>
          </a:p>
        </p:txBody>
      </p:sp>
      <p:sp>
        <p:nvSpPr>
          <p:cNvPr id="18437" name="Line 5"/>
          <p:cNvSpPr>
            <a:spLocks noChangeShapeType="1"/>
          </p:cNvSpPr>
          <p:nvPr/>
        </p:nvSpPr>
        <p:spPr bwMode="auto">
          <a:xfrm>
            <a:off x="3071802" y="4429132"/>
            <a:ext cx="914400" cy="0"/>
          </a:xfrm>
          <a:prstGeom prst="line">
            <a:avLst/>
          </a:prstGeom>
          <a:noFill/>
          <a:ln w="28575">
            <a:solidFill>
              <a:schemeClr val="tx1"/>
            </a:solidFill>
            <a:miter lim="800000"/>
            <a:headEnd/>
            <a:tailEnd type="triangle" w="med" len="med"/>
          </a:ln>
        </p:spPr>
        <p:txBody>
          <a:bodyPr wrap="none"/>
          <a:lstStyle/>
          <a:p>
            <a:endParaRPr lang="en-MY"/>
          </a:p>
        </p:txBody>
      </p:sp>
      <p:sp>
        <p:nvSpPr>
          <p:cNvPr id="18438" name="Line 6"/>
          <p:cNvSpPr>
            <a:spLocks noChangeShapeType="1"/>
          </p:cNvSpPr>
          <p:nvPr/>
        </p:nvSpPr>
        <p:spPr bwMode="auto">
          <a:xfrm>
            <a:off x="6786578" y="4429132"/>
            <a:ext cx="1905000" cy="0"/>
          </a:xfrm>
          <a:prstGeom prst="line">
            <a:avLst/>
          </a:prstGeom>
          <a:noFill/>
          <a:ln w="28575">
            <a:solidFill>
              <a:schemeClr val="tx1"/>
            </a:solidFill>
            <a:miter lim="800000"/>
            <a:headEnd/>
            <a:tailEnd type="triangle" w="med" len="med"/>
          </a:ln>
        </p:spPr>
        <p:txBody>
          <a:bodyPr wrap="none"/>
          <a:lstStyle/>
          <a:p>
            <a:endParaRPr lang="en-MY"/>
          </a:p>
        </p:txBody>
      </p:sp>
      <p:sp>
        <p:nvSpPr>
          <p:cNvPr id="18439" name="Text Box 7"/>
          <p:cNvSpPr txBox="1">
            <a:spLocks noChangeArrowheads="1"/>
          </p:cNvSpPr>
          <p:nvPr/>
        </p:nvSpPr>
        <p:spPr bwMode="auto">
          <a:xfrm>
            <a:off x="3143240" y="4500570"/>
            <a:ext cx="838200" cy="369332"/>
          </a:xfrm>
          <a:prstGeom prst="rect">
            <a:avLst/>
          </a:prstGeom>
          <a:noFill/>
          <a:ln w="9525">
            <a:noFill/>
            <a:miter lim="800000"/>
            <a:headEnd/>
            <a:tailEnd/>
          </a:ln>
        </p:spPr>
        <p:txBody>
          <a:bodyPr>
            <a:spAutoFit/>
          </a:bodyPr>
          <a:lstStyle/>
          <a:p>
            <a:pPr>
              <a:spcBef>
                <a:spcPct val="50000"/>
              </a:spcBef>
            </a:pPr>
            <a:r>
              <a:rPr lang="en-US" b="1" dirty="0">
                <a:latin typeface="Times New Roman" pitchFamily="18" charset="0"/>
                <a:cs typeface="Times New Roman" pitchFamily="18" charset="0"/>
              </a:rPr>
              <a:t>+3 N</a:t>
            </a:r>
          </a:p>
        </p:txBody>
      </p:sp>
      <p:sp>
        <p:nvSpPr>
          <p:cNvPr id="18440" name="Text Box 8"/>
          <p:cNvSpPr txBox="1">
            <a:spLocks noChangeArrowheads="1"/>
          </p:cNvSpPr>
          <p:nvPr/>
        </p:nvSpPr>
        <p:spPr bwMode="auto">
          <a:xfrm>
            <a:off x="5105400" y="4419600"/>
            <a:ext cx="838200" cy="369332"/>
          </a:xfrm>
          <a:prstGeom prst="rect">
            <a:avLst/>
          </a:prstGeom>
          <a:noFill/>
          <a:ln w="9525">
            <a:noFill/>
            <a:miter lim="800000"/>
            <a:headEnd/>
            <a:tailEnd/>
          </a:ln>
        </p:spPr>
        <p:txBody>
          <a:bodyPr>
            <a:spAutoFit/>
          </a:bodyPr>
          <a:lstStyle/>
          <a:p>
            <a:pPr>
              <a:spcBef>
                <a:spcPct val="50000"/>
              </a:spcBef>
            </a:pPr>
            <a:r>
              <a:rPr lang="en-US" b="1" dirty="0">
                <a:latin typeface="Times New Roman" pitchFamily="18" charset="0"/>
                <a:cs typeface="Times New Roman" pitchFamily="18" charset="0"/>
              </a:rPr>
              <a:t>+3 N</a:t>
            </a:r>
          </a:p>
        </p:txBody>
      </p:sp>
      <p:sp>
        <p:nvSpPr>
          <p:cNvPr id="18441" name="Text Box 9"/>
          <p:cNvSpPr txBox="1">
            <a:spLocks noChangeArrowheads="1"/>
          </p:cNvSpPr>
          <p:nvPr/>
        </p:nvSpPr>
        <p:spPr bwMode="auto">
          <a:xfrm>
            <a:off x="7467600" y="4419600"/>
            <a:ext cx="838200" cy="369332"/>
          </a:xfrm>
          <a:prstGeom prst="rect">
            <a:avLst/>
          </a:prstGeom>
          <a:noFill/>
          <a:ln w="9525">
            <a:noFill/>
            <a:miter lim="800000"/>
            <a:headEnd/>
            <a:tailEnd/>
          </a:ln>
        </p:spPr>
        <p:txBody>
          <a:bodyPr>
            <a:spAutoFit/>
          </a:bodyPr>
          <a:lstStyle/>
          <a:p>
            <a:pPr>
              <a:spcBef>
                <a:spcPct val="50000"/>
              </a:spcBef>
            </a:pPr>
            <a:r>
              <a:rPr lang="en-US" b="1" dirty="0">
                <a:latin typeface="Times New Roman" pitchFamily="18" charset="0"/>
                <a:cs typeface="Times New Roman" pitchFamily="18" charset="0"/>
              </a:rPr>
              <a:t>+6 N</a:t>
            </a:r>
          </a:p>
        </p:txBody>
      </p:sp>
      <p:sp>
        <p:nvSpPr>
          <p:cNvPr id="18442" name="Line 12"/>
          <p:cNvSpPr>
            <a:spLocks noChangeShapeType="1"/>
          </p:cNvSpPr>
          <p:nvPr/>
        </p:nvSpPr>
        <p:spPr bwMode="auto">
          <a:xfrm>
            <a:off x="4143372" y="5500702"/>
            <a:ext cx="1447800" cy="0"/>
          </a:xfrm>
          <a:prstGeom prst="line">
            <a:avLst/>
          </a:prstGeom>
          <a:noFill/>
          <a:ln w="28575">
            <a:solidFill>
              <a:schemeClr val="tx1"/>
            </a:solidFill>
            <a:miter lim="800000"/>
            <a:headEnd type="triangle" w="med" len="med"/>
            <a:tailEnd/>
          </a:ln>
        </p:spPr>
        <p:txBody>
          <a:bodyPr wrap="none"/>
          <a:lstStyle/>
          <a:p>
            <a:endParaRPr lang="en-MY"/>
          </a:p>
        </p:txBody>
      </p:sp>
      <p:sp>
        <p:nvSpPr>
          <p:cNvPr id="18444" name="Text Box 15"/>
          <p:cNvSpPr txBox="1">
            <a:spLocks noChangeArrowheads="1"/>
          </p:cNvSpPr>
          <p:nvPr/>
        </p:nvSpPr>
        <p:spPr bwMode="auto">
          <a:xfrm>
            <a:off x="1785918" y="5643578"/>
            <a:ext cx="838200" cy="369332"/>
          </a:xfrm>
          <a:prstGeom prst="rect">
            <a:avLst/>
          </a:prstGeom>
          <a:noFill/>
          <a:ln w="9525">
            <a:noFill/>
            <a:miter lim="800000"/>
            <a:headEnd/>
            <a:tailEnd/>
          </a:ln>
        </p:spPr>
        <p:txBody>
          <a:bodyPr>
            <a:spAutoFit/>
          </a:bodyPr>
          <a:lstStyle/>
          <a:p>
            <a:pPr>
              <a:spcBef>
                <a:spcPct val="50000"/>
              </a:spcBef>
            </a:pPr>
            <a:r>
              <a:rPr lang="en-US" b="1" dirty="0">
                <a:latin typeface="Times New Roman" pitchFamily="18" charset="0"/>
                <a:cs typeface="Times New Roman" pitchFamily="18" charset="0"/>
              </a:rPr>
              <a:t>+3 N</a:t>
            </a:r>
          </a:p>
        </p:txBody>
      </p:sp>
      <p:sp>
        <p:nvSpPr>
          <p:cNvPr id="18445" name="Text Box 16"/>
          <p:cNvSpPr txBox="1">
            <a:spLocks noChangeArrowheads="1"/>
          </p:cNvSpPr>
          <p:nvPr/>
        </p:nvSpPr>
        <p:spPr bwMode="auto">
          <a:xfrm>
            <a:off x="4357686" y="5643578"/>
            <a:ext cx="838200" cy="369332"/>
          </a:xfrm>
          <a:prstGeom prst="rect">
            <a:avLst/>
          </a:prstGeom>
          <a:noFill/>
          <a:ln w="9525">
            <a:noFill/>
            <a:miter lim="800000"/>
            <a:headEnd/>
            <a:tailEnd/>
          </a:ln>
        </p:spPr>
        <p:txBody>
          <a:bodyPr>
            <a:spAutoFit/>
          </a:bodyPr>
          <a:lstStyle/>
          <a:p>
            <a:pPr>
              <a:spcBef>
                <a:spcPct val="50000"/>
              </a:spcBef>
            </a:pPr>
            <a:r>
              <a:rPr lang="en-US" b="1" dirty="0">
                <a:latin typeface="Times New Roman" pitchFamily="18" charset="0"/>
                <a:cs typeface="Times New Roman" pitchFamily="18" charset="0"/>
              </a:rPr>
              <a:t>-3 N</a:t>
            </a:r>
          </a:p>
        </p:txBody>
      </p:sp>
      <p:sp>
        <p:nvSpPr>
          <p:cNvPr id="18446" name="Text Box 17"/>
          <p:cNvSpPr txBox="1">
            <a:spLocks noChangeArrowheads="1"/>
          </p:cNvSpPr>
          <p:nvPr/>
        </p:nvSpPr>
        <p:spPr bwMode="auto">
          <a:xfrm>
            <a:off x="7000892" y="5357826"/>
            <a:ext cx="838200" cy="369332"/>
          </a:xfrm>
          <a:prstGeom prst="rect">
            <a:avLst/>
          </a:prstGeom>
          <a:noFill/>
          <a:ln w="9525">
            <a:noFill/>
            <a:miter lim="800000"/>
            <a:headEnd/>
            <a:tailEnd/>
          </a:ln>
        </p:spPr>
        <p:txBody>
          <a:bodyPr>
            <a:spAutoFit/>
          </a:bodyPr>
          <a:lstStyle/>
          <a:p>
            <a:pPr>
              <a:spcBef>
                <a:spcPct val="50000"/>
              </a:spcBef>
            </a:pPr>
            <a:r>
              <a:rPr lang="en-US" b="1" dirty="0">
                <a:latin typeface="Times New Roman" pitchFamily="18" charset="0"/>
                <a:cs typeface="Times New Roman" pitchFamily="18" charset="0"/>
              </a:rPr>
              <a:t>0 N</a:t>
            </a:r>
          </a:p>
        </p:txBody>
      </p:sp>
      <p:cxnSp>
        <p:nvCxnSpPr>
          <p:cNvPr id="17" name="Straight Arrow Connector 16"/>
          <p:cNvCxnSpPr/>
          <p:nvPr/>
        </p:nvCxnSpPr>
        <p:spPr>
          <a:xfrm>
            <a:off x="1643042" y="5429264"/>
            <a:ext cx="1000132" cy="1588"/>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buFont typeface="Wingdings" pitchFamily="2" charset="2"/>
              <a:buChar char="v"/>
              <a:defRPr/>
            </a:pPr>
            <a:r>
              <a:rPr lang="en-US" b="1" dirty="0" smtClean="0">
                <a:solidFill>
                  <a:srgbClr val="C00000"/>
                </a:solidFill>
                <a:latin typeface="Times New Roman" pitchFamily="18" charset="0"/>
                <a:cs typeface="Times New Roman" pitchFamily="18" charset="0"/>
              </a:rPr>
              <a:t>Force and mass</a:t>
            </a:r>
            <a:endParaRPr lang="en-US" b="1" dirty="0">
              <a:solidFill>
                <a:srgbClr val="C00000"/>
              </a:solidFill>
              <a:latin typeface="Times New Roman" pitchFamily="18" charset="0"/>
              <a:cs typeface="Times New Roman" pitchFamily="18" charset="0"/>
            </a:endParaRPr>
          </a:p>
        </p:txBody>
      </p:sp>
      <p:sp>
        <p:nvSpPr>
          <p:cNvPr id="10243" name="Content Placeholder 3"/>
          <p:cNvSpPr>
            <a:spLocks noGrp="1"/>
          </p:cNvSpPr>
          <p:nvPr>
            <p:ph idx="1"/>
          </p:nvPr>
        </p:nvSpPr>
        <p:spPr/>
        <p:txBody>
          <a:bodyPr/>
          <a:lstStyle/>
          <a:p>
            <a:r>
              <a:rPr lang="en-US" b="1" dirty="0" smtClean="0">
                <a:solidFill>
                  <a:srgbClr val="002060"/>
                </a:solidFill>
                <a:latin typeface="Times New Roman" pitchFamily="18" charset="0"/>
                <a:cs typeface="Times New Roman" pitchFamily="18" charset="0"/>
              </a:rPr>
              <a:t>Mass – measurement of how difficult it is to change the objects velocity</a:t>
            </a:r>
          </a:p>
          <a:p>
            <a:r>
              <a:rPr lang="en-US" b="1" dirty="0" smtClean="0">
                <a:solidFill>
                  <a:srgbClr val="002060"/>
                </a:solidFill>
                <a:latin typeface="Times New Roman" pitchFamily="18" charset="0"/>
                <a:cs typeface="Times New Roman" pitchFamily="18" charset="0"/>
              </a:rPr>
              <a:t>Inertia  </a:t>
            </a:r>
            <a:r>
              <a:rPr lang="ar-IQ" b="1" dirty="0" smtClean="0">
                <a:solidFill>
                  <a:srgbClr val="002060"/>
                </a:solidFill>
                <a:latin typeface="Times New Roman" pitchFamily="18" charset="0"/>
                <a:cs typeface="Times New Roman" pitchFamily="18" charset="0"/>
              </a:rPr>
              <a:t>العطالة</a:t>
            </a:r>
            <a:r>
              <a:rPr lang="en-US" b="1" dirty="0" smtClean="0">
                <a:solidFill>
                  <a:srgbClr val="002060"/>
                </a:solidFill>
                <a:latin typeface="Times New Roman" pitchFamily="18" charset="0"/>
                <a:cs typeface="Times New Roman" pitchFamily="18" charset="0"/>
              </a:rPr>
              <a:t> – resistance to change in velocity</a:t>
            </a:r>
          </a:p>
          <a:p>
            <a:r>
              <a:rPr lang="en-US" b="1" dirty="0" smtClean="0">
                <a:solidFill>
                  <a:srgbClr val="002060"/>
                </a:solidFill>
                <a:latin typeface="Times New Roman" pitchFamily="18" charset="0"/>
                <a:cs typeface="Times New Roman" pitchFamily="18" charset="0"/>
              </a:rPr>
              <a:t>So mass is a measurement of an object’s inertia</a:t>
            </a:r>
          </a:p>
          <a:p>
            <a:endParaRPr lang="en-US" dirty="0" smtClean="0"/>
          </a:p>
        </p:txBody>
      </p:sp>
      <p:pic>
        <p:nvPicPr>
          <p:cNvPr id="6" name="Picture 6" descr="truck and ladder"/>
          <p:cNvPicPr>
            <a:picLocks noChangeAspect="1" noChangeArrowheads="1" noCrop="1"/>
          </p:cNvPicPr>
          <p:nvPr/>
        </p:nvPicPr>
        <p:blipFill>
          <a:blip r:embed="rId2"/>
          <a:srcRect/>
          <a:stretch>
            <a:fillRect/>
          </a:stretch>
        </p:blipFill>
        <p:spPr bwMode="auto">
          <a:xfrm>
            <a:off x="1928794" y="4857760"/>
            <a:ext cx="6096000" cy="173513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6215106" cy="1143000"/>
          </a:xfrm>
        </p:spPr>
        <p:txBody>
          <a:bodyPr/>
          <a:lstStyle/>
          <a:p>
            <a:pPr>
              <a:defRPr/>
            </a:pPr>
            <a:r>
              <a:rPr lang="en-US" b="1" dirty="0" smtClean="0">
                <a:solidFill>
                  <a:srgbClr val="C00000"/>
                </a:solidFill>
                <a:latin typeface="Times New Roman" pitchFamily="18" charset="0"/>
                <a:cs typeface="Times New Roman" pitchFamily="18" charset="0"/>
              </a:rPr>
              <a:t>Newton’s Laws</a:t>
            </a:r>
            <a:endParaRPr lang="en-US" b="1" dirty="0">
              <a:solidFill>
                <a:srgbClr val="C00000"/>
              </a:solidFill>
              <a:latin typeface="Times New Roman" pitchFamily="18" charset="0"/>
              <a:cs typeface="Times New Roman" pitchFamily="18" charset="0"/>
            </a:endParaRPr>
          </a:p>
        </p:txBody>
      </p:sp>
      <p:pic>
        <p:nvPicPr>
          <p:cNvPr id="11267" name="Picture 4" descr="newton_apple_tree_hg_clr[1]"/>
          <p:cNvPicPr>
            <a:picLocks noGrp="1" noChangeAspect="1" noChangeArrowheads="1" noCrop="1"/>
          </p:cNvPicPr>
          <p:nvPr>
            <p:ph idx="1"/>
          </p:nvPr>
        </p:nvPicPr>
        <p:blipFill>
          <a:blip r:embed="rId2"/>
          <a:srcRect/>
          <a:stretch>
            <a:fillRect/>
          </a:stretch>
        </p:blipFill>
        <p:spPr>
          <a:xfrm>
            <a:off x="6167437" y="2143116"/>
            <a:ext cx="2976563" cy="4376737"/>
          </a:xfrm>
          <a:noFill/>
        </p:spPr>
      </p:pic>
      <p:sp>
        <p:nvSpPr>
          <p:cNvPr id="4" name="Rectangle 3"/>
          <p:cNvSpPr txBox="1">
            <a:spLocks noChangeArrowheads="1"/>
          </p:cNvSpPr>
          <p:nvPr/>
        </p:nvSpPr>
        <p:spPr>
          <a:xfrm>
            <a:off x="304800" y="1295400"/>
            <a:ext cx="5410208" cy="5029200"/>
          </a:xfrm>
          <a:prstGeom prst="rect">
            <a:avLst/>
          </a:prstGeom>
        </p:spPr>
        <p:txBody>
          <a:bodyPr vert="horz" lIns="91440" tIns="45720" rIns="91440" bIns="45720" rtlCol="0">
            <a:normAutofit fontScale="92500" lnSpcReduction="10000"/>
          </a:bodyPr>
          <a:lstStyle/>
          <a:p>
            <a:pPr marL="342900" marR="0" lvl="0" indent="-342900" algn="l" defTabSz="914400" rtl="0" eaLnBrk="1" fontAlgn="auto" latinLnBrk="0" hangingPunct="1">
              <a:lnSpc>
                <a:spcPct val="100000"/>
              </a:lnSpc>
              <a:spcBef>
                <a:spcPct val="20000"/>
              </a:spcBef>
              <a:spcAft>
                <a:spcPts val="0"/>
              </a:spcAft>
              <a:buClrTx/>
              <a:buSzTx/>
              <a:buFontTx/>
              <a:buNone/>
              <a:tabLst/>
              <a:defRPr/>
            </a:pPr>
            <a:r>
              <a:rPr kumimoji="0" lang="en-US" sz="2800" b="1" i="1" u="none" strike="noStrike" kern="1200" cap="none" spc="0" normalizeH="0" baseline="0" noProof="0" dirty="0" smtClean="0">
                <a:ln>
                  <a:noFill/>
                </a:ln>
                <a:solidFill>
                  <a:srgbClr val="002060"/>
                </a:solidFill>
                <a:effectLst/>
                <a:uLnTx/>
                <a:uFillTx/>
                <a:latin typeface="Times New Roman" pitchFamily="18" charset="0"/>
                <a:cs typeface="Times New Roman" pitchFamily="18" charset="0"/>
              </a:rPr>
              <a:t>Sir Isaac Newton (1643-1727) </a:t>
            </a:r>
          </a:p>
          <a:p>
            <a:pPr marL="342900" marR="0" lvl="0" indent="-342900" algn="l" defTabSz="914400" rtl="0" eaLnBrk="1" fontAlgn="auto" latinLnBrk="0" hangingPunct="1">
              <a:lnSpc>
                <a:spcPct val="100000"/>
              </a:lnSpc>
              <a:spcBef>
                <a:spcPct val="20000"/>
              </a:spcBef>
              <a:spcAft>
                <a:spcPts val="0"/>
              </a:spcAft>
              <a:buClrTx/>
              <a:buSzTx/>
              <a:buFontTx/>
              <a:buNone/>
              <a:tabLst/>
              <a:defRPr/>
            </a:pPr>
            <a:r>
              <a:rPr kumimoji="0" lang="en-US" sz="2800" b="1" i="1" u="none" strike="noStrike" kern="1200" cap="none" spc="0" normalizeH="0" baseline="0" noProof="0" dirty="0" smtClean="0">
                <a:ln>
                  <a:noFill/>
                </a:ln>
                <a:solidFill>
                  <a:srgbClr val="002060"/>
                </a:solidFill>
                <a:effectLst/>
                <a:uLnTx/>
                <a:uFillTx/>
                <a:latin typeface="Times New Roman" pitchFamily="18" charset="0"/>
                <a:cs typeface="Times New Roman" pitchFamily="18" charset="0"/>
              </a:rPr>
              <a:t>an English scientist and mathematician famous for </a:t>
            </a:r>
          </a:p>
          <a:p>
            <a:pPr marL="342900" marR="0" lvl="0" indent="-342900" algn="l" defTabSz="914400" rtl="0" eaLnBrk="1" fontAlgn="auto" latinLnBrk="0" hangingPunct="1">
              <a:lnSpc>
                <a:spcPct val="100000"/>
              </a:lnSpc>
              <a:spcBef>
                <a:spcPct val="20000"/>
              </a:spcBef>
              <a:spcAft>
                <a:spcPts val="0"/>
              </a:spcAft>
              <a:buClrTx/>
              <a:buSzTx/>
              <a:buFontTx/>
              <a:buNone/>
              <a:tabLst/>
              <a:defRPr/>
            </a:pPr>
            <a:r>
              <a:rPr kumimoji="0" lang="en-US" sz="2800" b="1" i="1" u="none" strike="noStrike" kern="1200" cap="none" spc="0" normalizeH="0" baseline="0" noProof="0" dirty="0" smtClean="0">
                <a:ln>
                  <a:noFill/>
                </a:ln>
                <a:solidFill>
                  <a:srgbClr val="002060"/>
                </a:solidFill>
                <a:effectLst/>
                <a:uLnTx/>
                <a:uFillTx/>
                <a:latin typeface="Times New Roman" pitchFamily="18" charset="0"/>
                <a:cs typeface="Times New Roman" pitchFamily="18" charset="0"/>
              </a:rPr>
              <a:t>his discovery of the law of </a:t>
            </a:r>
          </a:p>
          <a:p>
            <a:pPr marL="342900" marR="0" lvl="0" indent="-342900" algn="l" defTabSz="914400" rtl="0" eaLnBrk="1" fontAlgn="auto" latinLnBrk="0" hangingPunct="1">
              <a:lnSpc>
                <a:spcPct val="100000"/>
              </a:lnSpc>
              <a:spcBef>
                <a:spcPct val="20000"/>
              </a:spcBef>
              <a:spcAft>
                <a:spcPts val="0"/>
              </a:spcAft>
              <a:buClrTx/>
              <a:buSzTx/>
              <a:buFontTx/>
              <a:buNone/>
              <a:tabLst/>
              <a:defRPr/>
            </a:pPr>
            <a:r>
              <a:rPr kumimoji="0" lang="en-US" sz="2800" b="1" i="1" u="none" strike="noStrike" kern="1200" cap="none" spc="0" normalizeH="0" baseline="0" noProof="0" dirty="0" smtClean="0">
                <a:ln>
                  <a:noFill/>
                </a:ln>
                <a:solidFill>
                  <a:srgbClr val="002060"/>
                </a:solidFill>
                <a:effectLst/>
                <a:uLnTx/>
                <a:uFillTx/>
                <a:latin typeface="Times New Roman" pitchFamily="18" charset="0"/>
                <a:cs typeface="Times New Roman" pitchFamily="18" charset="0"/>
              </a:rPr>
              <a:t>gravity also discovered the </a:t>
            </a:r>
          </a:p>
          <a:p>
            <a:pPr marL="342900" marR="0" lvl="0" indent="-342900" algn="l" defTabSz="914400" rtl="0" eaLnBrk="1" fontAlgn="auto" latinLnBrk="0" hangingPunct="1">
              <a:lnSpc>
                <a:spcPct val="100000"/>
              </a:lnSpc>
              <a:spcBef>
                <a:spcPct val="20000"/>
              </a:spcBef>
              <a:spcAft>
                <a:spcPts val="0"/>
              </a:spcAft>
              <a:buClrTx/>
              <a:buSzTx/>
              <a:buFontTx/>
              <a:buNone/>
              <a:tabLst/>
              <a:defRPr/>
            </a:pPr>
            <a:r>
              <a:rPr kumimoji="0" lang="en-US" sz="2800" b="1" i="1" u="none" strike="noStrike" kern="1200" cap="none" spc="0" normalizeH="0" baseline="0" noProof="0" dirty="0" smtClean="0">
                <a:ln>
                  <a:noFill/>
                </a:ln>
                <a:solidFill>
                  <a:srgbClr val="002060"/>
                </a:solidFill>
                <a:effectLst/>
                <a:uLnTx/>
                <a:uFillTx/>
                <a:latin typeface="Times New Roman" pitchFamily="18" charset="0"/>
                <a:cs typeface="Times New Roman" pitchFamily="18" charset="0"/>
              </a:rPr>
              <a:t>three laws of motion. </a:t>
            </a:r>
          </a:p>
          <a:p>
            <a:pPr marL="342900" marR="0" lvl="0" indent="-342900" algn="l" defTabSz="914400" rtl="0" eaLnBrk="1" fontAlgn="auto" latinLnBrk="0" hangingPunct="1">
              <a:lnSpc>
                <a:spcPct val="100000"/>
              </a:lnSpc>
              <a:spcBef>
                <a:spcPct val="20000"/>
              </a:spcBef>
              <a:spcAft>
                <a:spcPts val="0"/>
              </a:spcAft>
              <a:buClrTx/>
              <a:buSzTx/>
              <a:buFontTx/>
              <a:buNone/>
              <a:tabLst/>
              <a:defRPr/>
            </a:pPr>
            <a:endParaRPr kumimoji="0" lang="en-US" sz="2800" b="0" i="0" u="none" strike="noStrike" kern="1200" cap="none" spc="0" normalizeH="0" baseline="0" noProof="0" dirty="0" smtClean="0">
              <a:ln>
                <a:noFill/>
              </a:ln>
              <a:solidFill>
                <a:schemeClr val="tx1"/>
              </a:solidFill>
              <a:effectLst/>
              <a:uLnTx/>
              <a:uFillTx/>
              <a:latin typeface="Bookman Old Style" pitchFamily="1" charset="0"/>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Tx/>
              <a:buNone/>
              <a:tabLst/>
              <a:defRPr/>
            </a:pPr>
            <a:r>
              <a:rPr kumimoji="0" lang="en-US" sz="2800" b="1" i="1" u="none" strike="noStrike" kern="1200" cap="none" spc="0" normalizeH="0" baseline="0" noProof="0" dirty="0" smtClean="0">
                <a:ln>
                  <a:noFill/>
                </a:ln>
                <a:solidFill>
                  <a:srgbClr val="002060"/>
                </a:solidFill>
                <a:effectLst/>
                <a:uLnTx/>
                <a:uFillTx/>
                <a:latin typeface="Times New Roman" pitchFamily="18" charset="0"/>
                <a:cs typeface="Times New Roman" pitchFamily="18" charset="0"/>
              </a:rPr>
              <a:t>Today these laws are known as Newton’s Laws of Motion and describe the motion of all objects on the scale we experience in our everyday lives.</a:t>
            </a:r>
          </a:p>
        </p:txBody>
      </p:sp>
      <p:pic>
        <p:nvPicPr>
          <p:cNvPr id="5" name="Picture 5" descr="180px-GodfreyKneller-IsaacNewton-1689"/>
          <p:cNvPicPr>
            <a:picLocks noChangeAspect="1" noChangeArrowheads="1"/>
          </p:cNvPicPr>
          <p:nvPr/>
        </p:nvPicPr>
        <p:blipFill>
          <a:blip r:embed="rId3"/>
          <a:srcRect/>
          <a:stretch>
            <a:fillRect/>
          </a:stretch>
        </p:blipFill>
        <p:spPr bwMode="auto">
          <a:xfrm>
            <a:off x="6357950" y="214290"/>
            <a:ext cx="2332037" cy="192880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1.1|1.9|2"/>
</p:tagLst>
</file>

<file path=ppt/tags/tag2.xml><?xml version="1.0" encoding="utf-8"?>
<p:tagLst xmlns:a="http://schemas.openxmlformats.org/drawingml/2006/main" xmlns:r="http://schemas.openxmlformats.org/officeDocument/2006/relationships" xmlns:p="http://schemas.openxmlformats.org/presentationml/2006/main">
  <p:tag name="TIMING" val="|1.5"/>
</p:tagLst>
</file>

<file path=ppt/tags/tag3.xml><?xml version="1.0" encoding="utf-8"?>
<p:tagLst xmlns:a="http://schemas.openxmlformats.org/drawingml/2006/main" xmlns:r="http://schemas.openxmlformats.org/officeDocument/2006/relationships" xmlns:p="http://schemas.openxmlformats.org/presentationml/2006/main">
  <p:tag name="TIMING" val="|1.5|4.6|3.6"/>
</p:tagLst>
</file>

<file path=ppt/tags/tag4.xml><?xml version="1.0" encoding="utf-8"?>
<p:tagLst xmlns:a="http://schemas.openxmlformats.org/drawingml/2006/main" xmlns:r="http://schemas.openxmlformats.org/officeDocument/2006/relationships" xmlns:p="http://schemas.openxmlformats.org/presentationml/2006/main">
  <p:tag name="TIMING" val="|1.4"/>
</p:tagLst>
</file>

<file path=ppt/tags/tag5.xml><?xml version="1.0" encoding="utf-8"?>
<p:tagLst xmlns:a="http://schemas.openxmlformats.org/drawingml/2006/main" xmlns:r="http://schemas.openxmlformats.org/officeDocument/2006/relationships" xmlns:p="http://schemas.openxmlformats.org/presentationml/2006/main">
  <p:tag name="TIMING" val="|1.7|4.6"/>
</p:tagLst>
</file>

<file path=ppt/tags/tag6.xml><?xml version="1.0" encoding="utf-8"?>
<p:tagLst xmlns:a="http://schemas.openxmlformats.org/drawingml/2006/main" xmlns:r="http://schemas.openxmlformats.org/officeDocument/2006/relationships" xmlns:p="http://schemas.openxmlformats.org/presentationml/2006/main">
  <p:tag name="TIMING" val="|2|3.2|2.1"/>
</p:tagLst>
</file>

<file path=ppt/tags/tag7.xml><?xml version="1.0" encoding="utf-8"?>
<p:tagLst xmlns:a="http://schemas.openxmlformats.org/drawingml/2006/main" xmlns:r="http://schemas.openxmlformats.org/officeDocument/2006/relationships" xmlns:p="http://schemas.openxmlformats.org/presentationml/2006/main">
  <p:tag name="TIMING" val="|1.4|10.4|8.6"/>
</p:tagLst>
</file>

<file path=ppt/tags/tag8.xml><?xml version="1.0" encoding="utf-8"?>
<p:tagLst xmlns:a="http://schemas.openxmlformats.org/drawingml/2006/main" xmlns:r="http://schemas.openxmlformats.org/officeDocument/2006/relationships" xmlns:p="http://schemas.openxmlformats.org/presentationml/2006/main">
  <p:tag name="TIMING" val="|1.6|4.1|2.9|3.5|3.7"/>
</p:tagLst>
</file>

<file path=ppt/tags/tag9.xml><?xml version="1.0" encoding="utf-8"?>
<p:tagLst xmlns:a="http://schemas.openxmlformats.org/drawingml/2006/main" xmlns:r="http://schemas.openxmlformats.org/officeDocument/2006/relationships" xmlns:p="http://schemas.openxmlformats.org/presentationml/2006/main">
  <p:tag name="TIMING" val="|1.5"/>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4447</TotalTime>
  <Words>2114</Words>
  <Application>Microsoft Office PowerPoint</Application>
  <PresentationFormat>On-screen Show (4:3)</PresentationFormat>
  <Paragraphs>223</Paragraphs>
  <Slides>36</Slides>
  <Notes>14</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36</vt:i4>
      </vt:variant>
    </vt:vector>
  </HeadingPairs>
  <TitlesOfParts>
    <vt:vector size="38" baseType="lpstr">
      <vt:lpstr>Office Theme</vt:lpstr>
      <vt:lpstr>Microsoft Equation 3.0</vt:lpstr>
      <vt:lpstr>Lecture ﴾4﴿</vt:lpstr>
      <vt:lpstr>Slide 2</vt:lpstr>
      <vt:lpstr>Four Forces Known in the Universe</vt:lpstr>
      <vt:lpstr>The concept of force مفهوم القوة  </vt:lpstr>
      <vt:lpstr>The concept of force</vt:lpstr>
      <vt:lpstr>Two Types of Forces</vt:lpstr>
      <vt:lpstr>Adding Forces</vt:lpstr>
      <vt:lpstr>Force and mass</vt:lpstr>
      <vt:lpstr>Newton’s Laws</vt:lpstr>
      <vt:lpstr>Newton’s Laws of Motion</vt:lpstr>
      <vt:lpstr>Newton’s First Law</vt:lpstr>
      <vt:lpstr>What does this mean?</vt:lpstr>
      <vt:lpstr>What is meant by unbalanced force?</vt:lpstr>
      <vt:lpstr>Slide 14</vt:lpstr>
      <vt:lpstr>Some Examples from Real Life</vt:lpstr>
      <vt:lpstr>Question</vt:lpstr>
      <vt:lpstr>Newton’s Second Law</vt:lpstr>
      <vt:lpstr>Balanced Versus Unbalanced</vt:lpstr>
      <vt:lpstr>What does F = ma mean?</vt:lpstr>
      <vt:lpstr>In other words…..using the same amount of force….</vt:lpstr>
      <vt:lpstr>More about F = ma</vt:lpstr>
      <vt:lpstr>Using Newton’s 2nd Law to Solve Problems</vt:lpstr>
      <vt:lpstr>2nd Law (F = m x a)</vt:lpstr>
      <vt:lpstr>Newton’s Third Law</vt:lpstr>
      <vt:lpstr>Slide 25</vt:lpstr>
      <vt:lpstr>Example</vt:lpstr>
      <vt:lpstr>EXAMPLE: Parts A, B, and C of Fig. 1 show three situations in which one or two forces act on a puck that moves over frictionless ice along an x axis, in one-dimensional motion. The puck’s mass is m = 0.20 kg. Forces and are directed along the axis and have magnitudes F1 4.0 N and F2 2.0 N. Force is directed at angle θ=   30° and has magnitude F3 = 1.0 N. In each situation, what is the acceleration of the puck? </vt:lpstr>
      <vt:lpstr>Slide 28</vt:lpstr>
      <vt:lpstr>Weight  and tension</vt:lpstr>
      <vt:lpstr>Tension</vt:lpstr>
      <vt:lpstr> EX. An electron of mass                                has an initial speed of                                     It travels in a straight line and its speed increases to                                 in a distance of 5.0 cm. A assuming its acceleration is constant. A- determine  the force on the electron . B- compare this force with the weight of the electron. </vt:lpstr>
      <vt:lpstr>Slide 32</vt:lpstr>
      <vt:lpstr>Slide 33</vt:lpstr>
      <vt:lpstr>Force of friction</vt:lpstr>
      <vt:lpstr>Example</vt:lpstr>
      <vt:lpstr>Example</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Lecture ﴾2﴿</dc:title>
  <dc:creator>Hind</dc:creator>
  <cp:lastModifiedBy>Hind</cp:lastModifiedBy>
  <cp:revision>579</cp:revision>
  <dcterms:created xsi:type="dcterms:W3CDTF">2016-11-18T22:03:26Z</dcterms:created>
  <dcterms:modified xsi:type="dcterms:W3CDTF">2016-12-11T19:52:13Z</dcterms:modified>
</cp:coreProperties>
</file>