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9"/>
  </p:notesMasterIdLst>
  <p:sldIdLst>
    <p:sldId id="256" r:id="rId2"/>
    <p:sldId id="257" r:id="rId3"/>
    <p:sldId id="258" r:id="rId4"/>
    <p:sldId id="300" r:id="rId5"/>
    <p:sldId id="301" r:id="rId6"/>
    <p:sldId id="354" r:id="rId7"/>
    <p:sldId id="302" r:id="rId8"/>
    <p:sldId id="264" r:id="rId9"/>
    <p:sldId id="303" r:id="rId10"/>
    <p:sldId id="304" r:id="rId11"/>
    <p:sldId id="306" r:id="rId12"/>
    <p:sldId id="310" r:id="rId13"/>
    <p:sldId id="308" r:id="rId14"/>
    <p:sldId id="353" r:id="rId15"/>
    <p:sldId id="312" r:id="rId16"/>
    <p:sldId id="313" r:id="rId17"/>
    <p:sldId id="314" r:id="rId18"/>
    <p:sldId id="351" r:id="rId19"/>
    <p:sldId id="316" r:id="rId20"/>
    <p:sldId id="317" r:id="rId21"/>
    <p:sldId id="318" r:id="rId22"/>
    <p:sldId id="319" r:id="rId23"/>
    <p:sldId id="322" r:id="rId24"/>
    <p:sldId id="323" r:id="rId25"/>
    <p:sldId id="331" r:id="rId26"/>
    <p:sldId id="329" r:id="rId27"/>
    <p:sldId id="333" r:id="rId28"/>
    <p:sldId id="336" r:id="rId29"/>
    <p:sldId id="339" r:id="rId30"/>
    <p:sldId id="337" r:id="rId31"/>
    <p:sldId id="340" r:id="rId32"/>
    <p:sldId id="342" r:id="rId33"/>
    <p:sldId id="344" r:id="rId34"/>
    <p:sldId id="346" r:id="rId35"/>
    <p:sldId id="348" r:id="rId36"/>
    <p:sldId id="349" r:id="rId37"/>
    <p:sldId id="35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18" autoAdjust="0"/>
    <p:restoredTop sz="94660"/>
  </p:normalViewPr>
  <p:slideViewPr>
    <p:cSldViewPr>
      <p:cViewPr>
        <p:scale>
          <a:sx n="66" d="100"/>
          <a:sy n="66" d="100"/>
        </p:scale>
        <p:origin x="-1362"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20.wmf"/><Relationship Id="rId7" Type="http://schemas.openxmlformats.org/officeDocument/2006/relationships/image" Target="../media/image123.wmf"/><Relationship Id="rId2" Type="http://schemas.openxmlformats.org/officeDocument/2006/relationships/image" Target="../media/image105.wmf"/><Relationship Id="rId1" Type="http://schemas.openxmlformats.org/officeDocument/2006/relationships/image" Target="../media/image119.wmf"/><Relationship Id="rId6" Type="http://schemas.openxmlformats.org/officeDocument/2006/relationships/image" Target="../media/image122.wmf"/><Relationship Id="rId5" Type="http://schemas.openxmlformats.org/officeDocument/2006/relationships/image" Target="../media/image104.wmf"/><Relationship Id="rId4" Type="http://schemas.openxmlformats.org/officeDocument/2006/relationships/image" Target="../media/image12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 Id="rId6" Type="http://schemas.openxmlformats.org/officeDocument/2006/relationships/image" Target="../media/image130.wmf"/><Relationship Id="rId5" Type="http://schemas.openxmlformats.org/officeDocument/2006/relationships/image" Target="../media/image129.wmf"/><Relationship Id="rId4" Type="http://schemas.openxmlformats.org/officeDocument/2006/relationships/image" Target="../media/image12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36.wmf"/><Relationship Id="rId2" Type="http://schemas.openxmlformats.org/officeDocument/2006/relationships/image" Target="../media/image135.wmf"/><Relationship Id="rId1" Type="http://schemas.openxmlformats.org/officeDocument/2006/relationships/image" Target="../media/image134.wmf"/><Relationship Id="rId4" Type="http://schemas.openxmlformats.org/officeDocument/2006/relationships/image" Target="../media/image13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60.wmf"/><Relationship Id="rId2" Type="http://schemas.openxmlformats.org/officeDocument/2006/relationships/image" Target="../media/image159.wmf"/><Relationship Id="rId1" Type="http://schemas.openxmlformats.org/officeDocument/2006/relationships/image" Target="../media/image158.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69.wmf"/><Relationship Id="rId3" Type="http://schemas.openxmlformats.org/officeDocument/2006/relationships/image" Target="../media/image164.wmf"/><Relationship Id="rId7" Type="http://schemas.openxmlformats.org/officeDocument/2006/relationships/image" Target="../media/image168.wmf"/><Relationship Id="rId2" Type="http://schemas.openxmlformats.org/officeDocument/2006/relationships/image" Target="../media/image163.wmf"/><Relationship Id="rId1" Type="http://schemas.openxmlformats.org/officeDocument/2006/relationships/image" Target="../media/image162.wmf"/><Relationship Id="rId6" Type="http://schemas.openxmlformats.org/officeDocument/2006/relationships/image" Target="../media/image167.wmf"/><Relationship Id="rId5" Type="http://schemas.openxmlformats.org/officeDocument/2006/relationships/image" Target="../media/image166.wmf"/><Relationship Id="rId4" Type="http://schemas.openxmlformats.org/officeDocument/2006/relationships/image" Target="../media/image165.wmf"/><Relationship Id="rId9" Type="http://schemas.openxmlformats.org/officeDocument/2006/relationships/image" Target="../media/image170.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73.wmf"/><Relationship Id="rId2" Type="http://schemas.openxmlformats.org/officeDocument/2006/relationships/image" Target="../media/image172.wmf"/><Relationship Id="rId1" Type="http://schemas.openxmlformats.org/officeDocument/2006/relationships/image" Target="../media/image171.wmf"/><Relationship Id="rId4" Type="http://schemas.openxmlformats.org/officeDocument/2006/relationships/image" Target="../media/image17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image" Target="../media/image58.wmf"/><Relationship Id="rId7" Type="http://schemas.openxmlformats.org/officeDocument/2006/relationships/image" Target="../media/image62.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 Id="rId9" Type="http://schemas.openxmlformats.org/officeDocument/2006/relationships/image" Target="../media/image6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05.wmf"/><Relationship Id="rId1" Type="http://schemas.openxmlformats.org/officeDocument/2006/relationships/image" Target="../media/image10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272A5-CEBD-4294-ADCF-5D43EBBFD644}" type="datetimeFigureOut">
              <a:rPr lang="en-US" smtClean="0"/>
              <a:pPr/>
              <a:t>1/30/2017</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C65EF4-AE49-426E-AD1C-742AA111308C}"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0339CEE-DE5C-4BAF-A181-46A25B475A22}" type="slidenum">
              <a:rPr lang="en-US" smtClean="0">
                <a:ea typeface="Gulim" pitchFamily="34" charset="-127"/>
              </a:rPr>
              <a:pPr/>
              <a:t>4</a:t>
            </a:fld>
            <a:endParaRPr lang="en-US" smtClean="0">
              <a:ea typeface="Gulim" pitchFamily="34" charset="-127"/>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01C65EF4-AE49-426E-AD1C-742AA111308C}" type="slidenum">
              <a:rPr lang="en-MY" smtClean="0"/>
              <a:pPr/>
              <a:t>14</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30/1/2017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30/1/2017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30/1/2017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381000"/>
            <a:ext cx="8229600" cy="914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478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48100"/>
            <a:ext cx="40386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r>
              <a:rPr lang="en-US"/>
              <a:t>February 5-8, 2013</a:t>
            </a:r>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30/1/2017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741331-8912-49FC-893E-927034DF0E76}" type="datetimeFigureOut">
              <a:rPr lang="en-MY" smtClean="0"/>
              <a:pPr/>
              <a:t>30/1/2017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9D741331-8912-49FC-893E-927034DF0E76}" type="datetimeFigureOut">
              <a:rPr lang="en-MY" smtClean="0"/>
              <a:pPr/>
              <a:t>30/1/2017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9D741331-8912-49FC-893E-927034DF0E76}" type="datetimeFigureOut">
              <a:rPr lang="en-MY" smtClean="0"/>
              <a:pPr/>
              <a:t>30/1/2017</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9D741331-8912-49FC-893E-927034DF0E76}" type="datetimeFigureOut">
              <a:rPr lang="en-MY" smtClean="0"/>
              <a:pPr/>
              <a:t>30/1/2017</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41331-8912-49FC-893E-927034DF0E76}" type="datetimeFigureOut">
              <a:rPr lang="en-MY" smtClean="0"/>
              <a:pPr/>
              <a:t>30/1/2017</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30/1/2017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30/1/2017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41331-8912-49FC-893E-927034DF0E76}" type="datetimeFigureOut">
              <a:rPr lang="en-MY" smtClean="0"/>
              <a:pPr/>
              <a:t>30/1/2017</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13721-8F7B-4161-9FEB-4480B99E4ADB}"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16.bin"/></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8.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notesSlide" Target="../notesSlides/notesSlide2.xml"/><Relationship Id="rId7" Type="http://schemas.openxmlformats.org/officeDocument/2006/relationships/oleObject" Target="../embeddings/oleObject20.bin"/><Relationship Id="rId12"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9.bin"/><Relationship Id="rId11" Type="http://schemas.openxmlformats.org/officeDocument/2006/relationships/oleObject" Target="../embeddings/oleObject24.bin"/><Relationship Id="rId5" Type="http://schemas.openxmlformats.org/officeDocument/2006/relationships/oleObject" Target="../embeddings/oleObject18.bin"/><Relationship Id="rId10" Type="http://schemas.openxmlformats.org/officeDocument/2006/relationships/oleObject" Target="../embeddings/oleObject23.bin"/><Relationship Id="rId4" Type="http://schemas.openxmlformats.org/officeDocument/2006/relationships/oleObject" Target="../embeddings/oleObject17.bin"/><Relationship Id="rId9" Type="http://schemas.openxmlformats.org/officeDocument/2006/relationships/oleObject" Target="../embeddings/oleObject2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6.png"/><Relationship Id="rId7" Type="http://schemas.openxmlformats.org/officeDocument/2006/relationships/image" Target="../media/image44.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3.png"/><Relationship Id="rId5" Type="http://schemas.openxmlformats.org/officeDocument/2006/relationships/image" Target="../media/image68.png"/><Relationship Id="rId10" Type="http://schemas.openxmlformats.org/officeDocument/2006/relationships/image" Target="../media/image72.png"/><Relationship Id="rId4" Type="http://schemas.openxmlformats.org/officeDocument/2006/relationships/image" Target="../media/image67.png"/><Relationship Id="rId9" Type="http://schemas.openxmlformats.org/officeDocument/2006/relationships/image" Target="../media/image71.png"/></Relationships>
</file>

<file path=ppt/slides/_rels/slide17.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s>
</file>

<file path=ppt/slides/_rels/slide1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2.png"/><Relationship Id="rId7" Type="http://schemas.openxmlformats.org/officeDocument/2006/relationships/image" Target="../media/image95.png"/><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79.png"/><Relationship Id="rId10" Type="http://schemas.openxmlformats.org/officeDocument/2006/relationships/image" Target="../media/image98.png"/><Relationship Id="rId4" Type="http://schemas.openxmlformats.org/officeDocument/2006/relationships/image" Target="../media/image93.png"/><Relationship Id="rId9" Type="http://schemas.openxmlformats.org/officeDocument/2006/relationships/image" Target="../media/image9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03.png"/><Relationship Id="rId4" Type="http://schemas.openxmlformats.org/officeDocument/2006/relationships/image" Target="../media/image102.png"/></Relationships>
</file>

<file path=ppt/slides/_rels/slide23.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oleObject" Target="../embeddings/oleObject27.bin"/><Relationship Id="rId7" Type="http://schemas.openxmlformats.org/officeDocument/2006/relationships/image" Target="../media/image108.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oleObject" Target="../embeddings/oleObject28.bin"/><Relationship Id="rId9" Type="http://schemas.openxmlformats.org/officeDocument/2006/relationships/image" Target="../media/image110.png"/></Relationships>
</file>

<file path=ppt/slides/_rels/slide24.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 Id="rId9" Type="http://schemas.openxmlformats.org/officeDocument/2006/relationships/image" Target="../media/image118.png"/></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oleObject" Target="../embeddings/oleObject29.bin"/><Relationship Id="rId7" Type="http://schemas.openxmlformats.org/officeDocument/2006/relationships/oleObject" Target="../embeddings/oleObject32.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31.bin"/><Relationship Id="rId5" Type="http://schemas.openxmlformats.org/officeDocument/2006/relationships/oleObject" Target="../embeddings/oleObject30.bin"/><Relationship Id="rId10" Type="http://schemas.openxmlformats.org/officeDocument/2006/relationships/oleObject" Target="../embeddings/oleObject35.bin"/><Relationship Id="rId4" Type="http://schemas.openxmlformats.org/officeDocument/2006/relationships/image" Target="../media/image124.png"/><Relationship Id="rId9" Type="http://schemas.openxmlformats.org/officeDocument/2006/relationships/oleObject" Target="../embeddings/oleObject34.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slideLayout" Target="../slideLayouts/slideLayout4.xml"/><Relationship Id="rId7" Type="http://schemas.openxmlformats.org/officeDocument/2006/relationships/oleObject" Target="../embeddings/oleObject38.bin"/><Relationship Id="rId12" Type="http://schemas.openxmlformats.org/officeDocument/2006/relationships/image" Target="../media/image133.jpeg"/><Relationship Id="rId2" Type="http://schemas.openxmlformats.org/officeDocument/2006/relationships/tags" Target="../tags/tag1.xml"/><Relationship Id="rId1" Type="http://schemas.openxmlformats.org/officeDocument/2006/relationships/vmlDrawing" Target="../drawings/vmlDrawing11.vml"/><Relationship Id="rId6" Type="http://schemas.openxmlformats.org/officeDocument/2006/relationships/oleObject" Target="../embeddings/oleObject37.bin"/><Relationship Id="rId11" Type="http://schemas.openxmlformats.org/officeDocument/2006/relationships/image" Target="../media/image132.jpeg"/><Relationship Id="rId5" Type="http://schemas.openxmlformats.org/officeDocument/2006/relationships/oleObject" Target="../embeddings/oleObject36.bin"/><Relationship Id="rId10" Type="http://schemas.openxmlformats.org/officeDocument/2006/relationships/oleObject" Target="../embeddings/oleObject41.bin"/><Relationship Id="rId4" Type="http://schemas.openxmlformats.org/officeDocument/2006/relationships/image" Target="../media/image131.jpeg"/><Relationship Id="rId9" Type="http://schemas.openxmlformats.org/officeDocument/2006/relationships/oleObject" Target="../embeddings/oleObject40.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2.bin"/><Relationship Id="rId7" Type="http://schemas.openxmlformats.org/officeDocument/2006/relationships/image" Target="../media/image138.png"/><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28.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0.png"/><Relationship Id="rId7" Type="http://schemas.openxmlformats.org/officeDocument/2006/relationships/image" Target="../media/image144.png"/><Relationship Id="rId2" Type="http://schemas.openxmlformats.org/officeDocument/2006/relationships/image" Target="../media/image139.png"/><Relationship Id="rId1" Type="http://schemas.openxmlformats.org/officeDocument/2006/relationships/slideLayout" Target="../slideLayouts/slideLayout13.xml"/><Relationship Id="rId6" Type="http://schemas.openxmlformats.org/officeDocument/2006/relationships/image" Target="../media/image143.jpeg"/><Relationship Id="rId5" Type="http://schemas.openxmlformats.org/officeDocument/2006/relationships/image" Target="../media/image142.png"/><Relationship Id="rId4" Type="http://schemas.openxmlformats.org/officeDocument/2006/relationships/image" Target="../media/image141.png"/><Relationship Id="rId9" Type="http://schemas.openxmlformats.org/officeDocument/2006/relationships/image" Target="../media/image146.png"/></Relationships>
</file>

<file path=ppt/slides/_rels/slide2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slideLayout" Target="../slideLayouts/slideLayout13.xml"/><Relationship Id="rId1" Type="http://schemas.openxmlformats.org/officeDocument/2006/relationships/vmlDrawing" Target="../drawings/vmlDrawing13.vml"/><Relationship Id="rId4" Type="http://schemas.openxmlformats.org/officeDocument/2006/relationships/oleObject" Target="../embeddings/oleObject46.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4.png"/><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50.png"/><Relationship Id="rId7" Type="http://schemas.openxmlformats.org/officeDocument/2006/relationships/image" Target="../media/image153.png"/><Relationship Id="rId2" Type="http://schemas.openxmlformats.org/officeDocument/2006/relationships/image" Target="../media/image149.png"/><Relationship Id="rId1" Type="http://schemas.openxmlformats.org/officeDocument/2006/relationships/slideLayout" Target="../slideLayouts/slideLayout13.xml"/><Relationship Id="rId6" Type="http://schemas.openxmlformats.org/officeDocument/2006/relationships/image" Target="../media/image152.png"/><Relationship Id="rId5" Type="http://schemas.openxmlformats.org/officeDocument/2006/relationships/image" Target="../media/image34.png"/><Relationship Id="rId4" Type="http://schemas.openxmlformats.org/officeDocument/2006/relationships/image" Target="../media/image151.png"/><Relationship Id="rId9" Type="http://schemas.openxmlformats.org/officeDocument/2006/relationships/image" Target="../media/image155.png"/></Relationships>
</file>

<file path=ppt/slides/_rels/slide31.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4.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8.bin"/><Relationship Id="rId7" Type="http://schemas.openxmlformats.org/officeDocument/2006/relationships/oleObject" Target="../embeddings/oleObject51.bin"/><Relationship Id="rId2" Type="http://schemas.openxmlformats.org/officeDocument/2006/relationships/slideLayout" Target="../slideLayouts/slideLayout14.xml"/><Relationship Id="rId1" Type="http://schemas.openxmlformats.org/officeDocument/2006/relationships/vmlDrawing" Target="../drawings/vmlDrawing15.vml"/><Relationship Id="rId6" Type="http://schemas.openxmlformats.org/officeDocument/2006/relationships/oleObject" Target="../embeddings/oleObject50.bin"/><Relationship Id="rId5" Type="http://schemas.openxmlformats.org/officeDocument/2006/relationships/oleObject" Target="../embeddings/oleObject49.bin"/><Relationship Id="rId4" Type="http://schemas.openxmlformats.org/officeDocument/2006/relationships/image" Target="../media/image161.jpe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oleObject" Target="../embeddings/oleObject52.bin"/><Relationship Id="rId7" Type="http://schemas.openxmlformats.org/officeDocument/2006/relationships/oleObject" Target="../embeddings/oleObject56.bin"/><Relationship Id="rId2" Type="http://schemas.openxmlformats.org/officeDocument/2006/relationships/slideLayout" Target="../slideLayouts/slideLayout15.xml"/><Relationship Id="rId1" Type="http://schemas.openxmlformats.org/officeDocument/2006/relationships/vmlDrawing" Target="../drawings/vmlDrawing16.vml"/><Relationship Id="rId6" Type="http://schemas.openxmlformats.org/officeDocument/2006/relationships/oleObject" Target="../embeddings/oleObject55.bin"/><Relationship Id="rId11" Type="http://schemas.openxmlformats.org/officeDocument/2006/relationships/oleObject" Target="../embeddings/oleObject60.bin"/><Relationship Id="rId5" Type="http://schemas.openxmlformats.org/officeDocument/2006/relationships/oleObject" Target="../embeddings/oleObject54.bin"/><Relationship Id="rId10" Type="http://schemas.openxmlformats.org/officeDocument/2006/relationships/oleObject" Target="../embeddings/oleObject59.bin"/><Relationship Id="rId4" Type="http://schemas.openxmlformats.org/officeDocument/2006/relationships/oleObject" Target="../embeddings/oleObject53.bin"/><Relationship Id="rId9" Type="http://schemas.openxmlformats.org/officeDocument/2006/relationships/oleObject" Target="../embeddings/oleObject58.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15.xml"/><Relationship Id="rId1" Type="http://schemas.openxmlformats.org/officeDocument/2006/relationships/vmlDrawing" Target="../drawings/vmlDrawing17.vml"/><Relationship Id="rId6" Type="http://schemas.openxmlformats.org/officeDocument/2006/relationships/oleObject" Target="../embeddings/oleObject64.bin"/><Relationship Id="rId5" Type="http://schemas.openxmlformats.org/officeDocument/2006/relationships/oleObject" Target="../embeddings/oleObject63.bin"/><Relationship Id="rId4" Type="http://schemas.openxmlformats.org/officeDocument/2006/relationships/oleObject" Target="../embeddings/oleObject62.bin"/></Relationships>
</file>

<file path=ppt/slides/_rels/slide36.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6.png"/><Relationship Id="rId3" Type="http://schemas.openxmlformats.org/officeDocument/2006/relationships/notesSlide" Target="../notesSlides/notesSlide1.xml"/><Relationship Id="rId7" Type="http://schemas.openxmlformats.org/officeDocument/2006/relationships/image" Target="../media/image12.jpeg"/><Relationship Id="rId12" Type="http://schemas.openxmlformats.org/officeDocument/2006/relationships/image" Target="../media/image15.png"/><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14.png"/><Relationship Id="rId5" Type="http://schemas.openxmlformats.org/officeDocument/2006/relationships/oleObject" Target="../embeddings/oleObject5.bin"/><Relationship Id="rId10" Type="http://schemas.openxmlformats.org/officeDocument/2006/relationships/image" Target="../media/image13.jpeg"/><Relationship Id="rId4" Type="http://schemas.openxmlformats.org/officeDocument/2006/relationships/oleObject" Target="../embeddings/oleObject4.bin"/><Relationship Id="rId9"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27.png"/><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http://edugen.wiley.com/edugen/courses/crs1141/art/math/c05/math084.gif" TargetMode="External"/><Relationship Id="rId5" Type="http://schemas.openxmlformats.org/officeDocument/2006/relationships/image" Target="../media/image28.png"/><Relationship Id="rId4" Type="http://schemas.openxmlformats.org/officeDocument/2006/relationships/image" Target="http://edugen.wiley.com/edugen/courses/crs1141/art/math/c05/math083.gif" TargetMode="External"/><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5.png"/><Relationship Id="rId11" Type="http://schemas.openxmlformats.org/officeDocument/2006/relationships/image" Target="../media/image38.jpeg"/><Relationship Id="rId5" Type="http://schemas.openxmlformats.org/officeDocument/2006/relationships/image" Target="../media/image34.png"/><Relationship Id="rId10" Type="http://schemas.openxmlformats.org/officeDocument/2006/relationships/image" Target="../media/image37.jpeg"/><Relationship Id="rId4" Type="http://schemas.openxmlformats.org/officeDocument/2006/relationships/image" Target="../media/image33.png"/><Relationship Id="rId9"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4.png"/><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3.bin"/><Relationship Id="rId5" Type="http://schemas.openxmlformats.org/officeDocument/2006/relationships/image" Target="../media/image42.png"/><Relationship Id="rId4" Type="http://schemas.openxmlformats.org/officeDocument/2006/relationships/image" Target="../media/image33.pn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764704"/>
            <a:ext cx="7772400" cy="1470025"/>
          </a:xfrm>
        </p:spPr>
        <p:txBody>
          <a:bodyPr>
            <a:normAutofit/>
          </a:bodyPr>
          <a:lstStyle/>
          <a:p>
            <a:pPr algn="ctr"/>
            <a:r>
              <a:rPr lang="en-US" sz="4800" b="1" dirty="0" smtClean="0">
                <a:solidFill>
                  <a:srgbClr val="002060"/>
                </a:solidFill>
                <a:effectLst>
                  <a:outerShdw blurRad="38100" dist="38100" dir="2700000" algn="tl">
                    <a:srgbClr val="C0C0C0"/>
                  </a:outerShdw>
                </a:effectLst>
                <a:latin typeface="Times New Roman" pitchFamily="18" charset="0"/>
                <a:cs typeface="Times New Roman" pitchFamily="18" charset="0"/>
              </a:rPr>
              <a:t>Lecture ﴾3﴿</a:t>
            </a:r>
            <a:endParaRPr lang="en-MY" sz="4800" dirty="0">
              <a:solidFill>
                <a:srgbClr val="002060"/>
              </a:solidFill>
            </a:endParaRPr>
          </a:p>
        </p:txBody>
      </p:sp>
      <p:sp>
        <p:nvSpPr>
          <p:cNvPr id="3" name="Subtitle 2"/>
          <p:cNvSpPr>
            <a:spLocks noGrp="1"/>
          </p:cNvSpPr>
          <p:nvPr>
            <p:ph type="subTitle" idx="1"/>
          </p:nvPr>
        </p:nvSpPr>
        <p:spPr>
          <a:xfrm>
            <a:off x="357158" y="2500306"/>
            <a:ext cx="8358246" cy="2500330"/>
          </a:xfrm>
        </p:spPr>
        <p:txBody>
          <a:bodyPr>
            <a:normAutofit/>
          </a:bodyPr>
          <a:lstStyle/>
          <a:p>
            <a:r>
              <a:rPr lang="en-US" sz="4800" b="1" dirty="0" smtClean="0">
                <a:solidFill>
                  <a:srgbClr val="002060"/>
                </a:solidFill>
                <a:latin typeface="Times New Roman" pitchFamily="18" charset="0"/>
                <a:cs typeface="Times New Roman" pitchFamily="18" charset="0"/>
              </a:rPr>
              <a:t>Motion in Two Dimensions and Three Dimensions </a:t>
            </a:r>
          </a:p>
          <a:p>
            <a:r>
              <a:rPr lang="en-US" sz="4800" b="1" dirty="0" smtClean="0">
                <a:solidFill>
                  <a:srgbClr val="FF0000"/>
                </a:solidFill>
                <a:latin typeface="Times New Roman" pitchFamily="18" charset="0"/>
                <a:cs typeface="Times New Roman" pitchFamily="18" charset="0"/>
              </a:rPr>
              <a:t>Dr. Hind I. Al-</a:t>
            </a:r>
            <a:r>
              <a:rPr lang="en-US" sz="4800" b="1" dirty="0" err="1" smtClean="0">
                <a:solidFill>
                  <a:srgbClr val="FF0000"/>
                </a:solidFill>
                <a:latin typeface="Times New Roman" pitchFamily="18" charset="0"/>
                <a:cs typeface="Times New Roman" pitchFamily="18" charset="0"/>
              </a:rPr>
              <a:t>Shaikh</a:t>
            </a:r>
            <a:endParaRPr lang="en-US" sz="4800" b="1" dirty="0" smtClean="0">
              <a:solidFill>
                <a:srgbClr val="FF0000"/>
              </a:solidFill>
              <a:latin typeface="Times New Roman" pitchFamily="18" charset="0"/>
              <a:cs typeface="Times New Roman" pitchFamily="18" charset="0"/>
            </a:endParaRPr>
          </a:p>
          <a:p>
            <a:endParaRPr lang="en-US" sz="4800" b="1" dirty="0" smtClean="0">
              <a:solidFill>
                <a:srgbClr val="FF0000"/>
              </a:solidFill>
              <a:latin typeface="Times New Roman" pitchFamily="18" charset="0"/>
              <a:cs typeface="Times New Roman" pitchFamily="18" charset="0"/>
            </a:endParaRPr>
          </a:p>
          <a:p>
            <a:endParaRPr lang="en-MY" sz="4800" b="1" dirty="0">
              <a:solidFill>
                <a:srgbClr val="FF000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401080" cy="5840435"/>
          </a:xfrm>
        </p:spPr>
        <p:txBody>
          <a:bodyPr>
            <a:normAutofit/>
          </a:bodyPr>
          <a:lstStyle/>
          <a:p>
            <a:r>
              <a:rPr lang="en-US" sz="2400" b="1" i="1" dirty="0" smtClean="0">
                <a:solidFill>
                  <a:srgbClr val="C00000"/>
                </a:solidFill>
                <a:latin typeface="Times New Roman" pitchFamily="18" charset="0"/>
                <a:cs typeface="Times New Roman" pitchFamily="18" charset="0"/>
              </a:rPr>
              <a:t>The Instantaneous acceleration </a:t>
            </a:r>
            <a:r>
              <a:rPr lang="en-US" sz="2400" b="1" i="1" dirty="0" smtClean="0">
                <a:solidFill>
                  <a:srgbClr val="002060"/>
                </a:solidFill>
                <a:latin typeface="Times New Roman" pitchFamily="18" charset="0"/>
                <a:cs typeface="Times New Roman" pitchFamily="18" charset="0"/>
              </a:rPr>
              <a:t>is defined as the limiting value of the ratio of the average velocity to the time interval as the time approaches zero. </a:t>
            </a:r>
            <a:endParaRPr lang="en-MY" sz="2400" b="1" i="1" dirty="0">
              <a:solidFill>
                <a:srgbClr val="002060"/>
              </a:solidFill>
              <a:latin typeface="Times New Roman" pitchFamily="18" charset="0"/>
              <a:cs typeface="Times New Roman" pitchFamily="18" charset="0"/>
            </a:endParaRPr>
          </a:p>
        </p:txBody>
      </p:sp>
      <p:graphicFrame>
        <p:nvGraphicFramePr>
          <p:cNvPr id="64514" name="Object 2"/>
          <p:cNvGraphicFramePr>
            <a:graphicFrameLocks noChangeAspect="1"/>
          </p:cNvGraphicFramePr>
          <p:nvPr/>
        </p:nvGraphicFramePr>
        <p:xfrm>
          <a:off x="571472" y="1714488"/>
          <a:ext cx="3357586" cy="785818"/>
        </p:xfrm>
        <a:graphic>
          <a:graphicData uri="http://schemas.openxmlformats.org/presentationml/2006/ole">
            <p:oleObj spid="_x0000_s64514" name="Equation" r:id="rId3" imgW="1650960" imgH="393480" progId="Equation.3">
              <p:embed/>
            </p:oleObj>
          </a:graphicData>
        </a:graphic>
      </p:graphicFrame>
      <p:graphicFrame>
        <p:nvGraphicFramePr>
          <p:cNvPr id="64515" name="Object 3"/>
          <p:cNvGraphicFramePr>
            <a:graphicFrameLocks noChangeAspect="1"/>
          </p:cNvGraphicFramePr>
          <p:nvPr/>
        </p:nvGraphicFramePr>
        <p:xfrm>
          <a:off x="4429124" y="1500174"/>
          <a:ext cx="3929090" cy="1143008"/>
        </p:xfrm>
        <a:graphic>
          <a:graphicData uri="http://schemas.openxmlformats.org/presentationml/2006/ole">
            <p:oleObj spid="_x0000_s64515" name="Equation" r:id="rId4" imgW="2095200" imgH="419040" progId="Equation.3">
              <p:embed/>
            </p:oleObj>
          </a:graphicData>
        </a:graphic>
      </p:graphicFrame>
      <p:sp>
        <p:nvSpPr>
          <p:cNvPr id="6" name="Rectangle 5"/>
          <p:cNvSpPr/>
          <p:nvPr/>
        </p:nvSpPr>
        <p:spPr>
          <a:xfrm>
            <a:off x="142844" y="3357562"/>
            <a:ext cx="7643866" cy="1717393"/>
          </a:xfrm>
          <a:prstGeom prst="rect">
            <a:avLst/>
          </a:prstGeom>
        </p:spPr>
        <p:txBody>
          <a:bodyPr wrap="square">
            <a:spAutoFit/>
          </a:bodyPr>
          <a:lstStyle/>
          <a:p>
            <a:pPr marL="342900" indent="-342900">
              <a:spcBef>
                <a:spcPct val="20000"/>
              </a:spcBef>
              <a:buClr>
                <a:srgbClr val="C00000"/>
              </a:buClr>
              <a:buSzPct val="80000"/>
              <a:buFont typeface="Wingdings" pitchFamily="2" charset="2"/>
              <a:buChar char="q"/>
            </a:pPr>
            <a:r>
              <a:rPr lang="en-US" sz="2400" b="1" dirty="0" smtClean="0">
                <a:solidFill>
                  <a:srgbClr val="002060"/>
                </a:solidFill>
                <a:latin typeface="Times New Roman" pitchFamily="18" charset="0"/>
                <a:cs typeface="Times New Roman" pitchFamily="18" charset="0"/>
              </a:rPr>
              <a:t>The magnitude of the velocity (the speed) can change</a:t>
            </a:r>
          </a:p>
          <a:p>
            <a:pPr marL="342900" indent="-342900">
              <a:spcBef>
                <a:spcPct val="20000"/>
              </a:spcBef>
              <a:buClr>
                <a:srgbClr val="C00000"/>
              </a:buClr>
              <a:buSzPct val="80000"/>
              <a:buFont typeface="Wingdings" pitchFamily="2" charset="2"/>
              <a:buChar char="q"/>
            </a:pPr>
            <a:r>
              <a:rPr lang="en-US" sz="2400" b="1" dirty="0" smtClean="0">
                <a:solidFill>
                  <a:srgbClr val="002060"/>
                </a:solidFill>
                <a:latin typeface="Times New Roman" pitchFamily="18" charset="0"/>
                <a:cs typeface="Times New Roman" pitchFamily="18" charset="0"/>
              </a:rPr>
              <a:t>The direction of the velocity can change, even though the magnitude is constant</a:t>
            </a:r>
          </a:p>
          <a:p>
            <a:pPr marL="342900" indent="-342900">
              <a:spcBef>
                <a:spcPct val="20000"/>
              </a:spcBef>
              <a:buClr>
                <a:srgbClr val="C00000"/>
              </a:buClr>
              <a:buSzPct val="80000"/>
              <a:buFont typeface="Wingdings" pitchFamily="2" charset="2"/>
              <a:buChar char="q"/>
            </a:pPr>
            <a:r>
              <a:rPr lang="en-US" sz="2400" b="1" dirty="0" smtClean="0">
                <a:solidFill>
                  <a:srgbClr val="002060"/>
                </a:solidFill>
                <a:latin typeface="Times New Roman" pitchFamily="18" charset="0"/>
                <a:cs typeface="Times New Roman" pitchFamily="18" charset="0"/>
              </a:rPr>
              <a:t>Both the magnitude and the direction can change</a:t>
            </a:r>
            <a:endParaRPr lang="en-US" sz="2400" b="1" dirty="0">
              <a:solidFill>
                <a:srgbClr val="002060"/>
              </a:solidFill>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158" y="142852"/>
            <a:ext cx="7239000" cy="639763"/>
          </a:xfrm>
        </p:spPr>
        <p:txBody>
          <a:bodyPr>
            <a:normAutofit fontScale="90000"/>
          </a:bodyPr>
          <a:lstStyle/>
          <a:p>
            <a:r>
              <a:rPr lang="en-US" sz="4000" b="1" dirty="0" smtClean="0">
                <a:solidFill>
                  <a:srgbClr val="C00000"/>
                </a:solidFill>
                <a:latin typeface="Times New Roman" pitchFamily="18" charset="0"/>
                <a:cs typeface="Times New Roman" pitchFamily="18" charset="0"/>
              </a:rPr>
              <a:t>Example</a:t>
            </a:r>
            <a:endParaRPr lang="en-US" sz="4000" b="1" dirty="0">
              <a:solidFill>
                <a:srgbClr val="C00000"/>
              </a:solidFill>
              <a:latin typeface="Times New Roman" pitchFamily="18" charset="0"/>
              <a:cs typeface="Times New Roman" pitchFamily="18" charset="0"/>
            </a:endParaRPr>
          </a:p>
        </p:txBody>
      </p:sp>
      <p:sp>
        <p:nvSpPr>
          <p:cNvPr id="11267" name="Rectangle 3"/>
          <p:cNvSpPr>
            <a:spLocks noChangeArrowheads="1"/>
          </p:cNvSpPr>
          <p:nvPr/>
        </p:nvSpPr>
        <p:spPr bwMode="auto">
          <a:xfrm>
            <a:off x="285720" y="714356"/>
            <a:ext cx="5257800" cy="1631216"/>
          </a:xfrm>
          <a:prstGeom prst="rect">
            <a:avLst/>
          </a:prstGeom>
          <a:noFill/>
          <a:ln w="9525">
            <a:noFill/>
            <a:miter lim="800000"/>
            <a:headEnd/>
            <a:tailEnd/>
          </a:ln>
          <a:effectLst/>
        </p:spPr>
        <p:txBody>
          <a:bodyPr anchor="ctr">
            <a:spAutoFit/>
          </a:bodyPr>
          <a:lstStyle/>
          <a:p>
            <a:pPr algn="just"/>
            <a:r>
              <a:rPr lang="en-US" sz="2000" b="1" dirty="0">
                <a:solidFill>
                  <a:srgbClr val="002060"/>
                </a:solidFill>
                <a:latin typeface="Times New Roman" pitchFamily="18" charset="0"/>
                <a:cs typeface="Times New Roman" pitchFamily="18" charset="0"/>
              </a:rPr>
              <a:t>A rabbit runs across a parking lot on which a set of coordinate axes has, strangely enough, been drawn. The coordinates of the rabbit’s position as functions of time </a:t>
            </a:r>
            <a:r>
              <a:rPr lang="en-US" sz="2000" b="1" i="1" dirty="0">
                <a:solidFill>
                  <a:srgbClr val="002060"/>
                </a:solidFill>
                <a:latin typeface="Times New Roman" pitchFamily="18" charset="0"/>
                <a:cs typeface="Times New Roman" pitchFamily="18" charset="0"/>
              </a:rPr>
              <a:t>t</a:t>
            </a:r>
            <a:r>
              <a:rPr lang="en-US" sz="2000" b="1" dirty="0">
                <a:solidFill>
                  <a:srgbClr val="002060"/>
                </a:solidFill>
                <a:latin typeface="Times New Roman" pitchFamily="18" charset="0"/>
                <a:cs typeface="Times New Roman" pitchFamily="18" charset="0"/>
              </a:rPr>
              <a:t> (second) are given by </a:t>
            </a:r>
          </a:p>
        </p:txBody>
      </p:sp>
      <p:pic>
        <p:nvPicPr>
          <p:cNvPr id="11268" name="Picture 4" descr="math023"/>
          <p:cNvPicPr>
            <a:picLocks noChangeAspect="1" noChangeArrowheads="1"/>
          </p:cNvPicPr>
          <p:nvPr/>
        </p:nvPicPr>
        <p:blipFill>
          <a:blip r:embed="rId2"/>
          <a:srcRect/>
          <a:stretch>
            <a:fillRect/>
          </a:stretch>
        </p:blipFill>
        <p:spPr bwMode="auto">
          <a:xfrm>
            <a:off x="714348" y="2214554"/>
            <a:ext cx="3657600" cy="398463"/>
          </a:xfrm>
          <a:prstGeom prst="rect">
            <a:avLst/>
          </a:prstGeom>
          <a:noFill/>
        </p:spPr>
      </p:pic>
      <p:pic>
        <p:nvPicPr>
          <p:cNvPr id="11269" name="Picture 5" descr="math024"/>
          <p:cNvPicPr>
            <a:picLocks noChangeAspect="1" noChangeArrowheads="1"/>
          </p:cNvPicPr>
          <p:nvPr/>
        </p:nvPicPr>
        <p:blipFill>
          <a:blip r:embed="rId3"/>
          <a:srcRect/>
          <a:stretch>
            <a:fillRect/>
          </a:stretch>
        </p:blipFill>
        <p:spPr bwMode="auto">
          <a:xfrm>
            <a:off x="714348" y="2643182"/>
            <a:ext cx="3429000" cy="465138"/>
          </a:xfrm>
          <a:prstGeom prst="rect">
            <a:avLst/>
          </a:prstGeom>
          <a:noFill/>
        </p:spPr>
      </p:pic>
      <p:sp>
        <p:nvSpPr>
          <p:cNvPr id="11270" name="Rectangle 6"/>
          <p:cNvSpPr>
            <a:spLocks noChangeArrowheads="1"/>
          </p:cNvSpPr>
          <p:nvPr/>
        </p:nvSpPr>
        <p:spPr bwMode="auto">
          <a:xfrm>
            <a:off x="0" y="3072348"/>
            <a:ext cx="6000760" cy="3785652"/>
          </a:xfrm>
          <a:prstGeom prst="rect">
            <a:avLst/>
          </a:prstGeom>
          <a:noFill/>
          <a:ln w="9525">
            <a:noFill/>
            <a:miter lim="800000"/>
            <a:headEnd/>
            <a:tailEnd/>
          </a:ln>
          <a:effectLst/>
        </p:spPr>
        <p:txBody>
          <a:bodyPr wrap="square" anchor="ctr">
            <a:spAutoFit/>
          </a:bodyPr>
          <a:lstStyle/>
          <a:p>
            <a:r>
              <a:rPr lang="en-MY" sz="2400" b="1" dirty="0" smtClean="0">
                <a:solidFill>
                  <a:srgbClr val="C00000"/>
                </a:solidFill>
                <a:latin typeface="Times New Roman" pitchFamily="18" charset="0"/>
                <a:cs typeface="Times New Roman" pitchFamily="18" charset="0"/>
              </a:rPr>
              <a:t>A- </a:t>
            </a:r>
            <a:r>
              <a:rPr lang="en-MY" sz="2400" b="1" dirty="0" smtClean="0">
                <a:solidFill>
                  <a:srgbClr val="002060"/>
                </a:solidFill>
                <a:latin typeface="Times New Roman" pitchFamily="18" charset="0"/>
                <a:cs typeface="Times New Roman" pitchFamily="18" charset="0"/>
              </a:rPr>
              <a:t> At </a:t>
            </a:r>
            <a:r>
              <a:rPr lang="en-MY" sz="2400" b="1" i="1" dirty="0" smtClean="0">
                <a:solidFill>
                  <a:srgbClr val="002060"/>
                </a:solidFill>
                <a:latin typeface="Times New Roman" pitchFamily="18" charset="0"/>
                <a:cs typeface="Times New Roman" pitchFamily="18" charset="0"/>
              </a:rPr>
              <a:t>t = 15 s</a:t>
            </a:r>
            <a:r>
              <a:rPr lang="en-MY" sz="2400" b="1" dirty="0" smtClean="0">
                <a:solidFill>
                  <a:srgbClr val="002060"/>
                </a:solidFill>
                <a:latin typeface="Times New Roman" pitchFamily="18" charset="0"/>
                <a:cs typeface="Times New Roman" pitchFamily="18" charset="0"/>
              </a:rPr>
              <a:t>, what is the rabbit’s position vector in unit vector notation and in magnitude-angle notation?</a:t>
            </a:r>
            <a:endParaRPr lang="en-US" sz="2400" b="1" dirty="0" smtClean="0">
              <a:solidFill>
                <a:srgbClr val="002060"/>
              </a:solidFill>
              <a:latin typeface="Times New Roman" pitchFamily="18" charset="0"/>
              <a:cs typeface="Times New Roman" pitchFamily="18" charset="0"/>
            </a:endParaRPr>
          </a:p>
          <a:p>
            <a:r>
              <a:rPr lang="en-US" sz="2400" b="1" dirty="0" smtClean="0">
                <a:solidFill>
                  <a:srgbClr val="C00000"/>
                </a:solidFill>
                <a:latin typeface="Times New Roman" pitchFamily="18" charset="0"/>
                <a:cs typeface="Times New Roman" pitchFamily="18" charset="0"/>
              </a:rPr>
              <a:t>B-</a:t>
            </a:r>
            <a:r>
              <a:rPr lang="en-US" sz="2400" b="1" dirty="0" smtClean="0">
                <a:solidFill>
                  <a:srgbClr val="002060"/>
                </a:solidFill>
                <a:latin typeface="Times New Roman" pitchFamily="18" charset="0"/>
                <a:cs typeface="Times New Roman" pitchFamily="18" charset="0"/>
              </a:rPr>
              <a:t> What </a:t>
            </a:r>
            <a:r>
              <a:rPr lang="en-US" sz="2400" b="1" dirty="0">
                <a:solidFill>
                  <a:srgbClr val="002060"/>
                </a:solidFill>
                <a:latin typeface="Times New Roman" pitchFamily="18" charset="0"/>
                <a:cs typeface="Times New Roman" pitchFamily="18" charset="0"/>
              </a:rPr>
              <a:t>is the rabbit’s velocity vector  in unit-vector notation and in magnitude-angle notation? </a:t>
            </a:r>
            <a:endParaRPr lang="en-US" sz="2400" b="1" dirty="0" smtClean="0">
              <a:solidFill>
                <a:srgbClr val="002060"/>
              </a:solidFill>
              <a:latin typeface="Times New Roman" pitchFamily="18" charset="0"/>
              <a:cs typeface="Times New Roman" pitchFamily="18" charset="0"/>
            </a:endParaRPr>
          </a:p>
          <a:p>
            <a:pPr algn="just"/>
            <a:r>
              <a:rPr lang="en-US" sz="2400" b="1" dirty="0" smtClean="0">
                <a:solidFill>
                  <a:srgbClr val="002060"/>
                </a:solidFill>
                <a:latin typeface="Times New Roman" pitchFamily="18" charset="0"/>
                <a:cs typeface="Times New Roman" pitchFamily="18" charset="0"/>
              </a:rPr>
              <a:t>C- </a:t>
            </a:r>
            <a:r>
              <a:rPr lang="en-US" sz="2400" b="1" dirty="0" smtClean="0">
                <a:solidFill>
                  <a:srgbClr val="C00000"/>
                </a:solidFill>
                <a:latin typeface="Times New Roman" pitchFamily="18" charset="0"/>
                <a:cs typeface="Times New Roman" pitchFamily="18" charset="0"/>
              </a:rPr>
              <a:t>At  t=15 s, what is the rabbit’s acceleration vector  in unit-vector notation and in magnitude-angle notation? </a:t>
            </a:r>
          </a:p>
          <a:p>
            <a:endParaRPr lang="en-US" sz="2400" b="1" dirty="0">
              <a:solidFill>
                <a:srgbClr val="002060"/>
              </a:solidFill>
              <a:latin typeface="Times New Roman" pitchFamily="18" charset="0"/>
              <a:cs typeface="Times New Roman" pitchFamily="18" charset="0"/>
            </a:endParaRPr>
          </a:p>
        </p:txBody>
      </p:sp>
      <p:pic>
        <p:nvPicPr>
          <p:cNvPr id="11271" name="Picture 7" descr="math001"/>
          <p:cNvPicPr>
            <a:picLocks noChangeAspect="1" noChangeArrowheads="1"/>
          </p:cNvPicPr>
          <p:nvPr/>
        </p:nvPicPr>
        <p:blipFill>
          <a:blip r:embed="rId4"/>
          <a:srcRect/>
          <a:stretch>
            <a:fillRect/>
          </a:stretch>
        </p:blipFill>
        <p:spPr bwMode="auto">
          <a:xfrm>
            <a:off x="3825875" y="3292475"/>
            <a:ext cx="209550" cy="152400"/>
          </a:xfrm>
          <a:prstGeom prst="rect">
            <a:avLst/>
          </a:prstGeom>
          <a:noFill/>
        </p:spPr>
      </p:pic>
      <p:pic>
        <p:nvPicPr>
          <p:cNvPr id="11272" name="Picture 8" descr="tfg003"/>
          <p:cNvPicPr>
            <a:picLocks noChangeAspect="1" noChangeArrowheads="1"/>
          </p:cNvPicPr>
          <p:nvPr/>
        </p:nvPicPr>
        <p:blipFill>
          <a:blip r:embed="rId5"/>
          <a:srcRect/>
          <a:stretch>
            <a:fillRect/>
          </a:stretch>
        </p:blipFill>
        <p:spPr bwMode="auto">
          <a:xfrm>
            <a:off x="6215074" y="785794"/>
            <a:ext cx="2705100" cy="5715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Grp="1" noChangeAspect="1" noChangeArrowheads="1"/>
          </p:cNvPicPr>
          <p:nvPr>
            <p:ph idx="1"/>
          </p:nvPr>
        </p:nvPicPr>
        <p:blipFill>
          <a:blip r:embed="rId2"/>
          <a:srcRect/>
          <a:stretch>
            <a:fillRect/>
          </a:stretch>
        </p:blipFill>
        <p:spPr bwMode="auto">
          <a:xfrm>
            <a:off x="142844" y="285728"/>
            <a:ext cx="6215106" cy="6215106"/>
          </a:xfrm>
          <a:prstGeom prst="rect">
            <a:avLst/>
          </a:prstGeom>
          <a:noFill/>
          <a:ln w="9525">
            <a:noFill/>
            <a:miter lim="800000"/>
            <a:headEnd/>
            <a:tailEnd/>
          </a:ln>
          <a:effectLst/>
        </p:spPr>
      </p:pic>
      <p:pic>
        <p:nvPicPr>
          <p:cNvPr id="67587" name="Picture 3"/>
          <p:cNvPicPr>
            <a:picLocks noChangeAspect="1" noChangeArrowheads="1"/>
          </p:cNvPicPr>
          <p:nvPr/>
        </p:nvPicPr>
        <p:blipFill>
          <a:blip r:embed="rId3"/>
          <a:srcRect/>
          <a:stretch>
            <a:fillRect/>
          </a:stretch>
        </p:blipFill>
        <p:spPr bwMode="auto">
          <a:xfrm>
            <a:off x="6215074" y="1785926"/>
            <a:ext cx="2600325" cy="3714776"/>
          </a:xfrm>
          <a:prstGeom prst="rect">
            <a:avLst/>
          </a:prstGeom>
          <a:noFill/>
          <a:ln w="9525">
            <a:noFill/>
            <a:miter lim="800000"/>
            <a:headEnd/>
            <a:tailEnd/>
          </a:ln>
          <a:effectLst/>
        </p:spPr>
      </p:pic>
      <p:pic>
        <p:nvPicPr>
          <p:cNvPr id="4" name="Picture 4" descr="math023"/>
          <p:cNvPicPr>
            <a:picLocks noChangeAspect="1" noChangeArrowheads="1"/>
          </p:cNvPicPr>
          <p:nvPr/>
        </p:nvPicPr>
        <p:blipFill>
          <a:blip r:embed="rId4"/>
          <a:srcRect/>
          <a:stretch>
            <a:fillRect/>
          </a:stretch>
        </p:blipFill>
        <p:spPr bwMode="auto">
          <a:xfrm>
            <a:off x="5072066" y="214290"/>
            <a:ext cx="3657600" cy="398463"/>
          </a:xfrm>
          <a:prstGeom prst="rect">
            <a:avLst/>
          </a:prstGeom>
          <a:noFill/>
        </p:spPr>
      </p:pic>
      <p:pic>
        <p:nvPicPr>
          <p:cNvPr id="5" name="Picture 5" descr="math024"/>
          <p:cNvPicPr>
            <a:picLocks noChangeAspect="1" noChangeArrowheads="1"/>
          </p:cNvPicPr>
          <p:nvPr/>
        </p:nvPicPr>
        <p:blipFill>
          <a:blip r:embed="rId5"/>
          <a:srcRect/>
          <a:stretch>
            <a:fillRect/>
          </a:stretch>
        </p:blipFill>
        <p:spPr bwMode="auto">
          <a:xfrm>
            <a:off x="5214942" y="714356"/>
            <a:ext cx="3429000" cy="46513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Grp="1" noChangeAspect="1" noChangeArrowheads="1"/>
          </p:cNvPicPr>
          <p:nvPr>
            <p:ph idx="1"/>
          </p:nvPr>
        </p:nvPicPr>
        <p:blipFill>
          <a:blip r:embed="rId2"/>
          <a:srcRect/>
          <a:stretch>
            <a:fillRect/>
          </a:stretch>
        </p:blipFill>
        <p:spPr bwMode="auto">
          <a:xfrm>
            <a:off x="285720" y="0"/>
            <a:ext cx="6643734" cy="4572008"/>
          </a:xfrm>
          <a:prstGeom prst="rect">
            <a:avLst/>
          </a:prstGeom>
          <a:noFill/>
          <a:ln w="9525">
            <a:noFill/>
            <a:miter lim="800000"/>
            <a:headEnd/>
            <a:tailEnd/>
          </a:ln>
          <a:effectLst/>
        </p:spPr>
      </p:pic>
      <p:pic>
        <p:nvPicPr>
          <p:cNvPr id="66563" name="Picture 3"/>
          <p:cNvPicPr>
            <a:picLocks noChangeAspect="1" noChangeArrowheads="1"/>
          </p:cNvPicPr>
          <p:nvPr/>
        </p:nvPicPr>
        <p:blipFill>
          <a:blip r:embed="rId3"/>
          <a:srcRect/>
          <a:stretch>
            <a:fillRect/>
          </a:stretch>
        </p:blipFill>
        <p:spPr bwMode="auto">
          <a:xfrm>
            <a:off x="357158" y="4786298"/>
            <a:ext cx="6000792" cy="2071702"/>
          </a:xfrm>
          <a:prstGeom prst="rect">
            <a:avLst/>
          </a:prstGeom>
          <a:noFill/>
          <a:ln w="9525">
            <a:noFill/>
            <a:miter lim="800000"/>
            <a:headEnd/>
            <a:tailEnd/>
          </a:ln>
          <a:effectLst/>
        </p:spPr>
      </p:pic>
      <p:pic>
        <p:nvPicPr>
          <p:cNvPr id="66564" name="Picture 4"/>
          <p:cNvPicPr>
            <a:picLocks noChangeAspect="1" noChangeArrowheads="1"/>
          </p:cNvPicPr>
          <p:nvPr/>
        </p:nvPicPr>
        <p:blipFill>
          <a:blip r:embed="rId4"/>
          <a:srcRect/>
          <a:stretch>
            <a:fillRect/>
          </a:stretch>
        </p:blipFill>
        <p:spPr bwMode="auto">
          <a:xfrm>
            <a:off x="6724650" y="1357298"/>
            <a:ext cx="2419350" cy="4500594"/>
          </a:xfrm>
          <a:prstGeom prst="rect">
            <a:avLst/>
          </a:prstGeom>
          <a:noFill/>
          <a:ln w="9525">
            <a:noFill/>
            <a:miter lim="800000"/>
            <a:headEnd/>
            <a:tailEnd/>
          </a:ln>
          <a:effectLst/>
        </p:spPr>
      </p:pic>
      <p:pic>
        <p:nvPicPr>
          <p:cNvPr id="5" name="Picture 5" descr="math024"/>
          <p:cNvPicPr>
            <a:picLocks noChangeAspect="1" noChangeArrowheads="1"/>
          </p:cNvPicPr>
          <p:nvPr/>
        </p:nvPicPr>
        <p:blipFill>
          <a:blip r:embed="rId5"/>
          <a:srcRect/>
          <a:stretch>
            <a:fillRect/>
          </a:stretch>
        </p:blipFill>
        <p:spPr bwMode="auto">
          <a:xfrm>
            <a:off x="5214942" y="714356"/>
            <a:ext cx="3429000" cy="465138"/>
          </a:xfrm>
          <a:prstGeom prst="rect">
            <a:avLst/>
          </a:prstGeom>
          <a:noFill/>
        </p:spPr>
      </p:pic>
      <p:pic>
        <p:nvPicPr>
          <p:cNvPr id="6" name="Picture 4" descr="math023"/>
          <p:cNvPicPr>
            <a:picLocks noChangeAspect="1" noChangeArrowheads="1"/>
          </p:cNvPicPr>
          <p:nvPr/>
        </p:nvPicPr>
        <p:blipFill>
          <a:blip r:embed="rId6"/>
          <a:srcRect/>
          <a:stretch>
            <a:fillRect/>
          </a:stretch>
        </p:blipFill>
        <p:spPr bwMode="auto">
          <a:xfrm>
            <a:off x="5072066" y="214290"/>
            <a:ext cx="3657600" cy="398463"/>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title"/>
          </p:nvPr>
        </p:nvSpPr>
        <p:spPr/>
        <p:txBody>
          <a:bodyPr>
            <a:normAutofit/>
          </a:bodyPr>
          <a:lstStyle/>
          <a:p>
            <a:pPr eaLnBrk="1" hangingPunct="1"/>
            <a:r>
              <a:rPr lang="en-US" altLang="zh-CN" sz="3600" b="1" dirty="0" smtClean="0">
                <a:solidFill>
                  <a:srgbClr val="FF0000"/>
                </a:solidFill>
                <a:latin typeface="Times New Roman" pitchFamily="18" charset="0"/>
                <a:ea typeface="宋体" pitchFamily="2" charset="-122"/>
                <a:cs typeface="Times New Roman" pitchFamily="18" charset="0"/>
              </a:rPr>
              <a:t>Summary in two dimension</a:t>
            </a:r>
            <a:endParaRPr lang="en-US" sz="3600" b="1" dirty="0" smtClean="0">
              <a:solidFill>
                <a:srgbClr val="FF0000"/>
              </a:solidFill>
              <a:latin typeface="Times New Roman" pitchFamily="18" charset="0"/>
              <a:cs typeface="Times New Roman" pitchFamily="18" charset="0"/>
            </a:endParaRPr>
          </a:p>
        </p:txBody>
      </p:sp>
      <p:sp>
        <p:nvSpPr>
          <p:cNvPr id="5" name="Rectangle 2"/>
          <p:cNvSpPr>
            <a:spLocks noGrp="1" noChangeArrowheads="1"/>
          </p:cNvSpPr>
          <p:nvPr>
            <p:ph idx="1"/>
          </p:nvPr>
        </p:nvSpPr>
        <p:spPr bwMode="auto">
          <a:xfrm>
            <a:off x="457200" y="1600200"/>
            <a:ext cx="8229600" cy="4900634"/>
          </a:xfrm>
          <a:prstGeom prst="rect">
            <a:avLst/>
          </a:prstGeom>
          <a:noFill/>
          <a:ln w="9525">
            <a:noFill/>
            <a:miter lim="800000"/>
            <a:headEnd/>
            <a:tailEnd/>
          </a:ln>
        </p:spPr>
        <p:txBody>
          <a:bodyPr/>
          <a:lstStyle/>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宋体" pitchFamily="2" charset="-122"/>
                <a:cs typeface="Times New Roman" pitchFamily="18" charset="0"/>
              </a:rPr>
              <a:t>Position</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宋体" pitchFamily="2" charset="-122"/>
                <a:cs typeface="Times New Roman" pitchFamily="18" charset="0"/>
              </a:rPr>
              <a:t>Average velocity</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宋体" pitchFamily="2" charset="-122"/>
                <a:cs typeface="Times New Roman" pitchFamily="18" charset="0"/>
              </a:rPr>
              <a:t>Instantaneous velocity</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宋体" pitchFamily="2" charset="-122"/>
                <a:cs typeface="Times New Roman" pitchFamily="18" charset="0"/>
              </a:rPr>
              <a:t>Acceleration</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9999FF"/>
              </a:buClr>
              <a:buSzPct val="80000"/>
              <a:buFont typeface="Wingdings" pitchFamily="2" charset="2"/>
              <a:buChar char="q"/>
            </a:pPr>
            <a:endParaRPr lang="en-US" altLang="zh-CN" sz="2000" b="0" dirty="0" smtClean="0">
              <a:solidFill>
                <a:schemeClr val="bg2"/>
              </a:solidFill>
              <a:latin typeface="Tahoma" pitchFamily="34" charset="0"/>
              <a:ea typeface="宋体" pitchFamily="2" charset="-122"/>
            </a:endParaRPr>
          </a:p>
          <a:p>
            <a:pPr marL="342900" indent="-342900" algn="l">
              <a:spcBef>
                <a:spcPct val="20000"/>
              </a:spcBef>
              <a:buClr>
                <a:srgbClr val="9999FF"/>
              </a:buClr>
              <a:buSzPct val="80000"/>
              <a:buNone/>
            </a:pPr>
            <a:endParaRPr lang="en-US" altLang="zh-CN" sz="2000" b="0" dirty="0">
              <a:solidFill>
                <a:schemeClr val="bg2"/>
              </a:solidFill>
              <a:latin typeface="Tahoma" pitchFamily="34" charset="0"/>
              <a:ea typeface="宋体" pitchFamily="2" charset="-122"/>
            </a:endParaRPr>
          </a:p>
          <a:p>
            <a:pPr marL="342900" indent="-342900" algn="l">
              <a:spcBef>
                <a:spcPct val="20000"/>
              </a:spcBef>
              <a:buClr>
                <a:srgbClr val="C00000"/>
              </a:buClr>
              <a:buSzPct val="80000"/>
              <a:buFont typeface="Wingdings" pitchFamily="2" charset="2"/>
              <a:buChar char="q"/>
            </a:pPr>
            <a:r>
              <a:rPr lang="en-US" altLang="zh-CN" sz="2000" b="0" dirty="0">
                <a:solidFill>
                  <a:schemeClr val="bg2"/>
                </a:solidFill>
                <a:latin typeface="Tahoma" pitchFamily="34" charset="0"/>
                <a:ea typeface="宋体" pitchFamily="2" charset="-122"/>
              </a:rPr>
              <a:t>                          </a:t>
            </a:r>
            <a:r>
              <a:rPr lang="en-US" altLang="zh-CN" sz="2000" b="0" dirty="0" smtClean="0">
                <a:solidFill>
                  <a:schemeClr val="bg2"/>
                </a:solidFill>
                <a:latin typeface="Tahoma" pitchFamily="34" charset="0"/>
                <a:ea typeface="宋体" pitchFamily="2" charset="-122"/>
              </a:rPr>
              <a:t>   </a:t>
            </a:r>
            <a:r>
              <a:rPr lang="en-US" altLang="zh-CN" sz="2000" b="1" dirty="0">
                <a:solidFill>
                  <a:srgbClr val="002060"/>
                </a:solidFill>
                <a:latin typeface="Times New Roman" pitchFamily="18" charset="0"/>
                <a:ea typeface="宋体" pitchFamily="2" charset="-122"/>
                <a:cs typeface="Times New Roman" pitchFamily="18" charset="0"/>
              </a:rPr>
              <a:t>are not necessarily same direction.</a:t>
            </a:r>
            <a:endParaRPr lang="en-US" altLang="zh-CN" b="1" dirty="0">
              <a:solidFill>
                <a:srgbClr val="002060"/>
              </a:solidFill>
              <a:latin typeface="Times New Roman" pitchFamily="18" charset="0"/>
              <a:ea typeface="宋体" pitchFamily="2" charset="-122"/>
              <a:cs typeface="Times New Roman" pitchFamily="18" charset="0"/>
            </a:endParaRPr>
          </a:p>
        </p:txBody>
      </p:sp>
      <p:graphicFrame>
        <p:nvGraphicFramePr>
          <p:cNvPr id="65538" name="Object 2"/>
          <p:cNvGraphicFramePr>
            <a:graphicFrameLocks noChangeAspect="1"/>
          </p:cNvGraphicFramePr>
          <p:nvPr/>
        </p:nvGraphicFramePr>
        <p:xfrm>
          <a:off x="2428860" y="1643050"/>
          <a:ext cx="1357322" cy="500066"/>
        </p:xfrm>
        <a:graphic>
          <a:graphicData uri="http://schemas.openxmlformats.org/presentationml/2006/ole">
            <p:oleObj spid="_x0000_s119810" name="Equation" r:id="rId4" imgW="838080" imgH="241200" progId="Equation.3">
              <p:embed/>
            </p:oleObj>
          </a:graphicData>
        </a:graphic>
      </p:graphicFrame>
      <p:graphicFrame>
        <p:nvGraphicFramePr>
          <p:cNvPr id="65539" name="Object 3"/>
          <p:cNvGraphicFramePr>
            <a:graphicFrameLocks noChangeAspect="1"/>
          </p:cNvGraphicFramePr>
          <p:nvPr/>
        </p:nvGraphicFramePr>
        <p:xfrm>
          <a:off x="3000364" y="2143116"/>
          <a:ext cx="3143272" cy="679452"/>
        </p:xfrm>
        <a:graphic>
          <a:graphicData uri="http://schemas.openxmlformats.org/presentationml/2006/ole">
            <p:oleObj spid="_x0000_s119811" name="Equation" r:id="rId5" imgW="2463480" imgH="393480" progId="Equation.3">
              <p:embed/>
            </p:oleObj>
          </a:graphicData>
        </a:graphic>
      </p:graphicFrame>
      <p:graphicFrame>
        <p:nvGraphicFramePr>
          <p:cNvPr id="65540" name="Object 4"/>
          <p:cNvGraphicFramePr>
            <a:graphicFrameLocks noChangeAspect="1"/>
          </p:cNvGraphicFramePr>
          <p:nvPr/>
        </p:nvGraphicFramePr>
        <p:xfrm>
          <a:off x="3571868" y="3000372"/>
          <a:ext cx="1143008" cy="642942"/>
        </p:xfrm>
        <a:graphic>
          <a:graphicData uri="http://schemas.openxmlformats.org/presentationml/2006/ole">
            <p:oleObj spid="_x0000_s119812" name="Equation" r:id="rId6" imgW="507960" imgH="393480" progId="Equation.3">
              <p:embed/>
            </p:oleObj>
          </a:graphicData>
        </a:graphic>
      </p:graphicFrame>
      <p:graphicFrame>
        <p:nvGraphicFramePr>
          <p:cNvPr id="65541" name="Object 5"/>
          <p:cNvGraphicFramePr>
            <a:graphicFrameLocks noChangeAspect="1"/>
          </p:cNvGraphicFramePr>
          <p:nvPr/>
        </p:nvGraphicFramePr>
        <p:xfrm>
          <a:off x="5000628" y="3000372"/>
          <a:ext cx="1214446" cy="642942"/>
        </p:xfrm>
        <a:graphic>
          <a:graphicData uri="http://schemas.openxmlformats.org/presentationml/2006/ole">
            <p:oleObj spid="_x0000_s119813" name="Equation" r:id="rId7" imgW="507960" imgH="393480" progId="Equation.3">
              <p:embed/>
            </p:oleObj>
          </a:graphicData>
        </a:graphic>
      </p:graphicFrame>
      <p:graphicFrame>
        <p:nvGraphicFramePr>
          <p:cNvPr id="65542" name="Object 6"/>
          <p:cNvGraphicFramePr>
            <a:graphicFrameLocks noChangeAspect="1"/>
          </p:cNvGraphicFramePr>
          <p:nvPr/>
        </p:nvGraphicFramePr>
        <p:xfrm>
          <a:off x="2571736" y="3643314"/>
          <a:ext cx="3500462" cy="714380"/>
        </p:xfrm>
        <a:graphic>
          <a:graphicData uri="http://schemas.openxmlformats.org/presentationml/2006/ole">
            <p:oleObj spid="_x0000_s119814" name="Equation" r:id="rId8" imgW="2666880" imgH="393480" progId="Equation.3">
              <p:embed/>
            </p:oleObj>
          </a:graphicData>
        </a:graphic>
      </p:graphicFrame>
      <p:graphicFrame>
        <p:nvGraphicFramePr>
          <p:cNvPr id="65543" name="Object 7"/>
          <p:cNvGraphicFramePr>
            <a:graphicFrameLocks noChangeAspect="1"/>
          </p:cNvGraphicFramePr>
          <p:nvPr/>
        </p:nvGraphicFramePr>
        <p:xfrm>
          <a:off x="2428860" y="4429132"/>
          <a:ext cx="1357322" cy="642942"/>
        </p:xfrm>
        <a:graphic>
          <a:graphicData uri="http://schemas.openxmlformats.org/presentationml/2006/ole">
            <p:oleObj spid="_x0000_s119815" name="Equation" r:id="rId9" imgW="977760" imgH="419040" progId="Equation.3">
              <p:embed/>
            </p:oleObj>
          </a:graphicData>
        </a:graphic>
      </p:graphicFrame>
      <p:graphicFrame>
        <p:nvGraphicFramePr>
          <p:cNvPr id="65544" name="Object 8"/>
          <p:cNvGraphicFramePr>
            <a:graphicFrameLocks noChangeAspect="1"/>
          </p:cNvGraphicFramePr>
          <p:nvPr/>
        </p:nvGraphicFramePr>
        <p:xfrm>
          <a:off x="4143372" y="4429132"/>
          <a:ext cx="1785950" cy="642942"/>
        </p:xfrm>
        <a:graphic>
          <a:graphicData uri="http://schemas.openxmlformats.org/presentationml/2006/ole">
            <p:oleObj spid="_x0000_s119816" name="Equation" r:id="rId10" imgW="1002960" imgH="419040" progId="Equation.3">
              <p:embed/>
            </p:oleObj>
          </a:graphicData>
        </a:graphic>
      </p:graphicFrame>
      <p:graphicFrame>
        <p:nvGraphicFramePr>
          <p:cNvPr id="65545" name="Object 9"/>
          <p:cNvGraphicFramePr>
            <a:graphicFrameLocks noChangeAspect="1"/>
          </p:cNvGraphicFramePr>
          <p:nvPr/>
        </p:nvGraphicFramePr>
        <p:xfrm>
          <a:off x="1357290" y="5143512"/>
          <a:ext cx="3857652" cy="571504"/>
        </p:xfrm>
        <a:graphic>
          <a:graphicData uri="http://schemas.openxmlformats.org/presentationml/2006/ole">
            <p:oleObj spid="_x0000_s119817" name="Equation" r:id="rId11" imgW="2819160" imgH="419040" progId="Equation.3">
              <p:embed/>
            </p:oleObj>
          </a:graphicData>
        </a:graphic>
      </p:graphicFrame>
      <p:graphicFrame>
        <p:nvGraphicFramePr>
          <p:cNvPr id="65546" name="Object 10"/>
          <p:cNvGraphicFramePr>
            <a:graphicFrameLocks noChangeAspect="1"/>
          </p:cNvGraphicFramePr>
          <p:nvPr/>
        </p:nvGraphicFramePr>
        <p:xfrm>
          <a:off x="785786" y="6072206"/>
          <a:ext cx="2286016" cy="428628"/>
        </p:xfrm>
        <a:graphic>
          <a:graphicData uri="http://schemas.openxmlformats.org/presentationml/2006/ole">
            <p:oleObj spid="_x0000_s119818" name="Equation" r:id="rId12" imgW="1143000" imgH="203040" progId="Equation.3">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FF0000"/>
                </a:solidFill>
                <a:latin typeface="Times New Roman" pitchFamily="18" charset="0"/>
                <a:cs typeface="Times New Roman" pitchFamily="18" charset="0"/>
              </a:rPr>
              <a:t>One Dimensional Motion with Constant Acceleration</a:t>
            </a:r>
            <a:endParaRPr lang="en-MY" sz="32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r" rtl="1"/>
            <a:r>
              <a:rPr lang="ar-IQ" b="1" dirty="0" smtClean="0">
                <a:latin typeface="Times New Roman" pitchFamily="18" charset="0"/>
                <a:cs typeface="Times New Roman" pitchFamily="18" charset="0"/>
              </a:rPr>
              <a:t>سندرس الان الحركة في بعد واحد وذلك فقط عندما يكون التعجيل ثابتا </a:t>
            </a:r>
            <a:r>
              <a:rPr lang="en-US" b="1" dirty="0" smtClean="0">
                <a:latin typeface="Times New Roman" pitchFamily="18" charset="0"/>
                <a:cs typeface="Times New Roman" pitchFamily="18" charset="0"/>
              </a:rPr>
              <a:t>acceleration constant </a:t>
            </a:r>
            <a:r>
              <a:rPr lang="ar-IQ" b="1" dirty="0" smtClean="0">
                <a:latin typeface="Times New Roman" pitchFamily="18" charset="0"/>
                <a:cs typeface="Times New Roman" pitchFamily="18" charset="0"/>
              </a:rPr>
              <a:t> وفي هذه الحالة يكون التعجيل اللحظي </a:t>
            </a:r>
            <a:r>
              <a:rPr lang="en-US" b="1" dirty="0" smtClean="0">
                <a:latin typeface="Times New Roman" pitchFamily="18" charset="0"/>
                <a:cs typeface="Times New Roman" pitchFamily="18" charset="0"/>
              </a:rPr>
              <a:t>Instantaneous acceleration</a:t>
            </a:r>
            <a:r>
              <a:rPr lang="ar-IQ" b="1" dirty="0" smtClean="0">
                <a:latin typeface="Times New Roman" pitchFamily="18" charset="0"/>
                <a:cs typeface="Times New Roman" pitchFamily="18" charset="0"/>
              </a:rPr>
              <a:t> يساوي متوسط التعجيل </a:t>
            </a:r>
            <a:r>
              <a:rPr lang="en-US" b="1" dirty="0" smtClean="0">
                <a:latin typeface="Times New Roman" pitchFamily="18" charset="0"/>
                <a:cs typeface="Times New Roman" pitchFamily="18" charset="0"/>
              </a:rPr>
              <a:t>.Average acceleration </a:t>
            </a:r>
            <a:r>
              <a:rPr lang="ar-IQ" b="1" dirty="0" smtClean="0">
                <a:latin typeface="Times New Roman" pitchFamily="18" charset="0"/>
                <a:cs typeface="Times New Roman" pitchFamily="18" charset="0"/>
              </a:rPr>
              <a:t>ونتيجة لذلك فان السرغة اما ان تتزايد او تتناقص بمعدلات متساوية خلال الحركة.</a:t>
            </a:r>
            <a:r>
              <a:rPr lang="en-US" b="1" dirty="0" smtClean="0">
                <a:latin typeface="Times New Roman" pitchFamily="18" charset="0"/>
                <a:cs typeface="Times New Roman" pitchFamily="18" charset="0"/>
              </a:rPr>
              <a:t> </a:t>
            </a:r>
            <a:r>
              <a:rPr lang="ar-IQ" b="1" dirty="0" smtClean="0">
                <a:latin typeface="Times New Roman" pitchFamily="18" charset="0"/>
                <a:cs typeface="Times New Roman" pitchFamily="18" charset="0"/>
              </a:rPr>
              <a:t> ويعبر عن ذلك رياضيا على النحو التالي:</a:t>
            </a:r>
          </a:p>
          <a:p>
            <a:pPr rtl="1">
              <a:buNone/>
            </a:pPr>
            <a:r>
              <a:rPr lang="en-US" sz="2800" b="1" dirty="0" smtClean="0">
                <a:solidFill>
                  <a:srgbClr val="002060"/>
                </a:solidFill>
                <a:latin typeface="Times New Roman" pitchFamily="18" charset="0"/>
                <a:cs typeface="Times New Roman" pitchFamily="18" charset="0"/>
              </a:rPr>
              <a:t>Average acceleration</a:t>
            </a:r>
            <a:r>
              <a:rPr lang="ar-IQ" sz="2800" b="1" dirty="0" smtClean="0">
                <a:solidFill>
                  <a:srgbClr val="002060"/>
                </a:solidFill>
                <a:latin typeface="Times New Roman" pitchFamily="18" charset="0"/>
                <a:cs typeface="Times New Roman" pitchFamily="18" charset="0"/>
              </a:rPr>
              <a:t>=</a:t>
            </a:r>
            <a:r>
              <a:rPr lang="en-US" sz="2800" b="1" dirty="0" smtClean="0">
                <a:solidFill>
                  <a:srgbClr val="002060"/>
                </a:solidFill>
                <a:latin typeface="Times New Roman" pitchFamily="18" charset="0"/>
                <a:cs typeface="Times New Roman" pitchFamily="18" charset="0"/>
              </a:rPr>
              <a:t>Instantaneous acceleration</a:t>
            </a:r>
            <a:r>
              <a:rPr lang="ar-IQ" sz="2800" b="1" dirty="0" smtClean="0">
                <a:solidFill>
                  <a:srgbClr val="002060"/>
                </a:solidFill>
                <a:latin typeface="Times New Roman" pitchFamily="18" charset="0"/>
                <a:cs typeface="Times New Roman" pitchFamily="18" charset="0"/>
              </a:rPr>
              <a:t> </a:t>
            </a:r>
            <a:endParaRPr lang="en-MY" sz="2800" b="1" dirty="0">
              <a:solidFill>
                <a:srgbClr val="002060"/>
              </a:solidFill>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572272"/>
          </a:xfrm>
        </p:spPr>
        <p:txBody>
          <a:bodyPr>
            <a:normAutofit/>
          </a:bodyPr>
          <a:lstStyle/>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Let                then the acceleration</a:t>
            </a:r>
          </a:p>
          <a:p>
            <a:endParaRPr lang="en-US"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 </a:t>
            </a:r>
          </a:p>
          <a:p>
            <a:pPr>
              <a:buNone/>
            </a:pPr>
            <a:r>
              <a:rPr lang="en-US" sz="2400" dirty="0" smtClean="0">
                <a:latin typeface="Times New Roman" pitchFamily="18" charset="0"/>
                <a:cs typeface="Times New Roman" pitchFamily="18" charset="0"/>
              </a:rPr>
              <a:t>    or  </a:t>
            </a:r>
          </a:p>
          <a:p>
            <a:pPr>
              <a:buNone/>
            </a:pPr>
            <a:endParaRPr lang="en-US" sz="2400" dirty="0" smtClean="0">
              <a:latin typeface="Times New Roman" pitchFamily="18" charset="0"/>
              <a:cs typeface="Times New Roman" pitchFamily="18" charset="0"/>
            </a:endParaRPr>
          </a:p>
          <a:p>
            <a:pPr>
              <a:buNone/>
            </a:pPr>
            <a:endParaRPr lang="en-US" sz="2400" dirty="0" smtClean="0">
              <a:latin typeface="Times New Roman" pitchFamily="18" charset="0"/>
              <a:cs typeface="Times New Roman" pitchFamily="18" charset="0"/>
            </a:endParaRPr>
          </a:p>
          <a:p>
            <a:pPr>
              <a:buNone/>
            </a:pPr>
            <a:endParaRPr lang="ar-IQ" sz="2400" dirty="0" smtClean="0">
              <a:latin typeface="Times New Roman" pitchFamily="18" charset="0"/>
              <a:cs typeface="Times New Roman" pitchFamily="18" charset="0"/>
            </a:endParaRPr>
          </a:p>
          <a:p>
            <a:pPr algn="r" rtl="1">
              <a:buFont typeface="Wingdings" pitchFamily="2" charset="2"/>
              <a:buChar char="q"/>
            </a:pPr>
            <a:r>
              <a:rPr lang="ar-IQ" sz="2000" b="1" dirty="0" smtClean="0">
                <a:solidFill>
                  <a:srgbClr val="002060"/>
                </a:solidFill>
                <a:latin typeface="Times New Roman" pitchFamily="18" charset="0"/>
                <a:cs typeface="Times New Roman" pitchFamily="18" charset="0"/>
              </a:rPr>
              <a:t>من المعادلة</a:t>
            </a:r>
            <a:r>
              <a:rPr lang="ar-IQ" sz="2000" b="1" dirty="0" smtClean="0">
                <a:solidFill>
                  <a:srgbClr val="002060"/>
                </a:solidFill>
                <a:latin typeface="Times New Roman"/>
                <a:cs typeface="Times New Roman"/>
              </a:rPr>
              <a:t>       يمكن ايجاد السرعة      عند اي زمن     اذا عرفنا السرعة الابتدائية      والتعجيل الثابت      الذي يتحرك به الجسم. واذا كان التعجيل يساوي صفرا فان السرعة لا تعتمد على الزمن وهذا يعني ان السرعة النهائية تساوي السرعة الابتدائية. لاحظ ان كل حد من حدود المعادلة  السابقة له بعد سرعة             </a:t>
            </a:r>
            <a:r>
              <a:rPr lang="en-US" sz="2000" b="1" dirty="0" smtClean="0">
                <a:solidFill>
                  <a:srgbClr val="002060"/>
                </a:solidFill>
                <a:latin typeface="Times New Roman" pitchFamily="18" charset="0"/>
                <a:cs typeface="Times New Roman" pitchFamily="18" charset="0"/>
              </a:rPr>
              <a:t>.</a:t>
            </a:r>
          </a:p>
          <a:p>
            <a:pPr>
              <a:buNone/>
            </a:pPr>
            <a:r>
              <a:rPr lang="en-US" sz="2000" b="1" dirty="0" smtClean="0">
                <a:solidFill>
                  <a:srgbClr val="002060"/>
                </a:solidFill>
                <a:latin typeface="Times New Roman" pitchFamily="18" charset="0"/>
                <a:cs typeface="Times New Roman" pitchFamily="18" charset="0"/>
              </a:rPr>
              <a:t>    </a:t>
            </a:r>
            <a:endParaRPr lang="en-MY" sz="2000" b="1" dirty="0">
              <a:solidFill>
                <a:srgbClr val="002060"/>
              </a:solidFill>
              <a:latin typeface="Times New Roman" pitchFamily="18" charset="0"/>
              <a:cs typeface="Times New Roman" pitchFamily="18"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3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28596" y="285728"/>
            <a:ext cx="3419475" cy="685800"/>
          </a:xfrm>
          <a:prstGeom prst="rect">
            <a:avLst/>
          </a:prstGeom>
          <a:noFill/>
        </p:spPr>
      </p:pic>
      <p:sp>
        <p:nvSpPr>
          <p:cNvPr id="69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37"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500166" y="1214422"/>
            <a:ext cx="866775" cy="447675"/>
          </a:xfrm>
          <a:prstGeom prst="rect">
            <a:avLst/>
          </a:prstGeom>
          <a:noFill/>
        </p:spPr>
      </p:pic>
      <p:sp>
        <p:nvSpPr>
          <p:cNvPr id="6964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39"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214414" y="2000240"/>
            <a:ext cx="2962275" cy="685800"/>
          </a:xfrm>
          <a:prstGeom prst="rect">
            <a:avLst/>
          </a:prstGeom>
          <a:noFill/>
        </p:spPr>
      </p:pic>
      <p:sp>
        <p:nvSpPr>
          <p:cNvPr id="6964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41"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42976" y="2928934"/>
            <a:ext cx="2571750" cy="342900"/>
          </a:xfrm>
          <a:prstGeom prst="rect">
            <a:avLst/>
          </a:prstGeom>
          <a:noFill/>
        </p:spPr>
      </p:pic>
      <p:sp>
        <p:nvSpPr>
          <p:cNvPr id="6964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43"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929454" y="4214818"/>
            <a:ext cx="361950" cy="342900"/>
          </a:xfrm>
          <a:prstGeom prst="rect">
            <a:avLst/>
          </a:prstGeom>
          <a:noFill/>
        </p:spPr>
      </p:pic>
      <p:pic>
        <p:nvPicPr>
          <p:cNvPr id="16" name="Picture 9"/>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929190" y="5143512"/>
            <a:ext cx="857250" cy="390525"/>
          </a:xfrm>
          <a:prstGeom prst="rect">
            <a:avLst/>
          </a:prstGeom>
          <a:noFill/>
        </p:spPr>
      </p:pic>
      <p:sp>
        <p:nvSpPr>
          <p:cNvPr id="6964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45"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000628" y="4143380"/>
            <a:ext cx="180975" cy="409575"/>
          </a:xfrm>
          <a:prstGeom prst="rect">
            <a:avLst/>
          </a:prstGeom>
          <a:noFill/>
        </p:spPr>
      </p:pic>
      <p:sp>
        <p:nvSpPr>
          <p:cNvPr id="6964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47" name="Picture 15"/>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3714744" y="4143380"/>
            <a:ext cx="214314" cy="409575"/>
          </a:xfrm>
          <a:prstGeom prst="rect">
            <a:avLst/>
          </a:prstGeom>
          <a:noFill/>
        </p:spPr>
      </p:pic>
      <p:sp>
        <p:nvSpPr>
          <p:cNvPr id="6965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49" name="Picture 17"/>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1071538" y="4071942"/>
            <a:ext cx="276225" cy="409575"/>
          </a:xfrm>
          <a:prstGeom prst="rect">
            <a:avLst/>
          </a:prstGeom>
          <a:noFill/>
        </p:spPr>
      </p:pic>
      <p:sp>
        <p:nvSpPr>
          <p:cNvPr id="69652"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9651" name="Picture 19"/>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6643702" y="4500570"/>
            <a:ext cx="190500" cy="409575"/>
          </a:xfrm>
          <a:prstGeom prst="rect">
            <a:avLst/>
          </a:prstGeom>
          <a:noFill/>
        </p:spPr>
      </p:pic>
      <p:sp>
        <p:nvSpPr>
          <p:cNvPr id="69654"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58"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60"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62"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69664"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500042"/>
            <a:ext cx="8929718" cy="5626121"/>
          </a:xfrm>
        </p:spPr>
        <p:txBody>
          <a:bodyPr>
            <a:normAutofit/>
          </a:bodyPr>
          <a:lstStyle/>
          <a:p>
            <a:pPr>
              <a:buNone/>
            </a:pPr>
            <a:r>
              <a:rPr lang="en-US" sz="2800" b="1" dirty="0" smtClean="0">
                <a:solidFill>
                  <a:srgbClr val="002060"/>
                </a:solidFill>
                <a:latin typeface="Times New Roman" pitchFamily="18" charset="0"/>
                <a:cs typeface="Times New Roman" pitchFamily="18" charset="0"/>
              </a:rPr>
              <a:t>Eq.     is true only for constant acceleration and with           at the initial time          . Also, since                 , we can integrate to get our second equation:</a:t>
            </a: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r>
              <a:rPr lang="en-US" sz="2800" b="1" dirty="0" smtClean="0">
                <a:solidFill>
                  <a:srgbClr val="002060"/>
                </a:solidFill>
                <a:latin typeface="Times New Roman" pitchFamily="18" charset="0"/>
                <a:cs typeface="Times New Roman" pitchFamily="18" charset="0"/>
              </a:rPr>
              <a:t>Assuming          . I often write this as:</a:t>
            </a: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C00000"/>
              </a:solidFill>
              <a:latin typeface="Times New Roman" pitchFamily="18" charset="0"/>
              <a:cs typeface="Times New Roman" pitchFamily="18" charset="0"/>
            </a:endParaRPr>
          </a:p>
          <a:p>
            <a:pPr>
              <a:buNone/>
            </a:pPr>
            <a:endParaRPr lang="en-US" sz="2800" b="1" dirty="0" smtClean="0">
              <a:solidFill>
                <a:srgbClr val="C0000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MY" sz="2800" b="1" dirty="0">
              <a:solidFill>
                <a:srgbClr val="002060"/>
              </a:solidFill>
              <a:latin typeface="Times New Roman" pitchFamily="18" charset="0"/>
              <a:cs typeface="Times New Roman" pitchFamily="18" charset="0"/>
            </a:endParaRPr>
          </a:p>
        </p:txBody>
      </p:sp>
      <p:pic>
        <p:nvPicPr>
          <p:cNvPr id="4" name="Picture 1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57224" y="642918"/>
            <a:ext cx="361950" cy="342900"/>
          </a:xfrm>
          <a:prstGeom prst="rect">
            <a:avLst/>
          </a:prstGeom>
          <a:noFill/>
        </p:spPr>
      </p:pic>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29"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429625" y="642918"/>
            <a:ext cx="714375" cy="342900"/>
          </a:xfrm>
          <a:prstGeom prst="rect">
            <a:avLst/>
          </a:prstGeom>
          <a:noFill/>
        </p:spPr>
      </p:pic>
      <p:sp>
        <p:nvSpPr>
          <p:cNvPr id="737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31"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357554" y="1071546"/>
            <a:ext cx="704850" cy="409575"/>
          </a:xfrm>
          <a:prstGeom prst="rect">
            <a:avLst/>
          </a:prstGeom>
          <a:noFill/>
        </p:spPr>
      </p:pic>
      <p:sp>
        <p:nvSpPr>
          <p:cNvPr id="737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33"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929322" y="1000108"/>
            <a:ext cx="1447800" cy="409575"/>
          </a:xfrm>
          <a:prstGeom prst="rect">
            <a:avLst/>
          </a:prstGeom>
          <a:noFill/>
        </p:spPr>
      </p:pic>
      <p:sp>
        <p:nvSpPr>
          <p:cNvPr id="73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35" name="Picture 7"/>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14348" y="2143116"/>
            <a:ext cx="5133975" cy="762000"/>
          </a:xfrm>
          <a:prstGeom prst="rect">
            <a:avLst/>
          </a:prstGeom>
          <a:noFill/>
        </p:spPr>
      </p:pic>
      <p:sp>
        <p:nvSpPr>
          <p:cNvPr id="7373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37" name="Picture 9"/>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285852" y="3000372"/>
            <a:ext cx="3524250" cy="619125"/>
          </a:xfrm>
          <a:prstGeom prst="rect">
            <a:avLst/>
          </a:prstGeom>
          <a:noFill/>
        </p:spPr>
      </p:pic>
      <p:sp>
        <p:nvSpPr>
          <p:cNvPr id="7374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7374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41"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928794" y="4000504"/>
            <a:ext cx="733425" cy="381000"/>
          </a:xfrm>
          <a:prstGeom prst="rect">
            <a:avLst/>
          </a:prstGeom>
          <a:noFill/>
        </p:spPr>
      </p:pic>
      <p:sp>
        <p:nvSpPr>
          <p:cNvPr id="7374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3743" name="Picture 15"/>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28662" y="4643446"/>
            <a:ext cx="3838575" cy="619125"/>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8715436" cy="6286544"/>
          </a:xfrm>
        </p:spPr>
        <p:txBody>
          <a:bodyPr>
            <a:normAutofit fontScale="55000" lnSpcReduction="20000"/>
          </a:bodyPr>
          <a:lstStyle/>
          <a:p>
            <a:pPr>
              <a:buNone/>
            </a:pPr>
            <a:r>
              <a:rPr lang="en-US" sz="3600" b="1" dirty="0" smtClean="0">
                <a:solidFill>
                  <a:srgbClr val="C00000"/>
                </a:solidFill>
                <a:latin typeface="Times New Roman" pitchFamily="18" charset="0"/>
                <a:cs typeface="Times New Roman" pitchFamily="18" charset="0"/>
              </a:rPr>
              <a:t>What if we don’t know </a:t>
            </a:r>
            <a:r>
              <a:rPr lang="en-US" sz="3600" b="1" i="1" dirty="0" smtClean="0">
                <a:solidFill>
                  <a:srgbClr val="002060"/>
                </a:solidFill>
                <a:latin typeface="Times New Roman" pitchFamily="18" charset="0"/>
                <a:cs typeface="Times New Roman" pitchFamily="18" charset="0"/>
              </a:rPr>
              <a:t>t</a:t>
            </a:r>
            <a:r>
              <a:rPr lang="en-US" sz="3600" b="1" i="1" dirty="0" smtClean="0">
                <a:solidFill>
                  <a:srgbClr val="C00000"/>
                </a:solidFill>
                <a:latin typeface="Times New Roman" pitchFamily="18" charset="0"/>
                <a:cs typeface="Times New Roman" pitchFamily="18" charset="0"/>
              </a:rPr>
              <a:t> </a:t>
            </a:r>
            <a:r>
              <a:rPr lang="en-US" sz="3600" b="1" dirty="0" smtClean="0">
                <a:solidFill>
                  <a:srgbClr val="C00000"/>
                </a:solidFill>
                <a:latin typeface="Times New Roman"/>
                <a:cs typeface="Times New Roman"/>
              </a:rPr>
              <a:t>?</a:t>
            </a:r>
          </a:p>
          <a:p>
            <a:pPr>
              <a:buNone/>
            </a:pPr>
            <a:r>
              <a:rPr lang="en-US" sz="3600" b="1" dirty="0" smtClean="0">
                <a:solidFill>
                  <a:srgbClr val="002060"/>
                </a:solidFill>
                <a:latin typeface="Times New Roman"/>
                <a:cs typeface="Times New Roman"/>
              </a:rPr>
              <a:t>We can eliminate it by solving the first equation for </a:t>
            </a:r>
            <a:r>
              <a:rPr lang="en-US" sz="3600" b="1" i="1" dirty="0" smtClean="0">
                <a:solidFill>
                  <a:srgbClr val="C00000"/>
                </a:solidFill>
                <a:latin typeface="Times New Roman"/>
                <a:cs typeface="Times New Roman"/>
              </a:rPr>
              <a:t>t</a:t>
            </a:r>
            <a:r>
              <a:rPr lang="en-US" sz="3600" b="1" dirty="0" smtClean="0">
                <a:solidFill>
                  <a:srgbClr val="002060"/>
                </a:solidFill>
                <a:latin typeface="Times New Roman"/>
                <a:cs typeface="Times New Roman"/>
              </a:rPr>
              <a:t>  and putting it into the second equation:</a:t>
            </a: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endParaRPr lang="en-US" sz="2400" b="1" dirty="0" smtClean="0">
              <a:solidFill>
                <a:srgbClr val="002060"/>
              </a:solidFill>
              <a:latin typeface="Times New Roman"/>
              <a:cs typeface="Times New Roman"/>
            </a:endParaRPr>
          </a:p>
          <a:p>
            <a:pPr>
              <a:buNone/>
            </a:pPr>
            <a:r>
              <a:rPr lang="en-US" sz="4200" b="1" dirty="0" smtClean="0">
                <a:solidFill>
                  <a:srgbClr val="002060"/>
                </a:solidFill>
                <a:latin typeface="Times New Roman"/>
                <a:cs typeface="Times New Roman"/>
              </a:rPr>
              <a:t>Changing the order of the terms gives us:</a:t>
            </a:r>
            <a:endParaRPr lang="en-US" sz="4200" b="1" dirty="0" smtClean="0">
              <a:solidFill>
                <a:srgbClr val="002060"/>
              </a:solidFill>
              <a:latin typeface="Times New Roman" pitchFamily="18" charset="0"/>
              <a:cs typeface="Times New Roman" pitchFamily="18" charset="0"/>
            </a:endParaRPr>
          </a:p>
          <a:p>
            <a:pPr algn="r" rtl="1">
              <a:buFont typeface="Wingdings" pitchFamily="2" charset="2"/>
              <a:buChar char="q"/>
            </a:pPr>
            <a:endParaRPr lang="en-US" sz="2400" b="1" dirty="0" smtClean="0">
              <a:solidFill>
                <a:srgbClr val="002060"/>
              </a:solidFill>
              <a:latin typeface="Times New Roman" pitchFamily="18" charset="0"/>
              <a:cs typeface="Times New Roman" pitchFamily="18" charset="0"/>
            </a:endParaRPr>
          </a:p>
          <a:p>
            <a:pPr algn="r" rtl="1">
              <a:buFont typeface="Wingdings" pitchFamily="2" charset="2"/>
              <a:buChar char="q"/>
            </a:pPr>
            <a:endParaRPr lang="en-US" sz="2400" b="1" dirty="0" smtClean="0">
              <a:solidFill>
                <a:srgbClr val="002060"/>
              </a:solidFill>
              <a:latin typeface="Times New Roman" pitchFamily="18" charset="0"/>
              <a:cs typeface="Times New Roman" pitchFamily="18" charset="0"/>
            </a:endParaRPr>
          </a:p>
          <a:p>
            <a:pPr algn="r">
              <a:buNone/>
            </a:pPr>
            <a:r>
              <a:rPr lang="en-US" sz="3600" b="1" dirty="0" smtClean="0">
                <a:solidFill>
                  <a:srgbClr val="002060"/>
                </a:solidFill>
                <a:latin typeface="Times New Roman" pitchFamily="18" charset="0"/>
                <a:cs typeface="Times New Roman" pitchFamily="18" charset="0"/>
              </a:rPr>
              <a:t>To use these equation, we first identify the known and unknown quantities </a:t>
            </a:r>
            <a:endParaRPr lang="en-MY" sz="3600" b="1" dirty="0" smtClean="0">
              <a:solidFill>
                <a:srgbClr val="002060"/>
              </a:solidFill>
              <a:latin typeface="Times New Roman" pitchFamily="18" charset="0"/>
              <a:cs typeface="Times New Roman" pitchFamily="18" charset="0"/>
            </a:endParaRPr>
          </a:p>
          <a:p>
            <a:pPr rtl="1">
              <a:buFont typeface="Wingdings" pitchFamily="2" charset="2"/>
              <a:buChar char="q"/>
            </a:pPr>
            <a:endParaRPr lang="en-US" sz="2400" b="1" dirty="0" smtClean="0">
              <a:solidFill>
                <a:srgbClr val="002060"/>
              </a:solidFill>
              <a:latin typeface="Times New Roman" pitchFamily="18" charset="0"/>
              <a:cs typeface="Times New Roman" pitchFamily="18" charset="0"/>
            </a:endParaRPr>
          </a:p>
          <a:p>
            <a:pPr algn="r" rtl="1">
              <a:buFont typeface="Wingdings" pitchFamily="2" charset="2"/>
              <a:buChar char="q"/>
            </a:pPr>
            <a:endParaRPr lang="en-US" sz="2400" b="1" dirty="0" smtClean="0">
              <a:solidFill>
                <a:srgbClr val="002060"/>
              </a:solidFill>
              <a:latin typeface="Times New Roman" pitchFamily="18" charset="0"/>
              <a:cs typeface="Times New Roman" pitchFamily="18" charset="0"/>
            </a:endParaRPr>
          </a:p>
          <a:p>
            <a:pPr algn="r" rtl="1">
              <a:buFont typeface="Wingdings" pitchFamily="2" charset="2"/>
              <a:buChar char="q"/>
            </a:pPr>
            <a:endParaRPr lang="en-US" sz="2400" b="1" dirty="0" smtClean="0">
              <a:solidFill>
                <a:srgbClr val="002060"/>
              </a:solidFill>
              <a:latin typeface="Times New Roman" pitchFamily="18" charset="0"/>
              <a:cs typeface="Times New Roman" pitchFamily="18" charset="0"/>
            </a:endParaRPr>
          </a:p>
          <a:p>
            <a:pPr algn="r" rtl="1">
              <a:buFont typeface="Wingdings" pitchFamily="2" charset="2"/>
              <a:buChar char="q"/>
            </a:pPr>
            <a:r>
              <a:rPr lang="ar-IQ" sz="3600" b="1" dirty="0" smtClean="0">
                <a:solidFill>
                  <a:srgbClr val="002060"/>
                </a:solidFill>
                <a:latin typeface="Times New Roman" pitchFamily="18" charset="0"/>
                <a:cs typeface="Times New Roman" pitchFamily="18" charset="0"/>
              </a:rPr>
              <a:t>كذلك نلاحظ من هذه المعادلة ان المسافة المقطوعة               تساوي المسافة المقطوعة نتيجة السرعة الابتدائية وهو الحد         بالاضافة الى المسافة نتيجة العجلة الثابتة. وهذا يظهر في الحد الاخير من المعادلة               وان كل حد من حدود المعادلة له بعد مسافة           . </a:t>
            </a:r>
          </a:p>
          <a:p>
            <a:pPr algn="r" rtl="1">
              <a:buNone/>
            </a:pPr>
            <a:endParaRPr lang="ar-IQ" sz="2400" b="1" dirty="0" smtClean="0">
              <a:solidFill>
                <a:srgbClr val="002060"/>
              </a:solidFill>
              <a:latin typeface="Times New Roman" pitchFamily="18" charset="0"/>
              <a:cs typeface="Times New Roman" pitchFamily="18" charset="0"/>
            </a:endParaRPr>
          </a:p>
          <a:p>
            <a:pPr algn="r" rtl="1">
              <a:buNone/>
            </a:pPr>
            <a:endParaRPr lang="ar-IQ" sz="2400" b="1" dirty="0" smtClean="0">
              <a:solidFill>
                <a:srgbClr val="002060"/>
              </a:solidFill>
              <a:latin typeface="Times New Roman" pitchFamily="18" charset="0"/>
              <a:cs typeface="Times New Roman" pitchFamily="18" charset="0"/>
            </a:endParaRPr>
          </a:p>
          <a:p>
            <a:pPr algn="r" rtl="1">
              <a:buNone/>
            </a:pPr>
            <a:r>
              <a:rPr lang="ar-IQ" sz="3600" b="1" dirty="0" smtClean="0">
                <a:solidFill>
                  <a:srgbClr val="002060"/>
                </a:solidFill>
                <a:latin typeface="Times New Roman" pitchFamily="18" charset="0"/>
                <a:cs typeface="Times New Roman" pitchFamily="18" charset="0"/>
              </a:rPr>
              <a:t>اذا كانت السرعة الابتدائية تساوي صفرا تكون المسافة المقطوعة تساوي: </a:t>
            </a:r>
            <a:endParaRPr lang="en-US" sz="3600" b="1" dirty="0" smtClean="0">
              <a:solidFill>
                <a:srgbClr val="002060"/>
              </a:solidFill>
              <a:latin typeface="Times New Roman" pitchFamily="18" charset="0"/>
              <a:cs typeface="Times New Roman" pitchFamily="18" charset="0"/>
            </a:endParaRPr>
          </a:p>
          <a:p>
            <a:endParaRPr lang="en-MY" dirty="0"/>
          </a:p>
        </p:txBody>
      </p:sp>
      <p:pic>
        <p:nvPicPr>
          <p:cNvPr id="4" name="Picture 2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571868" y="4500570"/>
            <a:ext cx="885825" cy="342900"/>
          </a:xfrm>
          <a:prstGeom prst="rect">
            <a:avLst/>
          </a:prstGeom>
          <a:noFill/>
        </p:spPr>
      </p:pic>
      <p:pic>
        <p:nvPicPr>
          <p:cNvPr id="5" name="Picture 2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857884" y="4786322"/>
            <a:ext cx="342900" cy="342900"/>
          </a:xfrm>
          <a:prstGeom prst="rect">
            <a:avLst/>
          </a:prstGeom>
          <a:noFill/>
        </p:spPr>
      </p:pic>
      <p:pic>
        <p:nvPicPr>
          <p:cNvPr id="6" name="Picture 2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215074" y="5000636"/>
            <a:ext cx="828675" cy="352425"/>
          </a:xfrm>
          <a:prstGeom prst="rect">
            <a:avLst/>
          </a:prstGeom>
          <a:noFill/>
        </p:spPr>
      </p:pic>
      <p:pic>
        <p:nvPicPr>
          <p:cNvPr id="7" name="Picture 2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928794" y="5000636"/>
            <a:ext cx="581025" cy="447675"/>
          </a:xfrm>
          <a:prstGeom prst="rect">
            <a:avLst/>
          </a:prstGeom>
          <a:noFill/>
        </p:spPr>
      </p:pic>
      <p:pic>
        <p:nvPicPr>
          <p:cNvPr id="8"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857224" y="1142984"/>
            <a:ext cx="2838450" cy="642942"/>
          </a:xfrm>
          <a:prstGeom prst="rect">
            <a:avLst/>
          </a:prstGeom>
          <a:noFill/>
        </p:spPr>
      </p:pic>
      <p:pic>
        <p:nvPicPr>
          <p:cNvPr id="9" name="Picture 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28596" y="1785926"/>
            <a:ext cx="5029200" cy="638175"/>
          </a:xfrm>
          <a:prstGeom prst="rect">
            <a:avLst/>
          </a:prstGeom>
          <a:noFill/>
        </p:spPr>
      </p:pic>
      <p:pic>
        <p:nvPicPr>
          <p:cNvPr id="10"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00034" y="2428868"/>
            <a:ext cx="5191125" cy="352425"/>
          </a:xfrm>
          <a:prstGeom prst="rect">
            <a:avLst/>
          </a:prstGeom>
          <a:noFill/>
        </p:spPr>
      </p:pic>
      <p:pic>
        <p:nvPicPr>
          <p:cNvPr id="11"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714348" y="3357562"/>
            <a:ext cx="3952875" cy="371475"/>
          </a:xfrm>
          <a:prstGeom prst="rect">
            <a:avLst/>
          </a:prstGeom>
          <a:noFill/>
        </p:spPr>
      </p:pic>
      <p:pic>
        <p:nvPicPr>
          <p:cNvPr id="12" name="Picture 29"/>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785786" y="5786454"/>
            <a:ext cx="1343025" cy="342900"/>
          </a:xfrm>
          <a:prstGeom prst="rect">
            <a:avLst/>
          </a:prstGeom>
          <a:noFill/>
        </p:spPr>
      </p:pic>
      <p:pic>
        <p:nvPicPr>
          <p:cNvPr id="13" name="Picture 31"/>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642910" y="6072206"/>
            <a:ext cx="1581150" cy="61912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784"/>
          </a:xfrm>
        </p:spPr>
        <p:txBody>
          <a:bodyPr>
            <a:noAutofit/>
          </a:bodyPr>
          <a:lstStyle/>
          <a:p>
            <a:pPr algn="l"/>
            <a:r>
              <a:rPr lang="en-US" sz="2400" b="1" dirty="0" smtClean="0">
                <a:solidFill>
                  <a:srgbClr val="C00000"/>
                </a:solidFill>
                <a:latin typeface="Times New Roman" pitchFamily="18" charset="0"/>
                <a:cs typeface="Times New Roman" pitchFamily="18" charset="0"/>
              </a:rPr>
              <a:t>Example: Ali applies the brake in a car, starting at 100 km/hr and slowing to 80 km/hr in 88 m  at a constant acceleration. </a:t>
            </a:r>
            <a:br>
              <a:rPr lang="en-US" sz="2400" b="1" dirty="0" smtClean="0">
                <a:solidFill>
                  <a:srgbClr val="C00000"/>
                </a:solidFill>
                <a:latin typeface="Times New Roman" pitchFamily="18" charset="0"/>
                <a:cs typeface="Times New Roman" pitchFamily="18" charset="0"/>
              </a:rPr>
            </a:br>
            <a:r>
              <a:rPr lang="en-US" sz="2400" b="1" dirty="0" smtClean="0">
                <a:solidFill>
                  <a:srgbClr val="C00000"/>
                </a:solidFill>
                <a:latin typeface="Times New Roman" pitchFamily="18" charset="0"/>
                <a:cs typeface="Times New Roman" pitchFamily="18" charset="0"/>
              </a:rPr>
              <a:t> A- What is    </a:t>
            </a:r>
            <a:r>
              <a:rPr lang="en-US" sz="2400" b="1" dirty="0" smtClean="0">
                <a:solidFill>
                  <a:srgbClr val="C00000"/>
                </a:solidFill>
                <a:latin typeface="Times New Roman"/>
                <a:cs typeface="Times New Roman"/>
              </a:rPr>
              <a:t>?</a:t>
            </a:r>
            <a:br>
              <a:rPr lang="en-US" sz="2400" b="1" dirty="0" smtClean="0">
                <a:solidFill>
                  <a:srgbClr val="C00000"/>
                </a:solidFill>
                <a:latin typeface="Times New Roman"/>
                <a:cs typeface="Times New Roman"/>
              </a:rPr>
            </a:br>
            <a:r>
              <a:rPr lang="en-US" sz="2400" b="1" dirty="0" smtClean="0">
                <a:solidFill>
                  <a:srgbClr val="C00000"/>
                </a:solidFill>
                <a:latin typeface="Times New Roman"/>
                <a:cs typeface="Times New Roman"/>
              </a:rPr>
              <a:t>B- How long did this take?</a:t>
            </a:r>
            <a:endParaRPr lang="en-MY" sz="24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214282" y="1571612"/>
            <a:ext cx="8715436" cy="4554551"/>
          </a:xfrm>
        </p:spPr>
        <p:txBody>
          <a:bodyPr>
            <a:normAutofit/>
          </a:bodyPr>
          <a:lstStyle/>
          <a:p>
            <a:pPr>
              <a:buNone/>
            </a:pPr>
            <a:r>
              <a:rPr lang="en-US" sz="2400" b="1" dirty="0" smtClean="0">
                <a:solidFill>
                  <a:srgbClr val="002060"/>
                </a:solidFill>
                <a:latin typeface="Times New Roman" pitchFamily="18" charset="0"/>
                <a:cs typeface="Times New Roman" pitchFamily="18" charset="0"/>
              </a:rPr>
              <a:t>Solution:  First, identify knows and unknowns and convert </a:t>
            </a:r>
            <a:r>
              <a:rPr lang="en-US" sz="2400" b="1" dirty="0" err="1" smtClean="0">
                <a:solidFill>
                  <a:srgbClr val="002060"/>
                </a:solidFill>
                <a:latin typeface="Times New Roman" pitchFamily="18" charset="0"/>
                <a:cs typeface="Times New Roman" pitchFamily="18" charset="0"/>
              </a:rPr>
              <a:t>ti</a:t>
            </a:r>
            <a:r>
              <a:rPr lang="en-US" sz="2400" b="1" dirty="0" smtClean="0">
                <a:solidFill>
                  <a:srgbClr val="002060"/>
                </a:solidFill>
                <a:latin typeface="Times New Roman" pitchFamily="18" charset="0"/>
                <a:cs typeface="Times New Roman" pitchFamily="18" charset="0"/>
              </a:rPr>
              <a:t> SI units.</a:t>
            </a:r>
          </a:p>
          <a:p>
            <a:pPr>
              <a:buNone/>
            </a:pPr>
            <a:endParaRPr lang="en-US" sz="2400" b="1" dirty="0" smtClean="0">
              <a:solidFill>
                <a:srgbClr val="002060"/>
              </a:solidFill>
              <a:latin typeface="Times New Roman" pitchFamily="18" charset="0"/>
              <a:cs typeface="Times New Roman" pitchFamily="18" charset="0"/>
            </a:endParaRPr>
          </a:p>
          <a:p>
            <a:pPr>
              <a:buNone/>
            </a:pPr>
            <a:r>
              <a:rPr lang="en-US" sz="2400" b="1" dirty="0" smtClean="0">
                <a:solidFill>
                  <a:srgbClr val="C00000"/>
                </a:solidFill>
                <a:latin typeface="Times New Roman" pitchFamily="18" charset="0"/>
                <a:cs typeface="Times New Roman" pitchFamily="18" charset="0"/>
              </a:rPr>
              <a:t>knowns                                              unknowns   </a:t>
            </a:r>
          </a:p>
          <a:p>
            <a:pPr>
              <a:buNone/>
            </a:pPr>
            <a:endParaRPr lang="en-US" sz="2400" b="1" dirty="0" smtClean="0">
              <a:solidFill>
                <a:srgbClr val="C00000"/>
              </a:solidFill>
              <a:latin typeface="Times New Roman" pitchFamily="18" charset="0"/>
              <a:cs typeface="Times New Roman" pitchFamily="18" charset="0"/>
            </a:endParaRPr>
          </a:p>
          <a:p>
            <a:pPr>
              <a:buNone/>
            </a:pPr>
            <a:endParaRPr lang="en-US" sz="2400" b="1" dirty="0" smtClean="0">
              <a:solidFill>
                <a:srgbClr val="C00000"/>
              </a:solidFill>
              <a:latin typeface="Times New Roman" pitchFamily="18" charset="0"/>
              <a:cs typeface="Times New Roman" pitchFamily="18" charset="0"/>
            </a:endParaRPr>
          </a:p>
          <a:p>
            <a:pPr>
              <a:buNone/>
            </a:pPr>
            <a:endParaRPr lang="en-US" sz="2400" b="1" dirty="0" smtClean="0">
              <a:solidFill>
                <a:srgbClr val="C00000"/>
              </a:solidFill>
              <a:latin typeface="Times New Roman" pitchFamily="18" charset="0"/>
              <a:cs typeface="Times New Roman" pitchFamily="18" charset="0"/>
            </a:endParaRPr>
          </a:p>
          <a:p>
            <a:pPr>
              <a:buNone/>
            </a:pPr>
            <a:endParaRPr lang="en-US" sz="2400" b="1" dirty="0" smtClean="0">
              <a:solidFill>
                <a:srgbClr val="C00000"/>
              </a:solidFill>
              <a:latin typeface="Times New Roman" pitchFamily="18" charset="0"/>
              <a:cs typeface="Times New Roman" pitchFamily="18" charset="0"/>
            </a:endParaRPr>
          </a:p>
          <a:p>
            <a:pPr>
              <a:buNone/>
            </a:pPr>
            <a:r>
              <a:rPr lang="en-US" sz="2400" b="1" dirty="0" smtClean="0">
                <a:solidFill>
                  <a:srgbClr val="C00000"/>
                </a:solidFill>
                <a:latin typeface="Times New Roman" pitchFamily="18" charset="0"/>
                <a:cs typeface="Times New Roman" pitchFamily="18" charset="0"/>
              </a:rPr>
              <a:t>A- </a:t>
            </a:r>
          </a:p>
          <a:p>
            <a:pPr>
              <a:buNone/>
            </a:pPr>
            <a:r>
              <a:rPr lang="en-US" sz="2400" b="1" dirty="0" smtClean="0">
                <a:solidFill>
                  <a:srgbClr val="C00000"/>
                </a:solidFill>
                <a:latin typeface="Times New Roman" pitchFamily="18" charset="0"/>
                <a:cs typeface="Times New Roman" pitchFamily="18" charset="0"/>
              </a:rPr>
              <a:t>B-                     </a:t>
            </a:r>
            <a:endParaRPr lang="en-MY" sz="2400" b="1" dirty="0">
              <a:solidFill>
                <a:srgbClr val="C00000"/>
              </a:solidFill>
              <a:latin typeface="Times New Roman" pitchFamily="18" charset="0"/>
              <a:cs typeface="Times New Roman" pitchFamily="18" charset="0"/>
            </a:endParaRPr>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77"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071670" y="714356"/>
            <a:ext cx="214314" cy="453841"/>
          </a:xfrm>
          <a:prstGeom prst="rect">
            <a:avLst/>
          </a:prstGeom>
          <a:noFill/>
        </p:spPr>
      </p:pic>
      <p:sp>
        <p:nvSpPr>
          <p:cNvPr id="757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79"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14282" y="3429000"/>
            <a:ext cx="3371850" cy="342900"/>
          </a:xfrm>
          <a:prstGeom prst="rect">
            <a:avLst/>
          </a:prstGeom>
          <a:noFill/>
        </p:spPr>
      </p:pic>
      <p:sp>
        <p:nvSpPr>
          <p:cNvPr id="757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81"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14282" y="3929066"/>
            <a:ext cx="3143250" cy="342900"/>
          </a:xfrm>
          <a:prstGeom prst="rect">
            <a:avLst/>
          </a:prstGeom>
          <a:noFill/>
        </p:spPr>
      </p:pic>
      <p:sp>
        <p:nvSpPr>
          <p:cNvPr id="757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83"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14282" y="4357694"/>
            <a:ext cx="733425" cy="381000"/>
          </a:xfrm>
          <a:prstGeom prst="rect">
            <a:avLst/>
          </a:prstGeom>
          <a:noFill/>
        </p:spPr>
      </p:pic>
      <p:sp>
        <p:nvSpPr>
          <p:cNvPr id="7578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85" name="Picture 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14282" y="4786322"/>
            <a:ext cx="1714500" cy="342900"/>
          </a:xfrm>
          <a:prstGeom prst="rect">
            <a:avLst/>
          </a:prstGeom>
          <a:noFill/>
        </p:spPr>
      </p:pic>
      <p:sp>
        <p:nvSpPr>
          <p:cNvPr id="7578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87" name="Picture 1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000628" y="3500438"/>
            <a:ext cx="885825" cy="381000"/>
          </a:xfrm>
          <a:prstGeom prst="rect">
            <a:avLst/>
          </a:prstGeom>
          <a:noFill/>
        </p:spPr>
      </p:pic>
      <p:sp>
        <p:nvSpPr>
          <p:cNvPr id="7579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89"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000628" y="4000504"/>
            <a:ext cx="2257425" cy="342900"/>
          </a:xfrm>
          <a:prstGeom prst="rect">
            <a:avLst/>
          </a:prstGeom>
          <a:noFill/>
        </p:spPr>
      </p:pic>
      <p:sp>
        <p:nvSpPr>
          <p:cNvPr id="7579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91" name="Picture 15"/>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785786" y="4929198"/>
            <a:ext cx="5838825" cy="723900"/>
          </a:xfrm>
          <a:prstGeom prst="rect">
            <a:avLst/>
          </a:prstGeom>
          <a:noFill/>
        </p:spPr>
      </p:pic>
      <p:sp>
        <p:nvSpPr>
          <p:cNvPr id="7579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5793" name="Picture 17"/>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714348" y="5429264"/>
            <a:ext cx="3733800" cy="5715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706090"/>
          </a:xfrm>
        </p:spPr>
        <p:txBody>
          <a:bodyPr>
            <a:normAutofit fontScale="90000"/>
          </a:bodyPr>
          <a:lstStyle/>
          <a:p>
            <a:pPr algn="l"/>
            <a:r>
              <a:rPr lang="en-US" b="1" dirty="0" smtClean="0">
                <a:solidFill>
                  <a:srgbClr val="FF0000"/>
                </a:solidFill>
                <a:latin typeface="Times New Roman" pitchFamily="18" charset="0"/>
                <a:cs typeface="Times New Roman" pitchFamily="18" charset="0"/>
              </a:rPr>
              <a:t>Out lines of study </a:t>
            </a:r>
            <a:endParaRPr lang="en-MY"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51520" y="908720"/>
            <a:ext cx="8678198" cy="5949280"/>
          </a:xfrm>
        </p:spPr>
        <p:txBody>
          <a:bodyPr>
            <a:normAutofit/>
          </a:bodyPr>
          <a:lstStyle/>
          <a:p>
            <a:pPr>
              <a:buFont typeface="Wingdings" pitchFamily="2" charset="2"/>
              <a:buChar char="Ø"/>
            </a:pPr>
            <a:r>
              <a:rPr lang="en-MY" sz="2800" b="1" dirty="0" smtClean="0">
                <a:solidFill>
                  <a:srgbClr val="002060"/>
                </a:solidFill>
                <a:latin typeface="Times New Roman" pitchFamily="18" charset="0"/>
                <a:cs typeface="Times New Roman" pitchFamily="18" charset="0"/>
              </a:rPr>
              <a:t>Position Vector and Displacement Vector</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Average Velocity and Instantaneous Velocity</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Average Acceleration and Instantaneous Acceleration</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One dimensional motion with constant acceleration</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Relative Motion in Two Dimensions</a:t>
            </a:r>
          </a:p>
          <a:p>
            <a:pPr>
              <a:buFont typeface="Wingdings" pitchFamily="2" charset="2"/>
              <a:buChar char="Ø"/>
            </a:pPr>
            <a:r>
              <a:rPr lang="en-US" altLang="zh-CN" sz="2800" b="1" dirty="0" smtClean="0">
                <a:solidFill>
                  <a:srgbClr val="002060"/>
                </a:solidFill>
                <a:latin typeface="Times New Roman" pitchFamily="18" charset="0"/>
                <a:ea typeface="SimSun" pitchFamily="2" charset="-122"/>
                <a:cs typeface="Times New Roman" pitchFamily="18" charset="0"/>
              </a:rPr>
              <a:t>Motion in two dimensions</a:t>
            </a:r>
            <a:r>
              <a:rPr lang="ar-IQ" altLang="zh-CN" sz="2800" b="1" dirty="0" smtClean="0">
                <a:solidFill>
                  <a:srgbClr val="002060"/>
                </a:solidFill>
                <a:latin typeface="Times New Roman" pitchFamily="18" charset="0"/>
                <a:ea typeface="SimSun" pitchFamily="2" charset="-122"/>
                <a:cs typeface="Times New Roman" pitchFamily="18" charset="0"/>
              </a:rPr>
              <a:t> </a:t>
            </a:r>
            <a:r>
              <a:rPr lang="en-US" altLang="zh-CN" sz="2800" b="1" dirty="0" smtClean="0">
                <a:solidFill>
                  <a:srgbClr val="002060"/>
                </a:solidFill>
                <a:latin typeface="Times New Roman" pitchFamily="18" charset="0"/>
                <a:ea typeface="SimSun" pitchFamily="2" charset="-122"/>
                <a:cs typeface="Times New Roman" pitchFamily="18" charset="0"/>
              </a:rPr>
              <a:t>with constant acceleration</a:t>
            </a:r>
            <a:endParaRPr lang="en-MY" sz="2800" b="1" dirty="0" smtClean="0">
              <a:solidFill>
                <a:srgbClr val="002060"/>
              </a:solidFill>
              <a:latin typeface="Times New Roman" pitchFamily="18" charset="0"/>
              <a:cs typeface="Times New Roman" pitchFamily="18" charset="0"/>
            </a:endParaRPr>
          </a:p>
          <a:p>
            <a:pPr>
              <a:buFont typeface="Wingdings" pitchFamily="2" charset="2"/>
              <a:buChar char="Ø"/>
            </a:pPr>
            <a:r>
              <a:rPr lang="en-MY" sz="2800" b="1" dirty="0" smtClean="0">
                <a:solidFill>
                  <a:srgbClr val="002060"/>
                </a:solidFill>
                <a:latin typeface="Times New Roman" pitchFamily="18" charset="0"/>
                <a:cs typeface="Times New Roman" pitchFamily="18" charset="0"/>
              </a:rPr>
              <a:t>Projectile Motion </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Trajectory of Projectile Motion</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Horizontal range and maximum height of a projectile</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Projectile Motion Analyzed </a:t>
            </a:r>
          </a:p>
          <a:p>
            <a:pPr>
              <a:buFont typeface="Wingdings" pitchFamily="2" charset="2"/>
              <a:buChar char="Ø"/>
            </a:pPr>
            <a:r>
              <a:rPr lang="en-MY" sz="2800" b="1" dirty="0" smtClean="0">
                <a:solidFill>
                  <a:srgbClr val="002060"/>
                </a:solidFill>
                <a:latin typeface="Times New Roman" pitchFamily="18" charset="0"/>
                <a:cs typeface="Times New Roman" pitchFamily="18" charset="0"/>
              </a:rPr>
              <a:t>Uniform Circular Motion </a:t>
            </a:r>
          </a:p>
          <a:p>
            <a:pPr>
              <a:buFont typeface="Wingdings" pitchFamily="2" charset="2"/>
              <a:buChar char="Ø"/>
            </a:pPr>
            <a:endParaRPr lang="en-MY" sz="2800" b="1" dirty="0" smtClean="0">
              <a:solidFill>
                <a:srgbClr val="002060"/>
              </a:solidFill>
              <a:latin typeface="Times New Roman" pitchFamily="18" charset="0"/>
              <a:cs typeface="Times New Roman" pitchFamily="18" charset="0"/>
            </a:endParaRPr>
          </a:p>
          <a:p>
            <a:pPr>
              <a:buFont typeface="Wingdings" pitchFamily="2" charset="2"/>
              <a:buChar char="Ø"/>
            </a:pPr>
            <a:endParaRPr lang="en-US" b="1" dirty="0" smtClean="0">
              <a:solidFill>
                <a:srgbClr val="002060"/>
              </a:solidFill>
              <a:latin typeface="Times New Roman" pitchFamily="18" charset="0"/>
              <a:cs typeface="Times New Roman" pitchFamily="18" charset="0"/>
            </a:endParaRPr>
          </a:p>
          <a:p>
            <a:pPr>
              <a:buFont typeface="Wingdings" pitchFamily="2" charset="2"/>
              <a:buChar char="Ø"/>
            </a:pPr>
            <a:endParaRPr lang="en-MY" b="1" dirty="0">
              <a:solidFill>
                <a:srgbClr val="002060"/>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166"/>
            <a:ext cx="8858280" cy="5768997"/>
          </a:xfrm>
        </p:spPr>
        <p:txBody>
          <a:bodyPr/>
          <a:lstStyle/>
          <a:p>
            <a:pPr>
              <a:buNone/>
            </a:pPr>
            <a:r>
              <a:rPr lang="en-US" b="1" dirty="0" smtClean="0">
                <a:solidFill>
                  <a:srgbClr val="C00000"/>
                </a:solidFill>
                <a:latin typeface="Times New Roman" pitchFamily="18" charset="0"/>
                <a:cs typeface="Times New Roman" pitchFamily="18" charset="0"/>
              </a:rPr>
              <a:t> Question: A body moving with uniform acceleration has a velocity of </a:t>
            </a:r>
            <a:r>
              <a:rPr lang="en-US" b="1" dirty="0" smtClean="0">
                <a:solidFill>
                  <a:srgbClr val="002060"/>
                </a:solidFill>
                <a:latin typeface="Times New Roman" pitchFamily="18" charset="0"/>
                <a:cs typeface="Times New Roman" pitchFamily="18" charset="0"/>
              </a:rPr>
              <a:t>12 cm/s </a:t>
            </a:r>
            <a:r>
              <a:rPr lang="en-US" b="1" dirty="0" smtClean="0">
                <a:solidFill>
                  <a:srgbClr val="C00000"/>
                </a:solidFill>
                <a:latin typeface="Times New Roman" pitchFamily="18" charset="0"/>
                <a:cs typeface="Times New Roman" pitchFamily="18" charset="0"/>
              </a:rPr>
              <a:t>when its </a:t>
            </a:r>
            <a:r>
              <a:rPr lang="en-US" b="1" i="1" dirty="0" smtClean="0">
                <a:solidFill>
                  <a:srgbClr val="002060"/>
                </a:solidFill>
                <a:latin typeface="Times New Roman" pitchFamily="18" charset="0"/>
                <a:cs typeface="Times New Roman" pitchFamily="18" charset="0"/>
              </a:rPr>
              <a:t>x</a:t>
            </a:r>
            <a:r>
              <a:rPr lang="en-US" b="1" i="1" dirty="0" smtClean="0">
                <a:solidFill>
                  <a:srgbClr val="C00000"/>
                </a:solidFill>
                <a:latin typeface="Times New Roman" pitchFamily="18" charset="0"/>
                <a:cs typeface="Times New Roman" pitchFamily="18" charset="0"/>
              </a:rPr>
              <a:t> </a:t>
            </a:r>
            <a:r>
              <a:rPr lang="en-US" b="1" dirty="0" smtClean="0">
                <a:solidFill>
                  <a:srgbClr val="C00000"/>
                </a:solidFill>
                <a:latin typeface="Times New Roman" pitchFamily="18" charset="0"/>
                <a:cs typeface="Times New Roman" pitchFamily="18" charset="0"/>
              </a:rPr>
              <a:t>coordinate is </a:t>
            </a:r>
            <a:r>
              <a:rPr lang="en-US" b="1" dirty="0" smtClean="0">
                <a:solidFill>
                  <a:srgbClr val="002060"/>
                </a:solidFill>
                <a:latin typeface="Times New Roman" pitchFamily="18" charset="0"/>
                <a:cs typeface="Times New Roman" pitchFamily="18" charset="0"/>
              </a:rPr>
              <a:t>3 cm. </a:t>
            </a:r>
            <a:r>
              <a:rPr lang="en-US" b="1" dirty="0" smtClean="0">
                <a:solidFill>
                  <a:srgbClr val="C00000"/>
                </a:solidFill>
                <a:latin typeface="Times New Roman" pitchFamily="18" charset="0"/>
                <a:cs typeface="Times New Roman" pitchFamily="18" charset="0"/>
              </a:rPr>
              <a:t>If its </a:t>
            </a:r>
            <a:r>
              <a:rPr lang="en-US" b="1" i="1" dirty="0" smtClean="0">
                <a:solidFill>
                  <a:srgbClr val="C00000"/>
                </a:solidFill>
                <a:latin typeface="Times New Roman" pitchFamily="18" charset="0"/>
                <a:cs typeface="Times New Roman" pitchFamily="18" charset="0"/>
              </a:rPr>
              <a:t>x</a:t>
            </a:r>
            <a:r>
              <a:rPr lang="en-US" b="1" dirty="0" smtClean="0">
                <a:solidFill>
                  <a:srgbClr val="C00000"/>
                </a:solidFill>
                <a:latin typeface="Times New Roman" pitchFamily="18" charset="0"/>
                <a:cs typeface="Times New Roman" pitchFamily="18" charset="0"/>
              </a:rPr>
              <a:t> coordinate </a:t>
            </a:r>
            <a:r>
              <a:rPr lang="en-US" b="1" dirty="0" smtClean="0">
                <a:solidFill>
                  <a:srgbClr val="002060"/>
                </a:solidFill>
                <a:latin typeface="Times New Roman" pitchFamily="18" charset="0"/>
                <a:cs typeface="Times New Roman" pitchFamily="18" charset="0"/>
              </a:rPr>
              <a:t>2 s </a:t>
            </a:r>
            <a:r>
              <a:rPr lang="en-US" b="1" dirty="0" smtClean="0">
                <a:solidFill>
                  <a:srgbClr val="C00000"/>
                </a:solidFill>
                <a:latin typeface="Times New Roman" pitchFamily="18" charset="0"/>
                <a:cs typeface="Times New Roman" pitchFamily="18" charset="0"/>
              </a:rPr>
              <a:t>later i</a:t>
            </a:r>
            <a:r>
              <a:rPr lang="en-US" b="1" dirty="0" smtClean="0">
                <a:solidFill>
                  <a:srgbClr val="002060"/>
                </a:solidFill>
                <a:latin typeface="Times New Roman" pitchFamily="18" charset="0"/>
                <a:cs typeface="Times New Roman" pitchFamily="18" charset="0"/>
              </a:rPr>
              <a:t>s -5 cm, what is the magnitude of its acceleration</a:t>
            </a:r>
            <a:r>
              <a:rPr lang="en-US" b="1" dirty="0" smtClean="0">
                <a:solidFill>
                  <a:srgbClr val="002060"/>
                </a:solidFill>
                <a:latin typeface="Times New Roman"/>
                <a:cs typeface="Times New Roman"/>
              </a:rPr>
              <a:t>?</a:t>
            </a:r>
            <a:endParaRPr lang="en-MY" dirty="0">
              <a:solidFill>
                <a:srgbClr val="00206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pPr algn="l">
              <a:buFont typeface="Wingdings" pitchFamily="2" charset="2"/>
              <a:buChar char="v"/>
            </a:pPr>
            <a:r>
              <a:rPr lang="en-US" altLang="zh-CN" sz="3200" b="1" dirty="0" smtClean="0">
                <a:solidFill>
                  <a:srgbClr val="C00000"/>
                </a:solidFill>
                <a:latin typeface="Times New Roman" pitchFamily="18" charset="0"/>
                <a:ea typeface="SimSun" pitchFamily="2" charset="-122"/>
                <a:cs typeface="Times New Roman" pitchFamily="18" charset="0"/>
              </a:rPr>
              <a:t>Motion in two dimensions</a:t>
            </a:r>
            <a:endParaRPr lang="en-MY" sz="32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85860"/>
            <a:ext cx="8229600" cy="4840303"/>
          </a:xfrm>
        </p:spPr>
        <p:txBody>
          <a:bodyPr>
            <a:normAutofit/>
          </a:bodyPr>
          <a:lstStyle/>
          <a:p>
            <a:pPr algn="just">
              <a:buNone/>
            </a:pPr>
            <a:r>
              <a:rPr lang="en-US" sz="2400" b="1" dirty="0" smtClean="0">
                <a:solidFill>
                  <a:srgbClr val="002060"/>
                </a:solidFill>
                <a:latin typeface="Times New Roman" pitchFamily="18" charset="0"/>
                <a:cs typeface="Times New Roman" pitchFamily="18" charset="0"/>
              </a:rPr>
              <a:t>    Motion  in two dimensions like the motion of projectiles and satellites and the motion  of charged particles in electric fields. Here we shall treat the motion in plane with constant acceleration  and uniform circular motion.</a:t>
            </a:r>
          </a:p>
          <a:p>
            <a:pPr algn="just" rtl="1">
              <a:buNone/>
            </a:pPr>
            <a:endParaRPr lang="ar-IQ" sz="2400" b="1" dirty="0" smtClean="0">
              <a:solidFill>
                <a:srgbClr val="002060"/>
              </a:solidFill>
              <a:latin typeface="Times New Roman" pitchFamily="18" charset="0"/>
              <a:cs typeface="Times New Roman" pitchFamily="18" charset="0"/>
            </a:endParaRPr>
          </a:p>
          <a:p>
            <a:pPr algn="just" rtl="1">
              <a:buNone/>
            </a:pPr>
            <a:r>
              <a:rPr lang="ar-IQ" sz="2400" b="1" dirty="0" smtClean="0">
                <a:solidFill>
                  <a:srgbClr val="002060"/>
                </a:solidFill>
                <a:latin typeface="Times New Roman" pitchFamily="18" charset="0"/>
                <a:cs typeface="Times New Roman" pitchFamily="18" charset="0"/>
              </a:rPr>
              <a:t>درسنا  سابقا الحركة في بعد واحد اي عندما يتحرك الجسم في خط مستقيم على محور       او ان يسقط الجسم سقوطا حرا في محور    سندرس الان حركة الجسم في بعدين اي في كل من          مثل حركة المقذوفات حيث يكون للازاحة والسرعة مركبتان في اتجاه المحور      والمحور     .</a:t>
            </a:r>
            <a:endParaRPr lang="en-MY" sz="2400" b="1" dirty="0">
              <a:solidFill>
                <a:srgbClr val="002060"/>
              </a:solidFill>
              <a:latin typeface="Times New Roman" pitchFamily="18" charset="0"/>
              <a:cs typeface="Times New Roman" pitchFamily="18" charset="0"/>
            </a:endParaRPr>
          </a:p>
        </p:txBody>
      </p:sp>
      <p:sp>
        <p:nvSpPr>
          <p:cNvPr id="76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680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143768" y="3643314"/>
            <a:ext cx="333376" cy="447675"/>
          </a:xfrm>
          <a:prstGeom prst="rect">
            <a:avLst/>
          </a:prstGeom>
          <a:noFill/>
        </p:spPr>
      </p:pic>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680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500298" y="3643314"/>
            <a:ext cx="285752" cy="447675"/>
          </a:xfrm>
          <a:prstGeom prst="rect">
            <a:avLst/>
          </a:prstGeom>
          <a:noFill/>
        </p:spPr>
      </p:pic>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6805"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500562" y="4000504"/>
            <a:ext cx="781050" cy="447675"/>
          </a:xfrm>
          <a:prstGeom prst="rect">
            <a:avLst/>
          </a:prstGeom>
          <a:noFill/>
        </p:spPr>
      </p:pic>
      <p:sp>
        <p:nvSpPr>
          <p:cNvPr id="7680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6807" name="Picture 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500562" y="4429132"/>
            <a:ext cx="190500" cy="447675"/>
          </a:xfrm>
          <a:prstGeom prst="rect">
            <a:avLst/>
          </a:prstGeom>
          <a:noFill/>
        </p:spPr>
      </p:pic>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6809" name="Picture 9"/>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286116" y="4357694"/>
            <a:ext cx="200025" cy="44767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74638"/>
            <a:ext cx="8786874" cy="868346"/>
          </a:xfrm>
        </p:spPr>
        <p:txBody>
          <a:bodyPr>
            <a:normAutofit/>
          </a:bodyPr>
          <a:lstStyle/>
          <a:p>
            <a:pPr algn="l">
              <a:buFont typeface="Wingdings" pitchFamily="2" charset="2"/>
              <a:buChar char="v"/>
            </a:pPr>
            <a:r>
              <a:rPr lang="en-US" altLang="zh-CN" sz="2800" b="1" dirty="0" smtClean="0">
                <a:solidFill>
                  <a:srgbClr val="C00000"/>
                </a:solidFill>
                <a:latin typeface="Times New Roman" pitchFamily="18" charset="0"/>
                <a:ea typeface="SimSun" pitchFamily="2" charset="-122"/>
                <a:cs typeface="Times New Roman" pitchFamily="18" charset="0"/>
              </a:rPr>
              <a:t>Motion in two dimensions</a:t>
            </a:r>
            <a:r>
              <a:rPr lang="ar-IQ" altLang="zh-CN" sz="2800" b="1" dirty="0" smtClean="0">
                <a:solidFill>
                  <a:srgbClr val="C00000"/>
                </a:solidFill>
                <a:latin typeface="Times New Roman" pitchFamily="18" charset="0"/>
                <a:ea typeface="SimSun" pitchFamily="2" charset="-122"/>
                <a:cs typeface="Times New Roman" pitchFamily="18" charset="0"/>
              </a:rPr>
              <a:t> </a:t>
            </a:r>
            <a:r>
              <a:rPr lang="en-US" altLang="zh-CN" sz="2800" b="1" dirty="0" smtClean="0">
                <a:solidFill>
                  <a:srgbClr val="C00000"/>
                </a:solidFill>
                <a:latin typeface="Times New Roman" pitchFamily="18" charset="0"/>
                <a:ea typeface="SimSun" pitchFamily="2" charset="-122"/>
                <a:cs typeface="Times New Roman" pitchFamily="18" charset="0"/>
              </a:rPr>
              <a:t>with constant acceleration</a:t>
            </a:r>
            <a:endParaRPr lang="en-MY" sz="28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357158" y="1285860"/>
            <a:ext cx="8329642" cy="4840303"/>
          </a:xfrm>
        </p:spPr>
        <p:txBody>
          <a:bodyPr/>
          <a:lstStyle/>
          <a:p>
            <a:pPr>
              <a:buFont typeface="Wingdings" pitchFamily="2" charset="2"/>
              <a:buChar char="Ø"/>
            </a:pPr>
            <a:r>
              <a:rPr lang="en-US" sz="2800" b="1" dirty="0" smtClean="0">
                <a:solidFill>
                  <a:srgbClr val="002060"/>
                </a:solidFill>
                <a:latin typeface="Times New Roman" pitchFamily="18" charset="0"/>
                <a:cs typeface="Times New Roman" pitchFamily="18" charset="0"/>
              </a:rPr>
              <a:t>Assume that the magnitude and direction of the acceleration remain unchanged the </a:t>
            </a:r>
            <a:r>
              <a:rPr lang="en-US" b="1" dirty="0" smtClean="0">
                <a:solidFill>
                  <a:srgbClr val="002060"/>
                </a:solidFill>
                <a:latin typeface="Times New Roman" pitchFamily="18" charset="0"/>
                <a:cs typeface="Times New Roman" pitchFamily="18" charset="0"/>
              </a:rPr>
              <a:t>motion. </a:t>
            </a:r>
          </a:p>
          <a:p>
            <a:pPr>
              <a:buFont typeface="Wingdings" pitchFamily="2" charset="2"/>
              <a:buChar char="Ø"/>
            </a:pPr>
            <a:r>
              <a:rPr lang="en-US" sz="2800" b="1" dirty="0" smtClean="0">
                <a:solidFill>
                  <a:srgbClr val="002060"/>
                </a:solidFill>
                <a:latin typeface="Times New Roman" pitchFamily="18" charset="0"/>
                <a:cs typeface="Times New Roman" pitchFamily="18" charset="0"/>
              </a:rPr>
              <a:t>The position vector for a particle in two dimensions  (</a:t>
            </a:r>
            <a:r>
              <a:rPr lang="en-US" sz="2800" b="1" i="1" dirty="0" err="1" smtClean="0">
                <a:solidFill>
                  <a:srgbClr val="002060"/>
                </a:solidFill>
                <a:latin typeface="Times New Roman" pitchFamily="18" charset="0"/>
                <a:cs typeface="Times New Roman" pitchFamily="18" charset="0"/>
              </a:rPr>
              <a:t>x,y</a:t>
            </a:r>
            <a:r>
              <a:rPr lang="en-US" sz="2800" b="1" i="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 plane) can be written as:</a:t>
            </a:r>
          </a:p>
          <a:p>
            <a:pPr>
              <a:buFont typeface="Wingdings" pitchFamily="2" charset="2"/>
              <a:buChar char="Ø"/>
            </a:pPr>
            <a:endParaRPr lang="en-US" sz="2800" b="1" dirty="0" smtClean="0">
              <a:solidFill>
                <a:srgbClr val="002060"/>
              </a:solidFill>
              <a:latin typeface="Times New Roman" pitchFamily="18" charset="0"/>
              <a:cs typeface="Times New Roman" pitchFamily="18" charset="0"/>
            </a:endParaRPr>
          </a:p>
          <a:p>
            <a:pPr>
              <a:buNone/>
            </a:pPr>
            <a:r>
              <a:rPr lang="en-US" sz="2800" b="1" dirty="0" smtClean="0">
                <a:solidFill>
                  <a:srgbClr val="002060"/>
                </a:solidFill>
                <a:latin typeface="Times New Roman" pitchFamily="18" charset="0"/>
                <a:cs typeface="Times New Roman" pitchFamily="18" charset="0"/>
              </a:rPr>
              <a:t>Where x, y and r change with tune as the particle moves the velocity of particle is given by:</a:t>
            </a:r>
          </a:p>
          <a:p>
            <a:pPr>
              <a:buNone/>
            </a:pPr>
            <a:endParaRPr lang="en-MY" sz="2800" b="1" dirty="0">
              <a:solidFill>
                <a:srgbClr val="002060"/>
              </a:solidFill>
              <a:latin typeface="Times New Roman" pitchFamily="18" charset="0"/>
              <a:cs typeface="Times New Roman" pitchFamily="18" charset="0"/>
            </a:endParaRPr>
          </a:p>
        </p:txBody>
      </p:sp>
      <p:graphicFrame>
        <p:nvGraphicFramePr>
          <p:cNvPr id="79874" name="Object 2"/>
          <p:cNvGraphicFramePr>
            <a:graphicFrameLocks noChangeAspect="1"/>
          </p:cNvGraphicFramePr>
          <p:nvPr/>
        </p:nvGraphicFramePr>
        <p:xfrm>
          <a:off x="1857356" y="3357562"/>
          <a:ext cx="1857388" cy="500062"/>
        </p:xfrm>
        <a:graphic>
          <a:graphicData uri="http://schemas.openxmlformats.org/presentationml/2006/ole">
            <p:oleObj spid="_x0000_s79874" name="Equation" r:id="rId3" imgW="838080" imgH="241200" progId="Equation.3">
              <p:embed/>
            </p:oleObj>
          </a:graphicData>
        </a:graphic>
      </p:graphicFrame>
      <p:sp>
        <p:nvSpPr>
          <p:cNvPr id="7987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9876"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571604" y="5786454"/>
            <a:ext cx="1971675" cy="485775"/>
          </a:xfrm>
          <a:prstGeom prst="rect">
            <a:avLst/>
          </a:prstGeom>
          <a:noFill/>
        </p:spPr>
      </p:pic>
      <p:sp>
        <p:nvSpPr>
          <p:cNvPr id="798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79878" name="Picture 6"/>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214414" y="4714884"/>
            <a:ext cx="3019425" cy="809625"/>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lstStyle/>
          <a:p>
            <a:pPr>
              <a:buNone/>
            </a:pPr>
            <a:r>
              <a:rPr lang="en-US" sz="2400" b="1" dirty="0" smtClean="0">
                <a:solidFill>
                  <a:srgbClr val="002060"/>
                </a:solidFill>
                <a:latin typeface="Times New Roman" pitchFamily="18" charset="0"/>
                <a:cs typeface="Times New Roman" pitchFamily="18" charset="0"/>
              </a:rPr>
              <a:t>Since the acceleration is constant then we can substitute</a:t>
            </a: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r>
              <a:rPr lang="en-US" sz="2400" b="1" dirty="0" smtClean="0">
                <a:solidFill>
                  <a:srgbClr val="002060"/>
                </a:solidFill>
                <a:latin typeface="Times New Roman" pitchFamily="18" charset="0"/>
                <a:cs typeface="Times New Roman" pitchFamily="18" charset="0"/>
              </a:rPr>
              <a:t>This give</a:t>
            </a: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r>
              <a:rPr lang="en-US" sz="2400" b="1" dirty="0" smtClean="0">
                <a:solidFill>
                  <a:srgbClr val="002060"/>
                </a:solidFill>
                <a:latin typeface="Times New Roman" pitchFamily="18" charset="0"/>
                <a:cs typeface="Times New Roman" pitchFamily="18" charset="0"/>
              </a:rPr>
              <a:t>Then</a:t>
            </a: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lgn="r">
              <a:buNone/>
            </a:pPr>
            <a:r>
              <a:rPr lang="ar-IQ" sz="2400" b="1" dirty="0" smtClean="0">
                <a:solidFill>
                  <a:srgbClr val="002060"/>
                </a:solidFill>
                <a:latin typeface="Times New Roman" pitchFamily="18" charset="0"/>
                <a:cs typeface="Times New Roman" pitchFamily="18" charset="0"/>
              </a:rPr>
              <a:t>من المعادلة            نستنتج ان سرعة الجسم عند زمن محدد       يساوي الجمع الاتجاهي للسرعة الابتدائية والسرعة الناتجة من العجلة النتظمة.</a:t>
            </a: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MY" dirty="0"/>
          </a:p>
        </p:txBody>
      </p:sp>
      <p:graphicFrame>
        <p:nvGraphicFramePr>
          <p:cNvPr id="81922" name="Object 18"/>
          <p:cNvGraphicFramePr>
            <a:graphicFrameLocks noChangeAspect="1"/>
          </p:cNvGraphicFramePr>
          <p:nvPr/>
        </p:nvGraphicFramePr>
        <p:xfrm>
          <a:off x="1071538" y="928670"/>
          <a:ext cx="2286016" cy="658813"/>
        </p:xfrm>
        <a:graphic>
          <a:graphicData uri="http://schemas.openxmlformats.org/presentationml/2006/ole">
            <p:oleObj spid="_x0000_s81922" name="公式" r:id="rId3" imgW="825500" imgH="228600" progId="Equation.3">
              <p:embed/>
            </p:oleObj>
          </a:graphicData>
        </a:graphic>
      </p:graphicFrame>
      <p:graphicFrame>
        <p:nvGraphicFramePr>
          <p:cNvPr id="81923" name="Object 9"/>
          <p:cNvGraphicFramePr>
            <a:graphicFrameLocks noChangeAspect="1"/>
          </p:cNvGraphicFramePr>
          <p:nvPr/>
        </p:nvGraphicFramePr>
        <p:xfrm>
          <a:off x="4000496" y="928670"/>
          <a:ext cx="2786082" cy="714380"/>
        </p:xfrm>
        <a:graphic>
          <a:graphicData uri="http://schemas.openxmlformats.org/presentationml/2006/ole">
            <p:oleObj spid="_x0000_s81923" name="公式" r:id="rId4" imgW="838200" imgH="241300" progId="Equation.3">
              <p:embed/>
            </p:oleObj>
          </a:graphicData>
        </a:graphic>
      </p:graphicFrame>
      <p:sp>
        <p:nvSpPr>
          <p:cNvPr id="819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1924" name="Picture 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000100" y="2285992"/>
            <a:ext cx="4495800" cy="514350"/>
          </a:xfrm>
          <a:prstGeom prst="rect">
            <a:avLst/>
          </a:prstGeom>
          <a:noFill/>
        </p:spPr>
      </p:pic>
      <p:sp>
        <p:nvSpPr>
          <p:cNvPr id="819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1926" name="Picture 6"/>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85852" y="2786058"/>
            <a:ext cx="4391025" cy="514350"/>
          </a:xfrm>
          <a:prstGeom prst="rect">
            <a:avLst/>
          </a:prstGeom>
          <a:noFill/>
        </p:spPr>
      </p:pic>
      <p:sp>
        <p:nvSpPr>
          <p:cNvPr id="819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1928" name="Picture 8"/>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643042" y="3929066"/>
            <a:ext cx="3929090" cy="519113"/>
          </a:xfrm>
          <a:prstGeom prst="rect">
            <a:avLst/>
          </a:prstGeom>
          <a:noFill/>
        </p:spPr>
      </p:pic>
      <p:sp>
        <p:nvSpPr>
          <p:cNvPr id="8193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1930" name="Picture 1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715140" y="4714884"/>
            <a:ext cx="666750" cy="447675"/>
          </a:xfrm>
          <a:prstGeom prst="rect">
            <a:avLst/>
          </a:prstGeom>
          <a:noFill/>
        </p:spPr>
      </p:pic>
      <p:sp>
        <p:nvSpPr>
          <p:cNvPr id="8193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1932" name="Picture 12"/>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357422" y="4714884"/>
            <a:ext cx="142875" cy="447675"/>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66"/>
            <a:ext cx="8643998" cy="5768997"/>
          </a:xfrm>
        </p:spPr>
        <p:txBody>
          <a:bodyPr/>
          <a:lstStyle/>
          <a:p>
            <a:pPr>
              <a:buNone/>
            </a:pPr>
            <a:r>
              <a:rPr lang="en-US" sz="2800" b="1" dirty="0" smtClean="0">
                <a:solidFill>
                  <a:srgbClr val="002060"/>
                </a:solidFill>
                <a:latin typeface="Times New Roman" pitchFamily="18" charset="0"/>
                <a:cs typeface="Times New Roman" pitchFamily="18" charset="0"/>
              </a:rPr>
              <a:t>Since our particle moves in two dimension  x and y with constant acceleration then</a:t>
            </a: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r>
              <a:rPr lang="en-US" sz="2800" b="1" dirty="0" smtClean="0">
                <a:solidFill>
                  <a:srgbClr val="002060"/>
                </a:solidFill>
                <a:latin typeface="Times New Roman" pitchFamily="18" charset="0"/>
                <a:cs typeface="Times New Roman" pitchFamily="18" charset="0"/>
              </a:rPr>
              <a:t>But</a:t>
            </a:r>
          </a:p>
          <a:p>
            <a:pPr>
              <a:buNone/>
            </a:pPr>
            <a:endParaRPr lang="en-US" sz="2800" b="1" dirty="0" smtClean="0">
              <a:solidFill>
                <a:srgbClr val="002060"/>
              </a:solidFill>
              <a:latin typeface="Times New Roman" pitchFamily="18" charset="0"/>
              <a:cs typeface="Times New Roman" pitchFamily="18" charset="0"/>
            </a:endParaRPr>
          </a:p>
          <a:p>
            <a:pPr>
              <a:buNone/>
            </a:pPr>
            <a:r>
              <a:rPr lang="en-US" sz="2800" b="1" dirty="0" smtClean="0">
                <a:solidFill>
                  <a:srgbClr val="C00000"/>
                </a:solidFill>
                <a:latin typeface="Times New Roman" pitchFamily="18" charset="0"/>
                <a:cs typeface="Times New Roman" pitchFamily="18" charset="0"/>
              </a:rPr>
              <a:t>Solve</a:t>
            </a:r>
            <a:endParaRPr lang="ar-IQ" sz="2800" b="1" dirty="0" smtClean="0">
              <a:solidFill>
                <a:srgbClr val="C00000"/>
              </a:solidFill>
              <a:latin typeface="Times New Roman" pitchFamily="18" charset="0"/>
              <a:cs typeface="Times New Roman" pitchFamily="18" charset="0"/>
            </a:endParaRPr>
          </a:p>
          <a:p>
            <a:pPr>
              <a:buNone/>
            </a:pPr>
            <a:endParaRPr lang="en-US" sz="2800" b="1" dirty="0" smtClean="0">
              <a:solidFill>
                <a:srgbClr val="C00000"/>
              </a:solidFill>
              <a:latin typeface="Times New Roman" pitchFamily="18" charset="0"/>
              <a:cs typeface="Times New Roman" pitchFamily="18" charset="0"/>
            </a:endParaRPr>
          </a:p>
          <a:p>
            <a:pPr algn="r" rtl="1">
              <a:buNone/>
            </a:pPr>
            <a:r>
              <a:rPr lang="ar-IQ" sz="2800" b="1" dirty="0" smtClean="0">
                <a:solidFill>
                  <a:srgbClr val="C00000"/>
                </a:solidFill>
                <a:latin typeface="Times New Roman" pitchFamily="18" charset="0"/>
                <a:cs typeface="Times New Roman" pitchFamily="18" charset="0"/>
              </a:rPr>
              <a:t>من المعادلة         نستنتج ان متجه الازاحة             هو عبارة عن الجمع الاتجاهي لمتجه الازاحة الناتج عن السرعة الابتدائية         والازاحة الناتجة عن العجلة المنتظمة      </a:t>
            </a:r>
            <a:endParaRPr lang="en-US" sz="2800" b="1" dirty="0" smtClean="0">
              <a:solidFill>
                <a:srgbClr val="C0000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US" sz="2800" b="1" dirty="0" smtClean="0">
              <a:solidFill>
                <a:srgbClr val="002060"/>
              </a:solidFill>
              <a:latin typeface="Times New Roman" pitchFamily="18" charset="0"/>
              <a:cs typeface="Times New Roman" pitchFamily="18" charset="0"/>
            </a:endParaRPr>
          </a:p>
          <a:p>
            <a:pPr>
              <a:buNone/>
            </a:pPr>
            <a:endParaRPr lang="en-MY" sz="2800" b="1" dirty="0">
              <a:latin typeface="Times New Roman" pitchFamily="18" charset="0"/>
              <a:cs typeface="Times New Roman" pitchFamily="18" charset="0"/>
            </a:endParaRPr>
          </a:p>
        </p:txBody>
      </p:sp>
      <p:sp>
        <p:nvSpPr>
          <p:cNvPr id="829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4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5720" y="1357298"/>
            <a:ext cx="4171950" cy="800100"/>
          </a:xfrm>
          <a:prstGeom prst="rect">
            <a:avLst/>
          </a:prstGeom>
          <a:noFill/>
        </p:spPr>
      </p:pic>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4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57752" y="1357298"/>
            <a:ext cx="3200400" cy="800100"/>
          </a:xfrm>
          <a:prstGeom prst="rect">
            <a:avLst/>
          </a:prstGeom>
          <a:noFill/>
        </p:spPr>
      </p:pic>
      <p:sp>
        <p:nvSpPr>
          <p:cNvPr id="829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49"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57290" y="2714620"/>
            <a:ext cx="1785950" cy="447675"/>
          </a:xfrm>
          <a:prstGeom prst="rect">
            <a:avLst/>
          </a:prstGeom>
          <a:noFill/>
        </p:spPr>
      </p:pic>
      <p:sp>
        <p:nvSpPr>
          <p:cNvPr id="829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8295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53"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428728" y="3286124"/>
            <a:ext cx="4572000" cy="800100"/>
          </a:xfrm>
          <a:prstGeom prst="rect">
            <a:avLst/>
          </a:prstGeom>
          <a:noFill/>
        </p:spPr>
      </p:pic>
      <p:sp>
        <p:nvSpPr>
          <p:cNvPr id="8295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55"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786578" y="4357694"/>
            <a:ext cx="666750" cy="447675"/>
          </a:xfrm>
          <a:prstGeom prst="rect">
            <a:avLst/>
          </a:prstGeom>
          <a:noFill/>
        </p:spPr>
      </p:pic>
      <p:sp>
        <p:nvSpPr>
          <p:cNvPr id="829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57"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000364" y="4357694"/>
            <a:ext cx="847725" cy="447675"/>
          </a:xfrm>
          <a:prstGeom prst="rect">
            <a:avLst/>
          </a:prstGeom>
          <a:noFill/>
        </p:spPr>
      </p:pic>
      <p:sp>
        <p:nvSpPr>
          <p:cNvPr id="8296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59" name="Picture 1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857356" y="4857760"/>
            <a:ext cx="571504" cy="447675"/>
          </a:xfrm>
          <a:prstGeom prst="rect">
            <a:avLst/>
          </a:prstGeom>
          <a:noFill/>
        </p:spPr>
      </p:pic>
      <p:sp>
        <p:nvSpPr>
          <p:cNvPr id="82962"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82961" name="Picture 1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357686" y="5143512"/>
            <a:ext cx="752475" cy="8001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ChangeArrowheads="1"/>
          </p:cNvSpPr>
          <p:nvPr/>
        </p:nvSpPr>
        <p:spPr bwMode="auto">
          <a:xfrm>
            <a:off x="393700" y="1428736"/>
            <a:ext cx="5359400" cy="5143536"/>
          </a:xfrm>
          <a:prstGeom prst="rect">
            <a:avLst/>
          </a:prstGeom>
          <a:noFill/>
          <a:ln w="9525">
            <a:noFill/>
            <a:miter lim="800000"/>
            <a:headEnd/>
            <a:tailEnd/>
          </a:ln>
        </p:spPr>
        <p:txBody>
          <a:bodyPr/>
          <a:lstStyle/>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2-D problem and define a coordinate system: x- horizontal, y- vertical (up +)</a:t>
            </a: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Try to pick</a:t>
            </a:r>
            <a:r>
              <a:rPr lang="en-US" altLang="zh-CN" sz="2000" b="1" i="1" dirty="0">
                <a:solidFill>
                  <a:srgbClr val="002060"/>
                </a:solidFill>
                <a:latin typeface="Times New Roman" pitchFamily="18" charset="0"/>
                <a:ea typeface="SimSun" pitchFamily="2" charset="-122"/>
                <a:cs typeface="Times New Roman" pitchFamily="18" charset="0"/>
              </a:rPr>
              <a:t> x</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y</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a:t>
            </a:r>
            <a:r>
              <a:rPr lang="en-US" altLang="zh-CN" sz="2000" b="1" dirty="0">
                <a:solidFill>
                  <a:srgbClr val="002060"/>
                </a:solidFill>
                <a:latin typeface="Times New Roman" pitchFamily="18" charset="0"/>
                <a:ea typeface="SimSun" pitchFamily="2" charset="-122"/>
                <a:cs typeface="Times New Roman" pitchFamily="18" charset="0"/>
              </a:rPr>
              <a:t>at </a:t>
            </a:r>
            <a:r>
              <a:rPr lang="en-US" altLang="zh-CN" sz="2000" b="1" i="1" dirty="0">
                <a:solidFill>
                  <a:srgbClr val="002060"/>
                </a:solidFill>
                <a:latin typeface="Times New Roman" pitchFamily="18" charset="0"/>
                <a:ea typeface="SimSun" pitchFamily="2" charset="-122"/>
                <a:cs typeface="Times New Roman" pitchFamily="18" charset="0"/>
              </a:rPr>
              <a:t>t = 0</a:t>
            </a: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Horizontal motion + Vertical motion</a:t>
            </a: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Horizontal: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x </a:t>
            </a:r>
            <a:r>
              <a:rPr lang="en-US" altLang="zh-CN" sz="2000" b="1" i="1" dirty="0">
                <a:solidFill>
                  <a:srgbClr val="002060"/>
                </a:solidFill>
                <a:latin typeface="Times New Roman" pitchFamily="18" charset="0"/>
                <a:ea typeface="SimSun" pitchFamily="2" charset="-122"/>
                <a:cs typeface="Times New Roman" pitchFamily="18" charset="0"/>
              </a:rPr>
              <a:t>= 0 , </a:t>
            </a:r>
            <a:r>
              <a:rPr lang="en-US" altLang="zh-CN" sz="2000" b="1" dirty="0">
                <a:solidFill>
                  <a:srgbClr val="002060"/>
                </a:solidFill>
                <a:latin typeface="Times New Roman" pitchFamily="18" charset="0"/>
                <a:ea typeface="SimSun" pitchFamily="2" charset="-122"/>
                <a:cs typeface="Times New Roman" pitchFamily="18" charset="0"/>
              </a:rPr>
              <a:t>constant velocity motion</a:t>
            </a: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Vertical: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y </a:t>
            </a:r>
            <a:r>
              <a:rPr lang="en-US" altLang="zh-CN" sz="2000" b="1" i="1" dirty="0">
                <a:solidFill>
                  <a:srgbClr val="002060"/>
                </a:solidFill>
                <a:latin typeface="Times New Roman" pitchFamily="18" charset="0"/>
                <a:ea typeface="SimSun" pitchFamily="2" charset="-122"/>
                <a:cs typeface="Times New Roman" pitchFamily="18" charset="0"/>
              </a:rPr>
              <a:t>= -g = -9.8 </a:t>
            </a:r>
            <a:r>
              <a:rPr lang="en-US" altLang="zh-CN" sz="2000" b="1" dirty="0">
                <a:solidFill>
                  <a:srgbClr val="002060"/>
                </a:solidFill>
                <a:latin typeface="Times New Roman" pitchFamily="18" charset="0"/>
                <a:ea typeface="SimSun" pitchFamily="2" charset="-122"/>
                <a:cs typeface="Times New Roman" pitchFamily="18" charset="0"/>
              </a:rPr>
              <a:t>m/s</a:t>
            </a:r>
            <a:r>
              <a:rPr lang="en-US" altLang="zh-CN" sz="2000" b="1" baseline="30000" dirty="0">
                <a:solidFill>
                  <a:srgbClr val="002060"/>
                </a:solidFill>
                <a:latin typeface="Times New Roman" pitchFamily="18" charset="0"/>
                <a:ea typeface="SimSun" pitchFamily="2" charset="-122"/>
                <a:cs typeface="Times New Roman" pitchFamily="18" charset="0"/>
              </a:rPr>
              <a:t>2</a:t>
            </a:r>
            <a:r>
              <a:rPr lang="en-US" altLang="zh-CN" sz="2000" b="1" i="1" dirty="0">
                <a:solidFill>
                  <a:srgbClr val="002060"/>
                </a:solidFill>
                <a:latin typeface="Times New Roman" pitchFamily="18" charset="0"/>
                <a:ea typeface="SimSun" pitchFamily="2" charset="-122"/>
                <a:cs typeface="Times New Roman" pitchFamily="18" charset="0"/>
              </a:rPr>
              <a:t>, v</a:t>
            </a:r>
            <a:r>
              <a:rPr lang="en-US" altLang="zh-CN" sz="2000" b="1" i="1" baseline="-25000" dirty="0">
                <a:solidFill>
                  <a:srgbClr val="002060"/>
                </a:solidFill>
                <a:latin typeface="Times New Roman" pitchFamily="18" charset="0"/>
                <a:ea typeface="SimSun" pitchFamily="2" charset="-122"/>
                <a:cs typeface="Times New Roman" pitchFamily="18" charset="0"/>
              </a:rPr>
              <a:t>0y</a:t>
            </a:r>
            <a:r>
              <a:rPr lang="en-US" altLang="zh-CN" sz="2000" b="1" i="1" dirty="0">
                <a:solidFill>
                  <a:srgbClr val="002060"/>
                </a:solidFill>
                <a:latin typeface="Times New Roman" pitchFamily="18" charset="0"/>
                <a:ea typeface="SimSun" pitchFamily="2" charset="-122"/>
                <a:cs typeface="Times New Roman" pitchFamily="18" charset="0"/>
              </a:rPr>
              <a:t> = 0 </a:t>
            </a:r>
            <a:endParaRPr lang="en-US" altLang="zh-CN" sz="2000" b="1" baseline="30000"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Equations:</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p:txBody>
      </p:sp>
      <p:sp>
        <p:nvSpPr>
          <p:cNvPr id="16388" name="Rectangle 3"/>
          <p:cNvSpPr>
            <a:spLocks noGrp="1" noChangeArrowheads="1"/>
          </p:cNvSpPr>
          <p:nvPr>
            <p:ph type="title"/>
          </p:nvPr>
        </p:nvSpPr>
        <p:spPr>
          <a:xfrm>
            <a:off x="0" y="0"/>
            <a:ext cx="8229600" cy="654032"/>
          </a:xfrm>
        </p:spPr>
        <p:txBody>
          <a:bodyPr>
            <a:normAutofit/>
          </a:bodyPr>
          <a:lstStyle/>
          <a:p>
            <a:pPr algn="l" eaLnBrk="1" hangingPunct="1">
              <a:buFont typeface="Wingdings" pitchFamily="2" charset="2"/>
              <a:buChar char="v"/>
            </a:pPr>
            <a:r>
              <a:rPr lang="en-US" sz="3200" b="1" dirty="0" smtClean="0">
                <a:solidFill>
                  <a:srgbClr val="C00000"/>
                </a:solidFill>
                <a:latin typeface="Times New Roman" pitchFamily="18" charset="0"/>
                <a:cs typeface="Times New Roman" pitchFamily="18" charset="0"/>
              </a:rPr>
              <a:t>Projectile Motion</a:t>
            </a:r>
            <a:r>
              <a:rPr lang="ar-IQ" sz="3200" b="1" dirty="0" smtClean="0">
                <a:solidFill>
                  <a:srgbClr val="C00000"/>
                </a:solidFill>
                <a:latin typeface="Times New Roman" pitchFamily="18" charset="0"/>
                <a:cs typeface="Times New Roman" pitchFamily="18" charset="0"/>
              </a:rPr>
              <a:t> حركة المقذوفات     </a:t>
            </a:r>
            <a:endParaRPr lang="en-US" sz="3200" b="1" dirty="0" smtClean="0">
              <a:solidFill>
                <a:srgbClr val="C00000"/>
              </a:solidFill>
              <a:latin typeface="Times New Roman" pitchFamily="18" charset="0"/>
              <a:cs typeface="Times New Roman" pitchFamily="18" charset="0"/>
            </a:endParaRPr>
          </a:p>
        </p:txBody>
      </p:sp>
      <p:graphicFrame>
        <p:nvGraphicFramePr>
          <p:cNvPr id="16389" name="Object 6"/>
          <p:cNvGraphicFramePr>
            <a:graphicFrameLocks noChangeAspect="1"/>
          </p:cNvGraphicFramePr>
          <p:nvPr/>
        </p:nvGraphicFramePr>
        <p:xfrm>
          <a:off x="6550025" y="4583113"/>
          <a:ext cx="1908175" cy="393700"/>
        </p:xfrm>
        <a:graphic>
          <a:graphicData uri="http://schemas.openxmlformats.org/presentationml/2006/ole">
            <p:oleObj spid="_x0000_s100354" name="公式" r:id="rId3" imgW="1231366" imgH="253890" progId="Equation.3">
              <p:embed/>
            </p:oleObj>
          </a:graphicData>
        </a:graphic>
      </p:graphicFrame>
      <p:pic>
        <p:nvPicPr>
          <p:cNvPr id="16390" name="Picture 14"/>
          <p:cNvPicPr>
            <a:picLocks noChangeAspect="1" noChangeArrowheads="1"/>
          </p:cNvPicPr>
          <p:nvPr/>
        </p:nvPicPr>
        <p:blipFill>
          <a:blip r:embed="rId4"/>
          <a:srcRect/>
          <a:stretch>
            <a:fillRect/>
          </a:stretch>
        </p:blipFill>
        <p:spPr bwMode="auto">
          <a:xfrm>
            <a:off x="6230938" y="1371600"/>
            <a:ext cx="2709862" cy="3962400"/>
          </a:xfrm>
          <a:prstGeom prst="rect">
            <a:avLst/>
          </a:prstGeom>
          <a:noFill/>
          <a:ln w="9525">
            <a:noFill/>
            <a:miter lim="800000"/>
            <a:headEnd/>
            <a:tailEnd/>
          </a:ln>
        </p:spPr>
      </p:pic>
      <p:graphicFrame>
        <p:nvGraphicFramePr>
          <p:cNvPr id="16391" name="Object 17"/>
          <p:cNvGraphicFramePr>
            <a:graphicFrameLocks noChangeAspect="1"/>
          </p:cNvGraphicFramePr>
          <p:nvPr/>
        </p:nvGraphicFramePr>
        <p:xfrm>
          <a:off x="3441700" y="4211638"/>
          <a:ext cx="1971675" cy="566737"/>
        </p:xfrm>
        <a:graphic>
          <a:graphicData uri="http://schemas.openxmlformats.org/presentationml/2006/ole">
            <p:oleObj spid="_x0000_s100355" name="公式" r:id="rId5" imgW="838200" imgH="241300" progId="Equation.3">
              <p:embed/>
            </p:oleObj>
          </a:graphicData>
        </a:graphic>
      </p:graphicFrame>
      <p:graphicFrame>
        <p:nvGraphicFramePr>
          <p:cNvPr id="16392" name="Object 18"/>
          <p:cNvGraphicFramePr>
            <a:graphicFrameLocks noChangeAspect="1"/>
          </p:cNvGraphicFramePr>
          <p:nvPr/>
        </p:nvGraphicFramePr>
        <p:xfrm>
          <a:off x="3429000" y="4826000"/>
          <a:ext cx="2779713" cy="561975"/>
        </p:xfrm>
        <a:graphic>
          <a:graphicData uri="http://schemas.openxmlformats.org/presentationml/2006/ole">
            <p:oleObj spid="_x0000_s100356" name="公式" r:id="rId6" imgW="1256755" imgH="253890" progId="Equation.3">
              <p:embed/>
            </p:oleObj>
          </a:graphicData>
        </a:graphic>
      </p:graphicFrame>
      <p:graphicFrame>
        <p:nvGraphicFramePr>
          <p:cNvPr id="16393" name="Object 19"/>
          <p:cNvGraphicFramePr>
            <a:graphicFrameLocks noChangeAspect="1"/>
          </p:cNvGraphicFramePr>
          <p:nvPr/>
        </p:nvGraphicFramePr>
        <p:xfrm>
          <a:off x="3449638" y="5422900"/>
          <a:ext cx="2941637" cy="538163"/>
        </p:xfrm>
        <a:graphic>
          <a:graphicData uri="http://schemas.openxmlformats.org/presentationml/2006/ole">
            <p:oleObj spid="_x0000_s100357" name="公式" r:id="rId7" imgW="1459866" imgH="266584" progId="Equation.3">
              <p:embed/>
            </p:oleObj>
          </a:graphicData>
        </a:graphic>
      </p:graphicFrame>
      <p:graphicFrame>
        <p:nvGraphicFramePr>
          <p:cNvPr id="16394" name="Object 20"/>
          <p:cNvGraphicFramePr>
            <a:graphicFrameLocks noChangeAspect="1"/>
          </p:cNvGraphicFramePr>
          <p:nvPr/>
        </p:nvGraphicFramePr>
        <p:xfrm>
          <a:off x="504825" y="4271963"/>
          <a:ext cx="1862138" cy="515937"/>
        </p:xfrm>
        <a:graphic>
          <a:graphicData uri="http://schemas.openxmlformats.org/presentationml/2006/ole">
            <p:oleObj spid="_x0000_s100358" name="公式" r:id="rId8" imgW="825500" imgH="228600" progId="Equation.3">
              <p:embed/>
            </p:oleObj>
          </a:graphicData>
        </a:graphic>
      </p:graphicFrame>
      <p:graphicFrame>
        <p:nvGraphicFramePr>
          <p:cNvPr id="16395" name="Object 21"/>
          <p:cNvGraphicFramePr>
            <a:graphicFrameLocks noChangeAspect="1"/>
          </p:cNvGraphicFramePr>
          <p:nvPr/>
        </p:nvGraphicFramePr>
        <p:xfrm>
          <a:off x="476250" y="4859338"/>
          <a:ext cx="2527300" cy="501650"/>
        </p:xfrm>
        <a:graphic>
          <a:graphicData uri="http://schemas.openxmlformats.org/presentationml/2006/ole">
            <p:oleObj spid="_x0000_s100359" name="公式" r:id="rId9" imgW="1218671" imgH="241195" progId="Equation.3">
              <p:embed/>
            </p:oleObj>
          </a:graphicData>
        </a:graphic>
      </p:graphicFrame>
      <p:graphicFrame>
        <p:nvGraphicFramePr>
          <p:cNvPr id="16396" name="Object 22"/>
          <p:cNvGraphicFramePr>
            <a:graphicFrameLocks noChangeAspect="1"/>
          </p:cNvGraphicFramePr>
          <p:nvPr/>
        </p:nvGraphicFramePr>
        <p:xfrm>
          <a:off x="476250" y="5408613"/>
          <a:ext cx="2878138" cy="512762"/>
        </p:xfrm>
        <a:graphic>
          <a:graphicData uri="http://schemas.openxmlformats.org/presentationml/2006/ole">
            <p:oleObj spid="_x0000_s100360" name="公式" r:id="rId10" imgW="1422400" imgH="254000" progId="Equation.3">
              <p:embed/>
            </p:oleObj>
          </a:graphicData>
        </a:graphic>
      </p:graphicFrame>
      <p:sp>
        <p:nvSpPr>
          <p:cNvPr id="16397" name="Text Box 23"/>
          <p:cNvSpPr txBox="1">
            <a:spLocks noChangeArrowheads="1"/>
          </p:cNvSpPr>
          <p:nvPr/>
        </p:nvSpPr>
        <p:spPr bwMode="auto">
          <a:xfrm>
            <a:off x="414338" y="3843338"/>
            <a:ext cx="5459412" cy="366712"/>
          </a:xfrm>
          <a:prstGeom prst="rect">
            <a:avLst/>
          </a:prstGeom>
          <a:noFill/>
          <a:ln w="9525" algn="ctr">
            <a:noFill/>
            <a:miter lim="800000"/>
            <a:headEnd/>
            <a:tailEnd/>
          </a:ln>
        </p:spPr>
        <p:txBody>
          <a:bodyPr>
            <a:spAutoFit/>
          </a:bodyPr>
          <a:lstStyle/>
          <a:p>
            <a:pPr lvl="1" algn="l">
              <a:spcBef>
                <a:spcPct val="20000"/>
              </a:spcBef>
              <a:buClr>
                <a:srgbClr val="9999FF"/>
              </a:buClr>
              <a:buSzPct val="65000"/>
              <a:buFont typeface="Wingdings" pitchFamily="2" charset="2"/>
              <a:buNone/>
            </a:pPr>
            <a:r>
              <a:rPr lang="en-US" altLang="zh-CN" sz="1800" b="1" dirty="0">
                <a:solidFill>
                  <a:srgbClr val="C00000"/>
                </a:solidFill>
                <a:latin typeface="Times New Roman" pitchFamily="18" charset="0"/>
                <a:ea typeface="SimSun" pitchFamily="2" charset="-122"/>
                <a:cs typeface="Times New Roman" pitchFamily="18" charset="0"/>
              </a:rPr>
              <a:t>Horizontal</a:t>
            </a:r>
            <a:r>
              <a:rPr lang="en-US" altLang="zh-CN" sz="1800" b="0" dirty="0">
                <a:solidFill>
                  <a:schemeClr val="bg2"/>
                </a:solidFill>
                <a:latin typeface="Tahoma" pitchFamily="34" charset="0"/>
                <a:ea typeface="SimSun" pitchFamily="2" charset="-122"/>
              </a:rPr>
              <a:t>		</a:t>
            </a:r>
            <a:r>
              <a:rPr lang="en-US" altLang="zh-CN" sz="1800" b="1" dirty="0">
                <a:solidFill>
                  <a:srgbClr val="C00000"/>
                </a:solidFill>
                <a:latin typeface="Times New Roman" pitchFamily="18" charset="0"/>
                <a:ea typeface="SimSun" pitchFamily="2" charset="-122"/>
                <a:cs typeface="Times New Roman" pitchFamily="18" charset="0"/>
              </a:rPr>
              <a:t>      Vertical</a:t>
            </a:r>
            <a:endParaRPr lang="en-US" sz="1800" b="1" dirty="0">
              <a:solidFill>
                <a:srgbClr val="C00000"/>
              </a:solidFill>
              <a:latin typeface="Times New Roman" pitchFamily="18" charset="0"/>
              <a:cs typeface="Times New Roman" pitchFamily="18" charset="0"/>
            </a:endParaRPr>
          </a:p>
        </p:txBody>
      </p:sp>
      <p:sp>
        <p:nvSpPr>
          <p:cNvPr id="16398" name="Line 24"/>
          <p:cNvSpPr>
            <a:spLocks noChangeShapeType="1"/>
          </p:cNvSpPr>
          <p:nvPr/>
        </p:nvSpPr>
        <p:spPr bwMode="auto">
          <a:xfrm>
            <a:off x="6565900" y="1498600"/>
            <a:ext cx="2578100" cy="0"/>
          </a:xfrm>
          <a:prstGeom prst="line">
            <a:avLst/>
          </a:prstGeom>
          <a:noFill/>
          <a:ln w="38100">
            <a:solidFill>
              <a:srgbClr val="008000"/>
            </a:solidFill>
            <a:round/>
            <a:headEnd/>
            <a:tailEnd type="triangle" w="med" len="med"/>
          </a:ln>
        </p:spPr>
        <p:txBody>
          <a:bodyPr/>
          <a:lstStyle/>
          <a:p>
            <a:endParaRPr lang="en-MY"/>
          </a:p>
        </p:txBody>
      </p:sp>
      <p:sp>
        <p:nvSpPr>
          <p:cNvPr id="16399" name="Line 25"/>
          <p:cNvSpPr>
            <a:spLocks noChangeShapeType="1"/>
          </p:cNvSpPr>
          <p:nvPr/>
        </p:nvSpPr>
        <p:spPr bwMode="auto">
          <a:xfrm flipV="1">
            <a:off x="6578600" y="1155700"/>
            <a:ext cx="0" cy="4216400"/>
          </a:xfrm>
          <a:prstGeom prst="line">
            <a:avLst/>
          </a:prstGeom>
          <a:noFill/>
          <a:ln w="38100">
            <a:solidFill>
              <a:srgbClr val="008000"/>
            </a:solidFill>
            <a:round/>
            <a:headEnd/>
            <a:tailEnd type="triangle" w="med" len="med"/>
          </a:ln>
        </p:spPr>
        <p:txBody>
          <a:bodyPr/>
          <a:lstStyle/>
          <a:p>
            <a:endParaRPr lang="en-MY"/>
          </a:p>
        </p:txBody>
      </p:sp>
      <p:sp>
        <p:nvSpPr>
          <p:cNvPr id="16" name="Rectangle 15"/>
          <p:cNvSpPr/>
          <p:nvPr/>
        </p:nvSpPr>
        <p:spPr>
          <a:xfrm>
            <a:off x="571472" y="500042"/>
            <a:ext cx="8072494" cy="984885"/>
          </a:xfrm>
          <a:prstGeom prst="rect">
            <a:avLst/>
          </a:prstGeom>
        </p:spPr>
        <p:txBody>
          <a:bodyPr wrap="square">
            <a:spAutoFit/>
          </a:bodyPr>
          <a:lstStyle/>
          <a:p>
            <a:pPr algn="r"/>
            <a:r>
              <a:rPr lang="ar-IQ" sz="2000" b="1" dirty="0" smtClean="0">
                <a:solidFill>
                  <a:srgbClr val="002060"/>
                </a:solidFill>
                <a:latin typeface="Times New Roman" pitchFamily="18" charset="0"/>
                <a:cs typeface="Times New Roman" pitchFamily="18" charset="0"/>
              </a:rPr>
              <a:t>تعتبر حركة المقذوفات من الامثلة على الحركة في بعدين وسوف نقوم بايجاد معادلات الحركة للمقذوفات لتحديد  الازاحة الافقية والراسية والسرعة والعجلة من خلال بعض الامثلة. </a:t>
            </a:r>
            <a:r>
              <a:rPr lang="en-MY" sz="2000" b="1" dirty="0" smtClean="0">
                <a:solidFill>
                  <a:srgbClr val="002060"/>
                </a:solidFill>
                <a:latin typeface="Times New Roman" pitchFamily="18" charset="0"/>
                <a:cs typeface="Times New Roman" pitchFamily="18" charset="0"/>
              </a:rPr>
              <a:t/>
            </a:r>
            <a:br>
              <a:rPr lang="en-MY" sz="2000" b="1" dirty="0" smtClean="0">
                <a:solidFill>
                  <a:srgbClr val="002060"/>
                </a:solidFill>
                <a:latin typeface="Times New Roman" pitchFamily="18" charset="0"/>
                <a:cs typeface="Times New Roman" pitchFamily="18" charset="0"/>
              </a:rPr>
            </a:br>
            <a:endParaRPr lang="en-MY"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Date Placeholder 4"/>
          <p:cNvSpPr>
            <a:spLocks noGrp="1"/>
          </p:cNvSpPr>
          <p:nvPr>
            <p:ph type="dt" sz="quarter" idx="10"/>
          </p:nvPr>
        </p:nvSpPr>
        <p:spPr>
          <a:noFill/>
        </p:spPr>
        <p:txBody>
          <a:bodyPr/>
          <a:lstStyle/>
          <a:p>
            <a:r>
              <a:rPr lang="en-US" smtClean="0">
                <a:ea typeface="SimSun" pitchFamily="2" charset="-122"/>
              </a:rPr>
              <a:t>February 5-8, 2013</a:t>
            </a:r>
            <a:endParaRPr lang="en-US" altLang="zh-CN" smtClean="0">
              <a:ea typeface="SimSun" pitchFamily="2" charset="-122"/>
            </a:endParaRPr>
          </a:p>
        </p:txBody>
      </p:sp>
      <p:pic>
        <p:nvPicPr>
          <p:cNvPr id="13321" name="Picture 5" descr="F04_10"/>
          <p:cNvPicPr>
            <a:picLocks noChangeAspect="1" noChangeArrowheads="1"/>
          </p:cNvPicPr>
          <p:nvPr/>
        </p:nvPicPr>
        <p:blipFill>
          <a:blip r:embed="rId4"/>
          <a:srcRect/>
          <a:stretch>
            <a:fillRect/>
          </a:stretch>
        </p:blipFill>
        <p:spPr bwMode="auto">
          <a:xfrm>
            <a:off x="5321300" y="1727200"/>
            <a:ext cx="3476625" cy="2936875"/>
          </a:xfrm>
          <a:prstGeom prst="rect">
            <a:avLst/>
          </a:prstGeom>
          <a:noFill/>
          <a:ln w="9525">
            <a:noFill/>
            <a:miter lim="800000"/>
            <a:headEnd/>
            <a:tailEnd/>
          </a:ln>
        </p:spPr>
      </p:pic>
      <p:sp>
        <p:nvSpPr>
          <p:cNvPr id="13322" name="Rectangle 2"/>
          <p:cNvSpPr>
            <a:spLocks noChangeArrowheads="1"/>
          </p:cNvSpPr>
          <p:nvPr/>
        </p:nvSpPr>
        <p:spPr bwMode="auto">
          <a:xfrm>
            <a:off x="342900" y="1346200"/>
            <a:ext cx="5524500" cy="4648200"/>
          </a:xfrm>
          <a:prstGeom prst="rect">
            <a:avLst/>
          </a:prstGeom>
          <a:noFill/>
          <a:ln w="9525">
            <a:noFill/>
            <a:miter lim="800000"/>
            <a:headEnd/>
            <a:tailEnd/>
          </a:ln>
        </p:spPr>
        <p:txBody>
          <a:bodyPr/>
          <a:lstStyle/>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2-D problem and define a coordinate system.</a:t>
            </a: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Horizontal: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x </a:t>
            </a:r>
            <a:r>
              <a:rPr lang="en-US" altLang="zh-CN" sz="2000" b="1" i="1" dirty="0">
                <a:solidFill>
                  <a:srgbClr val="002060"/>
                </a:solidFill>
                <a:latin typeface="Times New Roman" pitchFamily="18" charset="0"/>
                <a:ea typeface="SimSun" pitchFamily="2" charset="-122"/>
                <a:cs typeface="Times New Roman" pitchFamily="18" charset="0"/>
              </a:rPr>
              <a:t>= 0 </a:t>
            </a:r>
            <a:r>
              <a:rPr lang="en-US" altLang="zh-CN" sz="2000" b="1" dirty="0">
                <a:solidFill>
                  <a:srgbClr val="002060"/>
                </a:solidFill>
                <a:latin typeface="Times New Roman" pitchFamily="18" charset="0"/>
                <a:ea typeface="SimSun" pitchFamily="2" charset="-122"/>
                <a:cs typeface="Times New Roman" pitchFamily="18" charset="0"/>
              </a:rPr>
              <a:t>and vertical: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y </a:t>
            </a:r>
            <a:r>
              <a:rPr lang="en-US" altLang="zh-CN" sz="2000" b="1" i="1" dirty="0">
                <a:solidFill>
                  <a:srgbClr val="002060"/>
                </a:solidFill>
                <a:latin typeface="Times New Roman" pitchFamily="18" charset="0"/>
                <a:ea typeface="SimSun" pitchFamily="2" charset="-122"/>
                <a:cs typeface="Times New Roman" pitchFamily="18" charset="0"/>
              </a:rPr>
              <a:t>= -g.</a:t>
            </a: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Try to pick</a:t>
            </a:r>
            <a:r>
              <a:rPr lang="en-US" altLang="zh-CN" sz="2000" b="1" i="1" dirty="0">
                <a:solidFill>
                  <a:srgbClr val="002060"/>
                </a:solidFill>
                <a:latin typeface="Times New Roman" pitchFamily="18" charset="0"/>
                <a:ea typeface="SimSun" pitchFamily="2" charset="-122"/>
                <a:cs typeface="Times New Roman" pitchFamily="18" charset="0"/>
              </a:rPr>
              <a:t> x</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y</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a:t>
            </a:r>
            <a:r>
              <a:rPr lang="en-US" altLang="zh-CN" sz="2000" b="1" dirty="0">
                <a:solidFill>
                  <a:srgbClr val="002060"/>
                </a:solidFill>
                <a:latin typeface="Times New Roman" pitchFamily="18" charset="0"/>
                <a:ea typeface="SimSun" pitchFamily="2" charset="-122"/>
                <a:cs typeface="Times New Roman" pitchFamily="18" charset="0"/>
              </a:rPr>
              <a:t>at </a:t>
            </a:r>
            <a:r>
              <a:rPr lang="en-US" altLang="zh-CN" sz="2000" b="1" i="1" dirty="0">
                <a:solidFill>
                  <a:srgbClr val="002060"/>
                </a:solidFill>
                <a:latin typeface="Times New Roman" pitchFamily="18" charset="0"/>
                <a:ea typeface="SimSun" pitchFamily="2" charset="-122"/>
                <a:cs typeface="Times New Roman" pitchFamily="18" charset="0"/>
              </a:rPr>
              <a:t>t = 0.</a:t>
            </a: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Velocity initial conditions:</a:t>
            </a:r>
          </a:p>
          <a:p>
            <a:pPr marL="742950" lvl="1" indent="-285750" algn="l">
              <a:spcBef>
                <a:spcPct val="20000"/>
              </a:spcBef>
              <a:buClr>
                <a:srgbClr val="9999FF"/>
              </a:buClr>
              <a:buSzPct val="65000"/>
              <a:buFont typeface="Wingdings" pitchFamily="2" charset="2"/>
              <a:buChar char="n"/>
            </a:pPr>
            <a:r>
              <a:rPr lang="en-US" altLang="zh-CN" sz="2000" b="1" i="1" dirty="0">
                <a:solidFill>
                  <a:srgbClr val="002060"/>
                </a:solidFill>
                <a:latin typeface="Times New Roman" pitchFamily="18" charset="0"/>
                <a:ea typeface="SimSun" pitchFamily="2" charset="-122"/>
                <a:cs typeface="Times New Roman" pitchFamily="18" charset="0"/>
              </a:rPr>
              <a:t>v</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dirty="0">
                <a:solidFill>
                  <a:srgbClr val="002060"/>
                </a:solidFill>
                <a:latin typeface="Times New Roman" pitchFamily="18" charset="0"/>
                <a:ea typeface="SimSun" pitchFamily="2" charset="-122"/>
                <a:cs typeface="Times New Roman" pitchFamily="18" charset="0"/>
              </a:rPr>
              <a:t> can have </a:t>
            </a:r>
            <a:r>
              <a:rPr lang="en-US" altLang="zh-CN" sz="2000" b="1" i="1" dirty="0">
                <a:solidFill>
                  <a:srgbClr val="002060"/>
                </a:solidFill>
                <a:latin typeface="Times New Roman" pitchFamily="18" charset="0"/>
                <a:ea typeface="SimSun" pitchFamily="2" charset="-122"/>
                <a:cs typeface="Times New Roman" pitchFamily="18" charset="0"/>
              </a:rPr>
              <a:t>x, y</a:t>
            </a:r>
            <a:r>
              <a:rPr lang="en-US" altLang="zh-CN" sz="2000" b="1" dirty="0">
                <a:solidFill>
                  <a:srgbClr val="002060"/>
                </a:solidFill>
                <a:latin typeface="Times New Roman" pitchFamily="18" charset="0"/>
                <a:ea typeface="SimSun" pitchFamily="2" charset="-122"/>
                <a:cs typeface="Times New Roman" pitchFamily="18" charset="0"/>
              </a:rPr>
              <a:t> components.</a:t>
            </a:r>
          </a:p>
          <a:p>
            <a:pPr marL="742950" lvl="1" indent="-285750" algn="l">
              <a:spcBef>
                <a:spcPct val="20000"/>
              </a:spcBef>
              <a:buClr>
                <a:srgbClr val="9999FF"/>
              </a:buClr>
              <a:buSzPct val="65000"/>
              <a:buFont typeface="Wingdings" pitchFamily="2" charset="2"/>
              <a:buChar char="n"/>
            </a:pPr>
            <a:r>
              <a:rPr lang="en-US" altLang="zh-CN" sz="2000" b="1" i="1" dirty="0">
                <a:solidFill>
                  <a:srgbClr val="002060"/>
                </a:solidFill>
                <a:latin typeface="Times New Roman" pitchFamily="18" charset="0"/>
                <a:ea typeface="SimSun" pitchFamily="2" charset="-122"/>
                <a:cs typeface="Times New Roman" pitchFamily="18" charset="0"/>
              </a:rPr>
              <a:t>v</a:t>
            </a:r>
            <a:r>
              <a:rPr lang="en-US" altLang="zh-CN" sz="2000" b="1" i="1" baseline="-25000" dirty="0">
                <a:solidFill>
                  <a:srgbClr val="002060"/>
                </a:solidFill>
                <a:latin typeface="Times New Roman" pitchFamily="18" charset="0"/>
                <a:ea typeface="SimSun" pitchFamily="2" charset="-122"/>
                <a:cs typeface="Times New Roman" pitchFamily="18" charset="0"/>
              </a:rPr>
              <a:t>0x </a:t>
            </a:r>
            <a:r>
              <a:rPr lang="en-US" altLang="zh-CN" sz="2000" b="1" i="1" dirty="0">
                <a:solidFill>
                  <a:srgbClr val="002060"/>
                </a:solidFill>
                <a:latin typeface="Times New Roman" pitchFamily="18" charset="0"/>
                <a:ea typeface="SimSun" pitchFamily="2" charset="-122"/>
                <a:cs typeface="Times New Roman" pitchFamily="18" charset="0"/>
              </a:rPr>
              <a:t> </a:t>
            </a:r>
            <a:r>
              <a:rPr lang="en-US" altLang="zh-CN" sz="2000" b="1" dirty="0">
                <a:solidFill>
                  <a:srgbClr val="002060"/>
                </a:solidFill>
                <a:latin typeface="Times New Roman" pitchFamily="18" charset="0"/>
                <a:ea typeface="SimSun" pitchFamily="2" charset="-122"/>
                <a:cs typeface="Times New Roman" pitchFamily="18" charset="0"/>
              </a:rPr>
              <a:t>is constant usually.</a:t>
            </a:r>
          </a:p>
          <a:p>
            <a:pPr marL="742950" lvl="1" indent="-285750" algn="l">
              <a:spcBef>
                <a:spcPct val="20000"/>
              </a:spcBef>
              <a:buClr>
                <a:srgbClr val="9999FF"/>
              </a:buClr>
              <a:buSzPct val="65000"/>
              <a:buFont typeface="Wingdings" pitchFamily="2" charset="2"/>
              <a:buChar char="n"/>
            </a:pPr>
            <a:r>
              <a:rPr lang="en-US" altLang="zh-CN" sz="2000" b="1" i="1" dirty="0">
                <a:solidFill>
                  <a:srgbClr val="002060"/>
                </a:solidFill>
                <a:latin typeface="Times New Roman" pitchFamily="18" charset="0"/>
                <a:ea typeface="SimSun" pitchFamily="2" charset="-122"/>
                <a:cs typeface="Times New Roman" pitchFamily="18" charset="0"/>
              </a:rPr>
              <a:t>v</a:t>
            </a:r>
            <a:r>
              <a:rPr lang="en-US" altLang="zh-CN" sz="2000" b="1" i="1" baseline="-25000" dirty="0">
                <a:solidFill>
                  <a:srgbClr val="002060"/>
                </a:solidFill>
                <a:latin typeface="Times New Roman" pitchFamily="18" charset="0"/>
                <a:ea typeface="SimSun" pitchFamily="2" charset="-122"/>
                <a:cs typeface="Times New Roman" pitchFamily="18" charset="0"/>
              </a:rPr>
              <a:t>0y </a:t>
            </a:r>
            <a:r>
              <a:rPr lang="en-US" altLang="zh-CN" sz="2000" b="1" i="1" dirty="0">
                <a:solidFill>
                  <a:srgbClr val="002060"/>
                </a:solidFill>
                <a:latin typeface="Times New Roman" pitchFamily="18" charset="0"/>
                <a:ea typeface="SimSun" pitchFamily="2" charset="-122"/>
                <a:cs typeface="Times New Roman" pitchFamily="18" charset="0"/>
              </a:rPr>
              <a:t> </a:t>
            </a:r>
            <a:r>
              <a:rPr lang="en-US" altLang="zh-CN" sz="2000" b="1" dirty="0">
                <a:solidFill>
                  <a:srgbClr val="002060"/>
                </a:solidFill>
                <a:latin typeface="Times New Roman" pitchFamily="18" charset="0"/>
                <a:ea typeface="SimSun" pitchFamily="2" charset="-122"/>
                <a:cs typeface="Times New Roman" pitchFamily="18" charset="0"/>
              </a:rPr>
              <a:t>changes continuously.</a:t>
            </a: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Equations:</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p:txBody>
      </p:sp>
      <p:sp>
        <p:nvSpPr>
          <p:cNvPr id="13323" name="Rectangle 3"/>
          <p:cNvSpPr>
            <a:spLocks noGrp="1" noChangeArrowheads="1"/>
          </p:cNvSpPr>
          <p:nvPr>
            <p:ph type="title"/>
          </p:nvPr>
        </p:nvSpPr>
        <p:spPr>
          <a:xfrm>
            <a:off x="214282" y="214290"/>
            <a:ext cx="8229600" cy="654032"/>
          </a:xfrm>
        </p:spPr>
        <p:txBody>
          <a:bodyPr>
            <a:normAutofit/>
          </a:bodyPr>
          <a:lstStyle/>
          <a:p>
            <a:pPr algn="l" eaLnBrk="1" hangingPunct="1"/>
            <a:r>
              <a:rPr lang="en-US" sz="3200" b="1" dirty="0" smtClean="0">
                <a:solidFill>
                  <a:srgbClr val="FF0000"/>
                </a:solidFill>
                <a:latin typeface="Times New Roman" pitchFamily="18" charset="0"/>
                <a:cs typeface="Times New Roman" pitchFamily="18" charset="0"/>
              </a:rPr>
              <a:t>Projectile Motion</a:t>
            </a:r>
          </a:p>
        </p:txBody>
      </p:sp>
      <p:graphicFrame>
        <p:nvGraphicFramePr>
          <p:cNvPr id="13314" name="Object 16"/>
          <p:cNvGraphicFramePr>
            <a:graphicFrameLocks noChangeAspect="1"/>
          </p:cNvGraphicFramePr>
          <p:nvPr>
            <p:ph sz="half" idx="1"/>
          </p:nvPr>
        </p:nvGraphicFramePr>
        <p:xfrm>
          <a:off x="3543300" y="3154363"/>
          <a:ext cx="1276350" cy="338137"/>
        </p:xfrm>
        <a:graphic>
          <a:graphicData uri="http://schemas.openxmlformats.org/presentationml/2006/ole">
            <p:oleObj spid="_x0000_s98306" name="公式" r:id="rId5" imgW="863225" imgH="228501" progId="Equation.3">
              <p:embed/>
            </p:oleObj>
          </a:graphicData>
        </a:graphic>
      </p:graphicFrame>
      <p:sp>
        <p:nvSpPr>
          <p:cNvPr id="13324" name="Text Box 12"/>
          <p:cNvSpPr txBox="1">
            <a:spLocks noChangeArrowheads="1"/>
          </p:cNvSpPr>
          <p:nvPr/>
        </p:nvSpPr>
        <p:spPr bwMode="auto">
          <a:xfrm>
            <a:off x="211138" y="4224338"/>
            <a:ext cx="3922712" cy="366712"/>
          </a:xfrm>
          <a:prstGeom prst="rect">
            <a:avLst/>
          </a:prstGeom>
          <a:noFill/>
          <a:ln w="9525" algn="ctr">
            <a:noFill/>
            <a:miter lim="800000"/>
            <a:headEnd/>
            <a:tailEnd/>
          </a:ln>
        </p:spPr>
        <p:txBody>
          <a:bodyPr>
            <a:spAutoFit/>
          </a:bodyPr>
          <a:lstStyle/>
          <a:p>
            <a:pPr lvl="1">
              <a:spcBef>
                <a:spcPct val="20000"/>
              </a:spcBef>
              <a:buClr>
                <a:srgbClr val="9999FF"/>
              </a:buClr>
              <a:buSzPct val="65000"/>
              <a:buFont typeface="Wingdings" pitchFamily="2" charset="2"/>
              <a:buNone/>
            </a:pPr>
            <a:r>
              <a:rPr lang="en-US" altLang="zh-CN" sz="1800" b="0" dirty="0">
                <a:solidFill>
                  <a:schemeClr val="bg2"/>
                </a:solidFill>
                <a:latin typeface="Tahoma" pitchFamily="34" charset="0"/>
                <a:ea typeface="SimSun" pitchFamily="2" charset="-122"/>
              </a:rPr>
              <a:t> </a:t>
            </a:r>
            <a:r>
              <a:rPr lang="en-US" altLang="zh-CN" sz="1800" b="1" dirty="0">
                <a:solidFill>
                  <a:srgbClr val="C00000"/>
                </a:solidFill>
                <a:latin typeface="Times New Roman" pitchFamily="18" charset="0"/>
                <a:ea typeface="SimSun" pitchFamily="2" charset="-122"/>
                <a:cs typeface="Times New Roman" pitchFamily="18" charset="0"/>
              </a:rPr>
              <a:t>Horizontal		 Vertical</a:t>
            </a:r>
            <a:endParaRPr lang="en-US" sz="1800" b="1" dirty="0">
              <a:solidFill>
                <a:srgbClr val="C00000"/>
              </a:solidFill>
              <a:latin typeface="Times New Roman" pitchFamily="18" charset="0"/>
              <a:cs typeface="Times New Roman" pitchFamily="18" charset="0"/>
            </a:endParaRPr>
          </a:p>
        </p:txBody>
      </p:sp>
      <p:graphicFrame>
        <p:nvGraphicFramePr>
          <p:cNvPr id="13315" name="Object 18"/>
          <p:cNvGraphicFramePr>
            <a:graphicFrameLocks noChangeAspect="1"/>
          </p:cNvGraphicFramePr>
          <p:nvPr>
            <p:ph sz="half" idx="2"/>
          </p:nvPr>
        </p:nvGraphicFramePr>
        <p:xfrm>
          <a:off x="3810000" y="3492500"/>
          <a:ext cx="1257300" cy="342900"/>
        </p:xfrm>
        <a:graphic>
          <a:graphicData uri="http://schemas.openxmlformats.org/presentationml/2006/ole">
            <p:oleObj spid="_x0000_s98307" name="公式" r:id="rId6" imgW="838200" imgH="228600" progId="Equation.3">
              <p:embed/>
            </p:oleObj>
          </a:graphicData>
        </a:graphic>
      </p:graphicFrame>
      <p:graphicFrame>
        <p:nvGraphicFramePr>
          <p:cNvPr id="13316" name="Object 20"/>
          <p:cNvGraphicFramePr>
            <a:graphicFrameLocks noChangeAspect="1"/>
          </p:cNvGraphicFramePr>
          <p:nvPr/>
        </p:nvGraphicFramePr>
        <p:xfrm>
          <a:off x="2981325" y="4681538"/>
          <a:ext cx="1852613" cy="566737"/>
        </p:xfrm>
        <a:graphic>
          <a:graphicData uri="http://schemas.openxmlformats.org/presentationml/2006/ole">
            <p:oleObj spid="_x0000_s98308" name="公式" r:id="rId7" imgW="787400" imgH="241300" progId="Equation.3">
              <p:embed/>
            </p:oleObj>
          </a:graphicData>
        </a:graphic>
      </p:graphicFrame>
      <p:graphicFrame>
        <p:nvGraphicFramePr>
          <p:cNvPr id="13317" name="Object 21"/>
          <p:cNvGraphicFramePr>
            <a:graphicFrameLocks noChangeAspect="1"/>
          </p:cNvGraphicFramePr>
          <p:nvPr/>
        </p:nvGraphicFramePr>
        <p:xfrm>
          <a:off x="2989263" y="5283200"/>
          <a:ext cx="2668587" cy="561975"/>
        </p:xfrm>
        <a:graphic>
          <a:graphicData uri="http://schemas.openxmlformats.org/presentationml/2006/ole">
            <p:oleObj spid="_x0000_s98309" name="公式" r:id="rId8" imgW="1205977" imgH="253890" progId="Equation.3">
              <p:embed/>
            </p:oleObj>
          </a:graphicData>
        </a:graphic>
      </p:graphicFrame>
      <p:graphicFrame>
        <p:nvGraphicFramePr>
          <p:cNvPr id="13318" name="Object 22"/>
          <p:cNvGraphicFramePr>
            <a:graphicFrameLocks noChangeAspect="1"/>
          </p:cNvGraphicFramePr>
          <p:nvPr/>
        </p:nvGraphicFramePr>
        <p:xfrm>
          <a:off x="850900" y="4716463"/>
          <a:ext cx="1117600" cy="515937"/>
        </p:xfrm>
        <a:graphic>
          <a:graphicData uri="http://schemas.openxmlformats.org/presentationml/2006/ole">
            <p:oleObj spid="_x0000_s98310" name="公式" r:id="rId9" imgW="495085" imgH="228501" progId="Equation.3">
              <p:embed/>
            </p:oleObj>
          </a:graphicData>
        </a:graphic>
      </p:graphicFrame>
      <p:graphicFrame>
        <p:nvGraphicFramePr>
          <p:cNvPr id="13319" name="Object 23"/>
          <p:cNvGraphicFramePr>
            <a:graphicFrameLocks noChangeAspect="1"/>
          </p:cNvGraphicFramePr>
          <p:nvPr/>
        </p:nvGraphicFramePr>
        <p:xfrm>
          <a:off x="835025" y="5265738"/>
          <a:ext cx="1706563" cy="512762"/>
        </p:xfrm>
        <a:graphic>
          <a:graphicData uri="http://schemas.openxmlformats.org/presentationml/2006/ole">
            <p:oleObj spid="_x0000_s98311" name="公式" r:id="rId10" imgW="761669" imgH="228501" progId="Equation.3">
              <p:embed/>
            </p:oleObj>
          </a:graphicData>
        </a:graphic>
      </p:graphicFrame>
      <p:pic>
        <p:nvPicPr>
          <p:cNvPr id="13325" name="Picture 24"/>
          <p:cNvPicPr>
            <a:picLocks noChangeAspect="1" noChangeArrowheads="1"/>
          </p:cNvPicPr>
          <p:nvPr/>
        </p:nvPicPr>
        <p:blipFill>
          <a:blip r:embed="rId11"/>
          <a:srcRect/>
          <a:stretch>
            <a:fillRect/>
          </a:stretch>
        </p:blipFill>
        <p:spPr bwMode="auto">
          <a:xfrm>
            <a:off x="5929322" y="4786322"/>
            <a:ext cx="2954338" cy="1609725"/>
          </a:xfrm>
          <a:prstGeom prst="rect">
            <a:avLst/>
          </a:prstGeom>
          <a:noFill/>
          <a:ln w="9525">
            <a:noFill/>
            <a:miter lim="800000"/>
            <a:headEnd/>
            <a:tailEnd/>
          </a:ln>
        </p:spPr>
      </p:pic>
      <p:pic>
        <p:nvPicPr>
          <p:cNvPr id="13326" name="Picture 25" descr="03p62"/>
          <p:cNvPicPr preferRelativeResize="0">
            <a:picLocks noChangeAspect="1" noChangeArrowheads="1"/>
          </p:cNvPicPr>
          <p:nvPr>
            <p:custDataLst>
              <p:tags r:id="rId2"/>
            </p:custDataLst>
          </p:nvPr>
        </p:nvPicPr>
        <p:blipFill>
          <a:blip r:embed="rId12"/>
          <a:srcRect/>
          <a:stretch>
            <a:fillRect/>
          </a:stretch>
        </p:blipFill>
        <p:spPr bwMode="auto">
          <a:xfrm>
            <a:off x="6215074" y="0"/>
            <a:ext cx="2500298" cy="1514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Rectangle 2"/>
          <p:cNvSpPr>
            <a:spLocks noChangeArrowheads="1"/>
          </p:cNvSpPr>
          <p:nvPr/>
        </p:nvSpPr>
        <p:spPr bwMode="auto">
          <a:xfrm>
            <a:off x="428596" y="1346200"/>
            <a:ext cx="5108604" cy="5083196"/>
          </a:xfrm>
          <a:prstGeom prst="rect">
            <a:avLst/>
          </a:prstGeom>
          <a:noFill/>
          <a:ln w="9525">
            <a:noFill/>
            <a:miter lim="800000"/>
            <a:headEnd/>
            <a:tailEnd/>
          </a:ln>
        </p:spPr>
        <p:txBody>
          <a:bodyPr/>
          <a:lstStyle/>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Initial conditions (</a:t>
            </a:r>
            <a:r>
              <a:rPr lang="en-US" altLang="zh-CN" sz="2000" b="1" i="1" dirty="0">
                <a:solidFill>
                  <a:srgbClr val="002060"/>
                </a:solidFill>
                <a:latin typeface="Times New Roman" pitchFamily="18" charset="0"/>
                <a:ea typeface="SimSun" pitchFamily="2" charset="-122"/>
                <a:cs typeface="Times New Roman" pitchFamily="18" charset="0"/>
              </a:rPr>
              <a:t>t = 0</a:t>
            </a:r>
            <a:r>
              <a:rPr lang="en-US" altLang="zh-CN" sz="2000" b="1" dirty="0">
                <a:solidFill>
                  <a:srgbClr val="002060"/>
                </a:solidFill>
                <a:latin typeface="Times New Roman" pitchFamily="18" charset="0"/>
                <a:ea typeface="SimSun" pitchFamily="2" charset="-122"/>
                <a:cs typeface="Times New Roman" pitchFamily="18" charset="0"/>
              </a:rPr>
              <a:t>): </a:t>
            </a:r>
            <a:r>
              <a:rPr lang="en-US" altLang="zh-CN" sz="2000" b="1" i="1" dirty="0">
                <a:solidFill>
                  <a:srgbClr val="002060"/>
                </a:solidFill>
                <a:latin typeface="Times New Roman" pitchFamily="18" charset="0"/>
                <a:ea typeface="SimSun" pitchFamily="2" charset="-122"/>
                <a:cs typeface="Times New Roman" pitchFamily="18" charset="0"/>
              </a:rPr>
              <a:t>x</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y</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 0 v</a:t>
            </a:r>
            <a:r>
              <a:rPr lang="en-US" altLang="zh-CN" sz="2000" b="1" i="1" baseline="-25000" dirty="0">
                <a:solidFill>
                  <a:srgbClr val="002060"/>
                </a:solidFill>
                <a:latin typeface="Times New Roman" pitchFamily="18" charset="0"/>
                <a:ea typeface="SimSun" pitchFamily="2" charset="-122"/>
                <a:cs typeface="Times New Roman" pitchFamily="18" charset="0"/>
              </a:rPr>
              <a:t>0x</a:t>
            </a:r>
            <a:r>
              <a:rPr lang="en-US" altLang="zh-CN" sz="2000" b="1" i="1" dirty="0">
                <a:solidFill>
                  <a:srgbClr val="002060"/>
                </a:solidFill>
                <a:latin typeface="Times New Roman" pitchFamily="18" charset="0"/>
                <a:ea typeface="SimSun" pitchFamily="2" charset="-122"/>
                <a:cs typeface="Times New Roman" pitchFamily="18" charset="0"/>
              </a:rPr>
              <a:t> = v</a:t>
            </a:r>
            <a:r>
              <a:rPr lang="en-US" altLang="zh-CN" sz="2000" b="1" i="1" baseline="-25000" dirty="0">
                <a:solidFill>
                  <a:srgbClr val="002060"/>
                </a:solidFill>
                <a:latin typeface="Times New Roman" pitchFamily="18" charset="0"/>
                <a:ea typeface="SimSun" pitchFamily="2" charset="-122"/>
                <a:cs typeface="Times New Roman" pitchFamily="18" charset="0"/>
              </a:rPr>
              <a:t>0</a:t>
            </a:r>
            <a:r>
              <a:rPr lang="en-US" altLang="zh-CN" sz="2000" b="1" i="1" dirty="0">
                <a:solidFill>
                  <a:srgbClr val="002060"/>
                </a:solidFill>
                <a:latin typeface="Times New Roman" pitchFamily="18" charset="0"/>
                <a:ea typeface="SimSun" pitchFamily="2" charset="-122"/>
                <a:cs typeface="Times New Roman" pitchFamily="18" charset="0"/>
              </a:rPr>
              <a:t> </a:t>
            </a:r>
            <a:r>
              <a:rPr lang="en-US" altLang="zh-CN" sz="2000" b="1" dirty="0" err="1">
                <a:solidFill>
                  <a:srgbClr val="002060"/>
                </a:solidFill>
                <a:latin typeface="Times New Roman" pitchFamily="18" charset="0"/>
                <a:ea typeface="SimSun" pitchFamily="2" charset="-122"/>
                <a:cs typeface="Times New Roman" pitchFamily="18" charset="0"/>
              </a:rPr>
              <a:t>cos</a:t>
            </a:r>
            <a:r>
              <a:rPr lang="el-GR" altLang="zh-CN" sz="2000" b="1" i="1" dirty="0">
                <a:solidFill>
                  <a:srgbClr val="002060"/>
                </a:solidFill>
                <a:latin typeface="Times New Roman" pitchFamily="18" charset="0"/>
                <a:ea typeface="SimSun" pitchFamily="2" charset="-122"/>
                <a:cs typeface="Times New Roman" pitchFamily="18" charset="0"/>
                <a:sym typeface="Symbol" pitchFamily="18" charset="2"/>
              </a:rPr>
              <a:t>θ</a:t>
            </a:r>
            <a:r>
              <a:rPr lang="en-US" altLang="zh-CN" sz="2000" b="1" i="1" baseline="-25000" dirty="0">
                <a:solidFill>
                  <a:srgbClr val="002060"/>
                </a:solidFill>
                <a:latin typeface="Times New Roman" pitchFamily="18" charset="0"/>
                <a:ea typeface="SimSun" pitchFamily="2" charset="-122"/>
                <a:cs typeface="Times New Roman" pitchFamily="18" charset="0"/>
                <a:sym typeface="Symbol" pitchFamily="18" charset="2"/>
              </a:rPr>
              <a:t>0  </a:t>
            </a:r>
            <a:r>
              <a:rPr lang="en-US" altLang="zh-CN" sz="2000" b="1" dirty="0">
                <a:solidFill>
                  <a:srgbClr val="002060"/>
                </a:solidFill>
                <a:latin typeface="Times New Roman" pitchFamily="18" charset="0"/>
                <a:ea typeface="SimSun" pitchFamily="2" charset="-122"/>
                <a:cs typeface="Times New Roman" pitchFamily="18" charset="0"/>
                <a:sym typeface="Symbol" pitchFamily="18" charset="2"/>
              </a:rPr>
              <a:t>and </a:t>
            </a:r>
            <a:r>
              <a:rPr lang="en-US" altLang="zh-CN" sz="2000" b="1" i="1" dirty="0">
                <a:solidFill>
                  <a:srgbClr val="002060"/>
                </a:solidFill>
                <a:latin typeface="Times New Roman" pitchFamily="18" charset="0"/>
                <a:ea typeface="SimSun" pitchFamily="2" charset="-122"/>
                <a:cs typeface="Times New Roman" pitchFamily="18" charset="0"/>
              </a:rPr>
              <a:t>v</a:t>
            </a:r>
            <a:r>
              <a:rPr lang="en-US" altLang="zh-CN" sz="2000" b="1" i="1" baseline="-25000" dirty="0">
                <a:solidFill>
                  <a:srgbClr val="002060"/>
                </a:solidFill>
                <a:latin typeface="Times New Roman" pitchFamily="18" charset="0"/>
                <a:ea typeface="SimSun" pitchFamily="2" charset="-122"/>
                <a:cs typeface="Times New Roman" pitchFamily="18" charset="0"/>
              </a:rPr>
              <a:t>0y</a:t>
            </a:r>
            <a:r>
              <a:rPr lang="en-US" altLang="zh-CN" sz="2000" b="1" i="1" dirty="0">
                <a:solidFill>
                  <a:srgbClr val="002060"/>
                </a:solidFill>
                <a:latin typeface="Times New Roman" pitchFamily="18" charset="0"/>
                <a:ea typeface="SimSun" pitchFamily="2" charset="-122"/>
                <a:cs typeface="Times New Roman" pitchFamily="18" charset="0"/>
              </a:rPr>
              <a:t> = v</a:t>
            </a:r>
            <a:r>
              <a:rPr lang="en-US" altLang="zh-CN" sz="2000" b="1" i="1" baseline="-25000" dirty="0">
                <a:solidFill>
                  <a:srgbClr val="002060"/>
                </a:solidFill>
                <a:latin typeface="Times New Roman" pitchFamily="18" charset="0"/>
                <a:ea typeface="SimSun" pitchFamily="2" charset="-122"/>
                <a:cs typeface="Times New Roman" pitchFamily="18" charset="0"/>
              </a:rPr>
              <a:t>0 </a:t>
            </a:r>
            <a:r>
              <a:rPr lang="en-US" altLang="zh-CN" sz="2000" b="1" dirty="0">
                <a:solidFill>
                  <a:srgbClr val="002060"/>
                </a:solidFill>
                <a:latin typeface="Times New Roman" pitchFamily="18" charset="0"/>
                <a:ea typeface="SimSun" pitchFamily="2" charset="-122"/>
                <a:cs typeface="Times New Roman" pitchFamily="18" charset="0"/>
              </a:rPr>
              <a:t>sin</a:t>
            </a:r>
            <a:r>
              <a:rPr lang="el-GR" altLang="zh-CN" sz="2000" b="1" i="1" dirty="0">
                <a:solidFill>
                  <a:srgbClr val="002060"/>
                </a:solidFill>
                <a:latin typeface="Times New Roman" pitchFamily="18" charset="0"/>
                <a:ea typeface="SimSun" pitchFamily="2" charset="-122"/>
                <a:cs typeface="Times New Roman" pitchFamily="18" charset="0"/>
                <a:sym typeface="Symbol" pitchFamily="18" charset="2"/>
              </a:rPr>
              <a:t>θ</a:t>
            </a:r>
            <a:r>
              <a:rPr lang="en-US" altLang="zh-CN" sz="2000" b="1" i="1" baseline="-25000" dirty="0">
                <a:solidFill>
                  <a:srgbClr val="002060"/>
                </a:solidFill>
                <a:latin typeface="Times New Roman" pitchFamily="18" charset="0"/>
                <a:ea typeface="SimSun" pitchFamily="2" charset="-122"/>
                <a:cs typeface="Times New Roman" pitchFamily="18" charset="0"/>
                <a:sym typeface="Symbol" pitchFamily="18" charset="2"/>
              </a:rPr>
              <a:t>0</a:t>
            </a: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Horizontal motion:</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Vertical motion:</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pPr>
            <a:endParaRPr lang="en-US" altLang="zh-CN" sz="2000" b="0" dirty="0">
              <a:solidFill>
                <a:schemeClr val="bg2"/>
              </a:solidFill>
              <a:latin typeface="Tahoma" pitchFamily="34" charset="0"/>
              <a:ea typeface="SimSun" pitchFamily="2" charset="-122"/>
            </a:endParaRPr>
          </a:p>
        </p:txBody>
      </p:sp>
      <p:sp>
        <p:nvSpPr>
          <p:cNvPr id="14344" name="Rectangle 3"/>
          <p:cNvSpPr>
            <a:spLocks noGrp="1" noChangeArrowheads="1"/>
          </p:cNvSpPr>
          <p:nvPr>
            <p:ph type="title" sz="quarter"/>
          </p:nvPr>
        </p:nvSpPr>
        <p:spPr/>
        <p:txBody>
          <a:bodyPr>
            <a:normAutofit/>
          </a:bodyPr>
          <a:lstStyle/>
          <a:p>
            <a:pPr algn="l" eaLnBrk="1" hangingPunct="1">
              <a:buFont typeface="Wingdings" pitchFamily="2" charset="2"/>
              <a:buChar char="v"/>
            </a:pPr>
            <a:r>
              <a:rPr lang="en-US" altLang="zh-CN" sz="3200" b="1" dirty="0" smtClean="0">
                <a:solidFill>
                  <a:srgbClr val="C00000"/>
                </a:solidFill>
                <a:latin typeface="Times New Roman" pitchFamily="18" charset="0"/>
                <a:ea typeface="SimSun" pitchFamily="2" charset="-122"/>
                <a:cs typeface="Times New Roman" pitchFamily="18" charset="0"/>
              </a:rPr>
              <a:t>Trajectory of Projectile Motion</a:t>
            </a:r>
            <a:endParaRPr lang="en-US" sz="3200" b="1" dirty="0" smtClean="0">
              <a:solidFill>
                <a:srgbClr val="C00000"/>
              </a:solidFill>
              <a:latin typeface="Times New Roman" pitchFamily="18" charset="0"/>
              <a:cs typeface="Times New Roman" pitchFamily="18" charset="0"/>
            </a:endParaRPr>
          </a:p>
        </p:txBody>
      </p:sp>
      <p:graphicFrame>
        <p:nvGraphicFramePr>
          <p:cNvPr id="14338" name="Object 11"/>
          <p:cNvGraphicFramePr>
            <a:graphicFrameLocks noChangeAspect="1"/>
          </p:cNvGraphicFramePr>
          <p:nvPr/>
        </p:nvGraphicFramePr>
        <p:xfrm>
          <a:off x="1331913" y="3186113"/>
          <a:ext cx="1751012" cy="392112"/>
        </p:xfrm>
        <a:graphic>
          <a:graphicData uri="http://schemas.openxmlformats.org/presentationml/2006/ole">
            <p:oleObj spid="_x0000_s102402" name="公式" r:id="rId3" imgW="1129810" imgH="253890" progId="Equation.3">
              <p:embed/>
            </p:oleObj>
          </a:graphicData>
        </a:graphic>
      </p:graphicFrame>
      <p:graphicFrame>
        <p:nvGraphicFramePr>
          <p:cNvPr id="14339" name="Object 12"/>
          <p:cNvGraphicFramePr>
            <a:graphicFrameLocks noChangeAspect="1"/>
          </p:cNvGraphicFramePr>
          <p:nvPr/>
        </p:nvGraphicFramePr>
        <p:xfrm>
          <a:off x="1262063" y="2311400"/>
          <a:ext cx="2676525" cy="666750"/>
        </p:xfrm>
        <a:graphic>
          <a:graphicData uri="http://schemas.openxmlformats.org/presentationml/2006/ole">
            <p:oleObj spid="_x0000_s102403" name="公式" r:id="rId4" imgW="1727200" imgH="431800" progId="Equation.3">
              <p:embed/>
            </p:oleObj>
          </a:graphicData>
        </a:graphic>
      </p:graphicFrame>
      <p:graphicFrame>
        <p:nvGraphicFramePr>
          <p:cNvPr id="14340" name="Object 13"/>
          <p:cNvGraphicFramePr>
            <a:graphicFrameLocks noChangeAspect="1"/>
          </p:cNvGraphicFramePr>
          <p:nvPr/>
        </p:nvGraphicFramePr>
        <p:xfrm>
          <a:off x="1249363" y="3524250"/>
          <a:ext cx="2322512" cy="784225"/>
        </p:xfrm>
        <a:graphic>
          <a:graphicData uri="http://schemas.openxmlformats.org/presentationml/2006/ole">
            <p:oleObj spid="_x0000_s102404" name="公式" r:id="rId5" imgW="1498600" imgH="508000" progId="Equation.3">
              <p:embed/>
            </p:oleObj>
          </a:graphicData>
        </a:graphic>
      </p:graphicFrame>
      <p:graphicFrame>
        <p:nvGraphicFramePr>
          <p:cNvPr id="14341" name="Object 14"/>
          <p:cNvGraphicFramePr>
            <a:graphicFrameLocks noChangeAspect="1"/>
          </p:cNvGraphicFramePr>
          <p:nvPr/>
        </p:nvGraphicFramePr>
        <p:xfrm>
          <a:off x="1000100" y="4429132"/>
          <a:ext cx="2697162" cy="685800"/>
        </p:xfrm>
        <a:graphic>
          <a:graphicData uri="http://schemas.openxmlformats.org/presentationml/2006/ole">
            <p:oleObj spid="_x0000_s102405" name="公式" r:id="rId6" imgW="1739900" imgH="444500" progId="Equation.3">
              <p:embed/>
            </p:oleObj>
          </a:graphicData>
        </a:graphic>
      </p:graphicFrame>
      <p:pic>
        <p:nvPicPr>
          <p:cNvPr id="14345" name="Picture 15" descr="ProjectileMotion01"/>
          <p:cNvPicPr>
            <a:picLocks noChangeAspect="1" noChangeArrowheads="1"/>
          </p:cNvPicPr>
          <p:nvPr/>
        </p:nvPicPr>
        <p:blipFill>
          <a:blip r:embed="rId7"/>
          <a:srcRect/>
          <a:stretch>
            <a:fillRect/>
          </a:stretch>
        </p:blipFill>
        <p:spPr bwMode="auto">
          <a:xfrm>
            <a:off x="4357686" y="1857364"/>
            <a:ext cx="4530727" cy="421484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14290"/>
            <a:ext cx="8229600" cy="619108"/>
          </a:xfrm>
        </p:spPr>
        <p:txBody>
          <a:bodyPr>
            <a:noAutofit/>
          </a:bodyPr>
          <a:lstStyle/>
          <a:p>
            <a:pPr algn="l">
              <a:buFont typeface="Wingdings" pitchFamily="2" charset="2"/>
              <a:buChar char="v"/>
            </a:pPr>
            <a:r>
              <a:rPr lang="en-US" sz="2400" b="1" dirty="0" smtClean="0">
                <a:solidFill>
                  <a:srgbClr val="C00000"/>
                </a:solidFill>
                <a:latin typeface="Times New Roman" pitchFamily="18" charset="0"/>
                <a:cs typeface="Times New Roman" pitchFamily="18" charset="0"/>
              </a:rPr>
              <a:t>Horizontal range and maximum height of a projectile</a:t>
            </a:r>
            <a:endParaRPr lang="en-MY" sz="2400" b="1" dirty="0">
              <a:solidFill>
                <a:srgbClr val="C0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0" y="1000108"/>
            <a:ext cx="9144000" cy="5857892"/>
          </a:xfrm>
        </p:spPr>
        <p:txBody>
          <a:bodyPr>
            <a:normAutofit/>
          </a:bodyPr>
          <a:lstStyle/>
          <a:p>
            <a:pPr>
              <a:buNone/>
            </a:pPr>
            <a:r>
              <a:rPr lang="en-MY" b="1" dirty="0" smtClean="0">
                <a:solidFill>
                  <a:srgbClr val="002060"/>
                </a:solidFill>
                <a:latin typeface="Times New Roman" pitchFamily="18" charset="0"/>
                <a:cs typeface="Times New Roman" pitchFamily="18" charset="0"/>
              </a:rPr>
              <a:t>       </a:t>
            </a:r>
            <a:r>
              <a:rPr lang="en-MY" sz="2000" b="1" dirty="0" smtClean="0">
                <a:solidFill>
                  <a:srgbClr val="002060"/>
                </a:solidFill>
                <a:latin typeface="Times New Roman" pitchFamily="18" charset="0"/>
                <a:cs typeface="Times New Roman" pitchFamily="18" charset="0"/>
              </a:rPr>
              <a:t>The horizontal range </a:t>
            </a:r>
            <a:r>
              <a:rPr lang="en-MY" sz="2000" b="1" i="1" dirty="0" smtClean="0">
                <a:solidFill>
                  <a:srgbClr val="C00000"/>
                </a:solidFill>
                <a:latin typeface="Times New Roman" pitchFamily="18" charset="0"/>
                <a:cs typeface="Times New Roman" pitchFamily="18" charset="0"/>
              </a:rPr>
              <a:t>R</a:t>
            </a:r>
            <a:r>
              <a:rPr lang="en-MY" sz="2000" b="1" dirty="0" smtClean="0">
                <a:solidFill>
                  <a:srgbClr val="002060"/>
                </a:solidFill>
                <a:latin typeface="Times New Roman" pitchFamily="18" charset="0"/>
                <a:cs typeface="Times New Roman" pitchFamily="18" charset="0"/>
              </a:rPr>
              <a:t> of the projectile is the horizontal distance the projectile has travelled when it returns to its initial height (the height at which it is launched). To find range h, let us put                           in eq. 1, and                         in eq. 2</a:t>
            </a:r>
          </a:p>
          <a:p>
            <a:pPr>
              <a:buNone/>
            </a:pPr>
            <a:r>
              <a:rPr lang="en-MY" sz="2000" b="1" dirty="0" smtClean="0">
                <a:solidFill>
                  <a:srgbClr val="002060"/>
                </a:solidFill>
                <a:latin typeface="Times New Roman" pitchFamily="18" charset="0"/>
                <a:cs typeface="Times New Roman" pitchFamily="18" charset="0"/>
              </a:rPr>
              <a:t>                                                              ……….. 1</a:t>
            </a:r>
          </a:p>
          <a:p>
            <a:pPr>
              <a:buNone/>
            </a:pPr>
            <a:r>
              <a:rPr lang="en-US" sz="2000" b="1" dirty="0" smtClean="0">
                <a:solidFill>
                  <a:srgbClr val="002060"/>
                </a:solidFill>
                <a:latin typeface="Times New Roman" pitchFamily="18" charset="0"/>
                <a:cs typeface="Times New Roman" pitchFamily="18" charset="0"/>
              </a:rPr>
              <a:t>                                                              …………2</a:t>
            </a:r>
          </a:p>
          <a:p>
            <a:pPr>
              <a:buNone/>
            </a:pPr>
            <a:r>
              <a:rPr lang="en-US" sz="2000" b="1" dirty="0" smtClean="0">
                <a:solidFill>
                  <a:srgbClr val="002060"/>
                </a:solidFill>
                <a:latin typeface="Times New Roman" pitchFamily="18" charset="0"/>
                <a:cs typeface="Times New Roman" pitchFamily="18" charset="0"/>
              </a:rPr>
              <a:t>By substituting the time t  in the above equation</a:t>
            </a: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lgn="r" rtl="1">
              <a:buNone/>
            </a:pPr>
            <a:r>
              <a:rPr lang="ar-IQ" sz="2000" b="1" dirty="0" smtClean="0">
                <a:solidFill>
                  <a:srgbClr val="002060"/>
                </a:solidFill>
                <a:latin typeface="Times New Roman" pitchFamily="18" charset="0"/>
                <a:cs typeface="Times New Roman" pitchFamily="18" charset="0"/>
              </a:rPr>
              <a:t>من المعادلة 3 نلاحظ اقصى ارتفاع يصل اليه الجسم المتحرك في بعدين كحركة المقذوفات على عجلة الجاذبية.</a:t>
            </a:r>
            <a:endParaRPr lang="en-US" sz="2000" b="1" dirty="0" smtClean="0">
              <a:solidFill>
                <a:srgbClr val="002060"/>
              </a:solidFill>
              <a:latin typeface="Times New Roman" pitchFamily="18" charset="0"/>
              <a:cs typeface="Times New Roman" pitchFamily="18" charset="0"/>
            </a:endParaRPr>
          </a:p>
          <a:p>
            <a:r>
              <a:rPr lang="pl-PL" sz="2000" b="1" dirty="0" smtClean="0">
                <a:solidFill>
                  <a:srgbClr val="002060"/>
                </a:solidFill>
                <a:latin typeface="Times New Roman" pitchFamily="18" charset="0"/>
                <a:cs typeface="Times New Roman" pitchFamily="18" charset="0"/>
              </a:rPr>
              <a:t>90</a:t>
            </a:r>
            <a:r>
              <a:rPr lang="en-US" sz="2000" b="1" dirty="0" smtClean="0">
                <a:solidFill>
                  <a:srgbClr val="002060"/>
                </a:solidFill>
                <a:latin typeface="Times New Roman" pitchFamily="18" charset="0"/>
                <a:cs typeface="Times New Roman" pitchFamily="18" charset="0"/>
              </a:rPr>
              <a:t>   or  </a:t>
            </a:r>
            <a:r>
              <a:rPr lang="pl-PL" sz="2000" b="1" dirty="0" smtClean="0">
                <a:solidFill>
                  <a:srgbClr val="002060"/>
                </a:solidFill>
                <a:latin typeface="Times New Roman" pitchFamily="18" charset="0"/>
                <a:cs typeface="Times New Roman" pitchFamily="18" charset="0"/>
              </a:rPr>
              <a:t>45°.</a:t>
            </a:r>
            <a:r>
              <a:rPr lang="en-MY" sz="2000" dirty="0" smtClean="0"/>
              <a:t> </a:t>
            </a: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MY" sz="2000" b="1" dirty="0" smtClean="0">
              <a:solidFill>
                <a:srgbClr val="002060"/>
              </a:solidFill>
              <a:latin typeface="Times New Roman" pitchFamily="18" charset="0"/>
              <a:cs typeface="Times New Roman" pitchFamily="18" charset="0"/>
            </a:endParaRPr>
          </a:p>
          <a:p>
            <a:pPr>
              <a:buNone/>
            </a:pPr>
            <a:endParaRPr lang="en-MY" sz="2800" b="1" dirty="0">
              <a:solidFill>
                <a:srgbClr val="002060"/>
              </a:solidFill>
              <a:latin typeface="Times New Roman" pitchFamily="18" charset="0"/>
              <a:cs typeface="Times New Roman" pitchFamily="18" charset="0"/>
            </a:endParaRPr>
          </a:p>
        </p:txBody>
      </p:sp>
      <p:pic>
        <p:nvPicPr>
          <p:cNvPr id="104451" name="Picture 3"/>
          <p:cNvPicPr>
            <a:picLocks noChangeAspect="1" noChangeArrowheads="1"/>
          </p:cNvPicPr>
          <p:nvPr/>
        </p:nvPicPr>
        <p:blipFill>
          <a:blip r:embed="rId2"/>
          <a:srcRect/>
          <a:stretch>
            <a:fillRect/>
          </a:stretch>
        </p:blipFill>
        <p:spPr bwMode="auto">
          <a:xfrm>
            <a:off x="1142976" y="2500306"/>
            <a:ext cx="2557480" cy="357190"/>
          </a:xfrm>
          <a:prstGeom prst="rect">
            <a:avLst/>
          </a:prstGeom>
          <a:noFill/>
          <a:ln w="9525">
            <a:noFill/>
            <a:miter lim="800000"/>
            <a:headEnd/>
            <a:tailEnd/>
          </a:ln>
          <a:effectLst/>
        </p:spPr>
      </p:pic>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4452"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629" y="1857363"/>
            <a:ext cx="1500198" cy="357191"/>
          </a:xfrm>
          <a:prstGeom prst="rect">
            <a:avLst/>
          </a:prstGeom>
          <a:noFill/>
        </p:spPr>
      </p:pic>
      <p:sp>
        <p:nvSpPr>
          <p:cNvPr id="1044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4454"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7947413" y="1857364"/>
            <a:ext cx="1196587" cy="357190"/>
          </a:xfrm>
          <a:prstGeom prst="rect">
            <a:avLst/>
          </a:prstGeom>
          <a:noFill/>
        </p:spPr>
      </p:pic>
      <p:pic>
        <p:nvPicPr>
          <p:cNvPr id="104456" name="Picture 8"/>
          <p:cNvPicPr>
            <a:picLocks noChangeAspect="1" noChangeArrowheads="1"/>
          </p:cNvPicPr>
          <p:nvPr/>
        </p:nvPicPr>
        <p:blipFill>
          <a:blip r:embed="rId5"/>
          <a:srcRect/>
          <a:stretch>
            <a:fillRect/>
          </a:stretch>
        </p:blipFill>
        <p:spPr bwMode="auto">
          <a:xfrm>
            <a:off x="1142976" y="2857496"/>
            <a:ext cx="2318822" cy="357190"/>
          </a:xfrm>
          <a:prstGeom prst="rect">
            <a:avLst/>
          </a:prstGeom>
          <a:noFill/>
          <a:ln w="9525">
            <a:noFill/>
            <a:miter lim="800000"/>
            <a:headEnd/>
            <a:tailEnd/>
          </a:ln>
          <a:effectLst/>
        </p:spPr>
      </p:pic>
      <p:grpSp>
        <p:nvGrpSpPr>
          <p:cNvPr id="12" name="Group 27"/>
          <p:cNvGrpSpPr>
            <a:grpSpLocks/>
          </p:cNvGrpSpPr>
          <p:nvPr/>
        </p:nvGrpSpPr>
        <p:grpSpPr bwMode="auto">
          <a:xfrm>
            <a:off x="5667375" y="2428868"/>
            <a:ext cx="3190905" cy="2936875"/>
            <a:chOff x="3408" y="891"/>
            <a:chExt cx="2190" cy="1850"/>
          </a:xfrm>
        </p:grpSpPr>
        <p:pic>
          <p:nvPicPr>
            <p:cNvPr id="13" name="Picture 19" descr="F04_10"/>
            <p:cNvPicPr>
              <a:picLocks noChangeAspect="1" noChangeArrowheads="1"/>
            </p:cNvPicPr>
            <p:nvPr/>
          </p:nvPicPr>
          <p:blipFill>
            <a:blip r:embed="rId6" cstate="print"/>
            <a:srcRect/>
            <a:stretch>
              <a:fillRect/>
            </a:stretch>
          </p:blipFill>
          <p:spPr bwMode="auto">
            <a:xfrm>
              <a:off x="3408" y="891"/>
              <a:ext cx="2190" cy="1850"/>
            </a:xfrm>
            <a:prstGeom prst="rect">
              <a:avLst/>
            </a:prstGeom>
            <a:noFill/>
            <a:ln w="9525">
              <a:noFill/>
              <a:miter lim="800000"/>
              <a:headEnd/>
              <a:tailEnd/>
            </a:ln>
          </p:spPr>
        </p:pic>
        <p:sp>
          <p:nvSpPr>
            <p:cNvPr id="14" name="Line 20"/>
            <p:cNvSpPr>
              <a:spLocks noChangeShapeType="1"/>
            </p:cNvSpPr>
            <p:nvPr/>
          </p:nvSpPr>
          <p:spPr bwMode="auto">
            <a:xfrm>
              <a:off x="4304" y="1048"/>
              <a:ext cx="0" cy="704"/>
            </a:xfrm>
            <a:prstGeom prst="line">
              <a:avLst/>
            </a:prstGeom>
            <a:noFill/>
            <a:ln w="34925">
              <a:solidFill>
                <a:srgbClr val="808080"/>
              </a:solidFill>
              <a:round/>
              <a:headEnd type="triangle" w="med" len="med"/>
              <a:tailEnd/>
            </a:ln>
          </p:spPr>
          <p:txBody>
            <a:bodyPr/>
            <a:lstStyle/>
            <a:p>
              <a:endParaRPr lang="en-MY"/>
            </a:p>
          </p:txBody>
        </p:sp>
        <p:sp>
          <p:nvSpPr>
            <p:cNvPr id="15" name="Text Box 21"/>
            <p:cNvSpPr txBox="1">
              <a:spLocks noChangeArrowheads="1"/>
            </p:cNvSpPr>
            <p:nvPr/>
          </p:nvSpPr>
          <p:spPr bwMode="auto">
            <a:xfrm>
              <a:off x="4274" y="1320"/>
              <a:ext cx="219" cy="233"/>
            </a:xfrm>
            <a:prstGeom prst="rect">
              <a:avLst/>
            </a:prstGeom>
            <a:noFill/>
            <a:ln w="9525" algn="ctr">
              <a:noFill/>
              <a:miter lim="800000"/>
              <a:headEnd/>
              <a:tailEnd/>
            </a:ln>
          </p:spPr>
          <p:txBody>
            <a:bodyPr wrap="none">
              <a:spAutoFit/>
            </a:bodyPr>
            <a:lstStyle/>
            <a:p>
              <a:pPr>
                <a:lnSpc>
                  <a:spcPct val="90000"/>
                </a:lnSpc>
                <a:spcBef>
                  <a:spcPct val="20000"/>
                </a:spcBef>
                <a:buClr>
                  <a:srgbClr val="9999FF"/>
                </a:buClr>
                <a:buSzPct val="80000"/>
                <a:buFont typeface="Wingdings" pitchFamily="2" charset="2"/>
                <a:buNone/>
              </a:pPr>
              <a:r>
                <a:rPr lang="en-US" sz="2000" b="1" i="1" dirty="0" smtClean="0">
                  <a:solidFill>
                    <a:schemeClr val="accent2"/>
                  </a:solidFill>
                  <a:ea typeface="SimSun" pitchFamily="2" charset="-122"/>
                </a:rPr>
                <a:t>h</a:t>
              </a:r>
              <a:endParaRPr lang="en-US" sz="2000" b="1" i="1" dirty="0">
                <a:solidFill>
                  <a:schemeClr val="accent2"/>
                </a:solidFill>
              </a:endParaRPr>
            </a:p>
          </p:txBody>
        </p:sp>
      </p:grpSp>
      <p:sp>
        <p:nvSpPr>
          <p:cNvPr id="1044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044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157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15713"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57158" y="3714752"/>
            <a:ext cx="4533900" cy="742950"/>
          </a:xfrm>
          <a:prstGeom prst="rect">
            <a:avLst/>
          </a:prstGeom>
          <a:noFill/>
        </p:spPr>
      </p:pic>
      <p:sp>
        <p:nvSpPr>
          <p:cNvPr id="1157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15715" name="Picture 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28596" y="4429132"/>
            <a:ext cx="2867025" cy="723900"/>
          </a:xfrm>
          <a:prstGeom prst="rect">
            <a:avLst/>
          </a:prstGeom>
          <a:noFill/>
        </p:spPr>
      </p:pic>
      <p:sp>
        <p:nvSpPr>
          <p:cNvPr id="1157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15717" name="Picture 5"/>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28596" y="5143512"/>
            <a:ext cx="2428875" cy="723900"/>
          </a:xfrm>
          <a:prstGeom prst="rect">
            <a:avLst/>
          </a:prstGeo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a:xfrm>
            <a:off x="0" y="214290"/>
            <a:ext cx="8929718" cy="914400"/>
          </a:xfrm>
        </p:spPr>
        <p:txBody>
          <a:bodyPr>
            <a:normAutofit fontScale="90000"/>
          </a:bodyPr>
          <a:lstStyle/>
          <a:p>
            <a:pPr algn="l" eaLnBrk="1" hangingPunct="1">
              <a:buFont typeface="Wingdings" pitchFamily="2" charset="2"/>
              <a:buChar char="Ø"/>
            </a:pPr>
            <a:r>
              <a:rPr lang="en-US" sz="4000" b="1" dirty="0" smtClean="0">
                <a:solidFill>
                  <a:srgbClr val="C00000"/>
                </a:solidFill>
                <a:latin typeface="Times New Roman" pitchFamily="18" charset="0"/>
                <a:cs typeface="Times New Roman" pitchFamily="18" charset="0"/>
              </a:rPr>
              <a:t>Projectile Motion </a:t>
            </a:r>
            <a:r>
              <a:rPr lang="ar-IQ" sz="4000" b="1"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at Various Initial Angles</a:t>
            </a:r>
          </a:p>
        </p:txBody>
      </p:sp>
      <p:sp>
        <p:nvSpPr>
          <p:cNvPr id="16389" name="Rectangle 3"/>
          <p:cNvSpPr>
            <a:spLocks noGrp="1" noChangeArrowheads="1"/>
          </p:cNvSpPr>
          <p:nvPr>
            <p:ph type="body" sz="half" idx="1"/>
          </p:nvPr>
        </p:nvSpPr>
        <p:spPr>
          <a:xfrm>
            <a:off x="457200" y="1676400"/>
            <a:ext cx="4038600" cy="4648200"/>
          </a:xfrm>
        </p:spPr>
        <p:txBody>
          <a:bodyPr/>
          <a:lstStyle/>
          <a:p>
            <a:pPr eaLnBrk="1" hangingPunct="1"/>
            <a:r>
              <a:rPr lang="en-US" sz="2800" b="1" dirty="0" smtClean="0">
                <a:solidFill>
                  <a:srgbClr val="002060"/>
                </a:solidFill>
                <a:latin typeface="Times New Roman" pitchFamily="18" charset="0"/>
                <a:cs typeface="Times New Roman" pitchFamily="18" charset="0"/>
              </a:rPr>
              <a:t>Complementary values of the initial angle result in the same range</a:t>
            </a:r>
          </a:p>
          <a:p>
            <a:pPr lvl="1" eaLnBrk="1" hangingPunct="1"/>
            <a:r>
              <a:rPr lang="en-US" sz="2400" b="1" dirty="0" smtClean="0">
                <a:solidFill>
                  <a:srgbClr val="002060"/>
                </a:solidFill>
                <a:latin typeface="Times New Roman" pitchFamily="18" charset="0"/>
                <a:cs typeface="Times New Roman" pitchFamily="18" charset="0"/>
              </a:rPr>
              <a:t>The heights will be different</a:t>
            </a:r>
          </a:p>
          <a:p>
            <a:pPr eaLnBrk="1" hangingPunct="1"/>
            <a:r>
              <a:rPr lang="en-US" sz="2800" b="1" dirty="0" smtClean="0">
                <a:solidFill>
                  <a:srgbClr val="002060"/>
                </a:solidFill>
                <a:latin typeface="Times New Roman" pitchFamily="18" charset="0"/>
                <a:cs typeface="Times New Roman" pitchFamily="18" charset="0"/>
              </a:rPr>
              <a:t>The maximum range occurs at a projection angle of 45</a:t>
            </a:r>
            <a:r>
              <a:rPr lang="en-US" sz="2800" b="1" baseline="30000" dirty="0" smtClean="0">
                <a:solidFill>
                  <a:srgbClr val="002060"/>
                </a:solidFill>
                <a:latin typeface="Times New Roman" pitchFamily="18" charset="0"/>
                <a:cs typeface="Times New Roman" pitchFamily="18" charset="0"/>
              </a:rPr>
              <a:t>o</a:t>
            </a:r>
            <a:endParaRPr lang="en-US" sz="2800" b="1" dirty="0" smtClean="0">
              <a:solidFill>
                <a:srgbClr val="002060"/>
              </a:solidFill>
              <a:latin typeface="Times New Roman" pitchFamily="18" charset="0"/>
              <a:cs typeface="Times New Roman" pitchFamily="18" charset="0"/>
            </a:endParaRPr>
          </a:p>
        </p:txBody>
      </p:sp>
      <p:pic>
        <p:nvPicPr>
          <p:cNvPr id="16390" name="Picture 4"/>
          <p:cNvPicPr>
            <a:picLocks noChangeAspect="1" noChangeArrowheads="1"/>
          </p:cNvPicPr>
          <p:nvPr/>
        </p:nvPicPr>
        <p:blipFill>
          <a:blip r:embed="rId3"/>
          <a:srcRect/>
          <a:stretch>
            <a:fillRect/>
          </a:stretch>
        </p:blipFill>
        <p:spPr bwMode="auto">
          <a:xfrm>
            <a:off x="4500562" y="2857496"/>
            <a:ext cx="4429156" cy="3286148"/>
          </a:xfrm>
          <a:prstGeom prst="rect">
            <a:avLst/>
          </a:prstGeom>
          <a:noFill/>
          <a:ln w="9525">
            <a:noFill/>
            <a:miter lim="800000"/>
            <a:headEnd/>
            <a:tailEnd/>
          </a:ln>
        </p:spPr>
      </p:pic>
      <p:graphicFrame>
        <p:nvGraphicFramePr>
          <p:cNvPr id="16386" name="Object 5"/>
          <p:cNvGraphicFramePr>
            <a:graphicFrameLocks noChangeAspect="1"/>
          </p:cNvGraphicFramePr>
          <p:nvPr>
            <p:ph sz="half" idx="2"/>
          </p:nvPr>
        </p:nvGraphicFramePr>
        <p:xfrm>
          <a:off x="5357818" y="1428736"/>
          <a:ext cx="2320925" cy="1193800"/>
        </p:xfrm>
        <a:graphic>
          <a:graphicData uri="http://schemas.openxmlformats.org/presentationml/2006/ole">
            <p:oleObj spid="_x0000_s108546" name="公式" r:id="rId4" imgW="889000" imgH="457200" progId="Equation.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8" name="Text Box 8"/>
          <p:cNvSpPr txBox="1">
            <a:spLocks noChangeArrowheads="1"/>
          </p:cNvSpPr>
          <p:nvPr/>
        </p:nvSpPr>
        <p:spPr bwMode="auto">
          <a:xfrm>
            <a:off x="0" y="857232"/>
            <a:ext cx="9144000" cy="8433078"/>
          </a:xfrm>
          <a:prstGeom prst="rect">
            <a:avLst/>
          </a:prstGeom>
          <a:noFill/>
          <a:ln w="9525">
            <a:noFill/>
            <a:miter lim="800000"/>
            <a:headEnd/>
            <a:tailEnd/>
          </a:ln>
          <a:effectLst/>
        </p:spPr>
        <p:txBody>
          <a:bodyPr>
            <a:spAutoFit/>
          </a:bodyPr>
          <a:lstStyle/>
          <a:p>
            <a:pPr algn="r" rtl="1">
              <a:buFont typeface="Wingdings" pitchFamily="2" charset="2"/>
              <a:buChar char="Ø"/>
            </a:pPr>
            <a:r>
              <a:rPr lang="ar-IQ" sz="2400" b="1" dirty="0" smtClean="0">
                <a:solidFill>
                  <a:srgbClr val="002060"/>
                </a:solidFill>
                <a:latin typeface="Times New Roman" pitchFamily="18" charset="0"/>
                <a:cs typeface="Times New Roman" pitchFamily="18" charset="0"/>
              </a:rPr>
              <a:t>من اساسيات دراسة علم وصف الحركة الكينماتيكا </a:t>
            </a:r>
            <a:r>
              <a:rPr lang="en-US" sz="2400" b="1" dirty="0" smtClean="0">
                <a:solidFill>
                  <a:srgbClr val="002060"/>
                </a:solidFill>
                <a:latin typeface="Times New Roman" pitchFamily="18" charset="0"/>
                <a:cs typeface="Times New Roman" pitchFamily="18" charset="0"/>
              </a:rPr>
              <a:t>Kinematics </a:t>
            </a:r>
            <a:r>
              <a:rPr lang="ar-IQ" sz="2400" b="1" dirty="0" smtClean="0">
                <a:solidFill>
                  <a:srgbClr val="002060"/>
                </a:solidFill>
                <a:latin typeface="Times New Roman" pitchFamily="18" charset="0"/>
                <a:cs typeface="Times New Roman" pitchFamily="18" charset="0"/>
              </a:rPr>
              <a:t> للاجسام المادية هو دراسة كل من الازاحة  </a:t>
            </a:r>
            <a:r>
              <a:rPr lang="en-US" sz="2400" b="1" dirty="0" smtClean="0">
                <a:solidFill>
                  <a:srgbClr val="002060"/>
                </a:solidFill>
                <a:latin typeface="Times New Roman" pitchFamily="18" charset="0"/>
                <a:cs typeface="Times New Roman" pitchFamily="18" charset="0"/>
              </a:rPr>
              <a:t>Displacement </a:t>
            </a:r>
            <a:r>
              <a:rPr lang="ar-IQ" sz="2400" b="1" dirty="0" smtClean="0">
                <a:solidFill>
                  <a:srgbClr val="002060"/>
                </a:solidFill>
                <a:latin typeface="Times New Roman" pitchFamily="18" charset="0"/>
                <a:cs typeface="Times New Roman" pitchFamily="18" charset="0"/>
              </a:rPr>
              <a:t> والسرعة </a:t>
            </a:r>
            <a:r>
              <a:rPr lang="en-US" sz="2400" b="1" dirty="0" smtClean="0">
                <a:solidFill>
                  <a:srgbClr val="002060"/>
                </a:solidFill>
                <a:latin typeface="Times New Roman" pitchFamily="18" charset="0"/>
                <a:cs typeface="Times New Roman" pitchFamily="18" charset="0"/>
              </a:rPr>
              <a:t>Velocity </a:t>
            </a:r>
            <a:r>
              <a:rPr lang="ar-IQ" sz="2400" b="1" dirty="0" smtClean="0">
                <a:solidFill>
                  <a:srgbClr val="002060"/>
                </a:solidFill>
                <a:latin typeface="Times New Roman" pitchFamily="18" charset="0"/>
                <a:cs typeface="Times New Roman" pitchFamily="18" charset="0"/>
              </a:rPr>
              <a:t> والتعجيل  </a:t>
            </a:r>
            <a:r>
              <a:rPr lang="en-US" sz="2400" b="1" dirty="0" smtClean="0">
                <a:solidFill>
                  <a:srgbClr val="002060"/>
                </a:solidFill>
                <a:latin typeface="Times New Roman" pitchFamily="18" charset="0"/>
                <a:cs typeface="Times New Roman" pitchFamily="18" charset="0"/>
              </a:rPr>
              <a:t>Acceleration</a:t>
            </a:r>
            <a:endParaRPr lang="en-MY" sz="2400" b="1" dirty="0" smtClean="0">
              <a:solidFill>
                <a:srgbClr val="002060"/>
              </a:solidFill>
              <a:latin typeface="Times New Roman" pitchFamily="18" charset="0"/>
              <a:cs typeface="Times New Roman" pitchFamily="18" charset="0"/>
            </a:endParaRPr>
          </a:p>
          <a:p>
            <a:pPr algn="r" rtl="1"/>
            <a:r>
              <a:rPr lang="ar-IQ" sz="2400" b="1" dirty="0" smtClean="0">
                <a:solidFill>
                  <a:srgbClr val="002060"/>
                </a:solidFill>
                <a:latin typeface="Times New Roman" pitchFamily="18" charset="0"/>
                <a:cs typeface="Times New Roman" pitchFamily="18" charset="0"/>
              </a:rPr>
              <a:t>ونحتاج هنا الى اعتماد محاور اسناد لتحديد موضع الجسم المتحرك عند ازمنة مختلفة ومن المناسب اعتماد محاور الاسناد الكارتيزية او ما تسمى</a:t>
            </a:r>
            <a:endParaRPr lang="en-US" sz="2400" b="1" dirty="0" smtClean="0">
              <a:solidFill>
                <a:srgbClr val="002060"/>
              </a:solidFill>
              <a:latin typeface="Times New Roman" pitchFamily="18" charset="0"/>
              <a:cs typeface="Times New Roman" pitchFamily="18" charset="0"/>
            </a:endParaRPr>
          </a:p>
          <a:p>
            <a:pPr algn="r" rtl="1"/>
            <a:r>
              <a:rPr lang="en-US" sz="2400" b="1" dirty="0" smtClean="0">
                <a:solidFill>
                  <a:srgbClr val="002060"/>
                </a:solidFill>
                <a:latin typeface="Times New Roman" pitchFamily="18" charset="0"/>
                <a:cs typeface="Times New Roman" pitchFamily="18" charset="0"/>
              </a:rPr>
              <a:t> Rectangular coordinate </a:t>
            </a:r>
            <a:r>
              <a:rPr lang="en-US" sz="2400" b="1" dirty="0" smtClean="0">
                <a:solidFill>
                  <a:srgbClr val="002060"/>
                </a:solidFill>
                <a:latin typeface="Times New Roman"/>
                <a:cs typeface="Times New Roman"/>
              </a:rPr>
              <a:t>﴿</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x,y,z</a:t>
            </a:r>
            <a:endParaRPr lang="en-US" sz="2400" b="1" dirty="0" smtClean="0">
              <a:solidFill>
                <a:srgbClr val="002060"/>
              </a:solidFill>
              <a:latin typeface="Times New Roman" pitchFamily="18" charset="0"/>
              <a:cs typeface="Times New Roman" pitchFamily="18" charset="0"/>
            </a:endParaRPr>
          </a:p>
          <a:p>
            <a:pPr>
              <a:buFont typeface="Wingdings" pitchFamily="2" charset="2"/>
              <a:buChar char="Ø"/>
            </a:pPr>
            <a:r>
              <a:rPr lang="en-MY" b="1" dirty="0" smtClean="0">
                <a:solidFill>
                  <a:srgbClr val="002060"/>
                </a:solidFill>
                <a:latin typeface="Times New Roman" pitchFamily="18" charset="0"/>
                <a:cs typeface="Times New Roman" pitchFamily="18" charset="0"/>
              </a:rPr>
              <a:t>One general way of locating a particles with a position</a:t>
            </a:r>
          </a:p>
          <a:p>
            <a:r>
              <a:rPr lang="en-MY" b="1" dirty="0" smtClean="0">
                <a:solidFill>
                  <a:srgbClr val="002060"/>
                </a:solidFill>
                <a:latin typeface="Times New Roman" pitchFamily="18" charset="0"/>
                <a:cs typeface="Times New Roman" pitchFamily="18" charset="0"/>
              </a:rPr>
              <a:t>vector , which is a vector that extends from a reference point (usually the origin) to the particle.</a:t>
            </a:r>
          </a:p>
          <a:p>
            <a:pPr algn="l">
              <a:buFont typeface="Wingdings" pitchFamily="2" charset="2"/>
              <a:buChar char="q"/>
            </a:pPr>
            <a:r>
              <a:rPr lang="en-MY" sz="2000" b="1" dirty="0" smtClean="0">
                <a:solidFill>
                  <a:srgbClr val="C00000"/>
                </a:solidFill>
                <a:latin typeface="Times New Roman" pitchFamily="18" charset="0"/>
                <a:cs typeface="Times New Roman" pitchFamily="18" charset="0"/>
              </a:rPr>
              <a:t>Kinematic variables in one dimension</a:t>
            </a:r>
          </a:p>
          <a:p>
            <a:pPr algn="l"/>
            <a:r>
              <a:rPr lang="en-MY" sz="2000" b="1" dirty="0" smtClean="0">
                <a:solidFill>
                  <a:srgbClr val="002060"/>
                </a:solidFill>
                <a:latin typeface="Times New Roman" pitchFamily="18" charset="0"/>
                <a:cs typeface="Times New Roman" pitchFamily="18" charset="0"/>
              </a:rPr>
              <a:t>      Position:		</a:t>
            </a:r>
            <a:r>
              <a:rPr lang="en-MY" sz="2000" b="1" i="1" dirty="0" smtClean="0">
                <a:solidFill>
                  <a:srgbClr val="002060"/>
                </a:solidFill>
                <a:latin typeface="Times New Roman" pitchFamily="18" charset="0"/>
                <a:cs typeface="Times New Roman" pitchFamily="18" charset="0"/>
              </a:rPr>
              <a:t>x(t) m</a:t>
            </a:r>
          </a:p>
          <a:p>
            <a:pPr algn="l"/>
            <a:r>
              <a:rPr lang="en-MY" sz="2000" b="1" dirty="0" smtClean="0">
                <a:solidFill>
                  <a:srgbClr val="002060"/>
                </a:solidFill>
                <a:latin typeface="Times New Roman" pitchFamily="18" charset="0"/>
                <a:cs typeface="Times New Roman" pitchFamily="18" charset="0"/>
              </a:rPr>
              <a:t>      Velocity:		</a:t>
            </a:r>
            <a:r>
              <a:rPr lang="en-MY" sz="2000" b="1" i="1" dirty="0" smtClean="0">
                <a:solidFill>
                  <a:srgbClr val="002060"/>
                </a:solidFill>
                <a:latin typeface="Times New Roman" pitchFamily="18" charset="0"/>
                <a:cs typeface="Times New Roman" pitchFamily="18" charset="0"/>
              </a:rPr>
              <a:t>v(t) m/s</a:t>
            </a:r>
          </a:p>
          <a:p>
            <a:pPr algn="l"/>
            <a:r>
              <a:rPr lang="en-MY" sz="2000" b="1" dirty="0" smtClean="0">
                <a:solidFill>
                  <a:srgbClr val="002060"/>
                </a:solidFill>
                <a:latin typeface="Times New Roman" pitchFamily="18" charset="0"/>
                <a:cs typeface="Times New Roman" pitchFamily="18" charset="0"/>
              </a:rPr>
              <a:t>      Acceleration:	</a:t>
            </a:r>
          </a:p>
          <a:p>
            <a:pPr>
              <a:buFont typeface="Wingdings" pitchFamily="2" charset="2"/>
              <a:buChar char="q"/>
            </a:pPr>
            <a:r>
              <a:rPr lang="en-MY" sz="2000" b="1" dirty="0" smtClean="0">
                <a:solidFill>
                  <a:srgbClr val="C00000"/>
                </a:solidFill>
                <a:latin typeface="Times New Roman" pitchFamily="18" charset="0"/>
                <a:cs typeface="Times New Roman" pitchFamily="18" charset="0"/>
              </a:rPr>
              <a:t>Kinematic variables in three dimensions</a:t>
            </a:r>
          </a:p>
          <a:p>
            <a:pPr marL="0" lvl="1"/>
            <a:r>
              <a:rPr lang="en-US" altLang="zh-CN" sz="2000" b="1" dirty="0" smtClean="0">
                <a:solidFill>
                  <a:srgbClr val="002060"/>
                </a:solidFill>
                <a:latin typeface="Times New Roman" pitchFamily="18" charset="0"/>
                <a:ea typeface="SimSun" pitchFamily="2" charset="-122"/>
                <a:cs typeface="Times New Roman" pitchFamily="18" charset="0"/>
              </a:rPr>
              <a:t>Position:	                                 </a:t>
            </a:r>
            <a:r>
              <a:rPr lang="en-US" altLang="zh-CN" sz="2000" b="1" i="1" dirty="0" smtClean="0">
                <a:solidFill>
                  <a:srgbClr val="002060"/>
                </a:solidFill>
                <a:latin typeface="Times New Roman" pitchFamily="18" charset="0"/>
                <a:ea typeface="SimSun" pitchFamily="2" charset="-122"/>
                <a:cs typeface="Times New Roman" pitchFamily="18" charset="0"/>
              </a:rPr>
              <a:t>m</a:t>
            </a:r>
          </a:p>
          <a:p>
            <a:r>
              <a:rPr lang="en-MY" sz="2000" b="1" dirty="0" smtClean="0">
                <a:solidFill>
                  <a:srgbClr val="002060"/>
                </a:solidFill>
                <a:latin typeface="Times New Roman" pitchFamily="18" charset="0"/>
                <a:cs typeface="Times New Roman" pitchFamily="18" charset="0"/>
              </a:rPr>
              <a:t>Velocity:                                               </a:t>
            </a:r>
            <a:r>
              <a:rPr lang="en-MY" sz="2000" b="1" i="1" dirty="0" smtClean="0">
                <a:solidFill>
                  <a:srgbClr val="002060"/>
                </a:solidFill>
                <a:latin typeface="Times New Roman" pitchFamily="18" charset="0"/>
                <a:cs typeface="Times New Roman" pitchFamily="18" charset="0"/>
              </a:rPr>
              <a:t>m/s</a:t>
            </a:r>
          </a:p>
          <a:p>
            <a:r>
              <a:rPr lang="en-MY" sz="2000" b="1" dirty="0" smtClean="0">
                <a:solidFill>
                  <a:srgbClr val="002060"/>
                </a:solidFill>
                <a:latin typeface="Times New Roman" pitchFamily="18" charset="0"/>
                <a:cs typeface="Times New Roman" pitchFamily="18" charset="0"/>
              </a:rPr>
              <a:t>Acceleration:</a:t>
            </a:r>
            <a:r>
              <a:rPr lang="en-MY" sz="2400" b="1" dirty="0" smtClean="0">
                <a:solidFill>
                  <a:srgbClr val="002060"/>
                </a:solidFill>
                <a:latin typeface="Times New Roman" pitchFamily="18" charset="0"/>
                <a:cs typeface="Times New Roman" pitchFamily="18" charset="0"/>
              </a:rPr>
              <a:t>	</a:t>
            </a:r>
          </a:p>
          <a:p>
            <a:endParaRPr lang="en-MY" sz="2400" b="1" dirty="0" smtClean="0">
              <a:solidFill>
                <a:srgbClr val="002060"/>
              </a:solidFill>
              <a:latin typeface="Times New Roman" pitchFamily="18" charset="0"/>
              <a:cs typeface="Times New Roman" pitchFamily="18" charset="0"/>
            </a:endParaRPr>
          </a:p>
          <a:p>
            <a:pPr>
              <a:buFont typeface="Wingdings" pitchFamily="2" charset="2"/>
              <a:buChar char="Ø"/>
            </a:pPr>
            <a:r>
              <a:rPr lang="en-MY" sz="2400" b="1" dirty="0" smtClean="0">
                <a:solidFill>
                  <a:srgbClr val="002060"/>
                </a:solidFill>
                <a:latin typeface="Times New Roman" pitchFamily="18" charset="0"/>
                <a:cs typeface="Times New Roman" pitchFamily="18" charset="0"/>
              </a:rPr>
              <a:t>All are vectors: have direction and magnitudes</a:t>
            </a:r>
          </a:p>
          <a:p>
            <a:endParaRPr lang="en-MY" sz="2400" b="1" dirty="0" smtClean="0">
              <a:solidFill>
                <a:srgbClr val="002060"/>
              </a:solidFill>
              <a:latin typeface="Times New Roman" pitchFamily="18" charset="0"/>
              <a:cs typeface="Times New Roman" pitchFamily="18" charset="0"/>
            </a:endParaRPr>
          </a:p>
          <a:p>
            <a:pPr>
              <a:buFont typeface="Wingdings" pitchFamily="2" charset="2"/>
              <a:buChar char="Ø"/>
            </a:pPr>
            <a:endParaRPr lang="en-MY" sz="2400" b="1" dirty="0" smtClean="0">
              <a:solidFill>
                <a:srgbClr val="002060"/>
              </a:solidFill>
              <a:latin typeface="Times New Roman" pitchFamily="18" charset="0"/>
              <a:cs typeface="Times New Roman" pitchFamily="18" charset="0"/>
            </a:endParaRPr>
          </a:p>
          <a:p>
            <a:endParaRPr lang="en-MY" sz="2400" b="1" dirty="0" smtClean="0">
              <a:solidFill>
                <a:srgbClr val="002060"/>
              </a:solidFill>
              <a:latin typeface="Times New Roman" pitchFamily="18" charset="0"/>
              <a:cs typeface="Times New Roman" pitchFamily="18" charset="0"/>
            </a:endParaRPr>
          </a:p>
          <a:p>
            <a:endParaRPr lang="en-MY" sz="2400" b="1" dirty="0" smtClean="0">
              <a:solidFill>
                <a:srgbClr val="002060"/>
              </a:solidFill>
              <a:latin typeface="Times New Roman" pitchFamily="18" charset="0"/>
              <a:cs typeface="Times New Roman" pitchFamily="18" charset="0"/>
            </a:endParaRPr>
          </a:p>
          <a:p>
            <a:pPr>
              <a:buFont typeface="Wingdings" pitchFamily="2" charset="2"/>
              <a:buChar char="Ø"/>
            </a:pPr>
            <a:endParaRPr lang="en-MY" sz="2400" b="1" dirty="0" smtClean="0">
              <a:solidFill>
                <a:srgbClr val="FF0000"/>
              </a:solidFill>
              <a:latin typeface="Times New Roman" pitchFamily="18" charset="0"/>
              <a:cs typeface="Times New Roman" pitchFamily="18" charset="0"/>
            </a:endParaRPr>
          </a:p>
          <a:p>
            <a:pPr>
              <a:spcBef>
                <a:spcPct val="50000"/>
              </a:spcBef>
            </a:pPr>
            <a:endParaRPr lang="en-US" sz="2400" dirty="0"/>
          </a:p>
        </p:txBody>
      </p:sp>
      <p:sp>
        <p:nvSpPr>
          <p:cNvPr id="11" name="TextBox 10"/>
          <p:cNvSpPr txBox="1"/>
          <p:nvPr/>
        </p:nvSpPr>
        <p:spPr>
          <a:xfrm>
            <a:off x="285720" y="214290"/>
            <a:ext cx="8358246" cy="584775"/>
          </a:xfrm>
          <a:prstGeom prst="rect">
            <a:avLst/>
          </a:prstGeom>
          <a:noFill/>
        </p:spPr>
        <p:txBody>
          <a:bodyPr wrap="square" rtlCol="0">
            <a:spAutoFit/>
          </a:bodyPr>
          <a:lstStyle/>
          <a:p>
            <a:pPr>
              <a:buFont typeface="Wingdings" pitchFamily="2" charset="2"/>
              <a:buChar char="v"/>
            </a:pPr>
            <a:r>
              <a:rPr lang="en-MY" sz="3200" b="1" dirty="0" smtClean="0">
                <a:solidFill>
                  <a:srgbClr val="C00000"/>
                </a:solidFill>
                <a:latin typeface="Times New Roman" pitchFamily="18" charset="0"/>
                <a:cs typeface="Times New Roman" pitchFamily="18" charset="0"/>
              </a:rPr>
              <a:t>Position Vector and Displacement Vector</a:t>
            </a:r>
          </a:p>
        </p:txBody>
      </p:sp>
      <p:grpSp>
        <p:nvGrpSpPr>
          <p:cNvPr id="13" name="Group 18"/>
          <p:cNvGrpSpPr>
            <a:grpSpLocks/>
          </p:cNvGrpSpPr>
          <p:nvPr/>
        </p:nvGrpSpPr>
        <p:grpSpPr bwMode="auto">
          <a:xfrm>
            <a:off x="5715008" y="3929066"/>
            <a:ext cx="2524125" cy="366713"/>
            <a:chOff x="3776" y="1416"/>
            <a:chExt cx="1590" cy="231"/>
          </a:xfrm>
        </p:grpSpPr>
        <p:sp>
          <p:nvSpPr>
            <p:cNvPr id="14" name="Line 19"/>
            <p:cNvSpPr>
              <a:spLocks noChangeShapeType="1"/>
            </p:cNvSpPr>
            <p:nvPr/>
          </p:nvSpPr>
          <p:spPr bwMode="auto">
            <a:xfrm>
              <a:off x="3776" y="1432"/>
              <a:ext cx="1480" cy="0"/>
            </a:xfrm>
            <a:prstGeom prst="line">
              <a:avLst/>
            </a:prstGeom>
            <a:noFill/>
            <a:ln w="9525">
              <a:solidFill>
                <a:schemeClr val="bg2"/>
              </a:solidFill>
              <a:round/>
              <a:headEnd/>
              <a:tailEnd/>
            </a:ln>
          </p:spPr>
          <p:txBody>
            <a:bodyPr/>
            <a:lstStyle/>
            <a:p>
              <a:endParaRPr lang="en-MY"/>
            </a:p>
          </p:txBody>
        </p:sp>
        <p:sp>
          <p:nvSpPr>
            <p:cNvPr id="15" name="Text Box 20"/>
            <p:cNvSpPr txBox="1">
              <a:spLocks noChangeArrowheads="1"/>
            </p:cNvSpPr>
            <p:nvPr/>
          </p:nvSpPr>
          <p:spPr bwMode="auto">
            <a:xfrm>
              <a:off x="5179" y="1416"/>
              <a:ext cx="187" cy="231"/>
            </a:xfrm>
            <a:prstGeom prst="rect">
              <a:avLst/>
            </a:prstGeom>
            <a:noFill/>
            <a:ln w="9525" algn="ctr">
              <a:noFill/>
              <a:miter lim="800000"/>
              <a:headEnd/>
              <a:tailEnd/>
            </a:ln>
          </p:spPr>
          <p:txBody>
            <a:bodyPr wrap="none">
              <a:spAutoFit/>
            </a:bodyPr>
            <a:lstStyle/>
            <a:p>
              <a:pPr>
                <a:lnSpc>
                  <a:spcPct val="90000"/>
                </a:lnSpc>
                <a:spcBef>
                  <a:spcPct val="20000"/>
                </a:spcBef>
                <a:buClr>
                  <a:srgbClr val="9999FF"/>
                </a:buClr>
                <a:buSzPct val="80000"/>
                <a:buFont typeface="Wingdings" pitchFamily="2" charset="2"/>
                <a:buNone/>
              </a:pPr>
              <a:r>
                <a:rPr lang="en-US" altLang="zh-CN" sz="2000" b="0" i="1">
                  <a:solidFill>
                    <a:schemeClr val="bg2"/>
                  </a:solidFill>
                  <a:ea typeface="SimSun" pitchFamily="2" charset="-122"/>
                </a:rPr>
                <a:t>x</a:t>
              </a:r>
              <a:endParaRPr lang="en-US" sz="2000" b="0" i="1">
                <a:solidFill>
                  <a:schemeClr val="bg2"/>
                </a:solidFill>
              </a:endParaRPr>
            </a:p>
          </p:txBody>
        </p:sp>
      </p:grpSp>
      <p:pic>
        <p:nvPicPr>
          <p:cNvPr id="4097" name="Picture 1"/>
          <p:cNvPicPr>
            <a:picLocks noChangeAspect="1" noChangeArrowheads="1"/>
          </p:cNvPicPr>
          <p:nvPr/>
        </p:nvPicPr>
        <p:blipFill>
          <a:blip r:embed="rId3"/>
          <a:srcRect/>
          <a:stretch>
            <a:fillRect/>
          </a:stretch>
        </p:blipFill>
        <p:spPr bwMode="auto">
          <a:xfrm>
            <a:off x="5715008" y="3429000"/>
            <a:ext cx="3181350" cy="590550"/>
          </a:xfrm>
          <a:prstGeom prst="rect">
            <a:avLst/>
          </a:prstGeom>
          <a:noFill/>
          <a:ln w="9525">
            <a:noFill/>
            <a:miter lim="800000"/>
            <a:headEnd/>
            <a:tailEnd/>
          </a:ln>
          <a:effectLst/>
        </p:spPr>
      </p:pic>
      <p:sp>
        <p:nvSpPr>
          <p:cNvPr id="409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410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4102" name="Picture 6"/>
          <p:cNvPicPr>
            <a:picLocks noChangeAspect="1" noChangeArrowheads="1"/>
          </p:cNvPicPr>
          <p:nvPr/>
        </p:nvPicPr>
        <p:blipFill>
          <a:blip r:embed="rId4"/>
          <a:srcRect/>
          <a:stretch>
            <a:fillRect/>
          </a:stretch>
        </p:blipFill>
        <p:spPr bwMode="auto">
          <a:xfrm>
            <a:off x="6477000" y="4143380"/>
            <a:ext cx="2667000" cy="2324100"/>
          </a:xfrm>
          <a:prstGeom prst="rect">
            <a:avLst/>
          </a:prstGeom>
          <a:noFill/>
          <a:ln w="9525">
            <a:noFill/>
            <a:miter lim="800000"/>
            <a:headEnd/>
            <a:tailEnd/>
          </a:ln>
          <a:effectLst/>
        </p:spPr>
      </p:pic>
      <p:sp>
        <p:nvSpPr>
          <p:cNvPr id="41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4103"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857488" y="4429132"/>
            <a:ext cx="1200150" cy="352425"/>
          </a:xfrm>
          <a:prstGeom prst="rect">
            <a:avLst/>
          </a:prstGeom>
          <a:noFill/>
        </p:spPr>
      </p:pic>
      <p:graphicFrame>
        <p:nvGraphicFramePr>
          <p:cNvPr id="4105" name="Object 23"/>
          <p:cNvGraphicFramePr>
            <a:graphicFrameLocks noChangeAspect="1"/>
          </p:cNvGraphicFramePr>
          <p:nvPr/>
        </p:nvGraphicFramePr>
        <p:xfrm>
          <a:off x="1785918" y="5072074"/>
          <a:ext cx="1803400" cy="388938"/>
        </p:xfrm>
        <a:graphic>
          <a:graphicData uri="http://schemas.openxmlformats.org/presentationml/2006/ole">
            <p:oleObj spid="_x0000_s4105" name="公式" r:id="rId6" imgW="1117600" imgH="241300" progId="Equation.3">
              <p:embed/>
            </p:oleObj>
          </a:graphicData>
        </a:graphic>
      </p:graphicFrame>
      <p:graphicFrame>
        <p:nvGraphicFramePr>
          <p:cNvPr id="4107" name="Object 24"/>
          <p:cNvGraphicFramePr>
            <a:graphicFrameLocks noChangeAspect="1"/>
          </p:cNvGraphicFramePr>
          <p:nvPr/>
        </p:nvGraphicFramePr>
        <p:xfrm>
          <a:off x="1785918" y="5786454"/>
          <a:ext cx="2038350" cy="411163"/>
        </p:xfrm>
        <a:graphic>
          <a:graphicData uri="http://schemas.openxmlformats.org/presentationml/2006/ole">
            <p:oleObj spid="_x0000_s4107" name="公式" r:id="rId7" imgW="1320227" imgH="266584" progId="Equation.3">
              <p:embed/>
            </p:oleObj>
          </a:graphicData>
        </a:graphic>
      </p:graphicFrame>
      <p:pic>
        <p:nvPicPr>
          <p:cNvPr id="40"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000496" y="5786454"/>
            <a:ext cx="1200150" cy="352425"/>
          </a:xfrm>
          <a:prstGeom prst="rect">
            <a:avLst/>
          </a:prstGeom>
          <a:noFill/>
        </p:spPr>
      </p:pic>
      <p:graphicFrame>
        <p:nvGraphicFramePr>
          <p:cNvPr id="4108" name="Object 4"/>
          <p:cNvGraphicFramePr>
            <a:graphicFrameLocks noChangeAspect="1"/>
          </p:cNvGraphicFramePr>
          <p:nvPr/>
        </p:nvGraphicFramePr>
        <p:xfrm>
          <a:off x="1785918" y="5429264"/>
          <a:ext cx="2036763" cy="422275"/>
        </p:xfrm>
        <a:graphic>
          <a:graphicData uri="http://schemas.openxmlformats.org/presentationml/2006/ole">
            <p:oleObj spid="_x0000_s4108" name="公式" r:id="rId8" imgW="1282700" imgH="266700" progId="Equation.3">
              <p:embed/>
            </p:oleObj>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b="1" dirty="0" smtClean="0">
                <a:solidFill>
                  <a:srgbClr val="C00000"/>
                </a:solidFill>
                <a:latin typeface="Times New Roman" pitchFamily="18" charset="0"/>
                <a:cs typeface="Times New Roman" pitchFamily="18" charset="0"/>
              </a:rPr>
              <a:t>Example: </a:t>
            </a:r>
            <a:r>
              <a:rPr lang="en-US" sz="2800" b="1" dirty="0" smtClean="0">
                <a:solidFill>
                  <a:srgbClr val="002060"/>
                </a:solidFill>
                <a:latin typeface="Times New Roman" pitchFamily="18" charset="0"/>
                <a:cs typeface="Times New Roman" pitchFamily="18" charset="0"/>
              </a:rPr>
              <a:t>A long jumper leaves the ground at an angle of 20</a:t>
            </a:r>
            <a:r>
              <a:rPr lang="en-US" sz="2800" b="1" dirty="0" smtClean="0">
                <a:solidFill>
                  <a:srgbClr val="002060"/>
                </a:solidFill>
                <a:latin typeface="Times New Roman"/>
                <a:cs typeface="Times New Roman"/>
              </a:rPr>
              <a:t>º to the horizontal and a speed of 11 </a:t>
            </a:r>
            <a:r>
              <a:rPr lang="en-US" sz="2800" b="1" i="1" dirty="0" err="1" smtClean="0">
                <a:solidFill>
                  <a:srgbClr val="002060"/>
                </a:solidFill>
                <a:latin typeface="Times New Roman"/>
                <a:cs typeface="Times New Roman"/>
              </a:rPr>
              <a:t>ms</a:t>
            </a:r>
            <a:r>
              <a:rPr lang="en-US" sz="2800" b="1" dirty="0" err="1" smtClean="0">
                <a:solidFill>
                  <a:srgbClr val="002060"/>
                </a:solidFill>
                <a:latin typeface="Times New Roman"/>
                <a:cs typeface="Times New Roman"/>
              </a:rPr>
              <a:t>.</a:t>
            </a:r>
            <a:r>
              <a:rPr lang="en-US" sz="2800" b="1" dirty="0" smtClean="0">
                <a:solidFill>
                  <a:srgbClr val="002060"/>
                </a:solidFill>
                <a:latin typeface="Times New Roman"/>
                <a:cs typeface="Times New Roman"/>
              </a:rPr>
              <a:t> A- How far does he jump? B- The maximum reached?</a:t>
            </a:r>
            <a:endParaRPr lang="en-MY" sz="2800" b="1" dirty="0">
              <a:solidFill>
                <a:srgbClr val="00206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0" y="1447800"/>
            <a:ext cx="9144000" cy="5124472"/>
          </a:xfrm>
        </p:spPr>
        <p:txBody>
          <a:bodyPr/>
          <a:lstStyle/>
          <a:p>
            <a:pPr>
              <a:buNone/>
            </a:pPr>
            <a:r>
              <a:rPr lang="en-US" sz="2400" b="1" dirty="0" smtClean="0">
                <a:solidFill>
                  <a:srgbClr val="002060"/>
                </a:solidFill>
                <a:latin typeface="Times New Roman" pitchFamily="18" charset="0"/>
                <a:cs typeface="Times New Roman" pitchFamily="18" charset="0"/>
              </a:rPr>
              <a:t>A-</a:t>
            </a:r>
          </a:p>
          <a:p>
            <a:pPr>
              <a:buNone/>
            </a:pPr>
            <a:r>
              <a:rPr lang="en-US" sz="2400" b="1" dirty="0" smtClean="0">
                <a:solidFill>
                  <a:srgbClr val="002060"/>
                </a:solidFill>
                <a:latin typeface="Times New Roman" pitchFamily="18" charset="0"/>
                <a:cs typeface="Times New Roman" pitchFamily="18" charset="0"/>
              </a:rPr>
              <a:t>X can be found if t is known from the equation</a:t>
            </a: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endParaRPr lang="en-US" sz="2400" b="1" dirty="0" smtClean="0">
              <a:solidFill>
                <a:srgbClr val="002060"/>
              </a:solidFill>
              <a:latin typeface="Times New Roman" pitchFamily="18" charset="0"/>
              <a:cs typeface="Times New Roman" pitchFamily="18" charset="0"/>
            </a:endParaRPr>
          </a:p>
          <a:p>
            <a:pPr>
              <a:buNone/>
            </a:pPr>
            <a:r>
              <a:rPr lang="en-US" sz="2400" b="1" dirty="0" smtClean="0">
                <a:solidFill>
                  <a:srgbClr val="002060"/>
                </a:solidFill>
                <a:latin typeface="Times New Roman" pitchFamily="18" charset="0"/>
                <a:cs typeface="Times New Roman" pitchFamily="18" charset="0"/>
              </a:rPr>
              <a:t>     =0.384 s    where       is the time required to reach the top then</a:t>
            </a:r>
          </a:p>
          <a:p>
            <a:pPr>
              <a:buNone/>
            </a:pPr>
            <a:endParaRPr lang="en-US" sz="2400" b="1" dirty="0" smtClean="0">
              <a:solidFill>
                <a:srgbClr val="002060"/>
              </a:solidFill>
              <a:latin typeface="Times New Roman" pitchFamily="18" charset="0"/>
              <a:cs typeface="Times New Roman" pitchFamily="18" charset="0"/>
            </a:endParaRPr>
          </a:p>
          <a:p>
            <a:pPr>
              <a:buNone/>
            </a:pPr>
            <a:r>
              <a:rPr lang="en-US" sz="2400" b="1" dirty="0" smtClean="0">
                <a:solidFill>
                  <a:srgbClr val="002060"/>
                </a:solidFill>
                <a:latin typeface="Times New Roman" pitchFamily="18" charset="0"/>
                <a:cs typeface="Times New Roman" pitchFamily="18" charset="0"/>
              </a:rPr>
              <a:t>T=0.768 s</a:t>
            </a:r>
          </a:p>
          <a:p>
            <a:pPr>
              <a:buNone/>
            </a:pPr>
            <a:r>
              <a:rPr lang="en-US" sz="2400" b="1" dirty="0" smtClean="0">
                <a:solidFill>
                  <a:srgbClr val="002060"/>
                </a:solidFill>
                <a:latin typeface="Times New Roman" pitchFamily="18" charset="0"/>
                <a:cs typeface="Times New Roman" pitchFamily="18" charset="0"/>
              </a:rPr>
              <a:t>Therefore x= 7.94 m </a:t>
            </a:r>
          </a:p>
          <a:p>
            <a:pPr>
              <a:buNone/>
            </a:pPr>
            <a:r>
              <a:rPr lang="en-US" sz="2400" b="1" dirty="0" smtClean="0">
                <a:solidFill>
                  <a:srgbClr val="002060"/>
                </a:solidFill>
                <a:latin typeface="Times New Roman" pitchFamily="18" charset="0"/>
                <a:cs typeface="Times New Roman" pitchFamily="18" charset="0"/>
              </a:rPr>
              <a:t>B- The maximum height reached is found using the value of </a:t>
            </a:r>
          </a:p>
          <a:p>
            <a:pPr>
              <a:buNone/>
            </a:pPr>
            <a:r>
              <a:rPr lang="en-US" dirty="0" smtClean="0"/>
              <a:t> </a:t>
            </a:r>
            <a:endParaRPr lang="en-MY" dirty="0"/>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2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42910" y="1500174"/>
            <a:ext cx="4943475" cy="457200"/>
          </a:xfrm>
          <a:prstGeom prst="rect">
            <a:avLst/>
          </a:prstGeom>
          <a:noFill/>
        </p:spPr>
      </p:pic>
      <p:sp>
        <p:nvSpPr>
          <p:cNvPr id="1075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2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34" y="3214686"/>
            <a:ext cx="2905125" cy="447675"/>
          </a:xfrm>
          <a:prstGeom prst="rect">
            <a:avLst/>
          </a:prstGeom>
          <a:noFill/>
        </p:spPr>
      </p:pic>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25"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00034" y="2500306"/>
            <a:ext cx="2876550" cy="504825"/>
          </a:xfrm>
          <a:prstGeom prst="rect">
            <a:avLst/>
          </a:prstGeom>
          <a:noFill/>
        </p:spPr>
      </p:pic>
      <p:sp>
        <p:nvSpPr>
          <p:cNvPr id="1075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27"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42844" y="3571876"/>
            <a:ext cx="295275" cy="447675"/>
          </a:xfrm>
          <a:prstGeom prst="rect">
            <a:avLst/>
          </a:prstGeom>
          <a:noFill/>
        </p:spPr>
      </p:pic>
      <p:sp>
        <p:nvSpPr>
          <p:cNvPr id="1075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29"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714612" y="3643314"/>
            <a:ext cx="295275" cy="447675"/>
          </a:xfrm>
          <a:prstGeom prst="rect">
            <a:avLst/>
          </a:prstGeom>
          <a:noFill/>
        </p:spPr>
      </p:pic>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31"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14282" y="4143380"/>
            <a:ext cx="1057275" cy="447675"/>
          </a:xfrm>
          <a:prstGeom prst="rect">
            <a:avLst/>
          </a:prstGeom>
          <a:noFill/>
        </p:spPr>
      </p:pic>
      <p:sp>
        <p:nvSpPr>
          <p:cNvPr id="107534"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33"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8001024" y="5429264"/>
            <a:ext cx="1142976" cy="357190"/>
          </a:xfrm>
          <a:prstGeom prst="rect">
            <a:avLst/>
          </a:prstGeom>
          <a:noFill/>
        </p:spPr>
      </p:pic>
      <p:sp>
        <p:nvSpPr>
          <p:cNvPr id="10753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35" name="Picture 1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85720" y="5572140"/>
            <a:ext cx="4057650" cy="800100"/>
          </a:xfrm>
          <a:prstGeom prst="rect">
            <a:avLst/>
          </a:prstGeom>
          <a:noFill/>
        </p:spPr>
      </p:pic>
      <p:sp>
        <p:nvSpPr>
          <p:cNvPr id="107538"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07537" name="Picture 1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85720" y="6215082"/>
            <a:ext cx="2428875" cy="447675"/>
          </a:xfrm>
          <a:prstGeom prst="rect">
            <a:avLst/>
          </a:prstGeom>
          <a:noFill/>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547670"/>
          </a:xfrm>
        </p:spPr>
        <p:txBody>
          <a:bodyPr>
            <a:noAutofit/>
          </a:bodyPr>
          <a:lstStyle/>
          <a:p>
            <a:r>
              <a:rPr lang="en-US" altLang="zh-CN" sz="3200" b="1" dirty="0" smtClean="0">
                <a:solidFill>
                  <a:srgbClr val="C00000"/>
                </a:solidFill>
                <a:latin typeface="Times New Roman" pitchFamily="18" charset="0"/>
                <a:ea typeface="SimSun" pitchFamily="2" charset="-122"/>
                <a:cs typeface="Times New Roman" pitchFamily="18" charset="0"/>
              </a:rPr>
              <a:t>Uniform Circular Motion</a:t>
            </a:r>
            <a:endParaRPr lang="en-MY" sz="3200" b="1" dirty="0">
              <a:solidFill>
                <a:srgbClr val="C00000"/>
              </a:solidFill>
              <a:latin typeface="Times New Roman" pitchFamily="18" charset="0"/>
              <a:cs typeface="Times New Roman" pitchFamily="18" charset="0"/>
            </a:endParaRPr>
          </a:p>
        </p:txBody>
      </p:sp>
      <p:sp>
        <p:nvSpPr>
          <p:cNvPr id="3" name="Text Placeholder 2"/>
          <p:cNvSpPr>
            <a:spLocks noGrp="1"/>
          </p:cNvSpPr>
          <p:nvPr>
            <p:ph type="body" sz="half" idx="1"/>
          </p:nvPr>
        </p:nvSpPr>
        <p:spPr>
          <a:xfrm>
            <a:off x="2928926" y="642918"/>
            <a:ext cx="5857916" cy="6215082"/>
          </a:xfrm>
        </p:spPr>
        <p:txBody>
          <a:bodyPr>
            <a:normAutofit/>
          </a:bodyPr>
          <a:lstStyle/>
          <a:p>
            <a:pPr algn="r" rtl="1">
              <a:buFont typeface="Wingdings" pitchFamily="2" charset="2"/>
              <a:buChar char="§"/>
            </a:pPr>
            <a:r>
              <a:rPr lang="ar-IQ" sz="2400" b="1" dirty="0" smtClean="0">
                <a:solidFill>
                  <a:srgbClr val="002060"/>
                </a:solidFill>
                <a:latin typeface="Times New Roman" pitchFamily="18" charset="0"/>
                <a:cs typeface="Times New Roman" pitchFamily="18" charset="0"/>
              </a:rPr>
              <a:t>من الممكن ان يتحرك جسم على مسار دائري بسرعة خطية ثابتة </a:t>
            </a:r>
            <a:r>
              <a:rPr lang="en-US" sz="2400" b="1" dirty="0" smtClean="0">
                <a:solidFill>
                  <a:srgbClr val="002060"/>
                </a:solidFill>
                <a:latin typeface="Times New Roman" pitchFamily="18" charset="0"/>
                <a:cs typeface="Times New Roman" pitchFamily="18" charset="0"/>
              </a:rPr>
              <a:t>linear constant speed</a:t>
            </a:r>
            <a:r>
              <a:rPr lang="ar-IQ" sz="2400" b="1" dirty="0" smtClean="0">
                <a:solidFill>
                  <a:srgbClr val="002060"/>
                </a:solidFill>
                <a:latin typeface="Times New Roman" pitchFamily="18" charset="0"/>
                <a:cs typeface="Times New Roman" pitchFamily="18" charset="0"/>
              </a:rPr>
              <a:t> قد يخطر لنا الان ان العجلة في هذه الحالة تساوي صفرا. وذلك لان السرعة ثابتة, وهذا غير صحيح لان الجسم يتحرك على مسار دائري لذا توجد عجلة.</a:t>
            </a:r>
          </a:p>
          <a:p>
            <a:pPr algn="r" rtl="1">
              <a:buFont typeface="Wingdings" pitchFamily="2" charset="2"/>
              <a:buChar char="§"/>
            </a:pPr>
            <a:r>
              <a:rPr lang="ar-IQ" sz="2400" b="1" dirty="0" smtClean="0">
                <a:solidFill>
                  <a:srgbClr val="002060"/>
                </a:solidFill>
                <a:latin typeface="Times New Roman" pitchFamily="18" charset="0"/>
                <a:cs typeface="Times New Roman" pitchFamily="18" charset="0"/>
              </a:rPr>
              <a:t>نحن نعلم ان السرعة كمية متجهة. والعجلة هي عبارة عن كمية متجهة لانها تساوي معدل التغير في السرعة بالنسبة للزمن,  والتغيير في السرعة قد يكون في المقدار او في الاتجاه.</a:t>
            </a:r>
          </a:p>
          <a:p>
            <a:pPr algn="r" rtl="1">
              <a:buFont typeface="Wingdings" pitchFamily="2" charset="2"/>
              <a:buChar char="§"/>
            </a:pPr>
            <a:r>
              <a:rPr lang="ar-IQ" sz="2400" b="1" dirty="0" smtClean="0">
                <a:solidFill>
                  <a:srgbClr val="002060"/>
                </a:solidFill>
                <a:latin typeface="Times New Roman" pitchFamily="18" charset="0"/>
                <a:cs typeface="Times New Roman" pitchFamily="18" charset="0"/>
              </a:rPr>
              <a:t>في حالة حركة الجسم على مسار دائري فان العجلة  لا تؤثر على على مقدار السرعة وانما تغير من اتجاه السرعة. لهذا فان الجسم يتحرك على مسار دائري وبسرعة ثابتة.</a:t>
            </a:r>
          </a:p>
          <a:p>
            <a:pPr algn="r" rtl="1">
              <a:buFont typeface="Wingdings" pitchFamily="2" charset="2"/>
              <a:buChar char="§"/>
            </a:pPr>
            <a:r>
              <a:rPr lang="ar-IQ" sz="2400" b="1" dirty="0" smtClean="0">
                <a:solidFill>
                  <a:srgbClr val="002060"/>
                </a:solidFill>
                <a:latin typeface="Times New Roman" pitchFamily="18" charset="0"/>
                <a:cs typeface="Times New Roman" pitchFamily="18" charset="0"/>
              </a:rPr>
              <a:t>يكون متجه السرعة عموديا على نصف القطر وفي اتجاه المماس عند اية نقطة على المسار الدائري كما في الشكل.</a:t>
            </a:r>
          </a:p>
          <a:p>
            <a:pPr algn="r" rtl="1">
              <a:buFont typeface="Wingdings" pitchFamily="2" charset="2"/>
              <a:buChar char="§"/>
            </a:pPr>
            <a:endParaRPr lang="ar-IQ" sz="2400" b="1" dirty="0" smtClean="0">
              <a:solidFill>
                <a:srgbClr val="002060"/>
              </a:solidFill>
              <a:latin typeface="Times New Roman" pitchFamily="18" charset="0"/>
              <a:cs typeface="Times New Roman" pitchFamily="18" charset="0"/>
            </a:endParaRPr>
          </a:p>
          <a:p>
            <a:pPr algn="r" rtl="1">
              <a:buNone/>
            </a:pPr>
            <a:endParaRPr lang="en-MY" sz="2400" b="1" dirty="0">
              <a:solidFill>
                <a:srgbClr val="002060"/>
              </a:solidFill>
              <a:latin typeface="Times New Roman" pitchFamily="18" charset="0"/>
              <a:cs typeface="Times New Roman" pitchFamily="18" charset="0"/>
            </a:endParaRPr>
          </a:p>
        </p:txBody>
      </p:sp>
      <p:pic>
        <p:nvPicPr>
          <p:cNvPr id="5" name="Picture 4" descr="FG06_12"/>
          <p:cNvPicPr>
            <a:picLocks noChangeAspect="1" noChangeArrowheads="1"/>
          </p:cNvPicPr>
          <p:nvPr/>
        </p:nvPicPr>
        <p:blipFill>
          <a:blip r:embed="rId2"/>
          <a:srcRect/>
          <a:stretch>
            <a:fillRect/>
          </a:stretch>
        </p:blipFill>
        <p:spPr bwMode="auto">
          <a:xfrm>
            <a:off x="1" y="928670"/>
            <a:ext cx="3000364" cy="3217862"/>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ChangeArrowheads="1"/>
          </p:cNvSpPr>
          <p:nvPr/>
        </p:nvSpPr>
        <p:spPr bwMode="auto">
          <a:xfrm>
            <a:off x="503238" y="1374775"/>
            <a:ext cx="4781550" cy="4603750"/>
          </a:xfrm>
          <a:prstGeom prst="rect">
            <a:avLst/>
          </a:prstGeom>
          <a:noFill/>
          <a:ln w="9525">
            <a:noFill/>
            <a:miter lim="800000"/>
            <a:headEnd/>
            <a:tailEnd/>
          </a:ln>
        </p:spPr>
        <p:txBody>
          <a:bodyPr/>
          <a:lstStyle/>
          <a:p>
            <a:pPr marL="342900" indent="-342900" algn="l">
              <a:spcBef>
                <a:spcPct val="20000"/>
              </a:spcBef>
              <a:buClr>
                <a:srgbClr val="C00000"/>
              </a:buClr>
              <a:buSzPct val="80000"/>
              <a:buFont typeface="Wingdings" pitchFamily="2" charset="2"/>
              <a:buChar char="q"/>
            </a:pPr>
            <a:r>
              <a:rPr lang="en-US" altLang="zh-CN" sz="2800" b="1" dirty="0">
                <a:solidFill>
                  <a:srgbClr val="002060"/>
                </a:solidFill>
                <a:latin typeface="Times New Roman" pitchFamily="18" charset="0"/>
                <a:ea typeface="SimSun" pitchFamily="2" charset="-122"/>
                <a:cs typeface="Times New Roman" pitchFamily="18" charset="0"/>
              </a:rPr>
              <a:t>Centripetal acceleration</a:t>
            </a:r>
            <a:endParaRPr lang="en-US" altLang="zh-CN" sz="2800" b="1" dirty="0">
              <a:solidFill>
                <a:srgbClr val="002060"/>
              </a:solidFill>
              <a:latin typeface="Times New Roman" pitchFamily="18" charset="0"/>
              <a:ea typeface="SimSun" pitchFamily="2" charset="-122"/>
              <a:cs typeface="Times New Roman" pitchFamily="18" charset="0"/>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742950" lvl="1" indent="-285750" algn="l">
              <a:spcBef>
                <a:spcPct val="20000"/>
              </a:spcBef>
              <a:buClr>
                <a:srgbClr val="9999FF"/>
              </a:buClr>
              <a:buSzPct val="65000"/>
              <a:buFont typeface="Wingdings" pitchFamily="2" charset="2"/>
              <a:buChar char="n"/>
            </a:pPr>
            <a:endParaRPr lang="en-US" altLang="zh-CN" b="0" dirty="0">
              <a:solidFill>
                <a:schemeClr val="bg2"/>
              </a:solidFill>
              <a:latin typeface="Tahoma" pitchFamily="34" charset="0"/>
              <a:ea typeface="SimSun" pitchFamily="2" charset="-122"/>
              <a:sym typeface="Wingdings" pitchFamily="2" charset="2"/>
            </a:endParaRPr>
          </a:p>
          <a:p>
            <a:pPr marL="342900" indent="-342900" algn="l">
              <a:spcBef>
                <a:spcPct val="20000"/>
              </a:spcBef>
              <a:buClr>
                <a:srgbClr val="9999FF"/>
              </a:buClr>
              <a:buSzPct val="80000"/>
              <a:buFont typeface="Wingdings" pitchFamily="2" charset="2"/>
              <a:buChar char="q"/>
            </a:pPr>
            <a:endParaRPr lang="ar-IQ" altLang="zh-CN" sz="2800" b="0" dirty="0" smtClean="0">
              <a:solidFill>
                <a:schemeClr val="bg2"/>
              </a:solidFill>
              <a:latin typeface="Tahoma" pitchFamily="34" charset="0"/>
              <a:ea typeface="SimSun" pitchFamily="2" charset="-122"/>
              <a:sym typeface="Wingdings" pitchFamily="2" charset="2"/>
            </a:endParaRPr>
          </a:p>
          <a:p>
            <a:pPr marL="342900" indent="-342900" algn="l">
              <a:spcBef>
                <a:spcPct val="20000"/>
              </a:spcBef>
              <a:buClr>
                <a:srgbClr val="C00000"/>
              </a:buClr>
              <a:buSzPct val="80000"/>
              <a:buFont typeface="Wingdings" pitchFamily="2" charset="2"/>
              <a:buChar char="q"/>
            </a:pPr>
            <a:r>
              <a:rPr lang="en-US" altLang="zh-CN" sz="2800" b="1" dirty="0" smtClean="0">
                <a:solidFill>
                  <a:srgbClr val="002060"/>
                </a:solidFill>
                <a:latin typeface="Times New Roman" pitchFamily="18" charset="0"/>
                <a:ea typeface="SimSun" pitchFamily="2" charset="-122"/>
                <a:cs typeface="Times New Roman" pitchFamily="18" charset="0"/>
                <a:sym typeface="Wingdings" pitchFamily="2" charset="2"/>
              </a:rPr>
              <a:t>Direction</a:t>
            </a:r>
            <a:r>
              <a:rPr lang="en-US" altLang="zh-CN" sz="2800" b="1" dirty="0">
                <a:solidFill>
                  <a:srgbClr val="002060"/>
                </a:solidFill>
                <a:latin typeface="Times New Roman" pitchFamily="18" charset="0"/>
                <a:ea typeface="SimSun" pitchFamily="2" charset="-122"/>
                <a:cs typeface="Times New Roman" pitchFamily="18" charset="0"/>
                <a:sym typeface="Wingdings" pitchFamily="2" charset="2"/>
              </a:rPr>
              <a:t>: </a:t>
            </a:r>
            <a:r>
              <a:rPr lang="en-US" altLang="ko-KR" sz="2800" b="1" dirty="0">
                <a:solidFill>
                  <a:srgbClr val="002060"/>
                </a:solidFill>
                <a:latin typeface="Times New Roman" pitchFamily="18" charset="0"/>
                <a:cs typeface="Times New Roman" pitchFamily="18" charset="0"/>
                <a:sym typeface="Wingdings" pitchFamily="2" charset="2"/>
              </a:rPr>
              <a:t>Centripetal</a:t>
            </a:r>
            <a:endParaRPr lang="en-US" altLang="zh-CN" sz="2800" b="1" dirty="0">
              <a:solidFill>
                <a:srgbClr val="002060"/>
              </a:solidFill>
              <a:latin typeface="Times New Roman" pitchFamily="18" charset="0"/>
              <a:ea typeface="SimSun" pitchFamily="2" charset="-122"/>
              <a:cs typeface="Times New Roman" pitchFamily="18" charset="0"/>
              <a:sym typeface="Wingdings" pitchFamily="2" charset="2"/>
            </a:endParaRPr>
          </a:p>
        </p:txBody>
      </p:sp>
      <p:sp>
        <p:nvSpPr>
          <p:cNvPr id="18437" name="Rectangle 3"/>
          <p:cNvSpPr>
            <a:spLocks noChangeArrowheads="1"/>
          </p:cNvSpPr>
          <p:nvPr/>
        </p:nvSpPr>
        <p:spPr bwMode="auto">
          <a:xfrm>
            <a:off x="146050" y="133350"/>
            <a:ext cx="8778875" cy="938196"/>
          </a:xfrm>
          <a:prstGeom prst="rect">
            <a:avLst/>
          </a:prstGeom>
          <a:noFill/>
          <a:ln w="9525">
            <a:noFill/>
            <a:miter lim="800000"/>
            <a:headEnd/>
            <a:tailEnd/>
          </a:ln>
        </p:spPr>
        <p:txBody>
          <a:bodyPr anchor="ctr"/>
          <a:lstStyle/>
          <a:p>
            <a:pPr>
              <a:spcBef>
                <a:spcPct val="0"/>
              </a:spcBef>
            </a:pPr>
            <a:r>
              <a:rPr lang="en-US" altLang="zh-CN" sz="3600" b="1" dirty="0">
                <a:solidFill>
                  <a:srgbClr val="C00000"/>
                </a:solidFill>
                <a:latin typeface="Times New Roman" pitchFamily="18" charset="0"/>
                <a:ea typeface="SimSun" pitchFamily="2" charset="-122"/>
                <a:cs typeface="Times New Roman" pitchFamily="18" charset="0"/>
              </a:rPr>
              <a:t>Uniform </a:t>
            </a:r>
            <a:r>
              <a:rPr lang="en-US" altLang="ko-KR" sz="3600" b="1" dirty="0">
                <a:solidFill>
                  <a:srgbClr val="C00000"/>
                </a:solidFill>
                <a:latin typeface="Times New Roman" pitchFamily="18" charset="0"/>
                <a:cs typeface="Times New Roman" pitchFamily="18" charset="0"/>
              </a:rPr>
              <a:t>Circular Motion</a:t>
            </a:r>
          </a:p>
        </p:txBody>
      </p:sp>
      <p:graphicFrame>
        <p:nvGraphicFramePr>
          <p:cNvPr id="18434" name="Object 4"/>
          <p:cNvGraphicFramePr>
            <a:graphicFrameLocks noChangeAspect="1"/>
          </p:cNvGraphicFramePr>
          <p:nvPr/>
        </p:nvGraphicFramePr>
        <p:xfrm>
          <a:off x="1087438" y="2022475"/>
          <a:ext cx="3481387" cy="2752725"/>
        </p:xfrm>
        <a:graphic>
          <a:graphicData uri="http://schemas.openxmlformats.org/presentationml/2006/ole">
            <p:oleObj spid="_x0000_s109570" name="公式" r:id="rId3" imgW="1600200" imgH="1257120" progId="Equation.3">
              <p:embed/>
            </p:oleObj>
          </a:graphicData>
        </a:graphic>
      </p:graphicFrame>
      <p:sp>
        <p:nvSpPr>
          <p:cNvPr id="790533" name="Line 5"/>
          <p:cNvSpPr>
            <a:spLocks noChangeShapeType="1"/>
          </p:cNvSpPr>
          <p:nvPr/>
        </p:nvSpPr>
        <p:spPr bwMode="auto">
          <a:xfrm>
            <a:off x="6388100" y="1785938"/>
            <a:ext cx="9525" cy="754062"/>
          </a:xfrm>
          <a:prstGeom prst="line">
            <a:avLst/>
          </a:prstGeom>
          <a:noFill/>
          <a:ln w="57150">
            <a:solidFill>
              <a:schemeClr val="accent2"/>
            </a:solidFill>
            <a:round/>
            <a:headEnd/>
            <a:tailEnd type="stealth" w="med" len="med"/>
          </a:ln>
        </p:spPr>
        <p:txBody>
          <a:bodyPr/>
          <a:lstStyle/>
          <a:p>
            <a:endParaRPr lang="en-MY"/>
          </a:p>
        </p:txBody>
      </p:sp>
      <p:sp>
        <p:nvSpPr>
          <p:cNvPr id="18441" name="Oval 8"/>
          <p:cNvSpPr>
            <a:spLocks noChangeArrowheads="1"/>
          </p:cNvSpPr>
          <p:nvPr/>
        </p:nvSpPr>
        <p:spPr bwMode="auto">
          <a:xfrm>
            <a:off x="4852988" y="2957513"/>
            <a:ext cx="3078162" cy="2908300"/>
          </a:xfrm>
          <a:prstGeom prst="ellipse">
            <a:avLst/>
          </a:prstGeom>
          <a:solidFill>
            <a:srgbClr val="FFFFFF"/>
          </a:solidFill>
          <a:ln w="28575">
            <a:solidFill>
              <a:srgbClr val="000000"/>
            </a:solidFill>
            <a:prstDash val="dash"/>
            <a:round/>
            <a:headEnd/>
            <a:tailEnd/>
          </a:ln>
        </p:spPr>
        <p:txBody>
          <a:bodyPr/>
          <a:lstStyle/>
          <a:p>
            <a:endParaRPr lang="en-US"/>
          </a:p>
        </p:txBody>
      </p:sp>
      <p:sp>
        <p:nvSpPr>
          <p:cNvPr id="18442" name="Line 9"/>
          <p:cNvSpPr>
            <a:spLocks noChangeShapeType="1"/>
          </p:cNvSpPr>
          <p:nvPr/>
        </p:nvSpPr>
        <p:spPr bwMode="auto">
          <a:xfrm flipV="1">
            <a:off x="6399213" y="2655888"/>
            <a:ext cx="0" cy="3409950"/>
          </a:xfrm>
          <a:prstGeom prst="line">
            <a:avLst/>
          </a:prstGeom>
          <a:noFill/>
          <a:ln w="9525">
            <a:solidFill>
              <a:srgbClr val="000000"/>
            </a:solidFill>
            <a:round/>
            <a:headEnd/>
            <a:tailEnd type="stealth" w="med" len="med"/>
          </a:ln>
        </p:spPr>
        <p:txBody>
          <a:bodyPr/>
          <a:lstStyle/>
          <a:p>
            <a:endParaRPr lang="en-MY"/>
          </a:p>
        </p:txBody>
      </p:sp>
      <p:sp>
        <p:nvSpPr>
          <p:cNvPr id="18443" name="Line 10"/>
          <p:cNvSpPr>
            <a:spLocks noChangeShapeType="1"/>
          </p:cNvSpPr>
          <p:nvPr/>
        </p:nvSpPr>
        <p:spPr bwMode="auto">
          <a:xfrm>
            <a:off x="4681538" y="4418013"/>
            <a:ext cx="3756025" cy="0"/>
          </a:xfrm>
          <a:prstGeom prst="line">
            <a:avLst/>
          </a:prstGeom>
          <a:noFill/>
          <a:ln w="9525">
            <a:solidFill>
              <a:srgbClr val="000000"/>
            </a:solidFill>
            <a:round/>
            <a:headEnd/>
            <a:tailEnd type="stealth" w="med" len="med"/>
          </a:ln>
        </p:spPr>
        <p:txBody>
          <a:bodyPr/>
          <a:lstStyle/>
          <a:p>
            <a:endParaRPr lang="en-MY"/>
          </a:p>
        </p:txBody>
      </p:sp>
      <p:sp>
        <p:nvSpPr>
          <p:cNvPr id="790539" name="Line 11"/>
          <p:cNvSpPr>
            <a:spLocks noChangeShapeType="1"/>
          </p:cNvSpPr>
          <p:nvPr/>
        </p:nvSpPr>
        <p:spPr bwMode="auto">
          <a:xfrm flipV="1">
            <a:off x="5580063" y="2779713"/>
            <a:ext cx="574675" cy="369887"/>
          </a:xfrm>
          <a:prstGeom prst="line">
            <a:avLst/>
          </a:prstGeom>
          <a:noFill/>
          <a:ln w="50800">
            <a:solidFill>
              <a:srgbClr val="FF0000"/>
            </a:solidFill>
            <a:round/>
            <a:headEnd type="none" w="sm" len="sm"/>
            <a:tailEnd type="triangle" w="sm" len="lg"/>
          </a:ln>
        </p:spPr>
        <p:txBody>
          <a:bodyPr/>
          <a:lstStyle/>
          <a:p>
            <a:endParaRPr lang="en-MY"/>
          </a:p>
        </p:txBody>
      </p:sp>
      <p:sp>
        <p:nvSpPr>
          <p:cNvPr id="790540" name="Line 12"/>
          <p:cNvSpPr>
            <a:spLocks noChangeShapeType="1"/>
          </p:cNvSpPr>
          <p:nvPr/>
        </p:nvSpPr>
        <p:spPr bwMode="auto">
          <a:xfrm>
            <a:off x="7212013" y="3148013"/>
            <a:ext cx="574675" cy="369887"/>
          </a:xfrm>
          <a:prstGeom prst="line">
            <a:avLst/>
          </a:prstGeom>
          <a:noFill/>
          <a:ln w="50800">
            <a:solidFill>
              <a:srgbClr val="FF0000"/>
            </a:solidFill>
            <a:round/>
            <a:headEnd type="none" w="sm" len="sm"/>
            <a:tailEnd type="triangle" w="sm" len="lg"/>
          </a:ln>
        </p:spPr>
        <p:txBody>
          <a:bodyPr/>
          <a:lstStyle/>
          <a:p>
            <a:endParaRPr lang="en-MY"/>
          </a:p>
        </p:txBody>
      </p:sp>
      <p:sp>
        <p:nvSpPr>
          <p:cNvPr id="18446" name="Text Box 13"/>
          <p:cNvSpPr txBox="1">
            <a:spLocks noChangeArrowheads="1"/>
          </p:cNvSpPr>
          <p:nvPr/>
        </p:nvSpPr>
        <p:spPr bwMode="auto">
          <a:xfrm>
            <a:off x="6354763" y="4375150"/>
            <a:ext cx="574675" cy="428625"/>
          </a:xfrm>
          <a:prstGeom prst="rect">
            <a:avLst/>
          </a:prstGeom>
          <a:noFill/>
          <a:ln w="9525">
            <a:noFill/>
            <a:miter lim="800000"/>
            <a:headEnd/>
            <a:tailEnd/>
          </a:ln>
        </p:spPr>
        <p:txBody>
          <a:bodyPr/>
          <a:lstStyle/>
          <a:p>
            <a:pPr algn="l" eaLnBrk="0" hangingPunct="0">
              <a:spcBef>
                <a:spcPct val="0"/>
              </a:spcBef>
            </a:pPr>
            <a:r>
              <a:rPr lang="en-US" altLang="ko-KR"/>
              <a:t>O</a:t>
            </a:r>
          </a:p>
        </p:txBody>
      </p:sp>
      <p:sp>
        <p:nvSpPr>
          <p:cNvPr id="18447" name="Text Box 14"/>
          <p:cNvSpPr txBox="1">
            <a:spLocks noChangeArrowheads="1"/>
          </p:cNvSpPr>
          <p:nvPr/>
        </p:nvSpPr>
        <p:spPr bwMode="auto">
          <a:xfrm>
            <a:off x="8093075" y="4522788"/>
            <a:ext cx="530225" cy="531812"/>
          </a:xfrm>
          <a:prstGeom prst="rect">
            <a:avLst/>
          </a:prstGeom>
          <a:noFill/>
          <a:ln w="9525">
            <a:noFill/>
            <a:miter lim="800000"/>
            <a:headEnd/>
            <a:tailEnd/>
          </a:ln>
        </p:spPr>
        <p:txBody>
          <a:bodyPr/>
          <a:lstStyle/>
          <a:p>
            <a:pPr algn="l" eaLnBrk="0" hangingPunct="0">
              <a:spcBef>
                <a:spcPct val="0"/>
              </a:spcBef>
            </a:pPr>
            <a:r>
              <a:rPr lang="en-US" altLang="ko-KR" sz="2800" b="0"/>
              <a:t>x</a:t>
            </a:r>
          </a:p>
        </p:txBody>
      </p:sp>
      <p:sp>
        <p:nvSpPr>
          <p:cNvPr id="18448" name="Text Box 15"/>
          <p:cNvSpPr txBox="1">
            <a:spLocks noChangeArrowheads="1"/>
          </p:cNvSpPr>
          <p:nvPr/>
        </p:nvSpPr>
        <p:spPr bwMode="auto">
          <a:xfrm>
            <a:off x="6399213" y="2455863"/>
            <a:ext cx="809625" cy="517525"/>
          </a:xfrm>
          <a:prstGeom prst="rect">
            <a:avLst/>
          </a:prstGeom>
          <a:noFill/>
          <a:ln w="9525">
            <a:noFill/>
            <a:miter lim="800000"/>
            <a:headEnd/>
            <a:tailEnd/>
          </a:ln>
        </p:spPr>
        <p:txBody>
          <a:bodyPr/>
          <a:lstStyle/>
          <a:p>
            <a:pPr algn="l" eaLnBrk="0" hangingPunct="0">
              <a:spcBef>
                <a:spcPct val="0"/>
              </a:spcBef>
            </a:pPr>
            <a:r>
              <a:rPr lang="en-US" altLang="ko-KR" sz="2800" b="0"/>
              <a:t>y</a:t>
            </a:r>
          </a:p>
        </p:txBody>
      </p:sp>
      <p:sp>
        <p:nvSpPr>
          <p:cNvPr id="790544" name="Text Box 16"/>
          <p:cNvSpPr txBox="1">
            <a:spLocks noChangeArrowheads="1"/>
          </p:cNvSpPr>
          <p:nvPr/>
        </p:nvSpPr>
        <p:spPr bwMode="auto">
          <a:xfrm>
            <a:off x="5586413" y="36322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err="1">
                <a:solidFill>
                  <a:srgbClr val="00B050"/>
                </a:solidFill>
                <a:latin typeface="Times New Roman" pitchFamily="18" charset="0"/>
                <a:cs typeface="Times New Roman" pitchFamily="18" charset="0"/>
              </a:rPr>
              <a:t>r</a:t>
            </a:r>
            <a:r>
              <a:rPr lang="en-US" altLang="zh-CN" sz="2800" b="1" baseline="-25000" dirty="0" err="1">
                <a:solidFill>
                  <a:srgbClr val="00B050"/>
                </a:solidFill>
                <a:latin typeface="Times New Roman" pitchFamily="18" charset="0"/>
                <a:cs typeface="Times New Roman" pitchFamily="18" charset="0"/>
              </a:rPr>
              <a:t>i</a:t>
            </a:r>
            <a:endParaRPr lang="en-US" altLang="ko-KR" sz="2800" b="1" baseline="-25000" dirty="0">
              <a:solidFill>
                <a:srgbClr val="00B050"/>
              </a:solidFill>
              <a:latin typeface="Times New Roman" pitchFamily="18" charset="0"/>
              <a:cs typeface="Times New Roman" pitchFamily="18" charset="0"/>
            </a:endParaRPr>
          </a:p>
        </p:txBody>
      </p:sp>
      <p:sp>
        <p:nvSpPr>
          <p:cNvPr id="18450" name="Text Box 17"/>
          <p:cNvSpPr txBox="1">
            <a:spLocks noChangeArrowheads="1"/>
          </p:cNvSpPr>
          <p:nvPr/>
        </p:nvSpPr>
        <p:spPr bwMode="auto">
          <a:xfrm>
            <a:off x="6945313" y="3355975"/>
            <a:ext cx="471487" cy="530225"/>
          </a:xfrm>
          <a:prstGeom prst="rect">
            <a:avLst/>
          </a:prstGeom>
          <a:noFill/>
          <a:ln w="9525">
            <a:noFill/>
            <a:miter lim="800000"/>
            <a:headEnd/>
            <a:tailEnd/>
          </a:ln>
        </p:spPr>
        <p:txBody>
          <a:bodyPr/>
          <a:lstStyle/>
          <a:p>
            <a:pPr algn="l" eaLnBrk="0" hangingPunct="0">
              <a:spcBef>
                <a:spcPct val="0"/>
              </a:spcBef>
            </a:pPr>
            <a:r>
              <a:rPr lang="en-US" altLang="ko-KR" sz="2800"/>
              <a:t>R</a:t>
            </a:r>
          </a:p>
        </p:txBody>
      </p:sp>
      <p:sp>
        <p:nvSpPr>
          <p:cNvPr id="790546" name="Line 18"/>
          <p:cNvSpPr>
            <a:spLocks noChangeShapeType="1"/>
          </p:cNvSpPr>
          <p:nvPr/>
        </p:nvSpPr>
        <p:spPr bwMode="auto">
          <a:xfrm flipH="1" flipV="1">
            <a:off x="5578475" y="3143250"/>
            <a:ext cx="822325" cy="1270000"/>
          </a:xfrm>
          <a:prstGeom prst="line">
            <a:avLst/>
          </a:prstGeom>
          <a:noFill/>
          <a:ln w="57150">
            <a:solidFill>
              <a:srgbClr val="009900"/>
            </a:solidFill>
            <a:round/>
            <a:headEnd/>
            <a:tailEnd type="triangle" w="med" len="med"/>
          </a:ln>
        </p:spPr>
        <p:txBody>
          <a:bodyPr/>
          <a:lstStyle/>
          <a:p>
            <a:endParaRPr lang="en-MY"/>
          </a:p>
        </p:txBody>
      </p:sp>
      <p:sp>
        <p:nvSpPr>
          <p:cNvPr id="18452" name="Text Box 19"/>
          <p:cNvSpPr txBox="1">
            <a:spLocks noChangeArrowheads="1"/>
          </p:cNvSpPr>
          <p:nvPr/>
        </p:nvSpPr>
        <p:spPr bwMode="auto">
          <a:xfrm>
            <a:off x="5145088" y="2662238"/>
            <a:ext cx="306387" cy="457200"/>
          </a:xfrm>
          <a:prstGeom prst="rect">
            <a:avLst/>
          </a:prstGeom>
          <a:noFill/>
          <a:ln w="31750">
            <a:noFill/>
            <a:miter lim="800000"/>
            <a:headEnd/>
            <a:tailEnd/>
          </a:ln>
        </p:spPr>
        <p:txBody>
          <a:bodyPr>
            <a:spAutoFit/>
          </a:bodyPr>
          <a:lstStyle/>
          <a:p>
            <a:r>
              <a:rPr lang="en-US" altLang="ko-KR">
                <a:solidFill>
                  <a:srgbClr val="FF0000"/>
                </a:solidFill>
              </a:rPr>
              <a:t>A</a:t>
            </a:r>
          </a:p>
        </p:txBody>
      </p:sp>
      <p:sp>
        <p:nvSpPr>
          <p:cNvPr id="790548" name="Text Box 20"/>
          <p:cNvSpPr txBox="1">
            <a:spLocks noChangeArrowheads="1"/>
          </p:cNvSpPr>
          <p:nvPr/>
        </p:nvSpPr>
        <p:spPr bwMode="auto">
          <a:xfrm>
            <a:off x="7096125" y="2570163"/>
            <a:ext cx="449263" cy="457200"/>
          </a:xfrm>
          <a:prstGeom prst="rect">
            <a:avLst/>
          </a:prstGeom>
          <a:noFill/>
          <a:ln w="31750">
            <a:noFill/>
            <a:miter lim="800000"/>
            <a:headEnd/>
            <a:tailEnd/>
          </a:ln>
        </p:spPr>
        <p:txBody>
          <a:bodyPr>
            <a:spAutoFit/>
          </a:bodyPr>
          <a:lstStyle/>
          <a:p>
            <a:r>
              <a:rPr lang="en-US" altLang="ko-KR">
                <a:solidFill>
                  <a:srgbClr val="FF0000"/>
                </a:solidFill>
              </a:rPr>
              <a:t>B</a:t>
            </a:r>
          </a:p>
        </p:txBody>
      </p:sp>
      <p:sp>
        <p:nvSpPr>
          <p:cNvPr id="18454" name="Oval 21"/>
          <p:cNvSpPr>
            <a:spLocks noChangeArrowheads="1"/>
          </p:cNvSpPr>
          <p:nvPr/>
        </p:nvSpPr>
        <p:spPr bwMode="auto">
          <a:xfrm>
            <a:off x="5527675" y="3079750"/>
            <a:ext cx="128588" cy="131763"/>
          </a:xfrm>
          <a:prstGeom prst="ellipse">
            <a:avLst/>
          </a:prstGeom>
          <a:solidFill>
            <a:schemeClr val="accent1"/>
          </a:solidFill>
          <a:ln w="31750">
            <a:solidFill>
              <a:srgbClr val="FF0000"/>
            </a:solidFill>
            <a:round/>
            <a:headEnd/>
            <a:tailEnd/>
          </a:ln>
        </p:spPr>
        <p:txBody>
          <a:bodyPr wrap="none" anchor="ctr"/>
          <a:lstStyle/>
          <a:p>
            <a:endParaRPr lang="en-US"/>
          </a:p>
        </p:txBody>
      </p:sp>
      <p:sp>
        <p:nvSpPr>
          <p:cNvPr id="790550" name="Oval 22"/>
          <p:cNvSpPr>
            <a:spLocks noChangeArrowheads="1"/>
          </p:cNvSpPr>
          <p:nvPr/>
        </p:nvSpPr>
        <p:spPr bwMode="auto">
          <a:xfrm>
            <a:off x="7118350" y="3079750"/>
            <a:ext cx="128588" cy="131763"/>
          </a:xfrm>
          <a:prstGeom prst="ellipse">
            <a:avLst/>
          </a:prstGeom>
          <a:solidFill>
            <a:schemeClr val="accent1"/>
          </a:solidFill>
          <a:ln w="31750">
            <a:solidFill>
              <a:srgbClr val="FF0000"/>
            </a:solidFill>
            <a:round/>
            <a:headEnd/>
            <a:tailEnd/>
          </a:ln>
        </p:spPr>
        <p:txBody>
          <a:bodyPr wrap="none" anchor="ctr"/>
          <a:lstStyle/>
          <a:p>
            <a:endParaRPr lang="en-US"/>
          </a:p>
        </p:txBody>
      </p:sp>
      <p:sp>
        <p:nvSpPr>
          <p:cNvPr id="790551" name="Text Box 23"/>
          <p:cNvSpPr txBox="1">
            <a:spLocks noChangeArrowheads="1"/>
          </p:cNvSpPr>
          <p:nvPr/>
        </p:nvSpPr>
        <p:spPr bwMode="auto">
          <a:xfrm>
            <a:off x="5472113" y="24003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a:solidFill>
                  <a:srgbClr val="002060"/>
                </a:solidFill>
                <a:latin typeface="Times New Roman" pitchFamily="18" charset="0"/>
                <a:cs typeface="Times New Roman" pitchFamily="18" charset="0"/>
              </a:rPr>
              <a:t>v</a:t>
            </a:r>
            <a:r>
              <a:rPr lang="en-US" altLang="zh-CN" sz="2800" b="1" baseline="-25000" dirty="0">
                <a:solidFill>
                  <a:srgbClr val="002060"/>
                </a:solidFill>
                <a:latin typeface="Times New Roman" pitchFamily="18" charset="0"/>
                <a:cs typeface="Times New Roman" pitchFamily="18" charset="0"/>
              </a:rPr>
              <a:t>i</a:t>
            </a:r>
            <a:endParaRPr lang="en-US" altLang="ko-KR" sz="2800" b="1" baseline="-25000" dirty="0">
              <a:solidFill>
                <a:srgbClr val="002060"/>
              </a:solidFill>
              <a:latin typeface="Times New Roman" pitchFamily="18" charset="0"/>
              <a:cs typeface="Times New Roman" pitchFamily="18" charset="0"/>
            </a:endParaRPr>
          </a:p>
        </p:txBody>
      </p:sp>
      <p:sp>
        <p:nvSpPr>
          <p:cNvPr id="790552" name="Line 24"/>
          <p:cNvSpPr>
            <a:spLocks noChangeShapeType="1"/>
          </p:cNvSpPr>
          <p:nvPr/>
        </p:nvSpPr>
        <p:spPr bwMode="auto">
          <a:xfrm flipV="1">
            <a:off x="6388100" y="3187700"/>
            <a:ext cx="787400" cy="1219200"/>
          </a:xfrm>
          <a:prstGeom prst="line">
            <a:avLst/>
          </a:prstGeom>
          <a:noFill/>
          <a:ln w="63500">
            <a:solidFill>
              <a:srgbClr val="009900"/>
            </a:solidFill>
            <a:round/>
            <a:headEnd/>
            <a:tailEnd type="triangle" w="med" len="med"/>
          </a:ln>
        </p:spPr>
        <p:txBody>
          <a:bodyPr/>
          <a:lstStyle/>
          <a:p>
            <a:endParaRPr lang="en-MY"/>
          </a:p>
        </p:txBody>
      </p:sp>
      <p:sp>
        <p:nvSpPr>
          <p:cNvPr id="790553" name="Text Box 25"/>
          <p:cNvSpPr txBox="1">
            <a:spLocks noChangeArrowheads="1"/>
          </p:cNvSpPr>
          <p:nvPr/>
        </p:nvSpPr>
        <p:spPr bwMode="auto">
          <a:xfrm>
            <a:off x="6792913" y="36830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err="1">
                <a:solidFill>
                  <a:srgbClr val="00B050"/>
                </a:solidFill>
                <a:latin typeface="Times New Roman" pitchFamily="18" charset="0"/>
                <a:cs typeface="Times New Roman" pitchFamily="18" charset="0"/>
              </a:rPr>
              <a:t>r</a:t>
            </a:r>
            <a:r>
              <a:rPr lang="en-US" altLang="zh-CN" sz="2800" b="1" baseline="-25000" dirty="0" err="1">
                <a:solidFill>
                  <a:srgbClr val="00B050"/>
                </a:solidFill>
                <a:latin typeface="Times New Roman" pitchFamily="18" charset="0"/>
                <a:cs typeface="Times New Roman" pitchFamily="18" charset="0"/>
              </a:rPr>
              <a:t>f</a:t>
            </a:r>
            <a:endParaRPr lang="en-US" altLang="ko-KR" sz="2800" b="1" baseline="-25000" dirty="0">
              <a:solidFill>
                <a:srgbClr val="00B050"/>
              </a:solidFill>
              <a:latin typeface="Times New Roman" pitchFamily="18" charset="0"/>
              <a:cs typeface="Times New Roman" pitchFamily="18" charset="0"/>
            </a:endParaRPr>
          </a:p>
        </p:txBody>
      </p:sp>
      <p:sp>
        <p:nvSpPr>
          <p:cNvPr id="790554" name="Text Box 26"/>
          <p:cNvSpPr txBox="1">
            <a:spLocks noChangeArrowheads="1"/>
          </p:cNvSpPr>
          <p:nvPr/>
        </p:nvSpPr>
        <p:spPr bwMode="auto">
          <a:xfrm>
            <a:off x="7377113" y="27813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err="1">
                <a:solidFill>
                  <a:srgbClr val="002060"/>
                </a:solidFill>
                <a:latin typeface="Times New Roman" pitchFamily="18" charset="0"/>
                <a:cs typeface="Times New Roman" pitchFamily="18" charset="0"/>
              </a:rPr>
              <a:t>v</a:t>
            </a:r>
            <a:r>
              <a:rPr lang="en-US" altLang="zh-CN" sz="2800" b="1" baseline="-25000" dirty="0" err="1">
                <a:solidFill>
                  <a:srgbClr val="002060"/>
                </a:solidFill>
                <a:latin typeface="Times New Roman" pitchFamily="18" charset="0"/>
                <a:cs typeface="Times New Roman" pitchFamily="18" charset="0"/>
              </a:rPr>
              <a:t>f</a:t>
            </a:r>
            <a:endParaRPr lang="en-US" altLang="ko-KR" sz="2800" b="1" baseline="-25000" dirty="0">
              <a:solidFill>
                <a:srgbClr val="002060"/>
              </a:solidFill>
              <a:latin typeface="Times New Roman" pitchFamily="18" charset="0"/>
              <a:cs typeface="Times New Roman" pitchFamily="18" charset="0"/>
            </a:endParaRPr>
          </a:p>
        </p:txBody>
      </p:sp>
      <p:sp>
        <p:nvSpPr>
          <p:cNvPr id="790555" name="Line 27"/>
          <p:cNvSpPr>
            <a:spLocks noChangeShapeType="1"/>
          </p:cNvSpPr>
          <p:nvPr/>
        </p:nvSpPr>
        <p:spPr bwMode="auto">
          <a:xfrm>
            <a:off x="5600700" y="3175000"/>
            <a:ext cx="1549400" cy="0"/>
          </a:xfrm>
          <a:prstGeom prst="line">
            <a:avLst/>
          </a:prstGeom>
          <a:noFill/>
          <a:ln w="63500">
            <a:solidFill>
              <a:srgbClr val="009900"/>
            </a:solidFill>
            <a:round/>
            <a:headEnd/>
            <a:tailEnd type="triangle" w="med" len="med"/>
          </a:ln>
        </p:spPr>
        <p:txBody>
          <a:bodyPr/>
          <a:lstStyle/>
          <a:p>
            <a:endParaRPr lang="en-MY"/>
          </a:p>
        </p:txBody>
      </p:sp>
      <p:sp>
        <p:nvSpPr>
          <p:cNvPr id="790556" name="Text Box 28"/>
          <p:cNvSpPr txBox="1">
            <a:spLocks noChangeArrowheads="1"/>
          </p:cNvSpPr>
          <p:nvPr/>
        </p:nvSpPr>
        <p:spPr bwMode="auto">
          <a:xfrm>
            <a:off x="6132513" y="3187700"/>
            <a:ext cx="674687" cy="530225"/>
          </a:xfrm>
          <a:prstGeom prst="rect">
            <a:avLst/>
          </a:prstGeom>
          <a:noFill/>
          <a:ln w="9525">
            <a:noFill/>
            <a:miter lim="800000"/>
            <a:headEnd/>
            <a:tailEnd/>
          </a:ln>
        </p:spPr>
        <p:txBody>
          <a:bodyPr/>
          <a:lstStyle/>
          <a:p>
            <a:pPr algn="l" eaLnBrk="0" hangingPunct="0">
              <a:spcBef>
                <a:spcPct val="0"/>
              </a:spcBef>
            </a:pPr>
            <a:r>
              <a:rPr lang="el-GR" altLang="zh-CN" sz="2800" b="1" dirty="0">
                <a:solidFill>
                  <a:srgbClr val="00B050"/>
                </a:solidFill>
                <a:cs typeface="Times New Roman" pitchFamily="18" charset="0"/>
              </a:rPr>
              <a:t>Δ</a:t>
            </a:r>
            <a:r>
              <a:rPr lang="en-US" altLang="zh-CN" sz="2800" b="1" dirty="0">
                <a:solidFill>
                  <a:srgbClr val="00B050"/>
                </a:solidFill>
                <a:cs typeface="Times New Roman" pitchFamily="18" charset="0"/>
              </a:rPr>
              <a:t>r</a:t>
            </a:r>
            <a:endParaRPr lang="en-US" altLang="ko-KR" sz="2800" b="1" baseline="-25000" dirty="0">
              <a:solidFill>
                <a:srgbClr val="00B050"/>
              </a:solidFill>
              <a:cs typeface="Times New Roman" pitchFamily="18" charset="0"/>
            </a:endParaRPr>
          </a:p>
        </p:txBody>
      </p:sp>
      <p:sp>
        <p:nvSpPr>
          <p:cNvPr id="790557" name="Text Box 29"/>
          <p:cNvSpPr txBox="1">
            <a:spLocks noChangeArrowheads="1"/>
          </p:cNvSpPr>
          <p:nvPr/>
        </p:nvSpPr>
        <p:spPr bwMode="auto">
          <a:xfrm>
            <a:off x="5573713" y="14605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a:solidFill>
                  <a:srgbClr val="002060"/>
                </a:solidFill>
                <a:latin typeface="Times New Roman" pitchFamily="18" charset="0"/>
                <a:cs typeface="Times New Roman" pitchFamily="18" charset="0"/>
              </a:rPr>
              <a:t>v</a:t>
            </a:r>
            <a:r>
              <a:rPr lang="en-US" altLang="zh-CN" sz="2800" b="1" baseline="-25000" dirty="0">
                <a:solidFill>
                  <a:srgbClr val="002060"/>
                </a:solidFill>
                <a:latin typeface="Times New Roman" pitchFamily="18" charset="0"/>
                <a:cs typeface="Times New Roman" pitchFamily="18" charset="0"/>
              </a:rPr>
              <a:t>i</a:t>
            </a:r>
            <a:endParaRPr lang="en-US" altLang="ko-KR" sz="2800" b="1" baseline="-25000" dirty="0">
              <a:solidFill>
                <a:srgbClr val="002060"/>
              </a:solidFill>
              <a:latin typeface="Times New Roman" pitchFamily="18" charset="0"/>
              <a:cs typeface="Times New Roman" pitchFamily="18" charset="0"/>
            </a:endParaRPr>
          </a:p>
        </p:txBody>
      </p:sp>
      <p:sp>
        <p:nvSpPr>
          <p:cNvPr id="790558" name="Text Box 30"/>
          <p:cNvSpPr txBox="1">
            <a:spLocks noChangeArrowheads="1"/>
          </p:cNvSpPr>
          <p:nvPr/>
        </p:nvSpPr>
        <p:spPr bwMode="auto">
          <a:xfrm>
            <a:off x="5624513" y="2197100"/>
            <a:ext cx="471487" cy="530225"/>
          </a:xfrm>
          <a:prstGeom prst="rect">
            <a:avLst/>
          </a:prstGeom>
          <a:noFill/>
          <a:ln w="9525">
            <a:noFill/>
            <a:miter lim="800000"/>
            <a:headEnd/>
            <a:tailEnd/>
          </a:ln>
        </p:spPr>
        <p:txBody>
          <a:bodyPr/>
          <a:lstStyle/>
          <a:p>
            <a:pPr algn="l" eaLnBrk="0" hangingPunct="0">
              <a:spcBef>
                <a:spcPct val="0"/>
              </a:spcBef>
            </a:pPr>
            <a:r>
              <a:rPr lang="en-US" altLang="zh-CN" sz="2800" b="1" dirty="0" err="1">
                <a:solidFill>
                  <a:srgbClr val="002060"/>
                </a:solidFill>
                <a:latin typeface="Times New Roman" pitchFamily="18" charset="0"/>
                <a:cs typeface="Times New Roman" pitchFamily="18" charset="0"/>
              </a:rPr>
              <a:t>v</a:t>
            </a:r>
            <a:r>
              <a:rPr lang="en-US" altLang="zh-CN" sz="2800" b="1" baseline="-25000" dirty="0" err="1">
                <a:solidFill>
                  <a:srgbClr val="002060"/>
                </a:solidFill>
                <a:latin typeface="Times New Roman" pitchFamily="18" charset="0"/>
                <a:cs typeface="Times New Roman" pitchFamily="18" charset="0"/>
              </a:rPr>
              <a:t>f</a:t>
            </a:r>
            <a:endParaRPr lang="en-US" altLang="ko-KR" sz="2800" b="1" baseline="-25000" dirty="0">
              <a:solidFill>
                <a:srgbClr val="002060"/>
              </a:solidFill>
              <a:latin typeface="Times New Roman" pitchFamily="18" charset="0"/>
              <a:cs typeface="Times New Roman" pitchFamily="18" charset="0"/>
            </a:endParaRPr>
          </a:p>
        </p:txBody>
      </p:sp>
      <p:sp>
        <p:nvSpPr>
          <p:cNvPr id="790559" name="Text Box 31"/>
          <p:cNvSpPr txBox="1">
            <a:spLocks noChangeArrowheads="1"/>
          </p:cNvSpPr>
          <p:nvPr/>
        </p:nvSpPr>
        <p:spPr bwMode="auto">
          <a:xfrm>
            <a:off x="6475413" y="1841500"/>
            <a:ext cx="1881187" cy="530225"/>
          </a:xfrm>
          <a:prstGeom prst="rect">
            <a:avLst/>
          </a:prstGeom>
          <a:noFill/>
          <a:ln w="9525">
            <a:noFill/>
            <a:miter lim="800000"/>
            <a:headEnd/>
            <a:tailEnd/>
          </a:ln>
        </p:spPr>
        <p:txBody>
          <a:bodyPr/>
          <a:lstStyle/>
          <a:p>
            <a:pPr algn="l" eaLnBrk="0" hangingPunct="0">
              <a:spcBef>
                <a:spcPct val="0"/>
              </a:spcBef>
            </a:pPr>
            <a:r>
              <a:rPr lang="el-GR" altLang="zh-CN" sz="2800" b="1" dirty="0">
                <a:solidFill>
                  <a:srgbClr val="002060"/>
                </a:solidFill>
                <a:latin typeface="Times New Roman" pitchFamily="18" charset="0"/>
                <a:cs typeface="Times New Roman" pitchFamily="18" charset="0"/>
              </a:rPr>
              <a:t>Δ</a:t>
            </a:r>
            <a:r>
              <a:rPr lang="en-US" altLang="zh-CN" sz="2800" b="1" dirty="0">
                <a:solidFill>
                  <a:srgbClr val="002060"/>
                </a:solidFill>
                <a:latin typeface="Times New Roman" pitchFamily="18" charset="0"/>
                <a:cs typeface="Times New Roman" pitchFamily="18" charset="0"/>
              </a:rPr>
              <a:t>v = </a:t>
            </a:r>
            <a:r>
              <a:rPr lang="en-US" altLang="zh-CN" sz="2800" b="1" dirty="0" err="1">
                <a:solidFill>
                  <a:srgbClr val="002060"/>
                </a:solidFill>
                <a:latin typeface="Times New Roman" pitchFamily="18" charset="0"/>
                <a:cs typeface="Times New Roman" pitchFamily="18" charset="0"/>
              </a:rPr>
              <a:t>v</a:t>
            </a:r>
            <a:r>
              <a:rPr lang="en-US" altLang="zh-CN" sz="2800" b="1" baseline="-25000" dirty="0" err="1">
                <a:solidFill>
                  <a:srgbClr val="002060"/>
                </a:solidFill>
                <a:latin typeface="Times New Roman" pitchFamily="18" charset="0"/>
                <a:cs typeface="Times New Roman" pitchFamily="18" charset="0"/>
              </a:rPr>
              <a:t>f</a:t>
            </a:r>
            <a:r>
              <a:rPr lang="en-US" altLang="zh-CN" sz="2800" b="1" dirty="0">
                <a:solidFill>
                  <a:srgbClr val="002060"/>
                </a:solidFill>
                <a:latin typeface="Times New Roman" pitchFamily="18" charset="0"/>
                <a:cs typeface="Times New Roman" pitchFamily="18" charset="0"/>
              </a:rPr>
              <a:t> - v</a:t>
            </a:r>
            <a:r>
              <a:rPr lang="en-US" altLang="zh-CN" sz="2800" b="1" baseline="-25000" dirty="0">
                <a:solidFill>
                  <a:srgbClr val="002060"/>
                </a:solidFill>
                <a:latin typeface="Times New Roman" pitchFamily="18" charset="0"/>
                <a:cs typeface="Times New Roman" pitchFamily="18" charset="0"/>
              </a:rPr>
              <a:t>i</a:t>
            </a:r>
            <a:endParaRPr lang="en-US" altLang="ko-KR" sz="2800" b="1" baseline="-250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0546"/>
                                        </p:tgtEl>
                                        <p:attrNameLst>
                                          <p:attrName>style.visibility</p:attrName>
                                        </p:attrNameLst>
                                      </p:cBhvr>
                                      <p:to>
                                        <p:strVal val="visible"/>
                                      </p:to>
                                    </p:set>
                                    <p:animEffect transition="in" filter="fade">
                                      <p:cBhvr>
                                        <p:cTn id="7" dur="2000"/>
                                        <p:tgtEl>
                                          <p:spTgt spid="790546"/>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790544">
                                            <p:txEl>
                                              <p:pRg st="0" end="0"/>
                                            </p:txEl>
                                          </p:spTgt>
                                        </p:tgtEl>
                                        <p:attrNameLst>
                                          <p:attrName>style.visibility</p:attrName>
                                        </p:attrNameLst>
                                      </p:cBhvr>
                                      <p:to>
                                        <p:strVal val="visible"/>
                                      </p:to>
                                    </p:set>
                                    <p:animEffect transition="in" filter="fade">
                                      <p:cBhvr>
                                        <p:cTn id="11" dur="2000"/>
                                        <p:tgtEl>
                                          <p:spTgt spid="790544">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90539"/>
                                        </p:tgtEl>
                                        <p:attrNameLst>
                                          <p:attrName>style.visibility</p:attrName>
                                        </p:attrNameLst>
                                      </p:cBhvr>
                                      <p:to>
                                        <p:strVal val="visible"/>
                                      </p:to>
                                    </p:set>
                                    <p:animEffect transition="in" filter="fade">
                                      <p:cBhvr>
                                        <p:cTn id="16" dur="2000"/>
                                        <p:tgtEl>
                                          <p:spTgt spid="790539"/>
                                        </p:tgtEl>
                                      </p:cBhvr>
                                    </p:animEffect>
                                  </p:childTnLst>
                                </p:cTn>
                              </p:par>
                            </p:childTnLst>
                          </p:cTn>
                        </p:par>
                        <p:par>
                          <p:cTn id="17" fill="hold" nodeType="afterGroup">
                            <p:stCondLst>
                              <p:cond delay="2000"/>
                            </p:stCondLst>
                            <p:childTnLst>
                              <p:par>
                                <p:cTn id="18" presetID="10" presetClass="entr" presetSubtype="0" fill="hold" nodeType="afterEffect">
                                  <p:stCondLst>
                                    <p:cond delay="0"/>
                                  </p:stCondLst>
                                  <p:childTnLst>
                                    <p:set>
                                      <p:cBhvr>
                                        <p:cTn id="19" dur="1" fill="hold">
                                          <p:stCondLst>
                                            <p:cond delay="0"/>
                                          </p:stCondLst>
                                        </p:cTn>
                                        <p:tgtEl>
                                          <p:spTgt spid="790551">
                                            <p:txEl>
                                              <p:pRg st="0" end="0"/>
                                            </p:txEl>
                                          </p:spTgt>
                                        </p:tgtEl>
                                        <p:attrNameLst>
                                          <p:attrName>style.visibility</p:attrName>
                                        </p:attrNameLst>
                                      </p:cBhvr>
                                      <p:to>
                                        <p:strVal val="visible"/>
                                      </p:to>
                                    </p:set>
                                    <p:animEffect transition="in" filter="fade">
                                      <p:cBhvr>
                                        <p:cTn id="20" dur="2000"/>
                                        <p:tgtEl>
                                          <p:spTgt spid="790551">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0550"/>
                                        </p:tgtEl>
                                        <p:attrNameLst>
                                          <p:attrName>style.visibility</p:attrName>
                                        </p:attrNameLst>
                                      </p:cBhvr>
                                      <p:to>
                                        <p:strVal val="visible"/>
                                      </p:to>
                                    </p:set>
                                    <p:animEffect transition="in" filter="fade">
                                      <p:cBhvr>
                                        <p:cTn id="25" dur="2000"/>
                                        <p:tgtEl>
                                          <p:spTgt spid="790550"/>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790548"/>
                                        </p:tgtEl>
                                        <p:attrNameLst>
                                          <p:attrName>style.visibility</p:attrName>
                                        </p:attrNameLst>
                                      </p:cBhvr>
                                      <p:to>
                                        <p:strVal val="visible"/>
                                      </p:to>
                                    </p:set>
                                    <p:animEffect transition="in" filter="fade">
                                      <p:cBhvr>
                                        <p:cTn id="29" dur="2000"/>
                                        <p:tgtEl>
                                          <p:spTgt spid="79054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90552"/>
                                        </p:tgtEl>
                                        <p:attrNameLst>
                                          <p:attrName>style.visibility</p:attrName>
                                        </p:attrNameLst>
                                      </p:cBhvr>
                                      <p:to>
                                        <p:strVal val="visible"/>
                                      </p:to>
                                    </p:set>
                                    <p:animEffect transition="in" filter="fade">
                                      <p:cBhvr>
                                        <p:cTn id="34" dur="2000"/>
                                        <p:tgtEl>
                                          <p:spTgt spid="790552"/>
                                        </p:tgtEl>
                                      </p:cBhvr>
                                    </p:animEffect>
                                  </p:childTnLst>
                                </p:cTn>
                              </p:par>
                            </p:childTnLst>
                          </p:cTn>
                        </p:par>
                        <p:par>
                          <p:cTn id="35" fill="hold" nodeType="afterGroup">
                            <p:stCondLst>
                              <p:cond delay="2000"/>
                            </p:stCondLst>
                            <p:childTnLst>
                              <p:par>
                                <p:cTn id="36" presetID="10" presetClass="entr" presetSubtype="0" fill="hold" nodeType="afterEffect">
                                  <p:stCondLst>
                                    <p:cond delay="0"/>
                                  </p:stCondLst>
                                  <p:childTnLst>
                                    <p:set>
                                      <p:cBhvr>
                                        <p:cTn id="37" dur="1" fill="hold">
                                          <p:stCondLst>
                                            <p:cond delay="0"/>
                                          </p:stCondLst>
                                        </p:cTn>
                                        <p:tgtEl>
                                          <p:spTgt spid="790553">
                                            <p:txEl>
                                              <p:pRg st="0" end="0"/>
                                            </p:txEl>
                                          </p:spTgt>
                                        </p:tgtEl>
                                        <p:attrNameLst>
                                          <p:attrName>style.visibility</p:attrName>
                                        </p:attrNameLst>
                                      </p:cBhvr>
                                      <p:to>
                                        <p:strVal val="visible"/>
                                      </p:to>
                                    </p:set>
                                    <p:animEffect transition="in" filter="fade">
                                      <p:cBhvr>
                                        <p:cTn id="38" dur="2000"/>
                                        <p:tgtEl>
                                          <p:spTgt spid="790553">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90540"/>
                                        </p:tgtEl>
                                        <p:attrNameLst>
                                          <p:attrName>style.visibility</p:attrName>
                                        </p:attrNameLst>
                                      </p:cBhvr>
                                      <p:to>
                                        <p:strVal val="visible"/>
                                      </p:to>
                                    </p:set>
                                    <p:animEffect transition="in" filter="fade">
                                      <p:cBhvr>
                                        <p:cTn id="43" dur="2000"/>
                                        <p:tgtEl>
                                          <p:spTgt spid="790540"/>
                                        </p:tgtEl>
                                      </p:cBhvr>
                                    </p:animEffect>
                                  </p:childTnLst>
                                </p:cTn>
                              </p:par>
                            </p:childTnLst>
                          </p:cTn>
                        </p:par>
                        <p:par>
                          <p:cTn id="44" fill="hold" nodeType="afterGroup">
                            <p:stCondLst>
                              <p:cond delay="2000"/>
                            </p:stCondLst>
                            <p:childTnLst>
                              <p:par>
                                <p:cTn id="45" presetID="10" presetClass="entr" presetSubtype="0" fill="hold" nodeType="afterEffect">
                                  <p:stCondLst>
                                    <p:cond delay="0"/>
                                  </p:stCondLst>
                                  <p:childTnLst>
                                    <p:set>
                                      <p:cBhvr>
                                        <p:cTn id="46" dur="1" fill="hold">
                                          <p:stCondLst>
                                            <p:cond delay="0"/>
                                          </p:stCondLst>
                                        </p:cTn>
                                        <p:tgtEl>
                                          <p:spTgt spid="790554">
                                            <p:txEl>
                                              <p:pRg st="0" end="0"/>
                                            </p:txEl>
                                          </p:spTgt>
                                        </p:tgtEl>
                                        <p:attrNameLst>
                                          <p:attrName>style.visibility</p:attrName>
                                        </p:attrNameLst>
                                      </p:cBhvr>
                                      <p:to>
                                        <p:strVal val="visible"/>
                                      </p:to>
                                    </p:set>
                                    <p:animEffect transition="in" filter="fade">
                                      <p:cBhvr>
                                        <p:cTn id="47" dur="2000"/>
                                        <p:tgtEl>
                                          <p:spTgt spid="790554">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90555"/>
                                        </p:tgtEl>
                                        <p:attrNameLst>
                                          <p:attrName>style.visibility</p:attrName>
                                        </p:attrNameLst>
                                      </p:cBhvr>
                                      <p:to>
                                        <p:strVal val="visible"/>
                                      </p:to>
                                    </p:set>
                                    <p:animEffect transition="in" filter="fade">
                                      <p:cBhvr>
                                        <p:cTn id="52" dur="2000"/>
                                        <p:tgtEl>
                                          <p:spTgt spid="790555"/>
                                        </p:tgtEl>
                                      </p:cBhvr>
                                    </p:animEffect>
                                  </p:childTnLst>
                                </p:cTn>
                              </p:par>
                            </p:childTnLst>
                          </p:cTn>
                        </p:par>
                        <p:par>
                          <p:cTn id="53" fill="hold" nodeType="afterGroup">
                            <p:stCondLst>
                              <p:cond delay="2000"/>
                            </p:stCondLst>
                            <p:childTnLst>
                              <p:par>
                                <p:cTn id="54" presetID="10" presetClass="entr" presetSubtype="0" fill="hold" nodeType="afterEffect">
                                  <p:stCondLst>
                                    <p:cond delay="0"/>
                                  </p:stCondLst>
                                  <p:childTnLst>
                                    <p:set>
                                      <p:cBhvr>
                                        <p:cTn id="55" dur="1" fill="hold">
                                          <p:stCondLst>
                                            <p:cond delay="0"/>
                                          </p:stCondLst>
                                        </p:cTn>
                                        <p:tgtEl>
                                          <p:spTgt spid="790556">
                                            <p:txEl>
                                              <p:pRg st="0" end="0"/>
                                            </p:txEl>
                                          </p:spTgt>
                                        </p:tgtEl>
                                        <p:attrNameLst>
                                          <p:attrName>style.visibility</p:attrName>
                                        </p:attrNameLst>
                                      </p:cBhvr>
                                      <p:to>
                                        <p:strVal val="visible"/>
                                      </p:to>
                                    </p:set>
                                    <p:animEffect transition="in" filter="fade">
                                      <p:cBhvr>
                                        <p:cTn id="56" dur="2000"/>
                                        <p:tgtEl>
                                          <p:spTgt spid="790556">
                                            <p:txEl>
                                              <p:pRg st="0" end="0"/>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0" presetClass="path" presetSubtype="0" accel="50000" decel="50000" fill="hold" grpId="1" nodeType="clickEffect">
                                  <p:stCondLst>
                                    <p:cond delay="0"/>
                                  </p:stCondLst>
                                  <p:childTnLst>
                                    <p:animMotion origin="layout" path="M 5.55556E-6 -1.11111E-6 L 0.02362 -0.15 " pathEditMode="relative" ptsTypes="AA">
                                      <p:cBhvr>
                                        <p:cTn id="60" dur="2000" fill="hold"/>
                                        <p:tgtEl>
                                          <p:spTgt spid="790539"/>
                                        </p:tgtEl>
                                        <p:attrNameLst>
                                          <p:attrName>ppt_x</p:attrName>
                                          <p:attrName>ppt_y</p:attrName>
                                        </p:attrNameLst>
                                      </p:cBhvr>
                                    </p:animMotion>
                                  </p:childTnLst>
                                </p:cTn>
                              </p:par>
                            </p:childTnLst>
                          </p:cTn>
                        </p:par>
                      </p:childTnLst>
                    </p:cTn>
                  </p:par>
                  <p:par>
                    <p:cTn id="61" fill="hold" nodeType="clickPar">
                      <p:stCondLst>
                        <p:cond delay="indefinite"/>
                      </p:stCondLst>
                      <p:childTnLst>
                        <p:par>
                          <p:cTn id="62" fill="hold" nodeType="withGroup">
                            <p:stCondLst>
                              <p:cond delay="0"/>
                            </p:stCondLst>
                            <p:childTnLst>
                              <p:par>
                                <p:cTn id="63" presetID="0" presetClass="path" presetSubtype="0" accel="50000" decel="50000" fill="hold" grpId="1" nodeType="clickEffect">
                                  <p:stCondLst>
                                    <p:cond delay="0"/>
                                  </p:stCondLst>
                                  <p:childTnLst>
                                    <p:animMotion origin="layout" path="M 0.00139 0.0037 L -0.15695 -0.14259 " pathEditMode="relative" rAng="0" ptsTypes="AA">
                                      <p:cBhvr>
                                        <p:cTn id="64" dur="2000" fill="hold"/>
                                        <p:tgtEl>
                                          <p:spTgt spid="790540"/>
                                        </p:tgtEl>
                                        <p:attrNameLst>
                                          <p:attrName>ppt_x</p:attrName>
                                          <p:attrName>ppt_y</p:attrName>
                                        </p:attrNameLst>
                                      </p:cBhvr>
                                      <p:rCtr x="-79" y="-73"/>
                                    </p:animMotion>
                                  </p:childTnLst>
                                </p:cTn>
                              </p:par>
                            </p:childTnLst>
                          </p:cTn>
                        </p:par>
                      </p:childTnLst>
                    </p:cTn>
                  </p:par>
                  <p:par>
                    <p:cTn id="65" fill="hold" nodeType="clickPar">
                      <p:stCondLst>
                        <p:cond delay="indefinite"/>
                      </p:stCondLst>
                      <p:childTnLst>
                        <p:par>
                          <p:cTn id="66" fill="hold" nodeType="with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790533"/>
                                        </p:tgtEl>
                                        <p:attrNameLst>
                                          <p:attrName>style.visibility</p:attrName>
                                        </p:attrNameLst>
                                      </p:cBhvr>
                                      <p:to>
                                        <p:strVal val="visible"/>
                                      </p:to>
                                    </p:set>
                                    <p:animEffect transition="in" filter="fade">
                                      <p:cBhvr>
                                        <p:cTn id="69" dur="2000"/>
                                        <p:tgtEl>
                                          <p:spTgt spid="790533"/>
                                        </p:tgtEl>
                                      </p:cBhvr>
                                    </p:animEffect>
                                  </p:childTnLst>
                                </p:cTn>
                              </p:par>
                            </p:childTnLst>
                          </p:cTn>
                        </p:par>
                        <p:par>
                          <p:cTn id="70" fill="hold" nodeType="afterGroup">
                            <p:stCondLst>
                              <p:cond delay="2000"/>
                            </p:stCondLst>
                            <p:childTnLst>
                              <p:par>
                                <p:cTn id="71" presetID="10" presetClass="entr" presetSubtype="0" fill="hold" nodeType="afterEffect">
                                  <p:stCondLst>
                                    <p:cond delay="0"/>
                                  </p:stCondLst>
                                  <p:childTnLst>
                                    <p:set>
                                      <p:cBhvr>
                                        <p:cTn id="72" dur="1" fill="hold">
                                          <p:stCondLst>
                                            <p:cond delay="0"/>
                                          </p:stCondLst>
                                        </p:cTn>
                                        <p:tgtEl>
                                          <p:spTgt spid="790557">
                                            <p:txEl>
                                              <p:pRg st="0" end="0"/>
                                            </p:txEl>
                                          </p:spTgt>
                                        </p:tgtEl>
                                        <p:attrNameLst>
                                          <p:attrName>style.visibility</p:attrName>
                                        </p:attrNameLst>
                                      </p:cBhvr>
                                      <p:to>
                                        <p:strVal val="visible"/>
                                      </p:to>
                                    </p:set>
                                    <p:animEffect transition="in" filter="fade">
                                      <p:cBhvr>
                                        <p:cTn id="73" dur="2000"/>
                                        <p:tgtEl>
                                          <p:spTgt spid="790557">
                                            <p:txEl>
                                              <p:pRg st="0" end="0"/>
                                            </p:txEl>
                                          </p:spTgt>
                                        </p:tgtEl>
                                      </p:cBhvr>
                                    </p:animEffect>
                                  </p:childTnLst>
                                </p:cTn>
                              </p:par>
                            </p:childTnLst>
                          </p:cTn>
                        </p:par>
                        <p:par>
                          <p:cTn id="74" fill="hold" nodeType="afterGroup">
                            <p:stCondLst>
                              <p:cond delay="4000"/>
                            </p:stCondLst>
                            <p:childTnLst>
                              <p:par>
                                <p:cTn id="75" presetID="10" presetClass="entr" presetSubtype="0" fill="hold" nodeType="afterEffect">
                                  <p:stCondLst>
                                    <p:cond delay="0"/>
                                  </p:stCondLst>
                                  <p:childTnLst>
                                    <p:set>
                                      <p:cBhvr>
                                        <p:cTn id="76" dur="1" fill="hold">
                                          <p:stCondLst>
                                            <p:cond delay="0"/>
                                          </p:stCondLst>
                                        </p:cTn>
                                        <p:tgtEl>
                                          <p:spTgt spid="790558">
                                            <p:txEl>
                                              <p:pRg st="0" end="0"/>
                                            </p:txEl>
                                          </p:spTgt>
                                        </p:tgtEl>
                                        <p:attrNameLst>
                                          <p:attrName>style.visibility</p:attrName>
                                        </p:attrNameLst>
                                      </p:cBhvr>
                                      <p:to>
                                        <p:strVal val="visible"/>
                                      </p:to>
                                    </p:set>
                                    <p:animEffect transition="in" filter="fade">
                                      <p:cBhvr>
                                        <p:cTn id="77" dur="2000"/>
                                        <p:tgtEl>
                                          <p:spTgt spid="790558">
                                            <p:txEl>
                                              <p:pRg st="0" end="0"/>
                                            </p:txEl>
                                          </p:spTgt>
                                        </p:tgtEl>
                                      </p:cBhvr>
                                    </p:animEffect>
                                  </p:childTnLst>
                                </p:cTn>
                              </p:par>
                            </p:childTnLst>
                          </p:cTn>
                        </p:par>
                        <p:par>
                          <p:cTn id="78" fill="hold" nodeType="afterGroup">
                            <p:stCondLst>
                              <p:cond delay="6000"/>
                            </p:stCondLst>
                            <p:childTnLst>
                              <p:par>
                                <p:cTn id="79" presetID="10" presetClass="entr" presetSubtype="0" fill="hold" nodeType="afterEffect">
                                  <p:stCondLst>
                                    <p:cond delay="0"/>
                                  </p:stCondLst>
                                  <p:childTnLst>
                                    <p:set>
                                      <p:cBhvr>
                                        <p:cTn id="80" dur="1" fill="hold">
                                          <p:stCondLst>
                                            <p:cond delay="0"/>
                                          </p:stCondLst>
                                        </p:cTn>
                                        <p:tgtEl>
                                          <p:spTgt spid="790559">
                                            <p:txEl>
                                              <p:pRg st="0" end="0"/>
                                            </p:txEl>
                                          </p:spTgt>
                                        </p:tgtEl>
                                        <p:attrNameLst>
                                          <p:attrName>style.visibility</p:attrName>
                                        </p:attrNameLst>
                                      </p:cBhvr>
                                      <p:to>
                                        <p:strVal val="visible"/>
                                      </p:to>
                                    </p:set>
                                    <p:animEffect transition="in" filter="fade">
                                      <p:cBhvr>
                                        <p:cTn id="81" dur="2000"/>
                                        <p:tgtEl>
                                          <p:spTgt spid="7905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533" grpId="0" animBg="1"/>
      <p:bldP spid="790539" grpId="0" animBg="1"/>
      <p:bldP spid="790539" grpId="1" animBg="1"/>
      <p:bldP spid="790540" grpId="0" animBg="1"/>
      <p:bldP spid="790540" grpId="1" animBg="1"/>
      <p:bldP spid="790546" grpId="0" animBg="1"/>
      <p:bldP spid="790548" grpId="0"/>
      <p:bldP spid="790550" grpId="0" animBg="1"/>
      <p:bldP spid="790552" grpId="0" animBg="1"/>
      <p:bldP spid="79055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Rectangle 2"/>
          <p:cNvSpPr>
            <a:spLocks noGrp="1" noChangeArrowheads="1"/>
          </p:cNvSpPr>
          <p:nvPr>
            <p:ph type="title"/>
          </p:nvPr>
        </p:nvSpPr>
        <p:spPr>
          <a:xfrm>
            <a:off x="457200" y="266700"/>
            <a:ext cx="8229600" cy="914400"/>
          </a:xfrm>
        </p:spPr>
        <p:txBody>
          <a:bodyPr>
            <a:normAutofit/>
          </a:bodyPr>
          <a:lstStyle/>
          <a:p>
            <a:pPr algn="l" eaLnBrk="1" hangingPunct="1">
              <a:buFont typeface="Wingdings" pitchFamily="2" charset="2"/>
              <a:buChar char="v"/>
            </a:pPr>
            <a:r>
              <a:rPr lang="en-US" altLang="zh-CN" sz="3200" b="1" dirty="0" smtClean="0">
                <a:solidFill>
                  <a:srgbClr val="C00000"/>
                </a:solidFill>
                <a:latin typeface="Times New Roman" pitchFamily="18" charset="0"/>
                <a:ea typeface="SimSun" pitchFamily="2" charset="-122"/>
                <a:cs typeface="Times New Roman" pitchFamily="18" charset="0"/>
              </a:rPr>
              <a:t>Uniform Circular Motion</a:t>
            </a:r>
            <a:endParaRPr lang="en-US" sz="3200" b="1" dirty="0" smtClean="0">
              <a:solidFill>
                <a:srgbClr val="C00000"/>
              </a:solidFill>
              <a:latin typeface="Times New Roman" pitchFamily="18" charset="0"/>
              <a:cs typeface="Times New Roman" pitchFamily="18" charset="0"/>
            </a:endParaRPr>
          </a:p>
        </p:txBody>
      </p:sp>
      <p:sp>
        <p:nvSpPr>
          <p:cNvPr id="19464" name="Rectangle 3"/>
          <p:cNvSpPr>
            <a:spLocks noGrp="1" noChangeArrowheads="1"/>
          </p:cNvSpPr>
          <p:nvPr>
            <p:ph type="body" sz="half" idx="1"/>
          </p:nvPr>
        </p:nvSpPr>
        <p:spPr>
          <a:xfrm>
            <a:off x="469900" y="1206500"/>
            <a:ext cx="5295900" cy="4648200"/>
          </a:xfrm>
        </p:spPr>
        <p:txBody>
          <a:bodyPr>
            <a:normAutofit lnSpcReduction="10000"/>
          </a:bodyPr>
          <a:lstStyle/>
          <a:p>
            <a:pPr eaLnBrk="1" hangingPunct="1">
              <a:lnSpc>
                <a:spcPct val="90000"/>
              </a:lnSpc>
            </a:pPr>
            <a:r>
              <a:rPr lang="en-US" sz="2800" b="1" dirty="0" smtClean="0">
                <a:solidFill>
                  <a:srgbClr val="002060"/>
                </a:solidFill>
                <a:latin typeface="Times New Roman" pitchFamily="18" charset="0"/>
                <a:cs typeface="Times New Roman" pitchFamily="18" charset="0"/>
              </a:rPr>
              <a:t>Velocity:</a:t>
            </a:r>
          </a:p>
          <a:p>
            <a:pPr lvl="1" eaLnBrk="1" hangingPunct="1">
              <a:lnSpc>
                <a:spcPct val="90000"/>
              </a:lnSpc>
            </a:pPr>
            <a:r>
              <a:rPr lang="en-US" sz="2400" b="1" dirty="0" smtClean="0">
                <a:solidFill>
                  <a:srgbClr val="002060"/>
                </a:solidFill>
                <a:latin typeface="Times New Roman" pitchFamily="18" charset="0"/>
                <a:cs typeface="Times New Roman" pitchFamily="18" charset="0"/>
              </a:rPr>
              <a:t>Magnitude: constant </a:t>
            </a:r>
            <a:r>
              <a:rPr lang="en-US" sz="2400" b="1" i="1" dirty="0" smtClean="0">
                <a:solidFill>
                  <a:srgbClr val="002060"/>
                </a:solidFill>
                <a:latin typeface="Times New Roman" pitchFamily="18" charset="0"/>
                <a:cs typeface="Times New Roman" pitchFamily="18" charset="0"/>
              </a:rPr>
              <a:t>v</a:t>
            </a:r>
          </a:p>
          <a:p>
            <a:pPr lvl="1" eaLnBrk="1" hangingPunct="1">
              <a:lnSpc>
                <a:spcPct val="90000"/>
              </a:lnSpc>
            </a:pPr>
            <a:r>
              <a:rPr lang="en-US" sz="2400" b="1" dirty="0" smtClean="0">
                <a:solidFill>
                  <a:srgbClr val="002060"/>
                </a:solidFill>
                <a:latin typeface="Times New Roman" pitchFamily="18" charset="0"/>
                <a:cs typeface="Times New Roman" pitchFamily="18" charset="0"/>
              </a:rPr>
              <a:t>The direction of the velocity is tangent to the circle</a:t>
            </a:r>
          </a:p>
          <a:p>
            <a:pPr eaLnBrk="1" hangingPunct="1">
              <a:lnSpc>
                <a:spcPct val="90000"/>
              </a:lnSpc>
            </a:pPr>
            <a:r>
              <a:rPr lang="en-US" sz="2800" b="1" dirty="0" smtClean="0">
                <a:solidFill>
                  <a:srgbClr val="002060"/>
                </a:solidFill>
                <a:latin typeface="Times New Roman" pitchFamily="18" charset="0"/>
                <a:cs typeface="Times New Roman" pitchFamily="18" charset="0"/>
              </a:rPr>
              <a:t>Acceleration:</a:t>
            </a:r>
          </a:p>
          <a:p>
            <a:pPr lvl="1" eaLnBrk="1" hangingPunct="1">
              <a:lnSpc>
                <a:spcPct val="90000"/>
              </a:lnSpc>
            </a:pPr>
            <a:r>
              <a:rPr lang="en-US" sz="2400" b="1" dirty="0" smtClean="0">
                <a:solidFill>
                  <a:srgbClr val="002060"/>
                </a:solidFill>
                <a:latin typeface="Times New Roman" pitchFamily="18" charset="0"/>
                <a:cs typeface="Times New Roman" pitchFamily="18" charset="0"/>
              </a:rPr>
              <a:t>Magnitude: </a:t>
            </a:r>
          </a:p>
          <a:p>
            <a:pPr lvl="1" eaLnBrk="1" hangingPunct="1">
              <a:lnSpc>
                <a:spcPct val="90000"/>
              </a:lnSpc>
            </a:pPr>
            <a:r>
              <a:rPr lang="en-US" sz="2400" b="1" dirty="0" smtClean="0">
                <a:solidFill>
                  <a:srgbClr val="002060"/>
                </a:solidFill>
                <a:latin typeface="Times New Roman" pitchFamily="18" charset="0"/>
                <a:cs typeface="Times New Roman" pitchFamily="18" charset="0"/>
              </a:rPr>
              <a:t>directed toward the center of the circle of motion</a:t>
            </a:r>
          </a:p>
          <a:p>
            <a:pPr eaLnBrk="1" hangingPunct="1">
              <a:lnSpc>
                <a:spcPct val="90000"/>
              </a:lnSpc>
            </a:pPr>
            <a:r>
              <a:rPr lang="en-US" sz="2800" b="1" dirty="0" smtClean="0">
                <a:solidFill>
                  <a:srgbClr val="002060"/>
                </a:solidFill>
                <a:latin typeface="Times New Roman" pitchFamily="18" charset="0"/>
                <a:cs typeface="Times New Roman" pitchFamily="18" charset="0"/>
              </a:rPr>
              <a:t>Period: </a:t>
            </a:r>
          </a:p>
          <a:p>
            <a:pPr lvl="1" eaLnBrk="1" hangingPunct="1">
              <a:lnSpc>
                <a:spcPct val="90000"/>
              </a:lnSpc>
            </a:pPr>
            <a:r>
              <a:rPr lang="en-US" sz="2400" b="1" dirty="0" smtClean="0">
                <a:solidFill>
                  <a:srgbClr val="002060"/>
                </a:solidFill>
                <a:latin typeface="Times New Roman" pitchFamily="18" charset="0"/>
                <a:cs typeface="Times New Roman" pitchFamily="18" charset="0"/>
              </a:rPr>
              <a:t>time interval required for one complete revolution of the particle</a:t>
            </a:r>
          </a:p>
        </p:txBody>
      </p:sp>
      <p:graphicFrame>
        <p:nvGraphicFramePr>
          <p:cNvPr id="19458" name="Object 4"/>
          <p:cNvGraphicFramePr>
            <a:graphicFrameLocks noChangeAspect="1"/>
          </p:cNvGraphicFramePr>
          <p:nvPr>
            <p:ph sz="quarter" idx="2"/>
          </p:nvPr>
        </p:nvGraphicFramePr>
        <p:xfrm>
          <a:off x="6419850" y="2362200"/>
          <a:ext cx="495300" cy="419100"/>
        </p:xfrm>
        <a:graphic>
          <a:graphicData uri="http://schemas.openxmlformats.org/presentationml/2006/ole">
            <p:oleObj spid="_x0000_s110594" name="公式" r:id="rId3" imgW="495085" imgH="418918" progId="Equation.3">
              <p:embed/>
            </p:oleObj>
          </a:graphicData>
        </a:graphic>
      </p:graphicFrame>
      <p:pic>
        <p:nvPicPr>
          <p:cNvPr id="19465" name="Picture 5" descr="F04_18"/>
          <p:cNvPicPr>
            <a:picLocks noChangeAspect="1" noChangeArrowheads="1"/>
          </p:cNvPicPr>
          <p:nvPr/>
        </p:nvPicPr>
        <p:blipFill>
          <a:blip r:embed="rId4"/>
          <a:srcRect/>
          <a:stretch>
            <a:fillRect/>
          </a:stretch>
        </p:blipFill>
        <p:spPr bwMode="auto">
          <a:xfrm>
            <a:off x="5489575" y="1524000"/>
            <a:ext cx="3311525" cy="3590925"/>
          </a:xfrm>
          <a:prstGeom prst="rect">
            <a:avLst/>
          </a:prstGeom>
          <a:noFill/>
          <a:ln w="9525">
            <a:noFill/>
            <a:miter lim="800000"/>
            <a:headEnd/>
            <a:tailEnd/>
          </a:ln>
        </p:spPr>
      </p:pic>
      <p:graphicFrame>
        <p:nvGraphicFramePr>
          <p:cNvPr id="19459" name="Object 6"/>
          <p:cNvGraphicFramePr>
            <a:graphicFrameLocks noChangeAspect="1"/>
          </p:cNvGraphicFramePr>
          <p:nvPr/>
        </p:nvGraphicFramePr>
        <p:xfrm>
          <a:off x="3357554" y="2714621"/>
          <a:ext cx="1214446" cy="857256"/>
        </p:xfrm>
        <a:graphic>
          <a:graphicData uri="http://schemas.openxmlformats.org/presentationml/2006/ole">
            <p:oleObj spid="_x0000_s110595" name="公式" r:id="rId5" imgW="495085" imgH="418918" progId="Equation.3">
              <p:embed/>
            </p:oleObj>
          </a:graphicData>
        </a:graphic>
      </p:graphicFrame>
      <p:graphicFrame>
        <p:nvGraphicFramePr>
          <p:cNvPr id="19460" name="Object 7"/>
          <p:cNvGraphicFramePr>
            <a:graphicFrameLocks noChangeAspect="1"/>
          </p:cNvGraphicFramePr>
          <p:nvPr/>
        </p:nvGraphicFramePr>
        <p:xfrm>
          <a:off x="2928926" y="5429264"/>
          <a:ext cx="1095375" cy="808038"/>
        </p:xfrm>
        <a:graphic>
          <a:graphicData uri="http://schemas.openxmlformats.org/presentationml/2006/ole">
            <p:oleObj spid="_x0000_s110596" name="公式" r:id="rId6" imgW="533169" imgH="393529" progId="Equation.3">
              <p:embed/>
            </p:oleObj>
          </a:graphicData>
        </a:graphic>
      </p:graphicFrame>
      <p:graphicFrame>
        <p:nvGraphicFramePr>
          <p:cNvPr id="19461" name="Object 8"/>
          <p:cNvGraphicFramePr>
            <a:graphicFrameLocks noChangeAspect="1"/>
          </p:cNvGraphicFramePr>
          <p:nvPr/>
        </p:nvGraphicFramePr>
        <p:xfrm>
          <a:off x="6021388" y="1398588"/>
          <a:ext cx="1063625" cy="563562"/>
        </p:xfrm>
        <a:graphic>
          <a:graphicData uri="http://schemas.openxmlformats.org/presentationml/2006/ole">
            <p:oleObj spid="_x0000_s110597" name="公式" r:id="rId7" imgW="431613" imgH="228501" progId="Equation.3">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2" name="Rectangle 2"/>
          <p:cNvSpPr>
            <a:spLocks noChangeArrowheads="1"/>
          </p:cNvSpPr>
          <p:nvPr/>
        </p:nvSpPr>
        <p:spPr bwMode="auto">
          <a:xfrm>
            <a:off x="774700" y="1295400"/>
            <a:ext cx="7785100" cy="4648200"/>
          </a:xfrm>
          <a:prstGeom prst="rect">
            <a:avLst/>
          </a:prstGeom>
          <a:noFill/>
          <a:ln w="9525">
            <a:noFill/>
            <a:miter lim="800000"/>
            <a:headEnd/>
            <a:tailEnd/>
          </a:ln>
        </p:spPr>
        <p:txBody>
          <a:bodyPr/>
          <a:lstStyle/>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Position</a:t>
            </a: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Average velocity</a:t>
            </a: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Instantaneous velocity</a:t>
            </a: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Acceleration</a:t>
            </a: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endParaRPr lang="en-US" altLang="zh-CN" sz="2000" b="1" dirty="0">
              <a:solidFill>
                <a:srgbClr val="002060"/>
              </a:solidFill>
              <a:latin typeface="Times New Roman" pitchFamily="18" charset="0"/>
              <a:ea typeface="SimSun" pitchFamily="2" charset="-122"/>
              <a:cs typeface="Times New Roman" pitchFamily="18" charset="0"/>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                           </a:t>
            </a:r>
            <a:r>
              <a:rPr lang="ar-IQ" altLang="zh-CN" sz="2000" b="1" dirty="0" smtClean="0">
                <a:solidFill>
                  <a:srgbClr val="002060"/>
                </a:solidFill>
                <a:latin typeface="Times New Roman" pitchFamily="18" charset="0"/>
                <a:ea typeface="SimSun" pitchFamily="2" charset="-122"/>
                <a:cs typeface="Times New Roman" pitchFamily="18" charset="0"/>
              </a:rPr>
              <a:t>        </a:t>
            </a:r>
            <a:r>
              <a:rPr lang="en-US" altLang="zh-CN" sz="2000" b="1" dirty="0" smtClean="0">
                <a:solidFill>
                  <a:srgbClr val="002060"/>
                </a:solidFill>
                <a:latin typeface="Times New Roman" pitchFamily="18" charset="0"/>
                <a:ea typeface="SimSun" pitchFamily="2" charset="-122"/>
                <a:cs typeface="Times New Roman" pitchFamily="18" charset="0"/>
              </a:rPr>
              <a:t>are </a:t>
            </a:r>
            <a:r>
              <a:rPr lang="en-US" altLang="zh-CN" sz="2000" b="1" dirty="0">
                <a:solidFill>
                  <a:srgbClr val="002060"/>
                </a:solidFill>
                <a:latin typeface="Times New Roman" pitchFamily="18" charset="0"/>
                <a:ea typeface="SimSun" pitchFamily="2" charset="-122"/>
                <a:cs typeface="Times New Roman" pitchFamily="18" charset="0"/>
              </a:rPr>
              <a:t>not necessarily in the same direction.</a:t>
            </a:r>
          </a:p>
        </p:txBody>
      </p:sp>
      <p:sp>
        <p:nvSpPr>
          <p:cNvPr id="20493" name="Rectangle 3"/>
          <p:cNvSpPr>
            <a:spLocks noGrp="1" noChangeArrowheads="1"/>
          </p:cNvSpPr>
          <p:nvPr>
            <p:ph type="title"/>
          </p:nvPr>
        </p:nvSpPr>
        <p:spPr>
          <a:xfrm>
            <a:off x="428596" y="0"/>
            <a:ext cx="8229600" cy="761984"/>
          </a:xfrm>
        </p:spPr>
        <p:txBody>
          <a:bodyPr>
            <a:normAutofit/>
          </a:bodyPr>
          <a:lstStyle/>
          <a:p>
            <a:pPr eaLnBrk="1" hangingPunct="1"/>
            <a:r>
              <a:rPr lang="en-US" altLang="zh-CN" sz="3200" b="1" dirty="0" smtClean="0">
                <a:solidFill>
                  <a:srgbClr val="C00000"/>
                </a:solidFill>
                <a:latin typeface="Times New Roman" pitchFamily="18" charset="0"/>
                <a:ea typeface="SimSun" pitchFamily="2" charset="-122"/>
                <a:cs typeface="Times New Roman" pitchFamily="18" charset="0"/>
              </a:rPr>
              <a:t>Summary</a:t>
            </a:r>
            <a:endParaRPr lang="en-US" sz="3200" b="1" dirty="0" smtClean="0">
              <a:solidFill>
                <a:srgbClr val="C00000"/>
              </a:solidFill>
              <a:latin typeface="Times New Roman" pitchFamily="18" charset="0"/>
              <a:cs typeface="Times New Roman" pitchFamily="18" charset="0"/>
            </a:endParaRPr>
          </a:p>
        </p:txBody>
      </p:sp>
      <p:graphicFrame>
        <p:nvGraphicFramePr>
          <p:cNvPr id="20482" name="Object 4"/>
          <p:cNvGraphicFramePr>
            <a:graphicFrameLocks noChangeAspect="1"/>
          </p:cNvGraphicFramePr>
          <p:nvPr>
            <p:ph sz="half" idx="1"/>
          </p:nvPr>
        </p:nvGraphicFramePr>
        <p:xfrm>
          <a:off x="2425700" y="1322388"/>
          <a:ext cx="1371600" cy="393700"/>
        </p:xfrm>
        <a:graphic>
          <a:graphicData uri="http://schemas.openxmlformats.org/presentationml/2006/ole">
            <p:oleObj spid="_x0000_s111618" name="公式" r:id="rId3" imgW="838200" imgH="241300" progId="Equation.3">
              <p:embed/>
            </p:oleObj>
          </a:graphicData>
        </a:graphic>
      </p:graphicFrame>
      <p:graphicFrame>
        <p:nvGraphicFramePr>
          <p:cNvPr id="20483" name="Object 5"/>
          <p:cNvGraphicFramePr>
            <a:graphicFrameLocks noChangeAspect="1"/>
          </p:cNvGraphicFramePr>
          <p:nvPr>
            <p:ph sz="quarter" idx="3"/>
          </p:nvPr>
        </p:nvGraphicFramePr>
        <p:xfrm>
          <a:off x="2482850" y="4737100"/>
          <a:ext cx="3930650" cy="584200"/>
        </p:xfrm>
        <a:graphic>
          <a:graphicData uri="http://schemas.openxmlformats.org/presentationml/2006/ole">
            <p:oleObj spid="_x0000_s111619" name="公式" r:id="rId4" imgW="2819400" imgH="419100" progId="Equation.3">
              <p:embed/>
            </p:oleObj>
          </a:graphicData>
        </a:graphic>
      </p:graphicFrame>
      <p:graphicFrame>
        <p:nvGraphicFramePr>
          <p:cNvPr id="20484" name="Object 6"/>
          <p:cNvGraphicFramePr>
            <a:graphicFrameLocks noChangeAspect="1"/>
          </p:cNvGraphicFramePr>
          <p:nvPr/>
        </p:nvGraphicFramePr>
        <p:xfrm>
          <a:off x="3192463" y="1839913"/>
          <a:ext cx="3862387" cy="617537"/>
        </p:xfrm>
        <a:graphic>
          <a:graphicData uri="http://schemas.openxmlformats.org/presentationml/2006/ole">
            <p:oleObj spid="_x0000_s111620" name="公式" r:id="rId5" imgW="2463800" imgH="393700" progId="Equation.3">
              <p:embed/>
            </p:oleObj>
          </a:graphicData>
        </a:graphic>
      </p:graphicFrame>
      <p:graphicFrame>
        <p:nvGraphicFramePr>
          <p:cNvPr id="20485" name="Object 7"/>
          <p:cNvGraphicFramePr>
            <a:graphicFrameLocks noChangeAspect="1"/>
          </p:cNvGraphicFramePr>
          <p:nvPr/>
        </p:nvGraphicFramePr>
        <p:xfrm>
          <a:off x="2432050" y="3238500"/>
          <a:ext cx="4379913" cy="646113"/>
        </p:xfrm>
        <a:graphic>
          <a:graphicData uri="http://schemas.openxmlformats.org/presentationml/2006/ole">
            <p:oleObj spid="_x0000_s111621" name="公式" r:id="rId6" imgW="2667000" imgH="393700" progId="Equation.3">
              <p:embed/>
            </p:oleObj>
          </a:graphicData>
        </a:graphic>
      </p:graphicFrame>
      <p:graphicFrame>
        <p:nvGraphicFramePr>
          <p:cNvPr id="20486" name="Object 8"/>
          <p:cNvGraphicFramePr>
            <a:graphicFrameLocks noChangeAspect="1"/>
          </p:cNvGraphicFramePr>
          <p:nvPr/>
        </p:nvGraphicFramePr>
        <p:xfrm>
          <a:off x="4167188" y="2565400"/>
          <a:ext cx="833437" cy="646113"/>
        </p:xfrm>
        <a:graphic>
          <a:graphicData uri="http://schemas.openxmlformats.org/presentationml/2006/ole">
            <p:oleObj spid="_x0000_s111622" name="公式" r:id="rId7" imgW="507780" imgH="393529" progId="Equation.3">
              <p:embed/>
            </p:oleObj>
          </a:graphicData>
        </a:graphic>
      </p:graphicFrame>
      <p:graphicFrame>
        <p:nvGraphicFramePr>
          <p:cNvPr id="20487" name="Object 9"/>
          <p:cNvGraphicFramePr>
            <a:graphicFrameLocks noChangeAspect="1"/>
          </p:cNvGraphicFramePr>
          <p:nvPr/>
        </p:nvGraphicFramePr>
        <p:xfrm>
          <a:off x="5335588" y="2565400"/>
          <a:ext cx="833437" cy="646113"/>
        </p:xfrm>
        <a:graphic>
          <a:graphicData uri="http://schemas.openxmlformats.org/presentationml/2006/ole">
            <p:oleObj spid="_x0000_s111623" name="公式" r:id="rId8" imgW="507780" imgH="393529" progId="Equation.3">
              <p:embed/>
            </p:oleObj>
          </a:graphicData>
        </a:graphic>
      </p:graphicFrame>
      <p:graphicFrame>
        <p:nvGraphicFramePr>
          <p:cNvPr id="20488" name="Object 10"/>
          <p:cNvGraphicFramePr>
            <a:graphicFrameLocks noChangeAspect="1"/>
          </p:cNvGraphicFramePr>
          <p:nvPr/>
        </p:nvGraphicFramePr>
        <p:xfrm>
          <a:off x="2892425" y="3992563"/>
          <a:ext cx="1604963" cy="687387"/>
        </p:xfrm>
        <a:graphic>
          <a:graphicData uri="http://schemas.openxmlformats.org/presentationml/2006/ole">
            <p:oleObj spid="_x0000_s111624" name="公式" r:id="rId9" imgW="977900" imgH="419100" progId="Equation.3">
              <p:embed/>
            </p:oleObj>
          </a:graphicData>
        </a:graphic>
      </p:graphicFrame>
      <p:graphicFrame>
        <p:nvGraphicFramePr>
          <p:cNvPr id="20489" name="Object 11"/>
          <p:cNvGraphicFramePr>
            <a:graphicFrameLocks noChangeAspect="1"/>
          </p:cNvGraphicFramePr>
          <p:nvPr/>
        </p:nvGraphicFramePr>
        <p:xfrm>
          <a:off x="4854575" y="4005263"/>
          <a:ext cx="1644650" cy="687387"/>
        </p:xfrm>
        <a:graphic>
          <a:graphicData uri="http://schemas.openxmlformats.org/presentationml/2006/ole">
            <p:oleObj spid="_x0000_s111625" name="公式" r:id="rId10" imgW="1002865" imgH="418918" progId="Equation.3">
              <p:embed/>
            </p:oleObj>
          </a:graphicData>
        </a:graphic>
      </p:graphicFrame>
      <p:graphicFrame>
        <p:nvGraphicFramePr>
          <p:cNvPr id="20490" name="Object 12"/>
          <p:cNvGraphicFramePr>
            <a:graphicFrameLocks noChangeAspect="1"/>
          </p:cNvGraphicFramePr>
          <p:nvPr>
            <p:ph sz="quarter" idx="2"/>
          </p:nvPr>
        </p:nvGraphicFramePr>
        <p:xfrm>
          <a:off x="1285852" y="5429264"/>
          <a:ext cx="2000250" cy="355600"/>
        </p:xfrm>
        <a:graphic>
          <a:graphicData uri="http://schemas.openxmlformats.org/presentationml/2006/ole">
            <p:oleObj spid="_x0000_s111626" name="公式" r:id="rId11" imgW="1143000" imgH="203040" progId="Equation.3">
              <p:embed/>
            </p:oleObj>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2"/>
          <p:cNvSpPr>
            <a:spLocks noChangeArrowheads="1"/>
          </p:cNvSpPr>
          <p:nvPr/>
        </p:nvSpPr>
        <p:spPr bwMode="auto">
          <a:xfrm>
            <a:off x="774700" y="1295400"/>
            <a:ext cx="7785100" cy="4648200"/>
          </a:xfrm>
          <a:prstGeom prst="rect">
            <a:avLst/>
          </a:prstGeom>
          <a:noFill/>
          <a:ln w="9525">
            <a:noFill/>
            <a:miter lim="800000"/>
            <a:headEnd/>
            <a:tailEnd/>
          </a:ln>
        </p:spPr>
        <p:txBody>
          <a:bodyPr/>
          <a:lstStyle/>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If a particle moves with constant acceleration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dirty="0">
                <a:solidFill>
                  <a:srgbClr val="002060"/>
                </a:solidFill>
                <a:latin typeface="Times New Roman" pitchFamily="18" charset="0"/>
                <a:ea typeface="SimSun" pitchFamily="2" charset="-122"/>
                <a:cs typeface="Times New Roman" pitchFamily="18" charset="0"/>
              </a:rPr>
              <a:t>, motion equations are</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Projectile motion is one type of 2-D motion under constant acceleration, where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x</a:t>
            </a:r>
            <a:r>
              <a:rPr lang="en-US" altLang="zh-CN" sz="2000" b="1" dirty="0">
                <a:solidFill>
                  <a:srgbClr val="002060"/>
                </a:solidFill>
                <a:latin typeface="Times New Roman" pitchFamily="18" charset="0"/>
                <a:ea typeface="SimSun" pitchFamily="2" charset="-122"/>
                <a:cs typeface="Times New Roman" pitchFamily="18" charset="0"/>
              </a:rPr>
              <a:t> = </a:t>
            </a:r>
            <a:r>
              <a:rPr lang="en-US" altLang="zh-CN" sz="2000" b="1" i="1" dirty="0">
                <a:solidFill>
                  <a:srgbClr val="002060"/>
                </a:solidFill>
                <a:latin typeface="Times New Roman" pitchFamily="18" charset="0"/>
                <a:ea typeface="SimSun" pitchFamily="2" charset="-122"/>
                <a:cs typeface="Times New Roman" pitchFamily="18" charset="0"/>
              </a:rPr>
              <a:t>0</a:t>
            </a:r>
            <a:r>
              <a:rPr lang="en-US" altLang="zh-CN" sz="2000" b="1" dirty="0">
                <a:solidFill>
                  <a:srgbClr val="002060"/>
                </a:solidFill>
                <a:latin typeface="Times New Roman" pitchFamily="18" charset="0"/>
                <a:ea typeface="SimSun" pitchFamily="2" charset="-122"/>
                <a:cs typeface="Times New Roman" pitchFamily="18" charset="0"/>
              </a:rPr>
              <a:t>, </a:t>
            </a:r>
            <a:r>
              <a:rPr lang="en-US" altLang="zh-CN" sz="2000" b="1" i="1" dirty="0">
                <a:solidFill>
                  <a:srgbClr val="002060"/>
                </a:solidFill>
                <a:latin typeface="Times New Roman" pitchFamily="18" charset="0"/>
                <a:ea typeface="SimSun" pitchFamily="2" charset="-122"/>
                <a:cs typeface="Times New Roman" pitchFamily="18" charset="0"/>
              </a:rPr>
              <a:t>a</a:t>
            </a:r>
            <a:r>
              <a:rPr lang="en-US" altLang="zh-CN" sz="2000" b="1" i="1" baseline="-25000" dirty="0">
                <a:solidFill>
                  <a:srgbClr val="002060"/>
                </a:solidFill>
                <a:latin typeface="Times New Roman" pitchFamily="18" charset="0"/>
                <a:ea typeface="SimSun" pitchFamily="2" charset="-122"/>
                <a:cs typeface="Times New Roman" pitchFamily="18" charset="0"/>
              </a:rPr>
              <a:t>y</a:t>
            </a:r>
            <a:r>
              <a:rPr lang="en-US" altLang="zh-CN" sz="2000" b="1" dirty="0">
                <a:solidFill>
                  <a:srgbClr val="002060"/>
                </a:solidFill>
                <a:latin typeface="Times New Roman" pitchFamily="18" charset="0"/>
                <a:ea typeface="SimSun" pitchFamily="2" charset="-122"/>
                <a:cs typeface="Times New Roman" pitchFamily="18" charset="0"/>
              </a:rPr>
              <a:t> = </a:t>
            </a:r>
            <a:r>
              <a:rPr lang="en-US" altLang="zh-CN" sz="2000" b="1" i="1" dirty="0">
                <a:solidFill>
                  <a:srgbClr val="002060"/>
                </a:solidFill>
                <a:latin typeface="Times New Roman" pitchFamily="18" charset="0"/>
                <a:ea typeface="SimSun" pitchFamily="2" charset="-122"/>
                <a:cs typeface="Times New Roman" pitchFamily="18" charset="0"/>
              </a:rPr>
              <a:t>-g</a:t>
            </a:r>
            <a:r>
              <a:rPr lang="en-US" altLang="zh-CN" sz="2000" b="1" dirty="0">
                <a:solidFill>
                  <a:srgbClr val="002060"/>
                </a:solidFill>
                <a:latin typeface="Times New Roman" pitchFamily="18" charset="0"/>
                <a:ea typeface="SimSun" pitchFamily="2" charset="-122"/>
                <a:cs typeface="Times New Roman" pitchFamily="18" charset="0"/>
              </a:rPr>
              <a:t>.</a:t>
            </a:r>
          </a:p>
        </p:txBody>
      </p:sp>
      <p:sp>
        <p:nvSpPr>
          <p:cNvPr id="21512" name="Rectangle 3"/>
          <p:cNvSpPr>
            <a:spLocks noGrp="1" noChangeArrowheads="1"/>
          </p:cNvSpPr>
          <p:nvPr>
            <p:ph type="title"/>
          </p:nvPr>
        </p:nvSpPr>
        <p:spPr>
          <a:xfrm>
            <a:off x="165100" y="381000"/>
            <a:ext cx="8826500" cy="914400"/>
          </a:xfrm>
        </p:spPr>
        <p:txBody>
          <a:bodyPr>
            <a:normAutofit/>
          </a:bodyPr>
          <a:lstStyle/>
          <a:p>
            <a:pPr eaLnBrk="1" hangingPunct="1"/>
            <a:r>
              <a:rPr lang="en-US" altLang="zh-CN" sz="3600" b="1" dirty="0" smtClean="0">
                <a:solidFill>
                  <a:srgbClr val="C00000"/>
                </a:solidFill>
                <a:latin typeface="Times New Roman" pitchFamily="18" charset="0"/>
                <a:ea typeface="SimSun" pitchFamily="2" charset="-122"/>
                <a:cs typeface="Times New Roman" pitchFamily="18" charset="0"/>
              </a:rPr>
              <a:t>Summary</a:t>
            </a:r>
            <a:endParaRPr lang="en-US" sz="3600" b="1" dirty="0" smtClean="0">
              <a:solidFill>
                <a:srgbClr val="C00000"/>
              </a:solidFill>
              <a:latin typeface="Times New Roman" pitchFamily="18" charset="0"/>
              <a:cs typeface="Times New Roman" pitchFamily="18" charset="0"/>
            </a:endParaRPr>
          </a:p>
        </p:txBody>
      </p:sp>
      <p:graphicFrame>
        <p:nvGraphicFramePr>
          <p:cNvPr id="21506" name="Object 4"/>
          <p:cNvGraphicFramePr>
            <a:graphicFrameLocks noChangeAspect="1"/>
          </p:cNvGraphicFramePr>
          <p:nvPr>
            <p:ph sz="half" idx="1"/>
          </p:nvPr>
        </p:nvGraphicFramePr>
        <p:xfrm>
          <a:off x="1841500" y="2405063"/>
          <a:ext cx="6010275" cy="463550"/>
        </p:xfrm>
        <a:graphic>
          <a:graphicData uri="http://schemas.openxmlformats.org/presentationml/2006/ole">
            <p:oleObj spid="_x0000_s112642" name="公式" r:id="rId3" imgW="3454400" imgH="266700" progId="Equation.3">
              <p:embed/>
            </p:oleObj>
          </a:graphicData>
        </a:graphic>
      </p:graphicFrame>
      <p:graphicFrame>
        <p:nvGraphicFramePr>
          <p:cNvPr id="21507" name="Object 5"/>
          <p:cNvGraphicFramePr>
            <a:graphicFrameLocks noChangeAspect="1"/>
          </p:cNvGraphicFramePr>
          <p:nvPr/>
        </p:nvGraphicFramePr>
        <p:xfrm>
          <a:off x="2468563" y="3557588"/>
          <a:ext cx="4359275" cy="438150"/>
        </p:xfrm>
        <a:graphic>
          <a:graphicData uri="http://schemas.openxmlformats.org/presentationml/2006/ole">
            <p:oleObj spid="_x0000_s112643" name="公式" r:id="rId4" imgW="2654300" imgH="266700" progId="Equation.3">
              <p:embed/>
            </p:oleObj>
          </a:graphicData>
        </a:graphic>
      </p:graphicFrame>
      <p:graphicFrame>
        <p:nvGraphicFramePr>
          <p:cNvPr id="21508" name="Object 6"/>
          <p:cNvGraphicFramePr>
            <a:graphicFrameLocks noChangeAspect="1"/>
          </p:cNvGraphicFramePr>
          <p:nvPr>
            <p:ph sz="quarter" idx="2"/>
          </p:nvPr>
        </p:nvGraphicFramePr>
        <p:xfrm>
          <a:off x="3916363" y="2989263"/>
          <a:ext cx="1292225" cy="447675"/>
        </p:xfrm>
        <a:graphic>
          <a:graphicData uri="http://schemas.openxmlformats.org/presentationml/2006/ole">
            <p:oleObj spid="_x0000_s112644" name="公式" r:id="rId5" imgW="660400" imgH="228600" progId="Equation.3">
              <p:embed/>
            </p:oleObj>
          </a:graphicData>
        </a:graphic>
      </p:graphicFrame>
      <p:graphicFrame>
        <p:nvGraphicFramePr>
          <p:cNvPr id="21509" name="Object 7"/>
          <p:cNvGraphicFramePr>
            <a:graphicFrameLocks noChangeAspect="1"/>
          </p:cNvGraphicFramePr>
          <p:nvPr/>
        </p:nvGraphicFramePr>
        <p:xfrm>
          <a:off x="3617913" y="1825625"/>
          <a:ext cx="2112962" cy="479425"/>
        </p:xfrm>
        <a:graphic>
          <a:graphicData uri="http://schemas.openxmlformats.org/presentationml/2006/ole">
            <p:oleObj spid="_x0000_s112645" name="公式" r:id="rId6" imgW="1117115" imgH="253890" progId="Equation.3">
              <p:embed/>
            </p:oleObj>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b="1" dirty="0" smtClean="0">
                <a:solidFill>
                  <a:srgbClr val="C00000"/>
                </a:solidFill>
                <a:latin typeface="Times New Roman" pitchFamily="18" charset="0"/>
                <a:cs typeface="Times New Roman" pitchFamily="18" charset="0"/>
              </a:rPr>
              <a:t>Question1</a:t>
            </a:r>
            <a:endParaRPr lang="en-MY" sz="3600" b="1" dirty="0">
              <a:solidFill>
                <a:srgbClr val="C0000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285720" y="1447800"/>
            <a:ext cx="8572560" cy="2838456"/>
          </a:xfrm>
        </p:spPr>
        <p:txBody>
          <a:bodyPr>
            <a:normAutofit/>
          </a:bodyPr>
          <a:lstStyle/>
          <a:p>
            <a:pPr algn="just"/>
            <a:r>
              <a:rPr lang="en-MY" sz="2400" b="1" dirty="0" smtClean="0">
                <a:solidFill>
                  <a:srgbClr val="002060"/>
                </a:solidFill>
                <a:latin typeface="Times New Roman" pitchFamily="18" charset="0"/>
                <a:cs typeface="Times New Roman" pitchFamily="18" charset="0"/>
              </a:rPr>
              <a:t>Figure shows a pirate ship 560 m from a fort defending a harbour entrance. A </a:t>
            </a:r>
            <a:r>
              <a:rPr lang="en-MY" sz="2400" b="1" dirty="0" err="1" smtClean="0">
                <a:solidFill>
                  <a:srgbClr val="002060"/>
                </a:solidFill>
                <a:latin typeface="Times New Roman" pitchFamily="18" charset="0"/>
                <a:cs typeface="Times New Roman" pitchFamily="18" charset="0"/>
              </a:rPr>
              <a:t>defense</a:t>
            </a:r>
            <a:r>
              <a:rPr lang="en-MY" sz="2400" b="1" dirty="0" smtClean="0">
                <a:solidFill>
                  <a:srgbClr val="002060"/>
                </a:solidFill>
                <a:latin typeface="Times New Roman" pitchFamily="18" charset="0"/>
                <a:cs typeface="Times New Roman" pitchFamily="18" charset="0"/>
              </a:rPr>
              <a:t> cannon, located at sea level, fires balls at initial speed </a:t>
            </a:r>
            <a:r>
              <a:rPr lang="en-MY" sz="2400" b="1" i="1" dirty="0" smtClean="0">
                <a:solidFill>
                  <a:srgbClr val="002060"/>
                </a:solidFill>
                <a:latin typeface="Times New Roman" pitchFamily="18" charset="0"/>
                <a:cs typeface="Times New Roman" pitchFamily="18" charset="0"/>
              </a:rPr>
              <a:t>v0  82 m/s.</a:t>
            </a:r>
          </a:p>
          <a:p>
            <a:pPr marL="514350" indent="-514350" algn="just">
              <a:buAutoNum type="alphaLcParenBoth"/>
            </a:pPr>
            <a:r>
              <a:rPr lang="en-MY" sz="2400" b="1" dirty="0" smtClean="0">
                <a:solidFill>
                  <a:srgbClr val="002060"/>
                </a:solidFill>
                <a:latin typeface="Times New Roman" pitchFamily="18" charset="0"/>
                <a:cs typeface="Times New Roman" pitchFamily="18" charset="0"/>
              </a:rPr>
              <a:t>At what angle u0 from the horizontal must a ball be fired to hit the ship?</a:t>
            </a:r>
          </a:p>
          <a:p>
            <a:pPr marL="514350" indent="-514350" algn="just">
              <a:buFont typeface="Arial" pitchFamily="34" charset="0"/>
              <a:buAutoNum type="alphaLcParenBoth"/>
            </a:pPr>
            <a:r>
              <a:rPr lang="en-MY" sz="2400" b="1" dirty="0" smtClean="0">
                <a:solidFill>
                  <a:srgbClr val="002060"/>
                </a:solidFill>
                <a:latin typeface="Times New Roman" pitchFamily="18" charset="0"/>
                <a:cs typeface="Times New Roman" pitchFamily="18" charset="0"/>
              </a:rPr>
              <a:t>What is the maximum range of the cannonballs?</a:t>
            </a:r>
          </a:p>
          <a:p>
            <a:pPr marL="514350" indent="-514350" algn="just">
              <a:buNone/>
            </a:pPr>
            <a:endParaRPr lang="en-MY" sz="2400" b="1" dirty="0">
              <a:solidFill>
                <a:srgbClr val="002060"/>
              </a:solidFill>
              <a:latin typeface="Times New Roman" pitchFamily="18" charset="0"/>
              <a:cs typeface="Times New Roman" pitchFamily="18" charset="0"/>
            </a:endParaRPr>
          </a:p>
        </p:txBody>
      </p:sp>
      <p:pic>
        <p:nvPicPr>
          <p:cNvPr id="113667" name="Picture 3"/>
          <p:cNvPicPr>
            <a:picLocks noChangeAspect="1" noChangeArrowheads="1"/>
          </p:cNvPicPr>
          <p:nvPr/>
        </p:nvPicPr>
        <p:blipFill>
          <a:blip r:embed="rId2"/>
          <a:srcRect/>
          <a:stretch>
            <a:fillRect/>
          </a:stretch>
        </p:blipFill>
        <p:spPr bwMode="auto">
          <a:xfrm>
            <a:off x="2214546" y="3857628"/>
            <a:ext cx="4500594" cy="27717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600" b="1" dirty="0" smtClean="0">
                <a:solidFill>
                  <a:srgbClr val="C00000"/>
                </a:solidFill>
                <a:latin typeface="Times New Roman" pitchFamily="18" charset="0"/>
                <a:cs typeface="Times New Roman" pitchFamily="18" charset="0"/>
              </a:rPr>
              <a:t>Question2</a:t>
            </a:r>
            <a:r>
              <a:rPr lang="en-US" dirty="0" smtClean="0"/>
              <a:t> </a:t>
            </a:r>
            <a:endParaRPr lang="en-MY" dirty="0"/>
          </a:p>
        </p:txBody>
      </p:sp>
      <p:sp>
        <p:nvSpPr>
          <p:cNvPr id="3" name="Content Placeholder 2"/>
          <p:cNvSpPr>
            <a:spLocks noGrp="1"/>
          </p:cNvSpPr>
          <p:nvPr>
            <p:ph sz="half" idx="1"/>
          </p:nvPr>
        </p:nvSpPr>
        <p:spPr>
          <a:xfrm>
            <a:off x="457200" y="1447800"/>
            <a:ext cx="8329642" cy="4648200"/>
          </a:xfrm>
        </p:spPr>
        <p:txBody>
          <a:bodyPr/>
          <a:lstStyle/>
          <a:p>
            <a:pPr algn="just"/>
            <a:r>
              <a:rPr lang="en-US" b="1" dirty="0" smtClean="0">
                <a:solidFill>
                  <a:srgbClr val="002060"/>
                </a:solidFill>
                <a:latin typeface="Times New Roman" pitchFamily="18" charset="0"/>
                <a:cs typeface="Times New Roman" pitchFamily="18" charset="0"/>
              </a:rPr>
              <a:t>A particle moves in a circular path 0.4m in radius with speed. If the particle makes five revolution in each second of its motion. Find </a:t>
            </a:r>
          </a:p>
          <a:p>
            <a:pPr algn="just"/>
            <a:r>
              <a:rPr lang="en-US" b="1" dirty="0" smtClean="0">
                <a:solidFill>
                  <a:srgbClr val="002060"/>
                </a:solidFill>
                <a:latin typeface="Times New Roman" pitchFamily="18" charset="0"/>
                <a:cs typeface="Times New Roman" pitchFamily="18" charset="0"/>
              </a:rPr>
              <a:t>a- the speed of the particle?</a:t>
            </a:r>
          </a:p>
          <a:p>
            <a:pPr algn="just"/>
            <a:r>
              <a:rPr lang="en-US" b="1" dirty="0" smtClean="0">
                <a:solidFill>
                  <a:srgbClr val="002060"/>
                </a:solidFill>
                <a:latin typeface="Times New Roman" pitchFamily="18" charset="0"/>
                <a:cs typeface="Times New Roman" pitchFamily="18" charset="0"/>
              </a:rPr>
              <a:t>b- its acceleration.</a:t>
            </a:r>
            <a:endParaRPr lang="en-MY" b="1" dirty="0">
              <a:solidFill>
                <a:srgbClr val="002060"/>
              </a:solidFill>
              <a:latin typeface="Times New Roman" pitchFamily="18" charset="0"/>
              <a:cs typeface="Times New Roman" pitchFamily="18"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ChangeArrowheads="1"/>
          </p:cNvSpPr>
          <p:nvPr/>
        </p:nvSpPr>
        <p:spPr bwMode="auto">
          <a:xfrm>
            <a:off x="357158" y="928670"/>
            <a:ext cx="5461000" cy="4648200"/>
          </a:xfrm>
          <a:prstGeom prst="rect">
            <a:avLst/>
          </a:prstGeom>
          <a:noFill/>
          <a:ln w="9525">
            <a:noFill/>
            <a:miter lim="800000"/>
            <a:headEnd/>
            <a:tailEnd/>
          </a:ln>
        </p:spPr>
        <p:txBody>
          <a:bodyPr/>
          <a:lstStyle/>
          <a:p>
            <a:pPr marL="342900" indent="-342900" algn="l">
              <a:spcBef>
                <a:spcPct val="20000"/>
              </a:spcBef>
              <a:buClr>
                <a:srgbClr val="FF0000"/>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In one dimension</a:t>
            </a: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9999FF"/>
              </a:buClr>
              <a:buSzPct val="80000"/>
              <a:buFont typeface="Wingdings" pitchFamily="2" charset="2"/>
              <a:buChar char="q"/>
            </a:pPr>
            <a:endParaRPr lang="en-US" altLang="zh-CN" sz="2000" b="0" dirty="0">
              <a:solidFill>
                <a:schemeClr val="bg2"/>
              </a:solidFill>
              <a:latin typeface="Tahoma" pitchFamily="34" charset="0"/>
              <a:ea typeface="SimSun" pitchFamily="2" charset="-122"/>
            </a:endParaRPr>
          </a:p>
          <a:p>
            <a:pPr marL="342900" indent="-342900" algn="l">
              <a:spcBef>
                <a:spcPct val="20000"/>
              </a:spcBef>
              <a:buClr>
                <a:srgbClr val="C00000"/>
              </a:buClr>
              <a:buSzPct val="80000"/>
              <a:buFont typeface="Wingdings" pitchFamily="2" charset="2"/>
              <a:buChar char="q"/>
            </a:pPr>
            <a:r>
              <a:rPr lang="en-US" altLang="zh-CN" sz="2000" b="1" dirty="0">
                <a:solidFill>
                  <a:srgbClr val="002060"/>
                </a:solidFill>
                <a:latin typeface="Times New Roman" pitchFamily="18" charset="0"/>
                <a:ea typeface="SimSun" pitchFamily="2" charset="-122"/>
                <a:cs typeface="Times New Roman" pitchFamily="18" charset="0"/>
              </a:rPr>
              <a:t>In two dimensions</a:t>
            </a:r>
          </a:p>
          <a:p>
            <a:pPr marL="742950" lvl="1" indent="-285750" algn="l">
              <a:spcBef>
                <a:spcPct val="20000"/>
              </a:spcBef>
              <a:buClr>
                <a:srgbClr val="C00000"/>
              </a:buClr>
              <a:buSzPct val="65000"/>
              <a:buFont typeface="Wingdings" pitchFamily="2" charset="2"/>
              <a:buChar char="n"/>
            </a:pPr>
            <a:r>
              <a:rPr lang="en-US" altLang="zh-CN" sz="2000" b="1" dirty="0">
                <a:solidFill>
                  <a:srgbClr val="002060"/>
                </a:solidFill>
                <a:latin typeface="Times New Roman" pitchFamily="18" charset="0"/>
                <a:ea typeface="SimSun" pitchFamily="2" charset="-122"/>
                <a:cs typeface="Times New Roman" pitchFamily="18" charset="0"/>
              </a:rPr>
              <a:t>Position: t</a:t>
            </a:r>
            <a:r>
              <a:rPr lang="en-US" sz="2000" b="1" dirty="0">
                <a:solidFill>
                  <a:srgbClr val="002060"/>
                </a:solidFill>
                <a:latin typeface="Times New Roman" pitchFamily="18" charset="0"/>
                <a:cs typeface="Times New Roman" pitchFamily="18" charset="0"/>
              </a:rPr>
              <a:t>he position of an object is described by its position vector   </a:t>
            </a:r>
            <a:r>
              <a:rPr lang="en-US" sz="2000" b="1" dirty="0">
                <a:solidFill>
                  <a:srgbClr val="002060"/>
                </a:solidFill>
                <a:latin typeface="Times New Roman" pitchFamily="18" charset="0"/>
                <a:ea typeface="SimSun" pitchFamily="2" charset="-122"/>
                <a:cs typeface="Times New Roman" pitchFamily="18" charset="0"/>
              </a:rPr>
              <a:t>          </a:t>
            </a:r>
            <a:r>
              <a:rPr lang="en-US" altLang="zh-CN" sz="2000" b="1" dirty="0" smtClean="0">
                <a:solidFill>
                  <a:srgbClr val="002060"/>
                </a:solidFill>
                <a:latin typeface="Times New Roman" pitchFamily="18" charset="0"/>
                <a:ea typeface="SimSun" pitchFamily="2" charset="-122"/>
                <a:cs typeface="Times New Roman" pitchFamily="18" charset="0"/>
              </a:rPr>
              <a:t>always </a:t>
            </a:r>
            <a:r>
              <a:rPr lang="en-US" altLang="zh-CN" sz="2000" b="1" dirty="0">
                <a:solidFill>
                  <a:srgbClr val="002060"/>
                </a:solidFill>
                <a:latin typeface="Times New Roman" pitchFamily="18" charset="0"/>
                <a:ea typeface="SimSun" pitchFamily="2" charset="-122"/>
                <a:cs typeface="Times New Roman" pitchFamily="18" charset="0"/>
              </a:rPr>
              <a:t>points to particle from origin.</a:t>
            </a:r>
          </a:p>
          <a:p>
            <a:pPr marL="742950" lvl="1" indent="-285750" algn="l">
              <a:spcBef>
                <a:spcPct val="20000"/>
              </a:spcBef>
              <a:buClr>
                <a:srgbClr val="C00000"/>
              </a:buClr>
              <a:buSzPct val="65000"/>
            </a:pPr>
            <a:r>
              <a:rPr lang="en-US" altLang="zh-CN" sz="2000" b="1" dirty="0" smtClean="0">
                <a:solidFill>
                  <a:srgbClr val="002060"/>
                </a:solidFill>
                <a:latin typeface="Times New Roman" pitchFamily="18" charset="0"/>
                <a:ea typeface="SimSun" pitchFamily="2" charset="-122"/>
                <a:cs typeface="Times New Roman" pitchFamily="18" charset="0"/>
              </a:rPr>
              <a:t>                                               ……</a:t>
            </a:r>
            <a:r>
              <a:rPr lang="en-US" altLang="zh-CN" sz="2000" b="1" dirty="0" smtClean="0">
                <a:solidFill>
                  <a:srgbClr val="002060"/>
                </a:solidFill>
                <a:latin typeface="Times New Roman"/>
                <a:ea typeface="SimSun" pitchFamily="2" charset="-122"/>
                <a:cs typeface="Times New Roman"/>
              </a:rPr>
              <a:t>﴾1﴿</a:t>
            </a:r>
            <a:endParaRPr lang="ar-IQ" altLang="zh-CN" sz="2000" b="1" dirty="0" smtClean="0">
              <a:solidFill>
                <a:srgbClr val="002060"/>
              </a:solidFill>
              <a:latin typeface="Times New Roman" pitchFamily="18" charset="0"/>
              <a:ea typeface="SimSun" pitchFamily="2" charset="-122"/>
              <a:cs typeface="Times New Roman" pitchFamily="18" charset="0"/>
            </a:endParaRPr>
          </a:p>
          <a:p>
            <a:pPr marL="742950" lvl="1" indent="-285750" algn="l">
              <a:spcBef>
                <a:spcPct val="20000"/>
              </a:spcBef>
              <a:buClr>
                <a:srgbClr val="C00000"/>
              </a:buClr>
              <a:buSzPct val="65000"/>
              <a:buFont typeface="Wingdings" pitchFamily="2" charset="2"/>
              <a:buChar char="n"/>
            </a:pPr>
            <a:r>
              <a:rPr lang="en-US" altLang="zh-CN" sz="2000" b="1" dirty="0" smtClean="0">
                <a:solidFill>
                  <a:srgbClr val="002060"/>
                </a:solidFill>
                <a:latin typeface="Times New Roman" pitchFamily="18" charset="0"/>
                <a:ea typeface="SimSun" pitchFamily="2" charset="-122"/>
                <a:cs typeface="Times New Roman" pitchFamily="18" charset="0"/>
              </a:rPr>
              <a:t>Displacem</a:t>
            </a:r>
            <a:r>
              <a:rPr lang="en-US" altLang="zh-CN" sz="2000" b="0" dirty="0" smtClean="0">
                <a:solidFill>
                  <a:schemeClr val="bg2"/>
                </a:solidFill>
                <a:latin typeface="Tahoma" pitchFamily="34" charset="0"/>
                <a:ea typeface="SimSun" pitchFamily="2" charset="-122"/>
              </a:rPr>
              <a:t>ent</a:t>
            </a:r>
            <a:r>
              <a:rPr lang="en-US" altLang="zh-CN" sz="2000" b="0" dirty="0">
                <a:solidFill>
                  <a:schemeClr val="bg2"/>
                </a:solidFill>
                <a:latin typeface="Tahoma" pitchFamily="34" charset="0"/>
                <a:ea typeface="SimSun" pitchFamily="2" charset="-122"/>
              </a:rPr>
              <a:t>:		                      </a:t>
            </a:r>
          </a:p>
        </p:txBody>
      </p:sp>
      <p:sp>
        <p:nvSpPr>
          <p:cNvPr id="8196" name="Text Box 2"/>
          <p:cNvSpPr txBox="1">
            <a:spLocks noChangeArrowheads="1"/>
          </p:cNvSpPr>
          <p:nvPr/>
        </p:nvSpPr>
        <p:spPr bwMode="auto">
          <a:xfrm>
            <a:off x="1014413" y="2047875"/>
            <a:ext cx="3629520" cy="707886"/>
          </a:xfrm>
          <a:prstGeom prst="rect">
            <a:avLst/>
          </a:prstGeom>
          <a:noFill/>
          <a:ln w="38100" algn="ctr">
            <a:noFill/>
            <a:miter lim="800000"/>
            <a:headEnd/>
            <a:tailEnd/>
          </a:ln>
        </p:spPr>
        <p:txBody>
          <a:bodyPr wrap="none">
            <a:spAutoFit/>
          </a:bodyPr>
          <a:lstStyle/>
          <a:p>
            <a:pPr>
              <a:lnSpc>
                <a:spcPct val="90000"/>
              </a:lnSpc>
              <a:spcBef>
                <a:spcPct val="20000"/>
              </a:spcBef>
              <a:buClr>
                <a:srgbClr val="9999FF"/>
              </a:buClr>
              <a:buSzPct val="80000"/>
              <a:buFont typeface="Wingdings" pitchFamily="2" charset="2"/>
              <a:buNone/>
            </a:pPr>
            <a:r>
              <a:rPr lang="en-US" altLang="zh-CN" sz="2000" b="1" i="1" dirty="0">
                <a:solidFill>
                  <a:srgbClr val="C00000"/>
                </a:solidFill>
                <a:latin typeface="Times New Roman" pitchFamily="18" charset="0"/>
                <a:ea typeface="SimSun" pitchFamily="2" charset="-122"/>
                <a:cs typeface="Times New Roman" pitchFamily="18" charset="0"/>
              </a:rPr>
              <a:t>x</a:t>
            </a:r>
            <a:r>
              <a:rPr lang="en-US" altLang="zh-CN" sz="2000" b="1" i="1" baseline="-25000" dirty="0">
                <a:solidFill>
                  <a:srgbClr val="C00000"/>
                </a:solidFill>
                <a:latin typeface="Times New Roman" pitchFamily="18" charset="0"/>
                <a:ea typeface="SimSun" pitchFamily="2" charset="-122"/>
                <a:cs typeface="Times New Roman" pitchFamily="18" charset="0"/>
              </a:rPr>
              <a:t>1 </a:t>
            </a:r>
            <a:r>
              <a:rPr lang="en-US" altLang="zh-CN" sz="2000" b="1" i="1" dirty="0">
                <a:solidFill>
                  <a:srgbClr val="C00000"/>
                </a:solidFill>
                <a:latin typeface="Times New Roman" pitchFamily="18" charset="0"/>
                <a:ea typeface="SimSun" pitchFamily="2" charset="-122"/>
                <a:cs typeface="Times New Roman" pitchFamily="18" charset="0"/>
              </a:rPr>
              <a:t>(t</a:t>
            </a:r>
            <a:r>
              <a:rPr lang="en-US" altLang="zh-CN" sz="2000" b="1" i="1" baseline="-25000" dirty="0">
                <a:solidFill>
                  <a:srgbClr val="C00000"/>
                </a:solidFill>
                <a:latin typeface="Times New Roman" pitchFamily="18" charset="0"/>
                <a:ea typeface="SimSun" pitchFamily="2" charset="-122"/>
                <a:cs typeface="Times New Roman" pitchFamily="18" charset="0"/>
              </a:rPr>
              <a:t>1</a:t>
            </a:r>
            <a:r>
              <a:rPr lang="en-US" altLang="zh-CN" sz="2000" b="1" i="1" dirty="0">
                <a:solidFill>
                  <a:srgbClr val="C00000"/>
                </a:solidFill>
                <a:latin typeface="Times New Roman" pitchFamily="18" charset="0"/>
                <a:ea typeface="SimSun" pitchFamily="2" charset="-122"/>
                <a:cs typeface="Times New Roman" pitchFamily="18" charset="0"/>
              </a:rPr>
              <a:t>) = - 3.0 m, x</a:t>
            </a:r>
            <a:r>
              <a:rPr lang="en-US" altLang="zh-CN" sz="2000" b="1" i="1" baseline="-25000" dirty="0">
                <a:solidFill>
                  <a:srgbClr val="C00000"/>
                </a:solidFill>
                <a:latin typeface="Times New Roman" pitchFamily="18" charset="0"/>
                <a:ea typeface="SimSun" pitchFamily="2" charset="-122"/>
                <a:cs typeface="Times New Roman" pitchFamily="18" charset="0"/>
              </a:rPr>
              <a:t>2</a:t>
            </a:r>
            <a:r>
              <a:rPr lang="en-US" altLang="zh-CN" sz="2000" b="1" i="1" dirty="0">
                <a:solidFill>
                  <a:srgbClr val="C00000"/>
                </a:solidFill>
                <a:latin typeface="Times New Roman" pitchFamily="18" charset="0"/>
                <a:ea typeface="SimSun" pitchFamily="2" charset="-122"/>
                <a:cs typeface="Times New Roman" pitchFamily="18" charset="0"/>
              </a:rPr>
              <a:t> (t</a:t>
            </a:r>
            <a:r>
              <a:rPr lang="en-US" altLang="zh-CN" sz="2000" b="1" i="1" baseline="-25000" dirty="0">
                <a:solidFill>
                  <a:srgbClr val="C00000"/>
                </a:solidFill>
                <a:latin typeface="Times New Roman" pitchFamily="18" charset="0"/>
                <a:ea typeface="SimSun" pitchFamily="2" charset="-122"/>
                <a:cs typeface="Times New Roman" pitchFamily="18" charset="0"/>
              </a:rPr>
              <a:t>2</a:t>
            </a:r>
            <a:r>
              <a:rPr lang="en-US" altLang="zh-CN" sz="2000" b="1" i="1" dirty="0">
                <a:solidFill>
                  <a:srgbClr val="C00000"/>
                </a:solidFill>
                <a:latin typeface="Times New Roman" pitchFamily="18" charset="0"/>
                <a:ea typeface="SimSun" pitchFamily="2" charset="-122"/>
                <a:cs typeface="Times New Roman" pitchFamily="18" charset="0"/>
              </a:rPr>
              <a:t>) = + 1.0 m</a:t>
            </a:r>
          </a:p>
          <a:p>
            <a:pPr>
              <a:lnSpc>
                <a:spcPct val="90000"/>
              </a:lnSpc>
              <a:spcBef>
                <a:spcPct val="20000"/>
              </a:spcBef>
              <a:buClr>
                <a:srgbClr val="9999FF"/>
              </a:buClr>
              <a:buSzPct val="80000"/>
              <a:buFont typeface="Wingdings" pitchFamily="2" charset="2"/>
              <a:buNone/>
            </a:pPr>
            <a:r>
              <a:rPr lang="el-GR" sz="2000" b="1" i="1" dirty="0">
                <a:solidFill>
                  <a:srgbClr val="C00000"/>
                </a:solidFill>
                <a:latin typeface="Times New Roman" pitchFamily="18" charset="0"/>
                <a:cs typeface="Times New Roman" pitchFamily="18" charset="0"/>
              </a:rPr>
              <a:t>Δ</a:t>
            </a:r>
            <a:r>
              <a:rPr lang="en-US" altLang="zh-CN" sz="2000" b="1" i="1" dirty="0">
                <a:solidFill>
                  <a:srgbClr val="C00000"/>
                </a:solidFill>
                <a:latin typeface="Times New Roman" pitchFamily="18" charset="0"/>
                <a:ea typeface="SimSun" pitchFamily="2" charset="-122"/>
                <a:cs typeface="Times New Roman" pitchFamily="18" charset="0"/>
              </a:rPr>
              <a:t>x = +1.0 m + 3.0 m = +4.0 m</a:t>
            </a:r>
            <a:endParaRPr lang="el-GR" sz="2000" b="1" i="1" dirty="0">
              <a:solidFill>
                <a:srgbClr val="C00000"/>
              </a:solidFill>
              <a:latin typeface="Times New Roman" pitchFamily="18" charset="0"/>
              <a:cs typeface="Times New Roman" pitchFamily="18" charset="0"/>
            </a:endParaRPr>
          </a:p>
        </p:txBody>
      </p:sp>
      <p:sp>
        <p:nvSpPr>
          <p:cNvPr id="8197" name="Rectangle 4"/>
          <p:cNvSpPr>
            <a:spLocks noGrp="1" noChangeArrowheads="1"/>
          </p:cNvSpPr>
          <p:nvPr>
            <p:ph type="title" sz="quarter"/>
          </p:nvPr>
        </p:nvSpPr>
        <p:spPr>
          <a:xfrm>
            <a:off x="0" y="142852"/>
            <a:ext cx="8229600" cy="714380"/>
          </a:xfrm>
        </p:spPr>
        <p:txBody>
          <a:bodyPr>
            <a:normAutofit/>
          </a:bodyPr>
          <a:lstStyle/>
          <a:p>
            <a:pPr algn="l" eaLnBrk="1" hangingPunct="1"/>
            <a:r>
              <a:rPr lang="en-US" sz="3600" b="1" dirty="0" smtClean="0">
                <a:solidFill>
                  <a:srgbClr val="C00000"/>
                </a:solidFill>
                <a:latin typeface="Times New Roman" pitchFamily="18" charset="0"/>
                <a:cs typeface="Times New Roman" pitchFamily="18" charset="0"/>
              </a:rPr>
              <a:t>Position and Displacement</a:t>
            </a:r>
          </a:p>
        </p:txBody>
      </p:sp>
      <p:graphicFrame>
        <p:nvGraphicFramePr>
          <p:cNvPr id="8198" name="Object 5"/>
          <p:cNvGraphicFramePr>
            <a:graphicFrameLocks noChangeAspect="1"/>
          </p:cNvGraphicFramePr>
          <p:nvPr>
            <p:ph sz="quarter" idx="1"/>
          </p:nvPr>
        </p:nvGraphicFramePr>
        <p:xfrm>
          <a:off x="4643438" y="3429000"/>
          <a:ext cx="552450" cy="401638"/>
        </p:xfrm>
        <a:graphic>
          <a:graphicData uri="http://schemas.openxmlformats.org/presentationml/2006/ole">
            <p:oleObj spid="_x0000_s55298" name="公式" r:id="rId4" imgW="279279" imgH="203112" progId="Equation.3">
              <p:embed/>
            </p:oleObj>
          </a:graphicData>
        </a:graphic>
      </p:graphicFrame>
      <p:graphicFrame>
        <p:nvGraphicFramePr>
          <p:cNvPr id="8199" name="Object 6"/>
          <p:cNvGraphicFramePr>
            <a:graphicFrameLocks noChangeAspect="1"/>
          </p:cNvGraphicFramePr>
          <p:nvPr>
            <p:ph sz="quarter" idx="2"/>
          </p:nvPr>
        </p:nvGraphicFramePr>
        <p:xfrm>
          <a:off x="6318250" y="2463800"/>
          <a:ext cx="698500" cy="215900"/>
        </p:xfrm>
        <a:graphic>
          <a:graphicData uri="http://schemas.openxmlformats.org/presentationml/2006/ole">
            <p:oleObj spid="_x0000_s55299" name="公式" r:id="rId5" imgW="698197" imgH="215806" progId="Equation.3">
              <p:embed/>
            </p:oleObj>
          </a:graphicData>
        </a:graphic>
      </p:graphicFrame>
      <p:graphicFrame>
        <p:nvGraphicFramePr>
          <p:cNvPr id="8200" name="Object 7"/>
          <p:cNvGraphicFramePr>
            <a:graphicFrameLocks noChangeAspect="1"/>
          </p:cNvGraphicFramePr>
          <p:nvPr>
            <p:ph sz="quarter" idx="3"/>
          </p:nvPr>
        </p:nvGraphicFramePr>
        <p:xfrm>
          <a:off x="1714480" y="4929198"/>
          <a:ext cx="2844800" cy="1214446"/>
        </p:xfrm>
        <a:graphic>
          <a:graphicData uri="http://schemas.openxmlformats.org/presentationml/2006/ole">
            <p:oleObj spid="_x0000_s55300" name="公式" r:id="rId6" imgW="1752600" imgH="749300" progId="Equation.3">
              <p:embed/>
            </p:oleObj>
          </a:graphicData>
        </a:graphic>
      </p:graphicFrame>
      <p:pic>
        <p:nvPicPr>
          <p:cNvPr id="8201" name="Picture 9" descr="F02_01"/>
          <p:cNvPicPr>
            <a:picLocks noChangeAspect="1" noChangeArrowheads="1"/>
          </p:cNvPicPr>
          <p:nvPr/>
        </p:nvPicPr>
        <p:blipFill>
          <a:blip r:embed="rId7"/>
          <a:srcRect/>
          <a:stretch>
            <a:fillRect/>
          </a:stretch>
        </p:blipFill>
        <p:spPr bwMode="auto">
          <a:xfrm>
            <a:off x="5487987" y="928670"/>
            <a:ext cx="3656013" cy="1727200"/>
          </a:xfrm>
          <a:prstGeom prst="rect">
            <a:avLst/>
          </a:prstGeom>
          <a:noFill/>
          <a:ln w="9525">
            <a:noFill/>
            <a:miter lim="800000"/>
            <a:headEnd/>
            <a:tailEnd/>
          </a:ln>
        </p:spPr>
      </p:pic>
      <p:sp>
        <p:nvSpPr>
          <p:cNvPr id="737290" name="Oval 10"/>
          <p:cNvSpPr>
            <a:spLocks noChangeArrowheads="1"/>
          </p:cNvSpPr>
          <p:nvPr/>
        </p:nvSpPr>
        <p:spPr bwMode="auto">
          <a:xfrm>
            <a:off x="5473700" y="2197100"/>
            <a:ext cx="76200" cy="76200"/>
          </a:xfrm>
          <a:prstGeom prst="ellipse">
            <a:avLst/>
          </a:prstGeom>
          <a:solidFill>
            <a:schemeClr val="accent2"/>
          </a:solidFill>
          <a:ln w="38100" algn="ctr">
            <a:solidFill>
              <a:schemeClr val="accent2"/>
            </a:solidFill>
            <a:round/>
            <a:headEnd/>
            <a:tailEnd/>
          </a:ln>
        </p:spPr>
        <p:txBody>
          <a:bodyPr anchor="ctr">
            <a:spAutoFit/>
          </a:bodyPr>
          <a:lstStyle/>
          <a:p>
            <a:endParaRPr lang="en-US"/>
          </a:p>
        </p:txBody>
      </p:sp>
      <p:sp>
        <p:nvSpPr>
          <p:cNvPr id="737291" name="Line 11"/>
          <p:cNvSpPr>
            <a:spLocks noChangeShapeType="1"/>
          </p:cNvSpPr>
          <p:nvPr/>
        </p:nvSpPr>
        <p:spPr bwMode="auto">
          <a:xfrm>
            <a:off x="5524500" y="2628900"/>
            <a:ext cx="1917700" cy="0"/>
          </a:xfrm>
          <a:prstGeom prst="line">
            <a:avLst/>
          </a:prstGeom>
          <a:noFill/>
          <a:ln w="38100">
            <a:solidFill>
              <a:schemeClr val="accent2"/>
            </a:solidFill>
            <a:round/>
            <a:headEnd/>
            <a:tailEnd type="triangle" w="med" len="med"/>
          </a:ln>
        </p:spPr>
        <p:txBody>
          <a:bodyPr anchor="ctr">
            <a:spAutoFit/>
          </a:bodyPr>
          <a:lstStyle/>
          <a:p>
            <a:endParaRPr lang="en-MY"/>
          </a:p>
        </p:txBody>
      </p:sp>
      <p:graphicFrame>
        <p:nvGraphicFramePr>
          <p:cNvPr id="8204" name="Object 12"/>
          <p:cNvGraphicFramePr>
            <a:graphicFrameLocks noChangeAspect="1"/>
          </p:cNvGraphicFramePr>
          <p:nvPr/>
        </p:nvGraphicFramePr>
        <p:xfrm>
          <a:off x="1922463" y="1562100"/>
          <a:ext cx="1995487" cy="373063"/>
        </p:xfrm>
        <a:graphic>
          <a:graphicData uri="http://schemas.openxmlformats.org/presentationml/2006/ole">
            <p:oleObj spid="_x0000_s55301" name="公式" r:id="rId8" imgW="1155199" imgH="215806" progId="Equation.3">
              <p:embed/>
            </p:oleObj>
          </a:graphicData>
        </a:graphic>
      </p:graphicFrame>
      <p:graphicFrame>
        <p:nvGraphicFramePr>
          <p:cNvPr id="8205" name="Object 13"/>
          <p:cNvGraphicFramePr>
            <a:graphicFrameLocks noChangeAspect="1"/>
          </p:cNvGraphicFramePr>
          <p:nvPr/>
        </p:nvGraphicFramePr>
        <p:xfrm>
          <a:off x="2357422" y="4143380"/>
          <a:ext cx="1497012" cy="461963"/>
        </p:xfrm>
        <a:graphic>
          <a:graphicData uri="http://schemas.openxmlformats.org/presentationml/2006/ole">
            <p:oleObj spid="_x0000_s55302" name="Equation" r:id="rId9" imgW="698400" imgH="215640" progId="Equation.3">
              <p:embed/>
            </p:oleObj>
          </a:graphicData>
        </a:graphic>
      </p:graphicFrame>
      <p:pic>
        <p:nvPicPr>
          <p:cNvPr id="8206" name="Picture 14"/>
          <p:cNvPicPr>
            <a:picLocks noChangeAspect="1" noChangeArrowheads="1"/>
          </p:cNvPicPr>
          <p:nvPr/>
        </p:nvPicPr>
        <p:blipFill>
          <a:blip r:embed="rId10"/>
          <a:srcRect/>
          <a:stretch>
            <a:fillRect/>
          </a:stretch>
        </p:blipFill>
        <p:spPr bwMode="auto">
          <a:xfrm>
            <a:off x="5643570" y="3263900"/>
            <a:ext cx="3271830" cy="2703513"/>
          </a:xfrm>
          <a:prstGeom prst="rect">
            <a:avLst/>
          </a:prstGeom>
          <a:noFill/>
          <a:ln w="9525">
            <a:noFill/>
            <a:miter lim="800000"/>
            <a:headEnd/>
            <a:tailEnd/>
          </a:ln>
        </p:spPr>
      </p:pic>
      <p:sp>
        <p:nvSpPr>
          <p:cNvPr id="15" name="TextBox 14"/>
          <p:cNvSpPr txBox="1"/>
          <p:nvPr/>
        </p:nvSpPr>
        <p:spPr>
          <a:xfrm>
            <a:off x="357158" y="6211669"/>
            <a:ext cx="8501122" cy="646331"/>
          </a:xfrm>
          <a:prstGeom prst="rect">
            <a:avLst/>
          </a:prstGeom>
          <a:noFill/>
        </p:spPr>
        <p:txBody>
          <a:bodyPr wrap="square" rtlCol="0">
            <a:spAutoFit/>
          </a:bodyPr>
          <a:lstStyle/>
          <a:p>
            <a:pPr algn="r" rtl="1"/>
            <a:r>
              <a:rPr lang="ar-IQ" b="1" dirty="0" smtClean="0">
                <a:latin typeface="Times New Roman" pitchFamily="18" charset="0"/>
                <a:cs typeface="Times New Roman" pitchFamily="18" charset="0"/>
              </a:rPr>
              <a:t> الشكل يوضح متجه       الموضع يحدد موضع الجسم عند بداية الحركة ومتجه الموضع       يحدد موقع الجسم النهائي بعد زمن وقدره                                       وهنا فان الازاحة للجسم تعطى بالمعادلة  </a:t>
            </a:r>
            <a:endParaRPr lang="en-MY" b="1" dirty="0">
              <a:latin typeface="Times New Roman" pitchFamily="18" charset="0"/>
              <a:cs typeface="Times New Roman" pitchFamily="18" charset="0"/>
            </a:endParaRPr>
          </a:p>
        </p:txBody>
      </p:sp>
      <p:sp>
        <p:nvSpPr>
          <p:cNvPr id="553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5303" name="Picture 7"/>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6929454" y="6215082"/>
            <a:ext cx="285750" cy="342900"/>
          </a:xfrm>
          <a:prstGeom prst="rect">
            <a:avLst/>
          </a:prstGeom>
          <a:noFill/>
        </p:spPr>
      </p:pic>
      <p:sp>
        <p:nvSpPr>
          <p:cNvPr id="553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5305" name="Picture 9"/>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2071670" y="6215082"/>
            <a:ext cx="285750" cy="342900"/>
          </a:xfrm>
          <a:prstGeom prst="rect">
            <a:avLst/>
          </a:prstGeom>
          <a:noFill/>
        </p:spPr>
      </p:pic>
      <p:sp>
        <p:nvSpPr>
          <p:cNvPr id="553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5307" name="Picture 11"/>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5000628" y="6410325"/>
            <a:ext cx="1800225" cy="4476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3" presetClass="path" presetSubtype="0" accel="50000" decel="50000" fill="hold" grpId="0" nodeType="clickEffect">
                                  <p:stCondLst>
                                    <p:cond delay="0"/>
                                  </p:stCondLst>
                                  <p:childTnLst>
                                    <p:animMotion origin="layout" path="M 4.44444E-6 -3.7037E-7 L 0.20972 -3.7037E-7 " pathEditMode="relative" rAng="0" ptsTypes="AA">
                                      <p:cBhvr>
                                        <p:cTn id="6" dur="2000" fill="hold"/>
                                        <p:tgtEl>
                                          <p:spTgt spid="737290"/>
                                        </p:tgtEl>
                                        <p:attrNameLst>
                                          <p:attrName>ppt_x</p:attrName>
                                          <p:attrName>ppt_y</p:attrName>
                                        </p:attrNameLst>
                                      </p:cBhvr>
                                      <p:rCtr x="105" y="0"/>
                                    </p:animMotion>
                                  </p:childTnLst>
                                </p:cTn>
                              </p:par>
                            </p:childTnLst>
                          </p:cTn>
                        </p:par>
                        <p:par>
                          <p:cTn id="7" fill="hold" nodeType="afterGroup">
                            <p:stCondLst>
                              <p:cond delay="2000"/>
                            </p:stCondLst>
                            <p:childTnLst>
                              <p:par>
                                <p:cTn id="8" presetID="3" presetClass="entr" presetSubtype="10" fill="hold" grpId="0" nodeType="afterEffect">
                                  <p:stCondLst>
                                    <p:cond delay="0"/>
                                  </p:stCondLst>
                                  <p:childTnLst>
                                    <p:set>
                                      <p:cBhvr>
                                        <p:cTn id="9" dur="1" fill="hold">
                                          <p:stCondLst>
                                            <p:cond delay="0"/>
                                          </p:stCondLst>
                                        </p:cTn>
                                        <p:tgtEl>
                                          <p:spTgt spid="737291"/>
                                        </p:tgtEl>
                                        <p:attrNameLst>
                                          <p:attrName>style.visibility</p:attrName>
                                        </p:attrNameLst>
                                      </p:cBhvr>
                                      <p:to>
                                        <p:strVal val="visible"/>
                                      </p:to>
                                    </p:set>
                                    <p:animEffect transition="in" filter="blinds(horizontal)">
                                      <p:cBhvr>
                                        <p:cTn id="10" dur="500"/>
                                        <p:tgtEl>
                                          <p:spTgt spid="737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0" grpId="0" animBg="1"/>
      <p:bldP spid="73729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305800" cy="639762"/>
          </a:xfrm>
        </p:spPr>
        <p:txBody>
          <a:bodyPr>
            <a:normAutofit fontScale="90000"/>
          </a:bodyPr>
          <a:lstStyle/>
          <a:p>
            <a:pPr algn="l">
              <a:buFont typeface="Wingdings" pitchFamily="2" charset="2"/>
              <a:buChar char="q"/>
            </a:pPr>
            <a:r>
              <a:rPr lang="en-US" sz="3200" b="1" dirty="0">
                <a:solidFill>
                  <a:srgbClr val="C00000"/>
                </a:solidFill>
                <a:latin typeface="Times New Roman" pitchFamily="18" charset="0"/>
                <a:cs typeface="Times New Roman" pitchFamily="18" charset="0"/>
              </a:rPr>
              <a:t>Position and </a:t>
            </a:r>
            <a:r>
              <a:rPr lang="en-US" sz="3200" b="1" dirty="0" smtClean="0">
                <a:solidFill>
                  <a:srgbClr val="C00000"/>
                </a:solidFill>
                <a:latin typeface="Times New Roman" pitchFamily="18" charset="0"/>
                <a:cs typeface="Times New Roman" pitchFamily="18" charset="0"/>
              </a:rPr>
              <a:t>Displacement in Three </a:t>
            </a:r>
            <a:r>
              <a:rPr lang="en-US" sz="3200" b="1" dirty="0" err="1" smtClean="0">
                <a:solidFill>
                  <a:srgbClr val="C00000"/>
                </a:solidFill>
                <a:latin typeface="Times New Roman" pitchFamily="18" charset="0"/>
                <a:cs typeface="Times New Roman" pitchFamily="18" charset="0"/>
              </a:rPr>
              <a:t>dimention</a:t>
            </a:r>
            <a:endParaRPr lang="en-US" sz="3200" b="1" dirty="0">
              <a:solidFill>
                <a:srgbClr val="C00000"/>
              </a:solidFill>
              <a:latin typeface="Times New Roman" pitchFamily="18" charset="0"/>
              <a:cs typeface="Times New Roman" pitchFamily="18" charset="0"/>
            </a:endParaRPr>
          </a:p>
        </p:txBody>
      </p:sp>
      <p:sp>
        <p:nvSpPr>
          <p:cNvPr id="5123" name="Rectangle 3"/>
          <p:cNvSpPr>
            <a:spLocks noGrp="1" noChangeArrowheads="1"/>
          </p:cNvSpPr>
          <p:nvPr>
            <p:ph type="body" idx="1"/>
          </p:nvPr>
        </p:nvSpPr>
        <p:spPr>
          <a:xfrm>
            <a:off x="3786182" y="928670"/>
            <a:ext cx="4876800" cy="533400"/>
          </a:xfrm>
        </p:spPr>
        <p:txBody>
          <a:bodyPr/>
          <a:lstStyle/>
          <a:p>
            <a:pPr>
              <a:lnSpc>
                <a:spcPct val="90000"/>
              </a:lnSpc>
              <a:buFontTx/>
              <a:buNone/>
            </a:pPr>
            <a:r>
              <a:rPr lang="en-US" altLang="ja-JP" b="1" dirty="0">
                <a:solidFill>
                  <a:srgbClr val="002060"/>
                </a:solidFill>
                <a:latin typeface="Times New Roman" pitchFamily="18" charset="0"/>
                <a:ea typeface="MS PGothic" pitchFamily="34" charset="-128"/>
                <a:cs typeface="Times New Roman" pitchFamily="18" charset="0"/>
              </a:rPr>
              <a:t>Position vector: </a:t>
            </a:r>
            <a:endParaRPr lang="en-US" b="1" dirty="0">
              <a:solidFill>
                <a:srgbClr val="002060"/>
              </a:solidFill>
              <a:latin typeface="Times New Roman" pitchFamily="18" charset="0"/>
              <a:cs typeface="Times New Roman" pitchFamily="18" charset="0"/>
            </a:endParaRPr>
          </a:p>
        </p:txBody>
      </p:sp>
      <p:pic>
        <p:nvPicPr>
          <p:cNvPr id="5124" name="Picture 4" descr="&#10;The displacement &#10;r of the car is a vector that points from the initial position of the car at time t&#10;0 to the final position at time t.The magnitude of &#10;r is the shortest distance between the two positions."/>
          <p:cNvPicPr>
            <a:picLocks noChangeAspect="1" noChangeArrowheads="1"/>
          </p:cNvPicPr>
          <p:nvPr/>
        </p:nvPicPr>
        <p:blipFill>
          <a:blip r:embed="rId2"/>
          <a:srcRect/>
          <a:stretch>
            <a:fillRect/>
          </a:stretch>
        </p:blipFill>
        <p:spPr bwMode="auto">
          <a:xfrm>
            <a:off x="304800" y="1524000"/>
            <a:ext cx="2820988" cy="3724275"/>
          </a:xfrm>
          <a:prstGeom prst="rect">
            <a:avLst/>
          </a:prstGeom>
          <a:noFill/>
          <a:ln w="9525">
            <a:noFill/>
            <a:miter lim="800000"/>
            <a:headEnd/>
            <a:tailEnd/>
          </a:ln>
        </p:spPr>
      </p:pic>
      <p:pic>
        <p:nvPicPr>
          <p:cNvPr id="5126" name="Picture 6" descr="math002"/>
          <p:cNvPicPr>
            <a:picLocks noChangeAspect="1" noChangeArrowheads="1"/>
          </p:cNvPicPr>
          <p:nvPr/>
        </p:nvPicPr>
        <p:blipFill>
          <a:blip r:embed="rId3"/>
          <a:srcRect/>
          <a:stretch>
            <a:fillRect/>
          </a:stretch>
        </p:blipFill>
        <p:spPr bwMode="auto">
          <a:xfrm>
            <a:off x="4000496" y="1500174"/>
            <a:ext cx="4067175" cy="879475"/>
          </a:xfrm>
          <a:prstGeom prst="rect">
            <a:avLst/>
          </a:prstGeom>
          <a:noFill/>
        </p:spPr>
      </p:pic>
      <p:sp>
        <p:nvSpPr>
          <p:cNvPr id="5127" name="Rectangle 7"/>
          <p:cNvSpPr>
            <a:spLocks noChangeArrowheads="1"/>
          </p:cNvSpPr>
          <p:nvPr/>
        </p:nvSpPr>
        <p:spPr bwMode="auto">
          <a:xfrm>
            <a:off x="3786182" y="2285992"/>
            <a:ext cx="4876800" cy="533400"/>
          </a:xfrm>
          <a:prstGeom prst="rect">
            <a:avLst/>
          </a:prstGeom>
          <a:noFill/>
          <a:ln w="9525">
            <a:noFill/>
            <a:miter lim="800000"/>
            <a:headEnd/>
            <a:tailEnd/>
          </a:ln>
          <a:effectLst/>
        </p:spPr>
        <p:txBody>
          <a:bodyPr/>
          <a:lstStyle/>
          <a:p>
            <a:pPr marL="342900" indent="-342900">
              <a:lnSpc>
                <a:spcPct val="90000"/>
              </a:lnSpc>
              <a:spcBef>
                <a:spcPct val="20000"/>
              </a:spcBef>
            </a:pPr>
            <a:r>
              <a:rPr lang="en-US" sz="3200" b="1" dirty="0">
                <a:solidFill>
                  <a:srgbClr val="002060"/>
                </a:solidFill>
                <a:latin typeface="Times New Roman" pitchFamily="18" charset="0"/>
                <a:cs typeface="Times New Roman" pitchFamily="18" charset="0"/>
              </a:rPr>
              <a:t>Displacement</a:t>
            </a:r>
            <a:r>
              <a:rPr lang="en-US" altLang="ja-JP" sz="3200" b="1" dirty="0">
                <a:solidFill>
                  <a:srgbClr val="002060"/>
                </a:solidFill>
                <a:latin typeface="Times New Roman" pitchFamily="18" charset="0"/>
                <a:ea typeface="MS PGothic" pitchFamily="34" charset="-128"/>
                <a:cs typeface="Times New Roman" pitchFamily="18" charset="0"/>
              </a:rPr>
              <a:t> : </a:t>
            </a:r>
            <a:endParaRPr lang="en-US" sz="3200" b="1" dirty="0">
              <a:solidFill>
                <a:srgbClr val="002060"/>
              </a:solidFill>
              <a:latin typeface="Times New Roman" pitchFamily="18" charset="0"/>
              <a:cs typeface="Times New Roman" pitchFamily="18" charset="0"/>
            </a:endParaRPr>
          </a:p>
        </p:txBody>
      </p:sp>
      <p:pic>
        <p:nvPicPr>
          <p:cNvPr id="5129" name="Picture 9" descr="math013"/>
          <p:cNvPicPr>
            <a:picLocks noChangeAspect="1" noChangeArrowheads="1"/>
          </p:cNvPicPr>
          <p:nvPr/>
        </p:nvPicPr>
        <p:blipFill>
          <a:blip r:embed="rId4"/>
          <a:srcRect/>
          <a:stretch>
            <a:fillRect/>
          </a:stretch>
        </p:blipFill>
        <p:spPr bwMode="auto">
          <a:xfrm>
            <a:off x="4071934" y="2857496"/>
            <a:ext cx="3657600" cy="627063"/>
          </a:xfrm>
          <a:prstGeom prst="rect">
            <a:avLst/>
          </a:prstGeom>
          <a:noFill/>
        </p:spPr>
      </p:pic>
      <p:pic>
        <p:nvPicPr>
          <p:cNvPr id="5139" name="Picture 19" descr="math015"/>
          <p:cNvPicPr>
            <a:picLocks noChangeAspect="1" noChangeArrowheads="1"/>
          </p:cNvPicPr>
          <p:nvPr/>
        </p:nvPicPr>
        <p:blipFill>
          <a:blip r:embed="rId5"/>
          <a:srcRect/>
          <a:stretch>
            <a:fillRect/>
          </a:stretch>
        </p:blipFill>
        <p:spPr bwMode="auto">
          <a:xfrm>
            <a:off x="3505200" y="3571876"/>
            <a:ext cx="5638800" cy="538163"/>
          </a:xfrm>
          <a:prstGeom prst="rect">
            <a:avLst/>
          </a:prstGeom>
          <a:noFill/>
        </p:spPr>
      </p:pic>
      <p:pic>
        <p:nvPicPr>
          <p:cNvPr id="5141" name="Picture 21" descr="math019"/>
          <p:cNvPicPr>
            <a:picLocks noChangeAspect="1" noChangeArrowheads="1"/>
          </p:cNvPicPr>
          <p:nvPr/>
        </p:nvPicPr>
        <p:blipFill>
          <a:blip r:embed="rId6"/>
          <a:srcRect/>
          <a:stretch>
            <a:fillRect/>
          </a:stretch>
        </p:blipFill>
        <p:spPr bwMode="auto">
          <a:xfrm>
            <a:off x="3714744" y="4214818"/>
            <a:ext cx="3962400" cy="501650"/>
          </a:xfrm>
          <a:prstGeom prst="rect">
            <a:avLst/>
          </a:prstGeom>
          <a:solidFill>
            <a:srgbClr val="CCFFFF"/>
          </a:solidFill>
        </p:spPr>
      </p:pic>
      <p:sp>
        <p:nvSpPr>
          <p:cNvPr id="10" name="TextBox 9"/>
          <p:cNvSpPr txBox="1"/>
          <p:nvPr/>
        </p:nvSpPr>
        <p:spPr>
          <a:xfrm>
            <a:off x="214282" y="5643578"/>
            <a:ext cx="8929718" cy="646331"/>
          </a:xfrm>
          <a:prstGeom prst="rect">
            <a:avLst/>
          </a:prstGeom>
          <a:noFill/>
        </p:spPr>
        <p:txBody>
          <a:bodyPr wrap="square" rtlCol="0">
            <a:spAutoFit/>
          </a:bodyPr>
          <a:lstStyle/>
          <a:p>
            <a:r>
              <a:rPr lang="en-US" b="1" dirty="0" smtClean="0">
                <a:solidFill>
                  <a:srgbClr val="C00000"/>
                </a:solidFill>
                <a:latin typeface="Times New Roman" pitchFamily="18" charset="0"/>
                <a:cs typeface="Times New Roman" pitchFamily="18" charset="0"/>
              </a:rPr>
              <a:t>Question 1: </a:t>
            </a:r>
            <a:r>
              <a:rPr lang="en-US" b="1" dirty="0" smtClean="0">
                <a:solidFill>
                  <a:srgbClr val="002060"/>
                </a:solidFill>
                <a:latin typeface="Times New Roman" pitchFamily="18" charset="0"/>
                <a:cs typeface="Times New Roman" pitchFamily="18" charset="0"/>
              </a:rPr>
              <a:t>Write the position vector for a </a:t>
            </a:r>
            <a:r>
              <a:rPr lang="en-US" b="1" dirty="0" err="1" smtClean="0">
                <a:solidFill>
                  <a:srgbClr val="002060"/>
                </a:solidFill>
                <a:latin typeface="Times New Roman" pitchFamily="18" charset="0"/>
                <a:cs typeface="Times New Roman" pitchFamily="18" charset="0"/>
              </a:rPr>
              <a:t>particale</a:t>
            </a:r>
            <a:r>
              <a:rPr lang="en-US" b="1" dirty="0" smtClean="0">
                <a:solidFill>
                  <a:srgbClr val="002060"/>
                </a:solidFill>
                <a:latin typeface="Times New Roman" pitchFamily="18" charset="0"/>
                <a:cs typeface="Times New Roman" pitchFamily="18" charset="0"/>
              </a:rPr>
              <a:t> in the rectangular coordinate (</a:t>
            </a:r>
            <a:r>
              <a:rPr lang="en-US" b="1" dirty="0" err="1" smtClean="0">
                <a:solidFill>
                  <a:srgbClr val="002060"/>
                </a:solidFill>
                <a:latin typeface="Times New Roman" pitchFamily="18" charset="0"/>
                <a:cs typeface="Times New Roman" pitchFamily="18" charset="0"/>
              </a:rPr>
              <a:t>x,y,z</a:t>
            </a:r>
            <a:r>
              <a:rPr lang="en-US" b="1" dirty="0" smtClean="0">
                <a:solidFill>
                  <a:srgbClr val="002060"/>
                </a:solidFill>
                <a:latin typeface="Times New Roman"/>
                <a:cs typeface="Times New Roman"/>
              </a:rPr>
              <a:t>﴿</a:t>
            </a:r>
            <a:r>
              <a:rPr lang="en-US" b="1" dirty="0" smtClean="0">
                <a:solidFill>
                  <a:srgbClr val="002060"/>
                </a:solidFill>
                <a:latin typeface="Times New Roman" pitchFamily="18" charset="0"/>
                <a:cs typeface="Times New Roman" pitchFamily="18" charset="0"/>
              </a:rPr>
              <a:t> for points (5, -6, 0</a:t>
            </a:r>
            <a:r>
              <a:rPr lang="en-US" b="1" dirty="0" smtClean="0">
                <a:solidFill>
                  <a:srgbClr val="002060"/>
                </a:solidFill>
                <a:latin typeface="Times New Roman"/>
                <a:cs typeface="Times New Roman"/>
              </a:rPr>
              <a:t>﴿, </a:t>
            </a:r>
            <a:r>
              <a:rPr lang="en-US" b="1" dirty="0" smtClean="0">
                <a:solidFill>
                  <a:srgbClr val="002060"/>
                </a:solidFill>
                <a:latin typeface="Times New Roman" pitchFamily="18" charset="0"/>
                <a:cs typeface="Times New Roman" pitchFamily="18" charset="0"/>
              </a:rPr>
              <a:t>(5, -4</a:t>
            </a:r>
            <a:r>
              <a:rPr lang="en-US" b="1" dirty="0" smtClean="0">
                <a:solidFill>
                  <a:srgbClr val="002060"/>
                </a:solidFill>
                <a:latin typeface="Times New Roman"/>
                <a:cs typeface="Times New Roman"/>
              </a:rPr>
              <a:t>﴿</a:t>
            </a:r>
            <a:r>
              <a:rPr lang="en-US" b="1" dirty="0" smtClean="0">
                <a:solidFill>
                  <a:srgbClr val="002060"/>
                </a:solidFill>
                <a:latin typeface="Times New Roman" pitchFamily="18" charset="0"/>
                <a:cs typeface="Times New Roman" pitchFamily="18" charset="0"/>
              </a:rPr>
              <a:t> , and (-1, 3, 6</a:t>
            </a:r>
            <a:r>
              <a:rPr lang="en-US" b="1" dirty="0" smtClean="0">
                <a:solidFill>
                  <a:srgbClr val="002060"/>
                </a:solidFill>
                <a:latin typeface="Times New Roman"/>
                <a:cs typeface="Times New Roman"/>
              </a:rPr>
              <a:t>﴿.</a:t>
            </a:r>
            <a:endParaRPr lang="en-MY"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6"/>
                                        </p:tgtEl>
                                        <p:attrNameLst>
                                          <p:attrName>style.visibility</p:attrName>
                                        </p:attrNameLst>
                                      </p:cBhvr>
                                      <p:to>
                                        <p:strVal val="visible"/>
                                      </p:to>
                                    </p:set>
                                    <p:animEffect transition="in" filter="blinds(horizontal)">
                                      <p:cBhvr>
                                        <p:cTn id="10" dur="500"/>
                                        <p:tgtEl>
                                          <p:spTgt spid="512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127"/>
                                        </p:tgtEl>
                                        <p:attrNameLst>
                                          <p:attrName>style.visibility</p:attrName>
                                        </p:attrNameLst>
                                      </p:cBhvr>
                                      <p:to>
                                        <p:strVal val="visible"/>
                                      </p:to>
                                    </p:set>
                                    <p:animEffect transition="in" filter="blinds(horizontal)">
                                      <p:cBhvr>
                                        <p:cTn id="15" dur="500"/>
                                        <p:tgtEl>
                                          <p:spTgt spid="5127"/>
                                        </p:tgtEl>
                                      </p:cBhvr>
                                    </p:animEffect>
                                  </p:childTnLst>
                                </p:cTn>
                              </p:par>
                              <p:par>
                                <p:cTn id="16" presetID="3" presetClass="entr" presetSubtype="10" fill="hold" nodeType="withEffect">
                                  <p:stCondLst>
                                    <p:cond delay="0"/>
                                  </p:stCondLst>
                                  <p:childTnLst>
                                    <p:set>
                                      <p:cBhvr>
                                        <p:cTn id="17" dur="1" fill="hold">
                                          <p:stCondLst>
                                            <p:cond delay="0"/>
                                          </p:stCondLst>
                                        </p:cTn>
                                        <p:tgtEl>
                                          <p:spTgt spid="5129"/>
                                        </p:tgtEl>
                                        <p:attrNameLst>
                                          <p:attrName>style.visibility</p:attrName>
                                        </p:attrNameLst>
                                      </p:cBhvr>
                                      <p:to>
                                        <p:strVal val="visible"/>
                                      </p:to>
                                    </p:set>
                                    <p:animEffect transition="in" filter="blinds(horizontal)">
                                      <p:cBhvr>
                                        <p:cTn id="18" dur="500"/>
                                        <p:tgtEl>
                                          <p:spTgt spid="5129"/>
                                        </p:tgtEl>
                                      </p:cBhvr>
                                    </p:animEffect>
                                  </p:childTnLst>
                                </p:cTn>
                              </p:par>
                              <p:par>
                                <p:cTn id="19" presetID="3" presetClass="entr" presetSubtype="10" fill="hold" nodeType="withEffect">
                                  <p:stCondLst>
                                    <p:cond delay="0"/>
                                  </p:stCondLst>
                                  <p:childTnLst>
                                    <p:set>
                                      <p:cBhvr>
                                        <p:cTn id="20" dur="1" fill="hold">
                                          <p:stCondLst>
                                            <p:cond delay="0"/>
                                          </p:stCondLst>
                                        </p:cTn>
                                        <p:tgtEl>
                                          <p:spTgt spid="5139"/>
                                        </p:tgtEl>
                                        <p:attrNameLst>
                                          <p:attrName>style.visibility</p:attrName>
                                        </p:attrNameLst>
                                      </p:cBhvr>
                                      <p:to>
                                        <p:strVal val="visible"/>
                                      </p:to>
                                    </p:set>
                                    <p:animEffect transition="in" filter="blinds(horizontal)">
                                      <p:cBhvr>
                                        <p:cTn id="21" dur="500"/>
                                        <p:tgtEl>
                                          <p:spTgt spid="5139"/>
                                        </p:tgtEl>
                                      </p:cBhvr>
                                    </p:animEffect>
                                  </p:childTnLst>
                                </p:cTn>
                              </p:par>
                              <p:par>
                                <p:cTn id="22" presetID="3" presetClass="entr" presetSubtype="10" fill="hold" nodeType="withEffect">
                                  <p:stCondLst>
                                    <p:cond delay="0"/>
                                  </p:stCondLst>
                                  <p:childTnLst>
                                    <p:set>
                                      <p:cBhvr>
                                        <p:cTn id="23" dur="1" fill="hold">
                                          <p:stCondLst>
                                            <p:cond delay="0"/>
                                          </p:stCondLst>
                                        </p:cTn>
                                        <p:tgtEl>
                                          <p:spTgt spid="5141"/>
                                        </p:tgtEl>
                                        <p:attrNameLst>
                                          <p:attrName>style.visibility</p:attrName>
                                        </p:attrNameLst>
                                      </p:cBhvr>
                                      <p:to>
                                        <p:strVal val="visible"/>
                                      </p:to>
                                    </p:set>
                                    <p:animEffect transition="in" filter="blinds(horizontal)">
                                      <p:cBhvr>
                                        <p:cTn id="24" dur="500"/>
                                        <p:tgtEl>
                                          <p:spTgt spid="5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5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686800" cy="4911741"/>
          </a:xfrm>
        </p:spPr>
        <p:txBody>
          <a:bodyPr>
            <a:normAutofit/>
          </a:bodyPr>
          <a:lstStyle/>
          <a:p>
            <a:r>
              <a:rPr lang="en-US" sz="2400" b="1" dirty="0" smtClean="0">
                <a:latin typeface="Times New Roman" pitchFamily="18" charset="0"/>
                <a:cs typeface="Times New Roman" pitchFamily="18" charset="0"/>
              </a:rPr>
              <a:t>For the point ﴾5,-6,0﴿ the position vector</a:t>
            </a:r>
          </a:p>
          <a:p>
            <a:r>
              <a:rPr lang="en-US" sz="2400" b="1" dirty="0" smtClean="0">
                <a:latin typeface="Times New Roman" pitchFamily="18" charset="0"/>
                <a:cs typeface="Times New Roman" pitchFamily="18" charset="0"/>
              </a:rPr>
              <a:t> For the point ﴾5,-4﴿ the position vector</a:t>
            </a:r>
          </a:p>
          <a:p>
            <a:r>
              <a:rPr lang="en-US" sz="2400" b="1" dirty="0" smtClean="0">
                <a:latin typeface="Times New Roman" pitchFamily="18" charset="0"/>
                <a:cs typeface="Times New Roman" pitchFamily="18" charset="0"/>
              </a:rPr>
              <a:t>For the point ﴾-1, 3,6) the position vector</a:t>
            </a:r>
            <a:endParaRPr lang="en-MY" sz="2400" b="1" dirty="0">
              <a:latin typeface="Times New Roman" pitchFamily="18" charset="0"/>
              <a:cs typeface="Times New Roman" pitchFamily="18" charset="0"/>
            </a:endParaRPr>
          </a:p>
        </p:txBody>
      </p:sp>
      <p:sp>
        <p:nvSpPr>
          <p:cNvPr id="4" name="Title 3"/>
          <p:cNvSpPr txBox="1">
            <a:spLocks noGrp="1"/>
          </p:cNvSpPr>
          <p:nvPr>
            <p:ph type="title"/>
          </p:nvPr>
        </p:nvSpPr>
        <p:spPr>
          <a:xfrm>
            <a:off x="457200" y="274638"/>
            <a:ext cx="8229600" cy="707886"/>
          </a:xfrm>
          <a:prstGeom prst="rect">
            <a:avLst/>
          </a:prstGeom>
          <a:noFill/>
        </p:spPr>
        <p:txBody>
          <a:bodyPr wrap="square" rtlCol="0">
            <a:spAutoFit/>
          </a:bodyPr>
          <a:lstStyle/>
          <a:p>
            <a:r>
              <a:rPr lang="en-US" sz="2000" b="1" dirty="0" smtClean="0">
                <a:solidFill>
                  <a:srgbClr val="C00000"/>
                </a:solidFill>
                <a:latin typeface="Times New Roman" pitchFamily="18" charset="0"/>
                <a:cs typeface="Times New Roman" pitchFamily="18" charset="0"/>
              </a:rPr>
              <a:t>Question 1: </a:t>
            </a:r>
            <a:r>
              <a:rPr lang="en-US" sz="2000" b="1" dirty="0" smtClean="0">
                <a:solidFill>
                  <a:srgbClr val="002060"/>
                </a:solidFill>
                <a:latin typeface="Times New Roman" pitchFamily="18" charset="0"/>
                <a:cs typeface="Times New Roman" pitchFamily="18" charset="0"/>
              </a:rPr>
              <a:t>Write the position vector for a </a:t>
            </a:r>
            <a:r>
              <a:rPr lang="en-US" sz="2000" b="1" dirty="0" err="1" smtClean="0">
                <a:solidFill>
                  <a:srgbClr val="002060"/>
                </a:solidFill>
                <a:latin typeface="Times New Roman" pitchFamily="18" charset="0"/>
                <a:cs typeface="Times New Roman" pitchFamily="18" charset="0"/>
              </a:rPr>
              <a:t>particale</a:t>
            </a:r>
            <a:r>
              <a:rPr lang="en-US" sz="2000" b="1" dirty="0" smtClean="0">
                <a:solidFill>
                  <a:srgbClr val="002060"/>
                </a:solidFill>
                <a:latin typeface="Times New Roman" pitchFamily="18" charset="0"/>
                <a:cs typeface="Times New Roman" pitchFamily="18" charset="0"/>
              </a:rPr>
              <a:t> in the rectangular coordinate (</a:t>
            </a:r>
            <a:r>
              <a:rPr lang="en-US" sz="2000" b="1" dirty="0" err="1" smtClean="0">
                <a:solidFill>
                  <a:srgbClr val="002060"/>
                </a:solidFill>
                <a:latin typeface="Times New Roman" pitchFamily="18" charset="0"/>
                <a:cs typeface="Times New Roman" pitchFamily="18" charset="0"/>
              </a:rPr>
              <a:t>x,y,z</a:t>
            </a:r>
            <a:r>
              <a:rPr lang="en-US" sz="2000" b="1" dirty="0" smtClean="0">
                <a:solidFill>
                  <a:srgbClr val="002060"/>
                </a:solidFill>
                <a:latin typeface="Times New Roman"/>
                <a:cs typeface="Times New Roman"/>
              </a:rPr>
              <a:t>﴿</a:t>
            </a:r>
            <a:r>
              <a:rPr lang="en-US" sz="2000" b="1" dirty="0" smtClean="0">
                <a:solidFill>
                  <a:srgbClr val="002060"/>
                </a:solidFill>
                <a:latin typeface="Times New Roman" pitchFamily="18" charset="0"/>
                <a:cs typeface="Times New Roman" pitchFamily="18" charset="0"/>
              </a:rPr>
              <a:t> for points (5, -6, 0</a:t>
            </a:r>
            <a:r>
              <a:rPr lang="en-US" sz="2000" b="1" dirty="0" smtClean="0">
                <a:solidFill>
                  <a:srgbClr val="002060"/>
                </a:solidFill>
                <a:latin typeface="Times New Roman"/>
                <a:cs typeface="Times New Roman"/>
              </a:rPr>
              <a:t>﴿, </a:t>
            </a:r>
            <a:r>
              <a:rPr lang="en-US" sz="2000" b="1" dirty="0" smtClean="0">
                <a:solidFill>
                  <a:srgbClr val="002060"/>
                </a:solidFill>
                <a:latin typeface="Times New Roman" pitchFamily="18" charset="0"/>
                <a:cs typeface="Times New Roman" pitchFamily="18" charset="0"/>
              </a:rPr>
              <a:t>(5, -4</a:t>
            </a:r>
            <a:r>
              <a:rPr lang="en-US" sz="2000" b="1" dirty="0" smtClean="0">
                <a:solidFill>
                  <a:srgbClr val="002060"/>
                </a:solidFill>
                <a:latin typeface="Times New Roman"/>
                <a:cs typeface="Times New Roman"/>
              </a:rPr>
              <a:t>﴿</a:t>
            </a:r>
            <a:r>
              <a:rPr lang="en-US" sz="2000" b="1" dirty="0" smtClean="0">
                <a:solidFill>
                  <a:srgbClr val="002060"/>
                </a:solidFill>
                <a:latin typeface="Times New Roman" pitchFamily="18" charset="0"/>
                <a:cs typeface="Times New Roman" pitchFamily="18" charset="0"/>
              </a:rPr>
              <a:t> , and (-1, 3, 6</a:t>
            </a:r>
            <a:r>
              <a:rPr lang="en-US" sz="2000" b="1" dirty="0" smtClean="0">
                <a:solidFill>
                  <a:srgbClr val="002060"/>
                </a:solidFill>
                <a:latin typeface="Times New Roman"/>
                <a:cs typeface="Times New Roman"/>
              </a:rPr>
              <a:t>﴿.</a:t>
            </a:r>
            <a:endParaRPr lang="en-MY" sz="2000" b="1" dirty="0">
              <a:solidFill>
                <a:srgbClr val="002060"/>
              </a:solidFill>
              <a:latin typeface="Times New Roman" pitchFamily="18" charset="0"/>
              <a:cs typeface="Times New Roman" pitchFamily="18" charset="0"/>
            </a:endParaRPr>
          </a:p>
        </p:txBody>
      </p:sp>
      <p:sp>
        <p:nvSpPr>
          <p:cNvPr id="1361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619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357950" y="1285860"/>
            <a:ext cx="1285884" cy="367395"/>
          </a:xfrm>
          <a:prstGeom prst="rect">
            <a:avLst/>
          </a:prstGeom>
          <a:noFill/>
        </p:spPr>
      </p:pic>
      <p:sp>
        <p:nvSpPr>
          <p:cNvPr id="1361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619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357950" y="1857364"/>
            <a:ext cx="1143008" cy="326574"/>
          </a:xfrm>
          <a:prstGeom prst="rect">
            <a:avLst/>
          </a:prstGeom>
          <a:noFill/>
        </p:spPr>
      </p:pic>
      <p:sp>
        <p:nvSpPr>
          <p:cNvPr id="1361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136197"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286513" y="2272673"/>
            <a:ext cx="1578554" cy="29430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487362"/>
          </a:xfrm>
        </p:spPr>
        <p:txBody>
          <a:bodyPr>
            <a:noAutofit/>
          </a:bodyPr>
          <a:lstStyle/>
          <a:p>
            <a:pPr algn="l"/>
            <a:r>
              <a:rPr lang="en-US" altLang="ja-JP" sz="3200" b="1" dirty="0" smtClean="0">
                <a:solidFill>
                  <a:srgbClr val="C00000"/>
                </a:solidFill>
                <a:latin typeface="Times New Roman" pitchFamily="18" charset="0"/>
                <a:ea typeface="MS PGothic" pitchFamily="34" charset="-128"/>
                <a:cs typeface="Times New Roman" pitchFamily="18" charset="0"/>
              </a:rPr>
              <a:t>Question 2 :</a:t>
            </a:r>
            <a:r>
              <a:rPr lang="en-US" altLang="ja-JP" sz="3200" b="1" dirty="0">
                <a:solidFill>
                  <a:srgbClr val="C00000"/>
                </a:solidFill>
                <a:latin typeface="Times New Roman" pitchFamily="18" charset="0"/>
                <a:ea typeface="MS PGothic" pitchFamily="34" charset="-128"/>
                <a:cs typeface="Times New Roman" pitchFamily="18" charset="0"/>
              </a:rPr>
              <a:t> Displacement </a:t>
            </a:r>
            <a:endParaRPr lang="en-US" sz="3200" b="1" dirty="0">
              <a:solidFill>
                <a:srgbClr val="C00000"/>
              </a:solidFill>
              <a:latin typeface="Times New Roman" pitchFamily="18" charset="0"/>
              <a:cs typeface="Times New Roman" pitchFamily="18" charset="0"/>
            </a:endParaRPr>
          </a:p>
        </p:txBody>
      </p:sp>
      <p:pic>
        <p:nvPicPr>
          <p:cNvPr id="6152" name="Picture 8" descr="http://edugen.wiley.com/edugen/courses/crs1141/art/math/c05/math083.gif"/>
          <p:cNvPicPr>
            <a:picLocks noChangeAspect="1" noChangeArrowheads="1"/>
          </p:cNvPicPr>
          <p:nvPr/>
        </p:nvPicPr>
        <p:blipFill>
          <a:blip r:embed="rId3" r:link="rId4"/>
          <a:srcRect/>
          <a:stretch>
            <a:fillRect/>
          </a:stretch>
        </p:blipFill>
        <p:spPr bwMode="auto">
          <a:xfrm>
            <a:off x="3276600" y="2012950"/>
            <a:ext cx="3733800" cy="425450"/>
          </a:xfrm>
          <a:prstGeom prst="rect">
            <a:avLst/>
          </a:prstGeom>
          <a:noFill/>
        </p:spPr>
      </p:pic>
      <p:pic>
        <p:nvPicPr>
          <p:cNvPr id="6151" name="Picture 7" descr="http://edugen.wiley.com/edugen/courses/crs1141/art/math/c05/math084.gif"/>
          <p:cNvPicPr>
            <a:picLocks noChangeAspect="1" noChangeArrowheads="1"/>
          </p:cNvPicPr>
          <p:nvPr/>
        </p:nvPicPr>
        <p:blipFill>
          <a:blip r:embed="rId5" r:link="rId6"/>
          <a:srcRect/>
          <a:stretch>
            <a:fillRect/>
          </a:stretch>
        </p:blipFill>
        <p:spPr bwMode="auto">
          <a:xfrm>
            <a:off x="3357554" y="3286124"/>
            <a:ext cx="3609975" cy="396875"/>
          </a:xfrm>
          <a:prstGeom prst="rect">
            <a:avLst/>
          </a:prstGeom>
          <a:noFill/>
        </p:spPr>
      </p:pic>
      <p:graphicFrame>
        <p:nvGraphicFramePr>
          <p:cNvPr id="6150" name="Object 6"/>
          <p:cNvGraphicFramePr>
            <a:graphicFrameLocks noChangeAspect="1"/>
          </p:cNvGraphicFramePr>
          <p:nvPr/>
        </p:nvGraphicFramePr>
        <p:xfrm>
          <a:off x="6643702" y="4929198"/>
          <a:ext cx="360363" cy="676275"/>
        </p:xfrm>
        <a:graphic>
          <a:graphicData uri="http://schemas.openxmlformats.org/presentationml/2006/ole">
            <p:oleObj spid="_x0000_s60418" name="Equation" r:id="rId7" imgW="126890" imgH="228402" progId="Equation.DSMT4">
              <p:embed/>
            </p:oleObj>
          </a:graphicData>
        </a:graphic>
      </p:graphicFrame>
      <p:graphicFrame>
        <p:nvGraphicFramePr>
          <p:cNvPr id="6149" name="Object 5"/>
          <p:cNvGraphicFramePr>
            <a:graphicFrameLocks noChangeAspect="1"/>
          </p:cNvGraphicFramePr>
          <p:nvPr/>
        </p:nvGraphicFramePr>
        <p:xfrm>
          <a:off x="7572396" y="4857760"/>
          <a:ext cx="447675" cy="776277"/>
        </p:xfrm>
        <a:graphic>
          <a:graphicData uri="http://schemas.openxmlformats.org/presentationml/2006/ole">
            <p:oleObj spid="_x0000_s60419" name="Equation" r:id="rId8" imgW="139700" imgH="228600" progId="Equation.DSMT4">
              <p:embed/>
            </p:oleObj>
          </a:graphicData>
        </a:graphic>
      </p:graphicFrame>
      <p:sp>
        <p:nvSpPr>
          <p:cNvPr id="6153" name="Rectangle 9"/>
          <p:cNvSpPr>
            <a:spLocks noChangeArrowheads="1"/>
          </p:cNvSpPr>
          <p:nvPr/>
        </p:nvSpPr>
        <p:spPr bwMode="auto">
          <a:xfrm>
            <a:off x="3200400" y="914400"/>
            <a:ext cx="4705350" cy="954107"/>
          </a:xfrm>
          <a:prstGeom prst="rect">
            <a:avLst/>
          </a:prstGeom>
          <a:noFill/>
          <a:ln w="9525">
            <a:noFill/>
            <a:miter lim="800000"/>
            <a:headEnd/>
            <a:tailEnd/>
          </a:ln>
          <a:effectLst/>
        </p:spPr>
        <p:txBody>
          <a:bodyPr anchor="ctr">
            <a:spAutoFit/>
          </a:bodyPr>
          <a:lstStyle/>
          <a:p>
            <a:r>
              <a:rPr lang="en-US" sz="2800" b="1" dirty="0">
                <a:latin typeface="Times New Roman" pitchFamily="18" charset="0"/>
                <a:ea typeface="MS Mincho" pitchFamily="49" charset="-128"/>
                <a:cs typeface="Times New Roman" pitchFamily="18" charset="0"/>
              </a:rPr>
              <a:t>In Fig., the position vector for </a:t>
            </a:r>
            <a:r>
              <a:rPr lang="en-US" sz="2800" b="1" dirty="0" smtClean="0">
                <a:latin typeface="Times New Roman" pitchFamily="18" charset="0"/>
                <a:ea typeface="MS Mincho" pitchFamily="49" charset="-128"/>
                <a:cs typeface="Times New Roman" pitchFamily="18" charset="0"/>
              </a:rPr>
              <a:t>a  </a:t>
            </a:r>
            <a:r>
              <a:rPr lang="en-US" sz="2800" b="1" dirty="0">
                <a:latin typeface="Times New Roman" pitchFamily="18" charset="0"/>
                <a:ea typeface="MS Mincho" pitchFamily="49" charset="-128"/>
                <a:cs typeface="Times New Roman" pitchFamily="18" charset="0"/>
              </a:rPr>
              <a:t>particle is initially</a:t>
            </a:r>
            <a:r>
              <a:rPr lang="en-US" sz="2000" b="1" dirty="0">
                <a:latin typeface="Times New Roman" pitchFamily="18" charset="0"/>
                <a:ea typeface="MS Mincho" pitchFamily="49" charset="-128"/>
                <a:cs typeface="Times New Roman" pitchFamily="18" charset="0"/>
              </a:rPr>
              <a:t> </a:t>
            </a:r>
            <a:r>
              <a:rPr lang="en-US" sz="2800" b="1" dirty="0">
                <a:latin typeface="Times New Roman" pitchFamily="18" charset="0"/>
                <a:ea typeface="MS Mincho" pitchFamily="49" charset="-128"/>
                <a:cs typeface="Times New Roman" pitchFamily="18" charset="0"/>
              </a:rPr>
              <a:t>at</a:t>
            </a:r>
            <a:endParaRPr lang="en-US" sz="2800" b="1" dirty="0">
              <a:ea typeface="MS Mincho" pitchFamily="49" charset="-128"/>
              <a:cs typeface="Times New Roman" pitchFamily="18" charset="0"/>
            </a:endParaRPr>
          </a:p>
        </p:txBody>
      </p:sp>
      <p:sp>
        <p:nvSpPr>
          <p:cNvPr id="6154" name="Rectangle 10"/>
          <p:cNvSpPr>
            <a:spLocks noChangeArrowheads="1"/>
          </p:cNvSpPr>
          <p:nvPr/>
        </p:nvSpPr>
        <p:spPr bwMode="auto">
          <a:xfrm>
            <a:off x="0" y="1166813"/>
            <a:ext cx="9144000" cy="0"/>
          </a:xfrm>
          <a:prstGeom prst="rect">
            <a:avLst/>
          </a:prstGeom>
          <a:noFill/>
          <a:ln w="9525">
            <a:noFill/>
            <a:miter lim="800000"/>
            <a:headEnd/>
            <a:tailEnd/>
          </a:ln>
          <a:effectLst/>
        </p:spPr>
        <p:txBody>
          <a:bodyPr wrap="none" anchor="ctr">
            <a:spAutoFit/>
          </a:bodyPr>
          <a:lstStyle/>
          <a:p>
            <a:endParaRPr lang="en-MY"/>
          </a:p>
        </p:txBody>
      </p:sp>
      <p:sp>
        <p:nvSpPr>
          <p:cNvPr id="6165" name="Rectangle 21"/>
          <p:cNvSpPr>
            <a:spLocks noChangeArrowheads="1"/>
          </p:cNvSpPr>
          <p:nvPr/>
        </p:nvSpPr>
        <p:spPr bwMode="auto">
          <a:xfrm>
            <a:off x="3276600" y="2209800"/>
            <a:ext cx="3657600" cy="823913"/>
          </a:xfrm>
          <a:prstGeom prst="rect">
            <a:avLst/>
          </a:prstGeom>
          <a:noFill/>
          <a:ln w="9525">
            <a:noFill/>
            <a:miter lim="800000"/>
            <a:headEnd/>
            <a:tailEnd/>
          </a:ln>
          <a:effectLst/>
        </p:spPr>
        <p:txBody>
          <a:bodyPr anchor="ctr">
            <a:spAutoFit/>
          </a:bodyPr>
          <a:lstStyle/>
          <a:p>
            <a:endParaRPr lang="en-US" sz="2000" dirty="0">
              <a:solidFill>
                <a:srgbClr val="000000"/>
              </a:solidFill>
              <a:latin typeface="Times New Roman" pitchFamily="18" charset="0"/>
              <a:ea typeface="MS Mincho" pitchFamily="49" charset="-128"/>
              <a:cs typeface="Times New Roman" pitchFamily="18" charset="0"/>
            </a:endParaRPr>
          </a:p>
          <a:p>
            <a:pPr eaLnBrk="0" hangingPunct="0"/>
            <a:r>
              <a:rPr lang="en-US" sz="2800" b="1" dirty="0">
                <a:solidFill>
                  <a:srgbClr val="000000"/>
                </a:solidFill>
                <a:latin typeface="Times New Roman" pitchFamily="18" charset="0"/>
                <a:ea typeface="MS Mincho" pitchFamily="49" charset="-128"/>
                <a:cs typeface="Times New Roman" pitchFamily="18" charset="0"/>
              </a:rPr>
              <a:t>and then later is</a:t>
            </a:r>
            <a:r>
              <a:rPr lang="en-US" sz="2000" b="1" dirty="0">
                <a:solidFill>
                  <a:srgbClr val="000000"/>
                </a:solidFill>
                <a:latin typeface="Times New Roman" pitchFamily="18" charset="0"/>
                <a:ea typeface="MS Mincho" pitchFamily="49" charset="-128"/>
                <a:cs typeface="Times New Roman" pitchFamily="18" charset="0"/>
              </a:rPr>
              <a:t> </a:t>
            </a:r>
            <a:endParaRPr lang="en-US" b="1" dirty="0">
              <a:ea typeface="MS Mincho" pitchFamily="49" charset="-128"/>
              <a:cs typeface="Times New Roman" pitchFamily="18" charset="0"/>
            </a:endParaRPr>
          </a:p>
        </p:txBody>
      </p:sp>
      <p:sp>
        <p:nvSpPr>
          <p:cNvPr id="6166" name="Rectangle 22"/>
          <p:cNvSpPr>
            <a:spLocks noChangeArrowheads="1"/>
          </p:cNvSpPr>
          <p:nvPr/>
        </p:nvSpPr>
        <p:spPr bwMode="auto">
          <a:xfrm>
            <a:off x="0" y="1166813"/>
            <a:ext cx="9144000" cy="0"/>
          </a:xfrm>
          <a:prstGeom prst="rect">
            <a:avLst/>
          </a:prstGeom>
          <a:noFill/>
          <a:ln w="9525">
            <a:noFill/>
            <a:miter lim="800000"/>
            <a:headEnd/>
            <a:tailEnd/>
          </a:ln>
          <a:effectLst/>
        </p:spPr>
        <p:txBody>
          <a:bodyPr wrap="none" anchor="ctr">
            <a:spAutoFit/>
          </a:bodyPr>
          <a:lstStyle/>
          <a:p>
            <a:endParaRPr lang="en-MY"/>
          </a:p>
        </p:txBody>
      </p:sp>
      <p:graphicFrame>
        <p:nvGraphicFramePr>
          <p:cNvPr id="6176" name="Group 32"/>
          <p:cNvGraphicFramePr>
            <a:graphicFrameLocks noGrp="1"/>
          </p:cNvGraphicFramePr>
          <p:nvPr/>
        </p:nvGraphicFramePr>
        <p:xfrm>
          <a:off x="0" y="2782888"/>
          <a:ext cx="208280" cy="518160"/>
        </p:xfrm>
        <a:graphic>
          <a:graphicData uri="http://schemas.openxmlformats.org/drawingml/2006/table">
            <a:tbl>
              <a:tblPr/>
              <a:tblGrid>
                <a:gridCol w="208280"/>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6177" name="Rectangle 33"/>
          <p:cNvSpPr>
            <a:spLocks noChangeArrowheads="1"/>
          </p:cNvSpPr>
          <p:nvPr/>
        </p:nvSpPr>
        <p:spPr bwMode="auto">
          <a:xfrm>
            <a:off x="285720" y="4714884"/>
            <a:ext cx="8858280" cy="830997"/>
          </a:xfrm>
          <a:prstGeom prst="rect">
            <a:avLst/>
          </a:prstGeom>
          <a:noFill/>
          <a:ln w="9525">
            <a:noFill/>
            <a:miter lim="800000"/>
            <a:headEnd/>
            <a:tailEnd/>
          </a:ln>
          <a:effectLst/>
        </p:spPr>
        <p:txBody>
          <a:bodyPr wrap="square" anchor="ctr">
            <a:spAutoFit/>
          </a:bodyPr>
          <a:lstStyle/>
          <a:p>
            <a:endParaRPr lang="en-US" altLang="ja-JP" sz="2000" dirty="0">
              <a:solidFill>
                <a:srgbClr val="000000"/>
              </a:solidFill>
              <a:latin typeface="Times New Roman" pitchFamily="18" charset="0"/>
              <a:ea typeface="MS Mincho" pitchFamily="49" charset="-128"/>
              <a:cs typeface="Times New Roman" pitchFamily="18" charset="0"/>
            </a:endParaRPr>
          </a:p>
          <a:p>
            <a:pPr eaLnBrk="0" hangingPunct="0"/>
            <a:r>
              <a:rPr lang="en-US" altLang="ja-JP" sz="2800" b="1" dirty="0">
                <a:solidFill>
                  <a:srgbClr val="000000"/>
                </a:solidFill>
                <a:latin typeface="Times New Roman" pitchFamily="18" charset="0"/>
                <a:ea typeface="MS Mincho" pitchFamily="49" charset="-128"/>
                <a:cs typeface="Times New Roman" pitchFamily="18" charset="0"/>
              </a:rPr>
              <a:t>What is the particle's </a:t>
            </a:r>
            <a:r>
              <a:rPr lang="en-US" altLang="ja-JP" sz="2800" b="1" dirty="0">
                <a:solidFill>
                  <a:srgbClr val="008000"/>
                </a:solidFill>
                <a:latin typeface="Times New Roman" pitchFamily="18" charset="0"/>
                <a:ea typeface="MS Mincho" pitchFamily="49" charset="-128"/>
                <a:cs typeface="Times New Roman" pitchFamily="18" charset="0"/>
              </a:rPr>
              <a:t>displacement</a:t>
            </a:r>
            <a:r>
              <a:rPr lang="en-US" altLang="ja-JP" sz="2800" b="1" dirty="0">
                <a:solidFill>
                  <a:srgbClr val="000000"/>
                </a:solidFill>
                <a:latin typeface="Times New Roman" pitchFamily="18" charset="0"/>
                <a:ea typeface="MS Mincho" pitchFamily="49" charset="-128"/>
                <a:cs typeface="Times New Roman" pitchFamily="18" charset="0"/>
              </a:rPr>
              <a:t> from</a:t>
            </a:r>
            <a:r>
              <a:rPr lang="en-US" altLang="ja-JP" sz="2000" b="1" dirty="0">
                <a:solidFill>
                  <a:srgbClr val="000000"/>
                </a:solidFill>
                <a:latin typeface="Times New Roman" pitchFamily="18" charset="0"/>
                <a:ea typeface="MS Mincho" pitchFamily="49" charset="-128"/>
                <a:cs typeface="Times New Roman" pitchFamily="18" charset="0"/>
              </a:rPr>
              <a:t> </a:t>
            </a:r>
            <a:endParaRPr lang="en-US" altLang="ja-JP" b="1" dirty="0">
              <a:ea typeface="MS Mincho" pitchFamily="49" charset="-128"/>
              <a:cs typeface="Times New Roman" pitchFamily="18" charset="0"/>
            </a:endParaRPr>
          </a:p>
        </p:txBody>
      </p:sp>
      <p:sp>
        <p:nvSpPr>
          <p:cNvPr id="6178" name="Rectangle 34"/>
          <p:cNvSpPr>
            <a:spLocks noChangeArrowheads="1"/>
          </p:cNvSpPr>
          <p:nvPr/>
        </p:nvSpPr>
        <p:spPr bwMode="auto">
          <a:xfrm>
            <a:off x="7072330" y="4643446"/>
            <a:ext cx="508000" cy="823913"/>
          </a:xfrm>
          <a:prstGeom prst="rect">
            <a:avLst/>
          </a:prstGeom>
          <a:noFill/>
          <a:ln w="9525">
            <a:noFill/>
            <a:miter lim="800000"/>
            <a:headEnd/>
            <a:tailEnd/>
          </a:ln>
          <a:effectLst/>
        </p:spPr>
        <p:txBody>
          <a:bodyPr anchor="ctr">
            <a:spAutoFit/>
          </a:bodyPr>
          <a:lstStyle/>
          <a:p>
            <a:r>
              <a:rPr lang="en-US" altLang="ja-JP" sz="2000" dirty="0">
                <a:solidFill>
                  <a:srgbClr val="000000"/>
                </a:solidFill>
                <a:latin typeface="Times New Roman" pitchFamily="18" charset="0"/>
                <a:ea typeface="MS Mincho" pitchFamily="49" charset="-128"/>
                <a:cs typeface="Times New Roman" pitchFamily="18" charset="0"/>
              </a:rPr>
              <a:t> </a:t>
            </a:r>
            <a:r>
              <a:rPr lang="en-US" altLang="ja-JP" sz="2800" b="1" dirty="0">
                <a:solidFill>
                  <a:srgbClr val="000000"/>
                </a:solidFill>
                <a:latin typeface="Times New Roman" pitchFamily="18" charset="0"/>
                <a:ea typeface="MS Mincho" pitchFamily="49" charset="-128"/>
                <a:cs typeface="Times New Roman" pitchFamily="18" charset="0"/>
              </a:rPr>
              <a:t>to</a:t>
            </a:r>
            <a:r>
              <a:rPr lang="en-US" altLang="ja-JP" sz="2800" dirty="0">
                <a:solidFill>
                  <a:srgbClr val="000000"/>
                </a:solidFill>
                <a:latin typeface="Times New Roman" pitchFamily="18" charset="0"/>
                <a:ea typeface="MS Mincho" pitchFamily="49" charset="-128"/>
                <a:cs typeface="Times New Roman" pitchFamily="18" charset="0"/>
              </a:rPr>
              <a:t> </a:t>
            </a:r>
            <a:endParaRPr lang="en-US" altLang="ja-JP" sz="2800" dirty="0">
              <a:ea typeface="MS Mincho" pitchFamily="49" charset="-128"/>
              <a:cs typeface="Times New Roman" pitchFamily="18" charset="0"/>
            </a:endParaRPr>
          </a:p>
        </p:txBody>
      </p:sp>
      <p:sp>
        <p:nvSpPr>
          <p:cNvPr id="6179" name="Rectangle 35"/>
          <p:cNvSpPr>
            <a:spLocks noChangeArrowheads="1"/>
          </p:cNvSpPr>
          <p:nvPr/>
        </p:nvSpPr>
        <p:spPr bwMode="auto">
          <a:xfrm>
            <a:off x="8072462" y="5000636"/>
            <a:ext cx="428322" cy="523220"/>
          </a:xfrm>
          <a:prstGeom prst="rect">
            <a:avLst/>
          </a:prstGeom>
          <a:noFill/>
          <a:ln w="9525">
            <a:noFill/>
            <a:miter lim="800000"/>
            <a:headEnd/>
            <a:tailEnd/>
          </a:ln>
          <a:effectLst/>
        </p:spPr>
        <p:txBody>
          <a:bodyPr wrap="none" anchor="ctr">
            <a:spAutoFit/>
          </a:bodyPr>
          <a:lstStyle/>
          <a:p>
            <a:r>
              <a:rPr lang="en-US" altLang="ja-JP" sz="2800" b="1" dirty="0">
                <a:solidFill>
                  <a:srgbClr val="000000"/>
                </a:solidFill>
                <a:latin typeface="Times New Roman" pitchFamily="18" charset="0"/>
                <a:ea typeface="MS Mincho" pitchFamily="49" charset="-128"/>
                <a:cs typeface="Times New Roman" pitchFamily="18" charset="0"/>
              </a:rPr>
              <a:t>?</a:t>
            </a:r>
            <a:r>
              <a:rPr lang="en-US" altLang="ja-JP" sz="2000" dirty="0">
                <a:solidFill>
                  <a:srgbClr val="000000"/>
                </a:solidFill>
                <a:latin typeface="Times New Roman" pitchFamily="18" charset="0"/>
                <a:ea typeface="MS Mincho" pitchFamily="49" charset="-128"/>
                <a:cs typeface="Times New Roman" pitchFamily="18" charset="0"/>
              </a:rPr>
              <a:t> </a:t>
            </a:r>
            <a:endParaRPr lang="en-US" altLang="ja-JP" dirty="0">
              <a:ea typeface="MS Mincho" pitchFamily="49" charset="-128"/>
              <a:cs typeface="Times New Roman" pitchFamily="18" charset="0"/>
            </a:endParaRPr>
          </a:p>
        </p:txBody>
      </p:sp>
      <p:pic>
        <p:nvPicPr>
          <p:cNvPr id="6181" name="Picture 37" descr="nw0145-n"/>
          <p:cNvPicPr>
            <a:picLocks noChangeAspect="1" noChangeArrowheads="1"/>
          </p:cNvPicPr>
          <p:nvPr/>
        </p:nvPicPr>
        <p:blipFill>
          <a:blip r:embed="rId9"/>
          <a:srcRect/>
          <a:stretch>
            <a:fillRect/>
          </a:stretch>
        </p:blipFill>
        <p:spPr bwMode="auto">
          <a:xfrm>
            <a:off x="228600" y="1600200"/>
            <a:ext cx="2895600" cy="28956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00042"/>
            <a:ext cx="9144000" cy="6357958"/>
          </a:xfrm>
        </p:spPr>
        <p:txBody>
          <a:bodyPr>
            <a:normAutofit fontScale="92500" lnSpcReduction="10000"/>
          </a:bodyPr>
          <a:lstStyle/>
          <a:p>
            <a:pPr algn="r" rtl="1">
              <a:buFont typeface="Wingdings" pitchFamily="2" charset="2"/>
              <a:buChar char="Ø"/>
            </a:pPr>
            <a:r>
              <a:rPr lang="ar-IQ" sz="2400" b="1" dirty="0" smtClean="0">
                <a:solidFill>
                  <a:srgbClr val="002060"/>
                </a:solidFill>
                <a:latin typeface="Times New Roman" pitchFamily="18" charset="0"/>
                <a:cs typeface="Times New Roman" pitchFamily="18" charset="0"/>
              </a:rPr>
              <a:t>عند انتقال الجسم من موضع البداية عند الزمن </a:t>
            </a:r>
            <a:r>
              <a:rPr lang="ar-IQ" sz="2400" b="1" i="1" dirty="0" smtClean="0">
                <a:solidFill>
                  <a:srgbClr val="00206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الى موضع النهاية     فان حاصل قسمة الازاحة على فرق الزمن                       </a:t>
            </a:r>
            <a:r>
              <a:rPr lang="en-US" sz="2400" b="1" dirty="0" smtClean="0">
                <a:solidFill>
                  <a:srgbClr val="00206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يعرف بالسرعة</a:t>
            </a:r>
            <a:r>
              <a:rPr lang="en-US" sz="2400" b="1" dirty="0" smtClean="0">
                <a:solidFill>
                  <a:srgbClr val="00206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 </a:t>
            </a:r>
            <a:r>
              <a:rPr lang="en-US" sz="2400" b="1" i="1" dirty="0" smtClean="0">
                <a:solidFill>
                  <a:srgbClr val="C00000"/>
                </a:solidFill>
                <a:latin typeface="Times New Roman" pitchFamily="18" charset="0"/>
                <a:cs typeface="Times New Roman" pitchFamily="18" charset="0"/>
              </a:rPr>
              <a:t>Velocity</a:t>
            </a:r>
            <a:r>
              <a:rPr lang="ar-IQ" sz="2400" b="1" i="1" dirty="0" smtClean="0">
                <a:solidFill>
                  <a:srgbClr val="C0000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وحيث ان الجسم الجسم يقطع المسافة بسرعات مختلفة فان السرعة المحسوبة تسمى بمتوسط السرعة او معدل السرعة </a:t>
            </a:r>
            <a:r>
              <a:rPr lang="en-US" sz="2400" b="1" i="1" dirty="0" smtClean="0">
                <a:solidFill>
                  <a:srgbClr val="C00000"/>
                </a:solidFill>
                <a:latin typeface="Times New Roman" pitchFamily="18" charset="0"/>
                <a:cs typeface="Times New Roman" pitchFamily="18" charset="0"/>
              </a:rPr>
              <a:t>Average velocity</a:t>
            </a:r>
            <a:r>
              <a:rPr lang="ar-IQ" sz="2400" b="1" i="1" dirty="0" smtClean="0">
                <a:solidFill>
                  <a:srgbClr val="002060"/>
                </a:solidFill>
                <a:latin typeface="Times New Roman" pitchFamily="18" charset="0"/>
                <a:cs typeface="Times New Roman" pitchFamily="18" charset="0"/>
              </a:rPr>
              <a:t>.</a:t>
            </a:r>
            <a:r>
              <a:rPr lang="ar-IQ" sz="2400" b="1" i="1" dirty="0" smtClean="0">
                <a:solidFill>
                  <a:srgbClr val="C00000"/>
                </a:solidFill>
                <a:latin typeface="Times New Roman" pitchFamily="18" charset="0"/>
                <a:cs typeface="Times New Roman" pitchFamily="18" charset="0"/>
              </a:rPr>
              <a:t> </a:t>
            </a:r>
            <a:r>
              <a:rPr lang="ar-IQ" sz="2400" b="1" dirty="0" smtClean="0">
                <a:solidFill>
                  <a:srgbClr val="002060"/>
                </a:solidFill>
                <a:latin typeface="Times New Roman" pitchFamily="18" charset="0"/>
                <a:cs typeface="Times New Roman" pitchFamily="18" charset="0"/>
              </a:rPr>
              <a:t>ويمكن تعريف السرعة عند اي لحظة بالسرعة اللحظية </a:t>
            </a:r>
            <a:r>
              <a:rPr lang="en-US" sz="2400" b="1" i="1" dirty="0" smtClean="0">
                <a:solidFill>
                  <a:srgbClr val="C00000"/>
                </a:solidFill>
                <a:latin typeface="Times New Roman" pitchFamily="18" charset="0"/>
                <a:cs typeface="Times New Roman" pitchFamily="18" charset="0"/>
              </a:rPr>
              <a:t>Instantaneous Velocity </a:t>
            </a:r>
            <a:r>
              <a:rPr lang="ar-IQ" sz="2400" b="1" i="1" dirty="0" smtClean="0">
                <a:solidFill>
                  <a:srgbClr val="002060"/>
                </a:solidFill>
                <a:latin typeface="Times New Roman" pitchFamily="18" charset="0"/>
                <a:cs typeface="Times New Roman" pitchFamily="18" charset="0"/>
              </a:rPr>
              <a:t>.</a:t>
            </a:r>
            <a:r>
              <a:rPr lang="ar-IQ" sz="2400" b="1" i="1" dirty="0" smtClean="0">
                <a:solidFill>
                  <a:srgbClr val="C00000"/>
                </a:solidFill>
                <a:latin typeface="Times New Roman" pitchFamily="18" charset="0"/>
                <a:cs typeface="Times New Roman" pitchFamily="18" charset="0"/>
              </a:rPr>
              <a:t> </a:t>
            </a:r>
            <a:endParaRPr lang="en-US" sz="2400" b="1" i="1" dirty="0" smtClean="0">
              <a:solidFill>
                <a:srgbClr val="C00000"/>
              </a:solidFill>
              <a:latin typeface="Times New Roman" pitchFamily="18" charset="0"/>
              <a:cs typeface="Times New Roman" pitchFamily="18" charset="0"/>
            </a:endParaRPr>
          </a:p>
          <a:p>
            <a:pPr>
              <a:buNone/>
            </a:pPr>
            <a:r>
              <a:rPr lang="en-US" sz="2000" b="1" i="1" dirty="0" smtClean="0">
                <a:solidFill>
                  <a:srgbClr val="C00000"/>
                </a:solidFill>
                <a:latin typeface="Times New Roman" pitchFamily="18" charset="0"/>
                <a:cs typeface="Times New Roman" pitchFamily="18" charset="0"/>
              </a:rPr>
              <a:t> The Average velocity </a:t>
            </a:r>
            <a:r>
              <a:rPr lang="en-US" sz="2000" b="1" dirty="0" smtClean="0">
                <a:solidFill>
                  <a:srgbClr val="002060"/>
                </a:solidFill>
                <a:latin typeface="Times New Roman" pitchFamily="18" charset="0"/>
                <a:cs typeface="Times New Roman" pitchFamily="18" charset="0"/>
              </a:rPr>
              <a:t>of a particle is defined as the ratio of the displacement to the time interval. The unit of the velocity is </a:t>
            </a: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r>
              <a:rPr lang="en-US" sz="2000" b="1" i="1" dirty="0" smtClean="0">
                <a:solidFill>
                  <a:srgbClr val="C00000"/>
                </a:solidFill>
                <a:latin typeface="Times New Roman" pitchFamily="18" charset="0"/>
                <a:cs typeface="Times New Roman" pitchFamily="18" charset="0"/>
              </a:rPr>
              <a:t>The instantaneous Velocity </a:t>
            </a:r>
            <a:r>
              <a:rPr lang="en-US" sz="2000" b="1" dirty="0" smtClean="0">
                <a:solidFill>
                  <a:srgbClr val="002060"/>
                </a:solidFill>
                <a:latin typeface="Times New Roman" pitchFamily="18" charset="0"/>
                <a:cs typeface="Times New Roman" pitchFamily="18" charset="0"/>
              </a:rPr>
              <a:t>of  a particle is defined </a:t>
            </a:r>
          </a:p>
          <a:p>
            <a:pPr>
              <a:buNone/>
            </a:pPr>
            <a:r>
              <a:rPr lang="en-US" sz="2000" b="1" dirty="0" smtClean="0">
                <a:solidFill>
                  <a:srgbClr val="002060"/>
                </a:solidFill>
                <a:latin typeface="Times New Roman" pitchFamily="18" charset="0"/>
                <a:cs typeface="Times New Roman" pitchFamily="18" charset="0"/>
              </a:rPr>
              <a:t>as the limit of the average velocity as the time interval </a:t>
            </a:r>
          </a:p>
          <a:p>
            <a:pPr>
              <a:buNone/>
            </a:pPr>
            <a:r>
              <a:rPr lang="en-US" sz="2000" b="1" dirty="0" smtClean="0">
                <a:solidFill>
                  <a:srgbClr val="002060"/>
                </a:solidFill>
                <a:latin typeface="Times New Roman" pitchFamily="18" charset="0"/>
                <a:cs typeface="Times New Roman" pitchFamily="18" charset="0"/>
              </a:rPr>
              <a:t> approaches zero.</a:t>
            </a: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a:buNone/>
            </a:pPr>
            <a:endParaRPr lang="en-US" sz="2000" b="1" dirty="0" smtClean="0">
              <a:solidFill>
                <a:srgbClr val="C00000"/>
              </a:solidFill>
              <a:latin typeface="Times New Roman" pitchFamily="18" charset="0"/>
              <a:cs typeface="Times New Roman" pitchFamily="18" charset="0"/>
            </a:endParaRPr>
          </a:p>
          <a:p>
            <a:pPr>
              <a:buNone/>
            </a:pPr>
            <a:endParaRPr lang="en-US" sz="2000" b="1" dirty="0" smtClean="0">
              <a:solidFill>
                <a:srgbClr val="002060"/>
              </a:solidFill>
              <a:latin typeface="Times New Roman" pitchFamily="18" charset="0"/>
              <a:cs typeface="Times New Roman" pitchFamily="18" charset="0"/>
            </a:endParaRPr>
          </a:p>
          <a:p>
            <a:pPr lvl="1">
              <a:buNone/>
            </a:pPr>
            <a:r>
              <a:rPr lang="en-US" sz="2000" b="1" i="1" dirty="0" smtClean="0">
                <a:solidFill>
                  <a:srgbClr val="C00000"/>
                </a:solidFill>
                <a:latin typeface="Times New Roman" pitchFamily="18" charset="0"/>
                <a:cs typeface="Times New Roman" pitchFamily="18" charset="0"/>
              </a:rPr>
              <a:t>           </a:t>
            </a:r>
          </a:p>
          <a:p>
            <a:pPr lvl="1">
              <a:buNone/>
            </a:pPr>
            <a:endParaRPr lang="en-US" sz="2000" b="1" i="1" dirty="0" smtClean="0">
              <a:solidFill>
                <a:srgbClr val="C00000"/>
              </a:solidFill>
              <a:latin typeface="Times New Roman" pitchFamily="18" charset="0"/>
              <a:cs typeface="Times New Roman" pitchFamily="18" charset="0"/>
            </a:endParaRPr>
          </a:p>
        </p:txBody>
      </p:sp>
      <p:sp>
        <p:nvSpPr>
          <p:cNvPr id="5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1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1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1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1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14" name="Rectangle 13"/>
          <p:cNvSpPr/>
          <p:nvPr/>
        </p:nvSpPr>
        <p:spPr>
          <a:xfrm>
            <a:off x="0" y="0"/>
            <a:ext cx="6482608" cy="584775"/>
          </a:xfrm>
          <a:prstGeom prst="rect">
            <a:avLst/>
          </a:prstGeom>
        </p:spPr>
        <p:txBody>
          <a:bodyPr wrap="none">
            <a:spAutoFit/>
          </a:bodyPr>
          <a:lstStyle/>
          <a:p>
            <a:pPr>
              <a:buFont typeface="Wingdings" pitchFamily="2" charset="2"/>
              <a:buChar char="v"/>
            </a:pPr>
            <a:r>
              <a:rPr lang="en-US" sz="3200" b="1" dirty="0" smtClean="0">
                <a:solidFill>
                  <a:srgbClr val="C00000"/>
                </a:solidFill>
                <a:latin typeface="Times New Roman" pitchFamily="18" charset="0"/>
                <a:cs typeface="Times New Roman" pitchFamily="18" charset="0"/>
              </a:rPr>
              <a:t>Average &amp; Instantaneous Velocity</a:t>
            </a:r>
            <a:endParaRPr lang="en-MY" sz="3200" b="1" dirty="0">
              <a:solidFill>
                <a:srgbClr val="C00000"/>
              </a:solidFill>
              <a:latin typeface="Times New Roman" pitchFamily="18" charset="0"/>
              <a:cs typeface="Times New Roman" pitchFamily="18" charset="0"/>
            </a:endParaRPr>
          </a:p>
        </p:txBody>
      </p:sp>
      <p:sp>
        <p:nvSpPr>
          <p:cNvPr id="52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2227"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643570" y="785794"/>
            <a:ext cx="1590675" cy="447675"/>
          </a:xfrm>
          <a:prstGeom prst="rect">
            <a:avLst/>
          </a:prstGeom>
          <a:noFill/>
        </p:spPr>
      </p:pic>
      <p:sp>
        <p:nvSpPr>
          <p:cNvPr id="522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2229"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428860" y="500042"/>
            <a:ext cx="295275" cy="447675"/>
          </a:xfrm>
          <a:prstGeom prst="rect">
            <a:avLst/>
          </a:prstGeom>
          <a:noFill/>
        </p:spPr>
      </p:pic>
      <p:sp>
        <p:nvSpPr>
          <p:cNvPr id="522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2231"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357686" y="500042"/>
            <a:ext cx="295275" cy="447675"/>
          </a:xfrm>
          <a:prstGeom prst="rect">
            <a:avLst/>
          </a:prstGeom>
          <a:noFill/>
        </p:spPr>
      </p:pic>
      <p:pic>
        <p:nvPicPr>
          <p:cNvPr id="26" name="Picture 4" descr="math109"/>
          <p:cNvPicPr>
            <a:picLocks noChangeAspect="1" noChangeArrowheads="1"/>
          </p:cNvPicPr>
          <p:nvPr/>
        </p:nvPicPr>
        <p:blipFill>
          <a:blip r:embed="rId6"/>
          <a:srcRect/>
          <a:stretch>
            <a:fillRect/>
          </a:stretch>
        </p:blipFill>
        <p:spPr>
          <a:xfrm>
            <a:off x="1714480" y="3071810"/>
            <a:ext cx="4414834" cy="428627"/>
          </a:xfrm>
          <a:prstGeom prst="rect">
            <a:avLst/>
          </a:prstGeom>
          <a:noFill/>
          <a:ln/>
        </p:spPr>
      </p:pic>
      <p:pic>
        <p:nvPicPr>
          <p:cNvPr id="27" name="Picture 6" descr="math037"/>
          <p:cNvPicPr>
            <a:picLocks noChangeAspect="1" noChangeArrowheads="1"/>
          </p:cNvPicPr>
          <p:nvPr/>
        </p:nvPicPr>
        <p:blipFill>
          <a:blip r:embed="rId7"/>
          <a:srcRect/>
          <a:stretch>
            <a:fillRect/>
          </a:stretch>
        </p:blipFill>
        <p:spPr bwMode="auto">
          <a:xfrm>
            <a:off x="2714612" y="3500438"/>
            <a:ext cx="2328861" cy="684213"/>
          </a:xfrm>
          <a:prstGeom prst="rect">
            <a:avLst/>
          </a:prstGeom>
          <a:noFill/>
        </p:spPr>
      </p:pic>
      <p:graphicFrame>
        <p:nvGraphicFramePr>
          <p:cNvPr id="52237" name="Object 13"/>
          <p:cNvGraphicFramePr>
            <a:graphicFrameLocks noChangeAspect="1"/>
          </p:cNvGraphicFramePr>
          <p:nvPr/>
        </p:nvGraphicFramePr>
        <p:xfrm>
          <a:off x="785786" y="5143512"/>
          <a:ext cx="3429024" cy="642942"/>
        </p:xfrm>
        <a:graphic>
          <a:graphicData uri="http://schemas.openxmlformats.org/presentationml/2006/ole">
            <p:oleObj spid="_x0000_s52237" name="Equation" r:id="rId8" imgW="1625400" imgH="393480" progId="Equation.3">
              <p:embed/>
            </p:oleObj>
          </a:graphicData>
        </a:graphic>
      </p:graphicFrame>
      <p:graphicFrame>
        <p:nvGraphicFramePr>
          <p:cNvPr id="52238" name="Object 14"/>
          <p:cNvGraphicFramePr>
            <a:graphicFrameLocks noChangeAspect="1"/>
          </p:cNvGraphicFramePr>
          <p:nvPr/>
        </p:nvGraphicFramePr>
        <p:xfrm>
          <a:off x="500034" y="5929330"/>
          <a:ext cx="4143404" cy="642942"/>
        </p:xfrm>
        <a:graphic>
          <a:graphicData uri="http://schemas.openxmlformats.org/presentationml/2006/ole">
            <p:oleObj spid="_x0000_s52238" name="Equation" r:id="rId9" imgW="1942920" imgH="393480" progId="Equation.3">
              <p:embed/>
            </p:oleObj>
          </a:graphicData>
        </a:graphic>
      </p:graphicFrame>
      <p:pic>
        <p:nvPicPr>
          <p:cNvPr id="31" name="Picture 6" descr="F04_04"/>
          <p:cNvPicPr>
            <a:picLocks noChangeAspect="1" noChangeArrowheads="1"/>
          </p:cNvPicPr>
          <p:nvPr/>
        </p:nvPicPr>
        <p:blipFill>
          <a:blip r:embed="rId10"/>
          <a:srcRect/>
          <a:stretch>
            <a:fillRect/>
          </a:stretch>
        </p:blipFill>
        <p:spPr bwMode="auto">
          <a:xfrm>
            <a:off x="6143636" y="2714620"/>
            <a:ext cx="2565400" cy="1857388"/>
          </a:xfrm>
          <a:prstGeom prst="rect">
            <a:avLst/>
          </a:prstGeom>
          <a:noFill/>
          <a:ln w="9525">
            <a:noFill/>
            <a:miter lim="800000"/>
            <a:headEnd/>
            <a:tailEnd/>
          </a:ln>
        </p:spPr>
      </p:pic>
      <p:pic>
        <p:nvPicPr>
          <p:cNvPr id="32" name="Picture 8" descr="F04_05"/>
          <p:cNvPicPr>
            <a:picLocks noChangeAspect="1" noChangeArrowheads="1"/>
          </p:cNvPicPr>
          <p:nvPr/>
        </p:nvPicPr>
        <p:blipFill>
          <a:blip r:embed="rId11"/>
          <a:srcRect/>
          <a:stretch>
            <a:fillRect/>
          </a:stretch>
        </p:blipFill>
        <p:spPr bwMode="auto">
          <a:xfrm>
            <a:off x="6215074" y="4572008"/>
            <a:ext cx="2578100" cy="2285992"/>
          </a:xfrm>
          <a:prstGeom prst="rect">
            <a:avLst/>
          </a:prstGeom>
          <a:noFill/>
          <a:ln w="9525">
            <a:noFill/>
            <a:miter lim="800000"/>
            <a:headEnd/>
            <a:tailEnd/>
          </a:ln>
        </p:spPr>
      </p:pic>
      <p:sp>
        <p:nvSpPr>
          <p:cNvPr id="522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52239" name="Picture 15"/>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4714876" y="2714620"/>
            <a:ext cx="714375" cy="342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715436" cy="796908"/>
          </a:xfrm>
        </p:spPr>
        <p:txBody>
          <a:bodyPr>
            <a:normAutofit/>
          </a:bodyPr>
          <a:lstStyle/>
          <a:p>
            <a:pPr algn="l">
              <a:buFont typeface="Wingdings" pitchFamily="2" charset="2"/>
              <a:buChar char="v"/>
            </a:pPr>
            <a:r>
              <a:rPr lang="en-US" sz="3200" b="1" dirty="0" smtClean="0">
                <a:solidFill>
                  <a:srgbClr val="C00000"/>
                </a:solidFill>
                <a:latin typeface="Times New Roman" pitchFamily="18" charset="0"/>
                <a:cs typeface="Times New Roman" pitchFamily="18" charset="0"/>
              </a:rPr>
              <a:t>Average &amp; Instantaneous </a:t>
            </a:r>
            <a:r>
              <a:rPr lang="en-US" altLang="zh-CN" sz="3200" b="1" dirty="0" smtClean="0">
                <a:solidFill>
                  <a:srgbClr val="C00000"/>
                </a:solidFill>
                <a:latin typeface="Times New Roman" pitchFamily="18" charset="0"/>
                <a:ea typeface="SimSun" pitchFamily="2" charset="-122"/>
                <a:cs typeface="Times New Roman" pitchFamily="18" charset="0"/>
              </a:rPr>
              <a:t>Acceleration</a:t>
            </a:r>
            <a:endParaRPr lang="en-MY" sz="32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785794"/>
            <a:ext cx="9001156" cy="5340369"/>
          </a:xfrm>
        </p:spPr>
        <p:txBody>
          <a:bodyPr>
            <a:normAutofit/>
          </a:bodyPr>
          <a:lstStyle/>
          <a:p>
            <a:pPr algn="r" rtl="1">
              <a:buNone/>
            </a:pPr>
            <a:r>
              <a:rPr lang="ar-IQ" sz="2400" b="1" dirty="0" smtClean="0"/>
              <a:t>عند انتقال الجسم من موضع البداية عند الزمن    الى موضع النهاية    بسرعة ابتدائية   وعند النهاية كانت السرعة    فان معدل تغيير السرعة بالنسبة للزمن يعرف باسم التعجيل </a:t>
            </a:r>
            <a:r>
              <a:rPr lang="en-US" sz="2400" b="1" i="1" dirty="0" smtClean="0">
                <a:solidFill>
                  <a:srgbClr val="C00000"/>
                </a:solidFill>
                <a:latin typeface="Times New Roman" pitchFamily="18" charset="0"/>
                <a:cs typeface="Times New Roman" pitchFamily="18" charset="0"/>
              </a:rPr>
              <a:t>Acceleration</a:t>
            </a:r>
            <a:r>
              <a:rPr lang="en-US" sz="2400" b="1" dirty="0" smtClean="0"/>
              <a:t> </a:t>
            </a:r>
            <a:r>
              <a:rPr lang="ar-IQ" sz="2400" b="1" dirty="0" smtClean="0"/>
              <a:t> او متوسط التعجيل </a:t>
            </a:r>
            <a:r>
              <a:rPr lang="en-US" sz="2400" b="1" i="1" dirty="0" smtClean="0">
                <a:solidFill>
                  <a:srgbClr val="C00000"/>
                </a:solidFill>
                <a:latin typeface="Times New Roman" pitchFamily="18" charset="0"/>
                <a:cs typeface="Times New Roman" pitchFamily="18" charset="0"/>
              </a:rPr>
              <a:t>Average</a:t>
            </a:r>
            <a:r>
              <a:rPr lang="en-US" sz="2400" b="1" dirty="0" smtClean="0"/>
              <a:t> </a:t>
            </a:r>
            <a:r>
              <a:rPr lang="en-US" sz="2400" b="1" i="1" dirty="0" smtClean="0">
                <a:solidFill>
                  <a:srgbClr val="C00000"/>
                </a:solidFill>
                <a:latin typeface="Times New Roman" pitchFamily="18" charset="0"/>
                <a:cs typeface="Times New Roman" pitchFamily="18" charset="0"/>
              </a:rPr>
              <a:t>Acceleration</a:t>
            </a:r>
            <a:r>
              <a:rPr lang="en-US" sz="2400" b="1" dirty="0" smtClean="0"/>
              <a:t> </a:t>
            </a:r>
            <a:r>
              <a:rPr lang="ar-IQ" sz="2400" b="1" dirty="0" smtClean="0"/>
              <a:t> ويكون التعجيل اللحظي  </a:t>
            </a:r>
            <a:r>
              <a:rPr lang="en-US" sz="2400" b="1" i="1" dirty="0" smtClean="0">
                <a:solidFill>
                  <a:srgbClr val="C00000"/>
                </a:solidFill>
                <a:latin typeface="Times New Roman" pitchFamily="18" charset="0"/>
                <a:cs typeface="Times New Roman" pitchFamily="18" charset="0"/>
              </a:rPr>
              <a:t>Instantaneous Acceleration</a:t>
            </a:r>
            <a:r>
              <a:rPr lang="ar-IQ" sz="2400" b="1" i="1" dirty="0" smtClean="0">
                <a:solidFill>
                  <a:srgbClr val="C00000"/>
                </a:solidFill>
                <a:latin typeface="Times New Roman" pitchFamily="18" charset="0"/>
                <a:cs typeface="Times New Roman" pitchFamily="18" charset="0"/>
              </a:rPr>
              <a:t> </a:t>
            </a:r>
            <a:r>
              <a:rPr lang="ar-IQ" sz="2400" b="1" dirty="0" smtClean="0">
                <a:latin typeface="Times New Roman" pitchFamily="18" charset="0"/>
                <a:cs typeface="Times New Roman" pitchFamily="18" charset="0"/>
              </a:rPr>
              <a:t>هو السرعة اللحظية على الزمن.</a:t>
            </a:r>
            <a:endParaRPr lang="en-US" sz="2400" b="1" dirty="0" smtClean="0">
              <a:latin typeface="Times New Roman" pitchFamily="18" charset="0"/>
              <a:cs typeface="Times New Roman" pitchFamily="18" charset="0"/>
            </a:endParaRPr>
          </a:p>
          <a:p>
            <a:pPr rtl="1">
              <a:buNone/>
            </a:pPr>
            <a:r>
              <a:rPr lang="en-US" altLang="zh-CN" sz="2400" b="1" dirty="0" smtClean="0">
                <a:solidFill>
                  <a:srgbClr val="002060"/>
                </a:solidFill>
                <a:latin typeface="Times New Roman" pitchFamily="18" charset="0"/>
                <a:ea typeface="SimSun" pitchFamily="2" charset="-122"/>
                <a:cs typeface="Times New Roman" pitchFamily="18" charset="0"/>
              </a:rPr>
              <a:t> </a:t>
            </a:r>
          </a:p>
          <a:p>
            <a:pPr>
              <a:buNone/>
            </a:pPr>
            <a:r>
              <a:rPr lang="en-US" altLang="zh-CN" sz="2400" b="1" i="1" dirty="0" smtClean="0">
                <a:solidFill>
                  <a:srgbClr val="C00000"/>
                </a:solidFill>
                <a:latin typeface="Times New Roman" pitchFamily="18" charset="0"/>
                <a:ea typeface="SimSun" pitchFamily="2" charset="-122"/>
                <a:cs typeface="Times New Roman" pitchFamily="18" charset="0"/>
              </a:rPr>
              <a:t> The average acceleration </a:t>
            </a:r>
            <a:r>
              <a:rPr lang="en-US" altLang="zh-CN" sz="2400" b="1" i="1" dirty="0" smtClean="0">
                <a:solidFill>
                  <a:srgbClr val="002060"/>
                </a:solidFill>
                <a:latin typeface="Times New Roman" pitchFamily="18" charset="0"/>
                <a:ea typeface="SimSun" pitchFamily="2" charset="-122"/>
                <a:cs typeface="Times New Roman" pitchFamily="18" charset="0"/>
              </a:rPr>
              <a:t>of particle is defined as the ratio of the change in the instantaneous velocity to the time interval.</a:t>
            </a:r>
          </a:p>
          <a:p>
            <a:pPr>
              <a:buNone/>
            </a:pPr>
            <a:r>
              <a:rPr lang="en-US" altLang="zh-CN" sz="2400" b="1" i="1" dirty="0" smtClean="0">
                <a:solidFill>
                  <a:srgbClr val="002060"/>
                </a:solidFill>
                <a:latin typeface="Times New Roman" pitchFamily="18" charset="0"/>
                <a:ea typeface="SimSun" pitchFamily="2" charset="-122"/>
                <a:cs typeface="Times New Roman" pitchFamily="18" charset="0"/>
              </a:rPr>
              <a:t>  </a:t>
            </a:r>
            <a:r>
              <a:rPr lang="en-US" altLang="zh-CN" sz="2400" b="1" dirty="0" smtClean="0">
                <a:solidFill>
                  <a:srgbClr val="002060"/>
                </a:solidFill>
                <a:latin typeface="Times New Roman" pitchFamily="18" charset="0"/>
                <a:ea typeface="SimSun" pitchFamily="2" charset="-122"/>
                <a:cs typeface="Times New Roman" pitchFamily="18" charset="0"/>
              </a:rPr>
              <a:t>The unit of the acceleration is </a:t>
            </a:r>
            <a:endParaRPr lang="en-US" altLang="zh-CN" sz="2400" b="1" dirty="0" smtClean="0">
              <a:solidFill>
                <a:srgbClr val="C00000"/>
              </a:solidFill>
              <a:latin typeface="Times New Roman" pitchFamily="18" charset="0"/>
              <a:ea typeface="SimSun" pitchFamily="2" charset="-122"/>
              <a:cs typeface="Times New Roman" pitchFamily="18" charset="0"/>
            </a:endParaRPr>
          </a:p>
          <a:p>
            <a:pPr rtl="1">
              <a:buNone/>
            </a:pPr>
            <a:endParaRPr lang="en-US" sz="2400" b="1" dirty="0" smtClean="0">
              <a:latin typeface="Times New Roman" pitchFamily="18" charset="0"/>
              <a:cs typeface="Times New Roman" pitchFamily="18" charset="0"/>
            </a:endParaRPr>
          </a:p>
          <a:p>
            <a:pPr rtl="1">
              <a:buNone/>
            </a:pPr>
            <a:endParaRPr lang="en-MY" sz="2400" b="1" dirty="0">
              <a:latin typeface="Times New Roman" pitchFamily="18" charset="0"/>
              <a:cs typeface="Times New Roman" pitchFamily="18" charset="0"/>
            </a:endParaRPr>
          </a:p>
        </p:txBody>
      </p:sp>
      <p:sp>
        <p:nvSpPr>
          <p:cNvPr id="634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3489"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071934" y="785794"/>
            <a:ext cx="295275" cy="447675"/>
          </a:xfrm>
          <a:prstGeom prst="rect">
            <a:avLst/>
          </a:prstGeom>
          <a:noFill/>
        </p:spPr>
      </p:pic>
      <p:sp>
        <p:nvSpPr>
          <p:cNvPr id="634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3491"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000232" y="785794"/>
            <a:ext cx="295275" cy="447675"/>
          </a:xfrm>
          <a:prstGeom prst="rect">
            <a:avLst/>
          </a:prstGeom>
          <a:noFill/>
        </p:spPr>
      </p:pic>
      <p:sp>
        <p:nvSpPr>
          <p:cNvPr id="634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3493"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715008" y="1214422"/>
            <a:ext cx="276225" cy="342900"/>
          </a:xfrm>
          <a:prstGeom prst="rect">
            <a:avLst/>
          </a:prstGeom>
          <a:noFill/>
        </p:spPr>
      </p:pic>
      <p:graphicFrame>
        <p:nvGraphicFramePr>
          <p:cNvPr id="63495" name="Object 7"/>
          <p:cNvGraphicFramePr>
            <a:graphicFrameLocks noChangeAspect="1"/>
          </p:cNvGraphicFramePr>
          <p:nvPr/>
        </p:nvGraphicFramePr>
        <p:xfrm>
          <a:off x="1500166" y="4357694"/>
          <a:ext cx="1357322" cy="785818"/>
        </p:xfrm>
        <a:graphic>
          <a:graphicData uri="http://schemas.openxmlformats.org/presentationml/2006/ole">
            <p:oleObj spid="_x0000_s63495" name="Equation" r:id="rId6" imgW="634680" imgH="393480" progId="Equation.3">
              <p:embed/>
            </p:oleObj>
          </a:graphicData>
        </a:graphic>
      </p:graphicFrame>
      <p:graphicFrame>
        <p:nvGraphicFramePr>
          <p:cNvPr id="63496" name="Object 8"/>
          <p:cNvGraphicFramePr>
            <a:graphicFrameLocks noChangeAspect="1"/>
          </p:cNvGraphicFramePr>
          <p:nvPr/>
        </p:nvGraphicFramePr>
        <p:xfrm>
          <a:off x="714348" y="5429264"/>
          <a:ext cx="3214710" cy="642942"/>
        </p:xfrm>
        <a:graphic>
          <a:graphicData uri="http://schemas.openxmlformats.org/presentationml/2006/ole">
            <p:oleObj spid="_x0000_s63496" name="Equation" r:id="rId7" imgW="2273040" imgH="419040" progId="Equation.3">
              <p:embed/>
            </p:oleObj>
          </a:graphicData>
        </a:graphic>
      </p:graphicFrame>
      <p:pic>
        <p:nvPicPr>
          <p:cNvPr id="12" name="Picture 8" descr="F04_07"/>
          <p:cNvPicPr>
            <a:picLocks noChangeAspect="1" noChangeArrowheads="1"/>
          </p:cNvPicPr>
          <p:nvPr/>
        </p:nvPicPr>
        <p:blipFill>
          <a:blip r:embed="rId8"/>
          <a:srcRect/>
          <a:stretch>
            <a:fillRect/>
          </a:stretch>
        </p:blipFill>
        <p:spPr bwMode="auto">
          <a:xfrm>
            <a:off x="5857884" y="3571876"/>
            <a:ext cx="2706688" cy="2068512"/>
          </a:xfrm>
          <a:prstGeom prst="rect">
            <a:avLst/>
          </a:prstGeom>
          <a:noFill/>
          <a:ln w="9525">
            <a:noFill/>
            <a:miter lim="800000"/>
            <a:headEnd/>
            <a:tailEnd/>
          </a:ln>
        </p:spPr>
      </p:pic>
      <p:sp>
        <p:nvSpPr>
          <p:cNvPr id="6349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63497" name="Picture 9"/>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143372" y="3643314"/>
            <a:ext cx="857250" cy="390525"/>
          </a:xfrm>
          <a:prstGeom prst="rect">
            <a:avLst/>
          </a:prstGeom>
          <a:noFill/>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C:\WINDOWS\Desktop\serwap  art\chapter3\03p62.jp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3162</TotalTime>
  <Words>2052</Words>
  <Application>Microsoft Office PowerPoint</Application>
  <PresentationFormat>On-screen Show (4:3)</PresentationFormat>
  <Paragraphs>336</Paragraphs>
  <Slides>37</Slides>
  <Notes>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40" baseType="lpstr">
      <vt:lpstr>Office Theme</vt:lpstr>
      <vt:lpstr>公式</vt:lpstr>
      <vt:lpstr>Equation</vt:lpstr>
      <vt:lpstr>Lecture ﴾3﴿</vt:lpstr>
      <vt:lpstr>Out lines of study </vt:lpstr>
      <vt:lpstr>Slide 3</vt:lpstr>
      <vt:lpstr>Position and Displacement</vt:lpstr>
      <vt:lpstr>Position and Displacement in Three dimention</vt:lpstr>
      <vt:lpstr>Question 1: Write the position vector for a particale in the rectangular coordinate (x,y,z﴿ for points (5, -6, 0﴿, (5, -4﴿ , and (-1, 3, 6﴿.</vt:lpstr>
      <vt:lpstr>Question 2 : Displacement </vt:lpstr>
      <vt:lpstr>Slide 8</vt:lpstr>
      <vt:lpstr>Average &amp; Instantaneous Acceleration</vt:lpstr>
      <vt:lpstr>Slide 10</vt:lpstr>
      <vt:lpstr>Example</vt:lpstr>
      <vt:lpstr>Slide 12</vt:lpstr>
      <vt:lpstr>Slide 13</vt:lpstr>
      <vt:lpstr>Summary in two dimension</vt:lpstr>
      <vt:lpstr>One Dimensional Motion with Constant Acceleration</vt:lpstr>
      <vt:lpstr>Slide 16</vt:lpstr>
      <vt:lpstr>Slide 17</vt:lpstr>
      <vt:lpstr>Slide 18</vt:lpstr>
      <vt:lpstr>Example: Ali applies the brake in a car, starting at 100 km/hr and slowing to 80 km/hr in 88 m  at a constant acceleration.   A- What is    ? B- How long did this take?</vt:lpstr>
      <vt:lpstr>Slide 20</vt:lpstr>
      <vt:lpstr>Motion in two dimensions</vt:lpstr>
      <vt:lpstr>Motion in two dimensions with constant acceleration</vt:lpstr>
      <vt:lpstr>Slide 23</vt:lpstr>
      <vt:lpstr>Slide 24</vt:lpstr>
      <vt:lpstr>Projectile Motion حركة المقذوفات     </vt:lpstr>
      <vt:lpstr>Projectile Motion</vt:lpstr>
      <vt:lpstr>Trajectory of Projectile Motion</vt:lpstr>
      <vt:lpstr>Horizontal range and maximum height of a projectile</vt:lpstr>
      <vt:lpstr>Projectile Motion  at Various Initial Angles</vt:lpstr>
      <vt:lpstr>Example: A long jumper leaves the ground at an angle of 20º to the horizontal and a speed of 11 ms. A- How far does he jump? B- The maximum reached?</vt:lpstr>
      <vt:lpstr>Uniform Circular Motion</vt:lpstr>
      <vt:lpstr>Slide 32</vt:lpstr>
      <vt:lpstr>Uniform Circular Motion</vt:lpstr>
      <vt:lpstr>Summary</vt:lpstr>
      <vt:lpstr>Summary</vt:lpstr>
      <vt:lpstr>Question1</vt:lpstr>
      <vt:lpstr>Question2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dc:title>
  <dc:creator>Hind</dc:creator>
  <cp:lastModifiedBy>Hind</cp:lastModifiedBy>
  <cp:revision>466</cp:revision>
  <dcterms:created xsi:type="dcterms:W3CDTF">2016-11-18T22:03:26Z</dcterms:created>
  <dcterms:modified xsi:type="dcterms:W3CDTF">2017-01-30T19:59:52Z</dcterms:modified>
</cp:coreProperties>
</file>