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5" r:id="rId9"/>
    <p:sldId id="266" r:id="rId10"/>
    <p:sldId id="267" r:id="rId11"/>
    <p:sldId id="269" r:id="rId12"/>
    <p:sldId id="271" r:id="rId13"/>
    <p:sldId id="272" r:id="rId14"/>
    <p:sldId id="273" r:id="rId15"/>
    <p:sldId id="260" r:id="rId16"/>
    <p:sldId id="274" r:id="rId17"/>
    <p:sldId id="275" r:id="rId18"/>
    <p:sldId id="276" r:id="rId19"/>
    <p:sldId id="277" r:id="rId20"/>
    <p:sldId id="278" r:id="rId21"/>
    <p:sldId id="280" r:id="rId22"/>
    <p:sldId id="281" r:id="rId23"/>
    <p:sldId id="299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41331-8912-49FC-893E-927034DF0E76}" type="datetimeFigureOut">
              <a:rPr lang="en-MY" smtClean="0"/>
              <a:pPr/>
              <a:t>26/12/2016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13721-8F7B-4161-9FEB-4480B99E4ADB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5.png"/><Relationship Id="rId7" Type="http://schemas.openxmlformats.org/officeDocument/2006/relationships/image" Target="../media/image4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6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3.png"/><Relationship Id="rId7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27.png"/><Relationship Id="rId10" Type="http://schemas.openxmlformats.org/officeDocument/2006/relationships/image" Target="../media/image79.png"/><Relationship Id="rId4" Type="http://schemas.openxmlformats.org/officeDocument/2006/relationships/image" Target="../media/image74.png"/><Relationship Id="rId9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7" Type="http://schemas.openxmlformats.org/officeDocument/2006/relationships/image" Target="../media/image115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Lecture ﴾2﴿</a:t>
            </a:r>
            <a:endParaRPr lang="en-MY" sz="4800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2500306"/>
            <a:ext cx="6400800" cy="250033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Vector and Scalar</a:t>
            </a:r>
          </a:p>
          <a:p>
            <a:endParaRPr lang="en-US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Dr. Hind I. Al-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Shaikh</a:t>
            </a:r>
            <a:endParaRPr lang="en-US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MY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3" name="Picture 11" descr="FIG1-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571744"/>
            <a:ext cx="4724400" cy="3598863"/>
          </a:xfrm>
          <a:prstGeom prst="rect">
            <a:avLst/>
          </a:prstGeom>
          <a:noFill/>
        </p:spPr>
      </p:pic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0" y="220663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b="1" dirty="0">
                <a:solidFill>
                  <a:srgbClr val="CC0099"/>
                </a:solidFill>
              </a:rPr>
              <a:t>                        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Negative of a vector</a:t>
            </a:r>
          </a:p>
          <a:p>
            <a:pPr marL="457200" indent="-457200">
              <a:spcBef>
                <a:spcPct val="50000"/>
              </a:spcBef>
            </a:pP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 are given vector B  and are asked to determine –B</a:t>
            </a:r>
          </a:p>
          <a:p>
            <a:pPr marL="457200" indent="-457200">
              <a:spcBef>
                <a:spcPct val="50000"/>
              </a:spcBef>
            </a:pP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Vector –B  has the same magnitude as B</a:t>
            </a:r>
          </a:p>
          <a:p>
            <a:pPr marL="457200" indent="-457200">
              <a:spcBef>
                <a:spcPct val="50000"/>
              </a:spcBef>
            </a:pP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 Vector –B has the opposite direction  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6096000" y="6164263"/>
            <a:ext cx="2667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9900"/>
                </a:solidFill>
              </a:rPr>
              <a:t>(1-23)</a:t>
            </a: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714752"/>
            <a:ext cx="2286016" cy="5524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ig1-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714620"/>
            <a:ext cx="3352800" cy="2870200"/>
          </a:xfrm>
          <a:prstGeom prst="rect">
            <a:avLst/>
          </a:prstGeom>
          <a:noFill/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sz="3600" b="1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3- Vector </a:t>
            </a:r>
            <a:r>
              <a:rPr lang="en-US" sz="36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Subtraction (geometric method)</a:t>
            </a:r>
          </a:p>
          <a:p>
            <a:pPr marL="457200" indent="-457200"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We are given vectors A and B are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asked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to determine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 = A – B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Determine –B from B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Add vector (-B) to vector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b="1" dirty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209800" y="38100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 flipV="1">
            <a:off x="1785918" y="3643314"/>
            <a:ext cx="16764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786050" y="4643446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IG1-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071942"/>
            <a:ext cx="3379788" cy="2643182"/>
          </a:xfrm>
          <a:prstGeom prst="rect">
            <a:avLst/>
          </a:prstGeom>
          <a:noFill/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 dirty="0" smtClean="0"/>
          </a:p>
          <a:p>
            <a:pPr>
              <a:spcBef>
                <a:spcPct val="50000"/>
              </a:spcBef>
            </a:pPr>
            <a:endParaRPr lang="en-US" dirty="0" smtClean="0"/>
          </a:p>
          <a:p>
            <a:pPr>
              <a:spcBef>
                <a:spcPct val="50000"/>
              </a:spcBef>
            </a:pPr>
            <a:endParaRPr lang="en-US" dirty="0" smtClean="0"/>
          </a:p>
          <a:p>
            <a:pPr>
              <a:spcBef>
                <a:spcPct val="50000"/>
              </a:spcBef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Multiplication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of a vector B by a scalar b; determine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bB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The magnitude |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| = |b||B|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The direction of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depends on the algebraic sign of b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If 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&gt; 0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then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has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same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direction as B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If 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&lt; 0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then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bB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has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opposite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direction of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</a:t>
            </a:r>
          </a:p>
          <a:p>
            <a:pPr>
              <a:spcBef>
                <a:spcPct val="50000"/>
              </a:spcBef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42852"/>
            <a:ext cx="5572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4- Multiplication of a vector </a:t>
            </a:r>
            <a:endParaRPr lang="en-MY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4282" y="214290"/>
            <a:ext cx="89297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MY" sz="2400" b="1" dirty="0" smtClean="0">
                <a:latin typeface="Times New Roman" pitchFamily="18" charset="0"/>
                <a:cs typeface="Times New Roman" pitchFamily="18" charset="0"/>
              </a:rPr>
              <a:t>Multiplying a vector (a) by a positive scalar and (b) by a negative scalar.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700092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IG1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314700"/>
            <a:ext cx="2982913" cy="3314700"/>
          </a:xfrm>
          <a:prstGeom prst="rect">
            <a:avLst/>
          </a:prstGeom>
          <a:noFill/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28600" y="152400"/>
            <a:ext cx="86868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unite vector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vector is defined as any vector whose magnitude is equal to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unity. 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are given a vector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and are asked to determine a unit </a:t>
            </a:r>
          </a:p>
          <a:p>
            <a:pPr>
              <a:spcBef>
                <a:spcPct val="5000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vector </a:t>
            </a:r>
            <a:r>
              <a:rPr lang="en-US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u  which is parallel to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U </a:t>
            </a:r>
          </a:p>
          <a:p>
            <a:pPr>
              <a:spcBef>
                <a:spcPct val="50000"/>
              </a:spcBef>
            </a:pPr>
            <a:r>
              <a:rPr lang="en-US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Recipe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:  u = U/|U|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857224" y="1428736"/>
            <a:ext cx="35719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cs typeface="Times New Roman" pitchFamily="18" charset="0"/>
              </a:rPr>
              <a:t>^</a:t>
            </a:r>
            <a:endParaRPr lang="en-US" sz="2000" dirty="0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071538" y="1857364"/>
            <a:ext cx="352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cs typeface="Times New Roman" pitchFamily="18" charset="0"/>
              </a:rPr>
              <a:t>^</a:t>
            </a:r>
            <a:endParaRPr lang="en-US" sz="2000" dirty="0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71472" y="2357431"/>
            <a:ext cx="48768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Vectors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are parallel</a:t>
            </a:r>
          </a:p>
          <a:p>
            <a:pPr>
              <a:spcBef>
                <a:spcPct val="50000"/>
              </a:spcBef>
            </a:pPr>
            <a:endParaRPr lang="en-US" dirty="0"/>
          </a:p>
          <a:p>
            <a:pPr>
              <a:spcBef>
                <a:spcPct val="50000"/>
              </a:spcBef>
            </a:pPr>
            <a:endParaRPr lang="en-US" dirty="0"/>
          </a:p>
          <a:p>
            <a:pPr>
              <a:spcBef>
                <a:spcPct val="50000"/>
              </a:spcBef>
            </a:pPr>
            <a:r>
              <a:rPr lang="en-US" dirty="0"/>
              <a:t>			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928794" y="2285992"/>
            <a:ext cx="4048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cs typeface="Times New Roman" pitchFamily="18" charset="0"/>
              </a:rPr>
              <a:t>^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786150" y="2285992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IQ" dirty="0" smtClean="0"/>
              <a:t>على سبيل المثال المتجه</a:t>
            </a:r>
            <a:r>
              <a:rPr lang="en-US" dirty="0" smtClean="0"/>
              <a:t>     </a:t>
            </a:r>
            <a:r>
              <a:rPr lang="ar-IQ" dirty="0" smtClean="0"/>
              <a:t> يمكن تمثيله بمقدار المتجه</a:t>
            </a:r>
            <a:r>
              <a:rPr lang="en-US" dirty="0" smtClean="0"/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smtClean="0"/>
              <a:t>  </a:t>
            </a:r>
            <a:r>
              <a:rPr lang="ar-IQ" dirty="0" smtClean="0"/>
              <a:t> ضرب متجه الوحدة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smtClean="0"/>
              <a:t>   </a:t>
            </a:r>
            <a:r>
              <a:rPr lang="ar-IQ" dirty="0" smtClean="0"/>
              <a:t>كالتالي: </a:t>
            </a:r>
            <a:endParaRPr lang="en-US" dirty="0" smtClean="0"/>
          </a:p>
          <a:p>
            <a:pPr algn="r" rtl="1"/>
            <a:endParaRPr lang="en-US" dirty="0" smtClean="0"/>
          </a:p>
          <a:p>
            <a:pPr algn="r" rtl="1"/>
            <a:r>
              <a:rPr lang="ar-IQ" dirty="0" smtClean="0"/>
              <a:t>  </a:t>
            </a:r>
            <a:endParaRPr lang="en-MY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285992"/>
            <a:ext cx="171450" cy="390525"/>
          </a:xfrm>
          <a:prstGeom prst="rect">
            <a:avLst/>
          </a:prstGeo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928934"/>
            <a:ext cx="1571636" cy="785818"/>
          </a:xfrm>
          <a:prstGeom prst="rect">
            <a:avLst/>
          </a:prstGeom>
          <a:noFill/>
        </p:spPr>
      </p:pic>
      <p:cxnSp>
        <p:nvCxnSpPr>
          <p:cNvPr id="14" name="Straight Arrow Connector 13"/>
          <p:cNvCxnSpPr/>
          <p:nvPr/>
        </p:nvCxnSpPr>
        <p:spPr>
          <a:xfrm flipV="1">
            <a:off x="5429256" y="4929198"/>
            <a:ext cx="1285884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5214942" y="3857628"/>
            <a:ext cx="2214578" cy="20717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286380" y="485776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MY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00760" y="564357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MY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5448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 algn="ctr">
              <a:buFont typeface="Wingdings" pitchFamily="2" charset="2"/>
              <a:buChar char="v"/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coordinates system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1"/>
          </p:nvPr>
        </p:nvSpPr>
        <p:spPr>
          <a:xfrm>
            <a:off x="0" y="1600200"/>
            <a:ext cx="8964488" cy="337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None/>
            </a:pP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نحتاج  في حياتنا الى تحديد موقع جسم ما في الفراغ سواء كان ساكنا ام متحركا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ولتحديد موقع هذا الجسم فاننا نستعين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Coordinates </a:t>
            </a: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بما يعرف بالاحداثيات.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 rtl="1">
              <a:buNone/>
            </a:pP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وهنالك نوعان من الاحداثيات التي سوف نستخدمها في هذه المحاضرة وهما</a:t>
            </a:r>
          </a:p>
          <a:p>
            <a:pPr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Rectangular coordinates </a:t>
            </a:r>
            <a:r>
              <a:rPr lang="ar-IQ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الاحداثيات المتعامدة 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Polar coordinates </a:t>
            </a:r>
            <a:r>
              <a:rPr lang="ar-IQ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الاحداثيات القطبية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en-MY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rectangular coordinates</a:t>
            </a:r>
            <a:endParaRPr lang="en-MY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5794"/>
            <a:ext cx="8929718" cy="192882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The rectangular coordinate system in two dimensions is shown in Figure. This coordinate system is consist of a fixed reference point ﴾0,0﴿which called the origin point. </a:t>
            </a:r>
          </a:p>
          <a:p>
            <a:pPr algn="just">
              <a:buNone/>
            </a:pP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1">
              <a:buNone/>
            </a:pP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500306"/>
            <a:ext cx="36576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polar coordinates</a:t>
            </a:r>
            <a:endParaRPr lang="en-MY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Some times it is more convenient to use the polar coordinate system        , where    is the distance from the origin to the point of rectangular coordinate         , and     is the angle between    and the    axis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MY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071678"/>
            <a:ext cx="781050" cy="447675"/>
          </a:xfrm>
          <a:prstGeom prst="rect">
            <a:avLst/>
          </a:prstGeom>
          <a:noFill/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928934"/>
            <a:ext cx="781050" cy="447675"/>
          </a:xfrm>
          <a:prstGeom prst="rect">
            <a:avLst/>
          </a:prstGeom>
          <a:noFill/>
        </p:spPr>
      </p:pic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3000372"/>
            <a:ext cx="209550" cy="447675"/>
          </a:xfrm>
          <a:prstGeom prst="rect">
            <a:avLst/>
          </a:prstGeom>
          <a:noFill/>
        </p:spPr>
      </p:pic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2071678"/>
            <a:ext cx="180975" cy="447675"/>
          </a:xfrm>
          <a:prstGeom prst="rect">
            <a:avLst/>
          </a:prstGeom>
          <a:noFill/>
        </p:spPr>
      </p:pic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3357562"/>
            <a:ext cx="190500" cy="447675"/>
          </a:xfrm>
          <a:prstGeom prst="rect">
            <a:avLst/>
          </a:prstGeom>
          <a:noFill/>
        </p:spPr>
      </p:pic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1755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3000372"/>
            <a:ext cx="180975" cy="447675"/>
          </a:xfrm>
          <a:prstGeom prst="rect">
            <a:avLst/>
          </a:prstGeom>
          <a:noFill/>
        </p:spPr>
      </p:pic>
      <p:pic>
        <p:nvPicPr>
          <p:cNvPr id="31757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6" y="3524250"/>
            <a:ext cx="3619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44" y="0"/>
            <a:ext cx="8229600" cy="917596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q"/>
            </a:pP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The relation between coordinate </a:t>
            </a:r>
            <a:endParaRPr lang="en-MY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4525963"/>
          </a:xfrm>
        </p:spPr>
        <p:txBody>
          <a:bodyPr/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relation between the rectangular coordinates           and the polar coordinates             is shown in Figure         where.</a:t>
            </a:r>
          </a:p>
          <a:p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Squaring and adding equations </a:t>
            </a:r>
            <a:r>
              <a:rPr lang="en-US" sz="24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﴾1.1﴿ and ﴾1.2﴿ we get</a:t>
            </a:r>
          </a:p>
          <a:p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Dividing equation </a:t>
            </a:r>
            <a:r>
              <a:rPr lang="en-US" sz="24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﴾1.1﴿ and ﴾1.2﴿ we get</a:t>
            </a:r>
          </a:p>
          <a:p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MY" dirty="0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1000108"/>
            <a:ext cx="781050" cy="447675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1428736"/>
            <a:ext cx="781050" cy="447675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000240"/>
            <a:ext cx="3390900" cy="447675"/>
          </a:xfrm>
          <a:prstGeom prst="rect">
            <a:avLst/>
          </a:prstGeom>
          <a:noFill/>
        </p:spPr>
      </p:pic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714620"/>
            <a:ext cx="3362325" cy="447675"/>
          </a:xfrm>
          <a:prstGeom prst="rect">
            <a:avLst/>
          </a:prstGeom>
          <a:noFill/>
        </p:spPr>
      </p:pic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571876"/>
            <a:ext cx="4019550" cy="533400"/>
          </a:xfrm>
          <a:prstGeom prst="rect">
            <a:avLst/>
          </a:prstGeom>
          <a:noFill/>
        </p:spPr>
      </p:pic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2783" name="Picture 1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4714884"/>
            <a:ext cx="3419475" cy="809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algn="l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Example  </a:t>
            </a:r>
            <a:endParaRPr lang="en-MY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428736"/>
            <a:ext cx="8643998" cy="5072098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polar coordinate of a point are r=5.5 m and </a:t>
            </a:r>
            <a:r>
              <a:rPr lang="el-GR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=240º. What are the cartesian coordinate of this point?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Solution</a:t>
            </a: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en-MY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786190"/>
            <a:ext cx="5724525" cy="457200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357694"/>
            <a:ext cx="5581650" cy="45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Vector &amp; Scalar</a:t>
            </a:r>
            <a:endParaRPr lang="en-MY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373616" cy="5949280"/>
          </a:xfrm>
        </p:spPr>
        <p:txBody>
          <a:bodyPr>
            <a:normAutofit/>
          </a:bodyPr>
          <a:lstStyle/>
          <a:p>
            <a:r>
              <a:rPr lang="en-MY" b="1" baseline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Physics deals with a great many quantities that have both size and direction, and it needs a special mathematical to describe those quantities.</a:t>
            </a:r>
          </a:p>
          <a:p>
            <a:pPr algn="l" rtl="1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IQ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الكميات الفيزيائية يمكن تقسيمها الى قسمين كميات قياسية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ويمكن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ar-IQ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تحديدها بمقدارها فقط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مثل كتلة الجسم 50 كغم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.                         </a:t>
            </a:r>
            <a:endParaRPr lang="ar-IQ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ar-IQ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اما الكمية المتجهة تحتاج الى تحديد اتجاهها بالاضافة الى  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ar-IQ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غربا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10km/h </a:t>
            </a:r>
            <a:r>
              <a:rPr lang="ar-IQ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مقدارها مثل سرعة الرياح</a:t>
            </a:r>
            <a:endParaRPr lang="en-MY" b="1" baseline="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MY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buFont typeface="Wingdings" pitchFamily="2" charset="2"/>
              <a:buChar char="v"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Component of a vector</a:t>
            </a:r>
            <a:endParaRPr lang="en-MY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1142984"/>
            <a:ext cx="357190" cy="57150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500034" y="1214422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Any vector     in the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-plane can be written as a sum of two other vectors, one along the x-axis and the other along the y-axis.  These are called the components of </a:t>
            </a:r>
            <a:endParaRPr lang="en-MY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4318" y="2000240"/>
            <a:ext cx="313632" cy="428628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2714620"/>
            <a:ext cx="3629025" cy="447675"/>
          </a:xfrm>
          <a:prstGeom prst="rect">
            <a:avLst/>
          </a:prstGeom>
          <a:noFill/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429000"/>
            <a:ext cx="3638550" cy="485775"/>
          </a:xfrm>
          <a:prstGeom prst="rect">
            <a:avLst/>
          </a:prstGeom>
          <a:noFill/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786058"/>
            <a:ext cx="350046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286544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عند التعامل مع عدة متجهات فاننا نحتاج الى تحليل كل متجه الى    مركباته بالنسبة الى محاور الاسناد         مما يسهل ايجاد   المحصلة بدلا من استخدام الطريقة البيانية لايجاد المحصلة.</a:t>
            </a:r>
            <a:r>
              <a:rPr lang="ar-IQ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magnitude of the vector                               </a:t>
            </a:r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direction of the vector to the x-axis             </a:t>
            </a:r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vector     lying in the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plane having rectangular components     and     can be expressed in a unit vector notation.   </a:t>
            </a:r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MY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714356"/>
            <a:ext cx="781050" cy="376237"/>
          </a:xfrm>
          <a:prstGeom prst="rect">
            <a:avLst/>
          </a:prstGeom>
          <a:noFill/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1714488"/>
            <a:ext cx="285752" cy="390525"/>
          </a:xfrm>
          <a:prstGeom prst="rect">
            <a:avLst/>
          </a:prstGeom>
          <a:noFill/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357430"/>
            <a:ext cx="4400550" cy="866775"/>
          </a:xfrm>
          <a:prstGeom prst="rect">
            <a:avLst/>
          </a:prstGeom>
          <a:noFill/>
        </p:spPr>
      </p:pic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857628"/>
            <a:ext cx="3781425" cy="885825"/>
          </a:xfrm>
          <a:prstGeom prst="rect">
            <a:avLst/>
          </a:prstGeom>
          <a:noFill/>
        </p:spPr>
      </p:pic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3687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4786322"/>
            <a:ext cx="313632" cy="428628"/>
          </a:xfrm>
          <a:prstGeom prst="rect">
            <a:avLst/>
          </a:prstGeom>
          <a:noFill/>
        </p:spPr>
      </p:pic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6877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5214950"/>
            <a:ext cx="371475" cy="447675"/>
          </a:xfrm>
          <a:prstGeom prst="rect">
            <a:avLst/>
          </a:prstGeom>
          <a:noFill/>
        </p:spPr>
      </p:pic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6879" name="Picture 1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5214950"/>
            <a:ext cx="371475" cy="485775"/>
          </a:xfrm>
          <a:prstGeom prst="rect">
            <a:avLst/>
          </a:prstGeom>
          <a:noFill/>
        </p:spPr>
      </p:pic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6881" name="Picture 1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6215082"/>
            <a:ext cx="3009900" cy="41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IQ" sz="2800" b="1" dirty="0" smtClean="0">
                <a:solidFill>
                  <a:srgbClr val="002060"/>
                </a:solidFill>
              </a:rPr>
              <a:t>يمكن استخدام طريقة تحليل المتجهات في جمع متجهين    و    كما في الشكل التالي:</a:t>
            </a:r>
            <a:endParaRPr lang="en-MY" sz="2800" b="1" dirty="0">
              <a:solidFill>
                <a:srgbClr val="002060"/>
              </a:solidFill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428604"/>
            <a:ext cx="171450" cy="390525"/>
          </a:xfrm>
          <a:prstGeom prst="rect">
            <a:avLst/>
          </a:prstGeom>
          <a:noFill/>
        </p:spPr>
      </p:pic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428604"/>
            <a:ext cx="180975" cy="390525"/>
          </a:xfrm>
          <a:prstGeom prst="rect">
            <a:avLst/>
          </a:prstGeom>
          <a:noFill/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357298"/>
            <a:ext cx="2071702" cy="561976"/>
          </a:xfrm>
          <a:prstGeom prst="rect">
            <a:avLst/>
          </a:prstGeom>
          <a:noFill/>
        </p:spPr>
      </p:pic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143116"/>
            <a:ext cx="1928826" cy="571504"/>
          </a:xfrm>
          <a:prstGeom prst="rect">
            <a:avLst/>
          </a:prstGeom>
          <a:noFill/>
        </p:spPr>
      </p:pic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928934"/>
            <a:ext cx="4324350" cy="419100"/>
          </a:xfrm>
          <a:prstGeom prst="rect">
            <a:avLst/>
          </a:prstGeom>
          <a:noFill/>
        </p:spPr>
      </p:pic>
      <p:pic>
        <p:nvPicPr>
          <p:cNvPr id="37899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1857364"/>
            <a:ext cx="392909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5795"/>
            <a:ext cx="8229600" cy="1428760"/>
          </a:xfrm>
        </p:spPr>
        <p:txBody>
          <a:bodyPr>
            <a:normAutofit/>
          </a:bodyPr>
          <a:lstStyle/>
          <a:p>
            <a:pPr algn="r" rtl="1"/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كذلك يمكن تمثيل متجهات وحدة           لمحاور الاسناد المتعامدة  </a:t>
            </a:r>
          </a:p>
          <a:p>
            <a:pPr algn="r" rtl="1"/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rectangular coordinate system</a:t>
            </a: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كما في الشكل التالي: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endParaRPr lang="en-MY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857232"/>
            <a:ext cx="752475" cy="342900"/>
          </a:xfrm>
          <a:prstGeom prst="rect">
            <a:avLst/>
          </a:prstGeom>
          <a:noFill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40"/>
            <a:ext cx="4071966" cy="3238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643306" y="2071678"/>
            <a:ext cx="51435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= a unit vector along the x-axis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j= a unit vector along the y-axis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k= a unit vector along the z-axis</a:t>
            </a:r>
            <a:endParaRPr lang="en-MY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868346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Example</a:t>
            </a:r>
            <a:endParaRPr lang="en-MY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928670"/>
            <a:ext cx="8472518" cy="5197493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Find the sum of  two vector    and      giving by: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Solution</a:t>
            </a: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Note that       =3,     =2,     =2, and     =-5</a:t>
            </a: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magnitude of vector     is </a:t>
            </a:r>
          </a:p>
          <a:p>
            <a:pPr>
              <a:buNone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 direction of     with respect to x-axis is</a:t>
            </a:r>
          </a:p>
          <a:p>
            <a:pPr>
              <a:buNone/>
            </a:pPr>
            <a:endParaRPr lang="en-MY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1000108"/>
            <a:ext cx="338024" cy="461963"/>
          </a:xfrm>
          <a:prstGeom prst="rect">
            <a:avLst/>
          </a:prstGeom>
          <a:noFill/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1000108"/>
            <a:ext cx="252413" cy="544681"/>
          </a:xfrm>
          <a:prstGeom prst="rect">
            <a:avLst/>
          </a:prstGeom>
          <a:noFill/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071678"/>
            <a:ext cx="357190" cy="414338"/>
          </a:xfrm>
          <a:prstGeom prst="rect">
            <a:avLst/>
          </a:prstGeom>
          <a:noFill/>
        </p:spPr>
      </p:pic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143116"/>
            <a:ext cx="285750" cy="381000"/>
          </a:xfrm>
          <a:prstGeom prst="rect">
            <a:avLst/>
          </a:prstGeom>
          <a:noFill/>
        </p:spPr>
      </p:pic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2143116"/>
            <a:ext cx="304800" cy="342900"/>
          </a:xfrm>
          <a:prstGeom prst="rect">
            <a:avLst/>
          </a:prstGeom>
          <a:noFill/>
        </p:spPr>
      </p:pic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143116"/>
            <a:ext cx="304800" cy="381000"/>
          </a:xfrm>
          <a:prstGeom prst="rect">
            <a:avLst/>
          </a:prstGeom>
          <a:noFill/>
        </p:spPr>
      </p:pic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27" name="Picture 1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571744"/>
            <a:ext cx="180975" cy="390525"/>
          </a:xfrm>
          <a:prstGeom prst="rect">
            <a:avLst/>
          </a:prstGeom>
          <a:noFill/>
        </p:spPr>
      </p:pic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29" name="Picture 1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071810"/>
            <a:ext cx="4600575" cy="390525"/>
          </a:xfrm>
          <a:prstGeom prst="rect">
            <a:avLst/>
          </a:prstGeom>
          <a:noFill/>
        </p:spPr>
      </p:pic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31" name="Picture 1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429132"/>
            <a:ext cx="4657725" cy="666750"/>
          </a:xfrm>
          <a:prstGeom prst="rect">
            <a:avLst/>
          </a:prstGeom>
          <a:noFill/>
        </p:spPr>
      </p:pic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8933" name="Picture 2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5357826"/>
            <a:ext cx="3743325" cy="676275"/>
          </a:xfrm>
          <a:prstGeom prst="rect">
            <a:avLst/>
          </a:prstGeom>
          <a:noFill/>
        </p:spPr>
      </p:pic>
      <p:pic>
        <p:nvPicPr>
          <p:cNvPr id="29" name="Picture 1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3857628"/>
            <a:ext cx="180975" cy="390525"/>
          </a:xfrm>
          <a:prstGeom prst="rect">
            <a:avLst/>
          </a:prstGeom>
          <a:noFill/>
        </p:spPr>
      </p:pic>
      <p:pic>
        <p:nvPicPr>
          <p:cNvPr id="30" name="Picture 29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00826" y="2000240"/>
            <a:ext cx="2268220" cy="261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868346"/>
          </a:xfrm>
        </p:spPr>
        <p:txBody>
          <a:bodyPr/>
          <a:lstStyle/>
          <a:p>
            <a:pPr algn="l"/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Questions </a:t>
            </a:r>
            <a:endParaRPr lang="en-MY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21497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polar coordinates of a point are r=5.5m and </a:t>
            </a:r>
            <a:r>
              <a:rPr lang="el-GR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=240º. What are the rectangular coordinates of this point</a:t>
            </a:r>
            <a:r>
              <a:rPr lang="en-US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?  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Vector   is 3 unit in length and points along the positive x-axis. Vector    is 4 unit in length and points along the negative y-axis. Use graphical methods to find the magnitude and direction of the vector ﴾a﴿ 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﴾                     b ﴿</a:t>
            </a:r>
            <a:endParaRPr lang="en-MY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929198"/>
            <a:ext cx="1071570" cy="571504"/>
          </a:xfrm>
          <a:prstGeom prst="rect">
            <a:avLst/>
          </a:prstGeom>
          <a:noFill/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5429264"/>
            <a:ext cx="1071570" cy="533401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25804" y="2928934"/>
            <a:ext cx="274428" cy="500066"/>
          </a:xfrm>
          <a:prstGeom prst="rect">
            <a:avLst/>
          </a:prstGeom>
          <a:noFill/>
        </p:spPr>
      </p:pic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3429000"/>
            <a:ext cx="285752" cy="52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Multiplying a Vector by a Vector</a:t>
            </a:r>
            <a:endParaRPr lang="en-MY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pPr>
              <a:buNone/>
            </a:pPr>
            <a:r>
              <a:rPr lang="en-MY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There are two ways to multiply a vector by a vector: </a:t>
            </a:r>
          </a:p>
          <a:p>
            <a:pPr>
              <a:buFont typeface="Wingdings" pitchFamily="2" charset="2"/>
              <a:buChar char="Ø"/>
            </a:pPr>
            <a:r>
              <a:rPr lang="en-MY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one way produces a scalar (called the scalar product), </a:t>
            </a:r>
          </a:p>
          <a:p>
            <a:pPr>
              <a:buFont typeface="Wingdings" pitchFamily="2" charset="2"/>
              <a:buChar char="Ø"/>
            </a:pPr>
            <a:r>
              <a:rPr lang="en-MY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and the other produces a new vector (called the vector product). </a:t>
            </a:r>
            <a:endParaRPr lang="en-MY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582594"/>
          </a:xfrm>
        </p:spPr>
        <p:txBody>
          <a:bodyPr>
            <a:normAutofit/>
          </a:bodyPr>
          <a:lstStyle/>
          <a:p>
            <a:pPr algn="l"/>
            <a:r>
              <a:rPr lang="en-MY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Scalar Product</a:t>
            </a:r>
            <a:endParaRPr lang="en-MY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85794"/>
            <a:ext cx="8715436" cy="5786478"/>
          </a:xfrm>
        </p:spPr>
        <p:txBody>
          <a:bodyPr>
            <a:normAutofit/>
          </a:bodyPr>
          <a:lstStyle/>
          <a:p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scalar product of the vectors      and    is</a:t>
            </a:r>
            <a:r>
              <a:rPr lang="en-MY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written as and defined to be:</a:t>
            </a:r>
          </a:p>
          <a:p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MY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where </a:t>
            </a:r>
            <a:r>
              <a:rPr lang="en-MY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is the magnitude of</a:t>
            </a:r>
          </a:p>
          <a:p>
            <a:pPr>
              <a:buNone/>
            </a:pPr>
            <a:r>
              <a:rPr lang="en-MY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is the magnitude of </a:t>
            </a:r>
          </a:p>
          <a:p>
            <a:pPr>
              <a:buNone/>
            </a:pPr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is the angle between and (or, more properly, between the directions of      and    ).</a:t>
            </a:r>
          </a:p>
          <a:p>
            <a:pPr>
              <a:buNone/>
            </a:pPr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There are actually two such angles:    and </a:t>
            </a:r>
            <a:r>
              <a:rPr lang="en-MY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360°</a:t>
            </a:r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   . </a:t>
            </a: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1928802"/>
            <a:ext cx="4143375" cy="514350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857496"/>
            <a:ext cx="209550" cy="447675"/>
          </a:xfrm>
          <a:prstGeom prst="rect">
            <a:avLst/>
          </a:prstGeom>
          <a:noFill/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3286124"/>
            <a:ext cx="200025" cy="514350"/>
          </a:xfrm>
          <a:prstGeom prst="rect">
            <a:avLst/>
          </a:prstGeom>
          <a:noFill/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857628"/>
            <a:ext cx="209550" cy="447675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4286256"/>
            <a:ext cx="209550" cy="447675"/>
          </a:xfrm>
          <a:prstGeom prst="rect">
            <a:avLst/>
          </a:prstGeom>
          <a:noFill/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4214818"/>
            <a:ext cx="200025" cy="514350"/>
          </a:xfrm>
          <a:prstGeom prst="rect">
            <a:avLst/>
          </a:prstGeom>
          <a:noFill/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4786322"/>
            <a:ext cx="209550" cy="447675"/>
          </a:xfrm>
          <a:prstGeom prst="rect">
            <a:avLst/>
          </a:prstGeom>
          <a:noFill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4786322"/>
            <a:ext cx="209550" cy="447675"/>
          </a:xfrm>
          <a:prstGeom prst="rect">
            <a:avLst/>
          </a:prstGeom>
          <a:noFill/>
        </p:spPr>
      </p:pic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857232"/>
            <a:ext cx="209550" cy="447675"/>
          </a:xfrm>
          <a:prstGeom prst="rect">
            <a:avLst/>
          </a:prstGeom>
          <a:noFill/>
        </p:spPr>
      </p:pic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785794"/>
            <a:ext cx="200025" cy="51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5106"/>
          </a:xfrm>
        </p:spPr>
        <p:txBody>
          <a:bodyPr/>
          <a:lstStyle/>
          <a:p>
            <a:pPr algn="just" rtl="1"/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يعرف الضرب العددي او القياسي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scalar product </a:t>
            </a:r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بالضرب النقطي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dot  product  </a:t>
            </a:r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وتكون نتيجة الضرب القياسي لمتجهين كمية قياسية.</a:t>
            </a:r>
          </a:p>
          <a:p>
            <a:pPr algn="just" rtl="1"/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وتكون هذه القيمة موجبة اذا كانت الزاوية المحصورة بين المتجهين</a:t>
            </a:r>
          </a:p>
          <a:p>
            <a:pPr algn="just" rtl="1">
              <a:buNone/>
            </a:pPr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 rtl="1"/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وتكون النتيجة سالبة اذا كانت الزاوية محصورة بين المتجهين تقع بين</a:t>
            </a:r>
          </a:p>
          <a:p>
            <a:pPr algn="just" rtl="1"/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rtl="1"/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وتساوي صفرا اذا كانت الزاوية </a:t>
            </a:r>
            <a:endParaRPr lang="en-MY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2500306"/>
            <a:ext cx="1819275" cy="457200"/>
          </a:xfrm>
          <a:prstGeom prst="rect">
            <a:avLst/>
          </a:prstGeom>
          <a:noFill/>
        </p:spPr>
      </p:pic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143380"/>
            <a:ext cx="2314575" cy="457200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5286388"/>
            <a:ext cx="495300" cy="457200"/>
          </a:xfrm>
          <a:prstGeom prst="rect">
            <a:avLst/>
          </a:prstGeom>
          <a:noFill/>
        </p:spPr>
      </p:pic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857496"/>
            <a:ext cx="4410075" cy="504825"/>
          </a:xfrm>
          <a:prstGeom prst="rect">
            <a:avLst/>
          </a:prstGeom>
          <a:noFill/>
        </p:spPr>
      </p:pic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3018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4643446"/>
            <a:ext cx="4905375" cy="504825"/>
          </a:xfrm>
          <a:prstGeom prst="rect">
            <a:avLst/>
          </a:prstGeom>
          <a:noFill/>
        </p:spPr>
      </p:pic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3020" name="Picture 1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5857892"/>
            <a:ext cx="3571875" cy="50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750099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0" y="521495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IQ" dirty="0" smtClean="0"/>
              <a:t>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Fig.  </a:t>
            </a:r>
            <a:r>
              <a:rPr lang="en-MY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(a) Two vectors     and    , with an angle    between them. </a:t>
            </a:r>
          </a:p>
          <a:p>
            <a:pPr algn="l"/>
            <a:r>
              <a:rPr lang="en-MY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(b) Each vector has a component along the direction of the other vector.</a:t>
            </a:r>
            <a:endParaRPr lang="en-MY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5214950"/>
            <a:ext cx="209550" cy="447675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5143512"/>
            <a:ext cx="200025" cy="514350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5214950"/>
            <a:ext cx="209550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124200" y="228600"/>
            <a:ext cx="1371600" cy="762000"/>
            <a:chOff x="1968" y="288"/>
            <a:chExt cx="864" cy="480"/>
          </a:xfrm>
        </p:grpSpPr>
        <p:sp>
          <p:nvSpPr>
            <p:cNvPr id="20483" name="Line 3"/>
            <p:cNvSpPr>
              <a:spLocks noChangeShapeType="1"/>
            </p:cNvSpPr>
            <p:nvPr/>
          </p:nvSpPr>
          <p:spPr bwMode="auto">
            <a:xfrm flipV="1">
              <a:off x="1968" y="288"/>
              <a:ext cx="864" cy="240"/>
            </a:xfrm>
            <a:prstGeom prst="line">
              <a:avLst/>
            </a:prstGeom>
            <a:noFill/>
            <a:ln w="28575">
              <a:solidFill>
                <a:srgbClr val="CC0099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MY"/>
            </a:p>
          </p:txBody>
        </p:sp>
        <p:sp>
          <p:nvSpPr>
            <p:cNvPr id="20484" name="Line 4"/>
            <p:cNvSpPr>
              <a:spLocks noChangeShapeType="1"/>
            </p:cNvSpPr>
            <p:nvPr/>
          </p:nvSpPr>
          <p:spPr bwMode="auto">
            <a:xfrm>
              <a:off x="1968" y="528"/>
              <a:ext cx="864" cy="240"/>
            </a:xfrm>
            <a:prstGeom prst="line">
              <a:avLst/>
            </a:prstGeom>
            <a:noFill/>
            <a:ln w="28575">
              <a:solidFill>
                <a:srgbClr val="CC0099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MY"/>
            </a:p>
          </p:txBody>
        </p:sp>
      </p:grp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57200" y="3810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Physical Quantities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953000" y="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Scalars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4800600" y="7620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Vectors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0" y="1295400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scalar is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completely described by a number. </a:t>
            </a:r>
            <a:r>
              <a:rPr lang="en-MY" sz="2400" b="1" dirty="0" smtClean="0">
                <a:latin typeface="Times New Roman" pitchFamily="18" charset="0"/>
                <a:cs typeface="Times New Roman" pitchFamily="18" charset="0"/>
              </a:rPr>
              <a:t>Some physical quantities, such as time, temperature, mass, and density, can be</a:t>
            </a:r>
            <a:r>
              <a:rPr lang="ar-IQ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MY" sz="2400" b="1" dirty="0" smtClean="0">
                <a:latin typeface="Times New Roman" pitchFamily="18" charset="0"/>
                <a:cs typeface="Times New Roman" pitchFamily="18" charset="0"/>
              </a:rPr>
              <a:t>described completely by a single number with a unit.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 mass (m), temperature (T), etc</a:t>
            </a:r>
          </a:p>
          <a:p>
            <a:pPr>
              <a:buFont typeface="Wingdings" pitchFamily="2" charset="2"/>
              <a:buChar char="Ø"/>
            </a:pPr>
            <a:r>
              <a:rPr lang="en-MY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vector</a:t>
            </a:r>
            <a:r>
              <a:rPr lang="ar-IQ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MY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quantity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 a quantity that has both a magnitude and a direction and thus can be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represented with a vector.</a:t>
            </a:r>
            <a:endParaRPr lang="ar-IQ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 vector is completely described by :</a:t>
            </a:r>
            <a:endParaRPr lang="ar-IQ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Its magnitude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Its direction               </a:t>
            </a:r>
            <a:endParaRPr lang="ar-IQ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Example: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 The displacement vector </a:t>
            </a:r>
            <a:r>
              <a:rPr lang="ar-IQ" sz="2400" b="1" dirty="0" smtClean="0">
                <a:latin typeface="Times New Roman" pitchFamily="18" charset="0"/>
                <a:cs typeface="Times New Roman" pitchFamily="18" charset="0"/>
              </a:rPr>
              <a:t>متجه الازاحة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	magnitude = 30 paces                  direction =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northeast</a:t>
            </a:r>
          </a:p>
          <a:p>
            <a:pPr>
              <a:spcBef>
                <a:spcPct val="50000"/>
              </a:spcBef>
            </a:pP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2400" dirty="0"/>
          </a:p>
        </p:txBody>
      </p:sp>
      <p:pic>
        <p:nvPicPr>
          <p:cNvPr id="20492" name="Picture 12" descr="FIG1-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571876"/>
            <a:ext cx="2857520" cy="1570523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214282" y="6000768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MY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displacement vector </a:t>
            </a:r>
            <a:r>
              <a:rPr lang="en-MY" b="1" dirty="0" smtClean="0">
                <a:latin typeface="Times New Roman" pitchFamily="18" charset="0"/>
                <a:cs typeface="Times New Roman" pitchFamily="18" charset="0"/>
              </a:rPr>
              <a:t>is  the simplest vector quantity  which represent the change of position. (Similarly, we have velocity vectors and acceleration vectors).</a:t>
            </a:r>
            <a:endParaRPr lang="en-MY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428604"/>
            <a:ext cx="8229600" cy="6143668"/>
          </a:xfrm>
        </p:spPr>
        <p:txBody>
          <a:bodyPr/>
          <a:lstStyle/>
          <a:p>
            <a:pPr algn="r" rtl="1"/>
            <a:r>
              <a:rPr lang="ar-IQ" sz="2800" b="1" dirty="0" smtClean="0">
                <a:latin typeface="Times New Roman" pitchFamily="18" charset="0"/>
                <a:cs typeface="Times New Roman" pitchFamily="18" charset="0"/>
              </a:rPr>
              <a:t>يعرف الضرب العددي لمتجهين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IQ" sz="2800" b="1" dirty="0" smtClean="0">
                <a:latin typeface="Times New Roman" pitchFamily="18" charset="0"/>
                <a:cs typeface="Times New Roman" pitchFamily="18" charset="0"/>
              </a:rPr>
              <a:t>بحاصل ضرب مقدار المتجه الاول    في مقدار المتجه الثاني     في جيب تمام الزاوية المحصورة بينهما</a:t>
            </a:r>
          </a:p>
          <a:p>
            <a:pPr algn="r" rtl="1"/>
            <a:r>
              <a:rPr lang="ar-IQ" b="1" dirty="0" smtClean="0">
                <a:latin typeface="Times New Roman" pitchFamily="18" charset="0"/>
                <a:cs typeface="Times New Roman" pitchFamily="18" charset="0"/>
              </a:rPr>
              <a:t>يمكن ايجاد قيمة الضرب العددي لمتجهين باستخدام مركبات كل متجه كما يلي:</a:t>
            </a:r>
          </a:p>
          <a:p>
            <a:pPr algn="r" rtl="1"/>
            <a:endParaRPr lang="ar-IQ" dirty="0" smtClean="0"/>
          </a:p>
          <a:p>
            <a:pPr algn="l"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The  scalar product is:</a:t>
            </a:r>
          </a:p>
          <a:p>
            <a:pPr algn="l">
              <a:buNone/>
            </a:pPr>
            <a:endParaRPr lang="ar-IQ" b="1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r>
              <a:rPr lang="ar-IQ" b="1" dirty="0" smtClean="0">
                <a:latin typeface="Times New Roman" pitchFamily="18" charset="0"/>
                <a:cs typeface="Times New Roman" pitchFamily="18" charset="0"/>
              </a:rPr>
              <a:t>بضرب مركبات المتجه      في مركبات المتجه     ينتج التالي:</a:t>
            </a:r>
            <a:endParaRPr lang="en-MY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428604"/>
            <a:ext cx="581025" cy="504825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857232"/>
            <a:ext cx="219075" cy="504825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928670"/>
            <a:ext cx="238125" cy="504825"/>
          </a:xfrm>
          <a:prstGeom prst="rect">
            <a:avLst/>
          </a:prstGeom>
          <a:noFill/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1357298"/>
            <a:ext cx="209550" cy="447675"/>
          </a:xfrm>
          <a:prstGeom prst="rect">
            <a:avLst/>
          </a:prstGeom>
          <a:noFill/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428736"/>
            <a:ext cx="3762375" cy="390525"/>
          </a:xfrm>
          <a:prstGeom prst="rect">
            <a:avLst/>
          </a:prstGeom>
          <a:noFill/>
        </p:spPr>
      </p:pic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500306"/>
            <a:ext cx="3943350" cy="419100"/>
          </a:xfrm>
          <a:prstGeom prst="rect">
            <a:avLst/>
          </a:prstGeom>
          <a:noFill/>
        </p:spPr>
      </p:pic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71" name="Picture 1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000372"/>
            <a:ext cx="3905250" cy="419100"/>
          </a:xfrm>
          <a:prstGeom prst="rect">
            <a:avLst/>
          </a:prstGeom>
          <a:noFill/>
        </p:spPr>
      </p:pic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73" name="Picture 1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214818"/>
            <a:ext cx="5800725" cy="419100"/>
          </a:xfrm>
          <a:prstGeom prst="rect">
            <a:avLst/>
          </a:prstGeom>
          <a:noFill/>
        </p:spPr>
      </p:pic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19475" name="Picture 1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357826"/>
            <a:ext cx="5943600" cy="1190625"/>
          </a:xfrm>
          <a:prstGeom prst="rect">
            <a:avLst/>
          </a:prstGeom>
          <a:noFill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4643446"/>
            <a:ext cx="219075" cy="504825"/>
          </a:xfrm>
          <a:prstGeom prst="rect">
            <a:avLst/>
          </a:prstGeom>
          <a:noFill/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643446"/>
            <a:ext cx="238125" cy="50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329642" cy="5929354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Therefore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angle between the two vectors is:</a:t>
            </a:r>
          </a:p>
          <a:p>
            <a:pPr>
              <a:buNone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Also note that:</a:t>
            </a:r>
          </a:p>
          <a:p>
            <a:pPr>
              <a:buNone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Another note:</a:t>
            </a:r>
          </a:p>
          <a:p>
            <a:pPr>
              <a:buNone/>
            </a:pPr>
            <a:endParaRPr lang="en-MY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214422"/>
            <a:ext cx="5743575" cy="552450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428868"/>
            <a:ext cx="5543550" cy="733425"/>
          </a:xfrm>
          <a:prstGeom prst="rect">
            <a:avLst/>
          </a:prstGeom>
          <a:noFill/>
        </p:spPr>
      </p:pic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4143380"/>
            <a:ext cx="3524250" cy="409575"/>
          </a:xfrm>
          <a:prstGeom prst="rect">
            <a:avLst/>
          </a:prstGeom>
          <a:noFill/>
        </p:spPr>
      </p:pic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6089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357826"/>
            <a:ext cx="2066925" cy="361950"/>
          </a:xfrm>
          <a:prstGeom prst="rect">
            <a:avLst/>
          </a:prstGeom>
          <a:noFill/>
        </p:spPr>
      </p:pic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6091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929330"/>
            <a:ext cx="2076450" cy="361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2852"/>
            <a:ext cx="8229600" cy="654032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vector product</a:t>
            </a:r>
            <a:endParaRPr lang="en-MY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71546"/>
            <a:ext cx="8572560" cy="5500726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يعرف الضر الاتجاهي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vector  product</a:t>
            </a: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8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ﺒ</a:t>
            </a: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cross product</a:t>
            </a:r>
            <a:endParaRPr lang="ar-IQ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وتكون نتيجة الضرب الاتجاهي لمتجهين كمية متجهة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وقيمة هذا المتجه 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endParaRPr lang="ar-IQ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r>
              <a:rPr lang="ar-IQ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واتجاهه عمودي على كل من المتجهين      و      وفي اتجاه دوران بريمة من المتجه      الى المتجه       كما في الشكل التالي:</a:t>
            </a:r>
          </a:p>
          <a:p>
            <a:pPr algn="r" rtl="1">
              <a:buNone/>
            </a:pPr>
            <a:endParaRPr lang="ar-IQ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endParaRPr lang="ar-IQ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endParaRPr lang="ar-IQ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evaluate this product we use the fact that the angle between the unit vectors  </a:t>
            </a:r>
            <a:endParaRPr lang="en-MY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2071678"/>
            <a:ext cx="1357322" cy="642942"/>
          </a:xfrm>
          <a:prstGeom prst="rect">
            <a:avLst/>
          </a:prstGeom>
          <a:noFill/>
        </p:spPr>
      </p:pic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2571744"/>
            <a:ext cx="416314" cy="533401"/>
          </a:xfrm>
          <a:prstGeom prst="rect">
            <a:avLst/>
          </a:prstGeom>
          <a:noFill/>
        </p:spPr>
      </p:pic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2571744"/>
            <a:ext cx="385764" cy="500066"/>
          </a:xfrm>
          <a:prstGeom prst="rect">
            <a:avLst/>
          </a:prstGeom>
          <a:noFill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071810"/>
            <a:ext cx="416314" cy="533401"/>
          </a:xfrm>
          <a:prstGeom prst="rect">
            <a:avLst/>
          </a:prstGeom>
          <a:noFill/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3071810"/>
            <a:ext cx="385764" cy="500066"/>
          </a:xfrm>
          <a:prstGeom prst="rect">
            <a:avLst/>
          </a:prstGeom>
          <a:noFill/>
        </p:spPr>
      </p:pic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7113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571876"/>
            <a:ext cx="3500462" cy="604839"/>
          </a:xfrm>
          <a:prstGeom prst="rect">
            <a:avLst/>
          </a:prstGeom>
          <a:noFill/>
        </p:spPr>
      </p:pic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7115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286256"/>
            <a:ext cx="5857916" cy="642942"/>
          </a:xfrm>
          <a:prstGeom prst="rect">
            <a:avLst/>
          </a:prstGeom>
          <a:noFill/>
        </p:spPr>
      </p:pic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7117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5572140"/>
            <a:ext cx="1714512" cy="500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2852"/>
            <a:ext cx="8729634" cy="1285860"/>
          </a:xfrm>
        </p:spPr>
        <p:txBody>
          <a:bodyPr>
            <a:normAutofit fontScale="90000"/>
          </a:bodyPr>
          <a:lstStyle/>
          <a:p>
            <a:pPr algn="l"/>
            <a:r>
              <a:rPr lang="en-MY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(a) The vector product</a:t>
            </a:r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MY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determined by the right-hand rule.</a:t>
            </a:r>
            <a:br>
              <a:rPr lang="en-MY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MY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181523" y="2234610"/>
            <a:ext cx="4780953" cy="325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8680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78674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0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Calculating the magnitude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of the vector product of two vectors</a:t>
            </a:r>
            <a:endParaRPr lang="en-MY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142852"/>
            <a:ext cx="1214446" cy="342900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500042"/>
            <a:ext cx="785818" cy="401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Calculating the Vector Product Using Components</a:t>
            </a:r>
            <a:endParaRPr lang="en-MY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If we know the components of 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 can calculate the 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components of the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vector product using a procedure similar to that for the scalar product. First we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work out the multiplication table for the unit vectors 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ar-IQ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MY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and   all three of which are perpendicular to each other as shown in Figure. The vector product of any vector with itself is zero, so</a:t>
            </a:r>
          </a:p>
          <a:p>
            <a:pPr>
              <a:buNone/>
            </a:pPr>
            <a:endParaRPr lang="en-MY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1643050"/>
            <a:ext cx="204788" cy="482715"/>
          </a:xfrm>
          <a:prstGeom prst="rect">
            <a:avLst/>
          </a:prstGeom>
          <a:noFill/>
        </p:spPr>
      </p:pic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1643050"/>
            <a:ext cx="214313" cy="457201"/>
          </a:xfrm>
          <a:prstGeom prst="rect">
            <a:avLst/>
          </a:prstGeom>
          <a:noFill/>
        </p:spPr>
      </p:pic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2786058"/>
            <a:ext cx="85725" cy="342900"/>
          </a:xfrm>
          <a:prstGeom prst="rect">
            <a:avLst/>
          </a:prstGeom>
          <a:noFill/>
        </p:spPr>
      </p:pic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2786058"/>
            <a:ext cx="95250" cy="342900"/>
          </a:xfrm>
          <a:prstGeom prst="rect">
            <a:avLst/>
          </a:prstGeom>
          <a:noFill/>
        </p:spPr>
      </p:pic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1209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2786058"/>
            <a:ext cx="142875" cy="361950"/>
          </a:xfrm>
          <a:prstGeom prst="rect">
            <a:avLst/>
          </a:prstGeom>
          <a:noFill/>
        </p:spPr>
      </p:pic>
      <p:pic>
        <p:nvPicPr>
          <p:cNvPr id="51212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4071942"/>
            <a:ext cx="3643338" cy="44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13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4857760"/>
            <a:ext cx="25241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14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86446" y="4552950"/>
            <a:ext cx="2967039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72559" cy="381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929066"/>
            <a:ext cx="707236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786322"/>
            <a:ext cx="742955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215370" cy="173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2143116"/>
            <a:ext cx="67151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Note that: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But    </a:t>
            </a:r>
          </a:p>
          <a:p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Also</a:t>
            </a:r>
          </a:p>
          <a:p>
            <a:endParaRPr lang="en-MY" dirty="0"/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571744"/>
            <a:ext cx="2571768" cy="642942"/>
          </a:xfrm>
          <a:prstGeom prst="rect">
            <a:avLst/>
          </a:prstGeom>
          <a:noFill/>
        </p:spPr>
      </p:pic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000504"/>
            <a:ext cx="2500330" cy="533401"/>
          </a:xfrm>
          <a:prstGeom prst="rect">
            <a:avLst/>
          </a:prstGeom>
          <a:noFill/>
        </p:spPr>
      </p:pic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325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5429264"/>
            <a:ext cx="5943600" cy="1085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4000528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Questions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1- If              where              and                what</a:t>
            </a:r>
            <a:r>
              <a:rPr lang="ar-IQ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is    </a:t>
            </a:r>
            <a:r>
              <a:rPr lang="en-US" sz="36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?</a:t>
            </a:r>
            <a:br>
              <a:rPr lang="en-US" sz="3600" b="1" dirty="0" smtClean="0">
                <a:solidFill>
                  <a:srgbClr val="002060"/>
                </a:solidFill>
                <a:latin typeface="Times New Roman"/>
                <a:cs typeface="Times New Roman"/>
              </a:rPr>
            </a:br>
            <a:r>
              <a:rPr lang="en-US" sz="36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2- </a:t>
            </a:r>
            <a:r>
              <a:rPr lang="en-MY" sz="36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Find the scalar product       of the two vectors in Figure. The magnitudes of  the vectors A=4 and B=5.  </a:t>
            </a:r>
            <a:r>
              <a:rPr lang="ar-IQ" sz="36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/>
            </a:r>
            <a:br>
              <a:rPr lang="ar-IQ" sz="3600" b="1" dirty="0" smtClean="0">
                <a:solidFill>
                  <a:srgbClr val="002060"/>
                </a:solidFill>
                <a:latin typeface="Times New Roman"/>
                <a:cs typeface="Times New Roman"/>
              </a:rPr>
            </a:br>
            <a:r>
              <a:rPr lang="en-US" sz="36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</a:t>
            </a:r>
            <a:endParaRPr lang="en-MY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1285860"/>
            <a:ext cx="1285884" cy="461963"/>
          </a:xfrm>
          <a:prstGeom prst="rect">
            <a:avLst/>
          </a:prstGeom>
          <a:noFill/>
        </p:spPr>
      </p:pic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1285860"/>
            <a:ext cx="1314451" cy="428628"/>
          </a:xfrm>
          <a:prstGeom prst="rect">
            <a:avLst/>
          </a:prstGeom>
          <a:noFill/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1285860"/>
            <a:ext cx="1543051" cy="428628"/>
          </a:xfrm>
          <a:prstGeom prst="rect">
            <a:avLst/>
          </a:prstGeom>
          <a:noFill/>
        </p:spPr>
      </p:pic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1785926"/>
            <a:ext cx="357190" cy="500066"/>
          </a:xfrm>
          <a:prstGeom prst="rect">
            <a:avLst/>
          </a:prstGeom>
          <a:noFill/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357430"/>
            <a:ext cx="581025" cy="504825"/>
          </a:xfrm>
          <a:prstGeom prst="rect">
            <a:avLst/>
          </a:prstGeom>
          <a:noFill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4143380"/>
            <a:ext cx="46101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04800" y="373063"/>
            <a:ext cx="861060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Vector notation</a:t>
            </a:r>
          </a:p>
          <a:p>
            <a:pPr algn="just">
              <a:spcBef>
                <a:spcPct val="50000"/>
              </a:spcBef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2400" dirty="0"/>
              <a:t> </a:t>
            </a:r>
            <a:r>
              <a:rPr lang="en-US" sz="2400" b="1" dirty="0" smtClean="0"/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vector is denoted either by an arrow on top or by bold print.  Example:  The vector of acceleration a is </a:t>
            </a:r>
          </a:p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written either as:           or as:   a      Both methods are used</a:t>
            </a:r>
          </a:p>
          <a:p>
            <a:pPr marL="457200" indent="-457200" algn="just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magnitude of a vector is denoted either by the symbol: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     or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by the symbol of the vector written with regular type. 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Example:  the magnitude of the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acceleration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vector can be written either as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:  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or as: a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 vector is represented by an arrow whose length is proportional to the vector’s magnitude.  The arrow has the same direction as the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vector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2786050" y="1785926"/>
          <a:ext cx="357187" cy="609600"/>
        </p:xfrm>
        <a:graphic>
          <a:graphicData uri="http://schemas.openxmlformats.org/presentationml/2006/ole">
            <p:oleObj spid="_x0000_s3074" name="Equation" r:id="rId3" imgW="126720" imgH="215640" progId="Equation.DSMT4">
              <p:embed/>
            </p:oleObj>
          </a:graphicData>
        </a:graphic>
      </p:graphicFrame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3214678" y="3500438"/>
          <a:ext cx="357187" cy="609600"/>
        </p:xfrm>
        <a:graphic>
          <a:graphicData uri="http://schemas.openxmlformats.org/presentationml/2006/ole">
            <p:oleObj spid="_x0000_s3075" name="Equation" r:id="rId4" imgW="126720" imgH="215640" progId="Equation.DSMT4">
              <p:embed/>
            </p:oleObj>
          </a:graphicData>
        </a:graphic>
      </p:graphicFrame>
      <p:sp>
        <p:nvSpPr>
          <p:cNvPr id="21510" name="Line 6"/>
          <p:cNvSpPr>
            <a:spLocks noChangeShapeType="1"/>
          </p:cNvSpPr>
          <p:nvPr/>
        </p:nvSpPr>
        <p:spPr bwMode="auto">
          <a:xfrm flipV="1">
            <a:off x="3857620" y="5500702"/>
            <a:ext cx="2590800" cy="6858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714876" y="5143512"/>
            <a:ext cx="45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24000" y="1397000"/>
          <a:ext cx="6096000" cy="3627120"/>
        </p:xfrm>
        <a:graphic>
          <a:graphicData uri="http://schemas.openxmlformats.org/drawingml/2006/table">
            <a:tbl>
              <a:tblPr firstRow="1" bandRow="1"/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Vector Quantity</a:t>
                      </a:r>
                      <a:endParaRPr lang="en-MY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Scalar Quantity</a:t>
                      </a:r>
                      <a:endParaRPr lang="en-MY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Displacement 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Length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Velocity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Mass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Force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Speed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Acceleration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Power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Field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Energy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Momentum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Work</a:t>
                      </a:r>
                      <a:endParaRPr lang="en-MY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03648" y="692696"/>
            <a:ext cx="6868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Table 1. explained the scalar and vectors quantities</a:t>
            </a:r>
            <a:endParaRPr lang="en-MY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Properties of Vectors</a:t>
            </a:r>
            <a:b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 Adding Vector (geometric method)</a:t>
            </a:r>
            <a:endParaRPr lang="en-MY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504351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MY" sz="2400" b="1" dirty="0" smtClean="0">
                <a:latin typeface="Times New Roman" pitchFamily="18" charset="0"/>
                <a:cs typeface="Times New Roman" pitchFamily="18" charset="0"/>
              </a:rPr>
              <a:t>Suppose that, as in the vector diagram of Fig. a, a particle moves from A to B and then later from B to C. We can represent its overall displacement (no matter what its actual path) with two successive displacement vectors, AB and BC.</a:t>
            </a:r>
          </a:p>
          <a:p>
            <a:pPr>
              <a:buFont typeface="Wingdings" pitchFamily="2" charset="2"/>
              <a:buChar char="Ø"/>
            </a:pPr>
            <a:r>
              <a:rPr lang="en-MY" sz="2400" b="1" dirty="0" smtClean="0">
                <a:latin typeface="Times New Roman" pitchFamily="18" charset="0"/>
                <a:cs typeface="Times New Roman" pitchFamily="18" charset="0"/>
              </a:rPr>
              <a:t> The net displacement of these two displacements is a single displacement from A to C.</a:t>
            </a:r>
          </a:p>
          <a:p>
            <a:pPr>
              <a:buFont typeface="Wingdings" pitchFamily="2" charset="2"/>
              <a:buChar char="Ø"/>
            </a:pPr>
            <a:r>
              <a:rPr lang="en-MY" sz="2400" b="1" dirty="0" smtClean="0">
                <a:latin typeface="Times New Roman" pitchFamily="18" charset="0"/>
                <a:cs typeface="Times New Roman" pitchFamily="18" charset="0"/>
              </a:rPr>
              <a:t>We call AC the vector sum (or resultant) of the vectors AB and BC. This sum is not the usual algebraic sum.</a:t>
            </a:r>
          </a:p>
          <a:p>
            <a:pPr>
              <a:buNone/>
            </a:pPr>
            <a:r>
              <a:rPr lang="en-MY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Fig.(a) AC is the vector</a:t>
            </a:r>
          </a:p>
          <a:p>
            <a:pPr>
              <a:buNone/>
            </a:pPr>
            <a:r>
              <a:rPr lang="en-MY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sum of the vectors AB</a:t>
            </a:r>
          </a:p>
          <a:p>
            <a:pPr>
              <a:buNone/>
            </a:pPr>
            <a:r>
              <a:rPr lang="en-MY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and BC. </a:t>
            </a:r>
          </a:p>
          <a:p>
            <a:pPr>
              <a:buNone/>
            </a:pPr>
            <a:r>
              <a:rPr lang="en-MY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(b) The same vectors</a:t>
            </a:r>
          </a:p>
          <a:p>
            <a:pPr>
              <a:buNone/>
            </a:pPr>
            <a:r>
              <a:rPr lang="en-MY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MY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relabeled</a:t>
            </a:r>
            <a:r>
              <a:rPr lang="en-MY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MY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4786322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572008"/>
            <a:ext cx="25050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621510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add vector         to vector  </a:t>
            </a:r>
          </a:p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As shown in Fig. c the resultant</a:t>
            </a:r>
          </a:p>
          <a:p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sum vector extends from the tail of the first vector to the head of </a:t>
            </a:r>
          </a:p>
          <a:p>
            <a:pPr>
              <a:buNone/>
            </a:pPr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the last</a:t>
            </a:r>
            <a:r>
              <a:rPr lang="en-MY" sz="2800" dirty="0" smtClean="0"/>
              <a:t> </a:t>
            </a:r>
            <a:r>
              <a:rPr lang="en-MY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vector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vector is: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</a:p>
          <a:p>
            <a:pPr>
              <a:buNone/>
            </a:pP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Fig. c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shows the resultant</a:t>
            </a:r>
          </a:p>
          <a:p>
            <a:pPr>
              <a:buNone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Vector R.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Notice that the vector  addition obeys the commutative law i.e. </a:t>
            </a:r>
            <a:r>
              <a:rPr lang="ar-IQ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(خاصية التبادل﴾</a:t>
            </a:r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57166"/>
            <a:ext cx="500066" cy="642942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85728"/>
            <a:ext cx="500066" cy="642942"/>
          </a:xfrm>
          <a:prstGeom prst="rect">
            <a:avLst/>
          </a:prstGeom>
          <a:noFill/>
        </p:spPr>
      </p:pic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6000744"/>
            <a:ext cx="2428892" cy="857256"/>
          </a:xfrm>
          <a:prstGeom prst="rect">
            <a:avLst/>
          </a:prstGeom>
          <a:noFill/>
        </p:spPr>
      </p:pic>
      <p:pic>
        <p:nvPicPr>
          <p:cNvPr id="17" name="Picture 2" descr="FG01_00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1857364"/>
            <a:ext cx="6072198" cy="2928958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571876"/>
            <a:ext cx="1928826" cy="714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ar-IQ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Notice that the vector addition obeys the associative law. i.e. ﴿</a:t>
            </a:r>
            <a:r>
              <a:rPr lang="ar-IQ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خاصية الاشتراك او الترابط﴾ 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……….2                          </a:t>
            </a:r>
            <a:endParaRPr lang="ar-IQ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…..……3 </a:t>
            </a:r>
            <a:endParaRPr lang="en-MY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571612"/>
            <a:ext cx="3786214" cy="623889"/>
          </a:xfrm>
          <a:prstGeom prst="rect">
            <a:avLst/>
          </a:prstGeom>
          <a:noFill/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214554"/>
            <a:ext cx="2857520" cy="623889"/>
          </a:xfrm>
          <a:prstGeom prst="rect">
            <a:avLst/>
          </a:prstGeom>
          <a:noFill/>
        </p:spPr>
      </p:pic>
      <p:pic>
        <p:nvPicPr>
          <p:cNvPr id="11" name="Picture 2" descr="FIG1-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2786058"/>
            <a:ext cx="6786610" cy="4071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17596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 Vector subtraction</a:t>
            </a:r>
            <a:endParaRPr lang="en-MY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143248"/>
            <a:ext cx="82296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1071546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vector subtraction </a:t>
            </a:r>
            <a:endParaRPr lang="en-MY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1071546"/>
            <a:ext cx="857256" cy="46196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071902" y="107154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is evaluated as the vector subtraction</a:t>
            </a:r>
            <a:endParaRPr lang="en-MY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1643050"/>
            <a:ext cx="2428892" cy="71438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42910" y="2428868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Where the vector          is the negative vector of  </a:t>
            </a:r>
            <a:endParaRPr lang="en-MY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428868"/>
            <a:ext cx="371475" cy="390525"/>
          </a:xfrm>
          <a:prstGeom prst="rect">
            <a:avLst/>
          </a:prstGeom>
          <a:noFill/>
        </p:spPr>
      </p:pic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6128" y="2786059"/>
            <a:ext cx="261360" cy="357190"/>
          </a:xfrm>
          <a:prstGeom prst="rect">
            <a:avLst/>
          </a:prstGeom>
          <a:noFill/>
        </p:spPr>
      </p:pic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714620"/>
            <a:ext cx="1628775" cy="409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1666</TotalTime>
  <Words>1656</Words>
  <Application>Microsoft Office PowerPoint</Application>
  <PresentationFormat>On-screen Show (4:3)</PresentationFormat>
  <Paragraphs>212</Paragraphs>
  <Slides>39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Office Theme</vt:lpstr>
      <vt:lpstr>Equation</vt:lpstr>
      <vt:lpstr>Lecture ﴾2﴿</vt:lpstr>
      <vt:lpstr>Vector &amp; Scalar</vt:lpstr>
      <vt:lpstr>Slide 3</vt:lpstr>
      <vt:lpstr>Slide 4</vt:lpstr>
      <vt:lpstr>Slide 5</vt:lpstr>
      <vt:lpstr>Properties of Vectors 1- Adding Vector (geometric method)</vt:lpstr>
      <vt:lpstr>Slide 7</vt:lpstr>
      <vt:lpstr>Slide 8</vt:lpstr>
      <vt:lpstr>2- Vector subtraction</vt:lpstr>
      <vt:lpstr>Slide 10</vt:lpstr>
      <vt:lpstr>Slide 11</vt:lpstr>
      <vt:lpstr>Slide 12</vt:lpstr>
      <vt:lpstr>Slide 13</vt:lpstr>
      <vt:lpstr>Slide 14</vt:lpstr>
      <vt:lpstr>Slide 15</vt:lpstr>
      <vt:lpstr>The rectangular coordinates</vt:lpstr>
      <vt:lpstr>The polar coordinates</vt:lpstr>
      <vt:lpstr> The relation between coordinate </vt:lpstr>
      <vt:lpstr>Example  </vt:lpstr>
      <vt:lpstr>Component of a vector</vt:lpstr>
      <vt:lpstr>Slide 21</vt:lpstr>
      <vt:lpstr>يمكن استخدام طريقة تحليل المتجهات في جمع متجهين    و    كما في الشكل التالي:</vt:lpstr>
      <vt:lpstr>Slide 23</vt:lpstr>
      <vt:lpstr>Example</vt:lpstr>
      <vt:lpstr>Questions </vt:lpstr>
      <vt:lpstr>Multiplying a Vector by a Vector</vt:lpstr>
      <vt:lpstr>The Scalar Product</vt:lpstr>
      <vt:lpstr>Slide 28</vt:lpstr>
      <vt:lpstr>Slide 29</vt:lpstr>
      <vt:lpstr>Slide 30</vt:lpstr>
      <vt:lpstr>Slide 31</vt:lpstr>
      <vt:lpstr>The vector product</vt:lpstr>
      <vt:lpstr>(a) The vector product determined by the right-hand rule. </vt:lpstr>
      <vt:lpstr>Slide 34</vt:lpstr>
      <vt:lpstr>Slide 35</vt:lpstr>
      <vt:lpstr>Calculating the Vector Product Using Components</vt:lpstr>
      <vt:lpstr>Slide 37</vt:lpstr>
      <vt:lpstr>Slide 38</vt:lpstr>
      <vt:lpstr> Questions  1- If              where              and                what   is    ? 2- Find the scalar product       of the two vectors in Figure. The magnitudes of  the vectors A=4 and B=5.    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﴾2﴿</dc:title>
  <dc:creator>Hind</dc:creator>
  <cp:lastModifiedBy>Hind</cp:lastModifiedBy>
  <cp:revision>235</cp:revision>
  <dcterms:created xsi:type="dcterms:W3CDTF">2016-11-18T22:03:26Z</dcterms:created>
  <dcterms:modified xsi:type="dcterms:W3CDTF">2016-12-26T22:37:03Z</dcterms:modified>
</cp:coreProperties>
</file>