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7" r:id="rId5"/>
    <p:sldId id="279" r:id="rId6"/>
    <p:sldId id="274" r:id="rId7"/>
    <p:sldId id="276" r:id="rId8"/>
    <p:sldId id="277" r:id="rId9"/>
    <p:sldId id="281" r:id="rId10"/>
    <p:sldId id="283" r:id="rId11"/>
    <p:sldId id="285" r:id="rId12"/>
    <p:sldId id="288" r:id="rId13"/>
    <p:sldId id="303" r:id="rId14"/>
    <p:sldId id="305" r:id="rId15"/>
    <p:sldId id="307" r:id="rId16"/>
    <p:sldId id="309" r:id="rId17"/>
    <p:sldId id="290" r:id="rId18"/>
    <p:sldId id="292" r:id="rId19"/>
    <p:sldId id="294" r:id="rId20"/>
    <p:sldId id="318" r:id="rId21"/>
    <p:sldId id="301" r:id="rId22"/>
    <p:sldId id="296" r:id="rId23"/>
    <p:sldId id="298" r:id="rId24"/>
    <p:sldId id="310" r:id="rId25"/>
    <p:sldId id="312" r:id="rId26"/>
    <p:sldId id="314" r:id="rId27"/>
    <p:sldId id="316" r:id="rId28"/>
    <p:sldId id="320" r:id="rId29"/>
    <p:sldId id="319" r:id="rId30"/>
    <p:sldId id="317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74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png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39.wmf"/><Relationship Id="rId1" Type="http://schemas.openxmlformats.org/officeDocument/2006/relationships/image" Target="../media/image40.png"/><Relationship Id="rId4" Type="http://schemas.openxmlformats.org/officeDocument/2006/relationships/image" Target="../media/image4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914D2BC-0B76-431B-8DBD-F3994FD911C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B5BE721-E082-4789-A63F-0EB71C5751C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0CD7105-EEC6-4A1B-9747-FE1F095AC7D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6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9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w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04800" y="2130425"/>
            <a:ext cx="9067800" cy="1470025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Oscillatory Motion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Motion (10)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Dr. Hind I.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Abdulgafour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pend_ani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0" y="228600"/>
            <a:ext cx="2114550" cy="184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0" y="15240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dirty="0" smtClean="0"/>
              <a:t>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Connections between Uniform Circular Motion and Simple Harmonic Motion</a:t>
            </a:r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838200" y="1447800"/>
            <a:ext cx="7924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The velocity as a function of time:</a:t>
            </a:r>
          </a:p>
        </p:txBody>
      </p:sp>
      <p:pic>
        <p:nvPicPr>
          <p:cNvPr id="614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2209800"/>
            <a:ext cx="34988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914400" y="3124200"/>
            <a:ext cx="6477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And the acceleration:</a:t>
            </a:r>
          </a:p>
        </p:txBody>
      </p:sp>
      <p:pic>
        <p:nvPicPr>
          <p:cNvPr id="6144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3810000"/>
            <a:ext cx="37687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762000" y="4648200"/>
            <a:ext cx="7924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Both of these are found by taking components of the circular motion quantities.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0" y="15240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Period of a Mass on a Spring</a:t>
            </a:r>
          </a:p>
        </p:txBody>
      </p:sp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0" y="838200"/>
            <a:ext cx="83058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Since the force on a mass on a spring is proportional to the displacement, and also to the acceleration, we find that			.</a:t>
            </a:r>
          </a:p>
          <a:p>
            <a:pPr>
              <a:spcBef>
                <a:spcPct val="50000"/>
              </a:spcBef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Substituting the time dependencies of 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gives</a:t>
            </a:r>
          </a:p>
        </p:txBody>
      </p:sp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5800" y="1143000"/>
            <a:ext cx="201295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42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2438400"/>
            <a:ext cx="6873875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42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3200" y="3657600"/>
            <a:ext cx="2014538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423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95600" y="4648200"/>
            <a:ext cx="1968500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7" name="Picture 5" descr="FG13_08"/>
          <p:cNvPicPr>
            <a:picLocks noChangeAspect="1" noChangeArrowheads="1"/>
          </p:cNvPicPr>
          <p:nvPr/>
        </p:nvPicPr>
        <p:blipFill>
          <a:blip r:embed="rId2"/>
          <a:srcRect t="15472" b="15094"/>
          <a:stretch>
            <a:fillRect/>
          </a:stretch>
        </p:blipFill>
        <p:spPr bwMode="auto">
          <a:xfrm>
            <a:off x="0" y="2095500"/>
            <a:ext cx="9144000" cy="4762500"/>
          </a:xfrm>
          <a:prstGeom prst="rect">
            <a:avLst/>
          </a:prstGeom>
          <a:noFill/>
        </p:spPr>
      </p:pic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0" y="15240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Period of a Mass on a Spring</a:t>
            </a:r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381000" y="1143000"/>
            <a:ext cx="8305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Therefore, the period is</a:t>
            </a:r>
          </a:p>
        </p:txBody>
      </p:sp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1676400"/>
            <a:ext cx="2463800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334962"/>
          </a:xfrm>
        </p:spPr>
        <p:txBody>
          <a:bodyPr>
            <a:normAutofit fontScale="90000"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Springs are like Waves and Circles</a:t>
            </a:r>
          </a:p>
        </p:txBody>
      </p:sp>
      <p:pic>
        <p:nvPicPr>
          <p:cNvPr id="24580" name="Picture 4" descr="ssh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295400"/>
            <a:ext cx="5181600" cy="2805113"/>
          </a:xfrm>
          <a:prstGeom prst="rect">
            <a:avLst/>
          </a:prstGeom>
          <a:noFill/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4343400" y="685800"/>
            <a:ext cx="405447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The amplitude, A, of a wave is the same as the displacement ,x, of a spring. Both are in meters.</a:t>
            </a:r>
          </a:p>
        </p:txBody>
      </p:sp>
      <p:sp>
        <p:nvSpPr>
          <p:cNvPr id="24583" name="Line 7"/>
          <p:cNvSpPr>
            <a:spLocks noChangeShapeType="1"/>
          </p:cNvSpPr>
          <p:nvPr/>
        </p:nvSpPr>
        <p:spPr bwMode="auto">
          <a:xfrm flipH="1">
            <a:off x="3200400" y="1676400"/>
            <a:ext cx="914400" cy="609600"/>
          </a:xfrm>
          <a:prstGeom prst="line">
            <a:avLst/>
          </a:prstGeom>
          <a:noFill/>
          <a:ln w="25400">
            <a:solidFill>
              <a:srgbClr val="0066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1752600" y="1295400"/>
            <a:ext cx="9541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CREST</a:t>
            </a:r>
          </a:p>
        </p:txBody>
      </p:sp>
      <p:sp>
        <p:nvSpPr>
          <p:cNvPr id="24586" name="Line 10"/>
          <p:cNvSpPr>
            <a:spLocks noChangeShapeType="1"/>
          </p:cNvSpPr>
          <p:nvPr/>
        </p:nvSpPr>
        <p:spPr bwMode="auto">
          <a:xfrm>
            <a:off x="2133600" y="1600200"/>
            <a:ext cx="0" cy="457200"/>
          </a:xfrm>
          <a:prstGeom prst="line">
            <a:avLst/>
          </a:prstGeom>
          <a:noFill/>
          <a:ln w="25400">
            <a:solidFill>
              <a:srgbClr val="0066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2879725" y="4227513"/>
            <a:ext cx="9071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Trough</a:t>
            </a:r>
          </a:p>
        </p:txBody>
      </p:sp>
      <p:sp>
        <p:nvSpPr>
          <p:cNvPr id="24588" name="Line 12"/>
          <p:cNvSpPr>
            <a:spLocks noChangeShapeType="1"/>
          </p:cNvSpPr>
          <p:nvPr/>
        </p:nvSpPr>
        <p:spPr bwMode="auto">
          <a:xfrm flipV="1">
            <a:off x="3276600" y="3962400"/>
            <a:ext cx="0" cy="381000"/>
          </a:xfrm>
          <a:prstGeom prst="line">
            <a:avLst/>
          </a:prstGeom>
          <a:noFill/>
          <a:ln w="25400">
            <a:solidFill>
              <a:srgbClr val="0066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6080125" y="2551113"/>
            <a:ext cx="209865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Equilibrium Line</a:t>
            </a:r>
          </a:p>
        </p:txBody>
      </p:sp>
      <p:sp>
        <p:nvSpPr>
          <p:cNvPr id="24590" name="Line 14"/>
          <p:cNvSpPr>
            <a:spLocks noChangeShapeType="1"/>
          </p:cNvSpPr>
          <p:nvPr/>
        </p:nvSpPr>
        <p:spPr bwMode="auto">
          <a:xfrm flipH="1">
            <a:off x="5715000" y="2743200"/>
            <a:ext cx="381000" cy="152400"/>
          </a:xfrm>
          <a:prstGeom prst="line">
            <a:avLst/>
          </a:prstGeom>
          <a:noFill/>
          <a:ln w="25400">
            <a:solidFill>
              <a:srgbClr val="0066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4495800" y="3962400"/>
            <a:ext cx="464820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Period, T, is the time for one revolution or in the case of springs the time for ONE COMPLETE oscillation (One crest and trough). Oscillations could also be called vibrations and 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cycles.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In the wave above we have 1.75 cycles or waves or vibrations or oscillations. </a:t>
            </a:r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0" y="4648200"/>
            <a:ext cx="38862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0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=sec/cycle.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Let’s assume that the wave crosses the equilibrium line in one second intervals. T =3.5 seconds/1.75 cycles. 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 = 2 sec.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3" grpId="0" animBg="1"/>
      <p:bldP spid="24584" grpId="0"/>
      <p:bldP spid="24586" grpId="0" animBg="1"/>
      <p:bldP spid="24587" grpId="0"/>
      <p:bldP spid="24588" grpId="0" animBg="1"/>
      <p:bldP spid="24589" grpId="0"/>
      <p:bldP spid="24590" grpId="0" animBg="1"/>
      <p:bldP spid="24591" grpId="0"/>
      <p:bldP spid="245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Frequency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382000" cy="1752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FREQUENCY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of a wave is the inverse of the PERIOD. That means that the frequency is the #cycles per sec. The commonly used unit is HERTZ(HZ).</a:t>
            </a:r>
          </a:p>
        </p:txBody>
      </p:sp>
      <p:graphicFrame>
        <p:nvGraphicFramePr>
          <p:cNvPr id="25604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762000" y="2971800"/>
          <a:ext cx="7239000" cy="2801938"/>
        </p:xfrm>
        <a:graphic>
          <a:graphicData uri="http://schemas.openxmlformats.org/presentationml/2006/ole">
            <p:oleObj spid="_x0000_s6146" name="Equation" r:id="rId3" imgW="3314520" imgH="12826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12787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SHM and Uniform Circular Motion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4495800" cy="28194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Springs and Waves behave very similar to objects that move in circles.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200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The radius of the circle is symbolic of the displacement, x, of a spring or the amplitude, A, of a wave. </a:t>
            </a:r>
          </a:p>
        </p:txBody>
      </p:sp>
      <p:pic>
        <p:nvPicPr>
          <p:cNvPr id="28676" name="Picture 4" descr="shmani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1066800"/>
            <a:ext cx="4154488" cy="5048250"/>
          </a:xfrm>
          <a:prstGeom prst="rect">
            <a:avLst/>
          </a:prstGeom>
          <a:noFill/>
        </p:spPr>
      </p:pic>
      <p:graphicFrame>
        <p:nvGraphicFramePr>
          <p:cNvPr id="28677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381000" y="4495800"/>
          <a:ext cx="4038600" cy="790575"/>
        </p:xfrm>
        <a:graphic>
          <a:graphicData uri="http://schemas.openxmlformats.org/presentationml/2006/ole">
            <p:oleObj spid="_x0000_s7170" name="Equation" r:id="rId4" imgW="1231560" imgH="241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88987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SHM and Uniform Circular Motion</a:t>
            </a:r>
          </a:p>
        </p:txBody>
      </p:sp>
      <p:pic>
        <p:nvPicPr>
          <p:cNvPr id="30724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09600" y="1219200"/>
            <a:ext cx="3897313" cy="4876800"/>
          </a:xfrm>
          <a:noFill/>
          <a:ln/>
        </p:spPr>
      </p:pic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4632325" y="1179513"/>
            <a:ext cx="4359275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The radius of a circle is symbolic of the amplitude of a wave.</a:t>
            </a:r>
          </a:p>
          <a:p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Energy is conserved as the elastic potential energy in a spring can be converted into kinetic energy. Once again the displacement of a spring is symbolic of the amplitude of a wave</a:t>
            </a:r>
          </a:p>
          <a:p>
            <a:pPr>
              <a:buFontTx/>
              <a:buChar char="•"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Since BOTH algebraic expressions have the ratio of the Amplitude to the velocity we can set them equal to each other.</a:t>
            </a:r>
          </a:p>
          <a:p>
            <a:pPr>
              <a:buFontTx/>
              <a:buChar char="•"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This derives the PERIOD of a SPRING.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Energy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Conservation in Oscillatory Motion</a:t>
            </a: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304800" y="838200"/>
            <a:ext cx="838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In an ideal system with no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nonconservative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forces, the total mechanical energy is conserved. For a mass on a spring:</a:t>
            </a:r>
          </a:p>
        </p:txBody>
      </p:sp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828800"/>
            <a:ext cx="5478463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381000" y="2971800"/>
            <a:ext cx="8153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Since we know the position and velocity as functions of time, we can find the maximum kinetic and potential energies:</a:t>
            </a:r>
          </a:p>
        </p:txBody>
      </p:sp>
      <p:pic>
        <p:nvPicPr>
          <p:cNvPr id="5837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4114800"/>
            <a:ext cx="2689225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37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5334000"/>
            <a:ext cx="75946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dirty="0" smtClean="0"/>
              <a:t>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Energy Conservation in Oscillatory Motion</a:t>
            </a:r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228600" y="1219200"/>
            <a:ext cx="8686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As a function of time,</a:t>
            </a:r>
          </a:p>
        </p:txBody>
      </p:sp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400" y="1981200"/>
            <a:ext cx="9169400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457200" y="3886200"/>
            <a:ext cx="7391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So the total energy is constant; as the kinetic energy increases, the potential energy decreases, and vice versa.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Energy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Conservation in Oscillatory Motion</a:t>
            </a:r>
          </a:p>
        </p:txBody>
      </p:sp>
      <p:pic>
        <p:nvPicPr>
          <p:cNvPr id="56323" name="Picture 3" descr="FG13_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324100"/>
            <a:ext cx="6045200" cy="4533900"/>
          </a:xfrm>
          <a:prstGeom prst="rect">
            <a:avLst/>
          </a:prstGeom>
          <a:noFill/>
        </p:spPr>
      </p:pic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609600" y="1143000"/>
            <a:ext cx="7696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This diagram shows how the energy transforms from potential to kinetic and back, while the total energy remains the same.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381000" y="304800"/>
            <a:ext cx="845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dirty="0" smtClean="0"/>
              <a:t>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Periodic Motion</a:t>
            </a:r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381000" y="1143000"/>
            <a:ext cx="82296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Period: time required for one cycle of periodic motion</a:t>
            </a:r>
          </a:p>
          <a:p>
            <a:pPr>
              <a:spcBef>
                <a:spcPct val="50000"/>
              </a:spcBef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Frequency: number of oscillations per unit time</a:t>
            </a:r>
          </a:p>
        </p:txBody>
      </p:sp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057400"/>
            <a:ext cx="6783388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861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4343400"/>
            <a:ext cx="4624388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304800" y="3810000"/>
            <a:ext cx="3048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This unit is called the Hertz: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8381999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560387"/>
          </a:xfrm>
        </p:spPr>
        <p:txBody>
          <a:bodyPr>
            <a:noAutofit/>
          </a:bodyPr>
          <a:lstStyle/>
          <a:p>
            <a:pPr algn="l"/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Example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685800"/>
            <a:ext cx="8534400" cy="17526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 slingshot consists of a light leather cup, containing a stone, that is pulled back against 2 rubber bands. It takes a force of 30 N to stretch the bands 1.0 cm (a) What is the potential energy stored in the bands when a 50.0 g stone is placed in the cup and pulled back 0.20 m from the equilibrium position? (b) With what speed does it leave the slingshot?</a:t>
            </a:r>
          </a:p>
        </p:txBody>
      </p:sp>
      <p:graphicFrame>
        <p:nvGraphicFramePr>
          <p:cNvPr id="22532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762000" y="2667000"/>
          <a:ext cx="3733800" cy="3405188"/>
        </p:xfrm>
        <a:graphic>
          <a:graphicData uri="http://schemas.openxmlformats.org/presentationml/2006/ole">
            <p:oleObj spid="_x0000_s5122" name="Equation" r:id="rId3" imgW="1879560" imgH="1714320" progId="Equation.3">
              <p:embed/>
            </p:oleObj>
          </a:graphicData>
        </a:graphic>
      </p:graphicFrame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4495800" y="2590800"/>
            <a:ext cx="1409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3000</a:t>
            </a:r>
            <a:r>
              <a:rPr lang="en-US" sz="2400" b="1">
                <a:solidFill>
                  <a:srgbClr val="FF0000"/>
                </a:solidFill>
              </a:rPr>
              <a:t> N/m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4495800" y="3657600"/>
            <a:ext cx="677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60 J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1295400" y="5715000"/>
            <a:ext cx="9731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49 m/s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22535" grpId="0"/>
      <p:bldP spid="225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0" name="Picture 4" descr="FG13_12"/>
          <p:cNvPicPr>
            <a:picLocks noChangeAspect="1" noChangeArrowheads="1"/>
          </p:cNvPicPr>
          <p:nvPr/>
        </p:nvPicPr>
        <p:blipFill>
          <a:blip r:embed="rId2"/>
          <a:srcRect t="10924" b="11765"/>
          <a:stretch>
            <a:fillRect/>
          </a:stretch>
        </p:blipFill>
        <p:spPr bwMode="auto">
          <a:xfrm>
            <a:off x="1371600" y="2925763"/>
            <a:ext cx="6781800" cy="3932237"/>
          </a:xfrm>
          <a:prstGeom prst="rect">
            <a:avLst/>
          </a:prstGeom>
          <a:noFill/>
        </p:spPr>
      </p:pic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Pendulum</a:t>
            </a:r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381000" y="1752600"/>
            <a:ext cx="8382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A simple pendulum consists of a mass 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(of negligible size) suspended by a string or rod of length 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(and negligible mass).</a:t>
            </a:r>
          </a:p>
          <a:p>
            <a:pPr>
              <a:spcBef>
                <a:spcPct val="50000"/>
              </a:spcBef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The angle it makes with the vertical varies with time as a sine or cosine.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990600"/>
            <a:ext cx="8458200" cy="7620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Pendulums, like springs, oscillate back and forth exhibiting simple harmonic behavior.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dirty="0" smtClean="0"/>
              <a:t>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Pendulum</a:t>
            </a: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381000" y="1143000"/>
            <a:ext cx="39624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Looking at the forces on the pendulum bob, we see that the restoring force is proportional to sin </a:t>
            </a:r>
            <a:r>
              <a:rPr lang="el-GR" sz="2000" b="1" i="1" dirty="0">
                <a:latin typeface="Times New Roman" pitchFamily="18" charset="0"/>
                <a:cs typeface="Times New Roman" pitchFamily="18" charset="0"/>
              </a:rPr>
              <a:t>θ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whereas the restoring force for a spring is proportional to the displacement (which is </a:t>
            </a:r>
            <a:r>
              <a:rPr lang="el-GR" sz="2000" b="1" i="1" dirty="0">
                <a:latin typeface="Times New Roman" pitchFamily="18" charset="0"/>
                <a:cs typeface="Times New Roman" pitchFamily="18" charset="0"/>
              </a:rPr>
              <a:t>θ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in this case).</a:t>
            </a:r>
            <a:endParaRPr lang="el-GR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4276" name="Picture 4" descr="FG13_14"/>
          <p:cNvPicPr>
            <a:picLocks noChangeAspect="1" noChangeArrowheads="1"/>
          </p:cNvPicPr>
          <p:nvPr/>
        </p:nvPicPr>
        <p:blipFill>
          <a:blip r:embed="rId2"/>
          <a:srcRect l="22141" r="22510"/>
          <a:stretch>
            <a:fillRect/>
          </a:stretch>
        </p:blipFill>
        <p:spPr bwMode="auto">
          <a:xfrm>
            <a:off x="4495800" y="609600"/>
            <a:ext cx="4330700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Pendulums</a:t>
            </a:r>
          </a:p>
        </p:txBody>
      </p:sp>
      <p:graphicFrame>
        <p:nvGraphicFramePr>
          <p:cNvPr id="36867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533400" y="1295400"/>
          <a:ext cx="2185988" cy="2859088"/>
        </p:xfrm>
        <a:graphic>
          <a:graphicData uri="http://schemas.openxmlformats.org/presentationml/2006/ole">
            <p:oleObj spid="_x0000_s8194" name="Paint Shop Pro Image" r:id="rId3" imgW="2185366" imgH="2858537" progId="PaintShopPro">
              <p:embed/>
            </p:oleObj>
          </a:graphicData>
        </a:graphic>
      </p:graphicFrame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2971800" y="1066800"/>
            <a:ext cx="56546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Consider the FBD for a pendulum. Here we have the weight and tension. Even though the weight isn’t at an angle let’s draw an axis along the tension.</a:t>
            </a:r>
          </a:p>
        </p:txBody>
      </p:sp>
      <p:sp>
        <p:nvSpPr>
          <p:cNvPr id="36870" name="Line 6"/>
          <p:cNvSpPr>
            <a:spLocks noChangeShapeType="1"/>
          </p:cNvSpPr>
          <p:nvPr/>
        </p:nvSpPr>
        <p:spPr bwMode="auto">
          <a:xfrm>
            <a:off x="381000" y="1066800"/>
            <a:ext cx="2590800" cy="25146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871" name="Line 7"/>
          <p:cNvSpPr>
            <a:spLocks noChangeShapeType="1"/>
          </p:cNvSpPr>
          <p:nvPr/>
        </p:nvSpPr>
        <p:spPr bwMode="auto">
          <a:xfrm flipV="1">
            <a:off x="914400" y="1524000"/>
            <a:ext cx="1905000" cy="19050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872" name="Line 8"/>
          <p:cNvSpPr>
            <a:spLocks noChangeShapeType="1"/>
          </p:cNvSpPr>
          <p:nvPr/>
        </p:nvSpPr>
        <p:spPr bwMode="auto">
          <a:xfrm>
            <a:off x="685800" y="990600"/>
            <a:ext cx="0" cy="1600200"/>
          </a:xfrm>
          <a:prstGeom prst="line">
            <a:avLst/>
          </a:prstGeom>
          <a:noFill/>
          <a:ln w="25400">
            <a:solidFill>
              <a:srgbClr val="0066FF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1828800" y="2667000"/>
            <a:ext cx="3032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Symbol" pitchFamily="18" charset="2"/>
              </a:rPr>
              <a:t>q</a:t>
            </a:r>
          </a:p>
        </p:txBody>
      </p:sp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685800" y="1600200"/>
            <a:ext cx="3032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Symbol" pitchFamily="18" charset="2"/>
              </a:rPr>
              <a:t>q</a:t>
            </a:r>
          </a:p>
        </p:txBody>
      </p:sp>
      <p:sp>
        <p:nvSpPr>
          <p:cNvPr id="36875" name="Line 11"/>
          <p:cNvSpPr>
            <a:spLocks noChangeShapeType="1"/>
          </p:cNvSpPr>
          <p:nvPr/>
        </p:nvSpPr>
        <p:spPr bwMode="auto">
          <a:xfrm>
            <a:off x="1905000" y="2514600"/>
            <a:ext cx="609600" cy="6096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2209800" y="2438400"/>
            <a:ext cx="9763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mgcos</a:t>
            </a:r>
            <a:r>
              <a:rPr lang="en-US">
                <a:latin typeface="Symbol" pitchFamily="18" charset="2"/>
              </a:rPr>
              <a:t>q</a:t>
            </a:r>
          </a:p>
        </p:txBody>
      </p:sp>
      <p:sp>
        <p:nvSpPr>
          <p:cNvPr id="36877" name="Line 13"/>
          <p:cNvSpPr>
            <a:spLocks noChangeShapeType="1"/>
          </p:cNvSpPr>
          <p:nvPr/>
        </p:nvSpPr>
        <p:spPr bwMode="auto">
          <a:xfrm flipH="1">
            <a:off x="1905000" y="3124200"/>
            <a:ext cx="533400" cy="5334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1981200" y="3657600"/>
            <a:ext cx="9128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mgsin</a:t>
            </a:r>
            <a:r>
              <a:rPr lang="en-US">
                <a:latin typeface="Symbol" pitchFamily="18" charset="2"/>
              </a:rPr>
              <a:t>q</a:t>
            </a:r>
          </a:p>
        </p:txBody>
      </p:sp>
      <p:graphicFrame>
        <p:nvGraphicFramePr>
          <p:cNvPr id="36880" name="Object 16"/>
          <p:cNvGraphicFramePr>
            <a:graphicFrameLocks noChangeAspect="1"/>
          </p:cNvGraphicFramePr>
          <p:nvPr>
            <p:ph sz="half" idx="2"/>
          </p:nvPr>
        </p:nvGraphicFramePr>
        <p:xfrm>
          <a:off x="4114800" y="3429000"/>
          <a:ext cx="4038600" cy="1039813"/>
        </p:xfrm>
        <a:graphic>
          <a:graphicData uri="http://schemas.openxmlformats.org/presentationml/2006/ole">
            <p:oleObj spid="_x0000_s8195" name="Equation" r:id="rId4" imgW="1676160" imgH="431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 animBg="1"/>
      <p:bldP spid="36871" grpId="0" animBg="1"/>
      <p:bldP spid="36872" grpId="0" animBg="1"/>
      <p:bldP spid="36873" grpId="0"/>
      <p:bldP spid="36874" grpId="0"/>
      <p:bldP spid="36875" grpId="0" animBg="1"/>
      <p:bldP spid="36876" grpId="0"/>
      <p:bldP spid="36877" grpId="0" animBg="1"/>
      <p:bldP spid="3687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228600"/>
            <a:ext cx="8229600" cy="560387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Pendulums</a:t>
            </a:r>
          </a:p>
        </p:txBody>
      </p:sp>
      <p:graphicFrame>
        <p:nvGraphicFramePr>
          <p:cNvPr id="39939" name="Object 3"/>
          <p:cNvGraphicFramePr>
            <a:graphicFrameLocks noChangeAspect="1"/>
          </p:cNvGraphicFramePr>
          <p:nvPr>
            <p:ph sz="quarter" idx="1"/>
          </p:nvPr>
        </p:nvGraphicFramePr>
        <p:xfrm>
          <a:off x="7010400" y="1066800"/>
          <a:ext cx="1751013" cy="2189163"/>
        </p:xfrm>
        <a:graphic>
          <a:graphicData uri="http://schemas.openxmlformats.org/presentationml/2006/ole">
            <p:oleObj spid="_x0000_s9218" name="Paint Shop Pro Image" r:id="rId3" imgW="2146923" imgH="2682927" progId="PaintShopPro">
              <p:embed/>
            </p:oleObj>
          </a:graphicData>
        </a:graphic>
      </p:graphicFrame>
      <p:graphicFrame>
        <p:nvGraphicFramePr>
          <p:cNvPr id="39942" name="Object 6"/>
          <p:cNvGraphicFramePr>
            <a:graphicFrameLocks noChangeAspect="1"/>
          </p:cNvGraphicFramePr>
          <p:nvPr>
            <p:ph sz="quarter" idx="2"/>
          </p:nvPr>
        </p:nvGraphicFramePr>
        <p:xfrm>
          <a:off x="3200400" y="838200"/>
          <a:ext cx="3048000" cy="785813"/>
        </p:xfrm>
        <a:graphic>
          <a:graphicData uri="http://schemas.openxmlformats.org/presentationml/2006/ole">
            <p:oleObj spid="_x0000_s9219" name="Equation" r:id="rId4" imgW="1676160" imgH="431640" progId="Equation.3">
              <p:embed/>
            </p:oleObj>
          </a:graphicData>
        </a:graphic>
      </p:graphicFrame>
      <p:graphicFrame>
        <p:nvGraphicFramePr>
          <p:cNvPr id="39944" name="Object 8"/>
          <p:cNvGraphicFramePr>
            <a:graphicFrameLocks noChangeAspect="1"/>
          </p:cNvGraphicFramePr>
          <p:nvPr>
            <p:ph sz="quarter" idx="3"/>
          </p:nvPr>
        </p:nvGraphicFramePr>
        <p:xfrm>
          <a:off x="609600" y="990600"/>
          <a:ext cx="2740025" cy="4454525"/>
        </p:xfrm>
        <a:graphic>
          <a:graphicData uri="http://schemas.openxmlformats.org/presentationml/2006/ole">
            <p:oleObj spid="_x0000_s9220" name="Equation" r:id="rId5" imgW="1358640" imgH="2209680" progId="Equation.3">
              <p:embed/>
            </p:oleObj>
          </a:graphicData>
        </a:graphic>
      </p:graphicFrame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3429000" y="2209800"/>
            <a:ext cx="3048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What is x?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It is the amplitude! In the picture to the left, it represents the chord from where it was released to the bottom of the swing (equilibrium position).</a:t>
            </a: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4724400" y="4495800"/>
            <a:ext cx="3200400" cy="11430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947" name="Line 11"/>
          <p:cNvSpPr>
            <a:spLocks noChangeShapeType="1"/>
          </p:cNvSpPr>
          <p:nvPr/>
        </p:nvSpPr>
        <p:spPr bwMode="auto">
          <a:xfrm>
            <a:off x="1447800" y="4038600"/>
            <a:ext cx="685800" cy="9144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graphicFrame>
        <p:nvGraphicFramePr>
          <p:cNvPr id="39948" name="Object 12"/>
          <p:cNvGraphicFramePr>
            <a:graphicFrameLocks noChangeAspect="1"/>
          </p:cNvGraphicFramePr>
          <p:nvPr>
            <p:ph sz="quarter" idx="4"/>
          </p:nvPr>
        </p:nvGraphicFramePr>
        <p:xfrm>
          <a:off x="5029200" y="4495800"/>
          <a:ext cx="2438400" cy="1073150"/>
        </p:xfrm>
        <a:graphic>
          <a:graphicData uri="http://schemas.openxmlformats.org/presentationml/2006/ole">
            <p:oleObj spid="_x0000_s9221" name="Equation" r:id="rId6" imgW="1066680" imgH="469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6" grpId="0" animBg="1"/>
      <p:bldP spid="3994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dirty="0" smtClean="0"/>
              <a:t>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Pendulum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457200" y="838200"/>
            <a:ext cx="8382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Substituting </a:t>
            </a:r>
            <a:r>
              <a:rPr lang="el-GR" sz="2400" b="1" i="1" dirty="0">
                <a:latin typeface="Times New Roman" pitchFamily="18" charset="0"/>
                <a:cs typeface="Times New Roman" pitchFamily="18" charset="0"/>
              </a:rPr>
              <a:t>θ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for sin </a:t>
            </a:r>
            <a:r>
              <a:rPr lang="el-GR" sz="2400" b="1" i="1" dirty="0">
                <a:latin typeface="Times New Roman" pitchFamily="18" charset="0"/>
                <a:cs typeface="Times New Roman" pitchFamily="18" charset="0"/>
              </a:rPr>
              <a:t>θ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allows us to treat the pendulum in a mathematically identical way to the mass on a spring. Therefore, we find that the period of a pendulum depends only on the length of the string:</a:t>
            </a:r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3200400"/>
            <a:ext cx="5659438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4572000"/>
            <a:ext cx="1968500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636587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Example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667000" y="1066800"/>
            <a:ext cx="5791200" cy="16002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A visitor to a lighthouse wishes to determine the height of the tower. She ties a spool of thread to a small rock to make a simple pendulum, which she hangs down the center of a spiral staircase of the tower. The period of oscillation is 9.40 s. What is the height of the tower?</a:t>
            </a:r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graphicFrame>
        <p:nvGraphicFramePr>
          <p:cNvPr id="45060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2743200" y="2743200"/>
          <a:ext cx="5410200" cy="2052638"/>
        </p:xfrm>
        <a:graphic>
          <a:graphicData uri="http://schemas.openxmlformats.org/presentationml/2006/ole">
            <p:oleObj spid="_x0000_s10242" name="Equation" r:id="rId3" imgW="2476440" imgH="939600" progId="Equation.3">
              <p:embed/>
            </p:oleObj>
          </a:graphicData>
        </a:graphic>
      </p:graphicFrame>
      <p:pic>
        <p:nvPicPr>
          <p:cNvPr id="4506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1066800"/>
            <a:ext cx="1878013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4419600" y="5105400"/>
            <a:ext cx="2635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L = Height = 21.93 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Ho\AppData\Local\Temp\SNAGHTML3920a49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838200"/>
            <a:ext cx="7772400" cy="3124200"/>
          </a:xfrm>
          <a:prstGeom prst="rect">
            <a:avLst/>
          </a:prstGeom>
          <a:noFill/>
        </p:spPr>
      </p:pic>
      <p:pic>
        <p:nvPicPr>
          <p:cNvPr id="15364" name="Picture 4" descr="C:\Users\Ho\AppData\Local\Temp\SNAGHTML392350c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4038600"/>
            <a:ext cx="7696200" cy="17526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28600" y="0"/>
            <a:ext cx="464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Homework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81000"/>
            <a:ext cx="8534399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228600" y="0"/>
            <a:ext cx="8458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Simple 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Harmonic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Motion (SHM)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457200" y="533400"/>
            <a:ext cx="8229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Back and forth motion that is caused by a force that is </a:t>
            </a:r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directly proportional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to the displacement. The displacement centers around an equilibrium position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52400" y="2286000"/>
          <a:ext cx="2819400" cy="838199"/>
        </p:xfrm>
        <a:graphic>
          <a:graphicData uri="http://schemas.openxmlformats.org/presentationml/2006/ole">
            <p:oleObj spid="_x0000_s1026" name="Equation" r:id="rId3" imgW="393480" imgH="228600" progId="Equation.3">
              <p:embed/>
            </p:oleObj>
          </a:graphicData>
        </a:graphic>
      </p:graphicFrame>
      <p:pic>
        <p:nvPicPr>
          <p:cNvPr id="7" name="Picture 4" descr="spring_mass_di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14800" y="2590800"/>
            <a:ext cx="4419600" cy="3352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8458199" cy="609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636587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Springs – Hooke’s Law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One of the simplest type of simple harmonic motion is called 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Hooke's Law.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This is primarily in reference to SPRINGS.</a:t>
            </a:r>
          </a:p>
          <a:p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4" descr="hoo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1371600"/>
            <a:ext cx="4562475" cy="2343150"/>
          </a:xfrm>
          <a:prstGeom prst="rect">
            <a:avLst/>
          </a:prstGeom>
          <a:noFill/>
        </p:spPr>
      </p:pic>
      <p:graphicFrame>
        <p:nvGraphicFramePr>
          <p:cNvPr id="9221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533400" y="4114800"/>
          <a:ext cx="4038600" cy="1852613"/>
        </p:xfrm>
        <a:graphic>
          <a:graphicData uri="http://schemas.openxmlformats.org/presentationml/2006/ole">
            <p:oleObj spid="_x0000_s2050" name="Equation" r:id="rId4" imgW="1993680" imgH="914400" progId="Equation.3">
              <p:embed/>
            </p:oleObj>
          </a:graphicData>
        </a:graphic>
      </p:graphicFrame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5089525" y="3922713"/>
            <a:ext cx="390207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The negative sign only tells us that “F” is what is called a RESTORING FORCE, in that it works in the OPPOSITE direction of the displacement.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07987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Example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914400"/>
            <a:ext cx="8458200" cy="1447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A load of 50 N attached to a spring hanging vertically stretches the spring 5.0 cm. The spring is now placed horizontally on a table and stretched 11.0 cm. What force is required to stretch the spring this amount?</a:t>
            </a:r>
          </a:p>
        </p:txBody>
      </p:sp>
      <p:graphicFrame>
        <p:nvGraphicFramePr>
          <p:cNvPr id="12292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990600" y="2514600"/>
          <a:ext cx="2419350" cy="1958975"/>
        </p:xfrm>
        <a:graphic>
          <a:graphicData uri="http://schemas.openxmlformats.org/presentationml/2006/ole">
            <p:oleObj spid="_x0000_s4098" name="Equation" r:id="rId3" imgW="799920" imgH="647640" progId="Equation.3">
              <p:embed/>
            </p:oleObj>
          </a:graphicData>
        </a:graphic>
      </p:graphicFrame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676400" y="396240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1000 N/m</a:t>
            </a:r>
          </a:p>
        </p:txBody>
      </p:sp>
      <p:graphicFrame>
        <p:nvGraphicFramePr>
          <p:cNvPr id="12296" name="Object 8"/>
          <p:cNvGraphicFramePr>
            <a:graphicFrameLocks noChangeAspect="1"/>
          </p:cNvGraphicFramePr>
          <p:nvPr>
            <p:ph sz="quarter" idx="3"/>
          </p:nvPr>
        </p:nvGraphicFramePr>
        <p:xfrm>
          <a:off x="4191000" y="2514600"/>
          <a:ext cx="2895600" cy="1817688"/>
        </p:xfrm>
        <a:graphic>
          <a:graphicData uri="http://schemas.openxmlformats.org/presentationml/2006/ole">
            <p:oleObj spid="_x0000_s4099" name="Equation" r:id="rId4" imgW="1091880" imgH="685800" progId="Equation.3">
              <p:embed/>
            </p:oleObj>
          </a:graphicData>
        </a:graphic>
      </p:graphicFrame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5181600" y="3810000"/>
            <a:ext cx="998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66FF"/>
                </a:solidFill>
              </a:rPr>
              <a:t>110 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  <p:bldP spid="1229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228600" y="0"/>
            <a:ext cx="845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Simple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Harmonic Motion</a:t>
            </a: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81000" y="762000"/>
            <a:ext cx="8229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 mass on a spring has a displacement as a function of time that is a sine or cosine curve:</a:t>
            </a:r>
          </a:p>
        </p:txBody>
      </p:sp>
      <p:pic>
        <p:nvPicPr>
          <p:cNvPr id="66564" name="Picture 4" descr="FG13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943100"/>
            <a:ext cx="6553200" cy="4914900"/>
          </a:xfrm>
          <a:prstGeom prst="rect">
            <a:avLst/>
          </a:prstGeom>
          <a:noFill/>
        </p:spPr>
      </p:pic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457200" y="1828800"/>
            <a:ext cx="3124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Here, 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is called the amplitude of the motion.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228600" y="0"/>
            <a:ext cx="845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Simple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Harmonic Motion</a:t>
            </a:r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381000" y="762000"/>
            <a:ext cx="8305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If we call the period of the motion 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– this is the time to complete one full cycle – we can write the position as a function of time:</a:t>
            </a:r>
          </a:p>
        </p:txBody>
      </p:sp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2667000"/>
            <a:ext cx="3498850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533400" y="4191000"/>
            <a:ext cx="7924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It is then straightforward to show that the position at time </a:t>
            </a:r>
            <a:r>
              <a:rPr lang="en-US" sz="24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 + 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is the same as the position at time </a:t>
            </a:r>
            <a:r>
              <a:rPr lang="en-US" sz="24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, as we would expect.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6" name="Picture 4" descr="FG13_04"/>
          <p:cNvPicPr>
            <a:picLocks noChangeAspect="1" noChangeArrowheads="1"/>
          </p:cNvPicPr>
          <p:nvPr/>
        </p:nvPicPr>
        <p:blipFill>
          <a:blip r:embed="rId2"/>
          <a:srcRect l="13274" r="13718"/>
          <a:stretch>
            <a:fillRect/>
          </a:stretch>
        </p:blipFill>
        <p:spPr bwMode="auto">
          <a:xfrm>
            <a:off x="3833813" y="1371600"/>
            <a:ext cx="5081587" cy="5219700"/>
          </a:xfrm>
          <a:prstGeom prst="rect">
            <a:avLst/>
          </a:prstGeom>
          <a:noFill/>
        </p:spPr>
      </p:pic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0" y="15240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Connections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between Uniform Circular Motion and Simple Harmonic Motion</a:t>
            </a: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228600" y="1219200"/>
            <a:ext cx="44958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An object in simple harmonic motion has the same motion as one component of an object in uniform circular motion: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266700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Here, the object in circular motion has an angular speed of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3581400"/>
            <a:ext cx="20145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0" y="434340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where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is the period of motion of the object in simple harmonic motion.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0" y="15240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dirty="0" smtClean="0"/>
              <a:t>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Connections between Uniform Circular Motion and Simple Harmonic Motion</a:t>
            </a:r>
          </a:p>
        </p:txBody>
      </p:sp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381000" y="1600200"/>
            <a:ext cx="8305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The position as a function of time:</a:t>
            </a:r>
          </a:p>
        </p:txBody>
      </p:sp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2286000"/>
            <a:ext cx="795337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457200" y="3429000"/>
            <a:ext cx="6324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The angular frequency:</a:t>
            </a:r>
          </a:p>
        </p:txBody>
      </p:sp>
      <p:pic>
        <p:nvPicPr>
          <p:cNvPr id="6247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4038600"/>
            <a:ext cx="3903663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2324</TotalTime>
  <Words>1187</Words>
  <Application>Microsoft Office PowerPoint</Application>
  <PresentationFormat>On-screen Show (4:3)</PresentationFormat>
  <Paragraphs>90</Paragraphs>
  <Slides>30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Office Theme</vt:lpstr>
      <vt:lpstr>Microsoft Equation 3.0</vt:lpstr>
      <vt:lpstr>Paint Shop Pro Image</vt:lpstr>
      <vt:lpstr>Oscillatory Motion   Motion (10)</vt:lpstr>
      <vt:lpstr>Slide 2</vt:lpstr>
      <vt:lpstr>Slide 3</vt:lpstr>
      <vt:lpstr>Springs – Hooke’s Law</vt:lpstr>
      <vt:lpstr>Example</vt:lpstr>
      <vt:lpstr>Slide 6</vt:lpstr>
      <vt:lpstr>Slide 7</vt:lpstr>
      <vt:lpstr>Slide 8</vt:lpstr>
      <vt:lpstr>Slide 9</vt:lpstr>
      <vt:lpstr>Slide 10</vt:lpstr>
      <vt:lpstr>Slide 11</vt:lpstr>
      <vt:lpstr>Slide 12</vt:lpstr>
      <vt:lpstr>Springs are like Waves and Circles</vt:lpstr>
      <vt:lpstr>Frequency</vt:lpstr>
      <vt:lpstr>SHM and Uniform Circular Motion</vt:lpstr>
      <vt:lpstr>SHM and Uniform Circular Motion</vt:lpstr>
      <vt:lpstr>Slide 17</vt:lpstr>
      <vt:lpstr>Slide 18</vt:lpstr>
      <vt:lpstr>Slide 19</vt:lpstr>
      <vt:lpstr>Slide 20</vt:lpstr>
      <vt:lpstr>Example</vt:lpstr>
      <vt:lpstr>Slide 22</vt:lpstr>
      <vt:lpstr>Slide 23</vt:lpstr>
      <vt:lpstr>Pendulums</vt:lpstr>
      <vt:lpstr>Pendulums</vt:lpstr>
      <vt:lpstr>Slide 26</vt:lpstr>
      <vt:lpstr>Example</vt:lpstr>
      <vt:lpstr>Slide 28</vt:lpstr>
      <vt:lpstr>Slide 29</vt:lpstr>
      <vt:lpstr>Slide 30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Periodic Motion (10)</dc:title>
  <dc:creator>Ho</dc:creator>
  <cp:lastModifiedBy>Ho</cp:lastModifiedBy>
  <cp:revision>26</cp:revision>
  <dcterms:created xsi:type="dcterms:W3CDTF">2006-08-16T00:00:00Z</dcterms:created>
  <dcterms:modified xsi:type="dcterms:W3CDTF">2018-03-27T20:16:10Z</dcterms:modified>
</cp:coreProperties>
</file>