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94" r:id="rId3"/>
    <p:sldId id="289" r:id="rId4"/>
    <p:sldId id="257" r:id="rId5"/>
    <p:sldId id="258" r:id="rId6"/>
    <p:sldId id="260" r:id="rId7"/>
    <p:sldId id="291" r:id="rId8"/>
    <p:sldId id="261" r:id="rId9"/>
    <p:sldId id="267" r:id="rId10"/>
    <p:sldId id="263" r:id="rId11"/>
    <p:sldId id="266" r:id="rId12"/>
    <p:sldId id="268" r:id="rId13"/>
    <p:sldId id="262" r:id="rId14"/>
    <p:sldId id="264" r:id="rId15"/>
    <p:sldId id="271" r:id="rId16"/>
    <p:sldId id="279" r:id="rId17"/>
    <p:sldId id="272" r:id="rId18"/>
    <p:sldId id="278" r:id="rId19"/>
    <p:sldId id="277" r:id="rId20"/>
    <p:sldId id="276" r:id="rId21"/>
    <p:sldId id="292" r:id="rId22"/>
    <p:sldId id="280" r:id="rId23"/>
    <p:sldId id="281" r:id="rId24"/>
    <p:sldId id="282" r:id="rId25"/>
    <p:sldId id="283" r:id="rId26"/>
    <p:sldId id="284" r:id="rId27"/>
    <p:sldId id="285" r:id="rId28"/>
    <p:sldId id="286"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1386" y="-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99CDCC-6EB8-421A-B907-FC616F90893B}" type="datetimeFigureOut">
              <a:rPr lang="en-MY" smtClean="0"/>
              <a:pPr/>
              <a:t>31/1/2017</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1074E8-6EA0-4919-90B3-1EC4D0336F5D}" type="slidenum">
              <a:rPr lang="en-MY" smtClean="0"/>
              <a:pPr/>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D71074E8-6EA0-4919-90B3-1EC4D0336F5D}" type="slidenum">
              <a:rPr lang="en-MY" smtClean="0"/>
              <a:pPr/>
              <a:t>24</a:t>
            </a:fld>
            <a:endParaRPr lang="en-MY"/>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0D7662F5-859B-4CA4-942A-DD0B623D2E18}" type="datetimeFigureOut">
              <a:rPr lang="en-MY" smtClean="0"/>
              <a:pPr/>
              <a:t>31/1/2017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0D7662F5-859B-4CA4-942A-DD0B623D2E18}" type="datetimeFigureOut">
              <a:rPr lang="en-MY" smtClean="0"/>
              <a:pPr/>
              <a:t>31/1/2017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0D7662F5-859B-4CA4-942A-DD0B623D2E18}" type="datetimeFigureOut">
              <a:rPr lang="en-MY" smtClean="0"/>
              <a:pPr/>
              <a:t>31/1/2017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0D7662F5-859B-4CA4-942A-DD0B623D2E18}" type="datetimeFigureOut">
              <a:rPr lang="en-MY" smtClean="0"/>
              <a:pPr/>
              <a:t>31/1/2017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7662F5-859B-4CA4-942A-DD0B623D2E18}" type="datetimeFigureOut">
              <a:rPr lang="en-MY" smtClean="0"/>
              <a:pPr/>
              <a:t>31/1/2017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0D7662F5-859B-4CA4-942A-DD0B623D2E18}" type="datetimeFigureOut">
              <a:rPr lang="en-MY" smtClean="0"/>
              <a:pPr/>
              <a:t>31/1/2017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0D7662F5-859B-4CA4-942A-DD0B623D2E18}" type="datetimeFigureOut">
              <a:rPr lang="en-MY" smtClean="0"/>
              <a:pPr/>
              <a:t>31/1/2017</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0D7662F5-859B-4CA4-942A-DD0B623D2E18}" type="datetimeFigureOut">
              <a:rPr lang="en-MY" smtClean="0"/>
              <a:pPr/>
              <a:t>31/1/2017</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662F5-859B-4CA4-942A-DD0B623D2E18}" type="datetimeFigureOut">
              <a:rPr lang="en-MY" smtClean="0"/>
              <a:pPr/>
              <a:t>31/1/2017</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7662F5-859B-4CA4-942A-DD0B623D2E18}" type="datetimeFigureOut">
              <a:rPr lang="en-MY" smtClean="0"/>
              <a:pPr/>
              <a:t>31/1/2017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7662F5-859B-4CA4-942A-DD0B623D2E18}" type="datetimeFigureOut">
              <a:rPr lang="en-MY" smtClean="0"/>
              <a:pPr/>
              <a:t>31/1/2017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87E3E073-29C3-480B-9C15-81088DEE837B}" type="slidenum">
              <a:rPr lang="en-MY" smtClean="0"/>
              <a:pPr/>
              <a:t>‹#›</a:t>
            </a:fld>
            <a:endParaRPr lang="en-M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7662F5-859B-4CA4-942A-DD0B623D2E18}" type="datetimeFigureOut">
              <a:rPr lang="en-MY" smtClean="0"/>
              <a:pPr/>
              <a:t>31/1/2017</a:t>
            </a:fld>
            <a:endParaRPr lang="en-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E3E073-29C3-480B-9C15-81088DEE837B}" type="slidenum">
              <a:rPr lang="en-MY" smtClean="0"/>
              <a:pPr/>
              <a:t>‹#›</a:t>
            </a:fld>
            <a:endParaRPr lang="en-MY"/>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908720"/>
            <a:ext cx="7772400" cy="1470025"/>
          </a:xfrm>
        </p:spPr>
        <p:txBody>
          <a:bodyPr>
            <a:noAutofit/>
          </a:bodyPr>
          <a:lstStyle/>
          <a:p>
            <a:r>
              <a:rPr lang="en-US" sz="4800" b="1" dirty="0" smtClean="0">
                <a:solidFill>
                  <a:srgbClr val="FF0000"/>
                </a:solidFill>
                <a:effectLst>
                  <a:outerShdw blurRad="38100" dist="38100" dir="2700000" algn="tl">
                    <a:srgbClr val="C0C0C0"/>
                  </a:outerShdw>
                </a:effectLst>
                <a:latin typeface="Times New Roman" pitchFamily="18" charset="0"/>
                <a:cs typeface="Times New Roman" pitchFamily="18" charset="0"/>
              </a:rPr>
              <a:t>Lecture ﴾1﴿ </a:t>
            </a:r>
            <a:r>
              <a:rPr lang="en-US" sz="4800" b="1" dirty="0" smtClean="0">
                <a:solidFill>
                  <a:srgbClr val="FF0000"/>
                </a:solidFill>
                <a:latin typeface="Times New Roman" pitchFamily="18" charset="0"/>
                <a:cs typeface="Times New Roman" pitchFamily="18" charset="0"/>
              </a:rPr>
              <a:t/>
            </a:r>
            <a:br>
              <a:rPr lang="en-US" sz="4800" b="1" dirty="0" smtClean="0">
                <a:solidFill>
                  <a:srgbClr val="FF0000"/>
                </a:solidFill>
                <a:latin typeface="Times New Roman" pitchFamily="18" charset="0"/>
                <a:cs typeface="Times New Roman" pitchFamily="18" charset="0"/>
              </a:rPr>
            </a:br>
            <a:r>
              <a:rPr lang="en-US" sz="4800" b="1" dirty="0" smtClean="0">
                <a:solidFill>
                  <a:srgbClr val="FF0000"/>
                </a:solidFill>
                <a:latin typeface="Times New Roman" pitchFamily="18" charset="0"/>
                <a:cs typeface="Times New Roman" pitchFamily="18" charset="0"/>
              </a:rPr>
              <a:t>Physics and Physical Measurements</a:t>
            </a:r>
            <a:endParaRPr lang="en-MY" sz="4800"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a:bodyPr>
          <a:lstStyle/>
          <a:p>
            <a:r>
              <a:rPr lang="en-US" sz="4400" b="1" dirty="0" smtClean="0">
                <a:solidFill>
                  <a:schemeClr val="tx1"/>
                </a:solidFill>
                <a:latin typeface="Times New Roman" pitchFamily="18" charset="0"/>
                <a:cs typeface="Times New Roman" pitchFamily="18" charset="0"/>
              </a:rPr>
              <a:t>Dr. Hind I. Abdulgafour Al-</a:t>
            </a:r>
            <a:r>
              <a:rPr lang="en-US" sz="4400" b="1" dirty="0" err="1" smtClean="0">
                <a:solidFill>
                  <a:schemeClr val="tx1"/>
                </a:solidFill>
                <a:latin typeface="Times New Roman" pitchFamily="18" charset="0"/>
                <a:cs typeface="Times New Roman" pitchFamily="18" charset="0"/>
              </a:rPr>
              <a:t>Shaikh</a:t>
            </a:r>
            <a:endParaRPr lang="en-MY" sz="44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0"/>
            <a:ext cx="8229600" cy="648072"/>
          </a:xfrm>
        </p:spPr>
        <p:txBody>
          <a:bodyPr>
            <a:normAutofit/>
          </a:bodyPr>
          <a:lstStyle/>
          <a:p>
            <a:r>
              <a:rPr lang="fr-FR" sz="3200" b="1" dirty="0" smtClean="0">
                <a:latin typeface="Times New Roman" pitchFamily="18" charset="0"/>
                <a:cs typeface="Times New Roman" pitchFamily="18" charset="0"/>
              </a:rPr>
              <a:t>SI Unit </a:t>
            </a:r>
            <a:r>
              <a:rPr lang="fr-FR" sz="3200" b="1" dirty="0" err="1" smtClean="0">
                <a:latin typeface="Times New Roman" pitchFamily="18" charset="0"/>
                <a:cs typeface="Times New Roman" pitchFamily="18" charset="0"/>
              </a:rPr>
              <a:t>Prefixes</a:t>
            </a:r>
            <a:r>
              <a:rPr lang="fr-FR" sz="3200" b="1" dirty="0" smtClean="0">
                <a:latin typeface="Times New Roman" pitchFamily="18" charset="0"/>
                <a:cs typeface="Times New Roman" pitchFamily="18" charset="0"/>
              </a:rPr>
              <a:t> - Part II</a:t>
            </a:r>
            <a:endParaRPr lang="en-MY" sz="3200" b="1" dirty="0">
              <a:latin typeface="Times New Roman" pitchFamily="18" charset="0"/>
              <a:cs typeface="Times New Roman" pitchFamily="18" charset="0"/>
            </a:endParaRPr>
          </a:p>
        </p:txBody>
      </p:sp>
      <p:pic>
        <p:nvPicPr>
          <p:cNvPr id="2051" name="Picture 3" descr="C:\Users\Hind\Desktop\Picture1.png"/>
          <p:cNvPicPr>
            <a:picLocks noGrp="1" noChangeAspect="1" noChangeArrowheads="1"/>
          </p:cNvPicPr>
          <p:nvPr>
            <p:ph idx="1"/>
          </p:nvPr>
        </p:nvPicPr>
        <p:blipFill>
          <a:blip r:embed="rId2" cstate="print"/>
          <a:srcRect/>
          <a:stretch>
            <a:fillRect/>
          </a:stretch>
        </p:blipFill>
        <p:spPr bwMode="auto">
          <a:xfrm>
            <a:off x="683568" y="980728"/>
            <a:ext cx="7920880" cy="547260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850106"/>
          </a:xfrm>
        </p:spPr>
        <p:txBody>
          <a:bodyPr>
            <a:normAutofit/>
          </a:bodyPr>
          <a:lstStyle/>
          <a:p>
            <a:r>
              <a:rPr lang="en-US" b="1" dirty="0" smtClean="0">
                <a:latin typeface="Times New Roman" pitchFamily="18" charset="0"/>
                <a:cs typeface="Times New Roman" pitchFamily="18" charset="0"/>
              </a:rPr>
              <a:t>Fundamental  SI units</a:t>
            </a:r>
            <a:endParaRPr lang="en-MY" dirty="0"/>
          </a:p>
        </p:txBody>
      </p:sp>
      <p:pic>
        <p:nvPicPr>
          <p:cNvPr id="2051" name="Picture 3" descr="C:\Users\Hind\Desktop\Picture4.png"/>
          <p:cNvPicPr>
            <a:picLocks noGrp="1" noChangeAspect="1" noChangeArrowheads="1"/>
          </p:cNvPicPr>
          <p:nvPr>
            <p:ph idx="1"/>
          </p:nvPr>
        </p:nvPicPr>
        <p:blipFill>
          <a:blip r:embed="rId2" cstate="print"/>
          <a:srcRect/>
          <a:stretch>
            <a:fillRect/>
          </a:stretch>
        </p:blipFill>
        <p:spPr bwMode="auto">
          <a:xfrm>
            <a:off x="611560" y="1052736"/>
            <a:ext cx="7848871" cy="547260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r>
              <a:rPr lang="en-US" b="1" dirty="0" smtClean="0">
                <a:solidFill>
                  <a:srgbClr val="C00000"/>
                </a:solidFill>
                <a:latin typeface="Times New Roman" pitchFamily="18" charset="0"/>
                <a:cs typeface="Times New Roman" pitchFamily="18" charset="0"/>
              </a:rPr>
              <a:t>Derived SI Units (examples)</a:t>
            </a:r>
            <a:endParaRPr lang="en-MY" dirty="0"/>
          </a:p>
        </p:txBody>
      </p:sp>
      <p:pic>
        <p:nvPicPr>
          <p:cNvPr id="5122" name="Picture 2" descr="C:\Users\Hind\Desktop\Picture5.png"/>
          <p:cNvPicPr>
            <a:picLocks noGrp="1" noChangeAspect="1" noChangeArrowheads="1"/>
          </p:cNvPicPr>
          <p:nvPr>
            <p:ph idx="1"/>
          </p:nvPr>
        </p:nvPicPr>
        <p:blipFill>
          <a:blip r:embed="rId2" cstate="print"/>
          <a:srcRect/>
          <a:stretch>
            <a:fillRect/>
          </a:stretch>
        </p:blipFill>
        <p:spPr bwMode="auto">
          <a:xfrm>
            <a:off x="251520" y="1196752"/>
            <a:ext cx="8496944" cy="54006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solidFill>
                  <a:srgbClr val="FF0000"/>
                </a:solidFill>
                <a:latin typeface="Times New Roman" pitchFamily="18" charset="0"/>
                <a:cs typeface="Times New Roman" pitchFamily="18" charset="0"/>
              </a:rPr>
              <a:t>The Length </a:t>
            </a:r>
            <a:r>
              <a:rPr lang="en-US" b="1" dirty="0" smtClean="0"/>
              <a:t/>
            </a:r>
            <a:br>
              <a:rPr lang="en-US" b="1" dirty="0" smtClean="0"/>
            </a:br>
            <a:endParaRPr lang="en-MY" dirty="0"/>
          </a:p>
        </p:txBody>
      </p:sp>
      <p:sp>
        <p:nvSpPr>
          <p:cNvPr id="3" name="Content Placeholder 2"/>
          <p:cNvSpPr>
            <a:spLocks noGrp="1"/>
          </p:cNvSpPr>
          <p:nvPr>
            <p:ph idx="1"/>
          </p:nvPr>
        </p:nvSpPr>
        <p:spPr>
          <a:xfrm>
            <a:off x="179512" y="1124744"/>
            <a:ext cx="8964488" cy="5733256"/>
          </a:xfrm>
        </p:spPr>
        <p:txBody>
          <a:bodyPr>
            <a:normAutofit/>
          </a:bodyPr>
          <a:lstStyle/>
          <a:p>
            <a:r>
              <a:rPr lang="en-MY" sz="2800" b="1" dirty="0" smtClean="0">
                <a:solidFill>
                  <a:srgbClr val="002060"/>
                </a:solidFill>
                <a:latin typeface="Times New Roman" pitchFamily="18" charset="0"/>
                <a:cs typeface="Times New Roman" pitchFamily="18" charset="0"/>
              </a:rPr>
              <a:t>The definition of the meter (abbreviated m) is the distance that light travels in vacuum in 1/ 299,792,458 second</a:t>
            </a:r>
            <a:r>
              <a:rPr lang="en-US" sz="2800" b="1" dirty="0" smtClean="0">
                <a:solidFill>
                  <a:srgbClr val="002060"/>
                </a:solidFill>
                <a:latin typeface="Times New Roman" pitchFamily="18" charset="0"/>
                <a:cs typeface="Times New Roman" pitchFamily="18" charset="0"/>
              </a:rPr>
              <a:t>.</a:t>
            </a:r>
          </a:p>
          <a:p>
            <a:endParaRPr lang="en-MY" sz="2800" b="1" dirty="0">
              <a:solidFill>
                <a:srgbClr val="002060"/>
              </a:solidFill>
              <a:latin typeface="Times New Roman" pitchFamily="18" charset="0"/>
              <a:cs typeface="Times New Roman" pitchFamily="18" charset="0"/>
            </a:endParaRPr>
          </a:p>
        </p:txBody>
      </p:sp>
      <p:pic>
        <p:nvPicPr>
          <p:cNvPr id="6" name="Picture 2"/>
          <p:cNvPicPr>
            <a:picLocks noChangeAspect="1" noChangeArrowheads="1"/>
          </p:cNvPicPr>
          <p:nvPr/>
        </p:nvPicPr>
        <p:blipFill>
          <a:blip r:embed="rId2" cstate="print"/>
          <a:srcRect/>
          <a:stretch>
            <a:fillRect/>
          </a:stretch>
        </p:blipFill>
        <p:spPr bwMode="auto">
          <a:xfrm>
            <a:off x="323528" y="2996952"/>
            <a:ext cx="8640960" cy="3672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5"/>
          <p:cNvSpPr>
            <a:spLocks noGrp="1"/>
          </p:cNvSpPr>
          <p:nvPr>
            <p:ph type="title"/>
          </p:nvPr>
        </p:nvSpPr>
        <p:spPr>
          <a:xfrm>
            <a:off x="457200" y="274638"/>
            <a:ext cx="8229600" cy="2074242"/>
          </a:xfrm>
        </p:spPr>
        <p:txBody>
          <a:bodyPr/>
          <a:lstStyle/>
          <a:p>
            <a:endParaRPr lang="en-MY" dirty="0"/>
          </a:p>
        </p:txBody>
      </p:sp>
      <p:pic>
        <p:nvPicPr>
          <p:cNvPr id="11" name="Picture 4"/>
          <p:cNvPicPr>
            <a:picLocks noChangeAspect="1" noChangeArrowheads="1"/>
          </p:cNvPicPr>
          <p:nvPr/>
        </p:nvPicPr>
        <p:blipFill>
          <a:blip r:embed="rId2" cstate="print"/>
          <a:srcRect/>
          <a:stretch>
            <a:fillRect/>
          </a:stretch>
        </p:blipFill>
        <p:spPr bwMode="auto">
          <a:xfrm>
            <a:off x="0" y="0"/>
            <a:ext cx="8941763" cy="2060656"/>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0" y="2132856"/>
            <a:ext cx="9144000" cy="4725144"/>
          </a:xfrm>
          <a:prstGeom prst="rect">
            <a:avLst/>
          </a:prstGeom>
          <a:noFill/>
          <a:ln w="9525">
            <a:noFill/>
            <a:miter lim="800000"/>
            <a:headEnd/>
            <a:tailEnd/>
          </a:ln>
        </p:spPr>
      </p:pic>
      <p:sp>
        <p:nvSpPr>
          <p:cNvPr id="13" name="Rectangle 12"/>
          <p:cNvSpPr/>
          <p:nvPr/>
        </p:nvSpPr>
        <p:spPr>
          <a:xfrm>
            <a:off x="0" y="0"/>
            <a:ext cx="2739853" cy="400110"/>
          </a:xfrm>
          <a:prstGeom prst="rect">
            <a:avLst/>
          </a:prstGeom>
        </p:spPr>
        <p:txBody>
          <a:bodyPr wrap="square">
            <a:spAutoFit/>
          </a:bodyPr>
          <a:lstStyle/>
          <a:p>
            <a:r>
              <a:rPr lang="en-US" sz="2000" b="1" dirty="0" smtClean="0">
                <a:solidFill>
                  <a:srgbClr val="C00000"/>
                </a:solidFill>
                <a:latin typeface="Times New Roman" pitchFamily="18" charset="0"/>
                <a:cs typeface="Times New Roman" pitchFamily="18" charset="0"/>
              </a:rPr>
              <a:t>Range of lengths</a:t>
            </a:r>
            <a:endParaRPr lang="en-MY" sz="2000" dirty="0">
              <a:solidFill>
                <a:srgbClr val="C0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rgbClr val="C00000"/>
                </a:solidFill>
                <a:latin typeface="Times New Roman" pitchFamily="18" charset="0"/>
                <a:cs typeface="Times New Roman" pitchFamily="18" charset="0"/>
              </a:rPr>
              <a:t>	The time</a:t>
            </a:r>
            <a:endParaRPr lang="en-MY" b="1" dirty="0">
              <a:solidFill>
                <a:srgbClr val="C00000"/>
              </a:solidFill>
              <a:latin typeface="Times New Roman" pitchFamily="18" charset="0"/>
              <a:cs typeface="Times New Roman" pitchFamily="18" charset="0"/>
            </a:endParaRPr>
          </a:p>
        </p:txBody>
      </p:sp>
      <p:pic>
        <p:nvPicPr>
          <p:cNvPr id="8194" name="Picture 2"/>
          <p:cNvPicPr>
            <a:picLocks noGrp="1" noChangeAspect="1" noChangeArrowheads="1"/>
          </p:cNvPicPr>
          <p:nvPr>
            <p:ph idx="1"/>
          </p:nvPr>
        </p:nvPicPr>
        <p:blipFill>
          <a:blip r:embed="rId2" cstate="print"/>
          <a:srcRect/>
          <a:stretch>
            <a:fillRect/>
          </a:stretch>
        </p:blipFill>
        <p:spPr bwMode="auto">
          <a:xfrm>
            <a:off x="6876256" y="188640"/>
            <a:ext cx="1986905" cy="1762125"/>
          </a:xfrm>
          <a:prstGeom prst="rect">
            <a:avLst/>
          </a:prstGeom>
          <a:noFill/>
          <a:ln w="9525">
            <a:noFill/>
            <a:miter lim="800000"/>
            <a:headEnd/>
            <a:tailEnd/>
          </a:ln>
        </p:spPr>
      </p:pic>
      <p:sp>
        <p:nvSpPr>
          <p:cNvPr id="5" name="Rectangle 4"/>
          <p:cNvSpPr/>
          <p:nvPr/>
        </p:nvSpPr>
        <p:spPr>
          <a:xfrm>
            <a:off x="0" y="1988840"/>
            <a:ext cx="9144000" cy="4832092"/>
          </a:xfrm>
          <a:prstGeom prst="rect">
            <a:avLst/>
          </a:prstGeom>
        </p:spPr>
        <p:txBody>
          <a:bodyPr wrap="square">
            <a:spAutoFit/>
          </a:bodyPr>
          <a:lstStyle/>
          <a:p>
            <a:pPr>
              <a:buFontTx/>
              <a:buChar char="-"/>
            </a:pPr>
            <a:r>
              <a:rPr lang="en-MY" sz="2800" b="1" dirty="0" smtClean="0">
                <a:solidFill>
                  <a:srgbClr val="002060"/>
                </a:solidFill>
                <a:latin typeface="Times New Roman" pitchFamily="18" charset="0"/>
                <a:cs typeface="Times New Roman" pitchFamily="18" charset="0"/>
              </a:rPr>
              <a:t>It is based on an atomic clock, which uses the energy difference between the two lowest energy states of the </a:t>
            </a:r>
            <a:r>
              <a:rPr lang="en-MY" sz="2800" b="1" dirty="0" err="1" smtClean="0">
                <a:solidFill>
                  <a:srgbClr val="002060"/>
                </a:solidFill>
                <a:latin typeface="Times New Roman" pitchFamily="18" charset="0"/>
                <a:cs typeface="Times New Roman" pitchFamily="18" charset="0"/>
              </a:rPr>
              <a:t>cesium</a:t>
            </a:r>
            <a:r>
              <a:rPr lang="en-MY" sz="2800" b="1" dirty="0" smtClean="0">
                <a:solidFill>
                  <a:srgbClr val="002060"/>
                </a:solidFill>
                <a:latin typeface="Times New Roman" pitchFamily="18" charset="0"/>
                <a:cs typeface="Times New Roman" pitchFamily="18" charset="0"/>
              </a:rPr>
              <a:t> atom.</a:t>
            </a:r>
          </a:p>
          <a:p>
            <a:pPr algn="r">
              <a:buFontTx/>
              <a:buChar char="-"/>
            </a:pPr>
            <a:r>
              <a:rPr lang="ar-IQ" sz="2800" b="1" dirty="0" smtClean="0">
                <a:solidFill>
                  <a:srgbClr val="002060"/>
                </a:solidFill>
                <a:latin typeface="Times New Roman" pitchFamily="18" charset="0"/>
                <a:cs typeface="Times New Roman" pitchFamily="18" charset="0"/>
              </a:rPr>
              <a:t>الزمن يعتمد على الساعة الذرية وهي تستخدم الفرق في  الطاقة بين اوطئ مستويين طاقيين لذرة السيزيوم </a:t>
            </a:r>
          </a:p>
          <a:p>
            <a:pPr>
              <a:buFontTx/>
              <a:buChar char="-"/>
            </a:pPr>
            <a:r>
              <a:rPr lang="ar-IQ" sz="2800" b="1" dirty="0" smtClean="0">
                <a:solidFill>
                  <a:srgbClr val="002060"/>
                </a:solidFill>
                <a:latin typeface="Times New Roman" pitchFamily="18" charset="0"/>
                <a:cs typeface="Times New Roman" pitchFamily="18" charset="0"/>
              </a:rPr>
              <a:t> </a:t>
            </a:r>
            <a:r>
              <a:rPr lang="en-US" sz="2800" b="1" dirty="0" smtClean="0">
                <a:solidFill>
                  <a:srgbClr val="002060"/>
                </a:solidFill>
                <a:latin typeface="Times New Roman" pitchFamily="18" charset="0"/>
                <a:cs typeface="Times New Roman" pitchFamily="18" charset="0"/>
              </a:rPr>
              <a:t>The SI unit of time is </a:t>
            </a:r>
            <a:r>
              <a:rPr lang="en-MY" sz="2800" b="1" i="1" dirty="0" smtClean="0">
                <a:solidFill>
                  <a:srgbClr val="FF0000"/>
                </a:solidFill>
                <a:latin typeface="Times New Roman" pitchFamily="18" charset="0"/>
                <a:cs typeface="Times New Roman" pitchFamily="18" charset="0"/>
              </a:rPr>
              <a:t>Second</a:t>
            </a:r>
            <a:r>
              <a:rPr lang="en-MY" sz="2800" b="1" dirty="0" smtClean="0">
                <a:solidFill>
                  <a:srgbClr val="002060"/>
                </a:solidFill>
                <a:latin typeface="Times New Roman" pitchFamily="18" charset="0"/>
                <a:cs typeface="Times New Roman" pitchFamily="18" charset="0"/>
              </a:rPr>
              <a:t> (abbreviated s) is defined as the time.</a:t>
            </a:r>
            <a:r>
              <a:rPr lang="ar-IQ" sz="2800" b="1" dirty="0" smtClean="0">
                <a:solidFill>
                  <a:srgbClr val="002060"/>
                </a:solidFill>
                <a:latin typeface="Times New Roman" pitchFamily="18" charset="0"/>
                <a:cs typeface="Times New Roman" pitchFamily="18" charset="0"/>
              </a:rPr>
              <a:t> </a:t>
            </a:r>
            <a:endParaRPr lang="en-US" sz="2800" b="1" dirty="0" smtClean="0">
              <a:solidFill>
                <a:srgbClr val="002060"/>
              </a:solidFill>
              <a:latin typeface="Times New Roman" pitchFamily="18" charset="0"/>
              <a:cs typeface="Times New Roman" pitchFamily="18" charset="0"/>
            </a:endParaRPr>
          </a:p>
          <a:p>
            <a:pPr>
              <a:buFontTx/>
              <a:buChar char="-"/>
            </a:pPr>
            <a:endParaRPr lang="en-US" sz="2800" b="1" dirty="0" smtClean="0">
              <a:solidFill>
                <a:srgbClr val="002060"/>
              </a:solidFill>
              <a:latin typeface="Times New Roman" pitchFamily="18" charset="0"/>
              <a:cs typeface="Times New Roman" pitchFamily="18" charset="0"/>
            </a:endParaRPr>
          </a:p>
          <a:p>
            <a:pPr>
              <a:buFontTx/>
              <a:buChar char="-"/>
            </a:pPr>
            <a:r>
              <a:rPr lang="en-MY" sz="2800" b="1" dirty="0" smtClean="0">
                <a:solidFill>
                  <a:srgbClr val="002060"/>
                </a:solidFill>
                <a:latin typeface="Times New Roman" pitchFamily="18" charset="0"/>
                <a:cs typeface="Times New Roman" pitchFamily="18" charset="0"/>
              </a:rPr>
              <a:t>One second is the time taken by 9 192 631 770 oscillations of the light (of a specified wavelength) emitted by a cesium-133 atom.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b="1" dirty="0" smtClean="0">
                <a:solidFill>
                  <a:srgbClr val="FF0000"/>
                </a:solidFill>
                <a:latin typeface="Times New Roman" pitchFamily="18" charset="0"/>
                <a:cs typeface="Times New Roman" pitchFamily="18" charset="0"/>
              </a:rPr>
              <a:t>Range of Time</a:t>
            </a:r>
            <a:endParaRPr lang="en-MY" b="1" dirty="0">
              <a:solidFill>
                <a:srgbClr val="FF0000"/>
              </a:solidFill>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179512" y="1772817"/>
            <a:ext cx="8784976" cy="2376263"/>
          </a:xfrm>
          <a:prstGeom prst="rect">
            <a:avLst/>
          </a:prstGeom>
          <a:noFill/>
          <a:ln w="9525">
            <a:noFill/>
            <a:miter lim="800000"/>
            <a:headEnd/>
            <a:tailEnd/>
          </a:ln>
        </p:spPr>
      </p:pic>
      <p:sp>
        <p:nvSpPr>
          <p:cNvPr id="5" name="Rectangle 4"/>
          <p:cNvSpPr/>
          <p:nvPr/>
        </p:nvSpPr>
        <p:spPr>
          <a:xfrm>
            <a:off x="683568" y="4437112"/>
            <a:ext cx="6264696" cy="1815882"/>
          </a:xfrm>
          <a:prstGeom prst="rect">
            <a:avLst/>
          </a:prstGeom>
        </p:spPr>
        <p:txBody>
          <a:bodyPr wrap="square">
            <a:spAutoFit/>
          </a:bodyPr>
          <a:lstStyle/>
          <a:p>
            <a:pPr algn="just">
              <a:buNone/>
            </a:pPr>
            <a:r>
              <a:rPr lang="en-MY" sz="2800" b="1" dirty="0" smtClean="0">
                <a:solidFill>
                  <a:srgbClr val="0070C0"/>
                </a:solidFill>
                <a:latin typeface="Times New Roman" pitchFamily="18" charset="0"/>
                <a:cs typeface="Times New Roman" pitchFamily="18" charset="0"/>
              </a:rPr>
              <a:t>1day=24hours                                                                     1hour=60minutes                                                                  1 minute = 60 seconds    		</a:t>
            </a:r>
          </a:p>
          <a:p>
            <a:pPr algn="just">
              <a:buNone/>
            </a:pPr>
            <a:r>
              <a:rPr lang="en-MY" sz="2800" b="1" dirty="0" smtClean="0">
                <a:solidFill>
                  <a:srgbClr val="0070C0"/>
                </a:solidFill>
                <a:latin typeface="Times New Roman" pitchFamily="18" charset="0"/>
                <a:cs typeface="Times New Roman" pitchFamily="18" charset="0"/>
              </a:rPr>
              <a:t> Thus:    1 day  24× 60 ×60 = 86400 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994122"/>
          </a:xfrm>
        </p:spPr>
        <p:txBody>
          <a:bodyPr/>
          <a:lstStyle/>
          <a:p>
            <a:pPr algn="l"/>
            <a:r>
              <a:rPr lang="en-US" b="1" dirty="0" smtClean="0">
                <a:solidFill>
                  <a:srgbClr val="C00000"/>
                </a:solidFill>
                <a:latin typeface="Times New Roman" pitchFamily="18" charset="0"/>
                <a:cs typeface="Times New Roman" pitchFamily="18" charset="0"/>
              </a:rPr>
              <a:t>The mass</a:t>
            </a:r>
            <a:endParaRPr lang="en-MY"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395536" y="1196752"/>
            <a:ext cx="8229600" cy="4525963"/>
          </a:xfrm>
        </p:spPr>
        <p:txBody>
          <a:bodyPr>
            <a:normAutofit/>
          </a:bodyPr>
          <a:lstStyle/>
          <a:p>
            <a:pPr algn="just"/>
            <a:r>
              <a:rPr lang="en-MY" b="1" dirty="0" smtClean="0">
                <a:solidFill>
                  <a:srgbClr val="002060"/>
                </a:solidFill>
                <a:latin typeface="Times New Roman" pitchFamily="18" charset="0"/>
                <a:cs typeface="Times New Roman" pitchFamily="18" charset="0"/>
              </a:rPr>
              <a:t>The SI unit of mass is the </a:t>
            </a:r>
          </a:p>
          <a:p>
            <a:pPr algn="just">
              <a:buNone/>
            </a:pPr>
            <a:r>
              <a:rPr lang="en-MY" b="1" i="1" dirty="0" smtClean="0">
                <a:solidFill>
                  <a:srgbClr val="FF0000"/>
                </a:solidFill>
                <a:latin typeface="Times New Roman" pitchFamily="18" charset="0"/>
                <a:cs typeface="Times New Roman" pitchFamily="18" charset="0"/>
              </a:rPr>
              <a:t>Kilogram</a:t>
            </a:r>
            <a:r>
              <a:rPr lang="en-MY" b="1" dirty="0" smtClean="0">
                <a:solidFill>
                  <a:srgbClr val="002060"/>
                </a:solidFill>
                <a:latin typeface="Times New Roman" pitchFamily="18" charset="0"/>
                <a:cs typeface="Times New Roman" pitchFamily="18" charset="0"/>
              </a:rPr>
              <a:t>, which is defined as the mass of a specific platinum–</a:t>
            </a:r>
            <a:r>
              <a:rPr lang="ar-IQ" b="1" dirty="0" smtClean="0">
                <a:solidFill>
                  <a:srgbClr val="002060"/>
                </a:solidFill>
                <a:latin typeface="Times New Roman" pitchFamily="18" charset="0"/>
                <a:cs typeface="Times New Roman" pitchFamily="18" charset="0"/>
              </a:rPr>
              <a:t> </a:t>
            </a:r>
            <a:r>
              <a:rPr lang="en-MY" b="1" dirty="0" smtClean="0">
                <a:solidFill>
                  <a:srgbClr val="002060"/>
                </a:solidFill>
                <a:latin typeface="Times New Roman" pitchFamily="18" charset="0"/>
                <a:cs typeface="Times New Roman" pitchFamily="18" charset="0"/>
              </a:rPr>
              <a:t>iridium alloy cylinder.</a:t>
            </a:r>
          </a:p>
          <a:p>
            <a:pPr algn="just">
              <a:buNone/>
            </a:pPr>
            <a:r>
              <a:rPr lang="en-MY" b="1" dirty="0" smtClean="0">
                <a:solidFill>
                  <a:srgbClr val="002060"/>
                </a:solidFill>
                <a:latin typeface="Times New Roman" pitchFamily="18" charset="0"/>
                <a:cs typeface="Times New Roman" pitchFamily="18" charset="0"/>
              </a:rPr>
              <a:t>  </a:t>
            </a:r>
          </a:p>
          <a:p>
            <a:pPr algn="just">
              <a:buNone/>
            </a:pPr>
            <a:r>
              <a:rPr lang="en-US" b="1" dirty="0" smtClean="0">
                <a:solidFill>
                  <a:srgbClr val="A50021"/>
                </a:solidFill>
                <a:latin typeface="Times New Roman" pitchFamily="18" charset="0"/>
                <a:cs typeface="Times New Roman" pitchFamily="18" charset="0"/>
              </a:rPr>
              <a:t>Range of masses</a:t>
            </a:r>
            <a:endParaRPr lang="en-MY" b="1" dirty="0">
              <a:solidFill>
                <a:srgbClr val="002060"/>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srcRect/>
          <a:stretch>
            <a:fillRect/>
          </a:stretch>
        </p:blipFill>
        <p:spPr bwMode="auto">
          <a:xfrm>
            <a:off x="251520" y="4221088"/>
            <a:ext cx="8136904" cy="2088232"/>
          </a:xfrm>
          <a:prstGeom prst="rect">
            <a:avLst/>
          </a:prstGeom>
          <a:noFill/>
          <a:ln w="9525">
            <a:noFill/>
            <a:miter lim="800000"/>
            <a:headEnd/>
            <a:tailEnd/>
          </a:ln>
        </p:spPr>
      </p:pic>
      <p:pic>
        <p:nvPicPr>
          <p:cNvPr id="5" name="Picture 2" descr="ch1fig2"/>
          <p:cNvPicPr>
            <a:picLocks noChangeAspect="1" noChangeArrowheads="1"/>
          </p:cNvPicPr>
          <p:nvPr/>
        </p:nvPicPr>
        <p:blipFill>
          <a:blip r:embed="rId3" cstate="print"/>
          <a:srcRect/>
          <a:stretch>
            <a:fillRect/>
          </a:stretch>
        </p:blipFill>
        <p:spPr bwMode="auto">
          <a:xfrm>
            <a:off x="6948264" y="0"/>
            <a:ext cx="1728000" cy="177281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Grp="1" noChangeAspect="1" noChangeArrowheads="1"/>
          </p:cNvPicPr>
          <p:nvPr>
            <p:ph idx="1"/>
          </p:nvPr>
        </p:nvPicPr>
        <p:blipFill>
          <a:blip r:embed="rId2" cstate="print"/>
          <a:srcRect/>
          <a:stretch>
            <a:fillRect/>
          </a:stretch>
        </p:blipFill>
        <p:spPr bwMode="auto">
          <a:xfrm>
            <a:off x="0" y="476672"/>
            <a:ext cx="9144000" cy="58326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rcRect/>
          <a:stretch>
            <a:fillRect/>
          </a:stretch>
        </p:blipFill>
        <p:spPr bwMode="auto">
          <a:xfrm>
            <a:off x="482064" y="980728"/>
            <a:ext cx="8179872" cy="514543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rgbClr val="C00000"/>
                </a:solidFill>
                <a:latin typeface="Times New Roman" pitchFamily="18" charset="0"/>
                <a:cs typeface="Times New Roman" pitchFamily="18" charset="0"/>
              </a:rPr>
              <a:t>References</a:t>
            </a:r>
            <a:endParaRPr lang="en-MY"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MY" b="1" dirty="0" smtClean="0">
                <a:solidFill>
                  <a:srgbClr val="002060"/>
                </a:solidFill>
                <a:latin typeface="Times New Roman" pitchFamily="18" charset="0"/>
                <a:cs typeface="Times New Roman" pitchFamily="18" charset="0"/>
              </a:rPr>
              <a:t>FUNDAMENTALS OF PHYSICS. Tenth edition, </a:t>
            </a:r>
            <a:r>
              <a:rPr lang="en-MY" b="1" dirty="0" err="1" smtClean="0">
                <a:solidFill>
                  <a:srgbClr val="002060"/>
                </a:solidFill>
                <a:latin typeface="Times New Roman" pitchFamily="18" charset="0"/>
                <a:cs typeface="Times New Roman" pitchFamily="18" charset="0"/>
              </a:rPr>
              <a:t>Halliday</a:t>
            </a:r>
            <a:r>
              <a:rPr lang="en-MY" b="1" dirty="0" smtClean="0">
                <a:solidFill>
                  <a:srgbClr val="002060"/>
                </a:solidFill>
                <a:latin typeface="Times New Roman" pitchFamily="18" charset="0"/>
                <a:cs typeface="Times New Roman" pitchFamily="18" charset="0"/>
              </a:rPr>
              <a:t> &amp; </a:t>
            </a:r>
            <a:r>
              <a:rPr lang="en-MY" b="1" dirty="0" err="1" smtClean="0">
                <a:solidFill>
                  <a:srgbClr val="002060"/>
                </a:solidFill>
                <a:latin typeface="Times New Roman" pitchFamily="18" charset="0"/>
                <a:cs typeface="Times New Roman" pitchFamily="18" charset="0"/>
              </a:rPr>
              <a:t>Resnick</a:t>
            </a:r>
            <a:r>
              <a:rPr lang="en-MY" b="1" dirty="0" smtClean="0">
                <a:solidFill>
                  <a:srgbClr val="002060"/>
                </a:solidFill>
                <a:latin typeface="Times New Roman" pitchFamily="18" charset="0"/>
                <a:cs typeface="Times New Roman" pitchFamily="18" charset="0"/>
              </a:rPr>
              <a:t>.</a:t>
            </a:r>
          </a:p>
          <a:p>
            <a:endParaRPr lang="en-US" b="1" dirty="0" smtClean="0">
              <a:solidFill>
                <a:srgbClr val="002060"/>
              </a:solidFill>
              <a:latin typeface="Times New Roman" pitchFamily="18" charset="0"/>
              <a:cs typeface="Times New Roman" pitchFamily="18" charset="0"/>
            </a:endParaRPr>
          </a:p>
          <a:p>
            <a:pPr>
              <a:buNone/>
            </a:pPr>
            <a:endParaRPr lang="en-MY" b="1" dirty="0" smtClean="0">
              <a:solidFill>
                <a:srgbClr val="002060"/>
              </a:solidFill>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University Physics, with modern physics. Hugh D. Young and Roger A. Freedmen,   13</a:t>
            </a:r>
            <a:r>
              <a:rPr lang="en-US" b="1" baseline="30000" dirty="0" smtClean="0">
                <a:solidFill>
                  <a:srgbClr val="002060"/>
                </a:solidFill>
                <a:latin typeface="Times New Roman" pitchFamily="18" charset="0"/>
                <a:cs typeface="Times New Roman" pitchFamily="18" charset="0"/>
              </a:rPr>
              <a:t>th</a:t>
            </a:r>
            <a:r>
              <a:rPr lang="en-US" b="1" dirty="0" smtClean="0">
                <a:solidFill>
                  <a:srgbClr val="002060"/>
                </a:solidFill>
                <a:latin typeface="Times New Roman" pitchFamily="18" charset="0"/>
                <a:cs typeface="Times New Roman" pitchFamily="18" charset="0"/>
              </a:rPr>
              <a:t> edition.</a:t>
            </a:r>
            <a:endParaRPr lang="en-MY" b="1" dirty="0">
              <a:solidFill>
                <a:srgbClr val="002060"/>
              </a:solidFill>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457200" y="260648"/>
            <a:ext cx="8229600" cy="5865515"/>
          </a:xfrm>
        </p:spPr>
        <p:txBody>
          <a:bodyPr>
            <a:normAutofit/>
          </a:bodyPr>
          <a:lstStyle/>
          <a:p>
            <a:r>
              <a:rPr lang="en-US" b="1" dirty="0">
                <a:latin typeface="Times New Roman" pitchFamily="18" charset="0"/>
                <a:cs typeface="Times New Roman" pitchFamily="18" charset="0"/>
              </a:rPr>
              <a:t>Example: Convert 5km to </a:t>
            </a:r>
            <a:r>
              <a:rPr lang="en-US" b="1" dirty="0">
                <a:solidFill>
                  <a:srgbClr val="FF0000"/>
                </a:solidFill>
                <a:latin typeface="Times New Roman" pitchFamily="18" charset="0"/>
                <a:cs typeface="Times New Roman" pitchFamily="18" charset="0"/>
              </a:rPr>
              <a:t>m</a:t>
            </a:r>
            <a:r>
              <a:rPr lang="en-US" b="1" dirty="0">
                <a:latin typeface="Times New Roman" pitchFamily="18" charset="0"/>
                <a:cs typeface="Times New Roman" pitchFamily="18" charset="0"/>
              </a:rPr>
              <a:t>:</a:t>
            </a:r>
          </a:p>
          <a:p>
            <a:r>
              <a:rPr lang="en-US" b="1" dirty="0">
                <a:latin typeface="Times New Roman" pitchFamily="18" charset="0"/>
                <a:cs typeface="Times New Roman" pitchFamily="18" charset="0"/>
              </a:rPr>
              <a:t>Multiply the original measurement by a conversion factor.</a:t>
            </a:r>
          </a:p>
          <a:p>
            <a:endParaRPr lang="en-US" b="1" dirty="0">
              <a:latin typeface="Times New Roman" pitchFamily="18" charset="0"/>
              <a:cs typeface="Times New Roman" pitchFamily="18" charset="0"/>
            </a:endParaRPr>
          </a:p>
          <a:p>
            <a:pPr>
              <a:buFontTx/>
              <a:buNone/>
            </a:pPr>
            <a:r>
              <a:rPr lang="en-US" b="1" dirty="0">
                <a:latin typeface="Times New Roman" pitchFamily="18" charset="0"/>
                <a:cs typeface="Times New Roman" pitchFamily="18" charset="0"/>
              </a:rPr>
              <a:t>		</a:t>
            </a:r>
            <a:endParaRPr lang="en-US" b="1" dirty="0">
              <a:solidFill>
                <a:srgbClr val="0000FF"/>
              </a:solidFill>
              <a:latin typeface="Times New Roman" pitchFamily="18"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23528" y="476672"/>
            <a:ext cx="8229600" cy="792162"/>
          </a:xfrm>
        </p:spPr>
        <p:txBody>
          <a:bodyPr/>
          <a:lstStyle/>
          <a:p>
            <a:r>
              <a:rPr lang="en-US" sz="3600" b="1" dirty="0">
                <a:solidFill>
                  <a:srgbClr val="990000"/>
                </a:solidFill>
                <a:latin typeface="Times New Roman" pitchFamily="18" charset="0"/>
                <a:cs typeface="Times New Roman" pitchFamily="18" charset="0"/>
              </a:rPr>
              <a:t>Conversion between units</a:t>
            </a:r>
          </a:p>
        </p:txBody>
      </p:sp>
      <p:sp>
        <p:nvSpPr>
          <p:cNvPr id="24579" name="Rectangle 3"/>
          <p:cNvSpPr>
            <a:spLocks noGrp="1" noChangeArrowheads="1"/>
          </p:cNvSpPr>
          <p:nvPr>
            <p:ph type="body" idx="1"/>
          </p:nvPr>
        </p:nvSpPr>
        <p:spPr>
          <a:xfrm>
            <a:off x="467544" y="1556792"/>
            <a:ext cx="8229600" cy="4525963"/>
          </a:xfrm>
        </p:spPr>
        <p:txBody>
          <a:bodyPr/>
          <a:lstStyle/>
          <a:p>
            <a:pPr>
              <a:lnSpc>
                <a:spcPct val="90000"/>
              </a:lnSpc>
            </a:pPr>
            <a:endParaRPr lang="en-US" sz="2000" dirty="0"/>
          </a:p>
          <a:p>
            <a:pPr>
              <a:lnSpc>
                <a:spcPct val="90000"/>
              </a:lnSpc>
              <a:buNone/>
            </a:pPr>
            <a:endParaRPr lang="en-US" sz="2400" b="1" dirty="0">
              <a:latin typeface="Times New Roman" pitchFamily="18" charset="0"/>
              <a:cs typeface="Times New Roman" pitchFamily="18" charset="0"/>
            </a:endParaRPr>
          </a:p>
          <a:p>
            <a:pPr>
              <a:lnSpc>
                <a:spcPct val="90000"/>
              </a:lnSpc>
              <a:buNone/>
            </a:pPr>
            <a:endParaRPr lang="en-US" sz="2400" b="1" baseline="30000" dirty="0">
              <a:latin typeface="Times New Roman" pitchFamily="18" charset="0"/>
              <a:cs typeface="Times New Roman" pitchFamily="18" charset="0"/>
            </a:endParaRPr>
          </a:p>
          <a:p>
            <a:pPr>
              <a:lnSpc>
                <a:spcPct val="90000"/>
              </a:lnSpc>
            </a:pPr>
            <a:r>
              <a:rPr lang="en-US" sz="2400" b="1" dirty="0" smtClean="0">
                <a:latin typeface="Times New Roman" pitchFamily="18" charset="0"/>
                <a:cs typeface="Times New Roman" pitchFamily="18" charset="0"/>
              </a:rPr>
              <a:t>Kg.m.s</a:t>
            </a:r>
            <a:r>
              <a:rPr lang="en-US" sz="2400" b="1" baseline="30000" dirty="0" smtClean="0">
                <a:latin typeface="Times New Roman" pitchFamily="18" charset="0"/>
                <a:cs typeface="Times New Roman" pitchFamily="18" charset="0"/>
              </a:rPr>
              <a:t>-2 </a:t>
            </a:r>
            <a:r>
              <a:rPr lang="en-US" sz="2400" b="1" dirty="0" smtClean="0">
                <a:latin typeface="Times New Roman" pitchFamily="18" charset="0"/>
                <a:cs typeface="Times New Roman" pitchFamily="18" charset="0"/>
              </a:rPr>
              <a:t>= 1000*100=          g .cm .s</a:t>
            </a:r>
            <a:r>
              <a:rPr lang="en-US" sz="2400" b="1" baseline="30000" dirty="0" smtClean="0">
                <a:latin typeface="Times New Roman" pitchFamily="18" charset="0"/>
                <a:cs typeface="Times New Roman" pitchFamily="18" charset="0"/>
              </a:rPr>
              <a:t>-2</a:t>
            </a:r>
          </a:p>
          <a:p>
            <a:pPr>
              <a:lnSpc>
                <a:spcPct val="90000"/>
              </a:lnSpc>
              <a:buNone/>
            </a:pPr>
            <a:endParaRPr lang="en-US" sz="2400" b="1" dirty="0">
              <a:latin typeface="Times New Roman" pitchFamily="18" charset="0"/>
              <a:cs typeface="Times New Roman" pitchFamily="18" charset="0"/>
            </a:endParaRPr>
          </a:p>
          <a:p>
            <a:pPr>
              <a:lnSpc>
                <a:spcPct val="90000"/>
              </a:lnSpc>
            </a:pPr>
            <a:r>
              <a:rPr lang="en-US" sz="2400" b="1" dirty="0">
                <a:latin typeface="Times New Roman" pitchFamily="18" charset="0"/>
                <a:cs typeface="Times New Roman" pitchFamily="18" charset="0"/>
              </a:rPr>
              <a:t>Kg.m</a:t>
            </a:r>
            <a:r>
              <a:rPr lang="en-US" sz="2400" b="1" baseline="30000" dirty="0">
                <a:latin typeface="Times New Roman" pitchFamily="18" charset="0"/>
                <a:cs typeface="Times New Roman" pitchFamily="18" charset="0"/>
              </a:rPr>
              <a:t>2</a:t>
            </a:r>
            <a:r>
              <a:rPr lang="en-US" sz="2400" b="1" dirty="0">
                <a:latin typeface="Times New Roman" pitchFamily="18" charset="0"/>
                <a:cs typeface="Times New Roman" pitchFamily="18" charset="0"/>
              </a:rPr>
              <a:t>.s</a:t>
            </a:r>
            <a:r>
              <a:rPr lang="en-US" sz="2400" b="1" baseline="30000" dirty="0">
                <a:latin typeface="Times New Roman" pitchFamily="18" charset="0"/>
                <a:cs typeface="Times New Roman" pitchFamily="18" charset="0"/>
              </a:rPr>
              <a:t>-2</a:t>
            </a:r>
            <a:r>
              <a:rPr lang="en-US" sz="2400" b="1"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=1000*10000=          g.cm</a:t>
            </a:r>
            <a:r>
              <a:rPr lang="en-US" sz="2400" b="1" baseline="30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.s</a:t>
            </a:r>
            <a:r>
              <a:rPr lang="en-US" sz="2400" b="1" baseline="30000" dirty="0" smtClean="0">
                <a:latin typeface="Times New Roman" pitchFamily="18" charset="0"/>
                <a:cs typeface="Times New Roman" pitchFamily="18" charset="0"/>
              </a:rPr>
              <a:t>-2</a:t>
            </a:r>
            <a:r>
              <a:rPr lang="en-US" sz="2400" b="1" dirty="0">
                <a:latin typeface="Times New Roman" pitchFamily="18" charset="0"/>
                <a:cs typeface="Times New Roman" pitchFamily="18" charset="0"/>
              </a:rPr>
              <a:t/>
            </a:r>
            <a:br>
              <a:rPr lang="en-US" sz="2400" b="1" dirty="0">
                <a:latin typeface="Times New Roman" pitchFamily="18" charset="0"/>
                <a:cs typeface="Times New Roman" pitchFamily="18" charset="0"/>
              </a:rPr>
            </a:br>
            <a:endParaRPr lang="en-US" sz="2400" b="1" dirty="0">
              <a:latin typeface="Times New Roman" pitchFamily="18" charset="0"/>
              <a:cs typeface="Times New Roman" pitchFamily="18" charset="0"/>
            </a:endParaRPr>
          </a:p>
          <a:p>
            <a:pPr>
              <a:lnSpc>
                <a:spcPct val="90000"/>
              </a:lnSpc>
            </a:pPr>
            <a:r>
              <a:rPr lang="en-US" sz="2400" b="1" dirty="0">
                <a:latin typeface="Times New Roman" pitchFamily="18" charset="0"/>
                <a:cs typeface="Times New Roman" pitchFamily="18" charset="0"/>
              </a:rPr>
              <a:t>1 </a:t>
            </a:r>
            <a:r>
              <a:rPr lang="en-US" sz="2400" b="1" dirty="0" err="1">
                <a:latin typeface="Times New Roman" pitchFamily="18" charset="0"/>
                <a:cs typeface="Times New Roman" pitchFamily="18" charset="0"/>
              </a:rPr>
              <a:t>kwh</a:t>
            </a:r>
            <a:r>
              <a:rPr lang="en-US" sz="2400" b="1" dirty="0">
                <a:latin typeface="Times New Roman" pitchFamily="18" charset="0"/>
                <a:cs typeface="Times New Roman" pitchFamily="18" charset="0"/>
              </a:rPr>
              <a:t> = </a:t>
            </a:r>
            <a:r>
              <a:rPr lang="en-MY" sz="2400" b="1" dirty="0" smtClean="0">
                <a:latin typeface="Times New Roman" pitchFamily="18" charset="0"/>
                <a:cs typeface="Times New Roman" pitchFamily="18" charset="0"/>
              </a:rPr>
              <a:t>3.6×10</a:t>
            </a:r>
            <a:r>
              <a:rPr lang="en-MY" sz="2400" b="1" baseline="30000" dirty="0" smtClean="0">
                <a:latin typeface="Times New Roman" pitchFamily="18" charset="0"/>
                <a:cs typeface="Times New Roman" pitchFamily="18" charset="0"/>
              </a:rPr>
              <a:t>6</a:t>
            </a:r>
            <a:r>
              <a:rPr lang="en-MY" sz="2400" dirty="0" smtClean="0"/>
              <a:t> </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J</a:t>
            </a:r>
          </a:p>
          <a:p>
            <a:pPr>
              <a:lnSpc>
                <a:spcPct val="90000"/>
              </a:lnSpc>
            </a:pPr>
            <a:endParaRPr lang="en-US" sz="2400" b="1" dirty="0">
              <a:latin typeface="Times New Roman" pitchFamily="18" charset="0"/>
              <a:cs typeface="Times New Roman" pitchFamily="18" charset="0"/>
            </a:endParaRPr>
          </a:p>
          <a:p>
            <a:pPr>
              <a:lnSpc>
                <a:spcPct val="90000"/>
              </a:lnSpc>
            </a:pPr>
            <a:r>
              <a:rPr lang="en-US" sz="2400" b="1" dirty="0">
                <a:latin typeface="Times New Roman" pitchFamily="18" charset="0"/>
                <a:cs typeface="Times New Roman" pitchFamily="18" charset="0"/>
              </a:rPr>
              <a:t>1 eV = </a:t>
            </a:r>
            <a:r>
              <a:rPr lang="en-MY" sz="2400" b="1" dirty="0" smtClean="0">
                <a:latin typeface="Times New Roman" pitchFamily="18" charset="0"/>
                <a:cs typeface="Times New Roman" pitchFamily="18" charset="0"/>
              </a:rPr>
              <a:t>1.602×10</a:t>
            </a:r>
            <a:r>
              <a:rPr lang="en-MY" sz="2400" b="1" baseline="30000" dirty="0" smtClean="0">
                <a:latin typeface="Times New Roman" pitchFamily="18" charset="0"/>
                <a:cs typeface="Times New Roman" pitchFamily="18" charset="0"/>
              </a:rPr>
              <a:t>−19</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J</a:t>
            </a:r>
          </a:p>
        </p:txBody>
      </p:sp>
      <p:sp>
        <p:nvSpPr>
          <p:cNvPr id="102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24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714744" y="2500306"/>
            <a:ext cx="704850" cy="466725"/>
          </a:xfrm>
          <a:prstGeom prst="rect">
            <a:avLst/>
          </a:prstGeom>
          <a:noFill/>
        </p:spPr>
      </p:pic>
      <p:sp>
        <p:nvSpPr>
          <p:cNvPr id="10243" name="Rectangle 3"/>
          <p:cNvSpPr>
            <a:spLocks noChangeArrowheads="1"/>
          </p:cNvSpPr>
          <p:nvPr/>
        </p:nvSpPr>
        <p:spPr bwMode="auto">
          <a:xfrm>
            <a:off x="0" y="9239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1024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1024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248" name="Picture 8"/>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071934" y="3357562"/>
            <a:ext cx="552450" cy="4572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922114"/>
          </a:xfrm>
        </p:spPr>
        <p:txBody>
          <a:bodyPr>
            <a:normAutofit fontScale="90000"/>
          </a:bodyPr>
          <a:lstStyle/>
          <a:p>
            <a:r>
              <a:rPr lang="en-US" sz="3600" b="1" dirty="0" smtClean="0">
                <a:solidFill>
                  <a:srgbClr val="C00000"/>
                </a:solidFill>
                <a:latin typeface="Times New Roman" pitchFamily="18" charset="0"/>
                <a:cs typeface="Times New Roman" pitchFamily="18" charset="0"/>
              </a:rPr>
              <a:t>Uncertainty in Measurement</a:t>
            </a:r>
            <a:r>
              <a:rPr lang="ar-IQ" sz="3600" b="1" dirty="0" smtClean="0">
                <a:solidFill>
                  <a:srgbClr val="C00000"/>
                </a:solidFill>
                <a:latin typeface="Times New Roman" pitchFamily="18" charset="0"/>
                <a:cs typeface="Times New Roman" pitchFamily="18" charset="0"/>
              </a:rPr>
              <a:t/>
            </a:r>
            <a:br>
              <a:rPr lang="ar-IQ" sz="3600" b="1" dirty="0" smtClean="0">
                <a:solidFill>
                  <a:srgbClr val="C00000"/>
                </a:solidFill>
                <a:latin typeface="Times New Roman" pitchFamily="18" charset="0"/>
                <a:cs typeface="Times New Roman" pitchFamily="18" charset="0"/>
              </a:rPr>
            </a:br>
            <a:r>
              <a:rPr lang="en-MY" sz="3600" b="1" dirty="0" smtClean="0">
                <a:solidFill>
                  <a:srgbClr val="C00000"/>
                </a:solidFill>
                <a:latin typeface="Times New Roman" pitchFamily="18" charset="0"/>
                <a:cs typeface="Times New Roman" pitchFamily="18" charset="0"/>
              </a:rPr>
              <a:t>Accuracy &amp; Precision</a:t>
            </a:r>
            <a:endParaRPr lang="en-MY" sz="3600"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395536" y="1124744"/>
            <a:ext cx="8229600" cy="4525963"/>
          </a:xfrm>
        </p:spPr>
        <p:txBody>
          <a:bodyPr>
            <a:normAutofit lnSpcReduction="10000"/>
          </a:bodyPr>
          <a:lstStyle/>
          <a:p>
            <a:r>
              <a:rPr lang="en-US" sz="2800" b="1" dirty="0" smtClean="0">
                <a:solidFill>
                  <a:srgbClr val="002060"/>
                </a:solidFill>
                <a:latin typeface="Times New Roman" pitchFamily="18" charset="0"/>
              </a:rPr>
              <a:t>There is no such thing as a perfectly accurate measurement.  Each and every measurement has an uncertainty due to: </a:t>
            </a:r>
          </a:p>
          <a:p>
            <a:r>
              <a:rPr lang="en-US" sz="2800" b="1" dirty="0" smtClean="0">
                <a:solidFill>
                  <a:srgbClr val="3333CC"/>
                </a:solidFill>
                <a:latin typeface="Times New Roman" pitchFamily="18" charset="0"/>
                <a:cs typeface="Times New Roman" pitchFamily="18" charset="0"/>
              </a:rPr>
              <a:t>The observer </a:t>
            </a:r>
            <a:r>
              <a:rPr lang="ar-IQ" sz="2800" b="1" dirty="0" smtClean="0">
                <a:solidFill>
                  <a:srgbClr val="3333CC"/>
                </a:solidFill>
                <a:latin typeface="Times New Roman" pitchFamily="18" charset="0"/>
                <a:cs typeface="Times New Roman" pitchFamily="18" charset="0"/>
              </a:rPr>
              <a:t>المراقب</a:t>
            </a:r>
            <a:endParaRPr lang="en-US" sz="2800" b="1" dirty="0" smtClean="0">
              <a:solidFill>
                <a:srgbClr val="3333CC"/>
              </a:solidFill>
              <a:latin typeface="Times New Roman" pitchFamily="18" charset="0"/>
              <a:cs typeface="Times New Roman" pitchFamily="18" charset="0"/>
            </a:endParaRPr>
          </a:p>
          <a:p>
            <a:r>
              <a:rPr lang="en-US" sz="2800" b="1" dirty="0" smtClean="0">
                <a:solidFill>
                  <a:srgbClr val="3333CC"/>
                </a:solidFill>
                <a:latin typeface="Times New Roman" pitchFamily="18" charset="0"/>
                <a:cs typeface="Times New Roman" pitchFamily="18" charset="0"/>
              </a:rPr>
              <a:t>The instrument </a:t>
            </a:r>
            <a:r>
              <a:rPr lang="ar-IQ" sz="2800" b="1" dirty="0" smtClean="0">
                <a:solidFill>
                  <a:srgbClr val="3333CC"/>
                </a:solidFill>
                <a:latin typeface="Times New Roman" pitchFamily="18" charset="0"/>
                <a:cs typeface="Times New Roman" pitchFamily="18" charset="0"/>
              </a:rPr>
              <a:t>الاجهزة</a:t>
            </a:r>
            <a:endParaRPr lang="en-US" sz="2800" b="1" dirty="0" smtClean="0">
              <a:solidFill>
                <a:srgbClr val="3333CC"/>
              </a:solidFill>
              <a:latin typeface="Times New Roman" pitchFamily="18" charset="0"/>
              <a:cs typeface="Times New Roman" pitchFamily="18" charset="0"/>
            </a:endParaRPr>
          </a:p>
          <a:p>
            <a:r>
              <a:rPr lang="en-US" sz="2800" b="1" dirty="0" smtClean="0">
                <a:solidFill>
                  <a:srgbClr val="3333CC"/>
                </a:solidFill>
                <a:latin typeface="Times New Roman" pitchFamily="18" charset="0"/>
                <a:cs typeface="Times New Roman" pitchFamily="18" charset="0"/>
              </a:rPr>
              <a:t>The procedure used</a:t>
            </a:r>
            <a:r>
              <a:rPr lang="ar-IQ" sz="2800" b="1" dirty="0" smtClean="0">
                <a:solidFill>
                  <a:srgbClr val="3333CC"/>
                </a:solidFill>
                <a:latin typeface="Times New Roman" pitchFamily="18" charset="0"/>
                <a:cs typeface="Times New Roman" pitchFamily="18" charset="0"/>
              </a:rPr>
              <a:t> الاجراءات المتبعة </a:t>
            </a:r>
          </a:p>
          <a:p>
            <a:r>
              <a:rPr lang="en-US" sz="2800" b="1" dirty="0" smtClean="0">
                <a:solidFill>
                  <a:srgbClr val="C00000"/>
                </a:solidFill>
                <a:latin typeface="Times New Roman" pitchFamily="18" charset="0"/>
                <a:cs typeface="Times New Roman" pitchFamily="18" charset="0"/>
              </a:rPr>
              <a:t>Accuracy</a:t>
            </a:r>
            <a:r>
              <a:rPr lang="en-US" sz="2800" b="1" dirty="0" smtClean="0">
                <a:latin typeface="Times New Roman" pitchFamily="18" charset="0"/>
                <a:cs typeface="Times New Roman" pitchFamily="18" charset="0"/>
              </a:rPr>
              <a:t> tells how close the measured value is to the true value of the quantity.</a:t>
            </a:r>
            <a:endParaRPr lang="ar-IQ" sz="2800" b="1" dirty="0" smtClean="0">
              <a:latin typeface="Times New Roman" pitchFamily="18" charset="0"/>
              <a:cs typeface="Times New Roman" pitchFamily="18" charset="0"/>
            </a:endParaRPr>
          </a:p>
          <a:p>
            <a:r>
              <a:rPr lang="en-US" sz="2800" b="1" dirty="0" smtClean="0">
                <a:solidFill>
                  <a:srgbClr val="C00000"/>
                </a:solidFill>
                <a:latin typeface="Times New Roman" pitchFamily="18" charset="0"/>
                <a:cs typeface="Times New Roman" pitchFamily="18" charset="0"/>
              </a:rPr>
              <a:t>Precision</a:t>
            </a:r>
            <a:r>
              <a:rPr lang="en-US" sz="2800" b="1" dirty="0" smtClean="0">
                <a:latin typeface="Times New Roman" pitchFamily="18" charset="0"/>
                <a:cs typeface="Times New Roman" pitchFamily="18" charset="0"/>
              </a:rPr>
              <a:t> tells us to what resolution or limit the quantity is measured.</a:t>
            </a:r>
          </a:p>
          <a:p>
            <a:endParaRPr lang="en-US" sz="2800" b="1" dirty="0" smtClean="0">
              <a:latin typeface="Times New Roman" pitchFamily="18" charset="0"/>
              <a:cs typeface="Times New Roman" pitchFamily="18" charset="0"/>
            </a:endParaRPr>
          </a:p>
          <a:p>
            <a:endParaRPr lang="ar-IQ" sz="2800" b="1" dirty="0" smtClean="0">
              <a:solidFill>
                <a:srgbClr val="3333CC"/>
              </a:solidFill>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836712"/>
            <a:ext cx="8229600" cy="1143000"/>
          </a:xfrm>
        </p:spPr>
        <p:txBody>
          <a:bodyPr>
            <a:normAutofit fontScale="90000"/>
          </a:bodyPr>
          <a:lstStyle/>
          <a:p>
            <a:pPr algn="l"/>
            <a:r>
              <a:rPr lang="en-US" sz="3100" b="1" dirty="0" smtClean="0">
                <a:latin typeface="Times New Roman" pitchFamily="18" charset="0"/>
                <a:cs typeface="Times New Roman" pitchFamily="18" charset="0"/>
              </a:rPr>
              <a:t>E.g. </a:t>
            </a:r>
            <a:r>
              <a:rPr lang="en-US" sz="3100" b="1" dirty="0" smtClean="0">
                <a:solidFill>
                  <a:srgbClr val="0070C0"/>
                </a:solidFill>
                <a:latin typeface="Times New Roman" pitchFamily="18" charset="0"/>
                <a:cs typeface="Times New Roman" pitchFamily="18" charset="0"/>
              </a:rPr>
              <a:t>suppose the true value of a certain length is </a:t>
            </a:r>
            <a:r>
              <a:rPr lang="en-US" sz="3100" b="1" dirty="0" smtClean="0">
                <a:solidFill>
                  <a:srgbClr val="FF0000"/>
                </a:solidFill>
                <a:latin typeface="Times New Roman" pitchFamily="18" charset="0"/>
                <a:cs typeface="Times New Roman" pitchFamily="18" charset="0"/>
              </a:rPr>
              <a:t>4.859 cm.</a:t>
            </a:r>
            <a:r>
              <a:rPr lang="en-US" sz="3100" b="1" dirty="0" smtClean="0">
                <a:latin typeface="Times New Roman" pitchFamily="18" charset="0"/>
                <a:cs typeface="Times New Roman" pitchFamily="18" charset="0"/>
              </a:rPr>
              <a:t> </a:t>
            </a:r>
            <a:r>
              <a:rPr lang="en-US" sz="3100" b="1" dirty="0" smtClean="0">
                <a:solidFill>
                  <a:srgbClr val="0070C0"/>
                </a:solidFill>
                <a:latin typeface="Times New Roman" pitchFamily="18" charset="0"/>
                <a:cs typeface="Times New Roman" pitchFamily="18" charset="0"/>
              </a:rPr>
              <a:t>in one exp, using instrument of precision 0.1 cm, the measured value found to be </a:t>
            </a:r>
            <a:r>
              <a:rPr lang="en-US" sz="3100" b="1" dirty="0" smtClean="0">
                <a:solidFill>
                  <a:srgbClr val="FF0000"/>
                </a:solidFill>
                <a:latin typeface="Times New Roman" pitchFamily="18" charset="0"/>
                <a:cs typeface="Times New Roman" pitchFamily="18" charset="0"/>
              </a:rPr>
              <a:t>4.7 cm</a:t>
            </a:r>
            <a:r>
              <a:rPr lang="en-US" sz="3100" b="1" dirty="0" smtClean="0">
                <a:solidFill>
                  <a:srgbClr val="0070C0"/>
                </a:solidFill>
                <a:latin typeface="Times New Roman" pitchFamily="18" charset="0"/>
                <a:cs typeface="Times New Roman" pitchFamily="18" charset="0"/>
              </a:rPr>
              <a:t>, while in another exp using instrument of precision 0.01 cm, the length found to be </a:t>
            </a:r>
            <a:r>
              <a:rPr lang="en-US" sz="3100" b="1" dirty="0" smtClean="0">
                <a:solidFill>
                  <a:srgbClr val="FF0000"/>
                </a:solidFill>
                <a:latin typeface="Times New Roman" pitchFamily="18" charset="0"/>
                <a:cs typeface="Times New Roman" pitchFamily="18" charset="0"/>
              </a:rPr>
              <a:t>4.56 cm.</a:t>
            </a:r>
            <a:r>
              <a:rPr lang="en-US" dirty="0" smtClean="0">
                <a:solidFill>
                  <a:srgbClr val="FF0000"/>
                </a:solidFill>
              </a:rPr>
              <a:t/>
            </a:r>
            <a:br>
              <a:rPr lang="en-US" dirty="0" smtClean="0">
                <a:solidFill>
                  <a:srgbClr val="FF0000"/>
                </a:solidFill>
              </a:rPr>
            </a:br>
            <a:endParaRPr lang="en-MY" dirty="0"/>
          </a:p>
        </p:txBody>
      </p:sp>
      <p:sp>
        <p:nvSpPr>
          <p:cNvPr id="3" name="Content Placeholder 2"/>
          <p:cNvSpPr>
            <a:spLocks noGrp="1"/>
          </p:cNvSpPr>
          <p:nvPr>
            <p:ph idx="1"/>
          </p:nvPr>
        </p:nvSpPr>
        <p:spPr>
          <a:xfrm>
            <a:off x="539552" y="2276872"/>
            <a:ext cx="8229600" cy="5937523"/>
          </a:xfrm>
        </p:spPr>
        <p:txBody>
          <a:bodyPr/>
          <a:lstStyle/>
          <a:p>
            <a:r>
              <a:rPr lang="en-US" b="1" i="1" dirty="0" smtClean="0">
                <a:solidFill>
                  <a:srgbClr val="0000FF"/>
                </a:solidFill>
                <a:latin typeface="Times New Roman" pitchFamily="18" charset="0"/>
                <a:cs typeface="Times New Roman" pitchFamily="18" charset="0"/>
              </a:rPr>
              <a:t>Here first measurement has more accurate but less precision.</a:t>
            </a:r>
          </a:p>
          <a:p>
            <a:r>
              <a:rPr lang="en-US" b="1" i="1" dirty="0" smtClean="0">
                <a:solidFill>
                  <a:srgbClr val="0000FF"/>
                </a:solidFill>
                <a:latin typeface="Times New Roman" pitchFamily="18" charset="0"/>
                <a:cs typeface="Times New Roman" pitchFamily="18" charset="0"/>
              </a:rPr>
              <a:t>Second measurement has more precision but less accurate. </a:t>
            </a:r>
          </a:p>
          <a:p>
            <a:endParaRPr lang="en-MY"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z="3600" b="1" dirty="0">
                <a:solidFill>
                  <a:srgbClr val="FF0000"/>
                </a:solidFill>
                <a:latin typeface="Times New Roman" pitchFamily="18" charset="0"/>
                <a:cs typeface="Times New Roman" pitchFamily="18" charset="0"/>
              </a:rPr>
              <a:t>Bull’s eye game</a:t>
            </a:r>
          </a:p>
        </p:txBody>
      </p:sp>
      <p:pic>
        <p:nvPicPr>
          <p:cNvPr id="3074" name="Picture 2"/>
          <p:cNvPicPr>
            <a:picLocks noGrp="1" noChangeAspect="1" noChangeArrowheads="1"/>
          </p:cNvPicPr>
          <p:nvPr>
            <p:ph idx="1"/>
          </p:nvPr>
        </p:nvPicPr>
        <p:blipFill>
          <a:blip r:embed="rId3" cstate="print"/>
          <a:srcRect/>
          <a:stretch>
            <a:fillRect/>
          </a:stretch>
        </p:blipFill>
        <p:spPr bwMode="auto">
          <a:xfrm>
            <a:off x="683568" y="1556792"/>
            <a:ext cx="7848872" cy="4248472"/>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6752"/>
            <a:ext cx="8363272" cy="5328592"/>
          </a:xfrm>
        </p:spPr>
        <p:txBody>
          <a:bodyPr>
            <a:normAutofit fontScale="92500" lnSpcReduction="10000"/>
          </a:bodyPr>
          <a:lstStyle/>
          <a:p>
            <a:pPr lvl="0" fontAlgn="base">
              <a:spcAft>
                <a:spcPct val="0"/>
              </a:spcAft>
              <a:buFontTx/>
              <a:buChar char="•"/>
            </a:pPr>
            <a:r>
              <a:rPr lang="en-US" sz="2000" b="1" kern="0" dirty="0" smtClean="0">
                <a:solidFill>
                  <a:srgbClr val="000000"/>
                </a:solidFill>
                <a:latin typeface="Times New Roman" pitchFamily="18" charset="0"/>
                <a:cs typeface="Times New Roman" pitchFamily="18" charset="0"/>
              </a:rPr>
              <a:t>The difference in the true value and measured value is called error.</a:t>
            </a:r>
          </a:p>
          <a:p>
            <a:pPr lvl="0" fontAlgn="base">
              <a:spcAft>
                <a:spcPct val="0"/>
              </a:spcAft>
              <a:buFontTx/>
              <a:buChar char="•"/>
            </a:pPr>
            <a:r>
              <a:rPr lang="en-US" sz="2000" b="1" kern="0" dirty="0" smtClean="0">
                <a:solidFill>
                  <a:srgbClr val="000000"/>
                </a:solidFill>
                <a:latin typeface="Times New Roman" pitchFamily="18" charset="0"/>
                <a:cs typeface="Times New Roman" pitchFamily="18" charset="0"/>
              </a:rPr>
              <a:t>Types of error</a:t>
            </a:r>
          </a:p>
          <a:p>
            <a:pPr lvl="2" fontAlgn="base">
              <a:spcAft>
                <a:spcPct val="0"/>
              </a:spcAft>
              <a:buFontTx/>
              <a:buChar char="•"/>
            </a:pPr>
            <a:r>
              <a:rPr lang="en-US" sz="2000" b="1" kern="0" dirty="0" smtClean="0">
                <a:solidFill>
                  <a:srgbClr val="0000FF"/>
                </a:solidFill>
                <a:latin typeface="Times New Roman" pitchFamily="18" charset="0"/>
                <a:cs typeface="Times New Roman" pitchFamily="18" charset="0"/>
              </a:rPr>
              <a:t>Random error</a:t>
            </a:r>
          </a:p>
          <a:p>
            <a:pPr lvl="2" fontAlgn="base">
              <a:spcAft>
                <a:spcPct val="0"/>
              </a:spcAft>
              <a:buFontTx/>
              <a:buChar char="•"/>
            </a:pPr>
            <a:r>
              <a:rPr lang="en-US" sz="2000" b="1" kern="0" dirty="0" smtClean="0">
                <a:solidFill>
                  <a:srgbClr val="0000FF"/>
                </a:solidFill>
                <a:latin typeface="Times New Roman" pitchFamily="18" charset="0"/>
                <a:cs typeface="Times New Roman" pitchFamily="18" charset="0"/>
              </a:rPr>
              <a:t>Systematic error</a:t>
            </a:r>
          </a:p>
          <a:p>
            <a:pPr lvl="0" fontAlgn="base">
              <a:spcAft>
                <a:spcPct val="0"/>
              </a:spcAft>
              <a:buNone/>
            </a:pPr>
            <a:r>
              <a:rPr lang="en-US" sz="2000" b="1" kern="0" dirty="0" smtClean="0">
                <a:solidFill>
                  <a:srgbClr val="A50021"/>
                </a:solidFill>
                <a:latin typeface="Times New Roman" pitchFamily="18" charset="0"/>
                <a:cs typeface="Times New Roman" pitchFamily="18" charset="0"/>
              </a:rPr>
              <a:t>     Random error</a:t>
            </a:r>
          </a:p>
          <a:p>
            <a:pPr lvl="0" fontAlgn="base">
              <a:spcAft>
                <a:spcPct val="0"/>
              </a:spcAft>
              <a:buFontTx/>
              <a:buChar char="•"/>
            </a:pPr>
            <a:r>
              <a:rPr lang="en-US" sz="2000" b="1" kern="0" dirty="0" smtClean="0">
                <a:solidFill>
                  <a:srgbClr val="000000"/>
                </a:solidFill>
                <a:latin typeface="Times New Roman" pitchFamily="18" charset="0"/>
                <a:cs typeface="Times New Roman" pitchFamily="18" charset="0"/>
              </a:rPr>
              <a:t>usually random errors are caused by the person doing the experiment.</a:t>
            </a:r>
          </a:p>
          <a:p>
            <a:pPr lvl="0" fontAlgn="base">
              <a:spcAft>
                <a:spcPct val="0"/>
              </a:spcAft>
              <a:buFontTx/>
              <a:buChar char="•"/>
            </a:pPr>
            <a:r>
              <a:rPr lang="en-US" sz="2000" b="1" kern="0" dirty="0" smtClean="0">
                <a:solidFill>
                  <a:srgbClr val="000000"/>
                </a:solidFill>
                <a:latin typeface="Times New Roman" pitchFamily="18" charset="0"/>
                <a:cs typeface="Times New Roman" pitchFamily="18" charset="0"/>
              </a:rPr>
              <a:t>Causes –</a:t>
            </a:r>
          </a:p>
          <a:p>
            <a:pPr lvl="1" fontAlgn="base">
              <a:spcAft>
                <a:spcPct val="0"/>
              </a:spcAft>
              <a:buFontTx/>
              <a:buChar char="–"/>
            </a:pPr>
            <a:r>
              <a:rPr lang="en-US" sz="2000" b="1" kern="0" dirty="0" smtClean="0">
                <a:solidFill>
                  <a:srgbClr val="000000"/>
                </a:solidFill>
                <a:latin typeface="Times New Roman" pitchFamily="18" charset="0"/>
                <a:cs typeface="Times New Roman" pitchFamily="18" charset="0"/>
              </a:rPr>
              <a:t> changes in the experimental conditions like temp, pressure or humidity etc..</a:t>
            </a:r>
          </a:p>
          <a:p>
            <a:pPr lvl="1" fontAlgn="base">
              <a:spcAft>
                <a:spcPct val="0"/>
              </a:spcAft>
              <a:buFontTx/>
              <a:buChar char="–"/>
            </a:pPr>
            <a:r>
              <a:rPr lang="en-US" sz="2000" b="1" kern="0" dirty="0" smtClean="0">
                <a:solidFill>
                  <a:srgbClr val="000000"/>
                </a:solidFill>
                <a:latin typeface="Times New Roman" pitchFamily="18" charset="0"/>
                <a:cs typeface="Times New Roman" pitchFamily="18" charset="0"/>
              </a:rPr>
              <a:t>A different person reading the instrument</a:t>
            </a:r>
          </a:p>
          <a:p>
            <a:pPr>
              <a:lnSpc>
                <a:spcPct val="90000"/>
              </a:lnSpc>
            </a:pPr>
            <a:r>
              <a:rPr lang="en-US" sz="2000" b="1" dirty="0" smtClean="0">
                <a:solidFill>
                  <a:srgbClr val="A50021"/>
                </a:solidFill>
                <a:latin typeface="Times New Roman" pitchFamily="18" charset="0"/>
                <a:cs typeface="Times New Roman" pitchFamily="18" charset="0"/>
              </a:rPr>
              <a:t>Systematic error</a:t>
            </a:r>
          </a:p>
          <a:p>
            <a:pPr>
              <a:lnSpc>
                <a:spcPct val="90000"/>
              </a:lnSpc>
            </a:pPr>
            <a:r>
              <a:rPr lang="en-US" sz="2200" b="1" dirty="0" smtClean="0">
                <a:latin typeface="Times New Roman" pitchFamily="18" charset="0"/>
                <a:cs typeface="Times New Roman" pitchFamily="18" charset="0"/>
              </a:rPr>
              <a:t>This error is due to the system or apparatus being used.</a:t>
            </a:r>
          </a:p>
          <a:p>
            <a:pPr>
              <a:lnSpc>
                <a:spcPct val="90000"/>
              </a:lnSpc>
            </a:pPr>
            <a:r>
              <a:rPr lang="en-US" sz="2200" b="1" dirty="0" smtClean="0">
                <a:solidFill>
                  <a:srgbClr val="A50021"/>
                </a:solidFill>
                <a:latin typeface="Times New Roman" pitchFamily="18" charset="0"/>
                <a:cs typeface="Times New Roman" pitchFamily="18" charset="0"/>
              </a:rPr>
              <a:t>Causes</a:t>
            </a:r>
            <a:r>
              <a:rPr lang="en-US" sz="2200" b="1" dirty="0" smtClean="0">
                <a:solidFill>
                  <a:srgbClr val="FF0000"/>
                </a:solidFill>
                <a:latin typeface="Times New Roman" pitchFamily="18" charset="0"/>
                <a:cs typeface="Times New Roman" pitchFamily="18" charset="0"/>
              </a:rPr>
              <a:t> </a:t>
            </a:r>
            <a:r>
              <a:rPr lang="en-US" sz="2200" b="1" dirty="0" smtClean="0">
                <a:latin typeface="Times New Roman" pitchFamily="18" charset="0"/>
                <a:cs typeface="Times New Roman" pitchFamily="18" charset="0"/>
              </a:rPr>
              <a:t>–</a:t>
            </a:r>
            <a:br>
              <a:rPr lang="en-US" sz="2200" b="1" dirty="0" smtClean="0">
                <a:latin typeface="Times New Roman" pitchFamily="18" charset="0"/>
                <a:cs typeface="Times New Roman" pitchFamily="18" charset="0"/>
              </a:rPr>
            </a:br>
            <a:endParaRPr lang="en-US" sz="2200" b="1" dirty="0" smtClean="0">
              <a:latin typeface="Times New Roman" pitchFamily="18" charset="0"/>
              <a:cs typeface="Times New Roman" pitchFamily="18" charset="0"/>
            </a:endParaRPr>
          </a:p>
          <a:p>
            <a:pPr lvl="1">
              <a:lnSpc>
                <a:spcPct val="90000"/>
              </a:lnSpc>
            </a:pPr>
            <a:r>
              <a:rPr lang="en-US" sz="2200" b="1" dirty="0" smtClean="0">
                <a:latin typeface="Times New Roman" pitchFamily="18" charset="0"/>
                <a:cs typeface="Times New Roman" pitchFamily="18" charset="0"/>
              </a:rPr>
              <a:t>An observer consistently making the same mistake</a:t>
            </a:r>
          </a:p>
          <a:p>
            <a:pPr lvl="1">
              <a:lnSpc>
                <a:spcPct val="90000"/>
              </a:lnSpc>
            </a:pPr>
            <a:r>
              <a:rPr lang="en-US" sz="2200" b="1" dirty="0" smtClean="0">
                <a:latin typeface="Times New Roman" pitchFamily="18" charset="0"/>
                <a:cs typeface="Times New Roman" pitchFamily="18" charset="0"/>
              </a:rPr>
              <a:t>An instrument with zero error</a:t>
            </a:r>
          </a:p>
          <a:p>
            <a:endParaRPr lang="en-MY" dirty="0"/>
          </a:p>
        </p:txBody>
      </p:sp>
      <p:sp>
        <p:nvSpPr>
          <p:cNvPr id="4" name="Rectangle 2"/>
          <p:cNvSpPr>
            <a:spLocks noGrp="1" noChangeArrowheads="1"/>
          </p:cNvSpPr>
          <p:nvPr>
            <p:ph type="title"/>
          </p:nvPr>
        </p:nvSpPr>
        <p:spPr>
          <a:xfrm>
            <a:off x="467544" y="116632"/>
            <a:ext cx="8229600" cy="936104"/>
          </a:xfrm>
        </p:spPr>
        <p:txBody>
          <a:bodyPr>
            <a:normAutofit fontScale="90000"/>
          </a:bodyPr>
          <a:lstStyle/>
          <a:p>
            <a:r>
              <a:rPr lang="en-US" sz="3600" b="1" dirty="0">
                <a:solidFill>
                  <a:srgbClr val="FF0000"/>
                </a:solidFill>
                <a:latin typeface="Times New Roman" pitchFamily="18" charset="0"/>
                <a:cs typeface="Times New Roman" pitchFamily="18" charset="0"/>
              </a:rPr>
              <a:t>Uncertainty or error </a:t>
            </a:r>
            <a:br>
              <a:rPr lang="en-US" sz="3600" b="1" dirty="0">
                <a:solidFill>
                  <a:srgbClr val="FF0000"/>
                </a:solidFill>
                <a:latin typeface="Times New Roman" pitchFamily="18" charset="0"/>
                <a:cs typeface="Times New Roman" pitchFamily="18" charset="0"/>
              </a:rPr>
            </a:br>
            <a:r>
              <a:rPr lang="en-US" sz="3600" b="1" dirty="0">
                <a:solidFill>
                  <a:srgbClr val="FF0000"/>
                </a:solidFill>
                <a:latin typeface="Times New Roman" pitchFamily="18" charset="0"/>
                <a:cs typeface="Times New Roman" pitchFamily="18" charset="0"/>
              </a:rPr>
              <a:t>in measurement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634082"/>
          </a:xfrm>
        </p:spPr>
        <p:txBody>
          <a:bodyPr>
            <a:normAutofit fontScale="90000"/>
          </a:bodyPr>
          <a:lstStyle/>
          <a:p>
            <a:r>
              <a:rPr lang="en-US" sz="3600" b="1" dirty="0" smtClean="0">
                <a:solidFill>
                  <a:srgbClr val="FF0000"/>
                </a:solidFill>
                <a:latin typeface="Times New Roman" pitchFamily="18" charset="0"/>
                <a:cs typeface="Times New Roman" pitchFamily="18" charset="0"/>
              </a:rPr>
              <a:t>Measuring tools</a:t>
            </a:r>
            <a:endParaRPr lang="en-MY"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836712"/>
            <a:ext cx="8229600" cy="5289451"/>
          </a:xfrm>
        </p:spPr>
        <p:txBody>
          <a:bodyPr>
            <a:normAutofit/>
          </a:bodyPr>
          <a:lstStyle/>
          <a:p>
            <a:r>
              <a:rPr lang="en-US" b="1" dirty="0" err="1" smtClean="0">
                <a:solidFill>
                  <a:schemeClr val="hlink"/>
                </a:solidFill>
                <a:latin typeface="Times New Roman" pitchFamily="18" charset="0"/>
                <a:cs typeface="Times New Roman" pitchFamily="18" charset="0"/>
              </a:rPr>
              <a:t>Metre</a:t>
            </a:r>
            <a:r>
              <a:rPr lang="en-US" b="1" dirty="0" smtClean="0">
                <a:solidFill>
                  <a:schemeClr val="hlink"/>
                </a:solidFill>
                <a:latin typeface="Times New Roman" pitchFamily="18" charset="0"/>
                <a:cs typeface="Times New Roman" pitchFamily="18" charset="0"/>
              </a:rPr>
              <a:t> scale</a:t>
            </a:r>
            <a:br>
              <a:rPr lang="en-US" b="1" dirty="0" smtClean="0">
                <a:solidFill>
                  <a:schemeClr val="hlink"/>
                </a:solidFill>
                <a:latin typeface="Times New Roman" pitchFamily="18" charset="0"/>
                <a:cs typeface="Times New Roman" pitchFamily="18" charset="0"/>
              </a:rPr>
            </a:br>
            <a:endParaRPr lang="en-US" b="1" dirty="0" smtClean="0">
              <a:solidFill>
                <a:schemeClr val="hlink"/>
              </a:solidFill>
              <a:latin typeface="Times New Roman" pitchFamily="18" charset="0"/>
              <a:cs typeface="Times New Roman" pitchFamily="18" charset="0"/>
            </a:endParaRPr>
          </a:p>
          <a:p>
            <a:r>
              <a:rPr lang="en-US" b="1" dirty="0" smtClean="0">
                <a:solidFill>
                  <a:srgbClr val="008000"/>
                </a:solidFill>
                <a:latin typeface="Times New Roman" pitchFamily="18" charset="0"/>
                <a:cs typeface="Times New Roman" pitchFamily="18" charset="0"/>
              </a:rPr>
              <a:t>Beam balance</a:t>
            </a:r>
            <a:br>
              <a:rPr lang="en-US" b="1" dirty="0" smtClean="0">
                <a:solidFill>
                  <a:srgbClr val="008000"/>
                </a:solidFill>
                <a:latin typeface="Times New Roman" pitchFamily="18" charset="0"/>
                <a:cs typeface="Times New Roman" pitchFamily="18" charset="0"/>
              </a:rPr>
            </a:br>
            <a:endParaRPr lang="en-US" b="1" dirty="0" smtClean="0">
              <a:solidFill>
                <a:srgbClr val="008000"/>
              </a:solidFill>
              <a:latin typeface="Times New Roman" pitchFamily="18" charset="0"/>
              <a:cs typeface="Times New Roman" pitchFamily="18" charset="0"/>
            </a:endParaRPr>
          </a:p>
          <a:p>
            <a:r>
              <a:rPr lang="en-US" b="1" dirty="0" smtClean="0">
                <a:solidFill>
                  <a:srgbClr val="A50021"/>
                </a:solidFill>
                <a:latin typeface="Times New Roman" pitchFamily="18" charset="0"/>
                <a:cs typeface="Times New Roman" pitchFamily="18" charset="0"/>
              </a:rPr>
              <a:t>Spring balance</a:t>
            </a:r>
            <a:br>
              <a:rPr lang="en-US" b="1" dirty="0" smtClean="0">
                <a:solidFill>
                  <a:srgbClr val="A50021"/>
                </a:solidFill>
                <a:latin typeface="Times New Roman" pitchFamily="18" charset="0"/>
                <a:cs typeface="Times New Roman" pitchFamily="18" charset="0"/>
              </a:rPr>
            </a:br>
            <a:endParaRPr lang="en-US" b="1" dirty="0" smtClean="0">
              <a:solidFill>
                <a:srgbClr val="A50021"/>
              </a:solidFill>
              <a:latin typeface="Times New Roman" pitchFamily="18" charset="0"/>
              <a:cs typeface="Times New Roman" pitchFamily="18" charset="0"/>
            </a:endParaRPr>
          </a:p>
          <a:p>
            <a:r>
              <a:rPr lang="en-US" b="1" dirty="0" smtClean="0">
                <a:solidFill>
                  <a:srgbClr val="6600CC"/>
                </a:solidFill>
                <a:latin typeface="Times New Roman" pitchFamily="18" charset="0"/>
                <a:cs typeface="Times New Roman" pitchFamily="18" charset="0"/>
              </a:rPr>
              <a:t>Stop watch</a:t>
            </a:r>
            <a:endParaRPr lang="en-MY" b="1"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6632"/>
            <a:ext cx="8229600" cy="936104"/>
          </a:xfrm>
        </p:spPr>
        <p:txBody>
          <a:bodyPr>
            <a:noAutofit/>
          </a:bodyPr>
          <a:lstStyle/>
          <a:p>
            <a:r>
              <a:rPr lang="en-US" sz="3200" b="1" dirty="0" smtClean="0">
                <a:solidFill>
                  <a:srgbClr val="A50021"/>
                </a:solidFill>
                <a:latin typeface="Times New Roman" pitchFamily="18" charset="0"/>
                <a:cs typeface="Times New Roman" pitchFamily="18" charset="0"/>
              </a:rPr>
              <a:t>Mathematical representation </a:t>
            </a:r>
            <a:br>
              <a:rPr lang="en-US" sz="3200" b="1" dirty="0" smtClean="0">
                <a:solidFill>
                  <a:srgbClr val="A50021"/>
                </a:solidFill>
                <a:latin typeface="Times New Roman" pitchFamily="18" charset="0"/>
                <a:cs typeface="Times New Roman" pitchFamily="18" charset="0"/>
              </a:rPr>
            </a:br>
            <a:r>
              <a:rPr lang="en-US" sz="3200" b="1" dirty="0" smtClean="0">
                <a:solidFill>
                  <a:srgbClr val="A50021"/>
                </a:solidFill>
                <a:latin typeface="Times New Roman" pitchFamily="18" charset="0"/>
                <a:cs typeface="Times New Roman" pitchFamily="18" charset="0"/>
              </a:rPr>
              <a:t>of uncertainties</a:t>
            </a:r>
            <a:endParaRPr lang="en-MY"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196752"/>
            <a:ext cx="8229600" cy="4929411"/>
          </a:xfrm>
        </p:spPr>
        <p:txBody>
          <a:bodyPr>
            <a:normAutofit fontScale="62500" lnSpcReduction="20000"/>
          </a:bodyPr>
          <a:lstStyle/>
          <a:p>
            <a:r>
              <a:rPr lang="en-US" b="1" i="1" dirty="0" smtClean="0">
                <a:solidFill>
                  <a:srgbClr val="FF0000"/>
                </a:solidFill>
                <a:latin typeface="Times New Roman" pitchFamily="18" charset="0"/>
                <a:cs typeface="Times New Roman" pitchFamily="18" charset="0"/>
              </a:rPr>
              <a:t>Absolute error (Absolute uncertainty) </a:t>
            </a:r>
            <a:endParaRPr lang="ar-IQ" b="1" i="1" dirty="0" smtClean="0">
              <a:solidFill>
                <a:srgbClr val="FF0000"/>
              </a:solidFill>
              <a:latin typeface="Times New Roman" pitchFamily="18" charset="0"/>
              <a:cs typeface="Times New Roman" pitchFamily="18" charset="0"/>
            </a:endParaRPr>
          </a:p>
          <a:p>
            <a:pPr>
              <a:buNone/>
            </a:pPr>
            <a:r>
              <a:rPr lang="en-US" sz="2000" dirty="0" smtClean="0">
                <a:solidFill>
                  <a:srgbClr val="002060"/>
                </a:solidFill>
                <a:latin typeface="Times New Roman" pitchFamily="18" charset="0"/>
                <a:cs typeface="Times New Roman" pitchFamily="18" charset="0"/>
              </a:rPr>
              <a:t/>
            </a:r>
            <a:br>
              <a:rPr lang="en-US" sz="2000" dirty="0" smtClean="0">
                <a:solidFill>
                  <a:srgbClr val="002060"/>
                </a:solidFill>
                <a:latin typeface="Times New Roman" pitchFamily="18" charset="0"/>
                <a:cs typeface="Times New Roman" pitchFamily="18" charset="0"/>
              </a:rPr>
            </a:br>
            <a:r>
              <a:rPr lang="en-US" sz="2600" b="1" dirty="0" smtClean="0">
                <a:solidFill>
                  <a:srgbClr val="002060"/>
                </a:solidFill>
                <a:latin typeface="Times New Roman" pitchFamily="18" charset="0"/>
                <a:cs typeface="Times New Roman" pitchFamily="18" charset="0"/>
              </a:rPr>
              <a:t>It is the magnitude of difference between true value of quantity and the measurement value.</a:t>
            </a:r>
            <a:endParaRPr lang="ar-IQ" sz="2600" b="1" dirty="0" smtClean="0">
              <a:solidFill>
                <a:srgbClr val="002060"/>
              </a:solidFill>
              <a:latin typeface="Times New Roman" pitchFamily="18" charset="0"/>
              <a:cs typeface="Times New Roman" pitchFamily="18" charset="0"/>
            </a:endParaRPr>
          </a:p>
          <a:p>
            <a:pPr>
              <a:buNone/>
            </a:pPr>
            <a:r>
              <a:rPr lang="en-US" sz="2600" dirty="0" smtClean="0">
                <a:solidFill>
                  <a:srgbClr val="002060"/>
                </a:solidFill>
                <a:latin typeface="Times New Roman" pitchFamily="18" charset="0"/>
                <a:cs typeface="Times New Roman" pitchFamily="18" charset="0"/>
              </a:rPr>
              <a:t/>
            </a:r>
            <a:br>
              <a:rPr lang="en-US" sz="2600" dirty="0" smtClean="0">
                <a:solidFill>
                  <a:srgbClr val="002060"/>
                </a:solidFill>
                <a:latin typeface="Times New Roman" pitchFamily="18" charset="0"/>
                <a:cs typeface="Times New Roman" pitchFamily="18" charset="0"/>
              </a:rPr>
            </a:br>
            <a:r>
              <a:rPr lang="en-US" sz="3400" b="1" dirty="0" smtClean="0">
                <a:solidFill>
                  <a:srgbClr val="0070C0"/>
                </a:solidFill>
                <a:latin typeface="Times New Roman" pitchFamily="18" charset="0"/>
                <a:cs typeface="Times New Roman" pitchFamily="18" charset="0"/>
              </a:rPr>
              <a:t>If p is the measured quantity then absolute error expressed as ±∆p</a:t>
            </a:r>
            <a:endParaRPr lang="ar-IQ" sz="3400" b="1" dirty="0" smtClean="0">
              <a:solidFill>
                <a:srgbClr val="0070C0"/>
              </a:solidFill>
              <a:latin typeface="Times New Roman" pitchFamily="18" charset="0"/>
              <a:cs typeface="Times New Roman" pitchFamily="18" charset="0"/>
            </a:endParaRPr>
          </a:p>
          <a:p>
            <a:endParaRPr lang="ar-IQ" sz="2000" b="1" dirty="0" smtClean="0">
              <a:solidFill>
                <a:srgbClr val="0070C0"/>
              </a:solidFill>
              <a:latin typeface="Times New Roman" pitchFamily="18" charset="0"/>
              <a:cs typeface="Times New Roman" pitchFamily="18" charset="0"/>
            </a:endParaRPr>
          </a:p>
          <a:p>
            <a:r>
              <a:rPr lang="en-US" b="1" i="1" dirty="0" smtClean="0">
                <a:solidFill>
                  <a:srgbClr val="FF0000"/>
                </a:solidFill>
                <a:latin typeface="Times New Roman" pitchFamily="18" charset="0"/>
                <a:cs typeface="Times New Roman" pitchFamily="18" charset="0"/>
              </a:rPr>
              <a:t>Relative error (Fractional uncertainty) </a:t>
            </a:r>
            <a:endParaRPr lang="ar-IQ" b="1" i="1" dirty="0" smtClean="0">
              <a:solidFill>
                <a:srgbClr val="FF0000"/>
              </a:solidFill>
              <a:latin typeface="Times New Roman" pitchFamily="18" charset="0"/>
              <a:cs typeface="Times New Roman" pitchFamily="18" charset="0"/>
            </a:endParaRPr>
          </a:p>
          <a:p>
            <a:pPr>
              <a:buNone/>
            </a:pPr>
            <a:r>
              <a:rPr lang="en-US" sz="2000" i="1" dirty="0" smtClean="0">
                <a:latin typeface="Times New Roman" pitchFamily="18" charset="0"/>
                <a:cs typeface="Times New Roman" pitchFamily="18" charset="0"/>
              </a:rPr>
              <a:t/>
            </a:r>
            <a:br>
              <a:rPr lang="en-US" sz="2000" i="1" dirty="0" smtClean="0">
                <a:latin typeface="Times New Roman" pitchFamily="18" charset="0"/>
                <a:cs typeface="Times New Roman" pitchFamily="18" charset="0"/>
              </a:rPr>
            </a:br>
            <a:r>
              <a:rPr lang="en-US" b="1" dirty="0" smtClean="0">
                <a:solidFill>
                  <a:srgbClr val="002060"/>
                </a:solidFill>
                <a:latin typeface="Times New Roman" pitchFamily="18" charset="0"/>
                <a:cs typeface="Times New Roman" pitchFamily="18" charset="0"/>
              </a:rPr>
              <a:t>The ratio of absolute error to the true value of the physical quantity is called relative error.</a:t>
            </a:r>
            <a:endParaRPr lang="ar-IQ" b="1" dirty="0" smtClean="0">
              <a:solidFill>
                <a:srgbClr val="002060"/>
              </a:solidFill>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3000" b="1" dirty="0" smtClean="0">
                <a:solidFill>
                  <a:srgbClr val="0070C0"/>
                </a:solidFill>
                <a:latin typeface="Times New Roman" pitchFamily="18" charset="0"/>
                <a:cs typeface="Times New Roman" pitchFamily="18" charset="0"/>
              </a:rPr>
              <a:t>Here   </a:t>
            </a:r>
            <a:r>
              <a:rPr lang="en-US" sz="3000" b="1" u="sng" dirty="0" smtClean="0">
                <a:solidFill>
                  <a:srgbClr val="0070C0"/>
                </a:solidFill>
                <a:latin typeface="Times New Roman" pitchFamily="18" charset="0"/>
                <a:cs typeface="Times New Roman" pitchFamily="18" charset="0"/>
              </a:rPr>
              <a:t>±∆p  </a:t>
            </a:r>
            <a:r>
              <a:rPr lang="en-US" sz="3000" b="1" dirty="0" smtClean="0">
                <a:solidFill>
                  <a:srgbClr val="0070C0"/>
                </a:solidFill>
                <a:latin typeface="Times New Roman" pitchFamily="18" charset="0"/>
                <a:cs typeface="Times New Roman" pitchFamily="18" charset="0"/>
              </a:rPr>
              <a:t>is the relative error.</a:t>
            </a:r>
            <a:r>
              <a:rPr lang="en-US" sz="3000" b="1" u="sng" dirty="0" smtClean="0">
                <a:solidFill>
                  <a:srgbClr val="0070C0"/>
                </a:solidFill>
                <a:latin typeface="Times New Roman" pitchFamily="18" charset="0"/>
                <a:cs typeface="Times New Roman" pitchFamily="18" charset="0"/>
              </a:rPr>
              <a:t/>
            </a:r>
            <a:br>
              <a:rPr lang="en-US" sz="3000" b="1" u="sng" dirty="0" smtClean="0">
                <a:solidFill>
                  <a:srgbClr val="0070C0"/>
                </a:solidFill>
                <a:latin typeface="Times New Roman" pitchFamily="18" charset="0"/>
                <a:cs typeface="Times New Roman" pitchFamily="18" charset="0"/>
              </a:rPr>
            </a:br>
            <a:r>
              <a:rPr lang="en-US" sz="3000" b="1" dirty="0" smtClean="0">
                <a:solidFill>
                  <a:srgbClr val="0070C0"/>
                </a:solidFill>
                <a:latin typeface="Times New Roman" pitchFamily="18" charset="0"/>
                <a:cs typeface="Times New Roman" pitchFamily="18" charset="0"/>
              </a:rPr>
              <a:t>              P </a:t>
            </a:r>
            <a:r>
              <a:rPr lang="en-US" sz="2000" dirty="0" smtClean="0">
                <a:solidFill>
                  <a:srgbClr val="0000FF"/>
                </a:solidFill>
                <a:latin typeface="Times New Roman" pitchFamily="18" charset="0"/>
                <a:cs typeface="Times New Roman" pitchFamily="18" charset="0"/>
              </a:rPr>
              <a:t/>
            </a:r>
            <a:br>
              <a:rPr lang="en-US" sz="2000" dirty="0" smtClean="0">
                <a:solidFill>
                  <a:srgbClr val="0000FF"/>
                </a:solidFill>
                <a:latin typeface="Times New Roman" pitchFamily="18" charset="0"/>
                <a:cs typeface="Times New Roman" pitchFamily="18" charset="0"/>
              </a:rPr>
            </a:br>
            <a:endParaRPr lang="en-US" sz="2000" dirty="0" smtClean="0">
              <a:solidFill>
                <a:srgbClr val="0000FF"/>
              </a:solidFill>
              <a:latin typeface="Times New Roman" pitchFamily="18" charset="0"/>
              <a:cs typeface="Times New Roman" pitchFamily="18" charset="0"/>
            </a:endParaRPr>
          </a:p>
          <a:p>
            <a:r>
              <a:rPr lang="en-US" sz="3400" b="1" i="1" dirty="0" smtClean="0">
                <a:solidFill>
                  <a:srgbClr val="FF0000"/>
                </a:solidFill>
                <a:latin typeface="Times New Roman" pitchFamily="18" charset="0"/>
                <a:cs typeface="Times New Roman" pitchFamily="18" charset="0"/>
              </a:rPr>
              <a:t>Percentage error (Percentage Uncertainty)</a:t>
            </a:r>
            <a:endParaRPr lang="ar-IQ" sz="3400" b="1" i="1" dirty="0" smtClean="0">
              <a:solidFill>
                <a:srgbClr val="FF0000"/>
              </a:solidFill>
              <a:latin typeface="Times New Roman" pitchFamily="18" charset="0"/>
              <a:cs typeface="Times New Roman" pitchFamily="18" charset="0"/>
            </a:endParaRPr>
          </a:p>
          <a:p>
            <a:pPr>
              <a:buNone/>
            </a:pPr>
            <a:r>
              <a:rPr lang="en-US" sz="2400" b="1" i="1" dirty="0" smtClean="0">
                <a:solidFill>
                  <a:srgbClr val="FF0000"/>
                </a:solidFill>
                <a:latin typeface="Times New Roman" pitchFamily="18" charset="0"/>
                <a:cs typeface="Times New Roman" pitchFamily="18" charset="0"/>
              </a:rPr>
              <a:t> </a:t>
            </a:r>
            <a:r>
              <a:rPr lang="en-US" b="1" i="1" dirty="0" smtClean="0">
                <a:cs typeface="Arial" charset="0"/>
              </a:rPr>
              <a:t/>
            </a:r>
            <a:br>
              <a:rPr lang="en-US" b="1" i="1" dirty="0" smtClean="0">
                <a:cs typeface="Arial" charset="0"/>
              </a:rPr>
            </a:br>
            <a:r>
              <a:rPr lang="en-US" b="1" dirty="0" smtClean="0">
                <a:latin typeface="Times New Roman" pitchFamily="18" charset="0"/>
                <a:cs typeface="Times New Roman" pitchFamily="18" charset="0"/>
              </a:rPr>
              <a:t>relative error X 100% =  </a:t>
            </a:r>
            <a:r>
              <a:rPr lang="en-US" b="1" u="sng" dirty="0" smtClean="0">
                <a:solidFill>
                  <a:srgbClr val="0000FF"/>
                </a:solidFill>
                <a:latin typeface="Times New Roman" pitchFamily="18" charset="0"/>
                <a:cs typeface="Times New Roman" pitchFamily="18" charset="0"/>
              </a:rPr>
              <a:t>±∆p</a:t>
            </a:r>
            <a:r>
              <a:rPr lang="en-US" b="1" dirty="0" smtClean="0">
                <a:solidFill>
                  <a:srgbClr val="0000FF"/>
                </a:solidFill>
                <a:latin typeface="Times New Roman" pitchFamily="18" charset="0"/>
                <a:cs typeface="Times New Roman" pitchFamily="18" charset="0"/>
              </a:rPr>
              <a:t> X 100%</a:t>
            </a:r>
            <a:r>
              <a:rPr lang="en-US" b="1" u="sng" dirty="0" smtClean="0">
                <a:solidFill>
                  <a:srgbClr val="0000FF"/>
                </a:solidFill>
                <a:latin typeface="Times New Roman" pitchFamily="18" charset="0"/>
                <a:cs typeface="Times New Roman" pitchFamily="18" charset="0"/>
              </a:rPr>
              <a:t> </a:t>
            </a:r>
            <a:br>
              <a:rPr lang="en-US" b="1" u="sng" dirty="0" smtClean="0">
                <a:solidFill>
                  <a:srgbClr val="0000FF"/>
                </a:solidFill>
                <a:latin typeface="Times New Roman" pitchFamily="18" charset="0"/>
                <a:cs typeface="Times New Roman" pitchFamily="18" charset="0"/>
              </a:rPr>
            </a:br>
            <a:r>
              <a:rPr lang="en-US" b="1" dirty="0" smtClean="0">
                <a:solidFill>
                  <a:srgbClr val="0000FF"/>
                </a:solidFill>
                <a:latin typeface="Times New Roman" pitchFamily="18" charset="0"/>
                <a:cs typeface="Times New Roman" pitchFamily="18" charset="0"/>
              </a:rPr>
              <a:t>                                          </a:t>
            </a:r>
            <a:r>
              <a:rPr lang="ar-IQ" b="1" dirty="0" smtClean="0">
                <a:solidFill>
                  <a:srgbClr val="0000FF"/>
                </a:solidFill>
                <a:latin typeface="Times New Roman" pitchFamily="18" charset="0"/>
                <a:cs typeface="Times New Roman" pitchFamily="18" charset="0"/>
              </a:rPr>
              <a:t>   </a:t>
            </a:r>
            <a:r>
              <a:rPr lang="en-US" b="1" dirty="0" smtClean="0">
                <a:solidFill>
                  <a:srgbClr val="0000FF"/>
                </a:solidFill>
                <a:latin typeface="Times New Roman" pitchFamily="18" charset="0"/>
                <a:cs typeface="Times New Roman" pitchFamily="18" charset="0"/>
              </a:rPr>
              <a:t>P</a:t>
            </a:r>
            <a:br>
              <a:rPr lang="en-US" b="1" dirty="0" smtClean="0">
                <a:solidFill>
                  <a:srgbClr val="0000FF"/>
                </a:solidFill>
                <a:latin typeface="Times New Roman" pitchFamily="18" charset="0"/>
                <a:cs typeface="Times New Roman" pitchFamily="18" charset="0"/>
              </a:rPr>
            </a:br>
            <a:endParaRPr lang="en-US" b="1" i="1" dirty="0" smtClean="0">
              <a:latin typeface="Times New Roman" pitchFamily="18" charset="0"/>
              <a:cs typeface="Times New Roman" pitchFamily="18" charset="0"/>
            </a:endParaRPr>
          </a:p>
          <a:p>
            <a:endParaRPr lang="en-MY"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332656"/>
            <a:ext cx="8229600" cy="4525963"/>
          </a:xfrm>
        </p:spPr>
        <p:txBody>
          <a:bodyPr>
            <a:normAutofit lnSpcReduction="10000"/>
          </a:bodyPr>
          <a:lstStyle/>
          <a:p>
            <a:r>
              <a:rPr lang="en-US" sz="2400" b="1" dirty="0" smtClean="0">
                <a:solidFill>
                  <a:srgbClr val="6600CC"/>
                </a:solidFill>
                <a:latin typeface="Times New Roman" pitchFamily="18" charset="0"/>
                <a:cs typeface="Times New Roman" pitchFamily="18" charset="0"/>
              </a:rPr>
              <a:t>Example:</a:t>
            </a:r>
            <a:br>
              <a:rPr lang="en-US" sz="2400" b="1" dirty="0" smtClean="0">
                <a:solidFill>
                  <a:srgbClr val="6600CC"/>
                </a:solidFill>
                <a:latin typeface="Times New Roman" pitchFamily="18" charset="0"/>
                <a:cs typeface="Times New Roman" pitchFamily="18" charset="0"/>
              </a:rPr>
            </a:br>
            <a:endParaRPr lang="en-US" sz="2400" b="1" dirty="0" smtClean="0">
              <a:solidFill>
                <a:srgbClr val="6600CC"/>
              </a:solidFill>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mass of a body is </a:t>
            </a:r>
            <a:r>
              <a:rPr lang="en-US" sz="2400" b="1" dirty="0" smtClean="0">
                <a:solidFill>
                  <a:srgbClr val="990000"/>
                </a:solidFill>
                <a:latin typeface="Times New Roman" pitchFamily="18" charset="0"/>
                <a:cs typeface="Times New Roman" pitchFamily="18" charset="0"/>
              </a:rPr>
              <a:t>(20 ± 0.2) Kg</a:t>
            </a:r>
            <a:r>
              <a:rPr lang="en-US" sz="2400" b="1" dirty="0" smtClean="0">
                <a:latin typeface="Times New Roman" pitchFamily="18" charset="0"/>
                <a:cs typeface="Times New Roman" pitchFamily="18" charset="0"/>
              </a:rPr>
              <a:t>. Here</a:t>
            </a:r>
            <a:br>
              <a:rPr lang="en-US" sz="2400" b="1" dirty="0" smtClean="0">
                <a:latin typeface="Times New Roman" pitchFamily="18" charset="0"/>
                <a:cs typeface="Times New Roman" pitchFamily="18" charset="0"/>
              </a:rPr>
            </a:br>
            <a:endParaRPr lang="en-US" sz="2400" b="1" dirty="0" smtClean="0">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absolute uncertainty = ± 0.2 kg</a:t>
            </a:r>
            <a:br>
              <a:rPr lang="en-US"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relative uncertainty = </a:t>
            </a:r>
            <a:r>
              <a:rPr lang="en-US" sz="2400" b="1" u="sng" dirty="0" smtClean="0">
                <a:latin typeface="Times New Roman" pitchFamily="18" charset="0"/>
                <a:cs typeface="Times New Roman" pitchFamily="18" charset="0"/>
              </a:rPr>
              <a:t>0.2</a:t>
            </a:r>
            <a:r>
              <a:rPr lang="en-US" sz="2400" b="1" dirty="0" smtClean="0">
                <a:latin typeface="Times New Roman" pitchFamily="18" charset="0"/>
                <a:cs typeface="Times New Roman" pitchFamily="18" charset="0"/>
              </a:rPr>
              <a:t>  = ± 0.01 </a:t>
            </a:r>
          </a:p>
          <a:p>
            <a:pPr>
              <a:buFontTx/>
              <a:buNone/>
            </a:pPr>
            <a:r>
              <a:rPr lang="en-US" sz="2400" b="1" dirty="0" smtClean="0">
                <a:latin typeface="Times New Roman" pitchFamily="18" charset="0"/>
                <a:cs typeface="Times New Roman" pitchFamily="18" charset="0"/>
              </a:rPr>
              <a:t>                                       </a:t>
            </a:r>
            <a:r>
              <a:rPr lang="ar-IQ"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 20</a:t>
            </a:r>
          </a:p>
          <a:p>
            <a:pPr>
              <a:buFontTx/>
              <a:buNone/>
            </a:pPr>
            <a:endParaRPr lang="en-US" sz="2400" b="1" dirty="0" smtClean="0">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Percentage uncertainty  = 0.01 X 100% = 1%</a:t>
            </a:r>
          </a:p>
          <a:p>
            <a:pPr>
              <a:buFontTx/>
              <a:buNone/>
            </a:pPr>
            <a:endParaRPr lang="en-US" sz="2400" b="1" dirty="0" smtClean="0">
              <a:latin typeface="Times New Roman" pitchFamily="18" charset="0"/>
              <a:cs typeface="Times New Roman" pitchFamily="18" charset="0"/>
            </a:endParaRPr>
          </a:p>
          <a:p>
            <a:pPr lvl="1">
              <a:buFontTx/>
              <a:buNone/>
            </a:pPr>
            <a:r>
              <a:rPr lang="en-US" sz="2400" b="1" dirty="0" smtClean="0">
                <a:latin typeface="Times New Roman" pitchFamily="18" charset="0"/>
                <a:cs typeface="Times New Roman" pitchFamily="18" charset="0"/>
              </a:rPr>
              <a:t>So mass of a body = </a:t>
            </a:r>
            <a:r>
              <a:rPr lang="en-US" sz="2400" b="1" dirty="0" smtClean="0">
                <a:solidFill>
                  <a:srgbClr val="990000"/>
                </a:solidFill>
                <a:latin typeface="Times New Roman" pitchFamily="18" charset="0"/>
                <a:cs typeface="Times New Roman" pitchFamily="18" charset="0"/>
              </a:rPr>
              <a:t>20Kg ± 0.01  or  20 kg ± 1%</a:t>
            </a:r>
          </a:p>
          <a:p>
            <a:endParaRPr lang="en-MY"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rgbClr val="FF0000"/>
                </a:solidFill>
                <a:latin typeface="Times New Roman" pitchFamily="18" charset="0"/>
                <a:cs typeface="Times New Roman" pitchFamily="18" charset="0"/>
              </a:rPr>
              <a:t>Questions:</a:t>
            </a:r>
            <a:endParaRPr lang="en-MY" dirty="0"/>
          </a:p>
        </p:txBody>
      </p:sp>
      <p:sp>
        <p:nvSpPr>
          <p:cNvPr id="3" name="Content Placeholder 2"/>
          <p:cNvSpPr>
            <a:spLocks noGrp="1"/>
          </p:cNvSpPr>
          <p:nvPr>
            <p:ph idx="1"/>
          </p:nvPr>
        </p:nvSpPr>
        <p:spPr>
          <a:xfrm>
            <a:off x="457200" y="1600200"/>
            <a:ext cx="8435280" cy="4525963"/>
          </a:xfrm>
        </p:spPr>
        <p:txBody>
          <a:bodyPr>
            <a:normAutofit/>
          </a:bodyPr>
          <a:lstStyle/>
          <a:p>
            <a:pPr>
              <a:buNone/>
            </a:pPr>
            <a:r>
              <a:rPr lang="en-US" sz="2800" b="1" dirty="0" smtClean="0">
                <a:latin typeface="Times New Roman" pitchFamily="18" charset="0"/>
                <a:cs typeface="Times New Roman" pitchFamily="18" charset="0"/>
              </a:rPr>
              <a:t>1- How do you find the units of acceleration?</a:t>
            </a:r>
          </a:p>
          <a:p>
            <a:pPr>
              <a:spcBef>
                <a:spcPct val="50000"/>
              </a:spcBef>
              <a:buNone/>
            </a:pPr>
            <a:r>
              <a:rPr lang="en-US" sz="2800" b="1" dirty="0" smtClean="0">
                <a:latin typeface="Times New Roman" pitchFamily="18" charset="0"/>
                <a:cs typeface="Times New Roman" pitchFamily="18" charset="0"/>
              </a:rPr>
              <a:t>     h = gt</a:t>
            </a:r>
            <a:r>
              <a:rPr lang="en-US" sz="2800" b="1" baseline="30000" dirty="0" smtClean="0">
                <a:latin typeface="Times New Roman" pitchFamily="18" charset="0"/>
                <a:cs typeface="Times New Roman" pitchFamily="18" charset="0"/>
              </a:rPr>
              <a:t>2</a:t>
            </a:r>
            <a:r>
              <a:rPr lang="en-US" sz="2800" b="1" dirty="0" smtClean="0">
                <a:latin typeface="Times New Roman" pitchFamily="18" charset="0"/>
                <a:cs typeface="Times New Roman" pitchFamily="18" charset="0"/>
              </a:rPr>
              <a:t>/2    Solve this equation for g</a:t>
            </a:r>
          </a:p>
          <a:p>
            <a:pPr>
              <a:buNone/>
            </a:pPr>
            <a:r>
              <a:rPr lang="en-US" sz="2800" b="1" dirty="0" smtClean="0">
                <a:latin typeface="Times New Roman" pitchFamily="18" charset="0"/>
                <a:cs typeface="Times New Roman" pitchFamily="18" charset="0"/>
              </a:rPr>
              <a:t>2- Two bodies have masses (20 ± 0.2) Kg and (30 ± 0.4) Kg. what is the total mass of these bodies?</a:t>
            </a:r>
          </a:p>
          <a:p>
            <a:pPr>
              <a:buNone/>
            </a:pPr>
            <a:r>
              <a:rPr lang="en-US" sz="2800" b="1" dirty="0" smtClean="0">
                <a:latin typeface="Times New Roman" pitchFamily="18" charset="0"/>
                <a:cs typeface="Times New Roman" pitchFamily="18" charset="0"/>
              </a:rPr>
              <a:t>3- Area of a rectangle field is A = l X b , l = (200 ± 5) m and b = (50 ± 2) m. find the percentage error in A?</a:t>
            </a:r>
            <a:endParaRPr lang="en-MY" sz="2800" b="1"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1052736"/>
          </a:xfrm>
        </p:spPr>
        <p:txBody>
          <a:bodyPr>
            <a:normAutofit fontScale="90000"/>
          </a:bodyPr>
          <a:lstStyle/>
          <a:p>
            <a:pPr algn="l"/>
            <a:r>
              <a:rPr lang="en-US" b="1" dirty="0" smtClean="0">
                <a:solidFill>
                  <a:srgbClr val="C00000"/>
                </a:solidFill>
                <a:latin typeface="Times New Roman" pitchFamily="18" charset="0"/>
                <a:cs typeface="Times New Roman" pitchFamily="18" charset="0"/>
              </a:rPr>
              <a:t>Out lines of  studies:</a:t>
            </a:r>
            <a:r>
              <a:rPr lang="en-US" b="1" dirty="0" smtClean="0">
                <a:solidFill>
                  <a:srgbClr val="C00000"/>
                </a:solidFill>
              </a:rPr>
              <a:t/>
            </a:r>
            <a:br>
              <a:rPr lang="en-US" b="1" dirty="0" smtClean="0">
                <a:solidFill>
                  <a:srgbClr val="C00000"/>
                </a:solidFill>
              </a:rPr>
            </a:br>
            <a:endParaRPr lang="en-MY" b="1" dirty="0">
              <a:solidFill>
                <a:srgbClr val="C00000"/>
              </a:solidFill>
            </a:endParaRPr>
          </a:p>
        </p:txBody>
      </p:sp>
      <p:sp>
        <p:nvSpPr>
          <p:cNvPr id="3" name="Content Placeholder 2"/>
          <p:cNvSpPr>
            <a:spLocks noGrp="1"/>
          </p:cNvSpPr>
          <p:nvPr>
            <p:ph idx="1"/>
          </p:nvPr>
        </p:nvSpPr>
        <p:spPr>
          <a:xfrm>
            <a:off x="457200" y="836712"/>
            <a:ext cx="8229600" cy="5289451"/>
          </a:xfrm>
        </p:spPr>
        <p:txBody>
          <a:bodyPr>
            <a:noAutofit/>
          </a:bodyPr>
          <a:lstStyle/>
          <a:p>
            <a:r>
              <a:rPr lang="en-US" b="1" dirty="0" smtClean="0">
                <a:solidFill>
                  <a:srgbClr val="002060"/>
                </a:solidFill>
                <a:latin typeface="Times New Roman" pitchFamily="18" charset="0"/>
                <a:cs typeface="Times New Roman" pitchFamily="18" charset="0"/>
              </a:rPr>
              <a:t>Review of physical in measurement and terminology</a:t>
            </a:r>
          </a:p>
          <a:p>
            <a:r>
              <a:rPr lang="en-US" b="1" dirty="0" smtClean="0">
                <a:solidFill>
                  <a:srgbClr val="002060"/>
                </a:solidFill>
                <a:latin typeface="Times New Roman" pitchFamily="18" charset="0"/>
                <a:cs typeface="Times New Roman" pitchFamily="18" charset="0"/>
              </a:rPr>
              <a:t>Vectors</a:t>
            </a:r>
          </a:p>
          <a:p>
            <a:r>
              <a:rPr lang="en-US" b="1" dirty="0" smtClean="0">
                <a:solidFill>
                  <a:srgbClr val="002060"/>
                </a:solidFill>
                <a:latin typeface="Times New Roman" pitchFamily="18" charset="0"/>
                <a:cs typeface="Times New Roman" pitchFamily="18" charset="0"/>
              </a:rPr>
              <a:t>Motion in two and three dimension</a:t>
            </a:r>
          </a:p>
          <a:p>
            <a:r>
              <a:rPr lang="en-US" b="1" dirty="0" smtClean="0">
                <a:solidFill>
                  <a:srgbClr val="002060"/>
                </a:solidFill>
                <a:latin typeface="Times New Roman" pitchFamily="18" charset="0"/>
                <a:cs typeface="Times New Roman" pitchFamily="18" charset="0"/>
              </a:rPr>
              <a:t>Force and work</a:t>
            </a:r>
          </a:p>
          <a:p>
            <a:r>
              <a:rPr lang="en-US" b="1" dirty="0" smtClean="0">
                <a:solidFill>
                  <a:srgbClr val="002060"/>
                </a:solidFill>
                <a:latin typeface="Times New Roman" pitchFamily="18" charset="0"/>
                <a:cs typeface="Times New Roman" pitchFamily="18" charset="0"/>
              </a:rPr>
              <a:t>Energy and motion</a:t>
            </a:r>
          </a:p>
          <a:p>
            <a:r>
              <a:rPr lang="en-US" b="1" dirty="0" smtClean="0">
                <a:solidFill>
                  <a:srgbClr val="002060"/>
                </a:solidFill>
                <a:latin typeface="Times New Roman" pitchFamily="18" charset="0"/>
                <a:cs typeface="Times New Roman" pitchFamily="18" charset="0"/>
              </a:rPr>
              <a:t>Center of mass and linear momentum</a:t>
            </a:r>
          </a:p>
          <a:p>
            <a:r>
              <a:rPr lang="en-US" b="1" dirty="0" smtClean="0">
                <a:solidFill>
                  <a:srgbClr val="002060"/>
                </a:solidFill>
                <a:latin typeface="Times New Roman" pitchFamily="18" charset="0"/>
                <a:cs typeface="Times New Roman" pitchFamily="18" charset="0"/>
              </a:rPr>
              <a:t>Rotation</a:t>
            </a:r>
          </a:p>
          <a:p>
            <a:r>
              <a:rPr lang="en-US" b="1" dirty="0" smtClean="0">
                <a:solidFill>
                  <a:srgbClr val="002060"/>
                </a:solidFill>
                <a:latin typeface="Times New Roman" pitchFamily="18" charset="0"/>
                <a:cs typeface="Times New Roman" pitchFamily="18" charset="0"/>
              </a:rPr>
              <a:t>Rolling torque and angular momentum</a:t>
            </a:r>
          </a:p>
          <a:p>
            <a:r>
              <a:rPr lang="en-US" b="1" dirty="0" smtClean="0">
                <a:solidFill>
                  <a:srgbClr val="002060"/>
                </a:solidFill>
                <a:latin typeface="Times New Roman" pitchFamily="18" charset="0"/>
                <a:cs typeface="Times New Roman" pitchFamily="18" charset="0"/>
              </a:rPr>
              <a:t>Oscillation</a:t>
            </a:r>
            <a:endParaRPr lang="en-MY" b="1" dirty="0">
              <a:solidFill>
                <a:srgbClr val="002060"/>
              </a:solidFill>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32656"/>
            <a:ext cx="8229600" cy="864096"/>
          </a:xfrm>
        </p:spPr>
        <p:txBody>
          <a:bodyPr>
            <a:normAutofit fontScale="90000"/>
          </a:bodyPr>
          <a:lstStyle/>
          <a:p>
            <a:pPr>
              <a:spcBef>
                <a:spcPct val="50000"/>
              </a:spcBef>
              <a:defRPr/>
            </a:pPr>
            <a:r>
              <a:rPr lang="en-US" b="1" dirty="0" smtClean="0">
                <a:solidFill>
                  <a:srgbClr val="FF0000"/>
                </a:solidFill>
                <a:effectLst>
                  <a:outerShdw blurRad="38100" dist="38100" dir="2700000" algn="tl">
                    <a:srgbClr val="C0C0C0"/>
                  </a:outerShdw>
                </a:effectLst>
                <a:latin typeface="Times New Roman" pitchFamily="18" charset="0"/>
                <a:cs typeface="Times New Roman" pitchFamily="18" charset="0"/>
              </a:rPr>
              <a:t/>
            </a:r>
            <a:br>
              <a:rPr lang="en-US" b="1" dirty="0" smtClean="0">
                <a:solidFill>
                  <a:srgbClr val="FF0000"/>
                </a:solidFill>
                <a:effectLst>
                  <a:outerShdw blurRad="38100" dist="38100" dir="2700000" algn="tl">
                    <a:srgbClr val="C0C0C0"/>
                  </a:outerShdw>
                </a:effectLst>
                <a:latin typeface="Times New Roman" pitchFamily="18" charset="0"/>
                <a:cs typeface="Times New Roman" pitchFamily="18" charset="0"/>
              </a:rPr>
            </a:br>
            <a:r>
              <a:rPr lang="en-US" b="1" dirty="0" smtClean="0">
                <a:solidFill>
                  <a:srgbClr val="FF0000"/>
                </a:solidFill>
                <a:effectLst>
                  <a:outerShdw blurRad="38100" dist="38100" dir="2700000" algn="tl">
                    <a:srgbClr val="C0C0C0"/>
                  </a:outerShdw>
                </a:effectLst>
                <a:latin typeface="Times New Roman" pitchFamily="18" charset="0"/>
                <a:cs typeface="Times New Roman" pitchFamily="18" charset="0"/>
              </a:rPr>
              <a:t>Physics &amp;Measurement</a:t>
            </a:r>
            <a:endParaRPr lang="en-US"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323528" y="1988840"/>
            <a:ext cx="8229600" cy="5328592"/>
          </a:xfrm>
        </p:spPr>
        <p:txBody>
          <a:bodyPr>
            <a:normAutofit/>
          </a:bodyPr>
          <a:lstStyle/>
          <a:p>
            <a:pPr>
              <a:buFont typeface="Wingdings" pitchFamily="2" charset="2"/>
              <a:buChar char="Ø"/>
            </a:pPr>
            <a:r>
              <a:rPr lang="en-US" b="1" dirty="0" smtClean="0">
                <a:solidFill>
                  <a:srgbClr val="002060"/>
                </a:solidFill>
                <a:latin typeface="Times New Roman" pitchFamily="18" charset="0"/>
                <a:cs typeface="Times New Roman" pitchFamily="18" charset="0"/>
              </a:rPr>
              <a:t>What is physics?</a:t>
            </a:r>
          </a:p>
          <a:p>
            <a:pPr>
              <a:buNone/>
            </a:pPr>
            <a:endParaRPr lang="en-US" b="1" dirty="0" smtClean="0">
              <a:solidFill>
                <a:srgbClr val="002060"/>
              </a:solidFill>
              <a:latin typeface="Times New Roman" pitchFamily="18" charset="0"/>
              <a:cs typeface="Times New Roman" pitchFamily="18" charset="0"/>
            </a:endParaRPr>
          </a:p>
          <a:p>
            <a:pPr>
              <a:buClr>
                <a:srgbClr val="002060"/>
              </a:buClr>
              <a:buSzPct val="130000"/>
              <a:buFont typeface="Wingdings" pitchFamily="2" charset="2"/>
              <a:buChar char="Ø"/>
            </a:pPr>
            <a:r>
              <a:rPr lang="en-US" b="1" dirty="0" smtClean="0">
                <a:solidFill>
                  <a:srgbClr val="002060"/>
                </a:solidFill>
                <a:latin typeface="Times New Roman" pitchFamily="18" charset="0"/>
                <a:cs typeface="Times New Roman" pitchFamily="18" charset="0"/>
              </a:rPr>
              <a:t>Measurements in physics</a:t>
            </a:r>
          </a:p>
          <a:p>
            <a:pPr>
              <a:buClr>
                <a:srgbClr val="002060"/>
              </a:buClr>
              <a:buSzPct val="130000"/>
              <a:buNone/>
            </a:pPr>
            <a:endParaRPr lang="en-US" b="1" dirty="0" smtClean="0">
              <a:solidFill>
                <a:srgbClr val="002060"/>
              </a:solidFill>
              <a:latin typeface="Times New Roman" pitchFamily="18" charset="0"/>
              <a:cs typeface="Times New Roman" pitchFamily="18" charset="0"/>
            </a:endParaRPr>
          </a:p>
          <a:p>
            <a:pPr>
              <a:spcBef>
                <a:spcPct val="50000"/>
              </a:spcBef>
              <a:buFont typeface="Wingdings" pitchFamily="2" charset="2"/>
              <a:buChar char="Ø"/>
            </a:pPr>
            <a:r>
              <a:rPr lang="en-US" b="1" dirty="0" smtClean="0">
                <a:solidFill>
                  <a:srgbClr val="002060"/>
                </a:solidFill>
                <a:latin typeface="Times New Roman" pitchFamily="18" charset="0"/>
                <a:cs typeface="Times New Roman" pitchFamily="18" charset="0"/>
              </a:rPr>
              <a:t>SI Standards</a:t>
            </a:r>
          </a:p>
          <a:p>
            <a:pPr>
              <a:spcBef>
                <a:spcPct val="50000"/>
              </a:spcBef>
              <a:buNone/>
            </a:pPr>
            <a:endParaRPr lang="en-US" b="1" dirty="0" smtClean="0">
              <a:solidFill>
                <a:srgbClr val="002060"/>
              </a:solidFill>
              <a:latin typeface="Times New Roman" pitchFamily="18" charset="0"/>
              <a:cs typeface="Times New Roman" pitchFamily="18" charset="0"/>
            </a:endParaRPr>
          </a:p>
          <a:p>
            <a:pPr>
              <a:spcBef>
                <a:spcPct val="50000"/>
              </a:spcBef>
              <a:buFont typeface="Wingdings" pitchFamily="2" charset="2"/>
              <a:buChar char="Ø"/>
            </a:pPr>
            <a:r>
              <a:rPr lang="en-US" b="1" dirty="0" smtClean="0">
                <a:solidFill>
                  <a:srgbClr val="002060"/>
                </a:solidFill>
                <a:latin typeface="Times New Roman" pitchFamily="18" charset="0"/>
                <a:cs typeface="Times New Roman" pitchFamily="18" charset="0"/>
              </a:rPr>
              <a:t> Accuracy and Precision</a:t>
            </a:r>
          </a:p>
          <a:p>
            <a:pPr>
              <a:buNone/>
            </a:pPr>
            <a:endParaRPr lang="en-US" dirty="0" smtClean="0"/>
          </a:p>
          <a:p>
            <a:endParaRPr lang="en-MY"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smtClean="0">
                <a:solidFill>
                  <a:srgbClr val="0000FF"/>
                </a:solidFill>
                <a:sym typeface="Symbol" pitchFamily="18" charset="2"/>
              </a:rPr>
              <a:t>  </a:t>
            </a:r>
            <a:r>
              <a:rPr lang="en-US" b="1" dirty="0" smtClean="0">
                <a:solidFill>
                  <a:srgbClr val="FF0000"/>
                </a:solidFill>
                <a:latin typeface="Times New Roman" pitchFamily="18" charset="0"/>
                <a:cs typeface="Times New Roman" pitchFamily="18" charset="0"/>
              </a:rPr>
              <a:t>What is physics?</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79512" y="1600200"/>
            <a:ext cx="8784976" cy="4525963"/>
          </a:xfrm>
        </p:spPr>
        <p:txBody>
          <a:bodyPr/>
          <a:lstStyle/>
          <a:p>
            <a:pPr>
              <a:buFont typeface="Wingdings" pitchFamily="2" charset="2"/>
              <a:buChar char="q"/>
            </a:pPr>
            <a:r>
              <a:rPr lang="en-US" b="1" dirty="0" smtClean="0">
                <a:solidFill>
                  <a:srgbClr val="002060"/>
                </a:solidFill>
                <a:latin typeface="Times New Roman" pitchFamily="18" charset="0"/>
                <a:cs typeface="Times New Roman" pitchFamily="18" charset="0"/>
              </a:rPr>
              <a:t>A way of describing the physical world.</a:t>
            </a:r>
          </a:p>
          <a:p>
            <a:pPr>
              <a:buNone/>
            </a:pPr>
            <a:endParaRPr lang="en-US" b="1" dirty="0" smtClean="0">
              <a:solidFill>
                <a:srgbClr val="002060"/>
              </a:solidFill>
              <a:latin typeface="Times New Roman" pitchFamily="18" charset="0"/>
              <a:cs typeface="Times New Roman" pitchFamily="18" charset="0"/>
            </a:endParaRPr>
          </a:p>
          <a:p>
            <a:pPr>
              <a:buClr>
                <a:srgbClr val="002060"/>
              </a:buClr>
              <a:buFont typeface="Wingdings" pitchFamily="2" charset="2"/>
              <a:buChar char="q"/>
            </a:pPr>
            <a:r>
              <a:rPr lang="en-US" dirty="0" smtClean="0"/>
              <a:t> </a:t>
            </a:r>
            <a:r>
              <a:rPr lang="en-US" b="1" dirty="0" smtClean="0">
                <a:solidFill>
                  <a:srgbClr val="002060"/>
                </a:solidFill>
                <a:latin typeface="Times New Roman" pitchFamily="18" charset="0"/>
                <a:cs typeface="Times New Roman" pitchFamily="18" charset="0"/>
              </a:rPr>
              <a:t>Physics comes from the Greek “</a:t>
            </a:r>
            <a:r>
              <a:rPr lang="en-US" b="1" dirty="0" err="1" smtClean="0">
                <a:solidFill>
                  <a:srgbClr val="002060"/>
                </a:solidFill>
                <a:latin typeface="Times New Roman" pitchFamily="18" charset="0"/>
                <a:cs typeface="Times New Roman" pitchFamily="18" charset="0"/>
              </a:rPr>
              <a:t>physis</a:t>
            </a:r>
            <a:r>
              <a:rPr lang="en-US" b="1" dirty="0" smtClean="0">
                <a:solidFill>
                  <a:srgbClr val="002060"/>
                </a:solidFill>
                <a:latin typeface="Times New Roman" pitchFamily="18" charset="0"/>
                <a:cs typeface="Times New Roman" pitchFamily="18" charset="0"/>
              </a:rPr>
              <a:t>” meaning “nature”  and the Latin “</a:t>
            </a:r>
            <a:r>
              <a:rPr lang="en-US" b="1" dirty="0" err="1" smtClean="0">
                <a:solidFill>
                  <a:srgbClr val="002060"/>
                </a:solidFill>
                <a:latin typeface="Times New Roman" pitchFamily="18" charset="0"/>
                <a:cs typeface="Times New Roman" pitchFamily="18" charset="0"/>
              </a:rPr>
              <a:t>physica</a:t>
            </a:r>
            <a:r>
              <a:rPr lang="en-US" b="1" dirty="0" smtClean="0">
                <a:solidFill>
                  <a:srgbClr val="002060"/>
                </a:solidFill>
                <a:latin typeface="Times New Roman" pitchFamily="18" charset="0"/>
                <a:cs typeface="Times New Roman" pitchFamily="18" charset="0"/>
              </a:rPr>
              <a:t>” meaning natural things.</a:t>
            </a:r>
          </a:p>
          <a:p>
            <a:pPr>
              <a:buClr>
                <a:srgbClr val="002060"/>
              </a:buClr>
              <a:buNone/>
            </a:pPr>
            <a:endParaRPr lang="en-US" b="1" dirty="0" smtClean="0">
              <a:solidFill>
                <a:srgbClr val="002060"/>
              </a:solidFill>
              <a:latin typeface="Times New Roman" pitchFamily="18" charset="0"/>
              <a:cs typeface="Times New Roman" pitchFamily="18" charset="0"/>
            </a:endParaRPr>
          </a:p>
          <a:p>
            <a:pPr>
              <a:buFont typeface="Wingdings" pitchFamily="2" charset="2"/>
              <a:buChar char="q"/>
            </a:pPr>
            <a:r>
              <a:rPr lang="en-US" b="1" dirty="0" smtClean="0">
                <a:solidFill>
                  <a:srgbClr val="002060"/>
                </a:solidFill>
                <a:latin typeface="Times New Roman" pitchFamily="18" charset="0"/>
                <a:cs typeface="Times New Roman" pitchFamily="18" charset="0"/>
              </a:rPr>
              <a:t>Physics is understanding the behavior and structure of matter.</a:t>
            </a:r>
          </a:p>
          <a:p>
            <a:pPr>
              <a:buNone/>
            </a:pPr>
            <a:endParaRPr lang="en-US" b="1" dirty="0" smtClean="0">
              <a:solidFill>
                <a:srgbClr val="002060"/>
              </a:solidFill>
              <a:latin typeface="Times New Roman" pitchFamily="18" charset="0"/>
              <a:cs typeface="Times New Roman" pitchFamily="18" charset="0"/>
            </a:endParaRPr>
          </a:p>
          <a:p>
            <a:pPr>
              <a:buNone/>
            </a:pPr>
            <a:endParaRPr lang="en-MY" dirty="0">
              <a:solidFill>
                <a:srgbClr val="002060"/>
              </a:solidFill>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US" b="1" dirty="0" smtClean="0">
                <a:solidFill>
                  <a:srgbClr val="FF0000"/>
                </a:solidFill>
                <a:latin typeface="Times New Roman" pitchFamily="18" charset="0"/>
                <a:cs typeface="Times New Roman" pitchFamily="18" charset="0"/>
              </a:rPr>
              <a:t>Physical in measurement</a:t>
            </a:r>
            <a:endParaRPr lang="en-MY"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0" y="1268760"/>
            <a:ext cx="9144000" cy="4857403"/>
          </a:xfrm>
        </p:spPr>
        <p:txBody>
          <a:bodyPr>
            <a:normAutofit/>
          </a:bodyPr>
          <a:lstStyle/>
          <a:p>
            <a:r>
              <a:rPr lang="en-MY" sz="2800" b="1" baseline="0" dirty="0" smtClean="0">
                <a:solidFill>
                  <a:srgbClr val="002060"/>
                </a:solidFill>
                <a:latin typeface="Times New Roman" pitchFamily="18" charset="0"/>
                <a:cs typeface="Times New Roman" pitchFamily="18" charset="0"/>
              </a:rPr>
              <a:t>Science and engineering are based on measurements and comparisons.</a:t>
            </a:r>
          </a:p>
          <a:p>
            <a:endParaRPr lang="en-MY" sz="2800" b="1" baseline="0" dirty="0" smtClean="0">
              <a:solidFill>
                <a:srgbClr val="002060"/>
              </a:solidFill>
              <a:latin typeface="Times New Roman" pitchFamily="18" charset="0"/>
              <a:cs typeface="Times New Roman" pitchFamily="18" charset="0"/>
            </a:endParaRPr>
          </a:p>
          <a:p>
            <a:r>
              <a:rPr lang="en-MY" sz="2800" b="1" dirty="0">
                <a:solidFill>
                  <a:srgbClr val="002060"/>
                </a:solidFill>
                <a:latin typeface="Times New Roman" pitchFamily="18" charset="0"/>
                <a:cs typeface="Times New Roman" pitchFamily="18" charset="0"/>
              </a:rPr>
              <a:t>We discover physics by learning how to measure the quantities involved </a:t>
            </a:r>
            <a:r>
              <a:rPr lang="en-MY" sz="2800" b="1" dirty="0" smtClean="0">
                <a:solidFill>
                  <a:srgbClr val="002060"/>
                </a:solidFill>
                <a:latin typeface="Times New Roman" pitchFamily="18" charset="0"/>
                <a:cs typeface="Times New Roman" pitchFamily="18" charset="0"/>
              </a:rPr>
              <a:t>in physics</a:t>
            </a:r>
            <a:r>
              <a:rPr lang="en-MY" sz="2800" b="1" dirty="0">
                <a:solidFill>
                  <a:srgbClr val="002060"/>
                </a:solidFill>
                <a:latin typeface="Times New Roman" pitchFamily="18" charset="0"/>
                <a:cs typeface="Times New Roman" pitchFamily="18" charset="0"/>
              </a:rPr>
              <a:t>. </a:t>
            </a:r>
            <a:endParaRPr lang="en-MY" sz="2800" b="1" dirty="0" smtClean="0">
              <a:solidFill>
                <a:srgbClr val="002060"/>
              </a:solidFill>
              <a:latin typeface="Times New Roman" pitchFamily="18" charset="0"/>
              <a:cs typeface="Times New Roman" pitchFamily="18" charset="0"/>
            </a:endParaRPr>
          </a:p>
          <a:p>
            <a:r>
              <a:rPr lang="en-MY" sz="2800" b="1" dirty="0" smtClean="0">
                <a:solidFill>
                  <a:srgbClr val="002060"/>
                </a:solidFill>
                <a:latin typeface="Times New Roman" pitchFamily="18" charset="0"/>
                <a:cs typeface="Times New Roman" pitchFamily="18" charset="0"/>
              </a:rPr>
              <a:t>we have two types of physical quantities.</a:t>
            </a:r>
            <a:br>
              <a:rPr lang="en-MY" sz="2800" b="1" dirty="0" smtClean="0">
                <a:solidFill>
                  <a:srgbClr val="002060"/>
                </a:solidFill>
                <a:latin typeface="Times New Roman" pitchFamily="18" charset="0"/>
                <a:cs typeface="Times New Roman" pitchFamily="18" charset="0"/>
              </a:rPr>
            </a:br>
            <a:endParaRPr lang="en-MY" sz="2800" b="1" dirty="0" smtClean="0">
              <a:solidFill>
                <a:srgbClr val="002060"/>
              </a:solidFill>
              <a:latin typeface="Times New Roman" pitchFamily="18" charset="0"/>
              <a:cs typeface="Times New Roman" pitchFamily="18" charset="0"/>
            </a:endParaRPr>
          </a:p>
          <a:p>
            <a:pPr>
              <a:buFont typeface="Wingdings" pitchFamily="2" charset="2"/>
              <a:buChar char="Ø"/>
            </a:pPr>
            <a:r>
              <a:rPr lang="en-MY" sz="2800" b="1" dirty="0" smtClean="0">
                <a:solidFill>
                  <a:srgbClr val="FF0000"/>
                </a:solidFill>
                <a:latin typeface="Times New Roman" pitchFamily="18" charset="0"/>
                <a:cs typeface="Times New Roman" pitchFamily="18" charset="0"/>
              </a:rPr>
              <a:t>Fundamental quantities</a:t>
            </a:r>
          </a:p>
          <a:p>
            <a:pPr>
              <a:buFont typeface="Wingdings" pitchFamily="2" charset="2"/>
              <a:buChar char="Ø"/>
            </a:pPr>
            <a:r>
              <a:rPr lang="en-MY" sz="2800" b="1" dirty="0" smtClean="0">
                <a:solidFill>
                  <a:srgbClr val="FF0000"/>
                </a:solidFill>
                <a:latin typeface="Times New Roman" pitchFamily="18" charset="0"/>
                <a:cs typeface="Times New Roman" pitchFamily="18" charset="0"/>
              </a:rPr>
              <a:t>Derived quantities</a:t>
            </a:r>
          </a:p>
          <a:p>
            <a:endParaRPr lang="en-MY" sz="2800" b="1" dirty="0" smtClean="0">
              <a:solidFill>
                <a:srgbClr val="002060"/>
              </a:solidFill>
              <a:latin typeface="Times New Roman" pitchFamily="18" charset="0"/>
              <a:cs typeface="Times New Roman" pitchFamily="18" charset="0"/>
            </a:endParaRPr>
          </a:p>
          <a:p>
            <a:endParaRPr lang="en-MY" sz="2800" b="1" dirty="0" smtClean="0">
              <a:solidFill>
                <a:srgbClr val="002060"/>
              </a:solidFill>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Grp="1" noChangeArrowheads="1"/>
          </p:cNvSpPr>
          <p:nvPr>
            <p:ph type="title"/>
          </p:nvPr>
        </p:nvSpPr>
        <p:spPr/>
        <p:txBody>
          <a:bodyPr/>
          <a:lstStyle/>
          <a:p>
            <a:pPr algn="l"/>
            <a:r>
              <a:rPr lang="en-US" sz="3200" dirty="0"/>
              <a:t>   </a:t>
            </a:r>
            <a:r>
              <a:rPr lang="en-US" sz="3200" b="1" dirty="0">
                <a:solidFill>
                  <a:srgbClr val="008000"/>
                </a:solidFill>
                <a:latin typeface="Times New Roman" pitchFamily="18" charset="0"/>
                <a:cs typeface="Times New Roman" pitchFamily="18" charset="0"/>
              </a:rPr>
              <a:t>Fundamental				</a:t>
            </a:r>
            <a:r>
              <a:rPr lang="en-US" sz="3200" b="1" dirty="0">
                <a:solidFill>
                  <a:srgbClr val="FF0000"/>
                </a:solidFill>
                <a:latin typeface="Times New Roman" pitchFamily="18" charset="0"/>
                <a:cs typeface="Times New Roman" pitchFamily="18" charset="0"/>
              </a:rPr>
              <a:t>Derived</a:t>
            </a:r>
          </a:p>
        </p:txBody>
      </p:sp>
      <p:sp>
        <p:nvSpPr>
          <p:cNvPr id="5125" name="Rectangle 5"/>
          <p:cNvSpPr>
            <a:spLocks noGrp="1" noChangeArrowheads="1"/>
          </p:cNvSpPr>
          <p:nvPr>
            <p:ph type="body" sz="half" idx="1"/>
          </p:nvPr>
        </p:nvSpPr>
        <p:spPr/>
        <p:txBody>
          <a:bodyPr/>
          <a:lstStyle/>
          <a:p>
            <a:r>
              <a:rPr lang="en-US" sz="2400" b="1" dirty="0">
                <a:solidFill>
                  <a:srgbClr val="008000"/>
                </a:solidFill>
                <a:latin typeface="Times New Roman" pitchFamily="18" charset="0"/>
                <a:cs typeface="Times New Roman" pitchFamily="18" charset="0"/>
              </a:rPr>
              <a:t>These are independent</a:t>
            </a:r>
            <a:br>
              <a:rPr lang="en-US" sz="2400" b="1" dirty="0">
                <a:solidFill>
                  <a:srgbClr val="008000"/>
                </a:solidFill>
                <a:latin typeface="Times New Roman" pitchFamily="18" charset="0"/>
                <a:cs typeface="Times New Roman" pitchFamily="18" charset="0"/>
              </a:rPr>
            </a:br>
            <a:r>
              <a:rPr lang="en-US" sz="2400" b="1" dirty="0">
                <a:solidFill>
                  <a:srgbClr val="008000"/>
                </a:solidFill>
                <a:latin typeface="Times New Roman" pitchFamily="18" charset="0"/>
                <a:cs typeface="Times New Roman" pitchFamily="18" charset="0"/>
              </a:rPr>
              <a:t/>
            </a:r>
            <a:br>
              <a:rPr lang="en-US" sz="2400" b="1" dirty="0">
                <a:solidFill>
                  <a:srgbClr val="008000"/>
                </a:solidFill>
                <a:latin typeface="Times New Roman" pitchFamily="18" charset="0"/>
                <a:cs typeface="Times New Roman" pitchFamily="18" charset="0"/>
              </a:rPr>
            </a:br>
            <a:endParaRPr lang="en-US" sz="2400" b="1" dirty="0">
              <a:solidFill>
                <a:srgbClr val="008000"/>
              </a:solidFill>
              <a:latin typeface="Times New Roman" pitchFamily="18" charset="0"/>
              <a:cs typeface="Times New Roman" pitchFamily="18" charset="0"/>
            </a:endParaRPr>
          </a:p>
          <a:p>
            <a:r>
              <a:rPr lang="en-US" sz="2400" b="1" dirty="0" err="1">
                <a:solidFill>
                  <a:srgbClr val="008000"/>
                </a:solidFill>
                <a:latin typeface="Times New Roman" pitchFamily="18" charset="0"/>
                <a:cs typeface="Times New Roman" pitchFamily="18" charset="0"/>
              </a:rPr>
              <a:t>Eg</a:t>
            </a:r>
            <a:r>
              <a:rPr lang="en-US" sz="2400" b="1" dirty="0">
                <a:solidFill>
                  <a:srgbClr val="008000"/>
                </a:solidFill>
                <a:latin typeface="Times New Roman" pitchFamily="18" charset="0"/>
                <a:cs typeface="Times New Roman" pitchFamily="18" charset="0"/>
              </a:rPr>
              <a:t>: Mass, Length, Time ,….</a:t>
            </a:r>
            <a:br>
              <a:rPr lang="en-US" sz="2400" b="1" dirty="0">
                <a:solidFill>
                  <a:srgbClr val="008000"/>
                </a:solidFill>
                <a:latin typeface="Times New Roman" pitchFamily="18" charset="0"/>
                <a:cs typeface="Times New Roman" pitchFamily="18" charset="0"/>
              </a:rPr>
            </a:br>
            <a:r>
              <a:rPr lang="en-US" sz="2400" b="1" dirty="0">
                <a:solidFill>
                  <a:srgbClr val="008000"/>
                </a:solidFill>
                <a:latin typeface="Times New Roman" pitchFamily="18" charset="0"/>
                <a:cs typeface="Times New Roman" pitchFamily="18" charset="0"/>
              </a:rPr>
              <a:t> </a:t>
            </a:r>
          </a:p>
          <a:p>
            <a:r>
              <a:rPr lang="en-US" sz="2400" b="1" dirty="0">
                <a:solidFill>
                  <a:srgbClr val="008000"/>
                </a:solidFill>
                <a:latin typeface="Times New Roman" pitchFamily="18" charset="0"/>
                <a:cs typeface="Times New Roman" pitchFamily="18" charset="0"/>
              </a:rPr>
              <a:t>They have fundamental units like kg </a:t>
            </a:r>
            <a:r>
              <a:rPr lang="en-US" sz="2400" b="1" dirty="0">
                <a:solidFill>
                  <a:srgbClr val="008000"/>
                </a:solidFill>
                <a:latin typeface="Times New Roman" pitchFamily="18" charset="0"/>
                <a:cs typeface="Times New Roman" pitchFamily="18" charset="0"/>
                <a:sym typeface="Wingdings" pitchFamily="2" charset="2"/>
              </a:rPr>
              <a:t> mass</a:t>
            </a:r>
            <a:br>
              <a:rPr lang="en-US" sz="2400" b="1" dirty="0">
                <a:solidFill>
                  <a:srgbClr val="008000"/>
                </a:solidFill>
                <a:latin typeface="Times New Roman" pitchFamily="18" charset="0"/>
                <a:cs typeface="Times New Roman" pitchFamily="18" charset="0"/>
                <a:sym typeface="Wingdings" pitchFamily="2" charset="2"/>
              </a:rPr>
            </a:br>
            <a:r>
              <a:rPr lang="en-US" sz="2400" b="1" dirty="0">
                <a:solidFill>
                  <a:srgbClr val="008000"/>
                </a:solidFill>
                <a:latin typeface="Times New Roman" pitchFamily="18" charset="0"/>
                <a:cs typeface="Times New Roman" pitchFamily="18" charset="0"/>
                <a:sym typeface="Wingdings" pitchFamily="2" charset="2"/>
              </a:rPr>
              <a:t>m  Length</a:t>
            </a:r>
            <a:br>
              <a:rPr lang="en-US" sz="2400" b="1" dirty="0">
                <a:solidFill>
                  <a:srgbClr val="008000"/>
                </a:solidFill>
                <a:latin typeface="Times New Roman" pitchFamily="18" charset="0"/>
                <a:cs typeface="Times New Roman" pitchFamily="18" charset="0"/>
                <a:sym typeface="Wingdings" pitchFamily="2" charset="2"/>
              </a:rPr>
            </a:br>
            <a:r>
              <a:rPr lang="en-US" sz="2400" b="1" dirty="0">
                <a:solidFill>
                  <a:srgbClr val="008000"/>
                </a:solidFill>
                <a:latin typeface="Times New Roman" pitchFamily="18" charset="0"/>
                <a:cs typeface="Times New Roman" pitchFamily="18" charset="0"/>
                <a:sym typeface="Wingdings" pitchFamily="2" charset="2"/>
              </a:rPr>
              <a:t>S  Time</a:t>
            </a:r>
          </a:p>
          <a:p>
            <a:pPr>
              <a:buNone/>
            </a:pPr>
            <a:r>
              <a:rPr lang="en-US" sz="2400" dirty="0">
                <a:solidFill>
                  <a:srgbClr val="008000"/>
                </a:solidFill>
              </a:rPr>
              <a:t>	</a:t>
            </a:r>
          </a:p>
        </p:txBody>
      </p:sp>
      <p:sp>
        <p:nvSpPr>
          <p:cNvPr id="5126" name="Rectangle 6"/>
          <p:cNvSpPr>
            <a:spLocks noGrp="1" noChangeArrowheads="1"/>
          </p:cNvSpPr>
          <p:nvPr>
            <p:ph type="body" sz="half" idx="2"/>
          </p:nvPr>
        </p:nvSpPr>
        <p:spPr/>
        <p:txBody>
          <a:bodyPr/>
          <a:lstStyle/>
          <a:p>
            <a:r>
              <a:rPr lang="en-US" sz="2400" b="1" dirty="0">
                <a:solidFill>
                  <a:srgbClr val="FF0000"/>
                </a:solidFill>
                <a:latin typeface="Times New Roman" pitchFamily="18" charset="0"/>
                <a:cs typeface="Times New Roman" pitchFamily="18" charset="0"/>
              </a:rPr>
              <a:t>These are dependent on Fundamental</a:t>
            </a:r>
            <a:br>
              <a:rPr lang="en-US" sz="2400" b="1" dirty="0">
                <a:solidFill>
                  <a:srgbClr val="FF0000"/>
                </a:solidFill>
                <a:latin typeface="Times New Roman" pitchFamily="18" charset="0"/>
                <a:cs typeface="Times New Roman" pitchFamily="18" charset="0"/>
              </a:rPr>
            </a:br>
            <a:endParaRPr lang="en-US" sz="2400" b="1" dirty="0">
              <a:solidFill>
                <a:srgbClr val="FF0000"/>
              </a:solidFill>
              <a:latin typeface="Times New Roman" pitchFamily="18" charset="0"/>
              <a:cs typeface="Times New Roman" pitchFamily="18" charset="0"/>
            </a:endParaRPr>
          </a:p>
          <a:p>
            <a:r>
              <a:rPr lang="en-US" sz="2400" b="1" dirty="0" err="1">
                <a:solidFill>
                  <a:srgbClr val="FF0000"/>
                </a:solidFill>
                <a:latin typeface="Times New Roman" pitchFamily="18" charset="0"/>
                <a:cs typeface="Times New Roman" pitchFamily="18" charset="0"/>
              </a:rPr>
              <a:t>Eg</a:t>
            </a:r>
            <a:r>
              <a:rPr lang="en-US" sz="2400" b="1" dirty="0">
                <a:solidFill>
                  <a:srgbClr val="FF0000"/>
                </a:solidFill>
                <a:latin typeface="Times New Roman" pitchFamily="18" charset="0"/>
                <a:cs typeface="Times New Roman" pitchFamily="18" charset="0"/>
              </a:rPr>
              <a:t>: area, volume, density, force,….</a:t>
            </a:r>
            <a:br>
              <a:rPr lang="en-US" sz="2400" b="1" dirty="0">
                <a:solidFill>
                  <a:srgbClr val="FF0000"/>
                </a:solidFill>
                <a:latin typeface="Times New Roman" pitchFamily="18" charset="0"/>
                <a:cs typeface="Times New Roman" pitchFamily="18" charset="0"/>
              </a:rPr>
            </a:br>
            <a:endParaRPr lang="en-US" sz="2400" b="1" dirty="0">
              <a:solidFill>
                <a:srgbClr val="FF0000"/>
              </a:solidFill>
              <a:latin typeface="Times New Roman" pitchFamily="18" charset="0"/>
              <a:cs typeface="Times New Roman" pitchFamily="18" charset="0"/>
            </a:endParaRPr>
          </a:p>
          <a:p>
            <a:r>
              <a:rPr lang="en-US" sz="2400" b="1" dirty="0">
                <a:solidFill>
                  <a:srgbClr val="FF0000"/>
                </a:solidFill>
                <a:latin typeface="Times New Roman" pitchFamily="18" charset="0"/>
                <a:cs typeface="Times New Roman" pitchFamily="18" charset="0"/>
              </a:rPr>
              <a:t>They have derived units like</a:t>
            </a:r>
            <a:br>
              <a:rPr lang="en-US" sz="2400" b="1" dirty="0">
                <a:solidFill>
                  <a:srgbClr val="FF0000"/>
                </a:solidFill>
                <a:latin typeface="Times New Roman" pitchFamily="18" charset="0"/>
                <a:cs typeface="Times New Roman" pitchFamily="18" charset="0"/>
              </a:rPr>
            </a:br>
            <a:r>
              <a:rPr lang="en-US" sz="2400" b="1" dirty="0">
                <a:solidFill>
                  <a:srgbClr val="FF0000"/>
                </a:solidFill>
                <a:latin typeface="Times New Roman" pitchFamily="18" charset="0"/>
                <a:cs typeface="Times New Roman" pitchFamily="18" charset="0"/>
              </a:rPr>
              <a:t>m</a:t>
            </a:r>
            <a:r>
              <a:rPr lang="en-US" sz="2400" b="1" baseline="30000" dirty="0">
                <a:solidFill>
                  <a:srgbClr val="FF0000"/>
                </a:solidFill>
                <a:latin typeface="Times New Roman" pitchFamily="18" charset="0"/>
                <a:cs typeface="Times New Roman" pitchFamily="18" charset="0"/>
              </a:rPr>
              <a:t>2</a:t>
            </a:r>
            <a:r>
              <a:rPr lang="en-US" sz="2400" b="1" dirty="0">
                <a:solidFill>
                  <a:srgbClr val="FF0000"/>
                </a:solidFill>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sym typeface="Wingdings" pitchFamily="2" charset="2"/>
              </a:rPr>
              <a:t> area</a:t>
            </a:r>
            <a:br>
              <a:rPr lang="en-US" sz="2400" b="1" dirty="0">
                <a:solidFill>
                  <a:srgbClr val="FF0000"/>
                </a:solidFill>
                <a:latin typeface="Times New Roman" pitchFamily="18" charset="0"/>
                <a:cs typeface="Times New Roman" pitchFamily="18" charset="0"/>
                <a:sym typeface="Wingdings" pitchFamily="2" charset="2"/>
              </a:rPr>
            </a:br>
            <a:r>
              <a:rPr lang="en-US" sz="2400" b="1" dirty="0">
                <a:solidFill>
                  <a:srgbClr val="FF0000"/>
                </a:solidFill>
                <a:latin typeface="Times New Roman" pitchFamily="18" charset="0"/>
                <a:cs typeface="Times New Roman" pitchFamily="18" charset="0"/>
                <a:sym typeface="Wingdings" pitchFamily="2" charset="2"/>
              </a:rPr>
              <a:t>m</a:t>
            </a:r>
            <a:r>
              <a:rPr lang="en-US" sz="2400" b="1" baseline="30000" dirty="0">
                <a:solidFill>
                  <a:srgbClr val="FF0000"/>
                </a:solidFill>
                <a:latin typeface="Times New Roman" pitchFamily="18" charset="0"/>
                <a:cs typeface="Times New Roman" pitchFamily="18" charset="0"/>
                <a:sym typeface="Wingdings" pitchFamily="2" charset="2"/>
              </a:rPr>
              <a:t>3</a:t>
            </a:r>
            <a:r>
              <a:rPr lang="en-US" sz="2400" b="1" dirty="0">
                <a:solidFill>
                  <a:srgbClr val="FF0000"/>
                </a:solidFill>
                <a:latin typeface="Times New Roman" pitchFamily="18" charset="0"/>
                <a:cs typeface="Times New Roman" pitchFamily="18" charset="0"/>
                <a:sym typeface="Wingdings" pitchFamily="2" charset="2"/>
              </a:rPr>
              <a:t>  Volume</a:t>
            </a:r>
            <a:br>
              <a:rPr lang="en-US" sz="2400" b="1" dirty="0">
                <a:solidFill>
                  <a:srgbClr val="FF0000"/>
                </a:solidFill>
                <a:latin typeface="Times New Roman" pitchFamily="18" charset="0"/>
                <a:cs typeface="Times New Roman" pitchFamily="18" charset="0"/>
                <a:sym typeface="Wingdings" pitchFamily="2" charset="2"/>
              </a:rPr>
            </a:br>
            <a:r>
              <a:rPr lang="en-US" sz="2400" b="1" dirty="0">
                <a:solidFill>
                  <a:srgbClr val="FF0000"/>
                </a:solidFill>
                <a:latin typeface="Times New Roman" pitchFamily="18" charset="0"/>
                <a:cs typeface="Times New Roman" pitchFamily="18" charset="0"/>
                <a:sym typeface="Wingdings" pitchFamily="2" charset="2"/>
              </a:rPr>
              <a:t>kg/m</a:t>
            </a:r>
            <a:r>
              <a:rPr lang="en-US" sz="2400" b="1" baseline="30000" dirty="0">
                <a:solidFill>
                  <a:srgbClr val="FF0000"/>
                </a:solidFill>
                <a:latin typeface="Times New Roman" pitchFamily="18" charset="0"/>
                <a:cs typeface="Times New Roman" pitchFamily="18" charset="0"/>
                <a:sym typeface="Wingdings" pitchFamily="2" charset="2"/>
              </a:rPr>
              <a:t>3</a:t>
            </a:r>
            <a:r>
              <a:rPr lang="en-US" sz="2400" b="1" dirty="0">
                <a:solidFill>
                  <a:srgbClr val="FF0000"/>
                </a:solidFill>
                <a:latin typeface="Times New Roman" pitchFamily="18" charset="0"/>
                <a:cs typeface="Times New Roman" pitchFamily="18" charset="0"/>
                <a:sym typeface="Wingdings" pitchFamily="2" charset="2"/>
              </a:rPr>
              <a:t>  Density</a:t>
            </a:r>
            <a:endParaRPr lang="en-US"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Effect transition="in" filter="blinds(horizontal)">
                                      <p:cBhvr>
                                        <p:cTn id="7" dur="500"/>
                                        <p:tgtEl>
                                          <p:spTgt spid="51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6">
                                            <p:txEl>
                                              <p:pRg st="0" end="0"/>
                                            </p:txEl>
                                          </p:spTgt>
                                        </p:tgtEl>
                                        <p:attrNameLst>
                                          <p:attrName>style.visibility</p:attrName>
                                        </p:attrNameLst>
                                      </p:cBhvr>
                                      <p:to>
                                        <p:strVal val="visible"/>
                                      </p:to>
                                    </p:set>
                                    <p:animEffect transition="in" filter="blinds(horizontal)">
                                      <p:cBhvr>
                                        <p:cTn id="12" dur="500"/>
                                        <p:tgtEl>
                                          <p:spTgt spid="51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5">
                                            <p:txEl>
                                              <p:pRg st="1" end="1"/>
                                            </p:txEl>
                                          </p:spTgt>
                                        </p:tgtEl>
                                        <p:attrNameLst>
                                          <p:attrName>style.visibility</p:attrName>
                                        </p:attrNameLst>
                                      </p:cBhvr>
                                      <p:to>
                                        <p:strVal val="visible"/>
                                      </p:to>
                                    </p:set>
                                    <p:animEffect transition="in" filter="blinds(horizontal)">
                                      <p:cBhvr>
                                        <p:cTn id="17" dur="500"/>
                                        <p:tgtEl>
                                          <p:spTgt spid="512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26">
                                            <p:txEl>
                                              <p:pRg st="1" end="1"/>
                                            </p:txEl>
                                          </p:spTgt>
                                        </p:tgtEl>
                                        <p:attrNameLst>
                                          <p:attrName>style.visibility</p:attrName>
                                        </p:attrNameLst>
                                      </p:cBhvr>
                                      <p:to>
                                        <p:strVal val="visible"/>
                                      </p:to>
                                    </p:set>
                                    <p:animEffect transition="in" filter="blinds(horizontal)">
                                      <p:cBhvr>
                                        <p:cTn id="22" dur="500"/>
                                        <p:tgtEl>
                                          <p:spTgt spid="512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125">
                                            <p:txEl>
                                              <p:pRg st="2" end="2"/>
                                            </p:txEl>
                                          </p:spTgt>
                                        </p:tgtEl>
                                        <p:attrNameLst>
                                          <p:attrName>style.visibility</p:attrName>
                                        </p:attrNameLst>
                                      </p:cBhvr>
                                      <p:to>
                                        <p:strVal val="visible"/>
                                      </p:to>
                                    </p:set>
                                    <p:animEffect transition="in" filter="blinds(horizontal)">
                                      <p:cBhvr>
                                        <p:cTn id="27" dur="500"/>
                                        <p:tgtEl>
                                          <p:spTgt spid="512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126">
                                            <p:txEl>
                                              <p:pRg st="2" end="2"/>
                                            </p:txEl>
                                          </p:spTgt>
                                        </p:tgtEl>
                                        <p:attrNameLst>
                                          <p:attrName>style.visibility</p:attrName>
                                        </p:attrNameLst>
                                      </p:cBhvr>
                                      <p:to>
                                        <p:strVal val="visible"/>
                                      </p:to>
                                    </p:set>
                                    <p:animEffect transition="in" filter="blinds(horizontal)">
                                      <p:cBhvr>
                                        <p:cTn id="32" dur="500"/>
                                        <p:tgtEl>
                                          <p:spTgt spid="51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a:bodyPr>
          <a:lstStyle/>
          <a:p>
            <a:pPr algn="l"/>
            <a:r>
              <a:rPr lang="en-MY" sz="3600" b="1" dirty="0">
                <a:solidFill>
                  <a:srgbClr val="FF0000"/>
                </a:solidFill>
                <a:latin typeface="Times New Roman" pitchFamily="18" charset="0"/>
                <a:cs typeface="Times New Roman" pitchFamily="18" charset="0"/>
              </a:rPr>
              <a:t>The International System of </a:t>
            </a:r>
            <a:r>
              <a:rPr lang="en-MY" sz="3600" b="1" dirty="0" smtClean="0">
                <a:solidFill>
                  <a:srgbClr val="FF0000"/>
                </a:solidFill>
                <a:latin typeface="Times New Roman" pitchFamily="18" charset="0"/>
                <a:cs typeface="Times New Roman" pitchFamily="18" charset="0"/>
              </a:rPr>
              <a:t>Units</a:t>
            </a:r>
            <a:r>
              <a:rPr lang="en-MY" sz="3600" b="1" dirty="0" smtClean="0">
                <a:latin typeface="Times New Roman" pitchFamily="18" charset="0"/>
                <a:cs typeface="Times New Roman" pitchFamily="18" charset="0"/>
              </a:rPr>
              <a:t> </a:t>
            </a:r>
            <a:r>
              <a:rPr lang="en-MY" sz="3600" b="1" dirty="0" smtClean="0">
                <a:solidFill>
                  <a:srgbClr val="FF0000"/>
                </a:solidFill>
                <a:latin typeface="Times New Roman" pitchFamily="18" charset="0"/>
                <a:cs typeface="Times New Roman" pitchFamily="18" charset="0"/>
              </a:rPr>
              <a:t>( SI ) </a:t>
            </a:r>
            <a:endParaRPr lang="en-MY" sz="3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79512" y="1196752"/>
            <a:ext cx="8964488" cy="5328592"/>
          </a:xfrm>
        </p:spPr>
        <p:txBody>
          <a:bodyPr>
            <a:normAutofit/>
          </a:bodyPr>
          <a:lstStyle/>
          <a:p>
            <a:pPr>
              <a:buNone/>
            </a:pPr>
            <a:r>
              <a:rPr lang="en-MY" sz="2800" b="1" dirty="0" smtClean="0">
                <a:latin typeface="Times New Roman" pitchFamily="18" charset="0"/>
                <a:cs typeface="Times New Roman" pitchFamily="18" charset="0"/>
              </a:rPr>
              <a:t>In this course we shall use the SI (system international) system of units as follows:</a:t>
            </a:r>
          </a:p>
          <a:p>
            <a:r>
              <a:rPr lang="en-MY" sz="2800" b="1" dirty="0" smtClean="0">
                <a:latin typeface="Times New Roman" pitchFamily="18" charset="0"/>
                <a:cs typeface="Times New Roman" pitchFamily="18" charset="0"/>
              </a:rPr>
              <a:t>Many SI derived units are defined in terms of these base units. Table 1-1 shows the units for the three base quantities - length, mass, and time .</a:t>
            </a:r>
          </a:p>
          <a:p>
            <a:pPr>
              <a:spcBef>
                <a:spcPct val="50000"/>
              </a:spcBef>
              <a:buNone/>
            </a:pPr>
            <a:r>
              <a:rPr lang="en-US" b="1" dirty="0" smtClean="0">
                <a:solidFill>
                  <a:srgbClr val="FF0000"/>
                </a:solidFill>
                <a:latin typeface="Times New Roman" pitchFamily="18" charset="0"/>
                <a:cs typeface="Times New Roman" pitchFamily="18" charset="0"/>
              </a:rPr>
              <a:t>Parameter	Unit			 Symbol</a:t>
            </a:r>
          </a:p>
          <a:p>
            <a:pPr>
              <a:spcBef>
                <a:spcPct val="50000"/>
              </a:spcBef>
              <a:buNone/>
            </a:pPr>
            <a:r>
              <a:rPr lang="en-US" b="1" dirty="0" smtClean="0">
                <a:solidFill>
                  <a:srgbClr val="CC0099"/>
                </a:solidFill>
                <a:latin typeface="Times New Roman" pitchFamily="18" charset="0"/>
                <a:cs typeface="Times New Roman" pitchFamily="18" charset="0"/>
              </a:rPr>
              <a:t>Length		</a:t>
            </a:r>
            <a:r>
              <a:rPr lang="en-US" b="1" dirty="0" smtClean="0">
                <a:solidFill>
                  <a:srgbClr val="009900"/>
                </a:solidFill>
                <a:latin typeface="Times New Roman" pitchFamily="18" charset="0"/>
                <a:cs typeface="Times New Roman" pitchFamily="18" charset="0"/>
              </a:rPr>
              <a:t>meter		      m</a:t>
            </a:r>
          </a:p>
          <a:p>
            <a:pPr>
              <a:spcBef>
                <a:spcPct val="50000"/>
              </a:spcBef>
              <a:buNone/>
            </a:pPr>
            <a:r>
              <a:rPr lang="en-US" b="1" dirty="0" smtClean="0">
                <a:solidFill>
                  <a:srgbClr val="CC0099"/>
                </a:solidFill>
                <a:latin typeface="Times New Roman" pitchFamily="18" charset="0"/>
                <a:cs typeface="Times New Roman" pitchFamily="18" charset="0"/>
              </a:rPr>
              <a:t>Mass			</a:t>
            </a:r>
            <a:r>
              <a:rPr lang="en-US" b="1" dirty="0" smtClean="0">
                <a:solidFill>
                  <a:srgbClr val="009900"/>
                </a:solidFill>
                <a:latin typeface="Times New Roman" pitchFamily="18" charset="0"/>
                <a:cs typeface="Times New Roman" pitchFamily="18" charset="0"/>
              </a:rPr>
              <a:t>kilogram		       kg</a:t>
            </a:r>
          </a:p>
          <a:p>
            <a:pPr>
              <a:spcBef>
                <a:spcPct val="50000"/>
              </a:spcBef>
              <a:buNone/>
            </a:pPr>
            <a:r>
              <a:rPr lang="en-US" b="1" dirty="0" smtClean="0">
                <a:solidFill>
                  <a:srgbClr val="CC0099"/>
                </a:solidFill>
                <a:latin typeface="Times New Roman" pitchFamily="18" charset="0"/>
                <a:cs typeface="Times New Roman" pitchFamily="18" charset="0"/>
              </a:rPr>
              <a:t>Time			</a:t>
            </a:r>
            <a:r>
              <a:rPr lang="en-US" b="1" dirty="0" smtClean="0">
                <a:solidFill>
                  <a:srgbClr val="009900"/>
                </a:solidFill>
                <a:latin typeface="Times New Roman" pitchFamily="18" charset="0"/>
                <a:cs typeface="Times New Roman" pitchFamily="18" charset="0"/>
              </a:rPr>
              <a:t>second		        s</a:t>
            </a:r>
          </a:p>
          <a:p>
            <a:endParaRPr lang="en-MY" b="1" dirty="0" smtClean="0">
              <a:latin typeface="Times New Roman" pitchFamily="18" charset="0"/>
              <a:cs typeface="Times New Roman" pitchFamily="18" charset="0"/>
            </a:endParaRPr>
          </a:p>
          <a:p>
            <a:endParaRPr lang="en-MY" b="1"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a:bodyPr>
          <a:lstStyle/>
          <a:p>
            <a:r>
              <a:rPr lang="fr-FR" sz="3600" b="1" dirty="0" smtClean="0">
                <a:latin typeface="Times New Roman" pitchFamily="18" charset="0"/>
                <a:cs typeface="Times New Roman" pitchFamily="18" charset="0"/>
              </a:rPr>
              <a:t>SI Unit </a:t>
            </a:r>
            <a:r>
              <a:rPr lang="fr-FR" sz="3600" b="1" dirty="0" err="1" smtClean="0">
                <a:latin typeface="Times New Roman" pitchFamily="18" charset="0"/>
                <a:cs typeface="Times New Roman" pitchFamily="18" charset="0"/>
              </a:rPr>
              <a:t>Prefixes</a:t>
            </a:r>
            <a:r>
              <a:rPr lang="fr-FR" sz="3600" b="1" dirty="0" smtClean="0">
                <a:latin typeface="Times New Roman" pitchFamily="18" charset="0"/>
                <a:cs typeface="Times New Roman" pitchFamily="18" charset="0"/>
              </a:rPr>
              <a:t> - Part I</a:t>
            </a:r>
            <a:endParaRPr lang="en-MY" sz="3600" dirty="0"/>
          </a:p>
        </p:txBody>
      </p:sp>
      <p:pic>
        <p:nvPicPr>
          <p:cNvPr id="1026" name="Picture 2" descr="C:\Users\Hind\Desktop\Picture2.png"/>
          <p:cNvPicPr>
            <a:picLocks noGrp="1" noChangeAspect="1" noChangeArrowheads="1"/>
          </p:cNvPicPr>
          <p:nvPr>
            <p:ph idx="1"/>
          </p:nvPr>
        </p:nvPicPr>
        <p:blipFill>
          <a:blip r:embed="rId2" cstate="print"/>
          <a:srcRect/>
          <a:stretch>
            <a:fillRect/>
          </a:stretch>
        </p:blipFill>
        <p:spPr bwMode="auto">
          <a:xfrm>
            <a:off x="395536" y="1196752"/>
            <a:ext cx="8208912" cy="5472608"/>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1140</TotalTime>
  <Words>767</Words>
  <Application>Microsoft Office PowerPoint</Application>
  <PresentationFormat>On-screen Show (4:3)</PresentationFormat>
  <Paragraphs>143</Paragraphs>
  <Slides>29</Slides>
  <Notes>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Lecture ﴾1﴿  Physics and Physical Measurements</vt:lpstr>
      <vt:lpstr>References</vt:lpstr>
      <vt:lpstr>Out lines of  studies: </vt:lpstr>
      <vt:lpstr> Physics &amp;Measurement</vt:lpstr>
      <vt:lpstr>  What is physics?</vt:lpstr>
      <vt:lpstr>Physical in measurement</vt:lpstr>
      <vt:lpstr>   Fundamental    Derived</vt:lpstr>
      <vt:lpstr>The International System of Units ( SI ) </vt:lpstr>
      <vt:lpstr>SI Unit Prefixes - Part I</vt:lpstr>
      <vt:lpstr>SI Unit Prefixes - Part II</vt:lpstr>
      <vt:lpstr>Fundamental  SI units</vt:lpstr>
      <vt:lpstr>Derived SI Units (examples)</vt:lpstr>
      <vt:lpstr>The Length  </vt:lpstr>
      <vt:lpstr>Slide 14</vt:lpstr>
      <vt:lpstr> The time</vt:lpstr>
      <vt:lpstr>Range of Time</vt:lpstr>
      <vt:lpstr>The mass</vt:lpstr>
      <vt:lpstr>Slide 18</vt:lpstr>
      <vt:lpstr>Slide 19</vt:lpstr>
      <vt:lpstr>Slide 20</vt:lpstr>
      <vt:lpstr>Conversion between units</vt:lpstr>
      <vt:lpstr>Uncertainty in Measurement Accuracy &amp; Precision</vt:lpstr>
      <vt:lpstr>E.g. suppose the true value of a certain length is 4.859 cm. in one exp, using instrument of precision 0.1 cm, the measured value found to be 4.7 cm, while in another exp using instrument of precision 0.01 cm, the length found to be 4.56 cm. </vt:lpstr>
      <vt:lpstr>Bull’s eye game</vt:lpstr>
      <vt:lpstr>Uncertainty or error  in measurement</vt:lpstr>
      <vt:lpstr>Measuring tools</vt:lpstr>
      <vt:lpstr>Mathematical representation  of uncertainties</vt:lpstr>
      <vt:lpstr>Slide 28</vt:lpstr>
      <vt:lpstr>Questions: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Physics and Physical Measurements</dc:title>
  <dc:creator>Hind</dc:creator>
  <cp:lastModifiedBy>Hind</cp:lastModifiedBy>
  <cp:revision>143</cp:revision>
  <dcterms:created xsi:type="dcterms:W3CDTF">2016-11-13T15:23:44Z</dcterms:created>
  <dcterms:modified xsi:type="dcterms:W3CDTF">2017-01-31T17:20:16Z</dcterms:modified>
</cp:coreProperties>
</file>