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8" r:id="rId3"/>
    <p:sldId id="260" r:id="rId4"/>
    <p:sldId id="264" r:id="rId5"/>
    <p:sldId id="266" r:id="rId6"/>
    <p:sldId id="268" r:id="rId7"/>
    <p:sldId id="270" r:id="rId8"/>
    <p:sldId id="290" r:id="rId9"/>
    <p:sldId id="272" r:id="rId10"/>
    <p:sldId id="274" r:id="rId11"/>
    <p:sldId id="276" r:id="rId12"/>
    <p:sldId id="278" r:id="rId13"/>
    <p:sldId id="280" r:id="rId14"/>
    <p:sldId id="283" r:id="rId15"/>
    <p:sldId id="285" r:id="rId16"/>
    <p:sldId id="287" r:id="rId17"/>
    <p:sldId id="291" r:id="rId18"/>
    <p:sldId id="294" r:id="rId19"/>
    <p:sldId id="293" r:id="rId20"/>
    <p:sldId id="297" r:id="rId21"/>
    <p:sldId id="295" r:id="rId22"/>
    <p:sldId id="298" r:id="rId23"/>
    <p:sldId id="299" r:id="rId24"/>
    <p:sldId id="30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1644" y="-2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4"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image" Target="../media/image19.wmf"/><Relationship Id="rId7" Type="http://schemas.openxmlformats.org/officeDocument/2006/relationships/image" Target="../media/image23.wmf"/><Relationship Id="rId2" Type="http://schemas.openxmlformats.org/officeDocument/2006/relationships/image" Target="../media/image18.wmf"/><Relationship Id="rId1" Type="http://schemas.openxmlformats.org/officeDocument/2006/relationships/image" Target="../media/image17.wmf"/><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31.wmf"/><Relationship Id="rId1" Type="http://schemas.openxmlformats.org/officeDocument/2006/relationships/image" Target="../media/image30.wmf"/><Relationship Id="rId4"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024542-D4AC-4B3F-86B9-06E47167E092}" type="datetimeFigureOut">
              <a:rPr lang="en-US" smtClean="0"/>
              <a:pPr/>
              <a:t>4/14/2019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6AD0A9-28A4-4032-9E80-3C9E16CA07D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dt" sz="quarter" idx="1"/>
          </p:nvPr>
        </p:nvSpPr>
        <p:spPr>
          <a:noFill/>
        </p:spPr>
        <p:txBody>
          <a:bodyPr/>
          <a:lstStyle/>
          <a:p>
            <a:r>
              <a:rPr lang="en-US"/>
              <a:t>Week 05, Day 1</a:t>
            </a:r>
          </a:p>
        </p:txBody>
      </p:sp>
      <p:sp>
        <p:nvSpPr>
          <p:cNvPr id="56323" name="Rectangle 6"/>
          <p:cNvSpPr>
            <a:spLocks noGrp="1" noChangeArrowheads="1"/>
          </p:cNvSpPr>
          <p:nvPr>
            <p:ph type="ftr" sz="quarter" idx="4"/>
          </p:nvPr>
        </p:nvSpPr>
        <p:spPr>
          <a:noFill/>
        </p:spPr>
        <p:txBody>
          <a:bodyPr/>
          <a:lstStyle/>
          <a:p>
            <a:r>
              <a:rPr lang="en-US" smtClean="0"/>
              <a:t>Class 12</a:t>
            </a:r>
          </a:p>
        </p:txBody>
      </p:sp>
      <p:sp>
        <p:nvSpPr>
          <p:cNvPr id="56324" name="Rectangle 7"/>
          <p:cNvSpPr>
            <a:spLocks noGrp="1" noChangeArrowheads="1"/>
          </p:cNvSpPr>
          <p:nvPr>
            <p:ph type="sldNum" sz="quarter" idx="5"/>
          </p:nvPr>
        </p:nvSpPr>
        <p:spPr>
          <a:noFill/>
        </p:spPr>
        <p:txBody>
          <a:bodyPr/>
          <a:lstStyle/>
          <a:p>
            <a:fld id="{9BA0151F-2229-41ED-B14C-4F3BCDE812B3}" type="slidenum">
              <a:rPr lang="en-US" smtClean="0"/>
              <a:pPr/>
              <a:t>4</a:t>
            </a:fld>
            <a:endParaRPr lang="en-US" smtClean="0"/>
          </a:p>
        </p:txBody>
      </p:sp>
      <p:sp>
        <p:nvSpPr>
          <p:cNvPr id="56325" name="Rectangle 2"/>
          <p:cNvSpPr>
            <a:spLocks noGrp="1" noRot="1" noChangeAspect="1" noChangeArrowheads="1" noTextEdit="1"/>
          </p:cNvSpPr>
          <p:nvPr>
            <p:ph type="sldImg"/>
          </p:nvPr>
        </p:nvSpPr>
        <p:spPr>
          <a:ln/>
        </p:spPr>
      </p:sp>
      <p:sp>
        <p:nvSpPr>
          <p:cNvPr id="5632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type="dt" sz="quarter" idx="1"/>
          </p:nvPr>
        </p:nvSpPr>
        <p:spPr>
          <a:noFill/>
        </p:spPr>
        <p:txBody>
          <a:bodyPr/>
          <a:lstStyle/>
          <a:p>
            <a:r>
              <a:rPr lang="en-US"/>
              <a:t>Week 05, Day 1</a:t>
            </a:r>
          </a:p>
        </p:txBody>
      </p:sp>
      <p:sp>
        <p:nvSpPr>
          <p:cNvPr id="72707" name="Rectangle 6"/>
          <p:cNvSpPr>
            <a:spLocks noGrp="1" noChangeArrowheads="1"/>
          </p:cNvSpPr>
          <p:nvPr>
            <p:ph type="ftr" sz="quarter" idx="4"/>
          </p:nvPr>
        </p:nvSpPr>
        <p:spPr>
          <a:noFill/>
        </p:spPr>
        <p:txBody>
          <a:bodyPr/>
          <a:lstStyle/>
          <a:p>
            <a:r>
              <a:rPr lang="en-US" smtClean="0"/>
              <a:t>Class 12</a:t>
            </a:r>
          </a:p>
        </p:txBody>
      </p:sp>
      <p:sp>
        <p:nvSpPr>
          <p:cNvPr id="72708" name="Rectangle 7"/>
          <p:cNvSpPr>
            <a:spLocks noGrp="1" noChangeArrowheads="1"/>
          </p:cNvSpPr>
          <p:nvPr>
            <p:ph type="sldNum" sz="quarter" idx="5"/>
          </p:nvPr>
        </p:nvSpPr>
        <p:spPr>
          <a:noFill/>
        </p:spPr>
        <p:txBody>
          <a:bodyPr/>
          <a:lstStyle/>
          <a:p>
            <a:fld id="{F3482517-9C82-40F7-AEB1-AEBD49060007}" type="slidenum">
              <a:rPr lang="en-US" smtClean="0"/>
              <a:pPr/>
              <a:t>14</a:t>
            </a:fld>
            <a:endParaRPr lang="en-US" smtClean="0"/>
          </a:p>
        </p:txBody>
      </p:sp>
      <p:sp>
        <p:nvSpPr>
          <p:cNvPr id="72709" name="Rectangle 2"/>
          <p:cNvSpPr>
            <a:spLocks noGrp="1" noRot="1" noChangeAspect="1" noChangeArrowheads="1" noTextEdit="1"/>
          </p:cNvSpPr>
          <p:nvPr>
            <p:ph type="sldImg"/>
          </p:nvPr>
        </p:nvSpPr>
        <p:spPr>
          <a:ln/>
        </p:spPr>
      </p:sp>
      <p:sp>
        <p:nvSpPr>
          <p:cNvPr id="7271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type="dt" sz="quarter" idx="1"/>
          </p:nvPr>
        </p:nvSpPr>
        <p:spPr>
          <a:noFill/>
        </p:spPr>
        <p:txBody>
          <a:bodyPr/>
          <a:lstStyle/>
          <a:p>
            <a:r>
              <a:rPr lang="en-US"/>
              <a:t>Week 05, Day 1</a:t>
            </a:r>
          </a:p>
        </p:txBody>
      </p:sp>
      <p:sp>
        <p:nvSpPr>
          <p:cNvPr id="73731" name="Rectangle 6"/>
          <p:cNvSpPr>
            <a:spLocks noGrp="1" noChangeArrowheads="1"/>
          </p:cNvSpPr>
          <p:nvPr>
            <p:ph type="ftr" sz="quarter" idx="4"/>
          </p:nvPr>
        </p:nvSpPr>
        <p:spPr>
          <a:noFill/>
        </p:spPr>
        <p:txBody>
          <a:bodyPr/>
          <a:lstStyle/>
          <a:p>
            <a:r>
              <a:rPr lang="en-US" smtClean="0"/>
              <a:t>Class 12</a:t>
            </a:r>
          </a:p>
        </p:txBody>
      </p:sp>
      <p:sp>
        <p:nvSpPr>
          <p:cNvPr id="73732" name="Rectangle 7"/>
          <p:cNvSpPr>
            <a:spLocks noGrp="1" noChangeArrowheads="1"/>
          </p:cNvSpPr>
          <p:nvPr>
            <p:ph type="sldNum" sz="quarter" idx="5"/>
          </p:nvPr>
        </p:nvSpPr>
        <p:spPr>
          <a:noFill/>
        </p:spPr>
        <p:txBody>
          <a:bodyPr/>
          <a:lstStyle/>
          <a:p>
            <a:fld id="{BCE037E3-5FB6-41C6-B9B0-F55DE8353A12}" type="slidenum">
              <a:rPr lang="en-US" smtClean="0"/>
              <a:pPr/>
              <a:t>15</a:t>
            </a:fld>
            <a:endParaRPr lang="en-US" smtClean="0"/>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noChangeArrowheads="1"/>
          </p:cNvSpPr>
          <p:nvPr>
            <p:ph type="dt" sz="quarter" idx="1"/>
          </p:nvPr>
        </p:nvSpPr>
        <p:spPr>
          <a:noFill/>
        </p:spPr>
        <p:txBody>
          <a:bodyPr/>
          <a:lstStyle/>
          <a:p>
            <a:r>
              <a:rPr lang="en-US"/>
              <a:t>Week 05, Day 1</a:t>
            </a:r>
          </a:p>
        </p:txBody>
      </p:sp>
      <p:sp>
        <p:nvSpPr>
          <p:cNvPr id="75779" name="Rectangle 6"/>
          <p:cNvSpPr>
            <a:spLocks noGrp="1" noChangeArrowheads="1"/>
          </p:cNvSpPr>
          <p:nvPr>
            <p:ph type="ftr" sz="quarter" idx="4"/>
          </p:nvPr>
        </p:nvSpPr>
        <p:spPr>
          <a:noFill/>
        </p:spPr>
        <p:txBody>
          <a:bodyPr/>
          <a:lstStyle/>
          <a:p>
            <a:r>
              <a:rPr lang="en-US" smtClean="0"/>
              <a:t>Class 12</a:t>
            </a:r>
          </a:p>
        </p:txBody>
      </p:sp>
      <p:sp>
        <p:nvSpPr>
          <p:cNvPr id="75780" name="Rectangle 7"/>
          <p:cNvSpPr>
            <a:spLocks noGrp="1" noChangeArrowheads="1"/>
          </p:cNvSpPr>
          <p:nvPr>
            <p:ph type="sldNum" sz="quarter" idx="5"/>
          </p:nvPr>
        </p:nvSpPr>
        <p:spPr>
          <a:noFill/>
        </p:spPr>
        <p:txBody>
          <a:bodyPr/>
          <a:lstStyle/>
          <a:p>
            <a:fld id="{7655E29A-6741-4637-B7A0-B7AA335317C1}" type="slidenum">
              <a:rPr lang="en-US" smtClean="0"/>
              <a:pPr/>
              <a:t>16</a:t>
            </a:fld>
            <a:endParaRPr lang="en-US" smtClean="0"/>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dt" sz="quarter" idx="1"/>
          </p:nvPr>
        </p:nvSpPr>
        <p:spPr>
          <a:noFill/>
        </p:spPr>
        <p:txBody>
          <a:bodyPr/>
          <a:lstStyle/>
          <a:p>
            <a:r>
              <a:rPr lang="en-US"/>
              <a:t>Week 05, Day 1</a:t>
            </a:r>
          </a:p>
        </p:txBody>
      </p:sp>
      <p:sp>
        <p:nvSpPr>
          <p:cNvPr id="59395" name="Rectangle 6"/>
          <p:cNvSpPr>
            <a:spLocks noGrp="1" noChangeArrowheads="1"/>
          </p:cNvSpPr>
          <p:nvPr>
            <p:ph type="ftr" sz="quarter" idx="4"/>
          </p:nvPr>
        </p:nvSpPr>
        <p:spPr>
          <a:noFill/>
        </p:spPr>
        <p:txBody>
          <a:bodyPr/>
          <a:lstStyle/>
          <a:p>
            <a:r>
              <a:rPr lang="en-US" smtClean="0"/>
              <a:t>Class 12</a:t>
            </a:r>
          </a:p>
        </p:txBody>
      </p:sp>
      <p:sp>
        <p:nvSpPr>
          <p:cNvPr id="59396" name="Rectangle 7"/>
          <p:cNvSpPr>
            <a:spLocks noGrp="1" noChangeArrowheads="1"/>
          </p:cNvSpPr>
          <p:nvPr>
            <p:ph type="sldNum" sz="quarter" idx="5"/>
          </p:nvPr>
        </p:nvSpPr>
        <p:spPr>
          <a:noFill/>
        </p:spPr>
        <p:txBody>
          <a:bodyPr/>
          <a:lstStyle/>
          <a:p>
            <a:fld id="{31F9A575-C6FB-429D-A304-DFF8C5644684}" type="slidenum">
              <a:rPr lang="en-US" smtClean="0"/>
              <a:pPr/>
              <a:t>5</a:t>
            </a:fld>
            <a:endParaRPr lang="en-US" smtClean="0"/>
          </a:p>
        </p:txBody>
      </p:sp>
      <p:sp>
        <p:nvSpPr>
          <p:cNvPr id="59397" name="Rectangle 2"/>
          <p:cNvSpPr>
            <a:spLocks noGrp="1" noRot="1" noChangeAspect="1" noChangeArrowheads="1" noTextEdit="1"/>
          </p:cNvSpPr>
          <p:nvPr>
            <p:ph type="sldImg"/>
          </p:nvPr>
        </p:nvSpPr>
        <p:spPr>
          <a:ln/>
        </p:spPr>
      </p:sp>
      <p:sp>
        <p:nvSpPr>
          <p:cNvPr id="5939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dt" sz="quarter" idx="1"/>
          </p:nvPr>
        </p:nvSpPr>
        <p:spPr>
          <a:noFill/>
        </p:spPr>
        <p:txBody>
          <a:bodyPr/>
          <a:lstStyle/>
          <a:p>
            <a:r>
              <a:rPr lang="en-US"/>
              <a:t>Week 05, Day 1</a:t>
            </a:r>
          </a:p>
        </p:txBody>
      </p:sp>
      <p:sp>
        <p:nvSpPr>
          <p:cNvPr id="60419" name="Rectangle 6"/>
          <p:cNvSpPr>
            <a:spLocks noGrp="1" noChangeArrowheads="1"/>
          </p:cNvSpPr>
          <p:nvPr>
            <p:ph type="ftr" sz="quarter" idx="4"/>
          </p:nvPr>
        </p:nvSpPr>
        <p:spPr>
          <a:noFill/>
        </p:spPr>
        <p:txBody>
          <a:bodyPr/>
          <a:lstStyle/>
          <a:p>
            <a:r>
              <a:rPr lang="en-US" smtClean="0"/>
              <a:t>Class 12</a:t>
            </a:r>
          </a:p>
        </p:txBody>
      </p:sp>
      <p:sp>
        <p:nvSpPr>
          <p:cNvPr id="60420" name="Rectangle 7"/>
          <p:cNvSpPr>
            <a:spLocks noGrp="1" noChangeArrowheads="1"/>
          </p:cNvSpPr>
          <p:nvPr>
            <p:ph type="sldNum" sz="quarter" idx="5"/>
          </p:nvPr>
        </p:nvSpPr>
        <p:spPr>
          <a:noFill/>
        </p:spPr>
        <p:txBody>
          <a:bodyPr/>
          <a:lstStyle/>
          <a:p>
            <a:fld id="{7C0FBB95-1A83-49EF-B369-A2CBADDFB645}" type="slidenum">
              <a:rPr lang="en-US" smtClean="0"/>
              <a:pPr/>
              <a:t>6</a:t>
            </a:fld>
            <a:endParaRPr lang="en-US" smtClean="0"/>
          </a:p>
        </p:txBody>
      </p:sp>
      <p:sp>
        <p:nvSpPr>
          <p:cNvPr id="60421" name="Rectangle 2"/>
          <p:cNvSpPr>
            <a:spLocks noGrp="1" noRot="1" noChangeAspect="1" noChangeArrowheads="1" noTextEdit="1"/>
          </p:cNvSpPr>
          <p:nvPr>
            <p:ph type="sldImg"/>
          </p:nvPr>
        </p:nvSpPr>
        <p:spPr>
          <a:ln/>
        </p:spPr>
      </p:sp>
      <p:sp>
        <p:nvSpPr>
          <p:cNvPr id="6042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Grp="1" noChangeArrowheads="1"/>
          </p:cNvSpPr>
          <p:nvPr>
            <p:ph type="dt" sz="quarter" idx="1"/>
          </p:nvPr>
        </p:nvSpPr>
        <p:spPr>
          <a:noFill/>
        </p:spPr>
        <p:txBody>
          <a:bodyPr/>
          <a:lstStyle/>
          <a:p>
            <a:r>
              <a:rPr lang="en-US"/>
              <a:t>Week 05, Day 1</a:t>
            </a:r>
          </a:p>
        </p:txBody>
      </p:sp>
      <p:sp>
        <p:nvSpPr>
          <p:cNvPr id="61443" name="Rectangle 6"/>
          <p:cNvSpPr>
            <a:spLocks noGrp="1" noChangeArrowheads="1"/>
          </p:cNvSpPr>
          <p:nvPr>
            <p:ph type="ftr" sz="quarter" idx="4"/>
          </p:nvPr>
        </p:nvSpPr>
        <p:spPr>
          <a:noFill/>
        </p:spPr>
        <p:txBody>
          <a:bodyPr/>
          <a:lstStyle/>
          <a:p>
            <a:r>
              <a:rPr lang="en-US" smtClean="0"/>
              <a:t>Class 12</a:t>
            </a:r>
          </a:p>
        </p:txBody>
      </p:sp>
      <p:sp>
        <p:nvSpPr>
          <p:cNvPr id="61444" name="Rectangle 7"/>
          <p:cNvSpPr>
            <a:spLocks noGrp="1" noChangeArrowheads="1"/>
          </p:cNvSpPr>
          <p:nvPr>
            <p:ph type="sldNum" sz="quarter" idx="5"/>
          </p:nvPr>
        </p:nvSpPr>
        <p:spPr>
          <a:noFill/>
        </p:spPr>
        <p:txBody>
          <a:bodyPr/>
          <a:lstStyle/>
          <a:p>
            <a:fld id="{17A888CF-2691-415E-BBBD-7066F2E13631}" type="slidenum">
              <a:rPr lang="en-US" smtClean="0"/>
              <a:pPr/>
              <a:t>7</a:t>
            </a:fld>
            <a:endParaRPr lang="en-US" smtClean="0"/>
          </a:p>
        </p:txBody>
      </p:sp>
      <p:sp>
        <p:nvSpPr>
          <p:cNvPr id="61445" name="Rectangle 2"/>
          <p:cNvSpPr>
            <a:spLocks noGrp="1" noRot="1" noChangeAspect="1" noChangeArrowheads="1" noTextEdit="1"/>
          </p:cNvSpPr>
          <p:nvPr>
            <p:ph type="sldImg"/>
          </p:nvPr>
        </p:nvSpPr>
        <p:spPr>
          <a:ln/>
        </p:spPr>
      </p:sp>
      <p:sp>
        <p:nvSpPr>
          <p:cNvPr id="6144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type="dt" sz="quarter" idx="1"/>
          </p:nvPr>
        </p:nvSpPr>
        <p:spPr>
          <a:noFill/>
        </p:spPr>
        <p:txBody>
          <a:bodyPr/>
          <a:lstStyle/>
          <a:p>
            <a:r>
              <a:rPr lang="en-US"/>
              <a:t>Week 07, Day 1</a:t>
            </a:r>
          </a:p>
        </p:txBody>
      </p:sp>
      <p:sp>
        <p:nvSpPr>
          <p:cNvPr id="63491" name="Rectangle 6"/>
          <p:cNvSpPr>
            <a:spLocks noGrp="1" noChangeArrowheads="1"/>
          </p:cNvSpPr>
          <p:nvPr>
            <p:ph type="ftr" sz="quarter" idx="4"/>
          </p:nvPr>
        </p:nvSpPr>
        <p:spPr>
          <a:noFill/>
        </p:spPr>
        <p:txBody>
          <a:bodyPr/>
          <a:lstStyle/>
          <a:p>
            <a:r>
              <a:rPr lang="en-US" smtClean="0"/>
              <a:t>Class 15</a:t>
            </a:r>
          </a:p>
        </p:txBody>
      </p:sp>
      <p:sp>
        <p:nvSpPr>
          <p:cNvPr id="63492" name="Rectangle 7"/>
          <p:cNvSpPr>
            <a:spLocks noGrp="1" noChangeArrowheads="1"/>
          </p:cNvSpPr>
          <p:nvPr>
            <p:ph type="sldNum" sz="quarter" idx="5"/>
          </p:nvPr>
        </p:nvSpPr>
        <p:spPr>
          <a:noFill/>
        </p:spPr>
        <p:txBody>
          <a:bodyPr/>
          <a:lstStyle/>
          <a:p>
            <a:fld id="{BE2C7223-189D-4BE4-AEBA-FB241A114982}" type="slidenum">
              <a:rPr lang="en-US" smtClean="0"/>
              <a:pPr/>
              <a:t>9</a:t>
            </a:fld>
            <a:endParaRPr lang="en-US" smtClean="0"/>
          </a:p>
        </p:txBody>
      </p:sp>
      <p:sp>
        <p:nvSpPr>
          <p:cNvPr id="63493" name="Rectangle 2"/>
          <p:cNvSpPr>
            <a:spLocks noGrp="1" noRot="1" noChangeAspect="1" noChangeArrowheads="1" noTextEdit="1"/>
          </p:cNvSpPr>
          <p:nvPr>
            <p:ph type="sldImg"/>
          </p:nvPr>
        </p:nvSpPr>
        <p:spPr>
          <a:ln/>
        </p:spPr>
      </p:sp>
      <p:sp>
        <p:nvSpPr>
          <p:cNvPr id="6349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dt" sz="quarter" idx="1"/>
          </p:nvPr>
        </p:nvSpPr>
        <p:spPr>
          <a:noFill/>
        </p:spPr>
        <p:txBody>
          <a:bodyPr/>
          <a:lstStyle/>
          <a:p>
            <a:r>
              <a:rPr lang="en-US"/>
              <a:t>Week 07, Day 1</a:t>
            </a:r>
          </a:p>
        </p:txBody>
      </p:sp>
      <p:sp>
        <p:nvSpPr>
          <p:cNvPr id="64515" name="Rectangle 6"/>
          <p:cNvSpPr>
            <a:spLocks noGrp="1" noChangeArrowheads="1"/>
          </p:cNvSpPr>
          <p:nvPr>
            <p:ph type="ftr" sz="quarter" idx="4"/>
          </p:nvPr>
        </p:nvSpPr>
        <p:spPr>
          <a:noFill/>
        </p:spPr>
        <p:txBody>
          <a:bodyPr/>
          <a:lstStyle/>
          <a:p>
            <a:r>
              <a:rPr lang="en-US" smtClean="0"/>
              <a:t>Class 15</a:t>
            </a:r>
          </a:p>
        </p:txBody>
      </p:sp>
      <p:sp>
        <p:nvSpPr>
          <p:cNvPr id="64516" name="Rectangle 7"/>
          <p:cNvSpPr>
            <a:spLocks noGrp="1" noChangeArrowheads="1"/>
          </p:cNvSpPr>
          <p:nvPr>
            <p:ph type="sldNum" sz="quarter" idx="5"/>
          </p:nvPr>
        </p:nvSpPr>
        <p:spPr>
          <a:noFill/>
        </p:spPr>
        <p:txBody>
          <a:bodyPr/>
          <a:lstStyle/>
          <a:p>
            <a:fld id="{3C837648-18BD-41C1-AF4B-E05808EC0D69}" type="slidenum">
              <a:rPr lang="en-US" smtClean="0"/>
              <a:pPr/>
              <a:t>10</a:t>
            </a:fld>
            <a:endParaRPr lang="en-US" smtClean="0"/>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3"/>
          <p:cNvSpPr txBox="1">
            <a:spLocks noGrp="1" noChangeArrowheads="1"/>
          </p:cNvSpPr>
          <p:nvPr/>
        </p:nvSpPr>
        <p:spPr bwMode="auto">
          <a:xfrm>
            <a:off x="3884414" y="1"/>
            <a:ext cx="2972098" cy="456595"/>
          </a:xfrm>
          <a:prstGeom prst="rect">
            <a:avLst/>
          </a:prstGeom>
          <a:noFill/>
          <a:ln w="9525">
            <a:noFill/>
            <a:miter lim="800000"/>
            <a:headEnd/>
            <a:tailEnd/>
          </a:ln>
        </p:spPr>
        <p:txBody>
          <a:bodyPr lIns="86493" tIns="43247" rIns="86493" bIns="43247"/>
          <a:lstStyle/>
          <a:p>
            <a:pPr algn="r">
              <a:spcBef>
                <a:spcPct val="0"/>
              </a:spcBef>
            </a:pPr>
            <a:r>
              <a:rPr lang="en-US" sz="1100" dirty="0">
                <a:latin typeface="Times New Roman" pitchFamily="18" charset="0"/>
              </a:rPr>
              <a:t>Week 06, Day 1</a:t>
            </a:r>
          </a:p>
        </p:txBody>
      </p:sp>
      <p:sp>
        <p:nvSpPr>
          <p:cNvPr id="220163" name="Rectangle 6"/>
          <p:cNvSpPr txBox="1">
            <a:spLocks noGrp="1" noChangeArrowheads="1"/>
          </p:cNvSpPr>
          <p:nvPr/>
        </p:nvSpPr>
        <p:spPr bwMode="auto">
          <a:xfrm>
            <a:off x="0" y="8685894"/>
            <a:ext cx="2972098" cy="456595"/>
          </a:xfrm>
          <a:prstGeom prst="rect">
            <a:avLst/>
          </a:prstGeom>
          <a:noFill/>
          <a:ln w="9525">
            <a:noFill/>
            <a:miter lim="800000"/>
            <a:headEnd/>
            <a:tailEnd/>
          </a:ln>
        </p:spPr>
        <p:txBody>
          <a:bodyPr lIns="86493" tIns="43247" rIns="86493" bIns="43247" anchor="b"/>
          <a:lstStyle/>
          <a:p>
            <a:pPr>
              <a:spcBef>
                <a:spcPct val="0"/>
              </a:spcBef>
            </a:pPr>
            <a:r>
              <a:rPr lang="en-US" sz="1100" dirty="0">
                <a:latin typeface="Times New Roman" pitchFamily="18" charset="0"/>
              </a:rPr>
              <a:t>Class 14</a:t>
            </a:r>
          </a:p>
        </p:txBody>
      </p:sp>
      <p:sp>
        <p:nvSpPr>
          <p:cNvPr id="220164" name="Rectangle 7"/>
          <p:cNvSpPr txBox="1">
            <a:spLocks noGrp="1" noChangeArrowheads="1"/>
          </p:cNvSpPr>
          <p:nvPr/>
        </p:nvSpPr>
        <p:spPr bwMode="auto">
          <a:xfrm>
            <a:off x="3884414" y="8685894"/>
            <a:ext cx="2972098" cy="456595"/>
          </a:xfrm>
          <a:prstGeom prst="rect">
            <a:avLst/>
          </a:prstGeom>
          <a:noFill/>
          <a:ln w="9525">
            <a:noFill/>
            <a:miter lim="800000"/>
            <a:headEnd/>
            <a:tailEnd/>
          </a:ln>
        </p:spPr>
        <p:txBody>
          <a:bodyPr lIns="86493" tIns="43247" rIns="86493" bIns="43247" anchor="b"/>
          <a:lstStyle/>
          <a:p>
            <a:pPr algn="r">
              <a:spcBef>
                <a:spcPct val="0"/>
              </a:spcBef>
            </a:pPr>
            <a:fld id="{38C0970E-1B07-497B-804D-B24F8FBDCB92}" type="slidenum">
              <a:rPr lang="en-US" sz="1100">
                <a:latin typeface="Times New Roman" pitchFamily="18" charset="0"/>
              </a:rPr>
              <a:pPr algn="r">
                <a:spcBef>
                  <a:spcPct val="0"/>
                </a:spcBef>
              </a:pPr>
              <a:t>11</a:t>
            </a:fld>
            <a:endParaRPr lang="en-US" sz="1100" dirty="0">
              <a:latin typeface="Times New Roman" pitchFamily="18" charset="0"/>
            </a:endParaRPr>
          </a:p>
        </p:txBody>
      </p:sp>
      <p:sp>
        <p:nvSpPr>
          <p:cNvPr id="220165" name="Rectangle 2"/>
          <p:cNvSpPr>
            <a:spLocks noGrp="1" noRot="1" noChangeAspect="1" noChangeArrowheads="1" noTextEdit="1"/>
          </p:cNvSpPr>
          <p:nvPr>
            <p:ph type="sldImg"/>
          </p:nvPr>
        </p:nvSpPr>
        <p:spPr>
          <a:ln/>
        </p:spPr>
      </p:sp>
      <p:sp>
        <p:nvSpPr>
          <p:cNvPr id="22016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1" noChangeArrowheads="1"/>
          </p:cNvSpPr>
          <p:nvPr>
            <p:ph type="dt" sz="quarter" idx="1"/>
          </p:nvPr>
        </p:nvSpPr>
        <p:spPr>
          <a:noFill/>
        </p:spPr>
        <p:txBody>
          <a:bodyPr/>
          <a:lstStyle/>
          <a:p>
            <a:r>
              <a:rPr lang="en-US"/>
              <a:t>Week 05, Day 1</a:t>
            </a:r>
          </a:p>
        </p:txBody>
      </p:sp>
      <p:sp>
        <p:nvSpPr>
          <p:cNvPr id="65539" name="Rectangle 6"/>
          <p:cNvSpPr>
            <a:spLocks noGrp="1" noChangeArrowheads="1"/>
          </p:cNvSpPr>
          <p:nvPr>
            <p:ph type="ftr" sz="quarter" idx="4"/>
          </p:nvPr>
        </p:nvSpPr>
        <p:spPr>
          <a:noFill/>
        </p:spPr>
        <p:txBody>
          <a:bodyPr/>
          <a:lstStyle/>
          <a:p>
            <a:r>
              <a:rPr lang="en-US" smtClean="0"/>
              <a:t>Class 12</a:t>
            </a:r>
          </a:p>
        </p:txBody>
      </p:sp>
      <p:sp>
        <p:nvSpPr>
          <p:cNvPr id="65540" name="Rectangle 7"/>
          <p:cNvSpPr>
            <a:spLocks noGrp="1" noChangeArrowheads="1"/>
          </p:cNvSpPr>
          <p:nvPr>
            <p:ph type="sldNum" sz="quarter" idx="5"/>
          </p:nvPr>
        </p:nvSpPr>
        <p:spPr>
          <a:noFill/>
        </p:spPr>
        <p:txBody>
          <a:bodyPr/>
          <a:lstStyle/>
          <a:p>
            <a:fld id="{65F4D7E1-7E03-4F7B-9C68-BE5F85393178}" type="slidenum">
              <a:rPr lang="en-US" smtClean="0"/>
              <a:pPr/>
              <a:t>12</a:t>
            </a:fld>
            <a:endParaRPr lang="en-US" smtClean="0"/>
          </a:p>
        </p:txBody>
      </p:sp>
      <p:sp>
        <p:nvSpPr>
          <p:cNvPr id="65541" name="Rectangle 2"/>
          <p:cNvSpPr>
            <a:spLocks noGrp="1" noRot="1" noChangeAspect="1" noChangeArrowheads="1" noTextEdit="1"/>
          </p:cNvSpPr>
          <p:nvPr>
            <p:ph type="sldImg"/>
          </p:nvPr>
        </p:nvSpPr>
        <p:spPr>
          <a:ln/>
        </p:spPr>
      </p:sp>
      <p:sp>
        <p:nvSpPr>
          <p:cNvPr id="6554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type="dt" sz="quarter" idx="1"/>
          </p:nvPr>
        </p:nvSpPr>
        <p:spPr>
          <a:noFill/>
        </p:spPr>
        <p:txBody>
          <a:bodyPr/>
          <a:lstStyle/>
          <a:p>
            <a:r>
              <a:rPr lang="en-US"/>
              <a:t>Week 05, Day 1</a:t>
            </a:r>
          </a:p>
        </p:txBody>
      </p:sp>
      <p:sp>
        <p:nvSpPr>
          <p:cNvPr id="66563" name="Rectangle 6"/>
          <p:cNvSpPr>
            <a:spLocks noGrp="1" noChangeArrowheads="1"/>
          </p:cNvSpPr>
          <p:nvPr>
            <p:ph type="ftr" sz="quarter" idx="4"/>
          </p:nvPr>
        </p:nvSpPr>
        <p:spPr>
          <a:noFill/>
        </p:spPr>
        <p:txBody>
          <a:bodyPr/>
          <a:lstStyle/>
          <a:p>
            <a:r>
              <a:rPr lang="en-US" smtClean="0"/>
              <a:t>Class 12</a:t>
            </a:r>
          </a:p>
        </p:txBody>
      </p:sp>
      <p:sp>
        <p:nvSpPr>
          <p:cNvPr id="66564" name="Rectangle 7"/>
          <p:cNvSpPr>
            <a:spLocks noGrp="1" noChangeArrowheads="1"/>
          </p:cNvSpPr>
          <p:nvPr>
            <p:ph type="sldNum" sz="quarter" idx="5"/>
          </p:nvPr>
        </p:nvSpPr>
        <p:spPr>
          <a:noFill/>
        </p:spPr>
        <p:txBody>
          <a:bodyPr/>
          <a:lstStyle/>
          <a:p>
            <a:fld id="{DAEB45F0-6F5B-40F0-BC8E-0EFA034AF8DB}" type="slidenum">
              <a:rPr lang="en-US" smtClean="0"/>
              <a:pPr/>
              <a:t>13</a:t>
            </a:fld>
            <a:endParaRPr lang="en-US" smtClean="0"/>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98425" y="304800"/>
            <a:ext cx="8893175" cy="64135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447800"/>
            <a:ext cx="8302625"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3400" y="3886200"/>
            <a:ext cx="8302625"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A30C9DE6-ECD1-40B5-90BE-E67677D537D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8.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oleObject" Target="../embeddings/oleObject13.bin"/><Relationship Id="rId3" Type="http://schemas.openxmlformats.org/officeDocument/2006/relationships/slideLayout" Target="../slideLayouts/slideLayout2.xml"/><Relationship Id="rId7" Type="http://schemas.openxmlformats.org/officeDocument/2006/relationships/oleObject" Target="../embeddings/oleObject8.bin"/><Relationship Id="rId12" Type="http://schemas.openxmlformats.org/officeDocument/2006/relationships/oleObject" Target="../embeddings/oleObject12.bin"/><Relationship Id="rId2" Type="http://schemas.openxmlformats.org/officeDocument/2006/relationships/tags" Target="../tags/tag10.xml"/><Relationship Id="rId1" Type="http://schemas.openxmlformats.org/officeDocument/2006/relationships/vmlDrawing" Target="../drawings/vmlDrawing3.vml"/><Relationship Id="rId6" Type="http://schemas.openxmlformats.org/officeDocument/2006/relationships/oleObject" Target="../embeddings/oleObject7.bin"/><Relationship Id="rId11" Type="http://schemas.openxmlformats.org/officeDocument/2006/relationships/oleObject" Target="../embeddings/oleObject11.bin"/><Relationship Id="rId5" Type="http://schemas.openxmlformats.org/officeDocument/2006/relationships/oleObject" Target="../embeddings/oleObject6.bin"/><Relationship Id="rId10" Type="http://schemas.openxmlformats.org/officeDocument/2006/relationships/image" Target="../media/image25.jpeg"/><Relationship Id="rId4" Type="http://schemas.openxmlformats.org/officeDocument/2006/relationships/notesSlide" Target="../notesSlides/notesSlide8.xml"/><Relationship Id="rId9" Type="http://schemas.openxmlformats.org/officeDocument/2006/relationships/oleObject" Target="../embeddings/oleObject10.bin"/></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vmlDrawing" Target="../drawings/vmlDrawing4.vml"/><Relationship Id="rId5" Type="http://schemas.openxmlformats.org/officeDocument/2006/relationships/oleObject" Target="../embeddings/oleObject14.bin"/><Relationship Id="rId4"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slideLayout" Target="../slideLayouts/slideLayout6.xml"/><Relationship Id="rId7" Type="http://schemas.openxmlformats.org/officeDocument/2006/relationships/oleObject" Target="../embeddings/oleObject17.bin"/><Relationship Id="rId2" Type="http://schemas.openxmlformats.org/officeDocument/2006/relationships/tags" Target="../tags/tag12.xml"/><Relationship Id="rId1" Type="http://schemas.openxmlformats.org/officeDocument/2006/relationships/vmlDrawing" Target="../drawings/vmlDrawing5.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slideLayout" Target="../slideLayouts/slideLayout6.xml"/><Relationship Id="rId7" Type="http://schemas.openxmlformats.org/officeDocument/2006/relationships/oleObject" Target="../embeddings/oleObject19.bin"/><Relationship Id="rId2" Type="http://schemas.openxmlformats.org/officeDocument/2006/relationships/tags" Target="../tags/tag13.xml"/><Relationship Id="rId1" Type="http://schemas.openxmlformats.org/officeDocument/2006/relationships/vmlDrawing" Target="../drawings/vmlDrawing6.vml"/><Relationship Id="rId6" Type="http://schemas.openxmlformats.org/officeDocument/2006/relationships/oleObject" Target="../embeddings/oleObject18.bin"/><Relationship Id="rId5" Type="http://schemas.openxmlformats.org/officeDocument/2006/relationships/image" Target="../media/image33.jpeg"/><Relationship Id="rId4" Type="http://schemas.openxmlformats.org/officeDocument/2006/relationships/notesSlide" Target="../notesSlides/notesSlide11.xml"/><Relationship Id="rId9" Type="http://schemas.openxmlformats.org/officeDocument/2006/relationships/oleObject" Target="../embeddings/oleObject21.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Layout" Target="../slideLayouts/slideLayout2.xml"/><Relationship Id="rId7" Type="http://schemas.openxmlformats.org/officeDocument/2006/relationships/oleObject" Target="../embeddings/oleObject1.bin"/><Relationship Id="rId2" Type="http://schemas.openxmlformats.org/officeDocument/2006/relationships/tags" Target="../tags/tag4.xml"/><Relationship Id="rId1" Type="http://schemas.openxmlformats.org/officeDocument/2006/relationships/vmlDrawing" Target="../drawings/vmlDrawing1.v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oleObject" Target="../embeddings/oleObject4.bin"/><Relationship Id="rId4" Type="http://schemas.openxmlformats.org/officeDocument/2006/relationships/notesSlide" Target="../notesSlides/notesSlide4.xml"/><Relationship Id="rId9"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tags" Target="../tags/tag6.xml"/><Relationship Id="rId7" Type="http://schemas.openxmlformats.org/officeDocument/2006/relationships/image" Target="../media/image14.jpeg"/><Relationship Id="rId2" Type="http://schemas.openxmlformats.org/officeDocument/2006/relationships/tags" Target="../tags/tag5.xml"/><Relationship Id="rId1" Type="http://schemas.openxmlformats.org/officeDocument/2006/relationships/vmlDrawing" Target="../drawings/vmlDrawing2.vml"/><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FF0000"/>
                </a:solidFill>
                <a:latin typeface="Times New Roman" pitchFamily="18" charset="0"/>
                <a:cs typeface="Times New Roman" pitchFamily="18" charset="0"/>
              </a:rPr>
              <a:t>Magnetic Field (1)</a:t>
            </a:r>
            <a:endParaRPr lang="en-US" dirty="0"/>
          </a:p>
        </p:txBody>
      </p:sp>
      <p:sp>
        <p:nvSpPr>
          <p:cNvPr id="3" name="Subtitle 2"/>
          <p:cNvSpPr>
            <a:spLocks noGrp="1"/>
          </p:cNvSpPr>
          <p:nvPr>
            <p:ph type="subTitle" idx="1"/>
          </p:nvPr>
        </p:nvSpPr>
        <p:spPr/>
        <p:txBody>
          <a:bodyPr>
            <a:normAutofit/>
          </a:bodyPr>
          <a:lstStyle/>
          <a:p>
            <a:r>
              <a:rPr lang="en-US" sz="3600" b="1" dirty="0" smtClean="0">
                <a:solidFill>
                  <a:srgbClr val="0070C0"/>
                </a:solidFill>
                <a:latin typeface="Times New Roman" pitchFamily="18" charset="0"/>
                <a:cs typeface="Times New Roman" pitchFamily="18" charset="0"/>
              </a:rPr>
              <a:t>Dr. Hind I. </a:t>
            </a:r>
            <a:r>
              <a:rPr lang="en-US" sz="3600" b="1" dirty="0" err="1" smtClean="0">
                <a:solidFill>
                  <a:srgbClr val="0070C0"/>
                </a:solidFill>
                <a:latin typeface="Times New Roman" pitchFamily="18" charset="0"/>
                <a:cs typeface="Times New Roman" pitchFamily="18" charset="0"/>
              </a:rPr>
              <a:t>Abdulgafour</a:t>
            </a:r>
            <a:endParaRPr lang="en-US" sz="3600" b="1" dirty="0">
              <a:solidFill>
                <a:srgbClr val="0070C0"/>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normAutofit fontScale="90000"/>
          </a:bodyPr>
          <a:lstStyle/>
          <a:p>
            <a:pPr eaLnBrk="1" hangingPunct="1"/>
            <a:r>
              <a:rPr lang="en-US" sz="4000" dirty="0" smtClean="0"/>
              <a:t> </a:t>
            </a:r>
            <a:r>
              <a:rPr lang="en-US" sz="4000" b="1" dirty="0" smtClean="0">
                <a:solidFill>
                  <a:srgbClr val="FF0000"/>
                </a:solidFill>
                <a:latin typeface="Times New Roman" pitchFamily="18" charset="0"/>
                <a:cs typeface="Times New Roman" pitchFamily="18" charset="0"/>
              </a:rPr>
              <a:t>Answer: Magnetic Field Lines</a:t>
            </a:r>
          </a:p>
        </p:txBody>
      </p:sp>
      <p:sp>
        <p:nvSpPr>
          <p:cNvPr id="33796" name="Rectangle 3"/>
          <p:cNvSpPr>
            <a:spLocks noGrp="1" noChangeArrowheads="1"/>
          </p:cNvSpPr>
          <p:nvPr>
            <p:ph type="body" sz="half" idx="2"/>
          </p:nvPr>
        </p:nvSpPr>
        <p:spPr>
          <a:xfrm>
            <a:off x="304800" y="4572000"/>
            <a:ext cx="8458200" cy="2209800"/>
          </a:xfrm>
        </p:spPr>
        <p:txBody>
          <a:bodyPr>
            <a:normAutofit lnSpcReduction="10000"/>
          </a:bodyPr>
          <a:lstStyle/>
          <a:p>
            <a:pPr marL="0" indent="0" eaLnBrk="1" hangingPunct="1">
              <a:buFontTx/>
              <a:buNone/>
              <a:tabLst>
                <a:tab pos="463550" algn="l"/>
                <a:tab pos="4121150" algn="l"/>
                <a:tab pos="4572000" algn="l"/>
              </a:tabLst>
            </a:pPr>
            <a:r>
              <a:rPr lang="en-US" sz="3200" b="1" dirty="0" smtClean="0">
                <a:latin typeface="Times New Roman" pitchFamily="18" charset="0"/>
                <a:cs typeface="Times New Roman" pitchFamily="18" charset="0"/>
              </a:rPr>
              <a:t>Magnetic field lines are continuous.</a:t>
            </a:r>
          </a:p>
          <a:p>
            <a:pPr marL="0" indent="0" eaLnBrk="1" hangingPunct="1">
              <a:buFontTx/>
              <a:buNone/>
              <a:tabLst>
                <a:tab pos="463550" algn="l"/>
                <a:tab pos="4121150" algn="l"/>
                <a:tab pos="4572000" algn="l"/>
              </a:tabLst>
            </a:pPr>
            <a:r>
              <a:rPr lang="en-US" sz="3200" b="1" dirty="0" smtClean="0">
                <a:latin typeface="Times New Roman" pitchFamily="18" charset="0"/>
                <a:cs typeface="Times New Roman" pitchFamily="18" charset="0"/>
              </a:rPr>
              <a:t>E field lines begin and end on charges.</a:t>
            </a:r>
          </a:p>
          <a:p>
            <a:pPr marL="0" indent="0" eaLnBrk="1" hangingPunct="1">
              <a:buFontTx/>
              <a:buNone/>
              <a:tabLst>
                <a:tab pos="463550" algn="l"/>
                <a:tab pos="4121150" algn="l"/>
                <a:tab pos="4572000" algn="l"/>
              </a:tabLst>
            </a:pPr>
            <a:r>
              <a:rPr lang="en-US" sz="3200" b="1" dirty="0" smtClean="0">
                <a:latin typeface="Times New Roman" pitchFamily="18" charset="0"/>
                <a:cs typeface="Times New Roman" pitchFamily="18" charset="0"/>
              </a:rPr>
              <a:t>There are no magnetic charges (monopoles) so B field lines </a:t>
            </a:r>
            <a:r>
              <a:rPr lang="en-US" sz="3200" b="1" i="1" dirty="0" smtClean="0">
                <a:latin typeface="Times New Roman" pitchFamily="18" charset="0"/>
                <a:cs typeface="Times New Roman" pitchFamily="18" charset="0"/>
              </a:rPr>
              <a:t>never</a:t>
            </a:r>
            <a:r>
              <a:rPr lang="en-US" sz="3200" b="1" dirty="0" smtClean="0">
                <a:latin typeface="Times New Roman" pitchFamily="18" charset="0"/>
                <a:cs typeface="Times New Roman" pitchFamily="18" charset="0"/>
              </a:rPr>
              <a:t> begin or end</a:t>
            </a:r>
          </a:p>
        </p:txBody>
      </p:sp>
      <p:sp>
        <p:nvSpPr>
          <p:cNvPr id="33797" name="Rectangle 4"/>
          <p:cNvSpPr>
            <a:spLocks noChangeArrowheads="1"/>
          </p:cNvSpPr>
          <p:nvPr/>
        </p:nvSpPr>
        <p:spPr bwMode="auto">
          <a:xfrm>
            <a:off x="228600" y="1143000"/>
            <a:ext cx="8610600" cy="579438"/>
          </a:xfrm>
          <a:prstGeom prst="rect">
            <a:avLst/>
          </a:prstGeom>
          <a:noFill/>
          <a:ln w="9525">
            <a:noFill/>
            <a:miter lim="800000"/>
            <a:headEnd/>
            <a:tailEnd/>
          </a:ln>
        </p:spPr>
        <p:txBody>
          <a:bodyPr>
            <a:spAutoFit/>
          </a:bodyPr>
          <a:lstStyle/>
          <a:p>
            <a:r>
              <a:rPr lang="en-US" sz="3200" b="1" dirty="0">
                <a:latin typeface="Times New Roman" pitchFamily="18" charset="0"/>
                <a:cs typeface="Times New Roman" pitchFamily="18" charset="0"/>
              </a:rPr>
              <a:t>Answer:  1. They point up inside the magnet</a:t>
            </a:r>
          </a:p>
        </p:txBody>
      </p:sp>
      <p:pic>
        <p:nvPicPr>
          <p:cNvPr id="33798" name="Picture 7" descr="magnet_trans320"/>
          <p:cNvPicPr>
            <a:picLocks noGrp="1" noChangeAspect="1" noChangeArrowheads="1"/>
          </p:cNvPicPr>
          <p:nvPr>
            <p:ph sz="half" idx="1"/>
          </p:nvPr>
        </p:nvPicPr>
        <p:blipFill>
          <a:blip r:embed="rId4"/>
          <a:srcRect/>
          <a:stretch>
            <a:fillRect/>
          </a:stretch>
        </p:blipFill>
        <p:spPr>
          <a:xfrm>
            <a:off x="2286000" y="1752600"/>
            <a:ext cx="3886200" cy="2914650"/>
          </a:xfrm>
          <a:noFill/>
        </p:spPr>
      </p:pic>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9" name="Rectangle 2"/>
          <p:cNvSpPr>
            <a:spLocks noGrp="1" noChangeArrowheads="1"/>
          </p:cNvSpPr>
          <p:nvPr>
            <p:ph type="title" idx="4294967295"/>
          </p:nvPr>
        </p:nvSpPr>
        <p:spPr>
          <a:xfrm>
            <a:off x="914400" y="381000"/>
            <a:ext cx="7769225" cy="641350"/>
          </a:xfrm>
        </p:spPr>
        <p:txBody>
          <a:bodyPr>
            <a:normAutofit fontScale="90000"/>
          </a:bodyPr>
          <a:lstStyle/>
          <a:p>
            <a:pPr eaLnBrk="1" hangingPunct="1"/>
            <a:r>
              <a:rPr lang="en-US" altLang="zh-TW" b="1" dirty="0" smtClean="0">
                <a:solidFill>
                  <a:srgbClr val="FF0000"/>
                </a:solidFill>
                <a:latin typeface="Times New Roman" pitchFamily="18" charset="0"/>
                <a:ea typeface="PMingLiU" pitchFamily="18" charset="-120"/>
                <a:cs typeface="Times New Roman" pitchFamily="18" charset="0"/>
              </a:rPr>
              <a:t>Magnetic Field of the Earth</a:t>
            </a:r>
          </a:p>
        </p:txBody>
      </p:sp>
      <p:pic>
        <p:nvPicPr>
          <p:cNvPr id="219140" name="Picture 3" descr="29"/>
          <p:cNvPicPr>
            <a:picLocks noChangeAspect="1" noChangeArrowheads="1"/>
          </p:cNvPicPr>
          <p:nvPr/>
        </p:nvPicPr>
        <p:blipFill>
          <a:blip r:embed="rId4"/>
          <a:srcRect/>
          <a:stretch>
            <a:fillRect/>
          </a:stretch>
        </p:blipFill>
        <p:spPr bwMode="auto">
          <a:xfrm>
            <a:off x="685800" y="1447800"/>
            <a:ext cx="4705350" cy="4197350"/>
          </a:xfrm>
          <a:prstGeom prst="rect">
            <a:avLst/>
          </a:prstGeom>
          <a:noFill/>
          <a:ln w="9525">
            <a:noFill/>
            <a:miter lim="800000"/>
            <a:headEnd/>
            <a:tailEnd/>
          </a:ln>
        </p:spPr>
      </p:pic>
      <p:sp>
        <p:nvSpPr>
          <p:cNvPr id="219141" name="Text Box 4"/>
          <p:cNvSpPr txBox="1">
            <a:spLocks noChangeArrowheads="1"/>
          </p:cNvSpPr>
          <p:nvPr/>
        </p:nvSpPr>
        <p:spPr bwMode="auto">
          <a:xfrm>
            <a:off x="317500" y="5969000"/>
            <a:ext cx="8445500" cy="519113"/>
          </a:xfrm>
          <a:prstGeom prst="rect">
            <a:avLst/>
          </a:prstGeom>
          <a:noFill/>
          <a:ln w="9525">
            <a:noFill/>
            <a:miter lim="800000"/>
            <a:headEnd/>
            <a:tailEnd/>
          </a:ln>
        </p:spPr>
        <p:txBody>
          <a:bodyPr wrap="none">
            <a:spAutoFit/>
          </a:bodyPr>
          <a:lstStyle/>
          <a:p>
            <a:r>
              <a:rPr lang="en-US" altLang="zh-TW">
                <a:solidFill>
                  <a:srgbClr val="000000"/>
                </a:solidFill>
                <a:ea typeface="PMingLiU" pitchFamily="18" charset="-120"/>
              </a:rPr>
              <a:t>North magnetic pole located in southern hemisphere</a:t>
            </a:r>
          </a:p>
        </p:txBody>
      </p:sp>
      <p:sp>
        <p:nvSpPr>
          <p:cNvPr id="219142" name="Text Box 5"/>
          <p:cNvSpPr txBox="1">
            <a:spLocks noChangeArrowheads="1"/>
          </p:cNvSpPr>
          <p:nvPr/>
        </p:nvSpPr>
        <p:spPr bwMode="auto">
          <a:xfrm>
            <a:off x="5867400" y="2209800"/>
            <a:ext cx="1920875" cy="1554163"/>
          </a:xfrm>
          <a:prstGeom prst="rect">
            <a:avLst/>
          </a:prstGeom>
          <a:noFill/>
          <a:ln w="9525">
            <a:noFill/>
            <a:miter lim="800000"/>
            <a:headEnd/>
            <a:tailEnd/>
          </a:ln>
        </p:spPr>
        <p:txBody>
          <a:bodyPr>
            <a:spAutoFit/>
          </a:bodyPr>
          <a:lstStyle/>
          <a:p>
            <a:pPr algn="ctr"/>
            <a:r>
              <a:rPr lang="en-US" sz="3200"/>
              <a:t>Also a magnetic dipole!</a:t>
            </a: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7" name="Rectangle 2"/>
          <p:cNvSpPr>
            <a:spLocks noGrp="1" noChangeArrowheads="1"/>
          </p:cNvSpPr>
          <p:nvPr>
            <p:ph type="title"/>
          </p:nvPr>
        </p:nvSpPr>
        <p:spPr>
          <a:xfrm>
            <a:off x="457200" y="0"/>
            <a:ext cx="8229600" cy="792162"/>
          </a:xfrm>
        </p:spPr>
        <p:txBody>
          <a:bodyPr>
            <a:normAutofit fontScale="90000"/>
          </a:bodyPr>
          <a:lstStyle/>
          <a:p>
            <a:r>
              <a:rPr lang="en-US" sz="4000" b="1" dirty="0" smtClean="0">
                <a:solidFill>
                  <a:srgbClr val="FF0000"/>
                </a:solidFill>
                <a:latin typeface="Times New Roman" pitchFamily="18" charset="0"/>
                <a:cs typeface="Times New Roman" pitchFamily="18" charset="0"/>
              </a:rPr>
              <a:t>Fields: Gravitational Electric, Magnetic</a:t>
            </a:r>
          </a:p>
        </p:txBody>
      </p:sp>
      <p:graphicFrame>
        <p:nvGraphicFramePr>
          <p:cNvPr id="1490947" name="Object 3"/>
          <p:cNvGraphicFramePr>
            <a:graphicFrameLocks noChangeAspect="1"/>
          </p:cNvGraphicFramePr>
          <p:nvPr/>
        </p:nvGraphicFramePr>
        <p:xfrm>
          <a:off x="1614488" y="1657350"/>
          <a:ext cx="2212975" cy="1162050"/>
        </p:xfrm>
        <a:graphic>
          <a:graphicData uri="http://schemas.openxmlformats.org/presentationml/2006/ole">
            <p:oleObj spid="_x0000_s4098" name="Equation" r:id="rId5" imgW="749160" imgH="393480" progId="">
              <p:embed/>
            </p:oleObj>
          </a:graphicData>
        </a:graphic>
      </p:graphicFrame>
      <p:sp>
        <p:nvSpPr>
          <p:cNvPr id="4108" name="Text Box 4"/>
          <p:cNvSpPr txBox="1">
            <a:spLocks noChangeArrowheads="1"/>
          </p:cNvSpPr>
          <p:nvPr/>
        </p:nvSpPr>
        <p:spPr bwMode="auto">
          <a:xfrm>
            <a:off x="1752600" y="1066800"/>
            <a:ext cx="5262563" cy="579438"/>
          </a:xfrm>
          <a:prstGeom prst="rect">
            <a:avLst/>
          </a:prstGeom>
          <a:noFill/>
          <a:ln w="9525">
            <a:noFill/>
            <a:miter lim="800000"/>
            <a:headEnd/>
            <a:tailEnd/>
          </a:ln>
        </p:spPr>
        <p:txBody>
          <a:bodyPr>
            <a:spAutoFit/>
          </a:bodyPr>
          <a:lstStyle/>
          <a:p>
            <a:r>
              <a:rPr lang="en-US" sz="3200" b="1" dirty="0">
                <a:latin typeface="Times New Roman" pitchFamily="18" charset="0"/>
                <a:cs typeface="Times New Roman" pitchFamily="18" charset="0"/>
              </a:rPr>
              <a:t>Mass </a:t>
            </a:r>
            <a:r>
              <a:rPr lang="en-US" sz="3200" b="1" i="1" dirty="0">
                <a:latin typeface="Times New Roman" pitchFamily="18" charset="0"/>
                <a:cs typeface="Times New Roman" pitchFamily="18" charset="0"/>
              </a:rPr>
              <a:t>m</a:t>
            </a:r>
            <a:r>
              <a:rPr lang="en-US" sz="3200" b="1" dirty="0">
                <a:latin typeface="Times New Roman" pitchFamily="18" charset="0"/>
                <a:cs typeface="Times New Roman" pitchFamily="18" charset="0"/>
              </a:rPr>
              <a:t>	    Charge </a:t>
            </a:r>
            <a:r>
              <a:rPr lang="en-US" sz="3200" b="1" i="1" dirty="0">
                <a:latin typeface="Times New Roman" pitchFamily="18" charset="0"/>
                <a:cs typeface="Times New Roman" pitchFamily="18" charset="0"/>
              </a:rPr>
              <a:t>q </a:t>
            </a:r>
            <a:r>
              <a:rPr lang="en-US" sz="3200" b="1" dirty="0">
                <a:latin typeface="Times New Roman" pitchFamily="18" charset="0"/>
                <a:cs typeface="Times New Roman" pitchFamily="18" charset="0"/>
              </a:rPr>
              <a:t>(±)</a:t>
            </a:r>
          </a:p>
        </p:txBody>
      </p:sp>
      <p:graphicFrame>
        <p:nvGraphicFramePr>
          <p:cNvPr id="1490949" name="Object 5"/>
          <p:cNvGraphicFramePr>
            <a:graphicFrameLocks noChangeAspect="1"/>
          </p:cNvGraphicFramePr>
          <p:nvPr/>
        </p:nvGraphicFramePr>
        <p:xfrm>
          <a:off x="4144963" y="1655763"/>
          <a:ext cx="2027237" cy="1163637"/>
        </p:xfrm>
        <a:graphic>
          <a:graphicData uri="http://schemas.openxmlformats.org/presentationml/2006/ole">
            <p:oleObj spid="_x0000_s4099" name="Equation" r:id="rId6" imgW="685800" imgH="393480" progId="">
              <p:embed/>
            </p:oleObj>
          </a:graphicData>
        </a:graphic>
      </p:graphicFrame>
      <p:graphicFrame>
        <p:nvGraphicFramePr>
          <p:cNvPr id="1490950" name="Object 6"/>
          <p:cNvGraphicFramePr>
            <a:graphicFrameLocks noChangeAspect="1"/>
          </p:cNvGraphicFramePr>
          <p:nvPr/>
        </p:nvGraphicFramePr>
        <p:xfrm>
          <a:off x="1600200" y="2917825"/>
          <a:ext cx="1614488" cy="787400"/>
        </p:xfrm>
        <a:graphic>
          <a:graphicData uri="http://schemas.openxmlformats.org/presentationml/2006/ole">
            <p:oleObj spid="_x0000_s4100" name="Equation" r:id="rId7" imgW="545760" imgH="266400" progId="">
              <p:embed/>
            </p:oleObj>
          </a:graphicData>
        </a:graphic>
      </p:graphicFrame>
      <p:graphicFrame>
        <p:nvGraphicFramePr>
          <p:cNvPr id="1490951" name="Object 7"/>
          <p:cNvGraphicFramePr>
            <a:graphicFrameLocks noChangeAspect="1"/>
          </p:cNvGraphicFramePr>
          <p:nvPr/>
        </p:nvGraphicFramePr>
        <p:xfrm>
          <a:off x="4137025" y="2914650"/>
          <a:ext cx="1577975" cy="749300"/>
        </p:xfrm>
        <a:graphic>
          <a:graphicData uri="http://schemas.openxmlformats.org/presentationml/2006/ole">
            <p:oleObj spid="_x0000_s4101" name="Equation" r:id="rId8" imgW="533160" imgH="253800" progId="">
              <p:embed/>
            </p:oleObj>
          </a:graphicData>
        </a:graphic>
      </p:graphicFrame>
      <p:sp>
        <p:nvSpPr>
          <p:cNvPr id="1490952" name="Text Box 8"/>
          <p:cNvSpPr txBox="1">
            <a:spLocks noChangeArrowheads="1"/>
          </p:cNvSpPr>
          <p:nvPr/>
        </p:nvSpPr>
        <p:spPr bwMode="auto">
          <a:xfrm>
            <a:off x="228600" y="1966913"/>
            <a:ext cx="924292" cy="369332"/>
          </a:xfrm>
          <a:prstGeom prst="rect">
            <a:avLst/>
          </a:prstGeom>
          <a:noFill/>
          <a:ln w="9525">
            <a:noFill/>
            <a:miter lim="800000"/>
            <a:headEnd/>
            <a:tailEnd/>
          </a:ln>
        </p:spPr>
        <p:txBody>
          <a:bodyPr wrap="none">
            <a:spAutoFit/>
          </a:bodyPr>
          <a:lstStyle/>
          <a:p>
            <a:r>
              <a:rPr lang="en-US" b="1" dirty="0">
                <a:latin typeface="Times New Roman" pitchFamily="18" charset="0"/>
                <a:cs typeface="Times New Roman" pitchFamily="18" charset="0"/>
              </a:rPr>
              <a:t>Create:</a:t>
            </a:r>
          </a:p>
        </p:txBody>
      </p:sp>
      <p:sp>
        <p:nvSpPr>
          <p:cNvPr id="1490953" name="Text Box 9"/>
          <p:cNvSpPr txBox="1">
            <a:spLocks noChangeArrowheads="1"/>
          </p:cNvSpPr>
          <p:nvPr/>
        </p:nvSpPr>
        <p:spPr bwMode="auto">
          <a:xfrm>
            <a:off x="228600" y="3019425"/>
            <a:ext cx="671979" cy="369332"/>
          </a:xfrm>
          <a:prstGeom prst="rect">
            <a:avLst/>
          </a:prstGeom>
          <a:noFill/>
          <a:ln w="9525">
            <a:noFill/>
            <a:miter lim="800000"/>
            <a:headEnd/>
            <a:tailEnd/>
          </a:ln>
        </p:spPr>
        <p:txBody>
          <a:bodyPr wrap="none">
            <a:spAutoFit/>
          </a:bodyPr>
          <a:lstStyle/>
          <a:p>
            <a:r>
              <a:rPr lang="en-US" b="1" dirty="0">
                <a:latin typeface="Times New Roman" pitchFamily="18" charset="0"/>
                <a:cs typeface="Times New Roman" pitchFamily="18" charset="0"/>
              </a:rPr>
              <a:t>Feel:</a:t>
            </a:r>
          </a:p>
        </p:txBody>
      </p:sp>
      <p:sp>
        <p:nvSpPr>
          <p:cNvPr id="1490954" name="Text Box 10"/>
          <p:cNvSpPr txBox="1">
            <a:spLocks noChangeArrowheads="1"/>
          </p:cNvSpPr>
          <p:nvPr/>
        </p:nvSpPr>
        <p:spPr bwMode="auto">
          <a:xfrm>
            <a:off x="288925" y="3868738"/>
            <a:ext cx="8196263" cy="579437"/>
          </a:xfrm>
          <a:prstGeom prst="rect">
            <a:avLst/>
          </a:prstGeom>
          <a:noFill/>
          <a:ln w="9525">
            <a:noFill/>
            <a:miter lim="800000"/>
            <a:headEnd/>
            <a:tailEnd/>
          </a:ln>
        </p:spPr>
        <p:txBody>
          <a:bodyPr wrap="none">
            <a:spAutoFit/>
          </a:bodyPr>
          <a:lstStyle/>
          <a:p>
            <a:r>
              <a:rPr lang="en-US"/>
              <a:t>				</a:t>
            </a:r>
            <a:r>
              <a:rPr lang="en-US" sz="3200"/>
              <a:t>Dipole </a:t>
            </a:r>
            <a:r>
              <a:rPr lang="en-US" sz="3200" b="1"/>
              <a:t>p		</a:t>
            </a:r>
            <a:r>
              <a:rPr lang="en-US" sz="3200"/>
              <a:t>Dipole </a:t>
            </a:r>
            <a:r>
              <a:rPr lang="en-US" sz="3200" b="1">
                <a:latin typeface="Symbol" pitchFamily="18" charset="2"/>
              </a:rPr>
              <a:t>m</a:t>
            </a:r>
            <a:r>
              <a:rPr lang="en-US" sz="3200"/>
              <a:t> </a:t>
            </a:r>
          </a:p>
        </p:txBody>
      </p:sp>
      <p:graphicFrame>
        <p:nvGraphicFramePr>
          <p:cNvPr id="1490955" name="Object 11"/>
          <p:cNvGraphicFramePr>
            <a:graphicFrameLocks noChangeAspect="1"/>
          </p:cNvGraphicFramePr>
          <p:nvPr/>
        </p:nvGraphicFramePr>
        <p:xfrm>
          <a:off x="4087813" y="5843588"/>
          <a:ext cx="2084387" cy="862012"/>
        </p:xfrm>
        <a:graphic>
          <a:graphicData uri="http://schemas.openxmlformats.org/presentationml/2006/ole">
            <p:oleObj spid="_x0000_s4102" name="Equation" r:id="rId9" imgW="583920" imgH="241200" progId="">
              <p:embed/>
            </p:oleObj>
          </a:graphicData>
        </a:graphic>
      </p:graphicFrame>
      <p:sp>
        <p:nvSpPr>
          <p:cNvPr id="1490956" name="Text Box 12"/>
          <p:cNvSpPr txBox="1">
            <a:spLocks noChangeArrowheads="1"/>
          </p:cNvSpPr>
          <p:nvPr/>
        </p:nvSpPr>
        <p:spPr bwMode="auto">
          <a:xfrm>
            <a:off x="228600" y="4572000"/>
            <a:ext cx="924292" cy="369332"/>
          </a:xfrm>
          <a:prstGeom prst="rect">
            <a:avLst/>
          </a:prstGeom>
          <a:noFill/>
          <a:ln w="9525">
            <a:noFill/>
            <a:miter lim="800000"/>
            <a:headEnd/>
            <a:tailEnd/>
          </a:ln>
        </p:spPr>
        <p:txBody>
          <a:bodyPr wrap="none">
            <a:spAutoFit/>
          </a:bodyPr>
          <a:lstStyle/>
          <a:p>
            <a:r>
              <a:rPr lang="en-US" b="1" dirty="0">
                <a:latin typeface="Times New Roman" pitchFamily="18" charset="0"/>
                <a:cs typeface="Times New Roman" pitchFamily="18" charset="0"/>
              </a:rPr>
              <a:t>Create:</a:t>
            </a:r>
          </a:p>
        </p:txBody>
      </p:sp>
      <p:sp>
        <p:nvSpPr>
          <p:cNvPr id="1490957" name="Text Box 13"/>
          <p:cNvSpPr txBox="1">
            <a:spLocks noChangeArrowheads="1"/>
          </p:cNvSpPr>
          <p:nvPr/>
        </p:nvSpPr>
        <p:spPr bwMode="auto">
          <a:xfrm>
            <a:off x="228600" y="5624513"/>
            <a:ext cx="671979" cy="369332"/>
          </a:xfrm>
          <a:prstGeom prst="rect">
            <a:avLst/>
          </a:prstGeom>
          <a:noFill/>
          <a:ln w="9525">
            <a:noFill/>
            <a:miter lim="800000"/>
            <a:headEnd/>
            <a:tailEnd/>
          </a:ln>
        </p:spPr>
        <p:txBody>
          <a:bodyPr wrap="none">
            <a:spAutoFit/>
          </a:bodyPr>
          <a:lstStyle/>
          <a:p>
            <a:r>
              <a:rPr lang="en-US" b="1" dirty="0">
                <a:latin typeface="Times New Roman" pitchFamily="18" charset="0"/>
                <a:cs typeface="Times New Roman" pitchFamily="18" charset="0"/>
              </a:rPr>
              <a:t>Feel:</a:t>
            </a:r>
          </a:p>
        </p:txBody>
      </p:sp>
      <p:pic>
        <p:nvPicPr>
          <p:cNvPr id="1490958" name="Picture 14" descr="dipole"/>
          <p:cNvPicPr>
            <a:picLocks noChangeAspect="1" noChangeArrowheads="1"/>
          </p:cNvPicPr>
          <p:nvPr/>
        </p:nvPicPr>
        <p:blipFill>
          <a:blip r:embed="rId10"/>
          <a:srcRect/>
          <a:stretch>
            <a:fillRect/>
          </a:stretch>
        </p:blipFill>
        <p:spPr bwMode="auto">
          <a:xfrm>
            <a:off x="5257800" y="4419600"/>
            <a:ext cx="2514600" cy="1354138"/>
          </a:xfrm>
          <a:prstGeom prst="rect">
            <a:avLst/>
          </a:prstGeom>
          <a:noFill/>
          <a:ln w="9525">
            <a:noFill/>
            <a:miter lim="800000"/>
            <a:headEnd/>
            <a:tailEnd/>
          </a:ln>
        </p:spPr>
      </p:pic>
      <p:graphicFrame>
        <p:nvGraphicFramePr>
          <p:cNvPr id="1490960" name="Object 16"/>
          <p:cNvGraphicFramePr>
            <a:graphicFrameLocks noChangeAspect="1"/>
          </p:cNvGraphicFramePr>
          <p:nvPr/>
        </p:nvGraphicFramePr>
        <p:xfrm>
          <a:off x="6705600" y="5843588"/>
          <a:ext cx="2084388" cy="862012"/>
        </p:xfrm>
        <a:graphic>
          <a:graphicData uri="http://schemas.openxmlformats.org/presentationml/2006/ole">
            <p:oleObj spid="_x0000_s4103" name="Equation" r:id="rId11" imgW="583920" imgH="241200" progId="">
              <p:embed/>
            </p:oleObj>
          </a:graphicData>
        </a:graphic>
      </p:graphicFrame>
      <p:sp>
        <p:nvSpPr>
          <p:cNvPr id="4115" name="Text Box 17"/>
          <p:cNvSpPr txBox="1">
            <a:spLocks noChangeArrowheads="1"/>
          </p:cNvSpPr>
          <p:nvPr/>
        </p:nvSpPr>
        <p:spPr bwMode="auto">
          <a:xfrm>
            <a:off x="6629400" y="1143000"/>
            <a:ext cx="2362200" cy="1569660"/>
          </a:xfrm>
          <a:prstGeom prst="rect">
            <a:avLst/>
          </a:prstGeom>
          <a:noFill/>
          <a:ln w="9525">
            <a:noFill/>
            <a:miter lim="800000"/>
            <a:headEnd/>
            <a:tailEnd/>
          </a:ln>
        </p:spPr>
        <p:txBody>
          <a:bodyPr>
            <a:spAutoFit/>
          </a:bodyPr>
          <a:lstStyle/>
          <a:p>
            <a:pPr algn="ctr">
              <a:spcBef>
                <a:spcPct val="50000"/>
              </a:spcBef>
            </a:pPr>
            <a:r>
              <a:rPr lang="en-US" sz="3200" b="1" dirty="0">
                <a:latin typeface="Times New Roman" pitchFamily="18" charset="0"/>
                <a:cs typeface="Times New Roman" pitchFamily="18" charset="0"/>
              </a:rPr>
              <a:t>No Magnetic Monopoles</a:t>
            </a:r>
            <a:r>
              <a:rPr lang="en-US" b="1" dirty="0">
                <a:latin typeface="Times New Roman" pitchFamily="18" charset="0"/>
                <a:cs typeface="Times New Roman" pitchFamily="18" charset="0"/>
              </a:rPr>
              <a:t>!</a:t>
            </a:r>
          </a:p>
        </p:txBody>
      </p:sp>
      <p:graphicFrame>
        <p:nvGraphicFramePr>
          <p:cNvPr id="1490962" name="Object 18"/>
          <p:cNvGraphicFramePr>
            <a:graphicFrameLocks noChangeAspect="1"/>
          </p:cNvGraphicFramePr>
          <p:nvPr/>
        </p:nvGraphicFramePr>
        <p:xfrm>
          <a:off x="4191000" y="4724400"/>
          <a:ext cx="977900" cy="636588"/>
        </p:xfrm>
        <a:graphic>
          <a:graphicData uri="http://schemas.openxmlformats.org/presentationml/2006/ole">
            <p:oleObj spid="_x0000_s4104" name="Equation" r:id="rId12" imgW="330120" imgH="215640" progId="">
              <p:embed/>
            </p:oleObj>
          </a:graphicData>
        </a:graphic>
      </p:graphicFrame>
      <p:graphicFrame>
        <p:nvGraphicFramePr>
          <p:cNvPr id="1490963" name="Object 19"/>
          <p:cNvGraphicFramePr>
            <a:graphicFrameLocks noChangeAspect="1"/>
          </p:cNvGraphicFramePr>
          <p:nvPr/>
        </p:nvGraphicFramePr>
        <p:xfrm>
          <a:off x="7772400" y="4664075"/>
          <a:ext cx="1101725" cy="722313"/>
        </p:xfrm>
        <a:graphic>
          <a:graphicData uri="http://schemas.openxmlformats.org/presentationml/2006/ole">
            <p:oleObj spid="_x0000_s4105" name="Equation" r:id="rId13" imgW="330120" imgH="215640" progId="">
              <p:embed/>
            </p:oleObj>
          </a:graphicData>
        </a:graphic>
      </p:graphicFrame>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9094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9094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9095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909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909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9095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9095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9095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9095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9096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909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9095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49095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909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0952" grpId="0"/>
      <p:bldP spid="1490953" grpId="0"/>
      <p:bldP spid="1490954" grpId="0"/>
      <p:bldP spid="1490956" grpId="0"/>
      <p:bldP spid="14909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a:xfrm>
            <a:off x="838200" y="152400"/>
            <a:ext cx="7769225" cy="641350"/>
          </a:xfrm>
        </p:spPr>
        <p:txBody>
          <a:bodyPr>
            <a:normAutofit fontScale="90000"/>
          </a:bodyPr>
          <a:lstStyle/>
          <a:p>
            <a:pPr eaLnBrk="1" hangingPunct="1"/>
            <a:r>
              <a:rPr lang="en-US" altLang="zh-TW" b="1" dirty="0" smtClean="0">
                <a:solidFill>
                  <a:srgbClr val="FF0000"/>
                </a:solidFill>
                <a:latin typeface="Times New Roman" pitchFamily="18" charset="0"/>
                <a:ea typeface="PMingLiU" pitchFamily="18" charset="-120"/>
                <a:cs typeface="Times New Roman" pitchFamily="18" charset="0"/>
              </a:rPr>
              <a:t>What is B?</a:t>
            </a:r>
          </a:p>
        </p:txBody>
      </p:sp>
      <p:sp>
        <p:nvSpPr>
          <p:cNvPr id="5125" name="Text Box 3"/>
          <p:cNvSpPr txBox="1">
            <a:spLocks noChangeArrowheads="1"/>
          </p:cNvSpPr>
          <p:nvPr/>
        </p:nvSpPr>
        <p:spPr bwMode="auto">
          <a:xfrm>
            <a:off x="1905000" y="1143000"/>
            <a:ext cx="5249899" cy="1323439"/>
          </a:xfrm>
          <a:prstGeom prst="rect">
            <a:avLst/>
          </a:prstGeom>
          <a:noFill/>
          <a:ln w="9525">
            <a:noFill/>
            <a:miter lim="800000"/>
            <a:headEnd/>
            <a:tailEnd/>
          </a:ln>
        </p:spPr>
        <p:txBody>
          <a:bodyPr wrap="none">
            <a:spAutoFit/>
          </a:bodyPr>
          <a:lstStyle/>
          <a:p>
            <a:r>
              <a:rPr lang="en-US" altLang="zh-TW" sz="4000" b="1" dirty="0">
                <a:solidFill>
                  <a:srgbClr val="000000"/>
                </a:solidFill>
                <a:latin typeface="Times New Roman" pitchFamily="18" charset="0"/>
                <a:ea typeface="PMingLiU" pitchFamily="18" charset="-120"/>
                <a:cs typeface="Times New Roman" pitchFamily="18" charset="0"/>
              </a:rPr>
              <a:t>B is the magnetic field</a:t>
            </a:r>
          </a:p>
          <a:p>
            <a:r>
              <a:rPr lang="en-US" altLang="zh-TW" sz="4000" b="1" dirty="0">
                <a:solidFill>
                  <a:srgbClr val="000000"/>
                </a:solidFill>
                <a:latin typeface="Times New Roman" pitchFamily="18" charset="0"/>
                <a:ea typeface="PMingLiU" pitchFamily="18" charset="-120"/>
                <a:cs typeface="Times New Roman" pitchFamily="18" charset="0"/>
              </a:rPr>
              <a:t>It has units of Tesla (T)</a:t>
            </a:r>
          </a:p>
        </p:txBody>
      </p:sp>
      <p:graphicFrame>
        <p:nvGraphicFramePr>
          <p:cNvPr id="5122" name="Object 8"/>
          <p:cNvGraphicFramePr>
            <a:graphicFrameLocks noChangeAspect="1"/>
          </p:cNvGraphicFramePr>
          <p:nvPr/>
        </p:nvGraphicFramePr>
        <p:xfrm>
          <a:off x="2438400" y="2819400"/>
          <a:ext cx="4038600" cy="1587500"/>
        </p:xfrm>
        <a:graphic>
          <a:graphicData uri="http://schemas.openxmlformats.org/presentationml/2006/ole">
            <p:oleObj spid="_x0000_s5122" name="Equation" r:id="rId5" imgW="1002960" imgH="393480" progId="">
              <p:embed/>
            </p:oleObj>
          </a:graphicData>
        </a:graphic>
      </p:graphicFrame>
      <p:sp>
        <p:nvSpPr>
          <p:cNvPr id="5126" name="Text Box 9"/>
          <p:cNvSpPr txBox="1">
            <a:spLocks noChangeArrowheads="1"/>
          </p:cNvSpPr>
          <p:nvPr/>
        </p:nvSpPr>
        <p:spPr bwMode="auto">
          <a:xfrm>
            <a:off x="533400" y="5119688"/>
            <a:ext cx="7789633" cy="1323439"/>
          </a:xfrm>
          <a:prstGeom prst="rect">
            <a:avLst/>
          </a:prstGeom>
          <a:noFill/>
          <a:ln w="9525">
            <a:noFill/>
            <a:miter lim="800000"/>
            <a:headEnd/>
            <a:tailEnd/>
          </a:ln>
        </p:spPr>
        <p:txBody>
          <a:bodyPr wrap="none">
            <a:spAutoFit/>
          </a:bodyPr>
          <a:lstStyle/>
          <a:p>
            <a:r>
              <a:rPr lang="en-US" altLang="zh-TW" sz="4000" b="1" dirty="0">
                <a:solidFill>
                  <a:srgbClr val="000000"/>
                </a:solidFill>
                <a:latin typeface="Times New Roman" pitchFamily="18" charset="0"/>
                <a:ea typeface="PMingLiU" pitchFamily="18" charset="-120"/>
                <a:cs typeface="Times New Roman" pitchFamily="18" charset="0"/>
              </a:rPr>
              <a:t>This class &amp; next: creating B fields</a:t>
            </a:r>
          </a:p>
          <a:p>
            <a:r>
              <a:rPr lang="en-US" altLang="zh-TW" sz="4000" b="1" dirty="0">
                <a:solidFill>
                  <a:srgbClr val="000000"/>
                </a:solidFill>
                <a:latin typeface="Times New Roman" pitchFamily="18" charset="0"/>
                <a:ea typeface="PMingLiU" pitchFamily="18" charset="-120"/>
                <a:cs typeface="Times New Roman" pitchFamily="18" charset="0"/>
              </a:rPr>
              <a:t>Next two classes: feeling B fields</a:t>
            </a:r>
          </a:p>
        </p:txBody>
      </p:sp>
    </p:spTree>
    <p:custDataLst>
      <p:tags r:id="rId2"/>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2"/>
          <p:cNvSpPr>
            <a:spLocks noGrp="1" noChangeArrowheads="1"/>
          </p:cNvSpPr>
          <p:nvPr>
            <p:ph type="title"/>
          </p:nvPr>
        </p:nvSpPr>
        <p:spPr>
          <a:xfrm>
            <a:off x="228600" y="609600"/>
            <a:ext cx="8610600" cy="641350"/>
          </a:xfrm>
        </p:spPr>
        <p:txBody>
          <a:bodyPr>
            <a:normAutofit fontScale="90000"/>
          </a:bodyPr>
          <a:lstStyle/>
          <a:p>
            <a:pPr eaLnBrk="1" hangingPunct="1"/>
            <a:r>
              <a:rPr lang="en-US" altLang="zh-TW" b="1" dirty="0" smtClean="0">
                <a:solidFill>
                  <a:srgbClr val="0070C0"/>
                </a:solidFill>
                <a:latin typeface="Times New Roman" pitchFamily="18" charset="0"/>
                <a:ea typeface="PMingLiU" pitchFamily="18" charset="-120"/>
                <a:cs typeface="Times New Roman" pitchFamily="18" charset="0"/>
              </a:rPr>
              <a:t>Electric Field Of Point Charge</a:t>
            </a:r>
            <a:endParaRPr lang="en-US" altLang="zh-TW" b="1" baseline="-25000" dirty="0" smtClean="0">
              <a:solidFill>
                <a:srgbClr val="0070C0"/>
              </a:solidFill>
              <a:latin typeface="Times New Roman" pitchFamily="18" charset="0"/>
              <a:ea typeface="PMingLiU" pitchFamily="18" charset="-120"/>
              <a:cs typeface="Times New Roman" pitchFamily="18" charset="0"/>
            </a:endParaRPr>
          </a:p>
        </p:txBody>
      </p:sp>
      <p:sp>
        <p:nvSpPr>
          <p:cNvPr id="6151" name="Text Box 3"/>
          <p:cNvSpPr txBox="1">
            <a:spLocks noChangeArrowheads="1"/>
          </p:cNvSpPr>
          <p:nvPr/>
        </p:nvSpPr>
        <p:spPr bwMode="auto">
          <a:xfrm>
            <a:off x="685800" y="1676400"/>
            <a:ext cx="7924800" cy="396875"/>
          </a:xfrm>
          <a:prstGeom prst="rect">
            <a:avLst/>
          </a:prstGeom>
          <a:noFill/>
          <a:ln w="9525">
            <a:noFill/>
            <a:miter lim="800000"/>
            <a:headEnd/>
            <a:tailEnd/>
          </a:ln>
        </p:spPr>
        <p:txBody>
          <a:bodyPr>
            <a:spAutoFit/>
          </a:bodyPr>
          <a:lstStyle/>
          <a:p>
            <a:pPr>
              <a:spcBef>
                <a:spcPct val="50000"/>
              </a:spcBef>
            </a:pPr>
            <a:endParaRPr lang="zh-TW" altLang="en-US" sz="2000">
              <a:ea typeface="PMingLiU" pitchFamily="18" charset="-120"/>
            </a:endParaRPr>
          </a:p>
        </p:txBody>
      </p:sp>
      <p:sp>
        <p:nvSpPr>
          <p:cNvPr id="6152" name="Text Box 4"/>
          <p:cNvSpPr txBox="1">
            <a:spLocks noChangeArrowheads="1"/>
          </p:cNvSpPr>
          <p:nvPr/>
        </p:nvSpPr>
        <p:spPr bwMode="auto">
          <a:xfrm>
            <a:off x="381000" y="1447800"/>
            <a:ext cx="7696200" cy="461665"/>
          </a:xfrm>
          <a:prstGeom prst="rect">
            <a:avLst/>
          </a:prstGeom>
          <a:noFill/>
          <a:ln w="9525">
            <a:noFill/>
            <a:miter lim="800000"/>
            <a:headEnd/>
            <a:tailEnd/>
          </a:ln>
        </p:spPr>
        <p:txBody>
          <a:bodyPr>
            <a:spAutoFit/>
          </a:bodyPr>
          <a:lstStyle/>
          <a:p>
            <a:pPr>
              <a:spcBef>
                <a:spcPct val="50000"/>
              </a:spcBef>
            </a:pPr>
            <a:r>
              <a:rPr lang="en-US" altLang="zh-TW" sz="2400" b="1" dirty="0">
                <a:solidFill>
                  <a:srgbClr val="000000"/>
                </a:solidFill>
                <a:latin typeface="Times New Roman" pitchFamily="18" charset="0"/>
                <a:ea typeface="PMingLiU" pitchFamily="18" charset="-120"/>
                <a:cs typeface="Times New Roman" pitchFamily="18" charset="0"/>
              </a:rPr>
              <a:t>An electric charge produces an electric field: </a:t>
            </a:r>
          </a:p>
        </p:txBody>
      </p:sp>
      <p:graphicFrame>
        <p:nvGraphicFramePr>
          <p:cNvPr id="6146" name="Object 5"/>
          <p:cNvGraphicFramePr>
            <a:graphicFrameLocks noChangeAspect="1"/>
          </p:cNvGraphicFramePr>
          <p:nvPr/>
        </p:nvGraphicFramePr>
        <p:xfrm>
          <a:off x="4572000" y="2743200"/>
          <a:ext cx="4038600" cy="1957388"/>
        </p:xfrm>
        <a:graphic>
          <a:graphicData uri="http://schemas.openxmlformats.org/presentationml/2006/ole">
            <p:oleObj spid="_x0000_s6146" name="Equation" r:id="rId5" imgW="888840" imgH="431640" progId="">
              <p:embed/>
            </p:oleObj>
          </a:graphicData>
        </a:graphic>
      </p:graphicFrame>
      <p:graphicFrame>
        <p:nvGraphicFramePr>
          <p:cNvPr id="6147" name="Object 6"/>
          <p:cNvGraphicFramePr>
            <a:graphicFrameLocks noChangeAspect="1"/>
          </p:cNvGraphicFramePr>
          <p:nvPr/>
        </p:nvGraphicFramePr>
        <p:xfrm>
          <a:off x="1752600" y="5638800"/>
          <a:ext cx="420688" cy="609600"/>
        </p:xfrm>
        <a:graphic>
          <a:graphicData uri="http://schemas.openxmlformats.org/presentationml/2006/ole">
            <p:oleObj spid="_x0000_s6147" r:id="rId6" imgW="114151" imgH="164885" progId="Equation.3">
              <p:embed/>
            </p:oleObj>
          </a:graphicData>
        </a:graphic>
      </p:graphicFrame>
      <p:sp>
        <p:nvSpPr>
          <p:cNvPr id="6153" name="Text Box 7"/>
          <p:cNvSpPr txBox="1">
            <a:spLocks noChangeArrowheads="1"/>
          </p:cNvSpPr>
          <p:nvPr/>
        </p:nvSpPr>
        <p:spPr bwMode="auto">
          <a:xfrm>
            <a:off x="2209800" y="5740400"/>
            <a:ext cx="4499245" cy="461665"/>
          </a:xfrm>
          <a:prstGeom prst="rect">
            <a:avLst/>
          </a:prstGeom>
          <a:noFill/>
          <a:ln w="9525">
            <a:noFill/>
            <a:miter lim="800000"/>
            <a:headEnd/>
            <a:tailEnd/>
          </a:ln>
        </p:spPr>
        <p:txBody>
          <a:bodyPr wrap="none">
            <a:spAutoFit/>
          </a:bodyPr>
          <a:lstStyle/>
          <a:p>
            <a:pPr>
              <a:spcBef>
                <a:spcPct val="50000"/>
              </a:spcBef>
            </a:pPr>
            <a:r>
              <a:rPr lang="zh-TW" altLang="en-US" sz="2400" b="1" dirty="0">
                <a:solidFill>
                  <a:srgbClr val="000000"/>
                </a:solidFill>
                <a:latin typeface="Times New Roman" pitchFamily="18" charset="0"/>
                <a:ea typeface="PMingLiU" pitchFamily="18" charset="-120"/>
                <a:cs typeface="Times New Roman" pitchFamily="18" charset="0"/>
              </a:rPr>
              <a:t>: </a:t>
            </a:r>
            <a:r>
              <a:rPr lang="en-US" altLang="zh-TW" sz="2400" b="1" dirty="0">
                <a:solidFill>
                  <a:srgbClr val="000000"/>
                </a:solidFill>
                <a:latin typeface="Times New Roman" pitchFamily="18" charset="0"/>
                <a:ea typeface="PMingLiU" pitchFamily="18" charset="-120"/>
                <a:cs typeface="Times New Roman" pitchFamily="18" charset="0"/>
              </a:rPr>
              <a:t>unit vector directed from q to </a:t>
            </a:r>
            <a:r>
              <a:rPr lang="en-US" altLang="zh-TW" sz="2400" b="1" i="1" dirty="0">
                <a:solidFill>
                  <a:srgbClr val="000000"/>
                </a:solidFill>
                <a:latin typeface="Times New Roman" pitchFamily="18" charset="0"/>
                <a:ea typeface="PMingLiU" pitchFamily="18" charset="-120"/>
                <a:cs typeface="Times New Roman" pitchFamily="18" charset="0"/>
              </a:rPr>
              <a:t>P</a:t>
            </a:r>
          </a:p>
        </p:txBody>
      </p:sp>
      <p:graphicFrame>
        <p:nvGraphicFramePr>
          <p:cNvPr id="6148" name="Object 8"/>
          <p:cNvGraphicFramePr>
            <a:graphicFrameLocks noChangeAspect="1"/>
          </p:cNvGraphicFramePr>
          <p:nvPr/>
        </p:nvGraphicFramePr>
        <p:xfrm>
          <a:off x="4114800" y="3429000"/>
          <a:ext cx="368300" cy="533400"/>
        </p:xfrm>
        <a:graphic>
          <a:graphicData uri="http://schemas.openxmlformats.org/presentationml/2006/ole">
            <p:oleObj spid="_x0000_s6148" r:id="rId7" imgW="114151" imgH="164885" progId="Equation.3">
              <p:embed/>
            </p:oleObj>
          </a:graphicData>
        </a:graphic>
      </p:graphicFrame>
      <p:pic>
        <p:nvPicPr>
          <p:cNvPr id="6154" name="Picture 9" descr="23"/>
          <p:cNvPicPr>
            <a:picLocks noChangeAspect="1" noChangeArrowheads="1"/>
          </p:cNvPicPr>
          <p:nvPr/>
        </p:nvPicPr>
        <p:blipFill>
          <a:blip r:embed="rId8"/>
          <a:srcRect/>
          <a:stretch>
            <a:fillRect/>
          </a:stretch>
        </p:blipFill>
        <p:spPr bwMode="auto">
          <a:xfrm>
            <a:off x="533400" y="2133600"/>
            <a:ext cx="3922713" cy="3024188"/>
          </a:xfrm>
          <a:prstGeom prst="rect">
            <a:avLst/>
          </a:prstGeom>
          <a:noFill/>
          <a:ln w="9525">
            <a:noFill/>
            <a:miter lim="800000"/>
            <a:headEnd/>
            <a:tailEnd/>
          </a:ln>
        </p:spPr>
      </p:pic>
      <p:sp>
        <p:nvSpPr>
          <p:cNvPr id="11" name="Rectangle 2"/>
          <p:cNvSpPr txBox="1">
            <a:spLocks noChangeArrowheads="1"/>
          </p:cNvSpPr>
          <p:nvPr/>
        </p:nvSpPr>
        <p:spPr>
          <a:xfrm>
            <a:off x="0" y="0"/>
            <a:ext cx="8610600" cy="563562"/>
          </a:xfrm>
          <a:prstGeom prst="rect">
            <a:avLst/>
          </a:prstGeom>
        </p:spPr>
        <p:txBody>
          <a:bodyPr vert="horz" lIns="91440" tIns="45720" rIns="91440" bIns="45720" rtlCol="0" anchor="ctr">
            <a:normAutofit fontScale="97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smtClean="0">
                <a:ln>
                  <a:noFill/>
                </a:ln>
                <a:solidFill>
                  <a:srgbClr val="FF0000"/>
                </a:solidFill>
                <a:effectLst/>
                <a:uLnTx/>
                <a:uFillTx/>
                <a:latin typeface="Times New Roman" pitchFamily="18" charset="0"/>
                <a:ea typeface="+mj-ea"/>
                <a:cs typeface="Times New Roman" pitchFamily="18" charset="0"/>
              </a:rPr>
              <a:t>What creates fields?</a:t>
            </a:r>
            <a:endParaRPr kumimoji="0" lang="en-US" sz="32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endParaRPr>
          </a:p>
        </p:txBody>
      </p:sp>
    </p:spTree>
    <p:custDataLst>
      <p:tags r:id="rId2"/>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5" name="Picture 2" descr="produceB"/>
          <p:cNvPicPr>
            <a:picLocks noChangeAspect="1" noChangeArrowheads="1"/>
          </p:cNvPicPr>
          <p:nvPr/>
        </p:nvPicPr>
        <p:blipFill>
          <a:blip r:embed="rId5">
            <a:lum bright="30000" contrast="24000"/>
          </a:blip>
          <a:srcRect/>
          <a:stretch>
            <a:fillRect/>
          </a:stretch>
        </p:blipFill>
        <p:spPr bwMode="auto">
          <a:xfrm>
            <a:off x="381000" y="1981200"/>
            <a:ext cx="4114800" cy="3656013"/>
          </a:xfrm>
          <a:prstGeom prst="rect">
            <a:avLst/>
          </a:prstGeom>
          <a:noFill/>
          <a:ln w="9525">
            <a:noFill/>
            <a:miter lim="800000"/>
            <a:headEnd/>
            <a:tailEnd/>
          </a:ln>
        </p:spPr>
      </p:pic>
      <p:sp>
        <p:nvSpPr>
          <p:cNvPr id="7176" name="Rectangle 3"/>
          <p:cNvSpPr>
            <a:spLocks noGrp="1" noChangeArrowheads="1"/>
          </p:cNvSpPr>
          <p:nvPr>
            <p:ph type="title"/>
          </p:nvPr>
        </p:nvSpPr>
        <p:spPr>
          <a:xfrm>
            <a:off x="152400" y="381000"/>
            <a:ext cx="8686800" cy="641350"/>
          </a:xfrm>
        </p:spPr>
        <p:txBody>
          <a:bodyPr>
            <a:normAutofit fontScale="90000"/>
          </a:bodyPr>
          <a:lstStyle/>
          <a:p>
            <a:pPr eaLnBrk="1" hangingPunct="1"/>
            <a:r>
              <a:rPr lang="en-US" altLang="zh-TW" sz="4200" b="1" dirty="0" smtClean="0">
                <a:solidFill>
                  <a:srgbClr val="FF0000"/>
                </a:solidFill>
                <a:latin typeface="Times New Roman" pitchFamily="18" charset="0"/>
                <a:ea typeface="PMingLiU" pitchFamily="18" charset="-120"/>
                <a:cs typeface="Times New Roman" pitchFamily="18" charset="0"/>
              </a:rPr>
              <a:t>Magnetic Field Of Moving Charge</a:t>
            </a:r>
            <a:endParaRPr lang="en-US" altLang="zh-TW" sz="4200" b="1" baseline="-25000" dirty="0" smtClean="0">
              <a:solidFill>
                <a:srgbClr val="FF0000"/>
              </a:solidFill>
              <a:latin typeface="Times New Roman" pitchFamily="18" charset="0"/>
              <a:ea typeface="PMingLiU" pitchFamily="18" charset="-120"/>
              <a:cs typeface="Times New Roman" pitchFamily="18" charset="0"/>
            </a:endParaRPr>
          </a:p>
        </p:txBody>
      </p:sp>
      <p:sp>
        <p:nvSpPr>
          <p:cNvPr id="7177" name="Text Box 4"/>
          <p:cNvSpPr txBox="1">
            <a:spLocks noChangeArrowheads="1"/>
          </p:cNvSpPr>
          <p:nvPr/>
        </p:nvSpPr>
        <p:spPr bwMode="auto">
          <a:xfrm>
            <a:off x="685800" y="1676400"/>
            <a:ext cx="7924800" cy="396875"/>
          </a:xfrm>
          <a:prstGeom prst="rect">
            <a:avLst/>
          </a:prstGeom>
          <a:noFill/>
          <a:ln w="9525">
            <a:noFill/>
            <a:miter lim="800000"/>
            <a:headEnd/>
            <a:tailEnd/>
          </a:ln>
        </p:spPr>
        <p:txBody>
          <a:bodyPr>
            <a:spAutoFit/>
          </a:bodyPr>
          <a:lstStyle/>
          <a:p>
            <a:pPr>
              <a:spcBef>
                <a:spcPct val="50000"/>
              </a:spcBef>
            </a:pPr>
            <a:endParaRPr lang="zh-TW" altLang="en-US" sz="2000">
              <a:ea typeface="PMingLiU" pitchFamily="18" charset="-120"/>
            </a:endParaRPr>
          </a:p>
        </p:txBody>
      </p:sp>
      <p:sp>
        <p:nvSpPr>
          <p:cNvPr id="7178" name="Text Box 5"/>
          <p:cNvSpPr txBox="1">
            <a:spLocks noChangeArrowheads="1"/>
          </p:cNvSpPr>
          <p:nvPr/>
        </p:nvSpPr>
        <p:spPr bwMode="auto">
          <a:xfrm>
            <a:off x="152400" y="1295400"/>
            <a:ext cx="8763000" cy="461665"/>
          </a:xfrm>
          <a:prstGeom prst="rect">
            <a:avLst/>
          </a:prstGeom>
          <a:noFill/>
          <a:ln w="9525">
            <a:noFill/>
            <a:miter lim="800000"/>
            <a:headEnd/>
            <a:tailEnd/>
          </a:ln>
        </p:spPr>
        <p:txBody>
          <a:bodyPr>
            <a:spAutoFit/>
          </a:bodyPr>
          <a:lstStyle/>
          <a:p>
            <a:pPr>
              <a:spcBef>
                <a:spcPct val="50000"/>
              </a:spcBef>
            </a:pPr>
            <a:r>
              <a:rPr lang="en-US" altLang="zh-TW" sz="2400" b="1" dirty="0">
                <a:solidFill>
                  <a:srgbClr val="000000"/>
                </a:solidFill>
                <a:latin typeface="Times New Roman" pitchFamily="18" charset="0"/>
                <a:ea typeface="PMingLiU" pitchFamily="18" charset="-120"/>
                <a:cs typeface="Times New Roman" pitchFamily="18" charset="0"/>
              </a:rPr>
              <a:t>Moving charge with velocity v produces magnetic field:</a:t>
            </a:r>
          </a:p>
        </p:txBody>
      </p:sp>
      <p:graphicFrame>
        <p:nvGraphicFramePr>
          <p:cNvPr id="7170" name="Object 6"/>
          <p:cNvGraphicFramePr>
            <a:graphicFrameLocks noChangeAspect="1"/>
          </p:cNvGraphicFramePr>
          <p:nvPr/>
        </p:nvGraphicFramePr>
        <p:xfrm>
          <a:off x="4572000" y="2057400"/>
          <a:ext cx="4419600" cy="1874838"/>
        </p:xfrm>
        <a:graphic>
          <a:graphicData uri="http://schemas.openxmlformats.org/presentationml/2006/ole">
            <p:oleObj spid="_x0000_s7170" name="Equation" r:id="rId6" imgW="927000" imgH="393480" progId="">
              <p:embed/>
            </p:oleObj>
          </a:graphicData>
        </a:graphic>
      </p:graphicFrame>
      <p:graphicFrame>
        <p:nvGraphicFramePr>
          <p:cNvPr id="7171" name="Object 7"/>
          <p:cNvGraphicFramePr>
            <a:graphicFrameLocks noChangeAspect="1"/>
          </p:cNvGraphicFramePr>
          <p:nvPr/>
        </p:nvGraphicFramePr>
        <p:xfrm>
          <a:off x="4876800" y="4419600"/>
          <a:ext cx="420688" cy="563563"/>
        </p:xfrm>
        <a:graphic>
          <a:graphicData uri="http://schemas.openxmlformats.org/presentationml/2006/ole">
            <p:oleObj spid="_x0000_s7171" name="Equation" r:id="rId7" imgW="152280" imgH="203040" progId="">
              <p:embed/>
            </p:oleObj>
          </a:graphicData>
        </a:graphic>
      </p:graphicFrame>
      <p:sp>
        <p:nvSpPr>
          <p:cNvPr id="7179" name="Text Box 8"/>
          <p:cNvSpPr txBox="1">
            <a:spLocks noChangeArrowheads="1"/>
          </p:cNvSpPr>
          <p:nvPr/>
        </p:nvSpPr>
        <p:spPr bwMode="auto">
          <a:xfrm>
            <a:off x="5410200" y="4495800"/>
            <a:ext cx="3429000" cy="369332"/>
          </a:xfrm>
          <a:prstGeom prst="rect">
            <a:avLst/>
          </a:prstGeom>
          <a:noFill/>
          <a:ln w="9525">
            <a:noFill/>
            <a:miter lim="800000"/>
            <a:headEnd/>
            <a:tailEnd/>
          </a:ln>
        </p:spPr>
        <p:txBody>
          <a:bodyPr>
            <a:spAutoFit/>
          </a:bodyPr>
          <a:lstStyle/>
          <a:p>
            <a:pPr>
              <a:spcBef>
                <a:spcPct val="50000"/>
              </a:spcBef>
            </a:pPr>
            <a:r>
              <a:rPr lang="en-US" altLang="zh-TW" b="1" dirty="0">
                <a:solidFill>
                  <a:srgbClr val="000000"/>
                </a:solidFill>
                <a:latin typeface="Times New Roman" pitchFamily="18" charset="0"/>
                <a:ea typeface="PMingLiU" pitchFamily="18" charset="-120"/>
                <a:cs typeface="Times New Roman" pitchFamily="18" charset="0"/>
              </a:rPr>
              <a:t>unit vector directed   from q to P</a:t>
            </a:r>
          </a:p>
        </p:txBody>
      </p:sp>
      <p:graphicFrame>
        <p:nvGraphicFramePr>
          <p:cNvPr id="7172" name="Object 9"/>
          <p:cNvGraphicFramePr>
            <a:graphicFrameLocks noChangeAspect="1"/>
          </p:cNvGraphicFramePr>
          <p:nvPr/>
        </p:nvGraphicFramePr>
        <p:xfrm>
          <a:off x="1524000" y="4343400"/>
          <a:ext cx="473075" cy="685800"/>
        </p:xfrm>
        <a:graphic>
          <a:graphicData uri="http://schemas.openxmlformats.org/presentationml/2006/ole">
            <p:oleObj spid="_x0000_s7172" r:id="rId8" imgW="114151" imgH="164885" progId="Equation.3">
              <p:embed/>
            </p:oleObj>
          </a:graphicData>
        </a:graphic>
      </p:graphicFrame>
      <p:sp>
        <p:nvSpPr>
          <p:cNvPr id="1517578" name="Text Box 10"/>
          <p:cNvSpPr txBox="1">
            <a:spLocks noChangeArrowheads="1"/>
          </p:cNvSpPr>
          <p:nvPr/>
        </p:nvSpPr>
        <p:spPr bwMode="auto">
          <a:xfrm>
            <a:off x="4343400" y="6034088"/>
            <a:ext cx="2726067" cy="369332"/>
          </a:xfrm>
          <a:prstGeom prst="rect">
            <a:avLst/>
          </a:prstGeom>
          <a:noFill/>
          <a:ln w="9525">
            <a:noFill/>
            <a:miter lim="800000"/>
            <a:headEnd/>
            <a:tailEnd/>
          </a:ln>
        </p:spPr>
        <p:txBody>
          <a:bodyPr wrap="none">
            <a:spAutoFit/>
          </a:bodyPr>
          <a:lstStyle/>
          <a:p>
            <a:r>
              <a:rPr lang="en-US" altLang="zh-TW" b="1" dirty="0">
                <a:solidFill>
                  <a:srgbClr val="000000"/>
                </a:solidFill>
                <a:latin typeface="Times New Roman" pitchFamily="18" charset="0"/>
                <a:ea typeface="PMingLiU" pitchFamily="18" charset="-120"/>
                <a:cs typeface="Times New Roman" pitchFamily="18" charset="0"/>
              </a:rPr>
              <a:t>permeability of free space</a:t>
            </a:r>
          </a:p>
        </p:txBody>
      </p:sp>
      <p:graphicFrame>
        <p:nvGraphicFramePr>
          <p:cNvPr id="1517579" name="Object 11"/>
          <p:cNvGraphicFramePr>
            <a:graphicFrameLocks noChangeAspect="1"/>
          </p:cNvGraphicFramePr>
          <p:nvPr/>
        </p:nvGraphicFramePr>
        <p:xfrm>
          <a:off x="457200" y="5867400"/>
          <a:ext cx="3810000" cy="676275"/>
        </p:xfrm>
        <a:graphic>
          <a:graphicData uri="http://schemas.openxmlformats.org/presentationml/2006/ole">
            <p:oleObj spid="_x0000_s7173" name="Equation" r:id="rId9" imgW="1358640" imgH="241200" progId="">
              <p:embed/>
            </p:oleObj>
          </a:graphicData>
        </a:graphic>
      </p:graphicFrame>
      <p:sp>
        <p:nvSpPr>
          <p:cNvPr id="7181" name="Text Box 12"/>
          <p:cNvSpPr txBox="1">
            <a:spLocks noChangeArrowheads="1"/>
          </p:cNvSpPr>
          <p:nvPr/>
        </p:nvSpPr>
        <p:spPr bwMode="auto">
          <a:xfrm>
            <a:off x="3019425" y="2035175"/>
            <a:ext cx="488950" cy="641350"/>
          </a:xfrm>
          <a:prstGeom prst="rect">
            <a:avLst/>
          </a:prstGeom>
          <a:noFill/>
          <a:ln w="9525">
            <a:noFill/>
            <a:miter lim="800000"/>
            <a:headEnd/>
            <a:tailEnd/>
          </a:ln>
        </p:spPr>
        <p:txBody>
          <a:bodyPr wrap="none">
            <a:spAutoFit/>
          </a:bodyPr>
          <a:lstStyle/>
          <a:p>
            <a:r>
              <a:rPr lang="en-US" sz="3600" b="1">
                <a:solidFill>
                  <a:schemeClr val="bg1"/>
                </a:solidFill>
              </a:rPr>
              <a:t>P</a:t>
            </a:r>
          </a:p>
        </p:txBody>
      </p:sp>
      <p:sp>
        <p:nvSpPr>
          <p:cNvPr id="7182" name="Line 13"/>
          <p:cNvSpPr>
            <a:spLocks noChangeShapeType="1"/>
          </p:cNvSpPr>
          <p:nvPr/>
        </p:nvSpPr>
        <p:spPr bwMode="auto">
          <a:xfrm flipV="1">
            <a:off x="1381125" y="4191000"/>
            <a:ext cx="447675" cy="466725"/>
          </a:xfrm>
          <a:prstGeom prst="line">
            <a:avLst/>
          </a:prstGeom>
          <a:noFill/>
          <a:ln w="63500">
            <a:solidFill>
              <a:schemeClr val="tx1"/>
            </a:solidFill>
            <a:round/>
            <a:headEnd/>
            <a:tailEnd type="triangle" w="med" len="med"/>
          </a:ln>
        </p:spPr>
        <p:txBody>
          <a:bodyPr>
            <a:spAutoFit/>
          </a:bodyPr>
          <a:lstStyle/>
          <a:p>
            <a:endParaRPr 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1757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175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757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a:xfrm>
            <a:off x="639763" y="304800"/>
            <a:ext cx="7885112" cy="641350"/>
          </a:xfrm>
        </p:spPr>
        <p:txBody>
          <a:bodyPr>
            <a:normAutofit fontScale="90000"/>
          </a:bodyPr>
          <a:lstStyle/>
          <a:p>
            <a:pPr eaLnBrk="1" hangingPunct="1"/>
            <a:r>
              <a:rPr lang="en-US" altLang="zh-TW" b="1" dirty="0" smtClean="0">
                <a:solidFill>
                  <a:srgbClr val="FF0000"/>
                </a:solidFill>
                <a:latin typeface="Times New Roman" pitchFamily="18" charset="0"/>
                <a:ea typeface="PMingLiU" pitchFamily="18" charset="-120"/>
                <a:cs typeface="Times New Roman" pitchFamily="18" charset="0"/>
              </a:rPr>
              <a:t>Notation Demonstration</a:t>
            </a:r>
          </a:p>
        </p:txBody>
      </p:sp>
      <p:grpSp>
        <p:nvGrpSpPr>
          <p:cNvPr id="2" name="Group 3"/>
          <p:cNvGrpSpPr>
            <a:grpSpLocks/>
          </p:cNvGrpSpPr>
          <p:nvPr/>
        </p:nvGrpSpPr>
        <p:grpSpPr bwMode="auto">
          <a:xfrm>
            <a:off x="1898650" y="2133600"/>
            <a:ext cx="228600" cy="228600"/>
            <a:chOff x="2160" y="4680"/>
            <a:chExt cx="360" cy="360"/>
          </a:xfrm>
        </p:grpSpPr>
        <p:sp>
          <p:nvSpPr>
            <p:cNvPr id="41028" name="Oval 4"/>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29" name="Oval 5"/>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3" name="Group 6"/>
          <p:cNvGrpSpPr>
            <a:grpSpLocks/>
          </p:cNvGrpSpPr>
          <p:nvPr/>
        </p:nvGrpSpPr>
        <p:grpSpPr bwMode="auto">
          <a:xfrm>
            <a:off x="2203450" y="2133600"/>
            <a:ext cx="228600" cy="228600"/>
            <a:chOff x="2160" y="4680"/>
            <a:chExt cx="360" cy="360"/>
          </a:xfrm>
        </p:grpSpPr>
        <p:sp>
          <p:nvSpPr>
            <p:cNvPr id="41026" name="Oval 7"/>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27" name="Oval 8"/>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4" name="Group 9"/>
          <p:cNvGrpSpPr>
            <a:grpSpLocks/>
          </p:cNvGrpSpPr>
          <p:nvPr/>
        </p:nvGrpSpPr>
        <p:grpSpPr bwMode="auto">
          <a:xfrm>
            <a:off x="2508250" y="2133600"/>
            <a:ext cx="228600" cy="228600"/>
            <a:chOff x="2160" y="4680"/>
            <a:chExt cx="360" cy="360"/>
          </a:xfrm>
        </p:grpSpPr>
        <p:sp>
          <p:nvSpPr>
            <p:cNvPr id="41024" name="Oval 10"/>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25" name="Oval 11"/>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5" name="Group 12"/>
          <p:cNvGrpSpPr>
            <a:grpSpLocks/>
          </p:cNvGrpSpPr>
          <p:nvPr/>
        </p:nvGrpSpPr>
        <p:grpSpPr bwMode="auto">
          <a:xfrm>
            <a:off x="2813050" y="2133600"/>
            <a:ext cx="228600" cy="228600"/>
            <a:chOff x="2160" y="4680"/>
            <a:chExt cx="360" cy="360"/>
          </a:xfrm>
        </p:grpSpPr>
        <p:sp>
          <p:nvSpPr>
            <p:cNvPr id="41022" name="Oval 13"/>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23" name="Oval 14"/>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6" name="Group 15"/>
          <p:cNvGrpSpPr>
            <a:grpSpLocks/>
          </p:cNvGrpSpPr>
          <p:nvPr/>
        </p:nvGrpSpPr>
        <p:grpSpPr bwMode="auto">
          <a:xfrm>
            <a:off x="1898650" y="2438400"/>
            <a:ext cx="228600" cy="228600"/>
            <a:chOff x="2160" y="4680"/>
            <a:chExt cx="360" cy="360"/>
          </a:xfrm>
        </p:grpSpPr>
        <p:sp>
          <p:nvSpPr>
            <p:cNvPr id="41020" name="Oval 16"/>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21" name="Oval 17"/>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7" name="Group 18"/>
          <p:cNvGrpSpPr>
            <a:grpSpLocks/>
          </p:cNvGrpSpPr>
          <p:nvPr/>
        </p:nvGrpSpPr>
        <p:grpSpPr bwMode="auto">
          <a:xfrm>
            <a:off x="2203450" y="2438400"/>
            <a:ext cx="228600" cy="228600"/>
            <a:chOff x="2160" y="4680"/>
            <a:chExt cx="360" cy="360"/>
          </a:xfrm>
        </p:grpSpPr>
        <p:sp>
          <p:nvSpPr>
            <p:cNvPr id="41018" name="Oval 19"/>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19" name="Oval 20"/>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8" name="Group 21"/>
          <p:cNvGrpSpPr>
            <a:grpSpLocks/>
          </p:cNvGrpSpPr>
          <p:nvPr/>
        </p:nvGrpSpPr>
        <p:grpSpPr bwMode="auto">
          <a:xfrm>
            <a:off x="2508250" y="2438400"/>
            <a:ext cx="228600" cy="228600"/>
            <a:chOff x="2160" y="4680"/>
            <a:chExt cx="360" cy="360"/>
          </a:xfrm>
        </p:grpSpPr>
        <p:sp>
          <p:nvSpPr>
            <p:cNvPr id="41016" name="Oval 22"/>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17" name="Oval 23"/>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9" name="Group 24"/>
          <p:cNvGrpSpPr>
            <a:grpSpLocks/>
          </p:cNvGrpSpPr>
          <p:nvPr/>
        </p:nvGrpSpPr>
        <p:grpSpPr bwMode="auto">
          <a:xfrm>
            <a:off x="2813050" y="2438400"/>
            <a:ext cx="228600" cy="228600"/>
            <a:chOff x="2160" y="4680"/>
            <a:chExt cx="360" cy="360"/>
          </a:xfrm>
        </p:grpSpPr>
        <p:sp>
          <p:nvSpPr>
            <p:cNvPr id="41014" name="Oval 25"/>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15" name="Oval 26"/>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10" name="Group 27"/>
          <p:cNvGrpSpPr>
            <a:grpSpLocks/>
          </p:cNvGrpSpPr>
          <p:nvPr/>
        </p:nvGrpSpPr>
        <p:grpSpPr bwMode="auto">
          <a:xfrm>
            <a:off x="1898650" y="2743200"/>
            <a:ext cx="228600" cy="228600"/>
            <a:chOff x="2160" y="4680"/>
            <a:chExt cx="360" cy="360"/>
          </a:xfrm>
        </p:grpSpPr>
        <p:sp>
          <p:nvSpPr>
            <p:cNvPr id="41012" name="Oval 28"/>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13" name="Oval 29"/>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11" name="Group 30"/>
          <p:cNvGrpSpPr>
            <a:grpSpLocks/>
          </p:cNvGrpSpPr>
          <p:nvPr/>
        </p:nvGrpSpPr>
        <p:grpSpPr bwMode="auto">
          <a:xfrm>
            <a:off x="2203450" y="2743200"/>
            <a:ext cx="228600" cy="228600"/>
            <a:chOff x="2160" y="4680"/>
            <a:chExt cx="360" cy="360"/>
          </a:xfrm>
        </p:grpSpPr>
        <p:sp>
          <p:nvSpPr>
            <p:cNvPr id="41010" name="Oval 31"/>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11" name="Oval 32"/>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12" name="Group 33"/>
          <p:cNvGrpSpPr>
            <a:grpSpLocks/>
          </p:cNvGrpSpPr>
          <p:nvPr/>
        </p:nvGrpSpPr>
        <p:grpSpPr bwMode="auto">
          <a:xfrm>
            <a:off x="2508250" y="2743200"/>
            <a:ext cx="228600" cy="228600"/>
            <a:chOff x="2160" y="4680"/>
            <a:chExt cx="360" cy="360"/>
          </a:xfrm>
        </p:grpSpPr>
        <p:sp>
          <p:nvSpPr>
            <p:cNvPr id="41008" name="Oval 34"/>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09" name="Oval 35"/>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13" name="Group 36"/>
          <p:cNvGrpSpPr>
            <a:grpSpLocks/>
          </p:cNvGrpSpPr>
          <p:nvPr/>
        </p:nvGrpSpPr>
        <p:grpSpPr bwMode="auto">
          <a:xfrm>
            <a:off x="2813050" y="2743200"/>
            <a:ext cx="228600" cy="228600"/>
            <a:chOff x="2160" y="4680"/>
            <a:chExt cx="360" cy="360"/>
          </a:xfrm>
        </p:grpSpPr>
        <p:sp>
          <p:nvSpPr>
            <p:cNvPr id="41006" name="Oval 37"/>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07" name="Oval 38"/>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sp>
        <p:nvSpPr>
          <p:cNvPr id="40976" name="Text Box 39"/>
          <p:cNvSpPr txBox="1">
            <a:spLocks noChangeArrowheads="1"/>
          </p:cNvSpPr>
          <p:nvPr/>
        </p:nvSpPr>
        <p:spPr bwMode="auto">
          <a:xfrm>
            <a:off x="1289050" y="3657600"/>
            <a:ext cx="2597150" cy="1163638"/>
          </a:xfrm>
          <a:prstGeom prst="rect">
            <a:avLst/>
          </a:prstGeom>
          <a:noFill/>
          <a:ln w="9525">
            <a:noFill/>
            <a:miter lim="800000"/>
            <a:headEnd/>
            <a:tailEnd/>
          </a:ln>
        </p:spPr>
        <p:txBody>
          <a:bodyPr wrap="none">
            <a:spAutoFit/>
          </a:bodyPr>
          <a:lstStyle/>
          <a:p>
            <a:r>
              <a:rPr lang="en-US" sz="3200"/>
              <a:t>OUT of page</a:t>
            </a:r>
          </a:p>
          <a:p>
            <a:r>
              <a:rPr lang="en-US" sz="3200"/>
              <a:t>“Arrow Head”</a:t>
            </a:r>
          </a:p>
        </p:txBody>
      </p:sp>
      <p:sp>
        <p:nvSpPr>
          <p:cNvPr id="40977" name="Oval 40"/>
          <p:cNvSpPr>
            <a:spLocks noChangeArrowheads="1"/>
          </p:cNvSpPr>
          <p:nvPr/>
        </p:nvSpPr>
        <p:spPr bwMode="auto">
          <a:xfrm>
            <a:off x="5797550" y="21336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78" name="Oval 41"/>
          <p:cNvSpPr>
            <a:spLocks noChangeArrowheads="1"/>
          </p:cNvSpPr>
          <p:nvPr/>
        </p:nvSpPr>
        <p:spPr bwMode="auto">
          <a:xfrm>
            <a:off x="6102350" y="21336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79" name="Oval 42"/>
          <p:cNvSpPr>
            <a:spLocks noChangeArrowheads="1"/>
          </p:cNvSpPr>
          <p:nvPr/>
        </p:nvSpPr>
        <p:spPr bwMode="auto">
          <a:xfrm>
            <a:off x="6102350" y="24384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80" name="Oval 43"/>
          <p:cNvSpPr>
            <a:spLocks noChangeArrowheads="1"/>
          </p:cNvSpPr>
          <p:nvPr/>
        </p:nvSpPr>
        <p:spPr bwMode="auto">
          <a:xfrm>
            <a:off x="5797550" y="24384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81" name="Oval 44"/>
          <p:cNvSpPr>
            <a:spLocks noChangeArrowheads="1"/>
          </p:cNvSpPr>
          <p:nvPr/>
        </p:nvSpPr>
        <p:spPr bwMode="auto">
          <a:xfrm>
            <a:off x="6407150" y="21336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82" name="Oval 45"/>
          <p:cNvSpPr>
            <a:spLocks noChangeArrowheads="1"/>
          </p:cNvSpPr>
          <p:nvPr/>
        </p:nvSpPr>
        <p:spPr bwMode="auto">
          <a:xfrm>
            <a:off x="6711950" y="21336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83" name="Oval 46"/>
          <p:cNvSpPr>
            <a:spLocks noChangeArrowheads="1"/>
          </p:cNvSpPr>
          <p:nvPr/>
        </p:nvSpPr>
        <p:spPr bwMode="auto">
          <a:xfrm>
            <a:off x="6711950" y="24384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84" name="Oval 47"/>
          <p:cNvSpPr>
            <a:spLocks noChangeArrowheads="1"/>
          </p:cNvSpPr>
          <p:nvPr/>
        </p:nvSpPr>
        <p:spPr bwMode="auto">
          <a:xfrm>
            <a:off x="6407150" y="24384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85" name="Oval 48"/>
          <p:cNvSpPr>
            <a:spLocks noChangeArrowheads="1"/>
          </p:cNvSpPr>
          <p:nvPr/>
        </p:nvSpPr>
        <p:spPr bwMode="auto">
          <a:xfrm>
            <a:off x="5797550" y="27432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86" name="Oval 49"/>
          <p:cNvSpPr>
            <a:spLocks noChangeArrowheads="1"/>
          </p:cNvSpPr>
          <p:nvPr/>
        </p:nvSpPr>
        <p:spPr bwMode="auto">
          <a:xfrm>
            <a:off x="6102350" y="27432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87" name="Oval 50"/>
          <p:cNvSpPr>
            <a:spLocks noChangeArrowheads="1"/>
          </p:cNvSpPr>
          <p:nvPr/>
        </p:nvSpPr>
        <p:spPr bwMode="auto">
          <a:xfrm>
            <a:off x="6102350" y="30480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88" name="Oval 51"/>
          <p:cNvSpPr>
            <a:spLocks noChangeArrowheads="1"/>
          </p:cNvSpPr>
          <p:nvPr/>
        </p:nvSpPr>
        <p:spPr bwMode="auto">
          <a:xfrm>
            <a:off x="5797550" y="30480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89" name="Oval 52"/>
          <p:cNvSpPr>
            <a:spLocks noChangeArrowheads="1"/>
          </p:cNvSpPr>
          <p:nvPr/>
        </p:nvSpPr>
        <p:spPr bwMode="auto">
          <a:xfrm>
            <a:off x="6407150" y="27432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90" name="Oval 53"/>
          <p:cNvSpPr>
            <a:spLocks noChangeArrowheads="1"/>
          </p:cNvSpPr>
          <p:nvPr/>
        </p:nvSpPr>
        <p:spPr bwMode="auto">
          <a:xfrm>
            <a:off x="6711950" y="27432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91" name="Oval 54"/>
          <p:cNvSpPr>
            <a:spLocks noChangeArrowheads="1"/>
          </p:cNvSpPr>
          <p:nvPr/>
        </p:nvSpPr>
        <p:spPr bwMode="auto">
          <a:xfrm>
            <a:off x="6711950" y="30480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sp>
        <p:nvSpPr>
          <p:cNvPr id="40992" name="Oval 55"/>
          <p:cNvSpPr>
            <a:spLocks noChangeArrowheads="1"/>
          </p:cNvSpPr>
          <p:nvPr/>
        </p:nvSpPr>
        <p:spPr bwMode="auto">
          <a:xfrm>
            <a:off x="6407150" y="3048000"/>
            <a:ext cx="228600" cy="228600"/>
          </a:xfrm>
          <a:prstGeom prst="ellipse">
            <a:avLst/>
          </a:prstGeom>
          <a:solidFill>
            <a:schemeClr val="bg1"/>
          </a:solidFill>
          <a:ln w="9525">
            <a:solidFill>
              <a:schemeClr val="tx1"/>
            </a:solidFill>
            <a:round/>
            <a:headEnd/>
            <a:tailEnd/>
          </a:ln>
        </p:spPr>
        <p:txBody>
          <a:bodyPr wrap="none" lIns="0" tIns="0" rIns="0" bIns="0" anchor="ctr"/>
          <a:lstStyle/>
          <a:p>
            <a:pPr algn="ctr"/>
            <a:r>
              <a:rPr lang="en-US" sz="1600"/>
              <a:t>X</a:t>
            </a:r>
          </a:p>
        </p:txBody>
      </p:sp>
      <p:grpSp>
        <p:nvGrpSpPr>
          <p:cNvPr id="14" name="Group 56"/>
          <p:cNvGrpSpPr>
            <a:grpSpLocks/>
          </p:cNvGrpSpPr>
          <p:nvPr/>
        </p:nvGrpSpPr>
        <p:grpSpPr bwMode="auto">
          <a:xfrm>
            <a:off x="1898650" y="3048000"/>
            <a:ext cx="228600" cy="228600"/>
            <a:chOff x="2160" y="4680"/>
            <a:chExt cx="360" cy="360"/>
          </a:xfrm>
        </p:grpSpPr>
        <p:sp>
          <p:nvSpPr>
            <p:cNvPr id="41004" name="Oval 57"/>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05" name="Oval 58"/>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15" name="Group 59"/>
          <p:cNvGrpSpPr>
            <a:grpSpLocks/>
          </p:cNvGrpSpPr>
          <p:nvPr/>
        </p:nvGrpSpPr>
        <p:grpSpPr bwMode="auto">
          <a:xfrm>
            <a:off x="2203450" y="3048000"/>
            <a:ext cx="228600" cy="228600"/>
            <a:chOff x="2160" y="4680"/>
            <a:chExt cx="360" cy="360"/>
          </a:xfrm>
        </p:grpSpPr>
        <p:sp>
          <p:nvSpPr>
            <p:cNvPr id="41002" name="Oval 60"/>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03" name="Oval 61"/>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16" name="Group 62"/>
          <p:cNvGrpSpPr>
            <a:grpSpLocks/>
          </p:cNvGrpSpPr>
          <p:nvPr/>
        </p:nvGrpSpPr>
        <p:grpSpPr bwMode="auto">
          <a:xfrm>
            <a:off x="2508250" y="3048000"/>
            <a:ext cx="228600" cy="228600"/>
            <a:chOff x="2160" y="4680"/>
            <a:chExt cx="360" cy="360"/>
          </a:xfrm>
        </p:grpSpPr>
        <p:sp>
          <p:nvSpPr>
            <p:cNvPr id="41000" name="Oval 63"/>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1001" name="Oval 64"/>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grpSp>
        <p:nvGrpSpPr>
          <p:cNvPr id="17" name="Group 65"/>
          <p:cNvGrpSpPr>
            <a:grpSpLocks/>
          </p:cNvGrpSpPr>
          <p:nvPr/>
        </p:nvGrpSpPr>
        <p:grpSpPr bwMode="auto">
          <a:xfrm>
            <a:off x="2813050" y="3048000"/>
            <a:ext cx="228600" cy="228600"/>
            <a:chOff x="2160" y="4680"/>
            <a:chExt cx="360" cy="360"/>
          </a:xfrm>
        </p:grpSpPr>
        <p:sp>
          <p:nvSpPr>
            <p:cNvPr id="40998" name="Oval 66"/>
            <p:cNvSpPr>
              <a:spLocks noChangeArrowheads="1"/>
            </p:cNvSpPr>
            <p:nvPr/>
          </p:nvSpPr>
          <p:spPr bwMode="auto">
            <a:xfrm>
              <a:off x="2160" y="4680"/>
              <a:ext cx="360" cy="360"/>
            </a:xfrm>
            <a:prstGeom prst="ellipse">
              <a:avLst/>
            </a:prstGeom>
            <a:solidFill>
              <a:srgbClr val="FFFFFF"/>
            </a:solidFill>
            <a:ln w="9525">
              <a:solidFill>
                <a:srgbClr val="000000"/>
              </a:solidFill>
              <a:round/>
              <a:headEnd/>
              <a:tailEnd/>
            </a:ln>
          </p:spPr>
          <p:txBody>
            <a:bodyPr/>
            <a:lstStyle/>
            <a:p>
              <a:endParaRPr lang="en-US"/>
            </a:p>
          </p:txBody>
        </p:sp>
        <p:sp>
          <p:nvSpPr>
            <p:cNvPr id="40999" name="Oval 67"/>
            <p:cNvSpPr>
              <a:spLocks noChangeArrowheads="1"/>
            </p:cNvSpPr>
            <p:nvPr/>
          </p:nvSpPr>
          <p:spPr bwMode="auto">
            <a:xfrm>
              <a:off x="2308" y="4820"/>
              <a:ext cx="72" cy="72"/>
            </a:xfrm>
            <a:prstGeom prst="ellipse">
              <a:avLst/>
            </a:prstGeom>
            <a:solidFill>
              <a:srgbClr val="000000"/>
            </a:solidFill>
            <a:ln w="9525">
              <a:solidFill>
                <a:srgbClr val="000000"/>
              </a:solidFill>
              <a:round/>
              <a:headEnd/>
              <a:tailEnd/>
            </a:ln>
          </p:spPr>
          <p:txBody>
            <a:bodyPr/>
            <a:lstStyle/>
            <a:p>
              <a:endParaRPr lang="en-US"/>
            </a:p>
          </p:txBody>
        </p:sp>
      </p:grpSp>
      <p:sp>
        <p:nvSpPr>
          <p:cNvPr id="40997" name="Text Box 68"/>
          <p:cNvSpPr txBox="1">
            <a:spLocks noChangeArrowheads="1"/>
          </p:cNvSpPr>
          <p:nvPr/>
        </p:nvSpPr>
        <p:spPr bwMode="auto">
          <a:xfrm>
            <a:off x="5257800" y="3657600"/>
            <a:ext cx="2281238" cy="1163638"/>
          </a:xfrm>
          <a:prstGeom prst="rect">
            <a:avLst/>
          </a:prstGeom>
          <a:noFill/>
          <a:ln w="9525">
            <a:noFill/>
            <a:miter lim="800000"/>
            <a:headEnd/>
            <a:tailEnd/>
          </a:ln>
        </p:spPr>
        <p:txBody>
          <a:bodyPr wrap="none">
            <a:spAutoFit/>
          </a:bodyPr>
          <a:lstStyle/>
          <a:p>
            <a:r>
              <a:rPr lang="en-US" sz="3200"/>
              <a:t>INTO page</a:t>
            </a:r>
          </a:p>
          <a:p>
            <a:r>
              <a:rPr lang="en-US" sz="3200"/>
              <a:t>“Arrow Tail”</a:t>
            </a: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
            <a:ext cx="8915400" cy="2667000"/>
          </a:xfrm>
        </p:spPr>
        <p:txBody>
          <a:bodyPr/>
          <a:lstStyle/>
          <a:p>
            <a:r>
              <a:rPr lang="en-US" b="1" dirty="0" smtClean="0">
                <a:solidFill>
                  <a:srgbClr val="FF0000"/>
                </a:solidFill>
                <a:latin typeface="Times New Roman" pitchFamily="18" charset="0"/>
                <a:cs typeface="Times New Roman" pitchFamily="18" charset="0"/>
              </a:rPr>
              <a:t>Example: </a:t>
            </a:r>
            <a:r>
              <a:rPr lang="en-US" sz="2400" b="1" dirty="0" smtClean="0">
                <a:latin typeface="Times New Roman" pitchFamily="18" charset="0"/>
                <a:cs typeface="Times New Roman" pitchFamily="18" charset="0"/>
              </a:rPr>
              <a:t>Consider a magnet is similar to a parallel plate capacitor in that there is a strong uniform field between its poles with some fringing on the sides. Suppose the magnetic field strength inside is 0.07 T and a 4.3 </a:t>
            </a:r>
            <a:r>
              <a:rPr lang="en-US" sz="2400" b="1" dirty="0" err="1" smtClean="0">
                <a:latin typeface="Times New Roman" pitchFamily="18" charset="0"/>
                <a:cs typeface="Times New Roman" pitchFamily="18" charset="0"/>
              </a:rPr>
              <a:t>mCcharge</a:t>
            </a:r>
            <a:r>
              <a:rPr lang="en-US" sz="2400" b="1" dirty="0" smtClean="0">
                <a:latin typeface="Times New Roman" pitchFamily="18" charset="0"/>
                <a:cs typeface="Times New Roman" pitchFamily="18" charset="0"/>
              </a:rPr>
              <a:t> is moving through the field at right angle to the field lines. How strong and which way is the magnetic force on the charge?</a:t>
            </a:r>
            <a:endParaRPr lang="en-US" sz="2400" b="1" dirty="0">
              <a:latin typeface="Times New Roman" pitchFamily="18" charset="0"/>
              <a:cs typeface="Times New Roman" pitchFamily="18" charset="0"/>
            </a:endParaRPr>
          </a:p>
        </p:txBody>
      </p:sp>
      <p:pic>
        <p:nvPicPr>
          <p:cNvPr id="191490" name="Picture 2"/>
          <p:cNvPicPr>
            <a:picLocks noChangeAspect="1" noChangeArrowheads="1"/>
          </p:cNvPicPr>
          <p:nvPr/>
        </p:nvPicPr>
        <p:blipFill>
          <a:blip r:embed="rId2"/>
          <a:srcRect/>
          <a:stretch>
            <a:fillRect/>
          </a:stretch>
        </p:blipFill>
        <p:spPr bwMode="auto">
          <a:xfrm>
            <a:off x="685800" y="2619375"/>
            <a:ext cx="8001000" cy="4238625"/>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4" name="Picture 2"/>
          <p:cNvPicPr>
            <a:picLocks noChangeAspect="1" noChangeArrowheads="1"/>
          </p:cNvPicPr>
          <p:nvPr/>
        </p:nvPicPr>
        <p:blipFill>
          <a:blip r:embed="rId2"/>
          <a:srcRect/>
          <a:stretch>
            <a:fillRect/>
          </a:stretch>
        </p:blipFill>
        <p:spPr bwMode="auto">
          <a:xfrm>
            <a:off x="0" y="304800"/>
            <a:ext cx="9144000" cy="320040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2"/>
          <p:cNvPicPr>
            <a:picLocks noGrp="1" noChangeAspect="1" noChangeArrowheads="1"/>
          </p:cNvPicPr>
          <p:nvPr>
            <p:ph idx="1"/>
          </p:nvPr>
        </p:nvPicPr>
        <p:blipFill>
          <a:blip r:embed="rId2"/>
          <a:srcRect/>
          <a:stretch>
            <a:fillRect/>
          </a:stretch>
        </p:blipFill>
        <p:spPr bwMode="auto">
          <a:xfrm>
            <a:off x="304801" y="304800"/>
            <a:ext cx="8382000" cy="59436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39762"/>
          </a:xfrm>
        </p:spPr>
        <p:txBody>
          <a:bodyPr>
            <a:normAutofit fontScale="90000"/>
          </a:bodyPr>
          <a:lstStyle/>
          <a:p>
            <a:r>
              <a:rPr lang="en-US" sz="3600" b="1" dirty="0" smtClean="0">
                <a:solidFill>
                  <a:srgbClr val="FF0000"/>
                </a:solidFill>
                <a:latin typeface="Times New Roman" pitchFamily="18" charset="0"/>
                <a:cs typeface="Times New Roman" pitchFamily="18" charset="0"/>
              </a:rPr>
              <a:t>Magnetic Field</a:t>
            </a:r>
            <a:endParaRPr lang="en-US" sz="3600" b="1" dirty="0">
              <a:solidFill>
                <a:srgbClr val="FF0000"/>
              </a:solidFill>
              <a:latin typeface="Times New Roman" pitchFamily="18" charset="0"/>
              <a:cs typeface="Times New Roman" pitchFamily="18" charset="0"/>
            </a:endParaRPr>
          </a:p>
        </p:txBody>
      </p:sp>
      <p:pic>
        <p:nvPicPr>
          <p:cNvPr id="181250" name="Picture 2"/>
          <p:cNvPicPr>
            <a:picLocks noGrp="1" noChangeAspect="1" noChangeArrowheads="1"/>
          </p:cNvPicPr>
          <p:nvPr>
            <p:ph idx="1"/>
          </p:nvPr>
        </p:nvPicPr>
        <p:blipFill>
          <a:blip r:embed="rId2"/>
          <a:srcRect/>
          <a:stretch>
            <a:fillRect/>
          </a:stretch>
        </p:blipFill>
        <p:spPr bwMode="auto">
          <a:xfrm>
            <a:off x="533400" y="762000"/>
            <a:ext cx="8153399" cy="5791200"/>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362200"/>
            <a:ext cx="8229600" cy="4068763"/>
          </a:xfrm>
        </p:spPr>
        <p:txBody>
          <a:bodyPr/>
          <a:lstStyle/>
          <a:p>
            <a:pPr algn="just"/>
            <a:r>
              <a:rPr lang="en-US" b="1" dirty="0" smtClean="0">
                <a:latin typeface="Times New Roman" pitchFamily="18" charset="0"/>
                <a:cs typeface="Times New Roman" pitchFamily="18" charset="0"/>
              </a:rPr>
              <a:t>Earth’s Heat makes the outer core a convection resource , which creates the Earth’s magnetic field, which generated </a:t>
            </a:r>
            <a:r>
              <a:rPr lang="en-US" b="1" dirty="0" err="1" smtClean="0">
                <a:latin typeface="Times New Roman" pitchFamily="18" charset="0"/>
                <a:cs typeface="Times New Roman" pitchFamily="18" charset="0"/>
              </a:rPr>
              <a:t>byelectric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currentsdue</a:t>
            </a:r>
            <a:r>
              <a:rPr lang="en-US" b="1" dirty="0" smtClean="0">
                <a:latin typeface="Times New Roman" pitchFamily="18" charset="0"/>
                <a:cs typeface="Times New Roman" pitchFamily="18" charset="0"/>
              </a:rPr>
              <a:t> to the motion </a:t>
            </a:r>
            <a:r>
              <a:rPr lang="en-US" b="1" dirty="0" err="1" smtClean="0">
                <a:latin typeface="Times New Roman" pitchFamily="18" charset="0"/>
                <a:cs typeface="Times New Roman" pitchFamily="18" charset="0"/>
              </a:rPr>
              <a:t>ofconvection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currentsof</a:t>
            </a:r>
            <a:r>
              <a:rPr lang="en-US" b="1" dirty="0" smtClean="0">
                <a:latin typeface="Times New Roman" pitchFamily="18" charset="0"/>
                <a:cs typeface="Times New Roman" pitchFamily="18" charset="0"/>
              </a:rPr>
              <a:t> molten iron in the </a:t>
            </a:r>
            <a:r>
              <a:rPr lang="en-US" b="1" dirty="0" err="1" smtClean="0">
                <a:latin typeface="Times New Roman" pitchFamily="18" charset="0"/>
                <a:cs typeface="Times New Roman" pitchFamily="18" charset="0"/>
              </a:rPr>
              <a:t>Earth'souter</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coredriven</a:t>
            </a:r>
            <a:r>
              <a:rPr lang="en-US" b="1" dirty="0" smtClean="0">
                <a:latin typeface="Times New Roman" pitchFamily="18" charset="0"/>
                <a:cs typeface="Times New Roman" pitchFamily="18" charset="0"/>
              </a:rPr>
              <a:t> by heat escaping from the core, a natural process called </a:t>
            </a:r>
            <a:r>
              <a:rPr lang="en-US" b="1" dirty="0" err="1" smtClean="0">
                <a:latin typeface="Times New Roman" pitchFamily="18" charset="0"/>
                <a:cs typeface="Times New Roman" pitchFamily="18" charset="0"/>
              </a:rPr>
              <a:t>ageodynamic</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sp>
        <p:nvSpPr>
          <p:cNvPr id="4" name="Rectangle 3"/>
          <p:cNvSpPr/>
          <p:nvPr/>
        </p:nvSpPr>
        <p:spPr>
          <a:xfrm>
            <a:off x="228600" y="304800"/>
            <a:ext cx="8915400" cy="2246769"/>
          </a:xfrm>
          <a:prstGeom prst="rect">
            <a:avLst/>
          </a:prstGeom>
        </p:spPr>
        <p:txBody>
          <a:bodyPr wrap="square">
            <a:spAutoFit/>
          </a:bodyPr>
          <a:lstStyle/>
          <a:p>
            <a:pPr algn="just"/>
            <a:r>
              <a:rPr lang="en-US" sz="2800" b="1" dirty="0" smtClean="0">
                <a:solidFill>
                  <a:srgbClr val="FF0000"/>
                </a:solidFill>
                <a:latin typeface="Times New Roman" pitchFamily="18" charset="0"/>
                <a:cs typeface="Times New Roman" pitchFamily="18" charset="0"/>
              </a:rPr>
              <a:t>Why does Earth have a </a:t>
            </a:r>
            <a:r>
              <a:rPr lang="en-US" sz="2800" b="1" dirty="0" err="1" smtClean="0">
                <a:solidFill>
                  <a:srgbClr val="FF0000"/>
                </a:solidFill>
                <a:latin typeface="Times New Roman" pitchFamily="18" charset="0"/>
                <a:cs typeface="Times New Roman" pitchFamily="18" charset="0"/>
              </a:rPr>
              <a:t>globalor</a:t>
            </a:r>
            <a:r>
              <a:rPr lang="en-US" sz="2800" b="1" dirty="0" smtClean="0">
                <a:solidFill>
                  <a:srgbClr val="FF0000"/>
                </a:solidFill>
                <a:latin typeface="Times New Roman" pitchFamily="18" charset="0"/>
                <a:cs typeface="Times New Roman" pitchFamily="18" charset="0"/>
              </a:rPr>
              <a:t> </a:t>
            </a:r>
          </a:p>
          <a:p>
            <a:pPr algn="just"/>
            <a:r>
              <a:rPr lang="en-US" sz="2800" b="1" dirty="0" smtClean="0">
                <a:solidFill>
                  <a:srgbClr val="FF0000"/>
                </a:solidFill>
                <a:latin typeface="Times New Roman" pitchFamily="18" charset="0"/>
                <a:cs typeface="Times New Roman" pitchFamily="18" charset="0"/>
              </a:rPr>
              <a:t>world-wide magnetic field, while </a:t>
            </a:r>
          </a:p>
          <a:p>
            <a:pPr algn="just"/>
            <a:r>
              <a:rPr lang="en-US" sz="2800" b="1" dirty="0" smtClean="0">
                <a:solidFill>
                  <a:srgbClr val="FF0000"/>
                </a:solidFill>
                <a:latin typeface="Times New Roman" pitchFamily="18" charset="0"/>
                <a:cs typeface="Times New Roman" pitchFamily="18" charset="0"/>
              </a:rPr>
              <a:t>other similar planets either have </a:t>
            </a:r>
          </a:p>
          <a:p>
            <a:pPr algn="just"/>
            <a:r>
              <a:rPr lang="en-US" sz="2800" b="1" dirty="0" smtClean="0">
                <a:solidFill>
                  <a:srgbClr val="FF0000"/>
                </a:solidFill>
                <a:latin typeface="Times New Roman" pitchFamily="18" charset="0"/>
                <a:cs typeface="Times New Roman" pitchFamily="18" charset="0"/>
              </a:rPr>
              <a:t>no magnetic fields or very different</a:t>
            </a:r>
          </a:p>
          <a:p>
            <a:pPr algn="just"/>
            <a:r>
              <a:rPr lang="en-US" sz="2800" b="1" dirty="0" smtClean="0">
                <a:solidFill>
                  <a:srgbClr val="FF0000"/>
                </a:solidFill>
                <a:latin typeface="Times New Roman" pitchFamily="18" charset="0"/>
                <a:cs typeface="Times New Roman" pitchFamily="18" charset="0"/>
              </a:rPr>
              <a:t> kinds of fields?</a:t>
            </a:r>
            <a:endParaRPr lang="en-US" sz="2800" b="1" dirty="0">
              <a:solidFill>
                <a:srgbClr val="FF0000"/>
              </a:solidFill>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srcRect/>
          <a:stretch>
            <a:fillRect/>
          </a:stretch>
        </p:blipFill>
        <p:spPr bwMode="auto">
          <a:xfrm>
            <a:off x="5943600" y="0"/>
            <a:ext cx="3200400" cy="23574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fontScale="90000"/>
          </a:bodyPr>
          <a:lstStyle/>
          <a:p>
            <a:pPr algn="l"/>
            <a:r>
              <a:rPr lang="en-US" sz="3200" b="1" dirty="0" smtClean="0">
                <a:solidFill>
                  <a:srgbClr val="FF0000"/>
                </a:solidFill>
                <a:latin typeface="Times New Roman" pitchFamily="18" charset="0"/>
                <a:cs typeface="Times New Roman" pitchFamily="18" charset="0"/>
              </a:rPr>
              <a:t>Geophysicists concerns and interested</a:t>
            </a:r>
            <a:br>
              <a:rPr lang="en-US" sz="3200" b="1" dirty="0" smtClean="0">
                <a:solidFill>
                  <a:srgbClr val="FF0000"/>
                </a:solidFill>
                <a:latin typeface="Times New Roman" pitchFamily="18" charset="0"/>
                <a:cs typeface="Times New Roman" pitchFamily="18" charset="0"/>
              </a:rPr>
            </a:br>
            <a:r>
              <a:rPr lang="en-US" sz="3200" b="1" dirty="0" smtClean="0">
                <a:solidFill>
                  <a:srgbClr val="FF0000"/>
                </a:solidFill>
                <a:latin typeface="Times New Roman" pitchFamily="18" charset="0"/>
                <a:cs typeface="Times New Roman" pitchFamily="18" charset="0"/>
              </a:rPr>
              <a:t> goals in studying the magnetic fields:</a:t>
            </a:r>
            <a:endParaRPr lang="en-US" sz="3200"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81000" y="1676400"/>
            <a:ext cx="8229600" cy="4724400"/>
          </a:xfrm>
        </p:spPr>
        <p:txBody>
          <a:bodyPr>
            <a:normAutofit fontScale="92500"/>
          </a:bodyPr>
          <a:lstStyle/>
          <a:p>
            <a:r>
              <a:rPr lang="en-US" sz="2400" b="1" dirty="0" smtClean="0">
                <a:latin typeface="Times New Roman" pitchFamily="18" charset="0"/>
                <a:cs typeface="Times New Roman" pitchFamily="18" charset="0"/>
              </a:rPr>
              <a:t>Some important questions:</a:t>
            </a:r>
          </a:p>
          <a:p>
            <a:r>
              <a:rPr lang="en-US" sz="2400" b="1" dirty="0" smtClean="0">
                <a:solidFill>
                  <a:srgbClr val="0070C0"/>
                </a:solidFill>
                <a:latin typeface="Times New Roman" pitchFamily="18" charset="0"/>
                <a:cs typeface="Times New Roman" pitchFamily="18" charset="0"/>
              </a:rPr>
              <a:t>1.Why does Earth have a </a:t>
            </a:r>
            <a:r>
              <a:rPr lang="en-US" sz="2400" b="1" dirty="0" err="1" smtClean="0">
                <a:solidFill>
                  <a:srgbClr val="0070C0"/>
                </a:solidFill>
                <a:latin typeface="Times New Roman" pitchFamily="18" charset="0"/>
                <a:cs typeface="Times New Roman" pitchFamily="18" charset="0"/>
              </a:rPr>
              <a:t>globalor</a:t>
            </a:r>
            <a:r>
              <a:rPr lang="en-US" sz="2400" b="1" dirty="0" smtClean="0">
                <a:solidFill>
                  <a:srgbClr val="0070C0"/>
                </a:solidFill>
                <a:latin typeface="Times New Roman" pitchFamily="18" charset="0"/>
                <a:cs typeface="Times New Roman" pitchFamily="18" charset="0"/>
              </a:rPr>
              <a:t> world-wide magnetic field, while other similar planets either have no magnetic fields or very different kinds of fields?</a:t>
            </a:r>
          </a:p>
          <a:p>
            <a:r>
              <a:rPr lang="en-US" sz="2400" b="1" dirty="0" smtClean="0">
                <a:latin typeface="Times New Roman" pitchFamily="18" charset="0"/>
                <a:cs typeface="Times New Roman" pitchFamily="18" charset="0"/>
              </a:rPr>
              <a:t>In the earth, electrical currents run through the molten iron core. Friction within the molten, flowing iron knocks electrons off iron atoms.</a:t>
            </a:r>
          </a:p>
          <a:p>
            <a:r>
              <a:rPr lang="en-US" sz="2400" b="1" dirty="0" smtClean="0">
                <a:latin typeface="Times New Roman" pitchFamily="18" charset="0"/>
                <a:cs typeface="Times New Roman" pitchFamily="18" charset="0"/>
              </a:rPr>
              <a:t>The molten iron flows at about 0.8 inches per second, but the electrical currents can flow faster.</a:t>
            </a:r>
          </a:p>
          <a:p>
            <a:r>
              <a:rPr lang="en-US" sz="2400" b="1" dirty="0" smtClean="0">
                <a:latin typeface="Times New Roman" pitchFamily="18" charset="0"/>
                <a:cs typeface="Times New Roman" pitchFamily="18" charset="0"/>
              </a:rPr>
              <a:t>The electrical currents within the earth cause earth to act like a gigantic electromagnetic generator.</a:t>
            </a:r>
          </a:p>
          <a:p>
            <a:r>
              <a:rPr lang="en-US" sz="2400" b="1" dirty="0" smtClean="0">
                <a:latin typeface="Times New Roman" pitchFamily="18" charset="0"/>
                <a:cs typeface="Times New Roman" pitchFamily="18" charset="0"/>
              </a:rPr>
              <a:t>This is called the Dynamo Theory of magnetic field generation.</a:t>
            </a:r>
            <a:endParaRPr lang="en-US" sz="2400" b="1" dirty="0">
              <a:latin typeface="Times New Roman" pitchFamily="18" charset="0"/>
              <a:cs typeface="Times New Roman" pitchFamily="18" charset="0"/>
            </a:endParaRPr>
          </a:p>
        </p:txBody>
      </p:sp>
      <p:pic>
        <p:nvPicPr>
          <p:cNvPr id="8195" name="Picture 3"/>
          <p:cNvPicPr>
            <a:picLocks noChangeAspect="1" noChangeArrowheads="1"/>
          </p:cNvPicPr>
          <p:nvPr/>
        </p:nvPicPr>
        <p:blipFill>
          <a:blip r:embed="rId2"/>
          <a:srcRect/>
          <a:stretch>
            <a:fillRect/>
          </a:stretch>
        </p:blipFill>
        <p:spPr bwMode="auto">
          <a:xfrm>
            <a:off x="7372350" y="0"/>
            <a:ext cx="1771650" cy="2019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39762"/>
          </a:xfrm>
        </p:spPr>
        <p:txBody>
          <a:bodyPr>
            <a:normAutofit fontScale="90000"/>
          </a:bodyPr>
          <a:lstStyle/>
          <a:p>
            <a:r>
              <a:rPr lang="en-US" b="1" dirty="0" smtClean="0">
                <a:solidFill>
                  <a:srgbClr val="FF0000"/>
                </a:solidFill>
                <a:latin typeface="Times New Roman" pitchFamily="18" charset="0"/>
                <a:cs typeface="Times New Roman" pitchFamily="18" charset="0"/>
              </a:rPr>
              <a:t>Why do Geophysics‘ people care?</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685800"/>
            <a:ext cx="8763000" cy="6172200"/>
          </a:xfrm>
        </p:spPr>
        <p:txBody>
          <a:bodyPr>
            <a:normAutofit/>
          </a:bodyPr>
          <a:lstStyle/>
          <a:p>
            <a:pPr algn="just"/>
            <a:r>
              <a:rPr lang="en-US" sz="2400" b="1" dirty="0" smtClean="0">
                <a:latin typeface="Times New Roman" pitchFamily="18" charset="0"/>
                <a:cs typeface="Times New Roman" pitchFamily="18" charset="0"/>
              </a:rPr>
              <a:t>In the 1830s the German mathematician and </a:t>
            </a:r>
            <a:r>
              <a:rPr lang="en-US" sz="2400" b="1" dirty="0" err="1" smtClean="0">
                <a:latin typeface="Times New Roman" pitchFamily="18" charset="0"/>
                <a:cs typeface="Times New Roman" pitchFamily="18" charset="0"/>
              </a:rPr>
              <a:t>astronomerCarl</a:t>
            </a:r>
            <a:r>
              <a:rPr lang="en-US" sz="2400" b="1" dirty="0" smtClean="0">
                <a:latin typeface="Times New Roman" pitchFamily="18" charset="0"/>
                <a:cs typeface="Times New Roman" pitchFamily="18" charset="0"/>
              </a:rPr>
              <a:t> Friedrich </a:t>
            </a:r>
            <a:r>
              <a:rPr lang="en-US" sz="2400" b="1" dirty="0" err="1" smtClean="0">
                <a:latin typeface="Times New Roman" pitchFamily="18" charset="0"/>
                <a:cs typeface="Times New Roman" pitchFamily="18" charset="0"/>
              </a:rPr>
              <a:t>Gaussstudied</a:t>
            </a:r>
            <a:r>
              <a:rPr lang="en-US" sz="2400" b="1" dirty="0" smtClean="0">
                <a:latin typeface="Times New Roman" pitchFamily="18" charset="0"/>
                <a:cs typeface="Times New Roman" pitchFamily="18" charset="0"/>
              </a:rPr>
              <a:t> the Earth’s magnetic field and concluded that the principal dipolar component had its origin inside the Earth instead of </a:t>
            </a:r>
            <a:r>
              <a:rPr lang="en-US" sz="2400" b="1" dirty="0" err="1" smtClean="0">
                <a:latin typeface="Times New Roman" pitchFamily="18" charset="0"/>
                <a:cs typeface="Times New Roman" pitchFamily="18" charset="0"/>
              </a:rPr>
              <a:t>outside.The</a:t>
            </a:r>
            <a:r>
              <a:rPr lang="en-US" sz="2400" b="1" dirty="0" smtClean="0">
                <a:latin typeface="Times New Roman" pitchFamily="18" charset="0"/>
                <a:cs typeface="Times New Roman" pitchFamily="18" charset="0"/>
              </a:rPr>
              <a:t> Earth’s steady magnetic field is produced by many sources, both above and below the planet’s surface.</a:t>
            </a:r>
          </a:p>
          <a:p>
            <a:pPr algn="just"/>
            <a:r>
              <a:rPr lang="en-US" sz="2400" b="1" dirty="0" smtClean="0">
                <a:latin typeface="Times New Roman" pitchFamily="18" charset="0"/>
                <a:cs typeface="Times New Roman" pitchFamily="18" charset="0"/>
              </a:rPr>
              <a:t>Magnetic fields can be measured in various ways. The simplest measurement technique still employed today involves the use of </a:t>
            </a:r>
            <a:r>
              <a:rPr lang="en-US" sz="2400" b="1" dirty="0" err="1" smtClean="0">
                <a:latin typeface="Times New Roman" pitchFamily="18" charset="0"/>
                <a:cs typeface="Times New Roman" pitchFamily="18" charset="0"/>
              </a:rPr>
              <a:t>thecompass</a:t>
            </a:r>
            <a:r>
              <a:rPr lang="en-US" sz="2400" b="1" dirty="0" smtClean="0">
                <a:latin typeface="Times New Roman" pitchFamily="18" charset="0"/>
                <a:cs typeface="Times New Roman" pitchFamily="18" charset="0"/>
              </a:rPr>
              <a:t>, a device consisting of a permanently magnetized needle that is balanced to pivot in the horizontal plane.</a:t>
            </a:r>
          </a:p>
          <a:p>
            <a:pPr algn="just"/>
            <a:r>
              <a:rPr lang="en-US" sz="2400" b="1" dirty="0" smtClean="0">
                <a:latin typeface="Times New Roman" pitchFamily="18" charset="0"/>
                <a:cs typeface="Times New Roman" pitchFamily="18" charset="0"/>
              </a:rPr>
              <a:t>Geophysics‘ scientists are concerned with the physical processes and physical properties of the Earth and its surrounding space environment, and the geological applications: like: Earth's shape; its gravitational and magnetic fields…etc.</a:t>
            </a:r>
            <a:endParaRPr lang="en-US" sz="2400" b="1"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Ho\AppData\Local\Temp\SNAGHTML38e739a7.PNG"/>
          <p:cNvPicPr>
            <a:picLocks noChangeAspect="1" noChangeArrowheads="1"/>
          </p:cNvPicPr>
          <p:nvPr/>
        </p:nvPicPr>
        <p:blipFill>
          <a:blip r:embed="rId2"/>
          <a:srcRect/>
          <a:stretch>
            <a:fillRect/>
          </a:stretch>
        </p:blipFill>
        <p:spPr bwMode="auto">
          <a:xfrm>
            <a:off x="609600" y="685800"/>
            <a:ext cx="8077200" cy="48006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Grp="1" noChangeAspect="1" noChangeArrowheads="1"/>
          </p:cNvPicPr>
          <p:nvPr>
            <p:ph idx="1"/>
          </p:nvPr>
        </p:nvPicPr>
        <p:blipFill>
          <a:blip r:embed="rId2"/>
          <a:srcRect/>
          <a:stretch>
            <a:fillRect/>
          </a:stretch>
        </p:blipFill>
        <p:spPr bwMode="auto">
          <a:xfrm>
            <a:off x="457200" y="457200"/>
            <a:ext cx="7848600" cy="54102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p:cNvPicPr>
            <a:picLocks noGrp="1" noChangeAspect="1" noChangeArrowheads="1"/>
          </p:cNvPicPr>
          <p:nvPr>
            <p:ph idx="1"/>
          </p:nvPr>
        </p:nvPicPr>
        <p:blipFill>
          <a:blip r:embed="rId2"/>
          <a:srcRect/>
          <a:stretch>
            <a:fillRect/>
          </a:stretch>
        </p:blipFill>
        <p:spPr bwMode="auto">
          <a:xfrm>
            <a:off x="304800" y="457200"/>
            <a:ext cx="8534400" cy="58674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xfrm>
            <a:off x="990600" y="457200"/>
            <a:ext cx="7769225" cy="641350"/>
          </a:xfrm>
        </p:spPr>
        <p:txBody>
          <a:bodyPr>
            <a:normAutofit fontScale="90000"/>
          </a:bodyPr>
          <a:lstStyle/>
          <a:p>
            <a:pPr eaLnBrk="1" hangingPunct="1"/>
            <a:r>
              <a:rPr lang="en-US" altLang="zh-TW" b="1" dirty="0" smtClean="0">
                <a:solidFill>
                  <a:srgbClr val="FF0000"/>
                </a:solidFill>
                <a:latin typeface="Times New Roman" pitchFamily="18" charset="0"/>
                <a:ea typeface="PMingLiU" pitchFamily="18" charset="-120"/>
                <a:cs typeface="Times New Roman" pitchFamily="18" charset="0"/>
              </a:rPr>
              <a:t>Magnetism – Bar Magnet</a:t>
            </a:r>
          </a:p>
        </p:txBody>
      </p:sp>
      <p:pic>
        <p:nvPicPr>
          <p:cNvPr id="27652" name="Picture 5" descr="figure10"/>
          <p:cNvPicPr>
            <a:picLocks noChangeAspect="1" noChangeArrowheads="1"/>
          </p:cNvPicPr>
          <p:nvPr/>
        </p:nvPicPr>
        <p:blipFill>
          <a:blip r:embed="rId4"/>
          <a:srcRect/>
          <a:stretch>
            <a:fillRect/>
          </a:stretch>
        </p:blipFill>
        <p:spPr bwMode="auto">
          <a:xfrm>
            <a:off x="1828800" y="1600200"/>
            <a:ext cx="5867400" cy="1895475"/>
          </a:xfrm>
          <a:prstGeom prst="rect">
            <a:avLst/>
          </a:prstGeom>
          <a:noFill/>
          <a:ln w="9525">
            <a:noFill/>
            <a:miter lim="800000"/>
            <a:headEnd/>
            <a:tailEnd/>
          </a:ln>
        </p:spPr>
      </p:pic>
      <p:sp>
        <p:nvSpPr>
          <p:cNvPr id="27653" name="Text Box 6"/>
          <p:cNvSpPr txBox="1">
            <a:spLocks noChangeArrowheads="1"/>
          </p:cNvSpPr>
          <p:nvPr/>
        </p:nvSpPr>
        <p:spPr bwMode="auto">
          <a:xfrm>
            <a:off x="2286000" y="4572000"/>
            <a:ext cx="5220532" cy="461665"/>
          </a:xfrm>
          <a:prstGeom prst="rect">
            <a:avLst/>
          </a:prstGeom>
          <a:noFill/>
          <a:ln w="9525">
            <a:noFill/>
            <a:miter lim="800000"/>
            <a:headEnd/>
            <a:tailEnd/>
          </a:ln>
        </p:spPr>
        <p:txBody>
          <a:bodyPr wrap="none">
            <a:spAutoFit/>
          </a:bodyPr>
          <a:lstStyle/>
          <a:p>
            <a:pPr algn="ctr"/>
            <a:r>
              <a:rPr lang="en-US" altLang="zh-TW" sz="2400" b="1" dirty="0">
                <a:solidFill>
                  <a:srgbClr val="000000"/>
                </a:solidFill>
                <a:latin typeface="Times New Roman" pitchFamily="18" charset="0"/>
                <a:ea typeface="PMingLiU" pitchFamily="18" charset="-120"/>
                <a:cs typeface="Times New Roman" pitchFamily="18" charset="0"/>
              </a:rPr>
              <a:t>Like poles repel, opposite poles attract</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152400" y="304800"/>
            <a:ext cx="8839200" cy="641350"/>
          </a:xfrm>
        </p:spPr>
        <p:txBody>
          <a:bodyPr>
            <a:normAutofit fontScale="90000"/>
          </a:bodyPr>
          <a:lstStyle/>
          <a:p>
            <a:pPr eaLnBrk="1" hangingPunct="1"/>
            <a:r>
              <a:rPr lang="en-US" altLang="zh-TW" b="1" dirty="0" smtClean="0">
                <a:solidFill>
                  <a:srgbClr val="FF0000"/>
                </a:solidFill>
                <a:latin typeface="Times New Roman" pitchFamily="18" charset="0"/>
                <a:ea typeface="PMingLiU" pitchFamily="18" charset="-120"/>
                <a:cs typeface="Times New Roman" pitchFamily="18" charset="0"/>
              </a:rPr>
              <a:t>Magnetic Field of Bar Magnet</a:t>
            </a:r>
          </a:p>
        </p:txBody>
      </p:sp>
      <p:sp>
        <p:nvSpPr>
          <p:cNvPr id="30724" name="Text Box 3"/>
          <p:cNvSpPr txBox="1">
            <a:spLocks noChangeArrowheads="1"/>
          </p:cNvSpPr>
          <p:nvPr/>
        </p:nvSpPr>
        <p:spPr bwMode="auto">
          <a:xfrm>
            <a:off x="304800" y="5638800"/>
            <a:ext cx="5859809" cy="707886"/>
          </a:xfrm>
          <a:prstGeom prst="rect">
            <a:avLst/>
          </a:prstGeom>
          <a:noFill/>
          <a:ln w="9525">
            <a:noFill/>
            <a:miter lim="800000"/>
            <a:headEnd/>
            <a:tailEnd/>
          </a:ln>
        </p:spPr>
        <p:txBody>
          <a:bodyPr wrap="none">
            <a:spAutoFit/>
          </a:bodyPr>
          <a:lstStyle/>
          <a:p>
            <a:r>
              <a:rPr lang="zh-TW" altLang="en-US" sz="2000" b="1" dirty="0">
                <a:solidFill>
                  <a:srgbClr val="000000"/>
                </a:solidFill>
                <a:latin typeface="Times New Roman" pitchFamily="18" charset="0"/>
                <a:ea typeface="PMingLiU" pitchFamily="18" charset="-120"/>
                <a:cs typeface="Times New Roman" pitchFamily="18" charset="0"/>
              </a:rPr>
              <a:t>(1) </a:t>
            </a:r>
            <a:r>
              <a:rPr lang="en-US" altLang="zh-TW" sz="2000" b="1" dirty="0">
                <a:solidFill>
                  <a:srgbClr val="000000"/>
                </a:solidFill>
                <a:latin typeface="Times New Roman" pitchFamily="18" charset="0"/>
                <a:ea typeface="PMingLiU" pitchFamily="18" charset="-120"/>
                <a:cs typeface="Times New Roman" pitchFamily="18" charset="0"/>
              </a:rPr>
              <a:t>A magnet has two poles, North (N) and South (S)</a:t>
            </a:r>
          </a:p>
          <a:p>
            <a:r>
              <a:rPr lang="zh-TW" altLang="en-US" sz="2000" b="1" dirty="0">
                <a:solidFill>
                  <a:srgbClr val="000000"/>
                </a:solidFill>
                <a:latin typeface="Times New Roman" pitchFamily="18" charset="0"/>
                <a:ea typeface="PMingLiU" pitchFamily="18" charset="-120"/>
                <a:cs typeface="Times New Roman" pitchFamily="18" charset="0"/>
              </a:rPr>
              <a:t>(2) </a:t>
            </a:r>
            <a:r>
              <a:rPr lang="en-US" altLang="zh-TW" sz="2000" b="1" dirty="0">
                <a:solidFill>
                  <a:srgbClr val="000000"/>
                </a:solidFill>
                <a:latin typeface="Times New Roman" pitchFamily="18" charset="0"/>
                <a:ea typeface="PMingLiU" pitchFamily="18" charset="-120"/>
                <a:cs typeface="Times New Roman" pitchFamily="18" charset="0"/>
              </a:rPr>
              <a:t>Magnetic field lines leave from N, end at S</a:t>
            </a:r>
          </a:p>
        </p:txBody>
      </p:sp>
      <p:pic>
        <p:nvPicPr>
          <p:cNvPr id="30725" name="Picture 4" descr="BarMag"/>
          <p:cNvPicPr>
            <a:picLocks noChangeAspect="1" noChangeArrowheads="1"/>
          </p:cNvPicPr>
          <p:nvPr/>
        </p:nvPicPr>
        <p:blipFill>
          <a:blip r:embed="rId4"/>
          <a:srcRect/>
          <a:stretch>
            <a:fillRect/>
          </a:stretch>
        </p:blipFill>
        <p:spPr bwMode="auto">
          <a:xfrm>
            <a:off x="1676400" y="1087438"/>
            <a:ext cx="4818063" cy="4475162"/>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914400" y="0"/>
            <a:ext cx="7769225" cy="641350"/>
          </a:xfrm>
        </p:spPr>
        <p:txBody>
          <a:bodyPr>
            <a:normAutofit/>
          </a:bodyPr>
          <a:lstStyle/>
          <a:p>
            <a:pPr eaLnBrk="1" hangingPunct="1"/>
            <a:r>
              <a:rPr lang="en-US" altLang="zh-TW" sz="3200" b="1" dirty="0" smtClean="0">
                <a:solidFill>
                  <a:srgbClr val="FF0000"/>
                </a:solidFill>
                <a:latin typeface="Times New Roman" pitchFamily="18" charset="0"/>
                <a:ea typeface="PMingLiU" pitchFamily="18" charset="-120"/>
                <a:cs typeface="Times New Roman" pitchFamily="18" charset="0"/>
              </a:rPr>
              <a:t>Bar Magnets Are Dipoles!</a:t>
            </a:r>
          </a:p>
        </p:txBody>
      </p:sp>
      <p:pic>
        <p:nvPicPr>
          <p:cNvPr id="1489923" name="Picture 3" descr="magnet1"/>
          <p:cNvPicPr>
            <a:picLocks noChangeAspect="1" noChangeArrowheads="1"/>
          </p:cNvPicPr>
          <p:nvPr/>
        </p:nvPicPr>
        <p:blipFill>
          <a:blip r:embed="rId4"/>
          <a:srcRect/>
          <a:stretch>
            <a:fillRect/>
          </a:stretch>
        </p:blipFill>
        <p:spPr bwMode="auto">
          <a:xfrm>
            <a:off x="685800" y="4419600"/>
            <a:ext cx="3644900" cy="665163"/>
          </a:xfrm>
          <a:prstGeom prst="rect">
            <a:avLst/>
          </a:prstGeom>
          <a:noFill/>
          <a:ln w="9525">
            <a:noFill/>
            <a:miter lim="800000"/>
            <a:headEnd/>
            <a:tailEnd/>
          </a:ln>
        </p:spPr>
      </p:pic>
      <p:pic>
        <p:nvPicPr>
          <p:cNvPr id="1489924" name="Picture 4" descr="magnet2"/>
          <p:cNvPicPr>
            <a:picLocks noChangeAspect="1" noChangeArrowheads="1"/>
          </p:cNvPicPr>
          <p:nvPr/>
        </p:nvPicPr>
        <p:blipFill>
          <a:blip r:embed="rId5"/>
          <a:srcRect/>
          <a:stretch>
            <a:fillRect/>
          </a:stretch>
        </p:blipFill>
        <p:spPr bwMode="auto">
          <a:xfrm>
            <a:off x="4572000" y="4419600"/>
            <a:ext cx="3810000" cy="666750"/>
          </a:xfrm>
          <a:prstGeom prst="rect">
            <a:avLst/>
          </a:prstGeom>
          <a:noFill/>
          <a:ln w="9525">
            <a:noFill/>
            <a:miter lim="800000"/>
            <a:headEnd/>
            <a:tailEnd/>
          </a:ln>
        </p:spPr>
      </p:pic>
      <p:sp>
        <p:nvSpPr>
          <p:cNvPr id="1489927" name="Text Box 7"/>
          <p:cNvSpPr txBox="1">
            <a:spLocks noChangeArrowheads="1"/>
          </p:cNvSpPr>
          <p:nvPr/>
        </p:nvSpPr>
        <p:spPr bwMode="auto">
          <a:xfrm>
            <a:off x="1905000" y="5486400"/>
            <a:ext cx="5618846" cy="400110"/>
          </a:xfrm>
          <a:prstGeom prst="rect">
            <a:avLst/>
          </a:prstGeom>
          <a:noFill/>
          <a:ln w="9525">
            <a:noFill/>
            <a:miter lim="800000"/>
            <a:headEnd/>
            <a:tailEnd/>
          </a:ln>
        </p:spPr>
        <p:txBody>
          <a:bodyPr wrap="none">
            <a:spAutoFit/>
          </a:bodyPr>
          <a:lstStyle/>
          <a:p>
            <a:r>
              <a:rPr lang="en-US" altLang="zh-TW" sz="2000" b="1" dirty="0">
                <a:solidFill>
                  <a:srgbClr val="0070C0"/>
                </a:solidFill>
                <a:latin typeface="Times New Roman" pitchFamily="18" charset="0"/>
                <a:ea typeface="PMingLiU" pitchFamily="18" charset="-120"/>
                <a:cs typeface="Times New Roman" pitchFamily="18" charset="0"/>
              </a:rPr>
              <a:t>NO!  Magnetic monopoles do not exist in isolation</a:t>
            </a:r>
          </a:p>
        </p:txBody>
      </p:sp>
      <p:pic>
        <p:nvPicPr>
          <p:cNvPr id="31751" name="Picture 8" descr="BarMag"/>
          <p:cNvPicPr>
            <a:picLocks noChangeAspect="1" noChangeArrowheads="1"/>
          </p:cNvPicPr>
          <p:nvPr/>
        </p:nvPicPr>
        <p:blipFill>
          <a:blip r:embed="rId6"/>
          <a:srcRect/>
          <a:stretch>
            <a:fillRect/>
          </a:stretch>
        </p:blipFill>
        <p:spPr bwMode="auto">
          <a:xfrm>
            <a:off x="0" y="533401"/>
            <a:ext cx="3810000" cy="2743200"/>
          </a:xfrm>
          <a:prstGeom prst="rect">
            <a:avLst/>
          </a:prstGeom>
          <a:noFill/>
          <a:ln w="9525">
            <a:noFill/>
            <a:miter lim="800000"/>
            <a:headEnd/>
            <a:tailEnd/>
          </a:ln>
        </p:spPr>
      </p:pic>
      <p:sp>
        <p:nvSpPr>
          <p:cNvPr id="31752" name="Text Box 9"/>
          <p:cNvSpPr txBox="1">
            <a:spLocks noChangeArrowheads="1"/>
          </p:cNvSpPr>
          <p:nvPr/>
        </p:nvSpPr>
        <p:spPr bwMode="auto">
          <a:xfrm>
            <a:off x="3962400" y="990600"/>
            <a:ext cx="4450257" cy="1015663"/>
          </a:xfrm>
          <a:prstGeom prst="rect">
            <a:avLst/>
          </a:prstGeom>
          <a:noFill/>
          <a:ln w="9525">
            <a:noFill/>
            <a:miter lim="800000"/>
            <a:headEnd/>
            <a:tailEnd/>
          </a:ln>
        </p:spPr>
        <p:txBody>
          <a:bodyPr wrap="none">
            <a:spAutoFit/>
          </a:bodyPr>
          <a:lstStyle/>
          <a:p>
            <a:pPr>
              <a:buFontTx/>
              <a:buChar char="•"/>
            </a:pPr>
            <a:r>
              <a:rPr lang="en-US" sz="3200" dirty="0"/>
              <a:t> </a:t>
            </a:r>
            <a:r>
              <a:rPr lang="en-US" sz="2800" b="1" dirty="0">
                <a:latin typeface="Times New Roman" pitchFamily="18" charset="0"/>
                <a:cs typeface="Times New Roman" pitchFamily="18" charset="0"/>
              </a:rPr>
              <a:t>Create Dipole Field</a:t>
            </a:r>
          </a:p>
          <a:p>
            <a:pPr>
              <a:buFontTx/>
              <a:buChar char="•"/>
            </a:pPr>
            <a:r>
              <a:rPr lang="en-US" sz="2800" b="1" dirty="0">
                <a:latin typeface="Times New Roman" pitchFamily="18" charset="0"/>
                <a:cs typeface="Times New Roman" pitchFamily="18" charset="0"/>
              </a:rPr>
              <a:t> Rotate to orient with Field</a:t>
            </a:r>
          </a:p>
        </p:txBody>
      </p:sp>
      <p:sp>
        <p:nvSpPr>
          <p:cNvPr id="1489930" name="Text Box 10"/>
          <p:cNvSpPr txBox="1">
            <a:spLocks noChangeArrowheads="1"/>
          </p:cNvSpPr>
          <p:nvPr/>
        </p:nvSpPr>
        <p:spPr bwMode="auto">
          <a:xfrm>
            <a:off x="4038600" y="2133600"/>
            <a:ext cx="4876800" cy="954107"/>
          </a:xfrm>
          <a:prstGeom prst="rect">
            <a:avLst/>
          </a:prstGeom>
          <a:noFill/>
          <a:ln w="9525">
            <a:noFill/>
            <a:miter lim="800000"/>
            <a:headEnd/>
            <a:tailEnd/>
          </a:ln>
        </p:spPr>
        <p:txBody>
          <a:bodyPr>
            <a:spAutoFit/>
          </a:bodyPr>
          <a:lstStyle/>
          <a:p>
            <a:r>
              <a:rPr lang="en-US" sz="2800" b="1" dirty="0">
                <a:latin typeface="Times New Roman" pitchFamily="18" charset="0"/>
                <a:cs typeface="Times New Roman" pitchFamily="18" charset="0"/>
              </a:rPr>
              <a:t>Is there magnetic “mass” or magnetic “charge?”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899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899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899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899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9927" grpId="0"/>
      <p:bldP spid="14899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Slide Number Placeholder 3"/>
          <p:cNvSpPr>
            <a:spLocks noGrp="1"/>
          </p:cNvSpPr>
          <p:nvPr>
            <p:ph type="sldNum" sz="quarter" idx="10"/>
          </p:nvPr>
        </p:nvSpPr>
        <p:spPr>
          <a:solidFill>
            <a:srgbClr val="99CCFF">
              <a:alpha val="50195"/>
            </a:srgbClr>
          </a:solidFill>
        </p:spPr>
        <p:txBody>
          <a:bodyPr/>
          <a:lstStyle/>
          <a:p>
            <a:fld id="{1C77919A-1489-4663-9135-31549A18F5D3}" type="slidenum">
              <a:rPr lang="en-US" smtClean="0"/>
              <a:pPr/>
              <a:t>7</a:t>
            </a:fld>
            <a:endParaRPr lang="en-US" smtClean="0"/>
          </a:p>
        </p:txBody>
      </p:sp>
      <p:sp>
        <p:nvSpPr>
          <p:cNvPr id="2055" name="Rectangle 2"/>
          <p:cNvSpPr>
            <a:spLocks noGrp="1" noChangeArrowheads="1"/>
          </p:cNvSpPr>
          <p:nvPr>
            <p:ph type="title"/>
          </p:nvPr>
        </p:nvSpPr>
        <p:spPr>
          <a:xfrm>
            <a:off x="990600" y="457200"/>
            <a:ext cx="7769225" cy="641350"/>
          </a:xfrm>
        </p:spPr>
        <p:txBody>
          <a:bodyPr>
            <a:normAutofit fontScale="90000"/>
          </a:bodyPr>
          <a:lstStyle/>
          <a:p>
            <a:pPr eaLnBrk="1" hangingPunct="1"/>
            <a:r>
              <a:rPr lang="en-US" altLang="zh-TW" smtClean="0">
                <a:ea typeface="PMingLiU" pitchFamily="18" charset="-120"/>
              </a:rPr>
              <a:t>Magnetic Monopoles?</a:t>
            </a:r>
          </a:p>
        </p:txBody>
      </p:sp>
      <p:pic>
        <p:nvPicPr>
          <p:cNvPr id="1498115" name="Picture 3" descr="magnet1"/>
          <p:cNvPicPr>
            <a:picLocks noChangeAspect="1" noChangeArrowheads="1"/>
          </p:cNvPicPr>
          <p:nvPr/>
        </p:nvPicPr>
        <p:blipFill>
          <a:blip r:embed="rId5"/>
          <a:srcRect/>
          <a:stretch>
            <a:fillRect/>
          </a:stretch>
        </p:blipFill>
        <p:spPr bwMode="auto">
          <a:xfrm>
            <a:off x="5029200" y="1954213"/>
            <a:ext cx="3644900" cy="665162"/>
          </a:xfrm>
          <a:prstGeom prst="rect">
            <a:avLst/>
          </a:prstGeom>
          <a:noFill/>
          <a:ln w="9525">
            <a:noFill/>
            <a:miter lim="800000"/>
            <a:headEnd/>
            <a:tailEnd/>
          </a:ln>
        </p:spPr>
      </p:pic>
      <p:pic>
        <p:nvPicPr>
          <p:cNvPr id="1498116" name="Picture 4" descr="magnet2"/>
          <p:cNvPicPr>
            <a:picLocks noChangeAspect="1" noChangeArrowheads="1"/>
          </p:cNvPicPr>
          <p:nvPr/>
        </p:nvPicPr>
        <p:blipFill>
          <a:blip r:embed="rId6"/>
          <a:srcRect/>
          <a:stretch>
            <a:fillRect/>
          </a:stretch>
        </p:blipFill>
        <p:spPr bwMode="auto">
          <a:xfrm>
            <a:off x="4953000" y="2640013"/>
            <a:ext cx="3810000" cy="666750"/>
          </a:xfrm>
          <a:prstGeom prst="rect">
            <a:avLst/>
          </a:prstGeom>
          <a:noFill/>
          <a:ln w="9525">
            <a:noFill/>
            <a:miter lim="800000"/>
            <a:headEnd/>
            <a:tailEnd/>
          </a:ln>
        </p:spPr>
      </p:pic>
      <p:sp>
        <p:nvSpPr>
          <p:cNvPr id="1498117" name="Text Box 5"/>
          <p:cNvSpPr txBox="1">
            <a:spLocks noChangeArrowheads="1"/>
          </p:cNvSpPr>
          <p:nvPr/>
        </p:nvSpPr>
        <p:spPr bwMode="auto">
          <a:xfrm>
            <a:off x="825500" y="4052888"/>
            <a:ext cx="7175500" cy="519112"/>
          </a:xfrm>
          <a:prstGeom prst="rect">
            <a:avLst/>
          </a:prstGeom>
          <a:noFill/>
          <a:ln w="9525">
            <a:noFill/>
            <a:miter lim="800000"/>
            <a:headEnd/>
            <a:tailEnd/>
          </a:ln>
        </p:spPr>
        <p:txBody>
          <a:bodyPr wrap="none">
            <a:spAutoFit/>
          </a:bodyPr>
          <a:lstStyle/>
          <a:p>
            <a:r>
              <a:rPr lang="en-US" altLang="zh-TW">
                <a:solidFill>
                  <a:srgbClr val="000000"/>
                </a:solidFill>
                <a:ea typeface="PMingLiU" pitchFamily="18" charset="-120"/>
              </a:rPr>
              <a:t>Magnetic monopoles do not exist in isolation</a:t>
            </a:r>
          </a:p>
        </p:txBody>
      </p:sp>
      <p:sp>
        <p:nvSpPr>
          <p:cNvPr id="1498123" name="Oval 11"/>
          <p:cNvSpPr>
            <a:spLocks noChangeArrowheads="1"/>
          </p:cNvSpPr>
          <p:nvPr/>
        </p:nvSpPr>
        <p:spPr bwMode="auto">
          <a:xfrm>
            <a:off x="1828800" y="2065338"/>
            <a:ext cx="685800" cy="685800"/>
          </a:xfrm>
          <a:prstGeom prst="ellipse">
            <a:avLst/>
          </a:prstGeom>
          <a:solidFill>
            <a:srgbClr val="FF6600"/>
          </a:solidFill>
          <a:ln w="9525">
            <a:solidFill>
              <a:schemeClr val="tx1"/>
            </a:solidFill>
            <a:round/>
            <a:headEnd/>
            <a:tailEnd/>
          </a:ln>
        </p:spPr>
        <p:txBody>
          <a:bodyPr wrap="none" anchor="ctr"/>
          <a:lstStyle/>
          <a:p>
            <a:pPr algn="ctr"/>
            <a:r>
              <a:rPr lang="en-US"/>
              <a:t>q</a:t>
            </a:r>
          </a:p>
        </p:txBody>
      </p:sp>
      <p:sp>
        <p:nvSpPr>
          <p:cNvPr id="1498124" name="Oval 12"/>
          <p:cNvSpPr>
            <a:spLocks noChangeArrowheads="1"/>
          </p:cNvSpPr>
          <p:nvPr/>
        </p:nvSpPr>
        <p:spPr bwMode="auto">
          <a:xfrm>
            <a:off x="762000" y="2065338"/>
            <a:ext cx="685800" cy="685800"/>
          </a:xfrm>
          <a:prstGeom prst="ellipse">
            <a:avLst/>
          </a:prstGeom>
          <a:solidFill>
            <a:schemeClr val="hlink"/>
          </a:solidFill>
          <a:ln w="9525">
            <a:solidFill>
              <a:schemeClr val="tx1"/>
            </a:solidFill>
            <a:round/>
            <a:headEnd/>
            <a:tailEnd/>
          </a:ln>
        </p:spPr>
        <p:txBody>
          <a:bodyPr wrap="none" anchor="ctr"/>
          <a:lstStyle/>
          <a:p>
            <a:pPr algn="ctr"/>
            <a:r>
              <a:rPr lang="en-US">
                <a:solidFill>
                  <a:schemeClr val="bg1"/>
                </a:solidFill>
              </a:rPr>
              <a:t>-q</a:t>
            </a:r>
          </a:p>
        </p:txBody>
      </p:sp>
      <p:sp>
        <p:nvSpPr>
          <p:cNvPr id="1498127" name="Line 15"/>
          <p:cNvSpPr>
            <a:spLocks noChangeShapeType="1"/>
          </p:cNvSpPr>
          <p:nvPr/>
        </p:nvSpPr>
        <p:spPr bwMode="auto">
          <a:xfrm flipV="1">
            <a:off x="1066800" y="1912938"/>
            <a:ext cx="1143000" cy="0"/>
          </a:xfrm>
          <a:prstGeom prst="line">
            <a:avLst/>
          </a:prstGeom>
          <a:noFill/>
          <a:ln w="63500">
            <a:solidFill>
              <a:schemeClr val="tx2"/>
            </a:solidFill>
            <a:round/>
            <a:headEnd/>
            <a:tailEnd type="triangle" w="med" len="med"/>
          </a:ln>
        </p:spPr>
        <p:txBody>
          <a:bodyPr>
            <a:spAutoFit/>
          </a:bodyPr>
          <a:lstStyle/>
          <a:p>
            <a:endParaRPr lang="en-US"/>
          </a:p>
        </p:txBody>
      </p:sp>
      <p:graphicFrame>
        <p:nvGraphicFramePr>
          <p:cNvPr id="1498128" name="Object 16"/>
          <p:cNvGraphicFramePr>
            <a:graphicFrameLocks noChangeAspect="1"/>
          </p:cNvGraphicFramePr>
          <p:nvPr/>
        </p:nvGraphicFramePr>
        <p:xfrm>
          <a:off x="304800" y="1649413"/>
          <a:ext cx="428625" cy="685800"/>
        </p:xfrm>
        <a:graphic>
          <a:graphicData uri="http://schemas.openxmlformats.org/presentationml/2006/ole">
            <p:oleObj spid="_x0000_s2050" name="Equation" r:id="rId7" imgW="126720" imgH="203040" progId="">
              <p:embed/>
            </p:oleObj>
          </a:graphicData>
        </a:graphic>
      </p:graphicFrame>
      <p:sp>
        <p:nvSpPr>
          <p:cNvPr id="1498129" name="Text Box 17"/>
          <p:cNvSpPr txBox="1">
            <a:spLocks noChangeArrowheads="1"/>
          </p:cNvSpPr>
          <p:nvPr/>
        </p:nvSpPr>
        <p:spPr bwMode="auto">
          <a:xfrm>
            <a:off x="344488" y="1222375"/>
            <a:ext cx="2779712" cy="579438"/>
          </a:xfrm>
          <a:prstGeom prst="rect">
            <a:avLst/>
          </a:prstGeom>
          <a:noFill/>
          <a:ln w="9525">
            <a:noFill/>
            <a:miter lim="800000"/>
            <a:headEnd/>
            <a:tailEnd/>
          </a:ln>
        </p:spPr>
        <p:txBody>
          <a:bodyPr wrap="none">
            <a:spAutoFit/>
          </a:bodyPr>
          <a:lstStyle/>
          <a:p>
            <a:r>
              <a:rPr lang="en-US" sz="3200"/>
              <a:t>Electric Dipole</a:t>
            </a:r>
          </a:p>
        </p:txBody>
      </p:sp>
      <p:sp>
        <p:nvSpPr>
          <p:cNvPr id="1498131" name="Freeform 19"/>
          <p:cNvSpPr>
            <a:spLocks/>
          </p:cNvSpPr>
          <p:nvPr/>
        </p:nvSpPr>
        <p:spPr bwMode="auto">
          <a:xfrm>
            <a:off x="1524000" y="2065338"/>
            <a:ext cx="177800" cy="685800"/>
          </a:xfrm>
          <a:custGeom>
            <a:avLst/>
            <a:gdLst>
              <a:gd name="T0" fmla="*/ 177800 w 112"/>
              <a:gd name="T1" fmla="*/ 0 h 432"/>
              <a:gd name="T2" fmla="*/ 25400 w 112"/>
              <a:gd name="T3" fmla="*/ 152400 h 432"/>
              <a:gd name="T4" fmla="*/ 25400 w 112"/>
              <a:gd name="T5" fmla="*/ 228600 h 432"/>
              <a:gd name="T6" fmla="*/ 101600 w 112"/>
              <a:gd name="T7" fmla="*/ 381000 h 432"/>
              <a:gd name="T8" fmla="*/ 101600 w 112"/>
              <a:gd name="T9" fmla="*/ 457200 h 432"/>
              <a:gd name="T10" fmla="*/ 25400 w 112"/>
              <a:gd name="T11" fmla="*/ 533400 h 432"/>
              <a:gd name="T12" fmla="*/ 101600 w 112"/>
              <a:gd name="T13" fmla="*/ 685800 h 432"/>
              <a:gd name="T14" fmla="*/ 0 60000 65536"/>
              <a:gd name="T15" fmla="*/ 0 60000 65536"/>
              <a:gd name="T16" fmla="*/ 0 60000 65536"/>
              <a:gd name="T17" fmla="*/ 0 60000 65536"/>
              <a:gd name="T18" fmla="*/ 0 60000 65536"/>
              <a:gd name="T19" fmla="*/ 0 60000 65536"/>
              <a:gd name="T20" fmla="*/ 0 60000 65536"/>
              <a:gd name="T21" fmla="*/ 0 w 112"/>
              <a:gd name="T22" fmla="*/ 0 h 432"/>
              <a:gd name="T23" fmla="*/ 112 w 112"/>
              <a:gd name="T24" fmla="*/ 432 h 4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 h="432">
                <a:moveTo>
                  <a:pt x="112" y="0"/>
                </a:moveTo>
                <a:cubicBezTo>
                  <a:pt x="72" y="36"/>
                  <a:pt x="32" y="72"/>
                  <a:pt x="16" y="96"/>
                </a:cubicBezTo>
                <a:cubicBezTo>
                  <a:pt x="0" y="120"/>
                  <a:pt x="8" y="120"/>
                  <a:pt x="16" y="144"/>
                </a:cubicBezTo>
                <a:cubicBezTo>
                  <a:pt x="24" y="168"/>
                  <a:pt x="56" y="216"/>
                  <a:pt x="64" y="240"/>
                </a:cubicBezTo>
                <a:cubicBezTo>
                  <a:pt x="72" y="264"/>
                  <a:pt x="72" y="272"/>
                  <a:pt x="64" y="288"/>
                </a:cubicBezTo>
                <a:cubicBezTo>
                  <a:pt x="56" y="304"/>
                  <a:pt x="16" y="312"/>
                  <a:pt x="16" y="336"/>
                </a:cubicBezTo>
                <a:cubicBezTo>
                  <a:pt x="16" y="360"/>
                  <a:pt x="40" y="396"/>
                  <a:pt x="64" y="432"/>
                </a:cubicBezTo>
              </a:path>
            </a:pathLst>
          </a:custGeom>
          <a:noFill/>
          <a:ln w="76200">
            <a:solidFill>
              <a:schemeClr val="tx1"/>
            </a:solidFill>
            <a:round/>
            <a:headEnd/>
            <a:tailEnd/>
          </a:ln>
        </p:spPr>
        <p:txBody>
          <a:bodyPr>
            <a:spAutoFit/>
          </a:bodyPr>
          <a:lstStyle/>
          <a:p>
            <a:endParaRPr lang="en-US"/>
          </a:p>
        </p:txBody>
      </p:sp>
      <p:sp>
        <p:nvSpPr>
          <p:cNvPr id="1498132" name="Text Box 20"/>
          <p:cNvSpPr txBox="1">
            <a:spLocks noChangeArrowheads="1"/>
          </p:cNvSpPr>
          <p:nvPr/>
        </p:nvSpPr>
        <p:spPr bwMode="auto">
          <a:xfrm>
            <a:off x="152400" y="2827338"/>
            <a:ext cx="3830638" cy="1031875"/>
          </a:xfrm>
          <a:prstGeom prst="rect">
            <a:avLst/>
          </a:prstGeom>
          <a:noFill/>
          <a:ln w="9525">
            <a:noFill/>
            <a:miter lim="800000"/>
            <a:headEnd/>
            <a:tailEnd/>
          </a:ln>
        </p:spPr>
        <p:txBody>
          <a:bodyPr wrap="none">
            <a:spAutoFit/>
          </a:bodyPr>
          <a:lstStyle/>
          <a:p>
            <a:pPr algn="ctr"/>
            <a:r>
              <a:rPr lang="en-US"/>
              <a:t>When cut:  </a:t>
            </a:r>
          </a:p>
          <a:p>
            <a:pPr algn="ctr"/>
            <a:r>
              <a:rPr lang="en-US"/>
              <a:t>2 monopoles (charges)</a:t>
            </a:r>
          </a:p>
        </p:txBody>
      </p:sp>
      <p:graphicFrame>
        <p:nvGraphicFramePr>
          <p:cNvPr id="1498136" name="Object 24"/>
          <p:cNvGraphicFramePr>
            <a:graphicFrameLocks noChangeAspect="1"/>
          </p:cNvGraphicFramePr>
          <p:nvPr/>
        </p:nvGraphicFramePr>
        <p:xfrm>
          <a:off x="4419600" y="1954213"/>
          <a:ext cx="428625" cy="685800"/>
        </p:xfrm>
        <a:graphic>
          <a:graphicData uri="http://schemas.openxmlformats.org/presentationml/2006/ole">
            <p:oleObj spid="_x0000_s2051" name="Equation" r:id="rId8" imgW="126720" imgH="203040" progId="">
              <p:embed/>
            </p:oleObj>
          </a:graphicData>
        </a:graphic>
      </p:graphicFrame>
      <p:sp>
        <p:nvSpPr>
          <p:cNvPr id="1498137" name="Text Box 25"/>
          <p:cNvSpPr txBox="1">
            <a:spLocks noChangeArrowheads="1"/>
          </p:cNvSpPr>
          <p:nvPr/>
        </p:nvSpPr>
        <p:spPr bwMode="auto">
          <a:xfrm>
            <a:off x="5257800" y="1219200"/>
            <a:ext cx="3094038" cy="579438"/>
          </a:xfrm>
          <a:prstGeom prst="rect">
            <a:avLst/>
          </a:prstGeom>
          <a:noFill/>
          <a:ln w="9525">
            <a:noFill/>
            <a:miter lim="800000"/>
            <a:headEnd/>
            <a:tailEnd/>
          </a:ln>
        </p:spPr>
        <p:txBody>
          <a:bodyPr wrap="none">
            <a:spAutoFit/>
          </a:bodyPr>
          <a:lstStyle/>
          <a:p>
            <a:r>
              <a:rPr lang="en-US" sz="3200"/>
              <a:t>Magnetic Dipole</a:t>
            </a:r>
          </a:p>
        </p:txBody>
      </p:sp>
      <p:sp>
        <p:nvSpPr>
          <p:cNvPr id="1498139" name="Text Box 27"/>
          <p:cNvSpPr txBox="1">
            <a:spLocks noChangeArrowheads="1"/>
          </p:cNvSpPr>
          <p:nvPr/>
        </p:nvSpPr>
        <p:spPr bwMode="auto">
          <a:xfrm>
            <a:off x="5181600" y="3352800"/>
            <a:ext cx="3409950" cy="519113"/>
          </a:xfrm>
          <a:prstGeom prst="rect">
            <a:avLst/>
          </a:prstGeom>
          <a:noFill/>
          <a:ln w="9525">
            <a:noFill/>
            <a:miter lim="800000"/>
            <a:headEnd/>
            <a:tailEnd/>
          </a:ln>
        </p:spPr>
        <p:txBody>
          <a:bodyPr wrap="none">
            <a:spAutoFit/>
          </a:bodyPr>
          <a:lstStyle/>
          <a:p>
            <a:pPr algn="ctr"/>
            <a:r>
              <a:rPr lang="en-US"/>
              <a:t>When cut:  2 dipoles</a:t>
            </a:r>
          </a:p>
        </p:txBody>
      </p:sp>
      <p:sp>
        <p:nvSpPr>
          <p:cNvPr id="1498140" name="Text Box 28"/>
          <p:cNvSpPr txBox="1">
            <a:spLocks noChangeArrowheads="1"/>
          </p:cNvSpPr>
          <p:nvPr/>
        </p:nvSpPr>
        <p:spPr bwMode="auto">
          <a:xfrm>
            <a:off x="1524000" y="4433888"/>
            <a:ext cx="5905500" cy="519112"/>
          </a:xfrm>
          <a:prstGeom prst="rect">
            <a:avLst/>
          </a:prstGeom>
          <a:noFill/>
          <a:ln w="9525">
            <a:noFill/>
            <a:miter lim="800000"/>
            <a:headEnd/>
            <a:tailEnd/>
          </a:ln>
        </p:spPr>
        <p:txBody>
          <a:bodyPr wrap="none">
            <a:spAutoFit/>
          </a:bodyPr>
          <a:lstStyle/>
          <a:p>
            <a:r>
              <a:rPr lang="en-US" altLang="zh-TW">
                <a:solidFill>
                  <a:srgbClr val="000000"/>
                </a:solidFill>
                <a:ea typeface="PMingLiU" pitchFamily="18" charset="-120"/>
              </a:rPr>
              <a:t>Another Maxwell’s Equation! (2 of 4)</a:t>
            </a:r>
          </a:p>
        </p:txBody>
      </p:sp>
      <p:graphicFrame>
        <p:nvGraphicFramePr>
          <p:cNvPr id="1498141" name="Object 29"/>
          <p:cNvGraphicFramePr>
            <a:graphicFrameLocks noChangeAspect="1"/>
          </p:cNvGraphicFramePr>
          <p:nvPr/>
        </p:nvGraphicFramePr>
        <p:xfrm>
          <a:off x="304800" y="4876800"/>
          <a:ext cx="2895600" cy="1389063"/>
        </p:xfrm>
        <a:graphic>
          <a:graphicData uri="http://schemas.openxmlformats.org/presentationml/2006/ole">
            <p:oleObj spid="_x0000_s2052" name="Equation" r:id="rId9" imgW="927000" imgH="444240" progId="">
              <p:embed/>
            </p:oleObj>
          </a:graphicData>
        </a:graphic>
      </p:graphicFrame>
      <p:graphicFrame>
        <p:nvGraphicFramePr>
          <p:cNvPr id="1498142" name="Object 30"/>
          <p:cNvGraphicFramePr>
            <a:graphicFrameLocks noChangeAspect="1"/>
          </p:cNvGraphicFramePr>
          <p:nvPr/>
        </p:nvGraphicFramePr>
        <p:xfrm>
          <a:off x="5346700" y="5105400"/>
          <a:ext cx="2578100" cy="1190625"/>
        </p:xfrm>
        <a:graphic>
          <a:graphicData uri="http://schemas.openxmlformats.org/presentationml/2006/ole">
            <p:oleObj spid="_x0000_s2053" name="Equation" r:id="rId10" imgW="825480" imgH="380880" progId="">
              <p:embed/>
            </p:oleObj>
          </a:graphicData>
        </a:graphic>
      </p:graphicFrame>
      <p:sp>
        <p:nvSpPr>
          <p:cNvPr id="1498143" name="Text Box 31"/>
          <p:cNvSpPr txBox="1">
            <a:spLocks noChangeArrowheads="1"/>
          </p:cNvSpPr>
          <p:nvPr/>
        </p:nvSpPr>
        <p:spPr bwMode="auto">
          <a:xfrm>
            <a:off x="596900" y="6161088"/>
            <a:ext cx="2222500" cy="519112"/>
          </a:xfrm>
          <a:prstGeom prst="rect">
            <a:avLst/>
          </a:prstGeom>
          <a:noFill/>
          <a:ln w="9525">
            <a:noFill/>
            <a:miter lim="800000"/>
            <a:headEnd/>
            <a:tailEnd/>
          </a:ln>
        </p:spPr>
        <p:txBody>
          <a:bodyPr wrap="none">
            <a:spAutoFit/>
          </a:bodyPr>
          <a:lstStyle/>
          <a:p>
            <a:r>
              <a:rPr lang="en-US"/>
              <a:t>Gauss’s Law</a:t>
            </a:r>
          </a:p>
        </p:txBody>
      </p:sp>
      <p:sp>
        <p:nvSpPr>
          <p:cNvPr id="1498144" name="Text Box 32"/>
          <p:cNvSpPr txBox="1">
            <a:spLocks noChangeArrowheads="1"/>
          </p:cNvSpPr>
          <p:nvPr/>
        </p:nvSpPr>
        <p:spPr bwMode="auto">
          <a:xfrm>
            <a:off x="4953000" y="6172200"/>
            <a:ext cx="3767138" cy="519113"/>
          </a:xfrm>
          <a:prstGeom prst="rect">
            <a:avLst/>
          </a:prstGeom>
          <a:noFill/>
          <a:ln w="9525">
            <a:noFill/>
            <a:miter lim="800000"/>
            <a:headEnd/>
            <a:tailEnd/>
          </a:ln>
        </p:spPr>
        <p:txBody>
          <a:bodyPr wrap="none">
            <a:spAutoFit/>
          </a:bodyPr>
          <a:lstStyle/>
          <a:p>
            <a:r>
              <a:rPr lang="en-US"/>
              <a:t>Magnetic Gauss’s Law</a:t>
            </a: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981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981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981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981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981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981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981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9813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9813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981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981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9813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981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9814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49814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981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49814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498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8117" grpId="0"/>
      <p:bldP spid="1498123" grpId="0" animBg="1"/>
      <p:bldP spid="1498124" grpId="0" animBg="1"/>
      <p:bldP spid="1498127" grpId="0" animBg="1"/>
      <p:bldP spid="1498129" grpId="0"/>
      <p:bldP spid="1498131" grpId="0" animBg="1"/>
      <p:bldP spid="1498132" grpId="0"/>
      <p:bldP spid="1498137" grpId="0"/>
      <p:bldP spid="1498139" grpId="0"/>
      <p:bldP spid="1498140" grpId="0"/>
      <p:bldP spid="1498143" grpId="0"/>
      <p:bldP spid="14981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1"/>
            <a:ext cx="8229600" cy="3962400"/>
          </a:xfrm>
        </p:spPr>
        <p:txBody>
          <a:bodyPr>
            <a:normAutofit/>
          </a:bodyPr>
          <a:lstStyle/>
          <a:p>
            <a:r>
              <a:rPr lang="en-US" b="1" dirty="0" smtClean="0">
                <a:solidFill>
                  <a:srgbClr val="FF0000"/>
                </a:solidFill>
                <a:latin typeface="Times New Roman" pitchFamily="18" charset="0"/>
                <a:cs typeface="Times New Roman" pitchFamily="18" charset="0"/>
              </a:rPr>
              <a:t>Is it possible to find a magnetic monopole? </a:t>
            </a:r>
          </a:p>
          <a:p>
            <a:r>
              <a:rPr lang="en-US" b="1" dirty="0" smtClean="0">
                <a:solidFill>
                  <a:schemeClr val="accent1"/>
                </a:solidFill>
                <a:latin typeface="Times New Roman" pitchFamily="18" charset="0"/>
                <a:cs typeface="Times New Roman" pitchFamily="18" charset="0"/>
              </a:rPr>
              <a:t>“magnetic monopole do not exist”</a:t>
            </a:r>
          </a:p>
          <a:p>
            <a:pPr algn="just"/>
            <a:r>
              <a:rPr lang="en-US" sz="2800" dirty="0" smtClean="0">
                <a:latin typeface="Times New Roman" pitchFamily="18" charset="0"/>
                <a:cs typeface="Times New Roman" pitchFamily="18" charset="0"/>
              </a:rPr>
              <a:t>meaning it is impossible to isolate a </a:t>
            </a:r>
            <a:r>
              <a:rPr lang="en-US" sz="2800" b="1" dirty="0" smtClean="0">
                <a:latin typeface="Times New Roman" pitchFamily="18" charset="0"/>
                <a:cs typeface="Times New Roman" pitchFamily="18" charset="0"/>
              </a:rPr>
              <a:t>Nor S pole. The bar magnet on the left is surrounded by iron filings, which orient themselves according to the magnetic field they are in. When we try to separate the two poles by breaking the magnet, we only succeed in producing two distinct dipoles.</a:t>
            </a:r>
            <a:endParaRPr lang="en-US" sz="2800" dirty="0">
              <a:latin typeface="Times New Roman" pitchFamily="18" charset="0"/>
              <a:cs typeface="Times New Roman" pitchFamily="18" charset="0"/>
            </a:endParaRPr>
          </a:p>
        </p:txBody>
      </p:sp>
      <p:pic>
        <p:nvPicPr>
          <p:cNvPr id="190467" name="Picture 3"/>
          <p:cNvPicPr>
            <a:picLocks noChangeAspect="1" noChangeArrowheads="1"/>
          </p:cNvPicPr>
          <p:nvPr/>
        </p:nvPicPr>
        <p:blipFill>
          <a:blip r:embed="rId2"/>
          <a:srcRect/>
          <a:stretch>
            <a:fillRect/>
          </a:stretch>
        </p:blipFill>
        <p:spPr bwMode="auto">
          <a:xfrm>
            <a:off x="762000" y="4267200"/>
            <a:ext cx="3048000" cy="2286000"/>
          </a:xfrm>
          <a:prstGeom prst="rect">
            <a:avLst/>
          </a:prstGeom>
          <a:noFill/>
          <a:ln w="9525">
            <a:noFill/>
            <a:miter lim="800000"/>
            <a:headEnd/>
            <a:tailEnd/>
          </a:ln>
          <a:effectLst/>
        </p:spPr>
      </p:pic>
      <p:pic>
        <p:nvPicPr>
          <p:cNvPr id="190468" name="Picture 4"/>
          <p:cNvPicPr>
            <a:picLocks noChangeAspect="1" noChangeArrowheads="1"/>
          </p:cNvPicPr>
          <p:nvPr/>
        </p:nvPicPr>
        <p:blipFill>
          <a:blip r:embed="rId3"/>
          <a:srcRect/>
          <a:stretch>
            <a:fillRect/>
          </a:stretch>
        </p:blipFill>
        <p:spPr bwMode="auto">
          <a:xfrm>
            <a:off x="4572000" y="4343400"/>
            <a:ext cx="3048000" cy="22860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lide Number Placeholder 4"/>
          <p:cNvSpPr>
            <a:spLocks noGrp="1"/>
          </p:cNvSpPr>
          <p:nvPr>
            <p:ph type="sldNum" sz="quarter" idx="10"/>
          </p:nvPr>
        </p:nvSpPr>
        <p:spPr>
          <a:solidFill>
            <a:srgbClr val="99CCFF">
              <a:alpha val="50195"/>
            </a:srgbClr>
          </a:solidFill>
        </p:spPr>
        <p:txBody>
          <a:bodyPr/>
          <a:lstStyle/>
          <a:p>
            <a:fld id="{C6EE9916-A1B0-4516-AEDA-1DB50453BDBD}" type="slidenum">
              <a:rPr lang="en-US" smtClean="0"/>
              <a:pPr/>
              <a:t>9</a:t>
            </a:fld>
            <a:endParaRPr lang="en-US" smtClean="0"/>
          </a:p>
        </p:txBody>
      </p:sp>
      <p:sp>
        <p:nvSpPr>
          <p:cNvPr id="3076" name="TPQuestion"/>
          <p:cNvSpPr>
            <a:spLocks noGrp="1" noChangeArrowheads="1"/>
          </p:cNvSpPr>
          <p:nvPr>
            <p:ph type="title"/>
          </p:nvPr>
        </p:nvSpPr>
        <p:spPr>
          <a:xfrm>
            <a:off x="98425" y="152400"/>
            <a:ext cx="8893175" cy="641350"/>
          </a:xfrm>
        </p:spPr>
        <p:txBody>
          <a:bodyPr>
            <a:normAutofit fontScale="90000"/>
          </a:bodyPr>
          <a:lstStyle/>
          <a:p>
            <a:pPr eaLnBrk="1" hangingPunct="1"/>
            <a:r>
              <a:rPr lang="en-US" sz="4000" b="1" dirty="0" err="1" smtClean="0">
                <a:solidFill>
                  <a:srgbClr val="FF0000"/>
                </a:solidFill>
                <a:latin typeface="Times New Roman" pitchFamily="18" charset="0"/>
                <a:cs typeface="Times New Roman" pitchFamily="18" charset="0"/>
              </a:rPr>
              <a:t>Exmple</a:t>
            </a:r>
            <a:r>
              <a:rPr lang="en-US" sz="4000" b="1" dirty="0" smtClean="0">
                <a:solidFill>
                  <a:srgbClr val="FF0000"/>
                </a:solidFill>
                <a:latin typeface="Times New Roman" pitchFamily="18" charset="0"/>
                <a:cs typeface="Times New Roman" pitchFamily="18" charset="0"/>
              </a:rPr>
              <a:t>: Magnetic Field Lines</a:t>
            </a:r>
          </a:p>
        </p:txBody>
      </p:sp>
      <p:sp>
        <p:nvSpPr>
          <p:cNvPr id="3077" name="Rectangle 4"/>
          <p:cNvSpPr>
            <a:spLocks noChangeArrowheads="1"/>
          </p:cNvSpPr>
          <p:nvPr/>
        </p:nvSpPr>
        <p:spPr bwMode="auto">
          <a:xfrm>
            <a:off x="228600" y="838200"/>
            <a:ext cx="8610600" cy="1569660"/>
          </a:xfrm>
          <a:prstGeom prst="rect">
            <a:avLst/>
          </a:prstGeom>
          <a:noFill/>
          <a:ln w="9525">
            <a:noFill/>
            <a:miter lim="800000"/>
            <a:headEnd/>
            <a:tailEnd/>
          </a:ln>
        </p:spPr>
        <p:txBody>
          <a:bodyPr>
            <a:spAutoFit/>
          </a:bodyPr>
          <a:lstStyle/>
          <a:p>
            <a:r>
              <a:rPr lang="en-US" sz="3200" b="1" dirty="0">
                <a:latin typeface="Times New Roman" pitchFamily="18" charset="0"/>
                <a:cs typeface="Times New Roman" pitchFamily="18" charset="0"/>
              </a:rPr>
              <a:t>The picture shows the field lines outside a permanent magnet  The field lines inside the magnet point:</a:t>
            </a:r>
          </a:p>
        </p:txBody>
      </p:sp>
      <p:pic>
        <p:nvPicPr>
          <p:cNvPr id="3078" name="Picture 7" descr="magnet_solid320"/>
          <p:cNvPicPr>
            <a:picLocks noGrp="1" noChangeAspect="1" noChangeArrowheads="1"/>
          </p:cNvPicPr>
          <p:nvPr>
            <p:ph sz="half" idx="1"/>
          </p:nvPr>
        </p:nvPicPr>
        <p:blipFill>
          <a:blip r:embed="rId7"/>
          <a:srcRect/>
          <a:stretch>
            <a:fillRect/>
          </a:stretch>
        </p:blipFill>
        <p:spPr>
          <a:xfrm>
            <a:off x="4038600" y="1962150"/>
            <a:ext cx="4495800" cy="3371850"/>
          </a:xfrm>
          <a:noFill/>
        </p:spPr>
      </p:pic>
      <p:graphicFrame>
        <p:nvGraphicFramePr>
          <p:cNvPr id="1600520" name="TPChart"/>
          <p:cNvGraphicFramePr>
            <a:graphicFrameLocks/>
          </p:cNvGraphicFramePr>
          <p:nvPr/>
        </p:nvGraphicFramePr>
        <p:xfrm>
          <a:off x="127000" y="3149600"/>
          <a:ext cx="9134475" cy="3781425"/>
        </p:xfrm>
        <a:graphic>
          <a:graphicData uri="http://schemas.openxmlformats.org/presentationml/2006/ole">
            <p:oleObj spid="_x0000_s3074" name="Chart" r:id="rId8" imgW="9143891" imgH="3781552" progId="MSGraph.Chart.8">
              <p:embed followColorScheme="full"/>
            </p:oleObj>
          </a:graphicData>
        </a:graphic>
      </p:graphicFrame>
      <p:sp>
        <p:nvSpPr>
          <p:cNvPr id="3079" name="TPAnswers"/>
          <p:cNvSpPr>
            <a:spLocks noGrp="1" noChangeArrowheads="1"/>
          </p:cNvSpPr>
          <p:nvPr>
            <p:ph type="body" sz="half" idx="2"/>
            <p:custDataLst>
              <p:tags r:id="rId3"/>
            </p:custDataLst>
          </p:nvPr>
        </p:nvSpPr>
        <p:spPr>
          <a:xfrm>
            <a:off x="1397000" y="3276600"/>
            <a:ext cx="7289800" cy="3429000"/>
          </a:xfrm>
        </p:spPr>
        <p:txBody>
          <a:bodyPr>
            <a:normAutofit lnSpcReduction="10000"/>
          </a:bodyPr>
          <a:lstStyle/>
          <a:p>
            <a:pPr marL="609600" indent="-609600" eaLnBrk="1" hangingPunct="1">
              <a:spcAft>
                <a:spcPts val="13"/>
              </a:spcAft>
              <a:buFontTx/>
              <a:buAutoNum type="arabicPeriod"/>
              <a:tabLst>
                <a:tab pos="463550" algn="l"/>
                <a:tab pos="4121150" algn="l"/>
                <a:tab pos="4572000" algn="l"/>
              </a:tabLst>
            </a:pPr>
            <a:r>
              <a:rPr lang="en-US" sz="3200" b="1" dirty="0" smtClean="0">
                <a:latin typeface="Times New Roman" pitchFamily="18" charset="0"/>
                <a:cs typeface="Times New Roman" pitchFamily="18" charset="0"/>
              </a:rPr>
              <a:t>Up</a:t>
            </a:r>
          </a:p>
          <a:p>
            <a:pPr marL="609600" indent="-609600" eaLnBrk="1" hangingPunct="1">
              <a:spcAft>
                <a:spcPts val="13"/>
              </a:spcAft>
              <a:buFontTx/>
              <a:buAutoNum type="arabicPeriod"/>
              <a:tabLst>
                <a:tab pos="463550" algn="l"/>
                <a:tab pos="4121150" algn="l"/>
                <a:tab pos="4572000" algn="l"/>
              </a:tabLst>
            </a:pPr>
            <a:r>
              <a:rPr lang="en-US" sz="3200" b="1" dirty="0" smtClean="0">
                <a:latin typeface="Times New Roman" pitchFamily="18" charset="0"/>
                <a:cs typeface="Times New Roman" pitchFamily="18" charset="0"/>
              </a:rPr>
              <a:t>Down</a:t>
            </a:r>
          </a:p>
          <a:p>
            <a:pPr marL="609600" indent="-609600" eaLnBrk="1" hangingPunct="1">
              <a:spcAft>
                <a:spcPts val="13"/>
              </a:spcAft>
              <a:buFontTx/>
              <a:buAutoNum type="arabicPeriod"/>
              <a:tabLst>
                <a:tab pos="463550" algn="l"/>
                <a:tab pos="4121150" algn="l"/>
                <a:tab pos="4572000" algn="l"/>
              </a:tabLst>
            </a:pPr>
            <a:r>
              <a:rPr lang="en-US" sz="3200" b="1" dirty="0" smtClean="0">
                <a:latin typeface="Times New Roman" pitchFamily="18" charset="0"/>
                <a:cs typeface="Times New Roman" pitchFamily="18" charset="0"/>
              </a:rPr>
              <a:t>Left to right</a:t>
            </a:r>
          </a:p>
          <a:p>
            <a:pPr marL="609600" indent="-609600" eaLnBrk="1" hangingPunct="1">
              <a:spcAft>
                <a:spcPts val="13"/>
              </a:spcAft>
              <a:buFontTx/>
              <a:buAutoNum type="arabicPeriod"/>
              <a:tabLst>
                <a:tab pos="463550" algn="l"/>
                <a:tab pos="4121150" algn="l"/>
                <a:tab pos="4572000" algn="l"/>
              </a:tabLst>
            </a:pPr>
            <a:r>
              <a:rPr lang="en-US" sz="3200" b="1" dirty="0" smtClean="0">
                <a:latin typeface="Times New Roman" pitchFamily="18" charset="0"/>
                <a:cs typeface="Times New Roman" pitchFamily="18" charset="0"/>
              </a:rPr>
              <a:t>Right to left</a:t>
            </a:r>
          </a:p>
          <a:p>
            <a:pPr marL="609600" indent="-609600" eaLnBrk="1" hangingPunct="1">
              <a:spcAft>
                <a:spcPts val="13"/>
              </a:spcAft>
              <a:buFontTx/>
              <a:buAutoNum type="arabicPeriod"/>
              <a:tabLst>
                <a:tab pos="463550" algn="l"/>
                <a:tab pos="4121150" algn="l"/>
                <a:tab pos="4572000" algn="l"/>
              </a:tabLst>
            </a:pPr>
            <a:r>
              <a:rPr lang="en-US" sz="3200" b="1" dirty="0" smtClean="0">
                <a:latin typeface="Times New Roman" pitchFamily="18" charset="0"/>
                <a:cs typeface="Times New Roman" pitchFamily="18" charset="0"/>
              </a:rPr>
              <a:t>The field inside is zero</a:t>
            </a:r>
          </a:p>
          <a:p>
            <a:pPr marL="609600" indent="-609600" eaLnBrk="1" hangingPunct="1">
              <a:spcAft>
                <a:spcPts val="13"/>
              </a:spcAft>
              <a:buFontTx/>
              <a:buAutoNum type="arabicPeriod"/>
              <a:tabLst>
                <a:tab pos="463550" algn="l"/>
                <a:tab pos="4121150" algn="l"/>
                <a:tab pos="4572000" algn="l"/>
              </a:tabLst>
            </a:pPr>
            <a:r>
              <a:rPr lang="en-US" sz="3200" b="1" dirty="0" smtClean="0">
                <a:latin typeface="Times New Roman" pitchFamily="18" charset="0"/>
                <a:cs typeface="Times New Roman" pitchFamily="18" charset="0"/>
              </a:rPr>
              <a:t>I don’t know</a:t>
            </a:r>
          </a:p>
        </p:txBody>
      </p:sp>
      <p:grpSp>
        <p:nvGrpSpPr>
          <p:cNvPr id="2" name="Countdown"/>
          <p:cNvGrpSpPr>
            <a:grpSpLocks/>
          </p:cNvGrpSpPr>
          <p:nvPr>
            <p:custDataLst>
              <p:tags r:id="rId4"/>
            </p:custDataLst>
          </p:nvPr>
        </p:nvGrpSpPr>
        <p:grpSpPr bwMode="auto">
          <a:xfrm>
            <a:off x="8331200" y="6096000"/>
            <a:ext cx="685800" cy="635000"/>
            <a:chOff x="8258175" y="6096000"/>
            <a:chExt cx="685800" cy="635000"/>
          </a:xfrm>
        </p:grpSpPr>
        <p:sp>
          <p:nvSpPr>
            <p:cNvPr id="3081" name="CDTP6"/>
            <p:cNvSpPr>
              <a:spLocks noChangeArrowheads="1"/>
            </p:cNvSpPr>
            <p:nvPr/>
          </p:nvSpPr>
          <p:spPr bwMode="auto">
            <a:xfrm rot="5400000">
              <a:off x="8286750" y="6096000"/>
              <a:ext cx="635000" cy="635000"/>
            </a:xfrm>
            <a:prstGeom prst="roundRect">
              <a:avLst>
                <a:gd name="adj" fmla="val 16667"/>
              </a:avLst>
            </a:prstGeom>
            <a:solidFill>
              <a:srgbClr val="000000"/>
            </a:solidFill>
            <a:ln w="9525" algn="ctr">
              <a:solidFill>
                <a:schemeClr val="tx1"/>
              </a:solidFill>
              <a:round/>
              <a:headEnd/>
              <a:tailEnd/>
            </a:ln>
          </p:spPr>
          <p:txBody>
            <a:bodyPr>
              <a:spAutoFit/>
            </a:bodyPr>
            <a:lstStyle/>
            <a:p>
              <a:endParaRPr lang="en-US"/>
            </a:p>
          </p:txBody>
        </p:sp>
        <p:sp>
          <p:nvSpPr>
            <p:cNvPr id="3082" name="CDTP5"/>
            <p:cNvSpPr>
              <a:spLocks noChangeArrowheads="1"/>
            </p:cNvSpPr>
            <p:nvPr/>
          </p:nvSpPr>
          <p:spPr bwMode="auto">
            <a:xfrm rot="5400000">
              <a:off x="8624887" y="6442075"/>
              <a:ext cx="266700" cy="266700"/>
            </a:xfrm>
            <a:prstGeom prst="rect">
              <a:avLst/>
            </a:prstGeom>
            <a:solidFill>
              <a:srgbClr val="FFCC33"/>
            </a:solidFill>
            <a:ln w="9525" algn="ctr">
              <a:solidFill>
                <a:srgbClr val="000000"/>
              </a:solidFill>
              <a:round/>
              <a:headEnd/>
              <a:tailEnd/>
            </a:ln>
          </p:spPr>
          <p:txBody>
            <a:bodyPr>
              <a:spAutoFit/>
            </a:bodyPr>
            <a:lstStyle/>
            <a:p>
              <a:endParaRPr lang="en-US"/>
            </a:p>
          </p:txBody>
        </p:sp>
        <p:sp>
          <p:nvSpPr>
            <p:cNvPr id="3083" name="CDTP4"/>
            <p:cNvSpPr>
              <a:spLocks noChangeArrowheads="1"/>
            </p:cNvSpPr>
            <p:nvPr/>
          </p:nvSpPr>
          <p:spPr bwMode="auto">
            <a:xfrm rot="5400000">
              <a:off x="8624887" y="6129337"/>
              <a:ext cx="266700" cy="266700"/>
            </a:xfrm>
            <a:prstGeom prst="rect">
              <a:avLst/>
            </a:prstGeom>
            <a:solidFill>
              <a:srgbClr val="993333"/>
            </a:solidFill>
            <a:ln w="9525" algn="ctr">
              <a:solidFill>
                <a:srgbClr val="000000"/>
              </a:solidFill>
              <a:round/>
              <a:headEnd/>
              <a:tailEnd/>
            </a:ln>
          </p:spPr>
          <p:txBody>
            <a:bodyPr>
              <a:spAutoFit/>
            </a:bodyPr>
            <a:lstStyle/>
            <a:p>
              <a:endParaRPr lang="en-US"/>
            </a:p>
          </p:txBody>
        </p:sp>
        <p:sp>
          <p:nvSpPr>
            <p:cNvPr id="3084" name="CDTP3"/>
            <p:cNvSpPr>
              <a:spLocks noChangeArrowheads="1"/>
            </p:cNvSpPr>
            <p:nvPr/>
          </p:nvSpPr>
          <p:spPr bwMode="auto">
            <a:xfrm rot="5400000">
              <a:off x="8318500" y="6129337"/>
              <a:ext cx="266700" cy="266700"/>
            </a:xfrm>
            <a:prstGeom prst="rect">
              <a:avLst/>
            </a:prstGeom>
            <a:solidFill>
              <a:srgbClr val="FF6600"/>
            </a:solidFill>
            <a:ln w="9525" algn="ctr">
              <a:solidFill>
                <a:srgbClr val="000000"/>
              </a:solidFill>
              <a:round/>
              <a:headEnd/>
              <a:tailEnd/>
            </a:ln>
          </p:spPr>
          <p:txBody>
            <a:bodyPr>
              <a:spAutoFit/>
            </a:bodyPr>
            <a:lstStyle/>
            <a:p>
              <a:endParaRPr lang="en-US"/>
            </a:p>
          </p:txBody>
        </p:sp>
        <p:sp>
          <p:nvSpPr>
            <p:cNvPr id="3085" name="CDTP2"/>
            <p:cNvSpPr>
              <a:spLocks noChangeArrowheads="1"/>
            </p:cNvSpPr>
            <p:nvPr/>
          </p:nvSpPr>
          <p:spPr bwMode="auto">
            <a:xfrm rot="5400000">
              <a:off x="8318500" y="6442075"/>
              <a:ext cx="266700" cy="266700"/>
            </a:xfrm>
            <a:prstGeom prst="rect">
              <a:avLst/>
            </a:prstGeom>
            <a:solidFill>
              <a:srgbClr val="006633"/>
            </a:solidFill>
            <a:ln w="9525" algn="ctr">
              <a:solidFill>
                <a:srgbClr val="000000"/>
              </a:solidFill>
              <a:round/>
              <a:headEnd/>
              <a:tailEnd/>
            </a:ln>
          </p:spPr>
          <p:txBody>
            <a:bodyPr>
              <a:spAutoFit/>
            </a:bodyPr>
            <a:lstStyle/>
            <a:p>
              <a:endParaRPr lang="en-US"/>
            </a:p>
          </p:txBody>
        </p:sp>
        <p:sp>
          <p:nvSpPr>
            <p:cNvPr id="3086" name="CDTP1"/>
            <p:cNvSpPr>
              <a:spLocks noChangeArrowheads="1"/>
            </p:cNvSpPr>
            <p:nvPr/>
          </p:nvSpPr>
          <p:spPr bwMode="auto">
            <a:xfrm rot="5400000">
              <a:off x="8286750" y="6096000"/>
              <a:ext cx="635000" cy="635000"/>
            </a:xfrm>
            <a:prstGeom prst="roundRect">
              <a:avLst>
                <a:gd name="adj" fmla="val 16667"/>
              </a:avLst>
            </a:prstGeom>
            <a:noFill/>
            <a:ln w="50800" algn="ctr">
              <a:solidFill>
                <a:srgbClr val="000000"/>
              </a:solidFill>
              <a:round/>
              <a:headEnd/>
              <a:tailEnd/>
            </a:ln>
          </p:spPr>
          <p:txBody>
            <a:bodyPr>
              <a:spAutoFit/>
            </a:bodyPr>
            <a:lstStyle/>
            <a:p>
              <a:endParaRPr lang="en-US"/>
            </a:p>
          </p:txBody>
        </p:sp>
        <p:sp>
          <p:nvSpPr>
            <p:cNvPr id="3087" name="CDText"/>
            <p:cNvSpPr txBox="1">
              <a:spLocks noChangeArrowheads="1"/>
            </p:cNvSpPr>
            <p:nvPr/>
          </p:nvSpPr>
          <p:spPr bwMode="auto">
            <a:xfrm>
              <a:off x="8258175" y="6172200"/>
              <a:ext cx="685800" cy="457200"/>
            </a:xfrm>
            <a:prstGeom prst="rect">
              <a:avLst/>
            </a:prstGeom>
            <a:noFill/>
            <a:ln w="9525">
              <a:noFill/>
              <a:miter lim="800000"/>
              <a:headEnd/>
              <a:tailEnd/>
            </a:ln>
          </p:spPr>
          <p:txBody>
            <a:bodyPr anchor="ctr" anchorCtr="1"/>
            <a:lstStyle/>
            <a:p>
              <a:pPr algn="ctr"/>
              <a:r>
                <a:rPr lang="en-US" b="1">
                  <a:solidFill>
                    <a:srgbClr val="FFFFFF"/>
                  </a:solidFill>
                  <a:latin typeface="Tahoma" pitchFamily="34" charset="0"/>
                </a:rPr>
                <a:t>15</a:t>
              </a: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005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1600520" grpId="0"/>
    </p:bld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 name="SLIDEID" val="E092817A85B7494D9D488F4BFA15FA01"/>
  <p:tag name="SLIDETYPE" val="Q"/>
  <p:tag name="DEMOGRAPHIC" val="False"/>
  <p:tag name="SPEEDSCORING" val="False"/>
  <p:tag name="CORRECTPOINTVALUE" val="100"/>
  <p:tag name="INCORRECTPOINTVALUE" val="0"/>
  <p:tag name="VALUEFORMAT" val="0%"/>
  <p:tag name="QUESTIONALIAS" val="PRS: Magnetic Field Lines"/>
  <p:tag name="ANSWERSALIAS" val="Up|smicln|Down|smicln|Left to right|smicln|Right to left|smicln|The field inside is zero|smicln|I don’t know"/>
  <p:tag name="CHARTCOLORINDICES" val="2,43,42,35,45,36,46,9,5,16,10,3"/>
  <p:tag name="VALUES" val="Correct|smicln|Incorrect|smicln|Incorrect|smicln|Incorrect|smicln|Incorrect|smicln|Incorrect"/>
  <p:tag name="SLIDEORDER" val="2"/>
  <p:tag name="SLIDEGUID" val="1EFB835F61C0483DBDEBF49DD00A5EE5"/>
  <p:tag name="COUNTDOWNSECONDS" val="15"/>
  <p:tag name="RESPONSESGATHERED" val="False"/>
</p:tagLst>
</file>

<file path=ppt/tags/tag6.xml><?xml version="1.0" encoding="utf-8"?>
<p:tagLst xmlns:a="http://schemas.openxmlformats.org/drawingml/2006/main" xmlns:r="http://schemas.openxmlformats.org/officeDocument/2006/relationships" xmlns:p="http://schemas.openxmlformats.org/presentationml/2006/main">
  <p:tag name="ANSWERBULLETS" val="3"/>
  <p:tag name="OLDNUMANSWERS" val="6"/>
  <p:tag name="TEXTLENGTH" val="73"/>
  <p:tag name="FONTSIZE" val="32"/>
  <p:tag name="BULLETTYPE" val="ppBulletArabicPeriod"/>
  <p:tag name="ANSWERTEXT" val="Up&#10;Down&#10;Left to right&#10;Right to left&#10;The field inside is zero&#10;I don’t know"/>
</p:tagLst>
</file>

<file path=ppt/tags/tag7.xml><?xml version="1.0" encoding="utf-8"?>
<p:tagLst xmlns:a="http://schemas.openxmlformats.org/drawingml/2006/main" xmlns:r="http://schemas.openxmlformats.org/officeDocument/2006/relationships" xmlns:p="http://schemas.openxmlformats.org/presentationml/2006/main">
  <p:tag name="CDTYPE" val="Style_TurningPoint"/>
  <p:tag name="CDTIMELIMIT" val="0"/>
  <p:tag name="STYLE" val="8"/>
  <p:tag name="CDTIMELEFT" val="15"/>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TotalTime>
  <Words>927</Words>
  <Application>Microsoft Office PowerPoint</Application>
  <PresentationFormat>On-screen Show (4:3)</PresentationFormat>
  <Paragraphs>144</Paragraphs>
  <Slides>24</Slides>
  <Notes>12</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24</vt:i4>
      </vt:variant>
    </vt:vector>
  </HeadingPairs>
  <TitlesOfParts>
    <vt:vector size="28" baseType="lpstr">
      <vt:lpstr>Office Theme</vt:lpstr>
      <vt:lpstr>Equation</vt:lpstr>
      <vt:lpstr>Chart</vt:lpstr>
      <vt:lpstr>Microsoft Equation 3.0</vt:lpstr>
      <vt:lpstr>Magnetic Field (1)</vt:lpstr>
      <vt:lpstr>Magnetic Field</vt:lpstr>
      <vt:lpstr>Slide 3</vt:lpstr>
      <vt:lpstr>Magnetism – Bar Magnet</vt:lpstr>
      <vt:lpstr>Magnetic Field of Bar Magnet</vt:lpstr>
      <vt:lpstr>Bar Magnets Are Dipoles!</vt:lpstr>
      <vt:lpstr>Magnetic Monopoles?</vt:lpstr>
      <vt:lpstr>Slide 8</vt:lpstr>
      <vt:lpstr>Exmple: Magnetic Field Lines</vt:lpstr>
      <vt:lpstr> Answer: Magnetic Field Lines</vt:lpstr>
      <vt:lpstr>Magnetic Field of the Earth</vt:lpstr>
      <vt:lpstr>Fields: Gravitational Electric, Magnetic</vt:lpstr>
      <vt:lpstr>What is B?</vt:lpstr>
      <vt:lpstr>Electric Field Of Point Charge</vt:lpstr>
      <vt:lpstr>Magnetic Field Of Moving Charge</vt:lpstr>
      <vt:lpstr>Notation Demonstration</vt:lpstr>
      <vt:lpstr>Slide 17</vt:lpstr>
      <vt:lpstr>Slide 18</vt:lpstr>
      <vt:lpstr>Slide 19</vt:lpstr>
      <vt:lpstr>Slide 20</vt:lpstr>
      <vt:lpstr>Geophysicists concerns and interested  goals in studying the magnetic fields:</vt:lpstr>
      <vt:lpstr>Why do Geophysics‘ people care?</vt:lpstr>
      <vt:lpstr>Slide 23</vt:lpstr>
      <vt:lpstr>Slide 24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Magnetic Field (1)</dc:title>
  <dc:creator>Ho</dc:creator>
  <cp:lastModifiedBy>Ho</cp:lastModifiedBy>
  <cp:revision>9</cp:revision>
  <dcterms:created xsi:type="dcterms:W3CDTF">2006-08-16T00:00:00Z</dcterms:created>
  <dcterms:modified xsi:type="dcterms:W3CDTF">2019-04-14T07:17:26Z</dcterms:modified>
</cp:coreProperties>
</file>