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648" r:id="rId1"/>
  </p:sldMasterIdLst>
  <p:notesMasterIdLst>
    <p:notesMasterId r:id="rId37"/>
  </p:notesMasterIdLst>
  <p:sldIdLst>
    <p:sldId id="350" r:id="rId2"/>
    <p:sldId id="301" r:id="rId3"/>
    <p:sldId id="390" r:id="rId4"/>
    <p:sldId id="368" r:id="rId5"/>
    <p:sldId id="391" r:id="rId6"/>
    <p:sldId id="393" r:id="rId7"/>
    <p:sldId id="392" r:id="rId8"/>
    <p:sldId id="277" r:id="rId9"/>
    <p:sldId id="366" r:id="rId10"/>
    <p:sldId id="367" r:id="rId11"/>
    <p:sldId id="369" r:id="rId12"/>
    <p:sldId id="389" r:id="rId13"/>
    <p:sldId id="374" r:id="rId14"/>
    <p:sldId id="375" r:id="rId15"/>
    <p:sldId id="394" r:id="rId16"/>
    <p:sldId id="378" r:id="rId17"/>
    <p:sldId id="395" r:id="rId18"/>
    <p:sldId id="396" r:id="rId19"/>
    <p:sldId id="397" r:id="rId20"/>
    <p:sldId id="387" r:id="rId21"/>
    <p:sldId id="385" r:id="rId22"/>
    <p:sldId id="388" r:id="rId23"/>
    <p:sldId id="386" r:id="rId24"/>
    <p:sldId id="333" r:id="rId25"/>
    <p:sldId id="334" r:id="rId26"/>
    <p:sldId id="338" r:id="rId27"/>
    <p:sldId id="341" r:id="rId28"/>
    <p:sldId id="342" r:id="rId29"/>
    <p:sldId id="320" r:id="rId30"/>
    <p:sldId id="344" r:id="rId31"/>
    <p:sldId id="345" r:id="rId32"/>
    <p:sldId id="346" r:id="rId33"/>
    <p:sldId id="347" r:id="rId34"/>
    <p:sldId id="348" r:id="rId35"/>
    <p:sldId id="305" r:id="rId36"/>
  </p:sldIdLst>
  <p:sldSz cx="9144000" cy="6858000" type="screen4x3"/>
  <p:notesSz cx="6735763" cy="9869488"/>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7" d="100"/>
          <a:sy n="67" d="100"/>
        </p:scale>
        <p:origin x="-117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16932" y="0"/>
            <a:ext cx="2918831" cy="493474"/>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60" y="0"/>
            <a:ext cx="2918831" cy="493474"/>
          </a:xfrm>
          <a:prstGeom prst="rect">
            <a:avLst/>
          </a:prstGeom>
        </p:spPr>
        <p:txBody>
          <a:bodyPr vert="horz" lIns="91440" tIns="45720" rIns="91440" bIns="45720" rtlCol="1"/>
          <a:lstStyle>
            <a:lvl1pPr algn="l">
              <a:defRPr sz="1200"/>
            </a:lvl1pPr>
          </a:lstStyle>
          <a:p>
            <a:fld id="{00B8ADF9-13D2-435B-97B7-7E1ABC56E5BA}" type="datetimeFigureOut">
              <a:rPr lang="ar-SA" smtClean="0"/>
              <a:t>21/07/40</a:t>
            </a:fld>
            <a:endParaRPr lang="ar-SA"/>
          </a:p>
        </p:txBody>
      </p:sp>
      <p:sp>
        <p:nvSpPr>
          <p:cNvPr id="4" name="عنصر نائب لصورة الشريحة 3"/>
          <p:cNvSpPr>
            <a:spLocks noGrp="1" noRot="1" noChangeAspect="1"/>
          </p:cNvSpPr>
          <p:nvPr>
            <p:ph type="sldImg" idx="2"/>
          </p:nvPr>
        </p:nvSpPr>
        <p:spPr>
          <a:xfrm>
            <a:off x="900113" y="739775"/>
            <a:ext cx="4935537" cy="370205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73577" y="4688007"/>
            <a:ext cx="5388610" cy="444127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16932" y="9374301"/>
            <a:ext cx="2918831" cy="493474"/>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60" y="9374301"/>
            <a:ext cx="2918831" cy="493474"/>
          </a:xfrm>
          <a:prstGeom prst="rect">
            <a:avLst/>
          </a:prstGeom>
        </p:spPr>
        <p:txBody>
          <a:bodyPr vert="horz" lIns="91440" tIns="45720" rIns="91440" bIns="45720" rtlCol="1" anchor="b"/>
          <a:lstStyle>
            <a:lvl1pPr algn="l">
              <a:defRPr sz="1200"/>
            </a:lvl1pPr>
          </a:lstStyle>
          <a:p>
            <a:fld id="{BBBA67D6-2EE0-45CE-98DF-691C42DBAE95}" type="slidenum">
              <a:rPr lang="ar-SA" smtClean="0"/>
              <a:t>‹#›</a:t>
            </a:fld>
            <a:endParaRPr lang="ar-SA"/>
          </a:p>
        </p:txBody>
      </p:sp>
    </p:spTree>
    <p:extLst>
      <p:ext uri="{BB962C8B-B14F-4D97-AF65-F5344CB8AC3E}">
        <p14:creationId xmlns:p14="http://schemas.microsoft.com/office/powerpoint/2010/main" val="403519927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C1E9F4-9B2D-4284-9E69-FE6E7B077E0E}" type="slidenum">
              <a:rPr lang="en-US" altLang="ar-SA"/>
              <a:pPr/>
              <a:t>11</a:t>
            </a:fld>
            <a:endParaRPr lang="en-US" altLang="ar-SA"/>
          </a:p>
        </p:txBody>
      </p:sp>
      <p:sp>
        <p:nvSpPr>
          <p:cNvPr id="154626" name="Rectangle 2"/>
          <p:cNvSpPr>
            <a:spLocks noGrp="1" noRot="1" noChangeAspect="1" noChangeArrowheads="1" noTextEdit="1"/>
          </p:cNvSpPr>
          <p:nvPr>
            <p:ph type="sldImg"/>
          </p:nvPr>
        </p:nvSpPr>
        <p:spPr bwMode="auto">
          <a:xfrm>
            <a:off x="857250" y="727075"/>
            <a:ext cx="4967288" cy="3727450"/>
          </a:xfrm>
          <a:prstGeom prst="rect">
            <a:avLst/>
          </a:prstGeom>
          <a:solidFill>
            <a:srgbClr val="FFFFFF"/>
          </a:solidFill>
          <a:ln>
            <a:solidFill>
              <a:srgbClr val="000000"/>
            </a:solidFill>
            <a:miter lim="800000"/>
            <a:headEnd/>
            <a:tailEnd/>
          </a:ln>
        </p:spPr>
      </p:sp>
      <p:sp>
        <p:nvSpPr>
          <p:cNvPr id="154627" name="Rectangle 3"/>
          <p:cNvSpPr>
            <a:spLocks noGrp="1" noChangeArrowheads="1"/>
          </p:cNvSpPr>
          <p:nvPr>
            <p:ph type="body" idx="1"/>
          </p:nvPr>
        </p:nvSpPr>
        <p:spPr bwMode="auto">
          <a:xfrm>
            <a:off x="881438" y="4696493"/>
            <a:ext cx="4991890" cy="4458241"/>
          </a:xfrm>
          <a:prstGeom prst="rect">
            <a:avLst/>
          </a:prstGeom>
          <a:solidFill>
            <a:srgbClr val="FFFFFF"/>
          </a:solidFill>
          <a:ln>
            <a:solidFill>
              <a:srgbClr val="000000"/>
            </a:solidFill>
            <a:miter lim="800000"/>
            <a:headEnd/>
            <a:tailEnd/>
          </a:ln>
        </p:spPr>
        <p:txBody>
          <a:bodyPr lIns="89893" tIns="44946" rIns="89893" bIns="44946"/>
          <a:lstStyle/>
          <a:p>
            <a:r>
              <a:rPr lang="en-US" altLang="ar-SA"/>
              <a:t>Salt and pepper and impulse noise can be due to transmission errors (e.g., from deep space probe), dead CCD pixels, specks on lens</a:t>
            </a:r>
          </a:p>
          <a:p>
            <a:r>
              <a:rPr lang="en-US" altLang="ar-SA"/>
              <a:t>We’re going to focus on Gaussian noise first.</a:t>
            </a:r>
          </a:p>
          <a:p>
            <a:r>
              <a:rPr lang="en-US" altLang="ar-SA"/>
              <a:t>If you had a sensor that was a little noisy and measuring the same thing over and over, how would you reduce the noise?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305F86-9855-45E8-A665-2669E9969FEC}" type="slidenum">
              <a:rPr lang="en-US"/>
              <a:pPr/>
              <a:t>12</a:t>
            </a:fld>
            <a:endParaRPr lang="en-US"/>
          </a:p>
        </p:txBody>
      </p:sp>
      <p:sp>
        <p:nvSpPr>
          <p:cNvPr id="568322" name="Rectangle 2"/>
          <p:cNvSpPr>
            <a:spLocks noGrp="1" noRot="1" noChangeAspect="1" noChangeArrowheads="1" noTextEdit="1"/>
          </p:cNvSpPr>
          <p:nvPr>
            <p:ph type="sldImg"/>
          </p:nvPr>
        </p:nvSpPr>
        <p:spPr bwMode="auto">
          <a:xfrm>
            <a:off x="855663" y="727075"/>
            <a:ext cx="4968875" cy="3727450"/>
          </a:xfrm>
          <a:prstGeom prst="rect">
            <a:avLst/>
          </a:prstGeom>
          <a:solidFill>
            <a:srgbClr val="FFFFFF"/>
          </a:solidFill>
          <a:ln>
            <a:solidFill>
              <a:srgbClr val="000000"/>
            </a:solidFill>
            <a:miter lim="800000"/>
            <a:headEnd/>
            <a:tailEnd/>
          </a:ln>
        </p:spPr>
      </p:sp>
      <p:sp>
        <p:nvSpPr>
          <p:cNvPr id="568323" name="Rectangle 3"/>
          <p:cNvSpPr>
            <a:spLocks noGrp="1" noChangeArrowheads="1"/>
          </p:cNvSpPr>
          <p:nvPr>
            <p:ph type="body" idx="1"/>
          </p:nvPr>
        </p:nvSpPr>
        <p:spPr bwMode="auto">
          <a:xfrm>
            <a:off x="882523" y="4696526"/>
            <a:ext cx="4990706" cy="4457462"/>
          </a:xfrm>
          <a:prstGeom prst="rect">
            <a:avLst/>
          </a:prstGeom>
          <a:solidFill>
            <a:srgbClr val="FFFFFF"/>
          </a:solidFill>
          <a:ln>
            <a:solidFill>
              <a:srgbClr val="000000"/>
            </a:solidFill>
            <a:miter lim="800000"/>
            <a:headEnd/>
            <a:tailEnd/>
          </a:ln>
        </p:spPr>
        <p:txBody>
          <a:bodyPr lIns="89659" tIns="44830" rIns="89659" bIns="44830"/>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2B6F28-B7F6-427D-89A1-E53B2E26FB1F}" type="slidenum">
              <a:rPr lang="en-US" altLang="ar-SA"/>
              <a:pPr/>
              <a:t>13</a:t>
            </a:fld>
            <a:endParaRPr lang="en-US" altLang="ar-SA"/>
          </a:p>
        </p:txBody>
      </p:sp>
      <p:sp>
        <p:nvSpPr>
          <p:cNvPr id="232450" name="Rectangle 2"/>
          <p:cNvSpPr>
            <a:spLocks noGrp="1" noRot="1" noChangeAspect="1" noChangeArrowheads="1" noTextEdit="1"/>
          </p:cNvSpPr>
          <p:nvPr>
            <p:ph type="sldImg"/>
          </p:nvPr>
        </p:nvSpPr>
        <p:spPr bwMode="auto">
          <a:xfrm>
            <a:off x="857250" y="727075"/>
            <a:ext cx="4967288" cy="3727450"/>
          </a:xfrm>
          <a:prstGeom prst="rect">
            <a:avLst/>
          </a:prstGeom>
          <a:solidFill>
            <a:srgbClr val="FFFFFF"/>
          </a:solidFill>
          <a:ln>
            <a:solidFill>
              <a:srgbClr val="000000"/>
            </a:solidFill>
            <a:miter lim="800000"/>
            <a:headEnd/>
            <a:tailEnd/>
          </a:ln>
        </p:spPr>
      </p:sp>
      <p:sp>
        <p:nvSpPr>
          <p:cNvPr id="232451" name="Rectangle 3"/>
          <p:cNvSpPr>
            <a:spLocks noGrp="1" noChangeArrowheads="1"/>
          </p:cNvSpPr>
          <p:nvPr>
            <p:ph type="body" idx="1"/>
          </p:nvPr>
        </p:nvSpPr>
        <p:spPr bwMode="auto">
          <a:xfrm>
            <a:off x="881438" y="4696493"/>
            <a:ext cx="4991890" cy="4458241"/>
          </a:xfrm>
          <a:prstGeom prst="rect">
            <a:avLst/>
          </a:prstGeom>
          <a:solidFill>
            <a:srgbClr val="FFFFFF"/>
          </a:solidFill>
          <a:ln>
            <a:solidFill>
              <a:srgbClr val="000000"/>
            </a:solidFill>
            <a:miter lim="800000"/>
            <a:headEnd/>
            <a:tailEnd/>
          </a:ln>
        </p:spPr>
        <p:txBody>
          <a:bodyPr lIns="89893" tIns="44946" rIns="89893" bIns="44946"/>
          <a:lstStyle/>
          <a:p>
            <a:r>
              <a:rPr lang="en-US" altLang="ar-SA"/>
              <a:t>Replace each pixel with the average of a kxk window around it</a:t>
            </a:r>
          </a:p>
          <a:p>
            <a:r>
              <a:rPr lang="en-US" altLang="ar-SA"/>
              <a:t>What happens if we use a larger filter window?</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C3E939-7EF7-47D3-9C91-D30BD2E772A5}" type="slidenum">
              <a:rPr lang="en-US" altLang="ar-SA"/>
              <a:pPr/>
              <a:t>14</a:t>
            </a:fld>
            <a:endParaRPr lang="en-US" altLang="ar-SA"/>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r>
              <a:rPr lang="en-US" altLang="ar-SA"/>
              <a:t>Demo with photoshop</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414607-7D80-4B54-9C15-5B7E07E08342}" type="slidenum">
              <a:rPr lang="en-US" altLang="ar-SA"/>
              <a:pPr/>
              <a:t>16</a:t>
            </a:fld>
            <a:endParaRPr lang="en-US" altLang="ar-SA"/>
          </a:p>
        </p:txBody>
      </p:sp>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p:txBody>
          <a:bodyPr/>
          <a:lstStyle/>
          <a:p>
            <a:endParaRPr lang="ar-SA" altLang="ar-S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78C2A7-3C9D-4A6D-BFFE-77736BD7B799}" type="slidenum">
              <a:rPr lang="en-US" altLang="ar-SA"/>
              <a:pPr/>
              <a:t>20</a:t>
            </a:fld>
            <a:endParaRPr lang="en-US" altLang="ar-SA"/>
          </a:p>
        </p:txBody>
      </p:sp>
      <p:sp>
        <p:nvSpPr>
          <p:cNvPr id="240642" name="Rectangle 2"/>
          <p:cNvSpPr>
            <a:spLocks noGrp="1" noRot="1" noChangeAspect="1" noChangeArrowheads="1" noTextEdit="1"/>
          </p:cNvSpPr>
          <p:nvPr>
            <p:ph type="sldImg"/>
          </p:nvPr>
        </p:nvSpPr>
        <p:spPr>
          <a:ln/>
        </p:spPr>
      </p:sp>
      <p:sp>
        <p:nvSpPr>
          <p:cNvPr id="240643" name="Rectangle 3"/>
          <p:cNvSpPr>
            <a:spLocks noGrp="1" noChangeArrowheads="1"/>
          </p:cNvSpPr>
          <p:nvPr>
            <p:ph type="body" idx="1"/>
          </p:nvPr>
        </p:nvSpPr>
        <p:spPr/>
        <p:txBody>
          <a:bodyPr/>
          <a:lstStyle/>
          <a:p>
            <a:r>
              <a:rPr lang="en-US" altLang="ar-SA"/>
              <a:t>They are the same for filters that have both horizontal and vertical symmetry.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04DF97-BA4B-44A5-AF1C-12965637BCD7}" type="slidenum">
              <a:rPr lang="en-US" altLang="ar-SA"/>
              <a:pPr/>
              <a:t>21</a:t>
            </a:fld>
            <a:endParaRPr lang="en-US" altLang="ar-SA"/>
          </a:p>
        </p:txBody>
      </p:sp>
      <p:sp>
        <p:nvSpPr>
          <p:cNvPr id="172034" name="Rectangle 2"/>
          <p:cNvSpPr>
            <a:spLocks noGrp="1" noRot="1" noChangeAspect="1" noChangeArrowheads="1" noTextEdit="1"/>
          </p:cNvSpPr>
          <p:nvPr>
            <p:ph type="sldImg"/>
          </p:nvPr>
        </p:nvSpPr>
        <p:spPr bwMode="auto">
          <a:xfrm>
            <a:off x="857250" y="727075"/>
            <a:ext cx="4967288" cy="3727450"/>
          </a:xfrm>
          <a:prstGeom prst="rect">
            <a:avLst/>
          </a:prstGeom>
          <a:solidFill>
            <a:srgbClr val="FFFFFF"/>
          </a:solidFill>
          <a:ln>
            <a:solidFill>
              <a:srgbClr val="000000"/>
            </a:solidFill>
            <a:miter lim="800000"/>
            <a:headEnd/>
            <a:tailEnd/>
          </a:ln>
        </p:spPr>
      </p:sp>
      <p:sp>
        <p:nvSpPr>
          <p:cNvPr id="172035" name="Rectangle 3"/>
          <p:cNvSpPr>
            <a:spLocks noGrp="1" noChangeArrowheads="1"/>
          </p:cNvSpPr>
          <p:nvPr>
            <p:ph type="body" idx="1"/>
          </p:nvPr>
        </p:nvSpPr>
        <p:spPr bwMode="auto">
          <a:xfrm>
            <a:off x="881438" y="4696493"/>
            <a:ext cx="4991890" cy="4458241"/>
          </a:xfrm>
          <a:prstGeom prst="rect">
            <a:avLst/>
          </a:prstGeom>
          <a:solidFill>
            <a:srgbClr val="FFFFFF"/>
          </a:solidFill>
          <a:ln>
            <a:solidFill>
              <a:srgbClr val="000000"/>
            </a:solidFill>
            <a:miter lim="800000"/>
            <a:headEnd/>
            <a:tailEnd/>
          </a:ln>
        </p:spPr>
        <p:txBody>
          <a:bodyPr lIns="89893" tIns="44946" rIns="89893" bIns="44946"/>
          <a:lstStyle/>
          <a:p>
            <a:r>
              <a:rPr lang="en-US" altLang="ar-SA"/>
              <a:t>Better at salt’n’pepper noise</a:t>
            </a:r>
          </a:p>
          <a:p>
            <a:r>
              <a:rPr lang="en-US" altLang="ar-SA"/>
              <a:t>Not convolution: try a region with 1’s and a 2, and then 1’s and a 3</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DEC57C-AFA4-4F53-BF87-2ADCFDB2E32A}" type="slidenum">
              <a:rPr lang="en-US" altLang="ar-SA"/>
              <a:pPr/>
              <a:t>23</a:t>
            </a:fld>
            <a:endParaRPr lang="en-US" altLang="ar-SA"/>
          </a:p>
        </p:txBody>
      </p:sp>
      <p:sp>
        <p:nvSpPr>
          <p:cNvPr id="221186" name="Rectangle 2"/>
          <p:cNvSpPr>
            <a:spLocks noGrp="1" noRot="1" noChangeAspect="1" noChangeArrowheads="1" noTextEdit="1"/>
          </p:cNvSpPr>
          <p:nvPr>
            <p:ph type="sldImg"/>
          </p:nvPr>
        </p:nvSpPr>
        <p:spPr>
          <a:ln/>
        </p:spPr>
      </p:sp>
      <p:sp>
        <p:nvSpPr>
          <p:cNvPr id="221187" name="Rectangle 3"/>
          <p:cNvSpPr>
            <a:spLocks noGrp="1" noChangeArrowheads="1"/>
          </p:cNvSpPr>
          <p:nvPr>
            <p:ph type="body" idx="1"/>
          </p:nvPr>
        </p:nvSpPr>
        <p:spPr/>
        <p:txBody>
          <a:bodyPr/>
          <a:lstStyle/>
          <a:p>
            <a:endParaRPr lang="ar-SA" alt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77E450F9-7CC5-4827-9C95-BA1C0F59F17B}" type="datetime1">
              <a:rPr lang="ar-SA" smtClean="0"/>
              <a:t>21/07/40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4285339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B79C0ADA-975D-4AC2-B785-C880F06C9A3A}" type="datetime1">
              <a:rPr lang="ar-SA" smtClean="0"/>
              <a:t>21/07/40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358729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B64B0484-9359-45E0-8C18-35BDD8E02AFD}" type="datetime1">
              <a:rPr lang="ar-SA" smtClean="0"/>
              <a:t>21/07/40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25241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854075"/>
            <a:ext cx="8229600" cy="5851525"/>
          </a:xfrm>
          <a:prstGeom prst="rect">
            <a:avLst/>
          </a:prstGeom>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9404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8681F70C-9CDD-41F7-903D-5FEAD8E2A74F}" type="datetime1">
              <a:rPr lang="ar-SA" smtClean="0"/>
              <a:t>21/07/40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140773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622C89E6-040F-465E-B11E-E49B27D694CF}" type="datetime1">
              <a:rPr lang="ar-SA" smtClean="0"/>
              <a:t>21/07/40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362402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838F168A-E9FC-40DA-A260-13F7932035D7}" type="datetime1">
              <a:rPr lang="ar-SA" smtClean="0"/>
              <a:t>21/07/40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342422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624E8AD5-1866-4EC3-A25B-8B4EC533C304}" type="datetime1">
              <a:rPr lang="ar-SA" smtClean="0"/>
              <a:t>21/07/40</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263796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25AFC788-E5AF-48CF-94DA-33550605A602}" type="datetime1">
              <a:rPr lang="ar-SA" smtClean="0"/>
              <a:t>21/07/40</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522522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49CB3E15-D2D1-4A8E-B58E-2A1344D5C8F7}" type="datetime1">
              <a:rPr lang="ar-SA" smtClean="0"/>
              <a:t>21/07/40</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158894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7D2A718-34B4-49AB-9C8E-85439523F490}" type="datetime1">
              <a:rPr lang="ar-SA" smtClean="0"/>
              <a:t>21/07/40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2684112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A7ACA689-6DA7-4B6A-B8FA-E2AD34915045}" type="datetime1">
              <a:rPr lang="ar-SA" smtClean="0"/>
              <a:t>21/07/40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726189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5D7FDF8-D67C-49E2-83C9-875A7141C88D}" type="datetime1">
              <a:rPr lang="ar-SA" smtClean="0"/>
              <a:t>21/07/40</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5D8D0D5-9E57-4FB2-8060-A960DC7EEBBE}" type="slidenum">
              <a:rPr lang="ar-SA" smtClean="0"/>
              <a:t>‹#›</a:t>
            </a:fld>
            <a:endParaRPr lang="ar-SA"/>
          </a:p>
        </p:txBody>
      </p:sp>
    </p:spTree>
    <p:extLst>
      <p:ext uri="{BB962C8B-B14F-4D97-AF65-F5344CB8AC3E}">
        <p14:creationId xmlns:p14="http://schemas.microsoft.com/office/powerpoint/2010/main" val="245175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xml"/><Relationship Id="rId7" Type="http://schemas.openxmlformats.org/officeDocument/2006/relationships/image" Target="../media/image3.wmf"/><Relationship Id="rId2" Type="http://schemas.openxmlformats.org/officeDocument/2006/relationships/tags" Target="../tags/tag1.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notesSlide" Target="../notesSlides/notesSlide3.xml"/><Relationship Id="rId4" Type="http://schemas.openxmlformats.org/officeDocument/2006/relationships/slideLayout" Target="../slideLayouts/slideLayout2.xml"/><Relationship Id="rId9"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7.wmf"/><Relationship Id="rId5" Type="http://schemas.openxmlformats.org/officeDocument/2006/relationships/image" Target="../media/image3.wmf"/><Relationship Id="rId4"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1.png"/><Relationship Id="rId3" Type="http://schemas.openxmlformats.org/officeDocument/2006/relationships/tags" Target="../tags/tag4.xml"/><Relationship Id="rId7" Type="http://schemas.openxmlformats.org/officeDocument/2006/relationships/notesSlide" Target="../notesSlides/notesSlide5.xml"/><Relationship Id="rId12" Type="http://schemas.openxmlformats.org/officeDocument/2006/relationships/image" Target="../media/image8.png"/><Relationship Id="rId2" Type="http://schemas.openxmlformats.org/officeDocument/2006/relationships/tags" Target="../tags/tag3.xml"/><Relationship Id="rId1" Type="http://schemas.openxmlformats.org/officeDocument/2006/relationships/vmlDrawing" Target="../drawings/vmlDrawing5.vml"/><Relationship Id="rId6" Type="http://schemas.openxmlformats.org/officeDocument/2006/relationships/slideLayout" Target="../slideLayouts/slideLayout2.xml"/><Relationship Id="rId11" Type="http://schemas.openxmlformats.org/officeDocument/2006/relationships/oleObject" Target="../embeddings/oleObject5.bin"/><Relationship Id="rId5" Type="http://schemas.openxmlformats.org/officeDocument/2006/relationships/tags" Target="../tags/tag6.xml"/><Relationship Id="rId10" Type="http://schemas.openxmlformats.org/officeDocument/2006/relationships/image" Target="../media/image10.png"/><Relationship Id="rId4" Type="http://schemas.openxmlformats.org/officeDocument/2006/relationships/tags" Target="../tags/tag5.xml"/><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3.wmf"/><Relationship Id="rId4" Type="http://schemas.openxmlformats.org/officeDocument/2006/relationships/oleObject" Target="../embeddings/oleObject6.bin"/></Relationships>
</file>

<file path=ppt/slides/_rels/slide22.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9.wmf"/><Relationship Id="rId5" Type="http://schemas.openxmlformats.org/officeDocument/2006/relationships/oleObject" Target="../embeddings/oleObject8.bin"/><Relationship Id="rId4" Type="http://schemas.openxmlformats.org/officeDocument/2006/relationships/image" Target="../media/image18.w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21.wmf"/><Relationship Id="rId5" Type="http://schemas.openxmlformats.org/officeDocument/2006/relationships/image" Target="../media/image3.wmf"/><Relationship Id="rId4" Type="http://schemas.openxmlformats.org/officeDocument/2006/relationships/oleObject" Target="../embeddings/oleObject10.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s3-ap-southeast-1.amazonaws.com/mpt15awshkbkt1/resources_conversion_files/presentation_seminar_ppt_1462283928_206740-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7716" b="45707"/>
          <a:stretch/>
        </p:blipFill>
        <p:spPr bwMode="auto">
          <a:xfrm>
            <a:off x="0" y="116631"/>
            <a:ext cx="9108504" cy="2448273"/>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4"/>
          <p:cNvSpPr/>
          <p:nvPr/>
        </p:nvSpPr>
        <p:spPr>
          <a:xfrm>
            <a:off x="395536" y="2616950"/>
            <a:ext cx="7992888" cy="1938992"/>
          </a:xfrm>
          <a:prstGeom prst="rect">
            <a:avLst/>
          </a:prstGeom>
        </p:spPr>
        <p:txBody>
          <a:bodyPr wrap="square">
            <a:spAutoFit/>
          </a:bodyPr>
          <a:lstStyle/>
          <a:p>
            <a:pPr algn="l"/>
            <a:r>
              <a:rPr lang="en-US" sz="2400" dirty="0"/>
              <a:t>Image enhancement is the process of digitally manipulating a stored image using software. The tools used for image enhancement include many different kinds of software such as filters, image editors and other tools for changing various properties of an entire image or parts of an image.</a:t>
            </a:r>
            <a:endParaRPr lang="ar-SA" sz="2400" dirty="0"/>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1</a:t>
            </a:fld>
            <a:endParaRPr lang="ar-SA"/>
          </a:p>
        </p:txBody>
      </p:sp>
    </p:spTree>
    <p:extLst>
      <p:ext uri="{BB962C8B-B14F-4D97-AF65-F5344CB8AC3E}">
        <p14:creationId xmlns:p14="http://schemas.microsoft.com/office/powerpoint/2010/main" val="1158037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684213" y="0"/>
            <a:ext cx="7772400" cy="1143000"/>
          </a:xfrm>
        </p:spPr>
        <p:txBody>
          <a:bodyPr/>
          <a:lstStyle/>
          <a:p>
            <a:r>
              <a:rPr lang="hu-HU" altLang="ar-SA" dirty="0"/>
              <a:t>Histogram specification II</a:t>
            </a:r>
          </a:p>
        </p:txBody>
      </p:sp>
      <p:sp>
        <p:nvSpPr>
          <p:cNvPr id="206897" name="Text Box 49"/>
          <p:cNvSpPr txBox="1">
            <a:spLocks noChangeArrowheads="1"/>
          </p:cNvSpPr>
          <p:nvPr/>
        </p:nvSpPr>
        <p:spPr bwMode="auto">
          <a:xfrm>
            <a:off x="5149850" y="4003675"/>
            <a:ext cx="3873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hu-HU" altLang="ar-SA" sz="3200" i="1"/>
              <a:t>S</a:t>
            </a:r>
            <a:endParaRPr lang="hu-HU" altLang="ar-SA" sz="3200" baseline="30000"/>
          </a:p>
        </p:txBody>
      </p:sp>
      <p:sp>
        <p:nvSpPr>
          <p:cNvPr id="206898" name="Line 50"/>
          <p:cNvSpPr>
            <a:spLocks noChangeShapeType="1"/>
          </p:cNvSpPr>
          <p:nvPr/>
        </p:nvSpPr>
        <p:spPr bwMode="auto">
          <a:xfrm flipV="1">
            <a:off x="1620838" y="2347913"/>
            <a:ext cx="0" cy="12239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899" name="Line 51"/>
          <p:cNvSpPr>
            <a:spLocks noChangeShapeType="1"/>
          </p:cNvSpPr>
          <p:nvPr/>
        </p:nvSpPr>
        <p:spPr bwMode="auto">
          <a:xfrm>
            <a:off x="1620838" y="3571875"/>
            <a:ext cx="17287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900" name="Line 52"/>
          <p:cNvSpPr>
            <a:spLocks noChangeShapeType="1"/>
          </p:cNvSpPr>
          <p:nvPr/>
        </p:nvSpPr>
        <p:spPr bwMode="auto">
          <a:xfrm flipV="1">
            <a:off x="5724525" y="2276475"/>
            <a:ext cx="0" cy="12239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901" name="Line 53"/>
          <p:cNvSpPr>
            <a:spLocks noChangeShapeType="1"/>
          </p:cNvSpPr>
          <p:nvPr/>
        </p:nvSpPr>
        <p:spPr bwMode="auto">
          <a:xfrm>
            <a:off x="5724525" y="3500438"/>
            <a:ext cx="17287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903" name="Freeform 55"/>
          <p:cNvSpPr>
            <a:spLocks/>
          </p:cNvSpPr>
          <p:nvPr/>
        </p:nvSpPr>
        <p:spPr bwMode="auto">
          <a:xfrm>
            <a:off x="5940425" y="2708275"/>
            <a:ext cx="1219200" cy="601663"/>
          </a:xfrm>
          <a:custGeom>
            <a:avLst/>
            <a:gdLst>
              <a:gd name="T0" fmla="*/ 0 w 768"/>
              <a:gd name="T1" fmla="*/ 339 h 379"/>
              <a:gd name="T2" fmla="*/ 104 w 768"/>
              <a:gd name="T3" fmla="*/ 171 h 379"/>
              <a:gd name="T4" fmla="*/ 152 w 768"/>
              <a:gd name="T5" fmla="*/ 67 h 379"/>
              <a:gd name="T6" fmla="*/ 224 w 768"/>
              <a:gd name="T7" fmla="*/ 43 h 379"/>
              <a:gd name="T8" fmla="*/ 544 w 768"/>
              <a:gd name="T9" fmla="*/ 83 h 379"/>
              <a:gd name="T10" fmla="*/ 576 w 768"/>
              <a:gd name="T11" fmla="*/ 131 h 379"/>
              <a:gd name="T12" fmla="*/ 608 w 768"/>
              <a:gd name="T13" fmla="*/ 171 h 379"/>
              <a:gd name="T14" fmla="*/ 664 w 768"/>
              <a:gd name="T15" fmla="*/ 299 h 379"/>
              <a:gd name="T16" fmla="*/ 672 w 768"/>
              <a:gd name="T17" fmla="*/ 323 h 379"/>
              <a:gd name="T18" fmla="*/ 720 w 768"/>
              <a:gd name="T19" fmla="*/ 339 h 379"/>
              <a:gd name="T20" fmla="*/ 728 w 768"/>
              <a:gd name="T21" fmla="*/ 363 h 379"/>
              <a:gd name="T22" fmla="*/ 768 w 768"/>
              <a:gd name="T23"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8" h="379">
                <a:moveTo>
                  <a:pt x="0" y="339"/>
                </a:moveTo>
                <a:cubicBezTo>
                  <a:pt x="63" y="297"/>
                  <a:pt x="38" y="193"/>
                  <a:pt x="104" y="171"/>
                </a:cubicBezTo>
                <a:cubicBezTo>
                  <a:pt x="109" y="153"/>
                  <a:pt x="136" y="78"/>
                  <a:pt x="152" y="67"/>
                </a:cubicBezTo>
                <a:cubicBezTo>
                  <a:pt x="173" y="53"/>
                  <a:pt x="201" y="52"/>
                  <a:pt x="224" y="43"/>
                </a:cubicBezTo>
                <a:cubicBezTo>
                  <a:pt x="347" y="47"/>
                  <a:pt x="461" y="0"/>
                  <a:pt x="544" y="83"/>
                </a:cubicBezTo>
                <a:cubicBezTo>
                  <a:pt x="563" y="140"/>
                  <a:pt x="536" y="71"/>
                  <a:pt x="576" y="131"/>
                </a:cubicBezTo>
                <a:cubicBezTo>
                  <a:pt x="607" y="177"/>
                  <a:pt x="554" y="135"/>
                  <a:pt x="608" y="171"/>
                </a:cubicBezTo>
                <a:cubicBezTo>
                  <a:pt x="623" y="217"/>
                  <a:pt x="630" y="265"/>
                  <a:pt x="664" y="299"/>
                </a:cubicBezTo>
                <a:cubicBezTo>
                  <a:pt x="667" y="307"/>
                  <a:pt x="665" y="318"/>
                  <a:pt x="672" y="323"/>
                </a:cubicBezTo>
                <a:cubicBezTo>
                  <a:pt x="686" y="333"/>
                  <a:pt x="720" y="339"/>
                  <a:pt x="720" y="339"/>
                </a:cubicBezTo>
                <a:cubicBezTo>
                  <a:pt x="723" y="347"/>
                  <a:pt x="722" y="358"/>
                  <a:pt x="728" y="363"/>
                </a:cubicBezTo>
                <a:cubicBezTo>
                  <a:pt x="739" y="372"/>
                  <a:pt x="768" y="379"/>
                  <a:pt x="768" y="379"/>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905" name="Line 57"/>
          <p:cNvSpPr>
            <a:spLocks noChangeShapeType="1"/>
          </p:cNvSpPr>
          <p:nvPr/>
        </p:nvSpPr>
        <p:spPr bwMode="auto">
          <a:xfrm flipV="1">
            <a:off x="1620838" y="4724400"/>
            <a:ext cx="0" cy="12239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906" name="Line 58"/>
          <p:cNvSpPr>
            <a:spLocks noChangeShapeType="1"/>
          </p:cNvSpPr>
          <p:nvPr/>
        </p:nvSpPr>
        <p:spPr bwMode="auto">
          <a:xfrm>
            <a:off x="1620838" y="5948363"/>
            <a:ext cx="172878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908" name="Line 60"/>
          <p:cNvSpPr>
            <a:spLocks noChangeShapeType="1"/>
          </p:cNvSpPr>
          <p:nvPr/>
        </p:nvSpPr>
        <p:spPr bwMode="auto">
          <a:xfrm flipV="1">
            <a:off x="5724525" y="4795838"/>
            <a:ext cx="0" cy="12239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909" name="Line 61"/>
          <p:cNvSpPr>
            <a:spLocks noChangeShapeType="1"/>
          </p:cNvSpPr>
          <p:nvPr/>
        </p:nvSpPr>
        <p:spPr bwMode="auto">
          <a:xfrm>
            <a:off x="5724525" y="6019800"/>
            <a:ext cx="17287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cxnSp>
        <p:nvCxnSpPr>
          <p:cNvPr id="206911" name="AutoShape 63"/>
          <p:cNvCxnSpPr>
            <a:cxnSpLocks noChangeShapeType="1"/>
          </p:cNvCxnSpPr>
          <p:nvPr/>
        </p:nvCxnSpPr>
        <p:spPr bwMode="auto">
          <a:xfrm rot="16200000">
            <a:off x="1585119" y="2815431"/>
            <a:ext cx="719138" cy="504825"/>
          </a:xfrm>
          <a:prstGeom prst="curvedConnector3">
            <a:avLst>
              <a:gd name="adj1" fmla="val 49889"/>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6912" name="AutoShape 64"/>
          <p:cNvCxnSpPr>
            <a:cxnSpLocks noChangeShapeType="1"/>
          </p:cNvCxnSpPr>
          <p:nvPr/>
        </p:nvCxnSpPr>
        <p:spPr bwMode="auto">
          <a:xfrm rot="10800000">
            <a:off x="2197100" y="2708275"/>
            <a:ext cx="863600" cy="792163"/>
          </a:xfrm>
          <a:prstGeom prst="curvedConnector3">
            <a:avLst>
              <a:gd name="adj1" fmla="val 50000"/>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6913" name="Text Box 65"/>
          <p:cNvSpPr txBox="1">
            <a:spLocks noChangeArrowheads="1"/>
          </p:cNvSpPr>
          <p:nvPr/>
        </p:nvSpPr>
        <p:spPr bwMode="auto">
          <a:xfrm>
            <a:off x="3276600" y="4003675"/>
            <a:ext cx="4095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hu-HU" altLang="ar-SA" sz="3200" i="1"/>
              <a:t>T</a:t>
            </a:r>
          </a:p>
        </p:txBody>
      </p:sp>
      <p:sp>
        <p:nvSpPr>
          <p:cNvPr id="206914" name="Text Box 66"/>
          <p:cNvSpPr txBox="1">
            <a:spLocks noChangeArrowheads="1"/>
          </p:cNvSpPr>
          <p:nvPr/>
        </p:nvSpPr>
        <p:spPr bwMode="auto">
          <a:xfrm>
            <a:off x="3781425" y="3068638"/>
            <a:ext cx="9906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hu-HU" altLang="ar-SA" sz="3200" i="1" dirty="0"/>
              <a:t>S</a:t>
            </a:r>
            <a:r>
              <a:rPr lang="hu-HU" altLang="ar-SA" sz="3200" baseline="30000" dirty="0"/>
              <a:t>-1</a:t>
            </a:r>
            <a:r>
              <a:rPr lang="hu-HU" altLang="ar-SA" sz="3200" baseline="-25000" dirty="0">
                <a:cs typeface="Times New Roman" pitchFamily="18" charset="0"/>
              </a:rPr>
              <a:t>*</a:t>
            </a:r>
            <a:r>
              <a:rPr lang="hu-HU" altLang="ar-SA" sz="3200" dirty="0"/>
              <a:t>T</a:t>
            </a:r>
          </a:p>
        </p:txBody>
      </p:sp>
      <p:sp>
        <p:nvSpPr>
          <p:cNvPr id="206915" name="Line 67"/>
          <p:cNvSpPr>
            <a:spLocks noChangeShapeType="1"/>
          </p:cNvSpPr>
          <p:nvPr/>
        </p:nvSpPr>
        <p:spPr bwMode="auto">
          <a:xfrm>
            <a:off x="1620838" y="5300663"/>
            <a:ext cx="15128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916" name="Line 68"/>
          <p:cNvSpPr>
            <a:spLocks noChangeShapeType="1"/>
          </p:cNvSpPr>
          <p:nvPr/>
        </p:nvSpPr>
        <p:spPr bwMode="auto">
          <a:xfrm>
            <a:off x="5724525" y="5443538"/>
            <a:ext cx="15128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ar-SA"/>
          </a:p>
        </p:txBody>
      </p:sp>
      <p:sp>
        <p:nvSpPr>
          <p:cNvPr id="206917" name="AutoShape 69"/>
          <p:cNvSpPr>
            <a:spLocks noChangeArrowheads="1"/>
          </p:cNvSpPr>
          <p:nvPr/>
        </p:nvSpPr>
        <p:spPr bwMode="auto">
          <a:xfrm>
            <a:off x="2773363" y="4003675"/>
            <a:ext cx="358775" cy="865188"/>
          </a:xfrm>
          <a:prstGeom prst="downArrow">
            <a:avLst>
              <a:gd name="adj1" fmla="val 50000"/>
              <a:gd name="adj2" fmla="val 60288"/>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ar-SA"/>
          </a:p>
        </p:txBody>
      </p:sp>
      <p:sp>
        <p:nvSpPr>
          <p:cNvPr id="206918" name="AutoShape 70"/>
          <p:cNvSpPr>
            <a:spLocks noChangeArrowheads="1"/>
          </p:cNvSpPr>
          <p:nvPr/>
        </p:nvSpPr>
        <p:spPr bwMode="auto">
          <a:xfrm>
            <a:off x="5940425" y="4003675"/>
            <a:ext cx="358775" cy="865188"/>
          </a:xfrm>
          <a:prstGeom prst="downArrow">
            <a:avLst>
              <a:gd name="adj1" fmla="val 50000"/>
              <a:gd name="adj2" fmla="val 60288"/>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ar-SA"/>
          </a:p>
        </p:txBody>
      </p:sp>
      <p:sp>
        <p:nvSpPr>
          <p:cNvPr id="206919" name="AutoShape 71"/>
          <p:cNvSpPr>
            <a:spLocks noChangeArrowheads="1"/>
          </p:cNvSpPr>
          <p:nvPr/>
        </p:nvSpPr>
        <p:spPr bwMode="auto">
          <a:xfrm>
            <a:off x="3852863" y="2779713"/>
            <a:ext cx="1079500" cy="287337"/>
          </a:xfrm>
          <a:prstGeom prst="rightArrow">
            <a:avLst>
              <a:gd name="adj1" fmla="val 50000"/>
              <a:gd name="adj2" fmla="val 93923"/>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ar-SA"/>
          </a:p>
        </p:txBody>
      </p:sp>
      <p:sp>
        <p:nvSpPr>
          <p:cNvPr id="206921" name="Text Box 73"/>
          <p:cNvSpPr txBox="1">
            <a:spLocks noChangeArrowheads="1"/>
          </p:cNvSpPr>
          <p:nvPr/>
        </p:nvSpPr>
        <p:spPr bwMode="auto">
          <a:xfrm>
            <a:off x="1311275" y="1360488"/>
            <a:ext cx="15033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hu-HU" altLang="ar-SA"/>
              <a:t>histogram</a:t>
            </a:r>
            <a:r>
              <a:rPr lang="hu-HU" altLang="ar-SA" baseline="-25000"/>
              <a:t>1</a:t>
            </a:r>
          </a:p>
        </p:txBody>
      </p:sp>
      <p:sp>
        <p:nvSpPr>
          <p:cNvPr id="206922" name="Text Box 74"/>
          <p:cNvSpPr txBox="1">
            <a:spLocks noChangeArrowheads="1"/>
          </p:cNvSpPr>
          <p:nvPr/>
        </p:nvSpPr>
        <p:spPr bwMode="auto">
          <a:xfrm>
            <a:off x="5651500" y="1412875"/>
            <a:ext cx="15033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hu-HU" altLang="ar-SA"/>
              <a:t>histogram</a:t>
            </a:r>
            <a:r>
              <a:rPr lang="hu-HU" altLang="ar-SA" baseline="-25000"/>
              <a:t>2</a:t>
            </a:r>
          </a:p>
        </p:txBody>
      </p:sp>
      <p:sp>
        <p:nvSpPr>
          <p:cNvPr id="206923" name="Text Box 75"/>
          <p:cNvSpPr txBox="1">
            <a:spLocks noChangeArrowheads="1"/>
          </p:cNvSpPr>
          <p:nvPr/>
        </p:nvSpPr>
        <p:spPr bwMode="auto">
          <a:xfrm>
            <a:off x="7575550" y="5897563"/>
            <a:ext cx="319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hu-HU" altLang="ar-SA"/>
              <a:t>?</a:t>
            </a:r>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10</a:t>
            </a:fld>
            <a:endParaRPr lang="ar-SA"/>
          </a:p>
        </p:txBody>
      </p:sp>
    </p:spTree>
    <p:extLst>
      <p:ext uri="{BB962C8B-B14F-4D97-AF65-F5344CB8AC3E}">
        <p14:creationId xmlns:p14="http://schemas.microsoft.com/office/powerpoint/2010/main" val="8114238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323528" y="0"/>
            <a:ext cx="8229600" cy="764704"/>
          </a:xfrm>
        </p:spPr>
        <p:txBody>
          <a:bodyPr/>
          <a:lstStyle/>
          <a:p>
            <a:r>
              <a:rPr lang="en-US" altLang="ar-SA" dirty="0"/>
              <a:t>Noise</a:t>
            </a:r>
          </a:p>
        </p:txBody>
      </p:sp>
      <p:sp>
        <p:nvSpPr>
          <p:cNvPr id="153603" name="Rectangle 3"/>
          <p:cNvSpPr>
            <a:spLocks noGrp="1" noChangeArrowheads="1"/>
          </p:cNvSpPr>
          <p:nvPr>
            <p:ph type="body" idx="1"/>
          </p:nvPr>
        </p:nvSpPr>
        <p:spPr>
          <a:xfrm>
            <a:off x="579966" y="890868"/>
            <a:ext cx="8128000" cy="5886450"/>
          </a:xfrm>
        </p:spPr>
        <p:txBody>
          <a:bodyPr>
            <a:normAutofit fontScale="85000" lnSpcReduction="20000"/>
          </a:bodyPr>
          <a:lstStyle/>
          <a:p>
            <a:pPr algn="l" rtl="0">
              <a:lnSpc>
                <a:spcPct val="90000"/>
              </a:lnSpc>
            </a:pPr>
            <a:r>
              <a:rPr lang="en-US" altLang="ar-SA" dirty="0"/>
              <a:t>Image processing is useful for noise reduction...</a:t>
            </a:r>
          </a:p>
          <a:p>
            <a:pPr algn="l" rtl="0">
              <a:lnSpc>
                <a:spcPct val="90000"/>
              </a:lnSpc>
            </a:pPr>
            <a:endParaRPr lang="en-US" altLang="ar-SA" dirty="0"/>
          </a:p>
          <a:p>
            <a:pPr algn="l" rtl="0">
              <a:lnSpc>
                <a:spcPct val="90000"/>
              </a:lnSpc>
            </a:pPr>
            <a:endParaRPr lang="en-US" altLang="ar-SA" dirty="0"/>
          </a:p>
          <a:p>
            <a:pPr algn="l" rtl="0">
              <a:lnSpc>
                <a:spcPct val="90000"/>
              </a:lnSpc>
            </a:pPr>
            <a:endParaRPr lang="en-US" altLang="ar-SA" dirty="0"/>
          </a:p>
          <a:p>
            <a:pPr algn="l" rtl="0">
              <a:lnSpc>
                <a:spcPct val="90000"/>
              </a:lnSpc>
            </a:pPr>
            <a:endParaRPr lang="en-US" altLang="ar-SA" dirty="0"/>
          </a:p>
          <a:p>
            <a:pPr algn="l" rtl="0">
              <a:lnSpc>
                <a:spcPct val="90000"/>
              </a:lnSpc>
            </a:pPr>
            <a:endParaRPr lang="en-US" altLang="ar-SA" dirty="0"/>
          </a:p>
          <a:p>
            <a:pPr algn="l" rtl="0">
              <a:lnSpc>
                <a:spcPct val="90000"/>
              </a:lnSpc>
            </a:pPr>
            <a:endParaRPr lang="en-US" altLang="ar-SA" dirty="0"/>
          </a:p>
          <a:p>
            <a:pPr algn="l" rtl="0">
              <a:lnSpc>
                <a:spcPct val="90000"/>
              </a:lnSpc>
            </a:pPr>
            <a:endParaRPr lang="en-US" altLang="ar-SA" dirty="0" smtClean="0"/>
          </a:p>
          <a:p>
            <a:pPr algn="l" rtl="0">
              <a:lnSpc>
                <a:spcPct val="90000"/>
              </a:lnSpc>
            </a:pPr>
            <a:endParaRPr lang="en-US" altLang="ar-SA" dirty="0"/>
          </a:p>
          <a:p>
            <a:pPr algn="l" rtl="0">
              <a:lnSpc>
                <a:spcPct val="90000"/>
              </a:lnSpc>
            </a:pPr>
            <a:endParaRPr lang="en-US" altLang="ar-SA" dirty="0"/>
          </a:p>
          <a:p>
            <a:pPr algn="l" rtl="0">
              <a:lnSpc>
                <a:spcPct val="90000"/>
              </a:lnSpc>
            </a:pPr>
            <a:r>
              <a:rPr lang="en-US" altLang="ar-SA" dirty="0"/>
              <a:t>Common types of noise:</a:t>
            </a:r>
          </a:p>
          <a:p>
            <a:pPr lvl="1" algn="l" rtl="0">
              <a:lnSpc>
                <a:spcPct val="90000"/>
              </a:lnSpc>
            </a:pPr>
            <a:r>
              <a:rPr lang="en-US" altLang="ar-SA" b="1" dirty="0"/>
              <a:t>Salt and pepper noise</a:t>
            </a:r>
            <a:r>
              <a:rPr lang="en-US" altLang="ar-SA" dirty="0"/>
              <a:t>: contains random occurrences of black and white pixels</a:t>
            </a:r>
          </a:p>
          <a:p>
            <a:pPr lvl="1" algn="l" rtl="0">
              <a:lnSpc>
                <a:spcPct val="90000"/>
              </a:lnSpc>
            </a:pPr>
            <a:r>
              <a:rPr lang="en-US" altLang="ar-SA" b="1" dirty="0"/>
              <a:t>Impulse noise: </a:t>
            </a:r>
            <a:r>
              <a:rPr lang="en-US" altLang="ar-SA" dirty="0"/>
              <a:t>contains random occurrences of white pixels</a:t>
            </a:r>
          </a:p>
          <a:p>
            <a:pPr lvl="1" algn="l" rtl="0">
              <a:lnSpc>
                <a:spcPct val="90000"/>
              </a:lnSpc>
            </a:pPr>
            <a:r>
              <a:rPr lang="en-US" altLang="ar-SA" b="1" dirty="0"/>
              <a:t>Gaussian noise</a:t>
            </a:r>
            <a:r>
              <a:rPr lang="en-US" altLang="ar-SA" dirty="0"/>
              <a:t>: variations in intensity drawn from a Gaussian normal distribution</a:t>
            </a:r>
          </a:p>
        </p:txBody>
      </p:sp>
      <p:graphicFrame>
        <p:nvGraphicFramePr>
          <p:cNvPr id="153604" name="Object 4"/>
          <p:cNvGraphicFramePr>
            <a:graphicFrameLocks noChangeAspect="1"/>
          </p:cNvGraphicFramePr>
          <p:nvPr/>
        </p:nvGraphicFramePr>
        <p:xfrm>
          <a:off x="0" y="0"/>
          <a:ext cx="1219200" cy="148829"/>
        </p:xfrm>
        <a:graphic>
          <a:graphicData uri="http://schemas.openxmlformats.org/presentationml/2006/ole">
            <mc:AlternateContent xmlns:mc="http://schemas.openxmlformats.org/markup-compatibility/2006">
              <mc:Choice xmlns:v="urn:schemas-microsoft-com:vml" Requires="v">
                <p:oleObj spid="_x0000_s1070" name="Equation" r:id="rId4" imgW="914400" imgH="198720" progId="Equation.DSMT4">
                  <p:embed/>
                </p:oleObj>
              </mc:Choice>
              <mc:Fallback>
                <p:oleObj name="Equation" r:id="rId4" imgW="914400" imgH="19872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 cy="148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53605" name="Picture 5" descr="D:\curless\courses\591\99a\lectures\image processing\noise.ep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7301" y="1280324"/>
            <a:ext cx="4060924" cy="3234526"/>
          </a:xfrm>
          <a:prstGeom prst="rect">
            <a:avLst/>
          </a:prstGeom>
          <a:noFill/>
          <a:extLst>
            <a:ext uri="{909E8E84-426E-40DD-AFC4-6F175D3DCCD1}">
              <a14:hiddenFill xmlns:a14="http://schemas.microsoft.com/office/drawing/2010/main">
                <a:solidFill>
                  <a:srgbClr val="FFFFFF"/>
                </a:solidFill>
              </a14:hiddenFill>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11</a:t>
            </a:fld>
            <a:endParaRPr lang="ar-SA"/>
          </a:p>
        </p:txBody>
      </p:sp>
    </p:spTree>
    <p:extLst>
      <p:ext uri="{BB962C8B-B14F-4D97-AF65-F5344CB8AC3E}">
        <p14:creationId xmlns:p14="http://schemas.microsoft.com/office/powerpoint/2010/main" val="2593072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489102"/>
            <a:ext cx="8305800" cy="4191000"/>
          </a:xfrm>
        </p:spPr>
        <p:txBody>
          <a:bodyPr/>
          <a:lstStyle/>
          <a:p>
            <a:pPr algn="l" rtl="0"/>
            <a:r>
              <a:rPr lang="en-US" sz="2800" dirty="0" smtClean="0"/>
              <a:t>How can we </a:t>
            </a:r>
            <a:br>
              <a:rPr lang="en-US" sz="2800" dirty="0" smtClean="0"/>
            </a:br>
            <a:r>
              <a:rPr lang="en-US" sz="2800" dirty="0" smtClean="0"/>
              <a:t>remove noise?</a:t>
            </a:r>
          </a:p>
          <a:p>
            <a:pPr algn="l" rtl="0"/>
            <a:endParaRPr lang="en-US" sz="2800" dirty="0" smtClean="0"/>
          </a:p>
          <a:p>
            <a:pPr algn="l" rtl="0"/>
            <a:r>
              <a:rPr lang="en-US" sz="2800" dirty="0" smtClean="0"/>
              <a:t>Replace each pixel with </a:t>
            </a:r>
            <a:br>
              <a:rPr lang="en-US" sz="2800" dirty="0" smtClean="0"/>
            </a:br>
            <a:r>
              <a:rPr lang="en-US" sz="2800" dirty="0" smtClean="0"/>
              <a:t>the average of a </a:t>
            </a:r>
            <a:br>
              <a:rPr lang="en-US" sz="2800" dirty="0" smtClean="0"/>
            </a:br>
            <a:r>
              <a:rPr lang="en-US" sz="2800" dirty="0" err="1" smtClean="0"/>
              <a:t>k</a:t>
            </a:r>
            <a:r>
              <a:rPr lang="en-US" sz="1600" dirty="0" err="1" smtClean="0"/>
              <a:t>x</a:t>
            </a:r>
            <a:r>
              <a:rPr lang="en-US" sz="2800" dirty="0" err="1" smtClean="0"/>
              <a:t>k</a:t>
            </a:r>
            <a:r>
              <a:rPr lang="en-US" sz="2800" dirty="0" smtClean="0"/>
              <a:t> window around it</a:t>
            </a:r>
          </a:p>
          <a:p>
            <a:pPr algn="l" rtl="0"/>
            <a:endParaRPr lang="en-CA" sz="2800" dirty="0"/>
          </a:p>
        </p:txBody>
      </p:sp>
      <p:graphicFrame>
        <p:nvGraphicFramePr>
          <p:cNvPr id="567300" name="Object 4"/>
          <p:cNvGraphicFramePr>
            <a:graphicFrameLocks noChangeAspect="1"/>
          </p:cNvGraphicFramePr>
          <p:nvPr/>
        </p:nvGraphicFramePr>
        <p:xfrm>
          <a:off x="266700" y="0"/>
          <a:ext cx="687388" cy="149225"/>
        </p:xfrm>
        <a:graphic>
          <a:graphicData uri="http://schemas.openxmlformats.org/presentationml/2006/ole">
            <mc:AlternateContent xmlns:mc="http://schemas.openxmlformats.org/markup-compatibility/2006">
              <mc:Choice xmlns:v="urn:schemas-microsoft-com:vml" Requires="v">
                <p:oleObj spid="_x0000_s13344" name="Equation" r:id="rId4" imgW="914400" imgH="198720" progId="">
                  <p:embed/>
                </p:oleObj>
              </mc:Choice>
              <mc:Fallback>
                <p:oleObj name="Equation" r:id="rId4" imgW="914400" imgH="19872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 y="0"/>
                        <a:ext cx="687388" cy="149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67424" name="Group 128"/>
          <p:cNvGraphicFramePr>
            <a:graphicFrameLocks noGrp="1"/>
          </p:cNvGraphicFramePr>
          <p:nvPr>
            <p:extLst>
              <p:ext uri="{D42A27DB-BD31-4B8C-83A1-F6EECF244321}">
                <p14:modId xmlns:p14="http://schemas.microsoft.com/office/powerpoint/2010/main" val="3054651151"/>
              </p:ext>
            </p:extLst>
          </p:nvPr>
        </p:nvGraphicFramePr>
        <p:xfrm>
          <a:off x="4533671" y="1565290"/>
          <a:ext cx="4366724" cy="3962400"/>
        </p:xfrm>
        <a:graphic>
          <a:graphicData uri="http://schemas.openxmlformats.org/drawingml/2006/table">
            <a:tbl>
              <a:tblPr/>
              <a:tblGrid>
                <a:gridCol w="437614"/>
                <a:gridCol w="436437"/>
                <a:gridCol w="435260"/>
                <a:gridCol w="436437"/>
                <a:gridCol w="437614"/>
                <a:gridCol w="437614"/>
                <a:gridCol w="436437"/>
                <a:gridCol w="435260"/>
                <a:gridCol w="436437"/>
                <a:gridCol w="437614"/>
              </a:tblGrid>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100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130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110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120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110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110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90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100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90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100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130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100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90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130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110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120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100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130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110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120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90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110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80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120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100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7730">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Pct val="75000"/>
                        <a:buFont typeface="Monotype Sorts" pitchFamily="2" charset="2"/>
                        <a:buNone/>
                        <a:tabLst/>
                      </a:pPr>
                      <a:r>
                        <a:rPr kumimoji="0" lang="en-US" sz="2000" b="0" i="0" u="none" strike="noStrike" cap="none" normalizeH="0" baseline="0" dirty="0" smtClean="0">
                          <a:ln>
                            <a:noFill/>
                          </a:ln>
                          <a:solidFill>
                            <a:schemeClr val="tx1"/>
                          </a:solidFill>
                          <a:effectLst/>
                          <a:latin typeface="Times New Roman" pitchFamily="18" charset="0"/>
                        </a:rPr>
                        <a:t>0</a:t>
                      </a:r>
                    </a:p>
                  </a:txBody>
                  <a:tcPr marL="0" mar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Title 7"/>
          <p:cNvSpPr>
            <a:spLocks noGrp="1"/>
          </p:cNvSpPr>
          <p:nvPr>
            <p:ph type="title"/>
          </p:nvPr>
        </p:nvSpPr>
        <p:spPr/>
        <p:txBody>
          <a:bodyPr/>
          <a:lstStyle/>
          <a:p>
            <a:r>
              <a:rPr lang="en-US" sz="2000" i="1" dirty="0" smtClean="0"/>
              <a:t>Neighborhood Processing </a:t>
            </a:r>
            <a:br>
              <a:rPr lang="en-US" sz="2000" i="1" dirty="0" smtClean="0"/>
            </a:br>
            <a:r>
              <a:rPr lang="en-US" dirty="0" smtClean="0"/>
              <a:t>Practical Noise Reduction</a:t>
            </a:r>
            <a:endParaRPr lang="en-CA" dirty="0" smtClean="0"/>
          </a:p>
        </p:txBody>
      </p:sp>
      <p:sp>
        <p:nvSpPr>
          <p:cNvPr id="9" name="Rectangle 8"/>
          <p:cNvSpPr/>
          <p:nvPr/>
        </p:nvSpPr>
        <p:spPr bwMode="auto">
          <a:xfrm>
            <a:off x="6717033" y="3144838"/>
            <a:ext cx="435835" cy="401652"/>
          </a:xfrm>
          <a:prstGeom prst="rect">
            <a:avLst/>
          </a:prstGeom>
          <a:noFill/>
          <a:ln w="2857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600" b="0" i="0" u="none" strike="noStrike" cap="none" normalizeH="0" baseline="0" smtClean="0">
              <a:ln>
                <a:noFill/>
              </a:ln>
              <a:solidFill>
                <a:schemeClr val="tx1"/>
              </a:solidFill>
              <a:effectLst/>
              <a:latin typeface="Times New Roman" pitchFamily="18" charset="0"/>
            </a:endParaRPr>
          </a:p>
        </p:txBody>
      </p:sp>
      <p:sp>
        <p:nvSpPr>
          <p:cNvPr id="10" name="Rectangle 9"/>
          <p:cNvSpPr/>
          <p:nvPr/>
        </p:nvSpPr>
        <p:spPr bwMode="auto">
          <a:xfrm>
            <a:off x="6281198" y="2743187"/>
            <a:ext cx="1316052" cy="1179320"/>
          </a:xfrm>
          <a:prstGeom prst="rect">
            <a:avLst/>
          </a:prstGeom>
          <a:noFill/>
          <a:ln w="28575" cap="flat" cmpd="sng" algn="ctr">
            <a:solidFill>
              <a:schemeClr val="accent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600" b="0" i="0" u="none" strike="noStrike" cap="none" normalizeH="0" baseline="0" smtClean="0">
              <a:ln>
                <a:noFill/>
              </a:ln>
              <a:solidFill>
                <a:schemeClr val="tx1"/>
              </a:solidFill>
              <a:effectLst/>
              <a:latin typeface="Times New Roman" pitchFamily="18" charset="0"/>
            </a:endParaRPr>
          </a:p>
        </p:txBody>
      </p:sp>
      <p:sp>
        <p:nvSpPr>
          <p:cNvPr id="12" name="Rectangle 11"/>
          <p:cNvSpPr/>
          <p:nvPr/>
        </p:nvSpPr>
        <p:spPr bwMode="auto">
          <a:xfrm>
            <a:off x="6705601" y="3132083"/>
            <a:ext cx="472965" cy="441434"/>
          </a:xfrm>
          <a:prstGeom prst="rect">
            <a:avLst/>
          </a:prstGeom>
          <a:solidFill>
            <a:srgbClr val="339933"/>
          </a:solidFill>
          <a:ln w="9525" cap="flat" cmpd="sng" algn="ctr">
            <a:no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CA" sz="1600" b="0" i="0" u="none" strike="noStrike" cap="none" normalizeH="0" baseline="0" dirty="0" smtClean="0">
                <a:ln>
                  <a:noFill/>
                </a:ln>
                <a:solidFill>
                  <a:schemeClr val="tx1"/>
                </a:solidFill>
                <a:effectLst/>
                <a:latin typeface="Times New Roman" pitchFamily="18" charset="0"/>
              </a:rPr>
              <a:t>104</a:t>
            </a:r>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12</a:t>
            </a:fld>
            <a:endParaRPr lang="ar-SA"/>
          </a:p>
        </p:txBody>
      </p:sp>
    </p:spTree>
    <p:extLst>
      <p:ext uri="{BB962C8B-B14F-4D97-AF65-F5344CB8AC3E}">
        <p14:creationId xmlns:p14="http://schemas.microsoft.com/office/powerpoint/2010/main" val="411367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1026"/>
          <p:cNvSpPr>
            <a:spLocks noGrp="1" noChangeArrowheads="1"/>
          </p:cNvSpPr>
          <p:nvPr>
            <p:ph type="title"/>
          </p:nvPr>
        </p:nvSpPr>
        <p:spPr>
          <a:xfrm>
            <a:off x="457200" y="274638"/>
            <a:ext cx="8229600" cy="490066"/>
          </a:xfrm>
        </p:spPr>
        <p:txBody>
          <a:bodyPr>
            <a:normAutofit fontScale="90000"/>
          </a:bodyPr>
          <a:lstStyle/>
          <a:p>
            <a:r>
              <a:rPr lang="en-US" altLang="ar-SA" dirty="0"/>
              <a:t>Mean filtering</a:t>
            </a:r>
          </a:p>
        </p:txBody>
      </p:sp>
      <p:graphicFrame>
        <p:nvGraphicFramePr>
          <p:cNvPr id="231427" name="Object 1027"/>
          <p:cNvGraphicFramePr>
            <a:graphicFrameLocks noChangeAspect="1"/>
          </p:cNvGraphicFramePr>
          <p:nvPr/>
        </p:nvGraphicFramePr>
        <p:xfrm>
          <a:off x="0" y="0"/>
          <a:ext cx="1219200" cy="148829"/>
        </p:xfrm>
        <a:graphic>
          <a:graphicData uri="http://schemas.openxmlformats.org/presentationml/2006/ole">
            <mc:AlternateContent xmlns:mc="http://schemas.openxmlformats.org/markup-compatibility/2006">
              <mc:Choice xmlns:v="urn:schemas-microsoft-com:vml" Requires="v">
                <p:oleObj spid="_x0000_s5166" name="Equation" r:id="rId6" imgW="914400" imgH="198720" progId="Equation.DSMT4">
                  <p:embed/>
                </p:oleObj>
              </mc:Choice>
              <mc:Fallback>
                <p:oleObj name="Equation" r:id="rId6" imgW="914400" imgH="19872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219200" cy="148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1428" name="Group 1028"/>
          <p:cNvGraphicFramePr>
            <a:graphicFrameLocks noGrp="1"/>
          </p:cNvGraphicFramePr>
          <p:nvPr/>
        </p:nvGraphicFramePr>
        <p:xfrm>
          <a:off x="2235200" y="800100"/>
          <a:ext cx="5181602" cy="2512220"/>
        </p:xfrm>
        <a:graphic>
          <a:graphicData uri="http://schemas.openxmlformats.org/drawingml/2006/table">
            <a:tbl>
              <a:tblPr/>
              <a:tblGrid>
                <a:gridCol w="518584"/>
                <a:gridCol w="518583"/>
                <a:gridCol w="516467"/>
                <a:gridCol w="518584"/>
                <a:gridCol w="518583"/>
                <a:gridCol w="518584"/>
                <a:gridCol w="518583"/>
                <a:gridCol w="516467"/>
                <a:gridCol w="518584"/>
                <a:gridCol w="518583"/>
              </a:tblGrid>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pic>
        <p:nvPicPr>
          <p:cNvPr id="231551" name="Picture 1151" descr="txp_fig.bmp"/>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609600" y="1885950"/>
            <a:ext cx="1270000" cy="23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31552" name="Group 1152"/>
          <p:cNvGraphicFramePr>
            <a:graphicFrameLocks noGrp="1"/>
          </p:cNvGraphicFramePr>
          <p:nvPr/>
        </p:nvGraphicFramePr>
        <p:xfrm>
          <a:off x="2235200" y="3827860"/>
          <a:ext cx="5181602" cy="2512220"/>
        </p:xfrm>
        <a:graphic>
          <a:graphicData uri="http://schemas.openxmlformats.org/drawingml/2006/table">
            <a:tbl>
              <a:tblPr/>
              <a:tblGrid>
                <a:gridCol w="518584"/>
                <a:gridCol w="518583"/>
                <a:gridCol w="516467"/>
                <a:gridCol w="518584"/>
                <a:gridCol w="518583"/>
                <a:gridCol w="518584"/>
                <a:gridCol w="518583"/>
                <a:gridCol w="516467"/>
                <a:gridCol w="518584"/>
                <a:gridCol w="518583"/>
              </a:tblGrid>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40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60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60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60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40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60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60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50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80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80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60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50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80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80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60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50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50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60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40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30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endParaRPr kumimoji="0" lang="ar-SA" altLang="ar-SA" sz="1100" b="0" i="0" u="none" strike="noStrike" cap="none" normalizeH="0" baseline="0" smtClean="0">
                        <a:ln>
                          <a:noFill/>
                        </a:ln>
                        <a:solidFill>
                          <a:schemeClr val="tx1"/>
                        </a:solidFill>
                        <a:effectLst/>
                        <a:latin typeface="Myriad Roman" pitchFamily="34" charset="0"/>
                      </a:endParaRP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1675" name="Rectangle 1275"/>
          <p:cNvSpPr>
            <a:spLocks noChangeArrowheads="1"/>
          </p:cNvSpPr>
          <p:nvPr/>
        </p:nvSpPr>
        <p:spPr bwMode="auto">
          <a:xfrm>
            <a:off x="2743200" y="2561035"/>
            <a:ext cx="1557867" cy="75366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ar-SA"/>
          </a:p>
        </p:txBody>
      </p:sp>
      <p:sp>
        <p:nvSpPr>
          <p:cNvPr id="231676" name="Rectangle 1276"/>
          <p:cNvSpPr>
            <a:spLocks noChangeArrowheads="1"/>
          </p:cNvSpPr>
          <p:nvPr/>
        </p:nvSpPr>
        <p:spPr bwMode="auto">
          <a:xfrm>
            <a:off x="3276600" y="5834063"/>
            <a:ext cx="508000" cy="250031"/>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ar-SA"/>
          </a:p>
        </p:txBody>
      </p:sp>
      <p:pic>
        <p:nvPicPr>
          <p:cNvPr id="231677" name="Picture 1277" descr="txp_fig.bmp"/>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711200" y="4914900"/>
            <a:ext cx="1270000" cy="23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13</a:t>
            </a:fld>
            <a:endParaRPr lang="ar-SA"/>
          </a:p>
        </p:txBody>
      </p:sp>
    </p:spTree>
    <p:extLst>
      <p:ext uri="{BB962C8B-B14F-4D97-AF65-F5344CB8AC3E}">
        <p14:creationId xmlns:p14="http://schemas.microsoft.com/office/powerpoint/2010/main" val="1444632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377825" y="18601"/>
            <a:ext cx="8229600" cy="1143000"/>
          </a:xfrm>
        </p:spPr>
        <p:txBody>
          <a:bodyPr/>
          <a:lstStyle/>
          <a:p>
            <a:r>
              <a:rPr lang="en-US" altLang="ar-SA" dirty="0"/>
              <a:t>Effect of mean filters</a:t>
            </a:r>
          </a:p>
        </p:txBody>
      </p:sp>
      <p:graphicFrame>
        <p:nvGraphicFramePr>
          <p:cNvPr id="166915" name="Object 3"/>
          <p:cNvGraphicFramePr>
            <a:graphicFrameLocks noChangeAspect="1"/>
          </p:cNvGraphicFramePr>
          <p:nvPr/>
        </p:nvGraphicFramePr>
        <p:xfrm>
          <a:off x="0" y="0"/>
          <a:ext cx="1219200" cy="148829"/>
        </p:xfrm>
        <a:graphic>
          <a:graphicData uri="http://schemas.openxmlformats.org/presentationml/2006/ole">
            <mc:AlternateContent xmlns:mc="http://schemas.openxmlformats.org/markup-compatibility/2006">
              <mc:Choice xmlns:v="urn:schemas-microsoft-com:vml" Requires="v">
                <p:oleObj spid="_x0000_s6189" name="Equation" r:id="rId4" imgW="914400" imgH="198720" progId="Equation.DSMT4">
                  <p:embed/>
                </p:oleObj>
              </mc:Choice>
              <mc:Fallback>
                <p:oleObj name="Equation" r:id="rId4" imgW="914400" imgH="19872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 cy="148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66916" name="Picture 4" descr="D:\curless\courses\591\99a\lectures\image processing\mean_filt.ep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971550"/>
            <a:ext cx="5327651" cy="5334000"/>
          </a:xfrm>
          <a:prstGeom prst="rect">
            <a:avLst/>
          </a:prstGeom>
          <a:noFill/>
          <a:extLst>
            <a:ext uri="{909E8E84-426E-40DD-AFC4-6F175D3DCCD1}">
              <a14:hiddenFill xmlns:a14="http://schemas.microsoft.com/office/drawing/2010/main">
                <a:solidFill>
                  <a:srgbClr val="FFFFFF"/>
                </a:solidFill>
              </a14:hiddenFill>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14</a:t>
            </a:fld>
            <a:endParaRPr lang="ar-SA"/>
          </a:p>
        </p:txBody>
      </p:sp>
    </p:spTree>
    <p:extLst>
      <p:ext uri="{BB962C8B-B14F-4D97-AF65-F5344CB8AC3E}">
        <p14:creationId xmlns:p14="http://schemas.microsoft.com/office/powerpoint/2010/main" val="25671599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117693"/>
            <a:ext cx="9144000" cy="6740307"/>
          </a:xfrm>
          <a:prstGeom prst="rect">
            <a:avLst/>
          </a:prstGeom>
        </p:spPr>
        <p:txBody>
          <a:bodyPr wrap="square">
            <a:spAutoFit/>
          </a:bodyPr>
          <a:lstStyle/>
          <a:p>
            <a:pPr algn="l" rtl="0"/>
            <a:r>
              <a:rPr lang="en-US" sz="2800" b="1" dirty="0"/>
              <a:t>Spatial averaging (low-pass filtering)</a:t>
            </a:r>
          </a:p>
          <a:p>
            <a:pPr algn="l" rtl="0"/>
            <a:r>
              <a:rPr lang="en-US" sz="2400" dirty="0"/>
              <a:t>Image sensors and transmission channels may produce certain type of noise characterized by random and isolated pixels with out-of-range gray levels, which are either much lower or higher than the gray levels of the neighboring pixels. Such noise can be treated as some impulses corresponding to high spatial </a:t>
            </a:r>
            <a:r>
              <a:rPr lang="en-US" sz="2400" dirty="0" smtClean="0"/>
              <a:t>frequencies. For </a:t>
            </a:r>
            <a:r>
              <a:rPr lang="en-US" sz="2400" dirty="0"/>
              <a:t>example, digital photos taken under low illumination have low signal-to-noise ratio and are characterized by such random noisy </a:t>
            </a:r>
            <a:r>
              <a:rPr lang="en-US" sz="2400" dirty="0" smtClean="0"/>
              <a:t>pixels. The </a:t>
            </a:r>
            <a:r>
              <a:rPr lang="en-US" sz="2400" dirty="0"/>
              <a:t>challenge of suppressing and removing such noise is to distinguish between this type of isolated and out-of-range noise and other legitimate signal components such as the details, edges, lines, small features, etc. in the image, as both correspond to high frequency components in the image data, so that we can preserve the former while suppressing the </a:t>
            </a:r>
            <a:r>
              <a:rPr lang="en-US" sz="2400" dirty="0" smtClean="0"/>
              <a:t>latter. One </a:t>
            </a:r>
            <a:r>
              <a:rPr lang="en-US" sz="2400" dirty="0"/>
              <a:t>way to remove such noise is to replace each pixel by the average of the pixels in a small neighborhood so that the noise of out-of-range gray levels are reduced. Equivalently, this averaging operation in spatial domain corresponds to low-pass filtering in the spatial frequency domain, by which the high-frequency components are removed.</a:t>
            </a:r>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15</a:t>
            </a:fld>
            <a:endParaRPr lang="ar-SA"/>
          </a:p>
        </p:txBody>
      </p:sp>
    </p:spTree>
    <p:extLst>
      <p:ext uri="{BB962C8B-B14F-4D97-AF65-F5344CB8AC3E}">
        <p14:creationId xmlns:p14="http://schemas.microsoft.com/office/powerpoint/2010/main" val="846384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1026"/>
          <p:cNvSpPr>
            <a:spLocks noGrp="1" noChangeArrowheads="1"/>
          </p:cNvSpPr>
          <p:nvPr>
            <p:ph type="title"/>
          </p:nvPr>
        </p:nvSpPr>
        <p:spPr>
          <a:xfrm>
            <a:off x="296998" y="18601"/>
            <a:ext cx="8229600" cy="746103"/>
          </a:xfrm>
        </p:spPr>
        <p:txBody>
          <a:bodyPr>
            <a:normAutofit fontScale="90000"/>
          </a:bodyPr>
          <a:lstStyle/>
          <a:p>
            <a:r>
              <a:rPr lang="en-US" altLang="ar-SA" dirty="0"/>
              <a:t>Gaussian Filtering</a:t>
            </a:r>
          </a:p>
        </p:txBody>
      </p:sp>
      <p:sp>
        <p:nvSpPr>
          <p:cNvPr id="241667" name="Rectangle 1027"/>
          <p:cNvSpPr>
            <a:spLocks noGrp="1" noChangeArrowheads="1"/>
          </p:cNvSpPr>
          <p:nvPr>
            <p:ph type="body" idx="1"/>
          </p:nvPr>
        </p:nvSpPr>
        <p:spPr>
          <a:xfrm>
            <a:off x="467544" y="836613"/>
            <a:ext cx="8229600" cy="5760739"/>
          </a:xfrm>
        </p:spPr>
        <p:txBody>
          <a:bodyPr>
            <a:normAutofit fontScale="92500" lnSpcReduction="10000"/>
          </a:bodyPr>
          <a:lstStyle/>
          <a:p>
            <a:pPr algn="l" rtl="0"/>
            <a:r>
              <a:rPr lang="en-US" altLang="ar-SA" dirty="0"/>
              <a:t>A Gaussian kernel gives less weight to pixels further from the center of the window</a:t>
            </a:r>
          </a:p>
          <a:p>
            <a:endParaRPr lang="en-US" altLang="ar-SA" dirty="0"/>
          </a:p>
          <a:p>
            <a:endParaRPr lang="en-US" altLang="ar-SA" dirty="0"/>
          </a:p>
          <a:p>
            <a:endParaRPr lang="en-US" altLang="ar-SA" dirty="0"/>
          </a:p>
          <a:p>
            <a:endParaRPr lang="en-US" altLang="ar-SA" dirty="0"/>
          </a:p>
          <a:p>
            <a:endParaRPr lang="en-US" altLang="ar-SA" dirty="0"/>
          </a:p>
          <a:p>
            <a:endParaRPr lang="en-US" altLang="ar-SA" dirty="0"/>
          </a:p>
          <a:p>
            <a:endParaRPr lang="en-US" altLang="ar-SA" dirty="0"/>
          </a:p>
          <a:p>
            <a:pPr algn="l" rtl="0"/>
            <a:r>
              <a:rPr lang="en-US" altLang="ar-SA" dirty="0"/>
              <a:t>This kernel is an approximation of a Gaussian function:</a:t>
            </a:r>
          </a:p>
        </p:txBody>
      </p:sp>
      <p:graphicFrame>
        <p:nvGraphicFramePr>
          <p:cNvPr id="241668" name="Group 1028"/>
          <p:cNvGraphicFramePr>
            <a:graphicFrameLocks noGrp="1"/>
          </p:cNvGraphicFramePr>
          <p:nvPr/>
        </p:nvGraphicFramePr>
        <p:xfrm>
          <a:off x="711200" y="1709738"/>
          <a:ext cx="5181602" cy="2512220"/>
        </p:xfrm>
        <a:graphic>
          <a:graphicData uri="http://schemas.openxmlformats.org/drawingml/2006/table">
            <a:tbl>
              <a:tblPr/>
              <a:tblGrid>
                <a:gridCol w="518584"/>
                <a:gridCol w="518583"/>
                <a:gridCol w="516467"/>
                <a:gridCol w="518584"/>
                <a:gridCol w="518583"/>
                <a:gridCol w="518584"/>
                <a:gridCol w="518583"/>
                <a:gridCol w="516467"/>
                <a:gridCol w="518584"/>
                <a:gridCol w="518583"/>
              </a:tblGrid>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90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0</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graphicFrame>
        <p:nvGraphicFramePr>
          <p:cNvPr id="241791" name="Group 1151"/>
          <p:cNvGraphicFramePr>
            <a:graphicFrameLocks noGrp="1"/>
          </p:cNvGraphicFramePr>
          <p:nvPr/>
        </p:nvGraphicFramePr>
        <p:xfrm>
          <a:off x="7010400" y="2521744"/>
          <a:ext cx="1524000" cy="788194"/>
        </p:xfrm>
        <a:graphic>
          <a:graphicData uri="http://schemas.openxmlformats.org/drawingml/2006/table">
            <a:tbl>
              <a:tblPr/>
              <a:tblGrid>
                <a:gridCol w="508000"/>
                <a:gridCol w="508000"/>
                <a:gridCol w="508000"/>
              </a:tblGrid>
              <a:tr h="285750">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4</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222">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a:t>
                      </a:r>
                    </a:p>
                  </a:txBody>
                  <a:tcPr marL="0" marR="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2</a:t>
                      </a:r>
                    </a:p>
                  </a:txBody>
                  <a:tcPr marL="0" marR="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spcAft>
                          <a:spcPct val="50000"/>
                        </a:spcAft>
                        <a:defRPr>
                          <a:solidFill>
                            <a:schemeClr val="tx1"/>
                          </a:solidFill>
                          <a:latin typeface="Myriad Roman" pitchFamily="34" charset="0"/>
                        </a:defRPr>
                      </a:lvl1pPr>
                      <a:lvl2pPr>
                        <a:spcBef>
                          <a:spcPct val="20000"/>
                        </a:spcBef>
                        <a:buFont typeface="Wingdings" pitchFamily="2" charset="2"/>
                        <a:defRPr>
                          <a:solidFill>
                            <a:schemeClr val="tx1"/>
                          </a:solidFill>
                          <a:latin typeface="Myriad Roman" pitchFamily="34" charset="0"/>
                        </a:defRPr>
                      </a:lvl2pPr>
                      <a:lvl3pPr>
                        <a:spcBef>
                          <a:spcPct val="20000"/>
                        </a:spcBef>
                        <a:defRPr sz="1600">
                          <a:solidFill>
                            <a:schemeClr val="tx1"/>
                          </a:solidFill>
                          <a:latin typeface="Myriad Roman" pitchFamily="34" charset="0"/>
                        </a:defRPr>
                      </a:lvl3pPr>
                      <a:lvl4pPr>
                        <a:spcBef>
                          <a:spcPct val="20000"/>
                        </a:spcBef>
                        <a:defRPr sz="1400">
                          <a:solidFill>
                            <a:schemeClr val="tx1"/>
                          </a:solidFill>
                          <a:latin typeface="Myriad Roman" pitchFamily="34" charset="0"/>
                        </a:defRPr>
                      </a:lvl4pPr>
                      <a:lvl5pPr>
                        <a:spcBef>
                          <a:spcPct val="20000"/>
                        </a:spcBef>
                        <a:defRPr sz="1400">
                          <a:solidFill>
                            <a:schemeClr val="tx1"/>
                          </a:solidFill>
                          <a:latin typeface="Myriad Roman" pitchFamily="34" charset="0"/>
                        </a:defRPr>
                      </a:lvl5pPr>
                      <a:lvl6pPr algn="l" rtl="0" eaLnBrk="0" fontAlgn="base" hangingPunct="0">
                        <a:spcBef>
                          <a:spcPct val="20000"/>
                        </a:spcBef>
                        <a:spcAft>
                          <a:spcPct val="0"/>
                        </a:spcAft>
                        <a:defRPr sz="1400">
                          <a:solidFill>
                            <a:schemeClr val="tx1"/>
                          </a:solidFill>
                          <a:latin typeface="Myriad Roman" pitchFamily="34" charset="0"/>
                        </a:defRPr>
                      </a:lvl6pPr>
                      <a:lvl7pPr algn="l" rtl="0" eaLnBrk="0" fontAlgn="base" hangingPunct="0">
                        <a:spcBef>
                          <a:spcPct val="20000"/>
                        </a:spcBef>
                        <a:spcAft>
                          <a:spcPct val="0"/>
                        </a:spcAft>
                        <a:defRPr sz="1400">
                          <a:solidFill>
                            <a:schemeClr val="tx1"/>
                          </a:solidFill>
                          <a:latin typeface="Myriad Roman" pitchFamily="34" charset="0"/>
                        </a:defRPr>
                      </a:lvl7pPr>
                      <a:lvl8pPr algn="l" rtl="0" eaLnBrk="0" fontAlgn="base" hangingPunct="0">
                        <a:spcBef>
                          <a:spcPct val="20000"/>
                        </a:spcBef>
                        <a:spcAft>
                          <a:spcPct val="0"/>
                        </a:spcAft>
                        <a:defRPr sz="1400">
                          <a:solidFill>
                            <a:schemeClr val="tx1"/>
                          </a:solidFill>
                          <a:latin typeface="Myriad Roman" pitchFamily="34" charset="0"/>
                        </a:defRPr>
                      </a:lvl8pPr>
                      <a:lvl9pPr algn="l" rtl="0" eaLnBrk="0" fontAlgn="base" hangingPunct="0">
                        <a:spcBef>
                          <a:spcPct val="20000"/>
                        </a:spcBef>
                        <a:spcAft>
                          <a:spcPct val="0"/>
                        </a:spcAft>
                        <a:defRPr sz="1400">
                          <a:solidFill>
                            <a:schemeClr val="tx1"/>
                          </a:solidFill>
                          <a:latin typeface="Myriad Roman" pitchFamily="34" charset="0"/>
                        </a:defRPr>
                      </a:lvl9pPr>
                    </a:lstStyle>
                    <a:p>
                      <a:pPr marL="0" marR="0" lvl="0" indent="0" algn="ctr" defTabSz="914400" rtl="0" eaLnBrk="0" fontAlgn="base" latinLnBrk="0" hangingPunct="0">
                        <a:lnSpc>
                          <a:spcPct val="100000"/>
                        </a:lnSpc>
                        <a:spcBef>
                          <a:spcPct val="50000"/>
                        </a:spcBef>
                        <a:spcAft>
                          <a:spcPct val="50000"/>
                        </a:spcAft>
                        <a:buClrTx/>
                        <a:buSzTx/>
                        <a:buFontTx/>
                        <a:buNone/>
                        <a:tabLst/>
                      </a:pPr>
                      <a:r>
                        <a:rPr kumimoji="0" lang="en-US" altLang="ar-SA" sz="1100" b="0" i="0" u="none" strike="noStrike" cap="none" normalizeH="0" baseline="0" smtClean="0">
                          <a:ln>
                            <a:noFill/>
                          </a:ln>
                          <a:solidFill>
                            <a:schemeClr val="tx1"/>
                          </a:solidFill>
                          <a:effectLst/>
                          <a:latin typeface="Myriad Roman" pitchFamily="34" charset="0"/>
                        </a:rPr>
                        <a:t>1</a:t>
                      </a:r>
                    </a:p>
                  </a:txBody>
                  <a:tcPr marL="0" marR="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41809" name="Picture 1169" descr="txp_fig.bmp"/>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2768600" y="4335066"/>
            <a:ext cx="1270000" cy="236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1810" name="Rectangle 1170"/>
          <p:cNvSpPr>
            <a:spLocks noChangeArrowheads="1"/>
          </p:cNvSpPr>
          <p:nvPr/>
        </p:nvSpPr>
        <p:spPr bwMode="auto">
          <a:xfrm>
            <a:off x="1219200" y="3470673"/>
            <a:ext cx="1557867" cy="75366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ar-SA"/>
          </a:p>
        </p:txBody>
      </p:sp>
      <p:sp>
        <p:nvSpPr>
          <p:cNvPr id="241811" name="Rectangle 1171"/>
          <p:cNvSpPr>
            <a:spLocks noChangeArrowheads="1"/>
          </p:cNvSpPr>
          <p:nvPr/>
        </p:nvSpPr>
        <p:spPr bwMode="auto">
          <a:xfrm>
            <a:off x="7014634" y="2516981"/>
            <a:ext cx="1519767" cy="782241"/>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ar-SA"/>
          </a:p>
        </p:txBody>
      </p:sp>
      <p:pic>
        <p:nvPicPr>
          <p:cNvPr id="241812" name="Picture 1172" descr="txp_fig.bmp"/>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6360584" y="2670572"/>
            <a:ext cx="548216" cy="522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1813" name="Picture 1173" descr="txp_fig.bmp"/>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7078133" y="3427810"/>
            <a:ext cx="1331384" cy="236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41814" name="Object 1174"/>
          <p:cNvGraphicFramePr>
            <a:graphicFrameLocks noChangeAspect="1"/>
          </p:cNvGraphicFramePr>
          <p:nvPr>
            <p:extLst>
              <p:ext uri="{D42A27DB-BD31-4B8C-83A1-F6EECF244321}">
                <p14:modId xmlns:p14="http://schemas.microsoft.com/office/powerpoint/2010/main" val="3694535306"/>
              </p:ext>
            </p:extLst>
          </p:nvPr>
        </p:nvGraphicFramePr>
        <p:xfrm>
          <a:off x="5940152" y="5815012"/>
          <a:ext cx="2794000" cy="1042988"/>
        </p:xfrm>
        <a:graphic>
          <a:graphicData uri="http://schemas.openxmlformats.org/presentationml/2006/ole">
            <mc:AlternateContent xmlns:mc="http://schemas.openxmlformats.org/markup-compatibility/2006">
              <mc:Choice xmlns:v="urn:schemas-microsoft-com:vml" Requires="v">
                <p:oleObj spid="_x0000_s7214" name="Photo Editor Photo" r:id="rId11" imgW="2095793" imgH="1390844" progId="MSPhotoEd.3">
                  <p:embed/>
                </p:oleObj>
              </mc:Choice>
              <mc:Fallback>
                <p:oleObj name="Photo Editor Photo" r:id="rId11" imgW="2095793" imgH="1390844" progId="MSPhotoEd.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40152" y="5815012"/>
                        <a:ext cx="2794000"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41815" name="Picture 1175" descr="Edittex.bmp"/>
          <p:cNvPicPr>
            <a:picLocks noChangeAspect="1" noChangeArrowheads="1"/>
          </p:cNvPicPr>
          <p:nvPr>
            <p:custDataLst>
              <p:tags r:id="rId5"/>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1835696" y="6165304"/>
            <a:ext cx="3503084" cy="450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16</a:t>
            </a:fld>
            <a:endParaRPr lang="ar-SA"/>
          </a:p>
        </p:txBody>
      </p:sp>
    </p:spTree>
    <p:extLst>
      <p:ext uri="{BB962C8B-B14F-4D97-AF65-F5344CB8AC3E}">
        <p14:creationId xmlns:p14="http://schemas.microsoft.com/office/powerpoint/2010/main" val="1363115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0"/>
            <a:ext cx="8964488" cy="6370975"/>
          </a:xfrm>
          <a:prstGeom prst="rect">
            <a:avLst/>
          </a:prstGeom>
        </p:spPr>
        <p:txBody>
          <a:bodyPr wrap="square">
            <a:spAutoFit/>
          </a:bodyPr>
          <a:lstStyle/>
          <a:p>
            <a:pPr algn="l"/>
            <a:r>
              <a:rPr lang="en-US" sz="2400" b="1" dirty="0"/>
              <a:t>directional smoothing </a:t>
            </a:r>
            <a:endParaRPr lang="en-US" sz="2400" b="1" dirty="0" smtClean="0"/>
          </a:p>
          <a:p>
            <a:pPr algn="l"/>
            <a:r>
              <a:rPr lang="en-US" sz="2400" dirty="0" smtClean="0"/>
              <a:t>To </a:t>
            </a:r>
            <a:r>
              <a:rPr lang="en-US" sz="2400" dirty="0"/>
              <a:t>protect edges from blurring while smoothing. </a:t>
            </a:r>
            <a:endParaRPr lang="en-US" sz="2400" dirty="0" smtClean="0"/>
          </a:p>
          <a:p>
            <a:pPr algn="l"/>
            <a:r>
              <a:rPr lang="en-US" sz="2400" dirty="0" smtClean="0"/>
              <a:t> </a:t>
            </a:r>
            <a:r>
              <a:rPr lang="en-US" sz="2400" dirty="0"/>
              <a:t>spatial averages are calculated in several directions , and the direction giving the smallest changes before and after filtering is selected. </a:t>
            </a:r>
            <a:r>
              <a:rPr lang="en-US" sz="2400" dirty="0" smtClean="0"/>
              <a:t> </a:t>
            </a:r>
            <a:r>
              <a:rPr lang="en-US" sz="2400" dirty="0"/>
              <a:t>The direction (θ) is found such that </a:t>
            </a:r>
            <a:r>
              <a:rPr lang="en-US" sz="2400" dirty="0" smtClean="0"/>
              <a:t>. </a:t>
            </a:r>
            <a:r>
              <a:rPr lang="en-US" sz="2400" dirty="0"/>
              <a:t>Then gives the desired result. is </a:t>
            </a:r>
            <a:endParaRPr lang="ar-SA" sz="2400" dirty="0" smtClean="0"/>
          </a:p>
          <a:p>
            <a:pPr algn="l"/>
            <a:r>
              <a:rPr lang="en-US" sz="2400" dirty="0" smtClean="0"/>
              <a:t>minimum.</a:t>
            </a:r>
            <a:endParaRPr lang="ar-SA" sz="2400" dirty="0" smtClean="0"/>
          </a:p>
          <a:p>
            <a:pPr algn="l"/>
            <a:r>
              <a:rPr lang="en-US" sz="2400" b="1" dirty="0" smtClean="0"/>
              <a:t>Geometric mean</a:t>
            </a:r>
          </a:p>
          <a:p>
            <a:pPr algn="l" rtl="0"/>
            <a:r>
              <a:rPr lang="en-US" sz="2400" dirty="0"/>
              <a:t>Applies a geometric mean filter to an image.</a:t>
            </a:r>
          </a:p>
          <a:p>
            <a:pPr algn="l" rtl="0"/>
            <a:r>
              <a:rPr lang="en-US" sz="2400" dirty="0"/>
              <a:t>In the geometric mean method, the color value of each pixel is replaced with the geometric mean of color values of the pixels in a surrounding region. A larger region (filter size) yields a stronger filter effect with the drawback of some blurring.</a:t>
            </a:r>
          </a:p>
          <a:p>
            <a:pPr algn="l" rtl="0"/>
            <a:r>
              <a:rPr lang="en-US" sz="2400" dirty="0"/>
              <a:t>The geometric mean is defined as:</a:t>
            </a:r>
          </a:p>
          <a:p>
            <a:pPr algn="l" rtl="0"/>
            <a:r>
              <a:rPr lang="en-US" sz="2400" dirty="0"/>
              <a:t>The geometric mean filter is better at removing Gaussian type noise and preserving edge features than the arithmetic mean filter. The geometric mean filter is very susceptible to negative outliers.</a:t>
            </a:r>
          </a:p>
          <a:p>
            <a:pPr algn="l"/>
            <a:endParaRPr lang="ar-SA" sz="2400" dirty="0"/>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17</a:t>
            </a:fld>
            <a:endParaRPr lang="ar-SA"/>
          </a:p>
        </p:txBody>
      </p:sp>
    </p:spTree>
    <p:extLst>
      <p:ext uri="{BB962C8B-B14F-4D97-AF65-F5344CB8AC3E}">
        <p14:creationId xmlns:p14="http://schemas.microsoft.com/office/powerpoint/2010/main" val="2400079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467544" y="144596"/>
            <a:ext cx="8424936" cy="6064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71396" tIns="0" rIns="91440" bIns="153939"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400" b="1" i="0" u="none" strike="noStrike" cap="none" normalizeH="0" baseline="0" dirty="0" err="1" smtClean="0">
                <a:ln>
                  <a:noFill/>
                </a:ln>
                <a:solidFill>
                  <a:srgbClr val="000000"/>
                </a:solidFill>
                <a:effectLst/>
                <a:latin typeface="Roboto"/>
                <a:cs typeface="Arial" pitchFamily="34" charset="0"/>
              </a:rPr>
              <a:t>Harmonic</a:t>
            </a:r>
            <a:r>
              <a:rPr kumimoji="0" lang="ar-SA" altLang="ar-SA" sz="2400" b="1" i="0" u="none" strike="noStrike" cap="none" normalizeH="0" baseline="0" dirty="0" smtClean="0">
                <a:ln>
                  <a:noFill/>
                </a:ln>
                <a:solidFill>
                  <a:srgbClr val="000000"/>
                </a:solidFill>
                <a:effectLst/>
                <a:latin typeface="Roboto"/>
                <a:cs typeface="Arial" pitchFamily="34" charset="0"/>
              </a:rPr>
              <a:t> </a:t>
            </a:r>
            <a:r>
              <a:rPr kumimoji="0" lang="ar-SA" altLang="ar-SA" sz="2400" b="1" i="0" u="none" strike="noStrike" cap="none" normalizeH="0" baseline="0" dirty="0" err="1" smtClean="0">
                <a:ln>
                  <a:noFill/>
                </a:ln>
                <a:solidFill>
                  <a:srgbClr val="000000"/>
                </a:solidFill>
                <a:effectLst/>
                <a:latin typeface="Roboto"/>
                <a:cs typeface="Arial" pitchFamily="34" charset="0"/>
              </a:rPr>
              <a:t>Mean</a:t>
            </a:r>
            <a:r>
              <a:rPr kumimoji="0" lang="ar-SA" altLang="ar-SA" sz="2400" b="1" i="0" u="none" strike="noStrike" cap="none" normalizeH="0" baseline="0" dirty="0" smtClean="0">
                <a:ln>
                  <a:noFill/>
                </a:ln>
                <a:solidFill>
                  <a:srgbClr val="000000"/>
                </a:solidFill>
                <a:effectLst/>
                <a:latin typeface="Roboto"/>
                <a:cs typeface="Arial" pitchFamily="34" charset="0"/>
              </a:rPr>
              <a:t> </a:t>
            </a:r>
            <a:r>
              <a:rPr kumimoji="0" lang="ar-SA" altLang="ar-SA" sz="2400" b="1" i="0" u="none" strike="noStrike" cap="none" normalizeH="0" baseline="0" dirty="0" err="1" smtClean="0">
                <a:ln>
                  <a:noFill/>
                </a:ln>
                <a:solidFill>
                  <a:srgbClr val="000000"/>
                </a:solidFill>
                <a:effectLst/>
                <a:latin typeface="Roboto"/>
                <a:cs typeface="Arial" pitchFamily="34" charset="0"/>
              </a:rPr>
              <a:t>Filter</a:t>
            </a:r>
            <a:endParaRPr kumimoji="0" lang="ar-SA" altLang="ar-SA" sz="2400" b="1" i="0" u="none" strike="noStrike" cap="none" normalizeH="0" baseline="0" dirty="0" smtClean="0">
              <a:ln>
                <a:noFill/>
              </a:ln>
              <a:solidFill>
                <a:srgbClr val="000000"/>
              </a:solidFill>
              <a:effectLst/>
              <a:latin typeface="Roboto"/>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1" i="0" u="none" strike="noStrike" cap="none" normalizeH="0" baseline="0" dirty="0" err="1" smtClean="0">
                <a:ln>
                  <a:noFill/>
                </a:ln>
                <a:solidFill>
                  <a:srgbClr val="000000"/>
                </a:solidFill>
                <a:effectLst/>
                <a:latin typeface="Roboto"/>
                <a:cs typeface="Arial" pitchFamily="34" charset="0"/>
              </a:rPr>
              <a:t>Description</a:t>
            </a:r>
            <a:endParaRPr kumimoji="0" lang="ar-SA" altLang="ar-SA" sz="2400" b="1" i="0" u="none" strike="noStrike" cap="none" normalizeH="0" baseline="0" dirty="0" smtClean="0">
              <a:ln>
                <a:noFill/>
              </a:ln>
              <a:solidFill>
                <a:srgbClr val="000000"/>
              </a:solidFill>
              <a:effectLst/>
              <a:latin typeface="Roboto"/>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err="1" smtClean="0">
                <a:ln>
                  <a:noFill/>
                </a:ln>
                <a:solidFill>
                  <a:srgbClr val="000000"/>
                </a:solidFill>
                <a:effectLst/>
                <a:latin typeface="Roboto"/>
                <a:cs typeface="Arial" pitchFamily="34" charset="0"/>
              </a:rPr>
              <a:t>Applies</a:t>
            </a:r>
            <a:r>
              <a:rPr kumimoji="0" lang="ar-SA" altLang="ar-SA" sz="2400" b="0" i="0" u="none" strike="noStrike" cap="none" normalizeH="0" baseline="0" dirty="0" smtClean="0">
                <a:ln>
                  <a:noFill/>
                </a:ln>
                <a:solidFill>
                  <a:srgbClr val="000000"/>
                </a:solidFill>
                <a:effectLst/>
                <a:latin typeface="Roboto"/>
                <a:cs typeface="Arial" pitchFamily="34" charset="0"/>
              </a:rPr>
              <a:t> a </a:t>
            </a:r>
            <a:r>
              <a:rPr kumimoji="0" lang="ar-SA" altLang="ar-SA" sz="2400" b="0" i="0" u="none" strike="noStrike" cap="none" normalizeH="0" baseline="0" dirty="0" err="1" smtClean="0">
                <a:ln>
                  <a:noFill/>
                </a:ln>
                <a:solidFill>
                  <a:srgbClr val="000000"/>
                </a:solidFill>
                <a:effectLst/>
                <a:latin typeface="Roboto"/>
                <a:cs typeface="Arial" pitchFamily="34" charset="0"/>
              </a:rPr>
              <a:t>harmonic</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mean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filter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to</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image</a:t>
            </a:r>
            <a:r>
              <a:rPr kumimoji="0" lang="ar-SA" altLang="ar-SA" sz="2400" b="0" i="0" u="none" strike="noStrike" cap="none" normalizeH="0" baseline="0" dirty="0" smtClean="0">
                <a:ln>
                  <a:noFill/>
                </a:ln>
                <a:solidFill>
                  <a:srgbClr val="000000"/>
                </a:solidFill>
                <a:effectLst/>
                <a:latin typeface="Roboto"/>
                <a:cs typeface="Arial" pitchFamily="34" charset="0"/>
              </a:rPr>
              <a:t>.</a:t>
            </a:r>
            <a:endParaRPr kumimoji="0" lang="ar-SA" altLang="ar-SA" sz="24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err="1" smtClean="0">
                <a:ln>
                  <a:noFill/>
                </a:ln>
                <a:solidFill>
                  <a:srgbClr val="000000"/>
                </a:solidFill>
                <a:effectLst/>
                <a:latin typeface="Roboto"/>
                <a:cs typeface="Arial" pitchFamily="34" charset="0"/>
              </a:rPr>
              <a:t>In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the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harmonic</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mean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method</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the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color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value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of</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each</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pixel</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is</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replaced</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with</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the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harmonic</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mean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of</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color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values</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of</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the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pixels</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in</a:t>
            </a:r>
            <a:r>
              <a:rPr kumimoji="0" lang="ar-SA" altLang="ar-SA" sz="2400" b="0" i="0" u="none" strike="noStrike" cap="none" normalizeH="0" baseline="0" dirty="0" smtClean="0">
                <a:ln>
                  <a:noFill/>
                </a:ln>
                <a:solidFill>
                  <a:srgbClr val="000000"/>
                </a:solidFill>
                <a:effectLst/>
                <a:latin typeface="Roboto"/>
                <a:cs typeface="Arial" pitchFamily="34" charset="0"/>
              </a:rPr>
              <a:t> a </a:t>
            </a:r>
            <a:r>
              <a:rPr kumimoji="0" lang="ar-SA" altLang="ar-SA" sz="2400" b="0" i="0" u="none" strike="noStrike" cap="none" normalizeH="0" baseline="0" dirty="0" err="1" smtClean="0">
                <a:ln>
                  <a:noFill/>
                </a:ln>
                <a:solidFill>
                  <a:srgbClr val="000000"/>
                </a:solidFill>
                <a:effectLst/>
                <a:latin typeface="Roboto"/>
                <a:cs typeface="Arial" pitchFamily="34" charset="0"/>
              </a:rPr>
              <a:t>surrounding</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region</a:t>
            </a:r>
            <a:r>
              <a:rPr kumimoji="0" lang="ar-SA" altLang="ar-SA" sz="2400" b="0" i="0" u="none" strike="noStrike" cap="none" normalizeH="0" baseline="0" dirty="0" smtClean="0">
                <a:ln>
                  <a:noFill/>
                </a:ln>
                <a:solidFill>
                  <a:srgbClr val="000000"/>
                </a:solidFill>
                <a:effectLst/>
                <a:latin typeface="Roboto"/>
                <a:cs typeface="Arial" pitchFamily="34" charset="0"/>
              </a:rPr>
              <a:t>.</a:t>
            </a:r>
            <a:endParaRPr kumimoji="0" lang="ar-SA" altLang="ar-SA" sz="24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err="1" smtClean="0">
                <a:ln>
                  <a:noFill/>
                </a:ln>
                <a:solidFill>
                  <a:srgbClr val="000000"/>
                </a:solidFill>
                <a:effectLst/>
                <a:latin typeface="Roboto"/>
                <a:cs typeface="Arial" pitchFamily="34" charset="0"/>
              </a:rPr>
              <a:t>The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harmonic</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mean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is</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defined</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as</a:t>
            </a:r>
            <a:r>
              <a:rPr kumimoji="0" lang="ar-SA" altLang="ar-SA" sz="2400" b="0" i="0" u="none" strike="noStrike" cap="none" normalizeH="0" baseline="0" dirty="0" smtClean="0">
                <a:ln>
                  <a:noFill/>
                </a:ln>
                <a:solidFill>
                  <a:srgbClr val="000000"/>
                </a:solidFill>
                <a:effectLst/>
                <a:latin typeface="Roboto"/>
                <a:cs typeface="Arial" pitchFamily="34" charset="0"/>
              </a:rPr>
              <a:t>:</a:t>
            </a:r>
            <a:endParaRPr kumimoji="0" lang="ar-SA" altLang="ar-SA" sz="24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smtClean="0">
                <a:ln>
                  <a:noFill/>
                </a:ln>
                <a:solidFill>
                  <a:srgbClr val="000000"/>
                </a:solidFill>
                <a:effectLst/>
                <a:latin typeface="Arial"/>
                <a:cs typeface="Arial" pitchFamily="34" charset="0"/>
              </a:rPr>
              <a:t>        </a:t>
            </a:r>
            <a:endParaRPr kumimoji="0" lang="en-US" altLang="ar-SA" sz="2400" b="0" i="0" u="none" strike="noStrike" cap="none" normalizeH="0" baseline="0" dirty="0" smtClean="0">
              <a:ln>
                <a:noFill/>
              </a:ln>
              <a:solidFill>
                <a:srgbClr val="000000"/>
              </a:solidFill>
              <a:effectLst/>
              <a:latin typeface="Arial"/>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ar-SA" sz="2400" dirty="0">
              <a:solidFill>
                <a:srgbClr val="000000"/>
              </a:solidFill>
              <a:latin typeface="Aria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24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smtClean="0">
                <a:ln>
                  <a:noFill/>
                </a:ln>
                <a:solidFill>
                  <a:srgbClr val="000000"/>
                </a:solidFill>
                <a:effectLst/>
                <a:latin typeface="Roboto"/>
                <a:cs typeface="Arial" pitchFamily="34" charset="0"/>
              </a:rPr>
              <a:t>A </a:t>
            </a:r>
            <a:r>
              <a:rPr kumimoji="0" lang="ar-SA" altLang="ar-SA" sz="2400" b="0" i="0" u="none" strike="noStrike" cap="none" normalizeH="0" baseline="0" dirty="0" err="1" smtClean="0">
                <a:ln>
                  <a:noFill/>
                </a:ln>
                <a:solidFill>
                  <a:srgbClr val="000000"/>
                </a:solidFill>
                <a:effectLst/>
                <a:latin typeface="Roboto"/>
                <a:cs typeface="Arial" pitchFamily="34" charset="0"/>
              </a:rPr>
              <a:t>larger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region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filter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size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yields</a:t>
            </a:r>
            <a:r>
              <a:rPr kumimoji="0" lang="ar-SA" altLang="ar-SA" sz="2400" b="0" i="0" u="none" strike="noStrike" cap="none" normalizeH="0" baseline="0" dirty="0" smtClean="0">
                <a:ln>
                  <a:noFill/>
                </a:ln>
                <a:solidFill>
                  <a:srgbClr val="000000"/>
                </a:solidFill>
                <a:effectLst/>
                <a:latin typeface="Roboto"/>
                <a:cs typeface="Arial" pitchFamily="34" charset="0"/>
              </a:rPr>
              <a:t> a </a:t>
            </a:r>
            <a:r>
              <a:rPr kumimoji="0" lang="ar-SA" altLang="ar-SA" sz="2400" b="0" i="0" u="none" strike="noStrike" cap="none" normalizeH="0" baseline="0" dirty="0" err="1" smtClean="0">
                <a:ln>
                  <a:noFill/>
                </a:ln>
                <a:solidFill>
                  <a:srgbClr val="000000"/>
                </a:solidFill>
                <a:effectLst/>
                <a:latin typeface="Roboto"/>
                <a:cs typeface="Arial" pitchFamily="34" charset="0"/>
              </a:rPr>
              <a:t>stronger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filter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effect</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with</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the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drawback</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of</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some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blurring</a:t>
            </a:r>
            <a:r>
              <a:rPr kumimoji="0" lang="ar-SA" altLang="ar-SA" sz="2400" b="0" i="0" u="none" strike="noStrike" cap="none" normalizeH="0" baseline="0" dirty="0" smtClean="0">
                <a:ln>
                  <a:noFill/>
                </a:ln>
                <a:solidFill>
                  <a:srgbClr val="000000"/>
                </a:solidFill>
                <a:effectLst/>
                <a:latin typeface="Roboto"/>
                <a:cs typeface="Arial" pitchFamily="34" charset="0"/>
              </a:rPr>
              <a:t>.</a:t>
            </a:r>
            <a:endParaRPr kumimoji="0" lang="ar-SA" altLang="ar-SA" sz="24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400" b="0" i="0" u="none" strike="noStrike" cap="none" normalizeH="0" baseline="0" dirty="0" err="1" smtClean="0">
                <a:ln>
                  <a:noFill/>
                </a:ln>
                <a:solidFill>
                  <a:srgbClr val="000000"/>
                </a:solidFill>
                <a:effectLst/>
                <a:latin typeface="Roboto"/>
                <a:cs typeface="Arial" pitchFamily="34" charset="0"/>
              </a:rPr>
              <a:t>The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harmonic</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mean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filter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is</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better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at</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removing</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Gaussian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type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noise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and</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preserving</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edge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features</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than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the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arithmetic</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mean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filter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The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harmonic</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mean</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filter</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is</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very</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good</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at</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removing</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positive</a:t>
            </a:r>
            <a:r>
              <a:rPr kumimoji="0" lang="ar-SA" altLang="ar-SA" sz="2400" b="0" i="0" u="none" strike="noStrike" cap="none" normalizeH="0" baseline="0" dirty="0" smtClean="0">
                <a:ln>
                  <a:noFill/>
                </a:ln>
                <a:solidFill>
                  <a:srgbClr val="000000"/>
                </a:solidFill>
                <a:effectLst/>
                <a:latin typeface="Roboto"/>
                <a:cs typeface="Arial" pitchFamily="34" charset="0"/>
              </a:rPr>
              <a:t> </a:t>
            </a:r>
            <a:r>
              <a:rPr kumimoji="0" lang="ar-SA" altLang="ar-SA" sz="2400" b="0" i="0" u="none" strike="noStrike" cap="none" normalizeH="0" baseline="0" dirty="0" err="1" smtClean="0">
                <a:ln>
                  <a:noFill/>
                </a:ln>
                <a:solidFill>
                  <a:srgbClr val="000000"/>
                </a:solidFill>
                <a:effectLst/>
                <a:latin typeface="Roboto"/>
                <a:cs typeface="Arial" pitchFamily="34" charset="0"/>
              </a:rPr>
              <a:t>outliers</a:t>
            </a:r>
            <a:r>
              <a:rPr kumimoji="0" lang="ar-SA" altLang="ar-SA" sz="2400" b="0" i="0" u="none" strike="noStrike" cap="none" normalizeH="0" baseline="0" dirty="0" smtClean="0">
                <a:ln>
                  <a:noFill/>
                </a:ln>
                <a:solidFill>
                  <a:srgbClr val="000000"/>
                </a:solidFill>
                <a:effectLst/>
                <a:latin typeface="Roboto"/>
                <a:cs typeface="Arial" pitchFamily="34" charset="0"/>
              </a:rPr>
              <a:t>.</a:t>
            </a:r>
          </a:p>
        </p:txBody>
      </p:sp>
      <p:pic>
        <p:nvPicPr>
          <p:cNvPr id="14341" name="Picture 5" descr="https://www.digimizer.com/manual/help/png/min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549275"/>
            <a:ext cx="190500" cy="114300"/>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https://www.digimizer.com/manual/help/png/mnext.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396875"/>
            <a:ext cx="238125" cy="19050"/>
          </a:xfrm>
          <a:prstGeom prst="rect">
            <a:avLst/>
          </a:prstGeom>
          <a:noFill/>
          <a:extLst>
            <a:ext uri="{909E8E84-426E-40DD-AFC4-6F175D3DCCD1}">
              <a14:hiddenFill xmlns:a14="http://schemas.microsoft.com/office/drawing/2010/main">
                <a:solidFill>
                  <a:srgbClr val="FFFFFF"/>
                </a:solidFill>
              </a14:hiddenFill>
            </a:ext>
          </a:extLst>
        </p:spPr>
      </p:pic>
      <p:pic>
        <p:nvPicPr>
          <p:cNvPr id="14343" name="Picture 7" descr="https://www.digimizer.com/manual/help/png/min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 y="-396875"/>
            <a:ext cx="190500" cy="114300"/>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harmonic mea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736" y="2708920"/>
            <a:ext cx="4070668" cy="936104"/>
          </a:xfrm>
          <a:prstGeom prst="rect">
            <a:avLst/>
          </a:prstGeom>
          <a:noFill/>
          <a:extLst>
            <a:ext uri="{909E8E84-426E-40DD-AFC4-6F175D3DCCD1}">
              <a14:hiddenFill xmlns:a14="http://schemas.microsoft.com/office/drawing/2010/main">
                <a:solidFill>
                  <a:srgbClr val="FFFFFF"/>
                </a:solidFill>
              </a14:hiddenFill>
            </a:ext>
          </a:extLst>
        </p:spPr>
      </p:pic>
      <p:sp>
        <p:nvSpPr>
          <p:cNvPr id="7" name="عنصر نائب لرقم الشريحة 6"/>
          <p:cNvSpPr>
            <a:spLocks noGrp="1"/>
          </p:cNvSpPr>
          <p:nvPr>
            <p:ph type="sldNum" sz="quarter" idx="12"/>
          </p:nvPr>
        </p:nvSpPr>
        <p:spPr/>
        <p:txBody>
          <a:bodyPr/>
          <a:lstStyle/>
          <a:p>
            <a:fld id="{15D8D0D5-9E57-4FB2-8060-A960DC7EEBBE}" type="slidenum">
              <a:rPr lang="ar-SA" smtClean="0"/>
              <a:t>18</a:t>
            </a:fld>
            <a:endParaRPr lang="ar-SA"/>
          </a:p>
        </p:txBody>
      </p:sp>
    </p:spTree>
    <p:extLst>
      <p:ext uri="{BB962C8B-B14F-4D97-AF65-F5344CB8AC3E}">
        <p14:creationId xmlns:p14="http://schemas.microsoft.com/office/powerpoint/2010/main" val="489483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105" t="32323" r="26054" b="27812"/>
          <a:stretch/>
        </p:blipFill>
        <p:spPr bwMode="auto">
          <a:xfrm>
            <a:off x="-2611" y="9108"/>
            <a:ext cx="8967099" cy="4394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19</a:t>
            </a:fld>
            <a:endParaRPr lang="ar-SA"/>
          </a:p>
        </p:txBody>
      </p:sp>
    </p:spTree>
    <p:extLst>
      <p:ext uri="{BB962C8B-B14F-4D97-AF65-F5344CB8AC3E}">
        <p14:creationId xmlns:p14="http://schemas.microsoft.com/office/powerpoint/2010/main" val="169174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eaLnBrk="1" hangingPunct="1">
              <a:buFontTx/>
              <a:buNone/>
              <a:defRPr/>
            </a:pPr>
            <a:endParaRPr lang="en-IE" i="1" dirty="0" smtClean="0"/>
          </a:p>
          <a:p>
            <a:pPr marL="0" indent="0" algn="ctr" eaLnBrk="1" hangingPunct="1">
              <a:buFontTx/>
              <a:buNone/>
              <a:defRPr/>
            </a:pPr>
            <a:endParaRPr lang="en-IE" i="1" dirty="0" smtClean="0"/>
          </a:p>
          <a:p>
            <a:pPr eaLnBrk="1" hangingPunct="1">
              <a:defRPr/>
            </a:pPr>
            <a:endParaRPr lang="en-US" dirty="0" smtClean="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250" t="13272" r="22500" b="11766"/>
          <a:stretch/>
        </p:blipFill>
        <p:spPr bwMode="auto">
          <a:xfrm>
            <a:off x="0" y="116632"/>
            <a:ext cx="9094922" cy="66701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عنصر نائب لرقم الشريحة 7"/>
          <p:cNvSpPr>
            <a:spLocks noGrp="1"/>
          </p:cNvSpPr>
          <p:nvPr>
            <p:ph type="sldNum" sz="quarter" idx="12"/>
          </p:nvPr>
        </p:nvSpPr>
        <p:spPr/>
        <p:txBody>
          <a:bodyPr/>
          <a:lstStyle/>
          <a:p>
            <a:fld id="{15D8D0D5-9E57-4FB2-8060-A960DC7EEBBE}" type="slidenum">
              <a:rPr lang="ar-SA" smtClean="0"/>
              <a:t>2</a:t>
            </a:fld>
            <a:endParaRPr lang="ar-SA"/>
          </a:p>
        </p:txBody>
      </p:sp>
    </p:spTree>
    <p:extLst>
      <p:ext uri="{BB962C8B-B14F-4D97-AF65-F5344CB8AC3E}">
        <p14:creationId xmlns:p14="http://schemas.microsoft.com/office/powerpoint/2010/main" val="12269651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r>
              <a:rPr lang="en-US" altLang="ar-SA" dirty="0"/>
              <a:t>Convolution</a:t>
            </a:r>
          </a:p>
        </p:txBody>
      </p:sp>
      <p:sp>
        <p:nvSpPr>
          <p:cNvPr id="239619" name="Rectangle 3"/>
          <p:cNvSpPr>
            <a:spLocks noGrp="1" noChangeArrowheads="1"/>
          </p:cNvSpPr>
          <p:nvPr>
            <p:ph type="body" idx="1"/>
          </p:nvPr>
        </p:nvSpPr>
        <p:spPr/>
        <p:txBody>
          <a:bodyPr>
            <a:normAutofit fontScale="92500" lnSpcReduction="10000"/>
          </a:bodyPr>
          <a:lstStyle/>
          <a:p>
            <a:pPr algn="l" rtl="0"/>
            <a:r>
              <a:rPr lang="en-US" altLang="ar-SA" dirty="0"/>
              <a:t>A </a:t>
            </a:r>
            <a:r>
              <a:rPr lang="en-US" altLang="ar-SA" b="1" dirty="0"/>
              <a:t>convolution</a:t>
            </a:r>
            <a:r>
              <a:rPr lang="en-US" altLang="ar-SA" dirty="0"/>
              <a:t> operation is a cross-correlation where the filter is flipped both horizontally and vertically before being applied to the image:</a:t>
            </a:r>
          </a:p>
          <a:p>
            <a:pPr algn="l" rtl="0"/>
            <a:endParaRPr lang="en-US" altLang="ar-SA" dirty="0"/>
          </a:p>
          <a:p>
            <a:pPr algn="l" rtl="0"/>
            <a:endParaRPr lang="en-US" altLang="ar-SA" dirty="0"/>
          </a:p>
          <a:p>
            <a:pPr algn="l" rtl="0"/>
            <a:r>
              <a:rPr lang="en-US" altLang="ar-SA" dirty="0"/>
              <a:t>It is written:  </a:t>
            </a:r>
          </a:p>
          <a:p>
            <a:pPr algn="l" rtl="0"/>
            <a:endParaRPr lang="en-US" altLang="ar-SA" dirty="0"/>
          </a:p>
          <a:p>
            <a:pPr algn="l" rtl="0"/>
            <a:r>
              <a:rPr lang="en-US" altLang="ar-SA" dirty="0"/>
              <a:t>Suppose H is a Gaussian or mean kernel.  How does convolution differ from cross-correlation?</a:t>
            </a:r>
          </a:p>
        </p:txBody>
      </p:sp>
      <p:pic>
        <p:nvPicPr>
          <p:cNvPr id="239625" name="Picture 9" descr="Edittex.bmp"/>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2025652" y="4509120"/>
            <a:ext cx="3509961" cy="288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9626" name="Picture 10" descr="Edittex.bmp"/>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539552" y="2995210"/>
            <a:ext cx="7907645" cy="808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20</a:t>
            </a:fld>
            <a:endParaRPr lang="ar-SA"/>
          </a:p>
        </p:txBody>
      </p:sp>
    </p:spTree>
    <p:extLst>
      <p:ext uri="{BB962C8B-B14F-4D97-AF65-F5344CB8AC3E}">
        <p14:creationId xmlns:p14="http://schemas.microsoft.com/office/powerpoint/2010/main" val="682564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467544" y="32048"/>
            <a:ext cx="8229600" cy="1143000"/>
          </a:xfrm>
        </p:spPr>
        <p:txBody>
          <a:bodyPr/>
          <a:lstStyle/>
          <a:p>
            <a:r>
              <a:rPr lang="en-US" altLang="ar-SA" dirty="0"/>
              <a:t>Median filters</a:t>
            </a:r>
          </a:p>
        </p:txBody>
      </p:sp>
      <p:graphicFrame>
        <p:nvGraphicFramePr>
          <p:cNvPr id="171011" name="Object 3"/>
          <p:cNvGraphicFramePr>
            <a:graphicFrameLocks noChangeAspect="1"/>
          </p:cNvGraphicFramePr>
          <p:nvPr/>
        </p:nvGraphicFramePr>
        <p:xfrm>
          <a:off x="0" y="0"/>
          <a:ext cx="1219200" cy="148829"/>
        </p:xfrm>
        <a:graphic>
          <a:graphicData uri="http://schemas.openxmlformats.org/presentationml/2006/ole">
            <mc:AlternateContent xmlns:mc="http://schemas.openxmlformats.org/markup-compatibility/2006">
              <mc:Choice xmlns:v="urn:schemas-microsoft-com:vml" Requires="v">
                <p:oleObj spid="_x0000_s9262" name="Equation" r:id="rId4" imgW="914400" imgH="198720" progId="Equation.DSMT4">
                  <p:embed/>
                </p:oleObj>
              </mc:Choice>
              <mc:Fallback>
                <p:oleObj name="Equation" r:id="rId4" imgW="914400" imgH="19872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 cy="148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1012" name="Rectangle 4"/>
          <p:cNvSpPr>
            <a:spLocks noGrp="1" noChangeArrowheads="1"/>
          </p:cNvSpPr>
          <p:nvPr>
            <p:ph type="body" idx="1"/>
          </p:nvPr>
        </p:nvSpPr>
        <p:spPr>
          <a:xfrm>
            <a:off x="812800" y="914400"/>
            <a:ext cx="7772400" cy="5257800"/>
          </a:xfrm>
          <a:noFill/>
          <a:ln/>
        </p:spPr>
        <p:txBody>
          <a:bodyPr/>
          <a:lstStyle/>
          <a:p>
            <a:pPr algn="l" rtl="0"/>
            <a:r>
              <a:rPr lang="en-US" altLang="ar-SA" dirty="0"/>
              <a:t>A </a:t>
            </a:r>
            <a:r>
              <a:rPr lang="en-US" altLang="ar-SA" b="1" dirty="0"/>
              <a:t>Median Filter</a:t>
            </a:r>
            <a:r>
              <a:rPr lang="en-US" altLang="ar-SA" dirty="0"/>
              <a:t> operates over a window by selecting the median intensity in the window.</a:t>
            </a:r>
          </a:p>
          <a:p>
            <a:pPr algn="l" rtl="0"/>
            <a:r>
              <a:rPr lang="en-US" altLang="ar-SA" dirty="0"/>
              <a:t>What advantage does a median filter have over a mean filter?</a:t>
            </a:r>
          </a:p>
          <a:p>
            <a:pPr algn="l" rtl="0"/>
            <a:r>
              <a:rPr lang="en-US" altLang="ar-SA" dirty="0"/>
              <a:t>Is a median filter a kind of convolution?</a:t>
            </a:r>
          </a:p>
          <a:p>
            <a:pPr algn="l" rtl="0"/>
            <a:r>
              <a:rPr lang="en-US" altLang="ar-SA" dirty="0"/>
              <a:t>Median filter is non linear</a:t>
            </a:r>
          </a:p>
          <a:p>
            <a:pPr algn="l" rtl="0"/>
            <a:endParaRPr lang="en-US" altLang="ar-SA" dirty="0"/>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21</a:t>
            </a:fld>
            <a:endParaRPr lang="ar-SA"/>
          </a:p>
        </p:txBody>
      </p:sp>
    </p:spTree>
    <p:extLst>
      <p:ext uri="{BB962C8B-B14F-4D97-AF65-F5344CB8AC3E}">
        <p14:creationId xmlns:p14="http://schemas.microsoft.com/office/powerpoint/2010/main" val="3904105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600200"/>
            <a:ext cx="8305800" cy="4191000"/>
          </a:xfrm>
        </p:spPr>
        <p:txBody>
          <a:bodyPr/>
          <a:lstStyle/>
          <a:p>
            <a:pPr algn="l" rtl="0"/>
            <a:r>
              <a:rPr lang="en-CA" dirty="0" smtClean="0"/>
              <a:t>A commonly used pattern</a:t>
            </a:r>
          </a:p>
          <a:p>
            <a:pPr algn="l" rtl="0"/>
            <a:endParaRPr lang="en-CA" dirty="0" smtClean="0"/>
          </a:p>
          <a:p>
            <a:pPr algn="l" rtl="0"/>
            <a:r>
              <a:rPr lang="en-CA" dirty="0" smtClean="0"/>
              <a:t>Represented by a kernel </a:t>
            </a:r>
            <a:br>
              <a:rPr lang="en-CA" dirty="0" smtClean="0"/>
            </a:br>
            <a:r>
              <a:rPr lang="en-CA" dirty="0" smtClean="0"/>
              <a:t>(or a mask)</a:t>
            </a:r>
          </a:p>
          <a:p>
            <a:pPr algn="l" rtl="0"/>
            <a:endParaRPr lang="en-CA" dirty="0" smtClean="0"/>
          </a:p>
          <a:p>
            <a:pPr algn="l" rtl="0"/>
            <a:r>
              <a:rPr lang="en-CA" dirty="0" smtClean="0"/>
              <a:t>For 2k+1 size kernel</a:t>
            </a:r>
          </a:p>
          <a:p>
            <a:pPr algn="l" rtl="0"/>
            <a:endParaRPr lang="en-CA" dirty="0" smtClean="0"/>
          </a:p>
          <a:p>
            <a:pPr algn="l" rtl="0"/>
            <a:endParaRPr lang="en-CA" dirty="0"/>
          </a:p>
        </p:txBody>
      </p:sp>
      <p:sp>
        <p:nvSpPr>
          <p:cNvPr id="17" name="TextBox 16"/>
          <p:cNvSpPr txBox="1"/>
          <p:nvPr/>
        </p:nvSpPr>
        <p:spPr>
          <a:xfrm>
            <a:off x="6931159" y="4246477"/>
            <a:ext cx="697382" cy="338554"/>
          </a:xfrm>
          <a:prstGeom prst="rect">
            <a:avLst/>
          </a:prstGeom>
          <a:noFill/>
        </p:spPr>
        <p:txBody>
          <a:bodyPr wrap="square" rtlCol="0">
            <a:spAutoFit/>
          </a:bodyPr>
          <a:lstStyle/>
          <a:p>
            <a:r>
              <a:rPr lang="en-CA" b="1" dirty="0" smtClean="0">
                <a:solidFill>
                  <a:schemeClr val="accent1"/>
                </a:solidFill>
              </a:rPr>
              <a:t>(</a:t>
            </a:r>
            <a:r>
              <a:rPr lang="en-CA" b="1" dirty="0" err="1" smtClean="0">
                <a:solidFill>
                  <a:schemeClr val="accent1"/>
                </a:solidFill>
              </a:rPr>
              <a:t>i</a:t>
            </a:r>
            <a:r>
              <a:rPr lang="en-CA" b="1" dirty="0" smtClean="0">
                <a:solidFill>
                  <a:schemeClr val="accent1"/>
                </a:solidFill>
              </a:rPr>
              <a:t> - 1)</a:t>
            </a:r>
            <a:endParaRPr lang="en-CA" b="1" dirty="0">
              <a:solidFill>
                <a:schemeClr val="accent1"/>
              </a:solidFill>
            </a:endParaRPr>
          </a:p>
        </p:txBody>
      </p:sp>
      <p:sp>
        <p:nvSpPr>
          <p:cNvPr id="618498" name="Rectangle 1026"/>
          <p:cNvSpPr>
            <a:spLocks noGrp="1" noChangeArrowheads="1"/>
          </p:cNvSpPr>
          <p:nvPr>
            <p:ph type="title"/>
          </p:nvPr>
        </p:nvSpPr>
        <p:spPr/>
        <p:txBody>
          <a:bodyPr/>
          <a:lstStyle/>
          <a:p>
            <a:r>
              <a:rPr lang="en-US" sz="2000" i="1" dirty="0"/>
              <a:t>Neighborhood Processing (filtering)</a:t>
            </a:r>
            <a:br>
              <a:rPr lang="en-US" sz="2000" i="1" dirty="0"/>
            </a:br>
            <a:r>
              <a:rPr lang="en-US" dirty="0"/>
              <a:t>Linear shift-invariant filters</a:t>
            </a:r>
          </a:p>
        </p:txBody>
      </p:sp>
      <p:sp>
        <p:nvSpPr>
          <p:cNvPr id="618504" name="Text Box 1032"/>
          <p:cNvSpPr txBox="1">
            <a:spLocks noChangeArrowheads="1"/>
          </p:cNvSpPr>
          <p:nvPr/>
        </p:nvSpPr>
        <p:spPr bwMode="auto">
          <a:xfrm>
            <a:off x="6724548" y="1360373"/>
            <a:ext cx="969963" cy="336550"/>
          </a:xfrm>
          <a:prstGeom prst="rect">
            <a:avLst/>
          </a:prstGeom>
          <a:noFill/>
          <a:ln w="9525">
            <a:noFill/>
            <a:miter lim="800000"/>
            <a:headEnd/>
            <a:tailEnd/>
          </a:ln>
          <a:effectLst/>
        </p:spPr>
        <p:txBody>
          <a:bodyPr wrap="none">
            <a:spAutoFit/>
          </a:bodyPr>
          <a:lstStyle/>
          <a:p>
            <a:r>
              <a:rPr lang="en-US" dirty="0">
                <a:latin typeface="Tahoma" pitchFamily="34" charset="0"/>
              </a:rPr>
              <a:t>matrix M</a:t>
            </a:r>
          </a:p>
        </p:txBody>
      </p:sp>
      <p:graphicFrame>
        <p:nvGraphicFramePr>
          <p:cNvPr id="654336" name="Object 1024"/>
          <p:cNvGraphicFramePr>
            <a:graphicFrameLocks noChangeAspect="1"/>
          </p:cNvGraphicFramePr>
          <p:nvPr/>
        </p:nvGraphicFramePr>
        <p:xfrm>
          <a:off x="2912991" y="3391478"/>
          <a:ext cx="1965325" cy="515938"/>
        </p:xfrm>
        <a:graphic>
          <a:graphicData uri="http://schemas.openxmlformats.org/presentationml/2006/ole">
            <mc:AlternateContent xmlns:mc="http://schemas.openxmlformats.org/markup-compatibility/2006">
              <mc:Choice xmlns:v="urn:schemas-microsoft-com:vml" Requires="v">
                <p:oleObj spid="_x0000_s12383" name="Equation" r:id="rId3" imgW="774360" imgH="203040" progId="Equation.3">
                  <p:embed/>
                </p:oleObj>
              </mc:Choice>
              <mc:Fallback>
                <p:oleObj name="Equation" r:id="rId3" imgW="774360" imgH="203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2991" y="3391478"/>
                        <a:ext cx="1965325" cy="515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4339" name="Object 1027"/>
          <p:cNvGraphicFramePr>
            <a:graphicFrameLocks noChangeAspect="1"/>
          </p:cNvGraphicFramePr>
          <p:nvPr/>
        </p:nvGraphicFramePr>
        <p:xfrm>
          <a:off x="5747589" y="1711287"/>
          <a:ext cx="2924830" cy="2414473"/>
        </p:xfrm>
        <a:graphic>
          <a:graphicData uri="http://schemas.openxmlformats.org/presentationml/2006/ole">
            <mc:AlternateContent xmlns:mc="http://schemas.openxmlformats.org/markup-compatibility/2006">
              <mc:Choice xmlns:v="urn:schemas-microsoft-com:vml" Requires="v">
                <p:oleObj spid="_x0000_s12384" name="Equation" r:id="rId5" imgW="2108160" imgH="1777680" progId="Equation.3">
                  <p:embed/>
                </p:oleObj>
              </mc:Choice>
              <mc:Fallback>
                <p:oleObj name="Equation" r:id="rId5" imgW="2108160" imgH="1777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7589" y="1711287"/>
                        <a:ext cx="2924830" cy="24144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62886" name="Object 6"/>
          <p:cNvGraphicFramePr>
            <a:graphicFrameLocks noChangeAspect="1"/>
          </p:cNvGraphicFramePr>
          <p:nvPr/>
        </p:nvGraphicFramePr>
        <p:xfrm>
          <a:off x="4759515" y="4855790"/>
          <a:ext cx="3892550" cy="1646238"/>
        </p:xfrm>
        <a:graphic>
          <a:graphicData uri="http://schemas.openxmlformats.org/presentationml/2006/ole">
            <mc:AlternateContent xmlns:mc="http://schemas.openxmlformats.org/markup-compatibility/2006">
              <mc:Choice xmlns:v="urn:schemas-microsoft-com:vml" Requires="v">
                <p:oleObj spid="_x0000_s12385" name="Equation" r:id="rId7" imgW="1562040" imgH="660240" progId="Equation.3">
                  <p:embed/>
                </p:oleObj>
              </mc:Choice>
              <mc:Fallback>
                <p:oleObj name="Equation" r:id="rId7" imgW="1562040" imgH="6602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9515" y="4855790"/>
                        <a:ext cx="3892550" cy="1646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ight Arrow 11"/>
          <p:cNvSpPr/>
          <p:nvPr/>
        </p:nvSpPr>
        <p:spPr bwMode="auto">
          <a:xfrm rot="19087883">
            <a:off x="5110479" y="3216510"/>
            <a:ext cx="1870584" cy="482803"/>
          </a:xfrm>
          <a:prstGeom prst="rightArrow">
            <a:avLst/>
          </a:prstGeom>
          <a:solidFill>
            <a:schemeClr val="folHlink"/>
          </a:solidFill>
          <a:ln w="9525" cap="flat" cmpd="sng" algn="ctr">
            <a:no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CA" sz="1600" b="0" i="0" u="none" strike="noStrike" cap="none" normalizeH="0" baseline="0" dirty="0" smtClean="0">
                <a:ln>
                  <a:noFill/>
                </a:ln>
                <a:solidFill>
                  <a:schemeClr val="tx1"/>
                </a:solidFill>
                <a:effectLst/>
                <a:latin typeface="Times New Roman" pitchFamily="18" charset="0"/>
              </a:rPr>
              <a:t>The same in each</a:t>
            </a:r>
            <a:r>
              <a:rPr kumimoji="0" lang="en-CA" sz="1600" b="0" i="0" u="none" strike="noStrike" cap="none" normalizeH="0" dirty="0" smtClean="0">
                <a:ln>
                  <a:noFill/>
                </a:ln>
                <a:solidFill>
                  <a:schemeClr val="tx1"/>
                </a:solidFill>
                <a:effectLst/>
                <a:latin typeface="Times New Roman" pitchFamily="18" charset="0"/>
              </a:rPr>
              <a:t> row</a:t>
            </a:r>
          </a:p>
        </p:txBody>
      </p:sp>
      <p:sp>
        <p:nvSpPr>
          <p:cNvPr id="13" name="Oval 12"/>
          <p:cNvSpPr/>
          <p:nvPr/>
        </p:nvSpPr>
        <p:spPr bwMode="auto">
          <a:xfrm>
            <a:off x="7432244" y="2911449"/>
            <a:ext cx="292608" cy="256032"/>
          </a:xfrm>
          <a:prstGeom prst="ellipse">
            <a:avLst/>
          </a:prstGeom>
          <a:noFill/>
          <a:ln w="38100" cap="flat" cmpd="sng" algn="ctr">
            <a:solidFill>
              <a:schemeClr val="accent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600" b="0" i="0" u="none" strike="noStrike" cap="none" normalizeH="0" baseline="0" smtClean="0">
              <a:ln>
                <a:noFill/>
              </a:ln>
              <a:solidFill>
                <a:schemeClr val="tx1"/>
              </a:solidFill>
              <a:effectLst/>
              <a:latin typeface="Times New Roman" pitchFamily="18" charset="0"/>
            </a:endParaRPr>
          </a:p>
        </p:txBody>
      </p:sp>
      <p:sp>
        <p:nvSpPr>
          <p:cNvPr id="14" name="TextBox 13"/>
          <p:cNvSpPr txBox="1"/>
          <p:nvPr/>
        </p:nvSpPr>
        <p:spPr>
          <a:xfrm>
            <a:off x="7520026" y="4250131"/>
            <a:ext cx="160934" cy="338554"/>
          </a:xfrm>
          <a:prstGeom prst="rect">
            <a:avLst/>
          </a:prstGeom>
          <a:noFill/>
        </p:spPr>
        <p:txBody>
          <a:bodyPr wrap="square" rtlCol="0">
            <a:spAutoFit/>
          </a:bodyPr>
          <a:lstStyle/>
          <a:p>
            <a:r>
              <a:rPr lang="en-CA" b="1" dirty="0" err="1" smtClean="0">
                <a:solidFill>
                  <a:schemeClr val="accent1"/>
                </a:solidFill>
              </a:rPr>
              <a:t>i</a:t>
            </a:r>
            <a:endParaRPr lang="en-CA" b="1" dirty="0">
              <a:solidFill>
                <a:schemeClr val="accent1"/>
              </a:solidFill>
            </a:endParaRPr>
          </a:p>
        </p:txBody>
      </p:sp>
      <p:sp>
        <p:nvSpPr>
          <p:cNvPr id="16" name="TextBox 15"/>
          <p:cNvSpPr txBox="1"/>
          <p:nvPr/>
        </p:nvSpPr>
        <p:spPr>
          <a:xfrm>
            <a:off x="7663894" y="4233062"/>
            <a:ext cx="1084570" cy="369332"/>
          </a:xfrm>
          <a:prstGeom prst="rect">
            <a:avLst/>
          </a:prstGeom>
          <a:noFill/>
        </p:spPr>
        <p:txBody>
          <a:bodyPr wrap="square" rtlCol="0">
            <a:spAutoFit/>
          </a:bodyPr>
          <a:lstStyle/>
          <a:p>
            <a:r>
              <a:rPr lang="en-CA" b="1" dirty="0" smtClean="0">
                <a:solidFill>
                  <a:schemeClr val="accent1"/>
                </a:solidFill>
              </a:rPr>
              <a:t>(</a:t>
            </a:r>
            <a:r>
              <a:rPr lang="en-CA" b="1" dirty="0" err="1" smtClean="0">
                <a:solidFill>
                  <a:schemeClr val="accent1"/>
                </a:solidFill>
              </a:rPr>
              <a:t>i</a:t>
            </a:r>
            <a:r>
              <a:rPr lang="en-CA" b="1" dirty="0" smtClean="0">
                <a:solidFill>
                  <a:schemeClr val="accent1"/>
                </a:solidFill>
              </a:rPr>
              <a:t> + 1)</a:t>
            </a:r>
            <a:endParaRPr lang="en-CA" b="1" dirty="0">
              <a:solidFill>
                <a:schemeClr val="accent1"/>
              </a:solidFill>
            </a:endParaRPr>
          </a:p>
        </p:txBody>
      </p:sp>
      <p:sp>
        <p:nvSpPr>
          <p:cNvPr id="18" name="Right Arrow 17"/>
          <p:cNvSpPr/>
          <p:nvPr/>
        </p:nvSpPr>
        <p:spPr bwMode="auto">
          <a:xfrm rot="19035433">
            <a:off x="5106010" y="3233318"/>
            <a:ext cx="1865376" cy="453543"/>
          </a:xfrm>
          <a:prstGeom prst="rightArrow">
            <a:avLst/>
          </a:prstGeom>
          <a:solidFill>
            <a:srgbClr val="92D050"/>
          </a:solidFill>
          <a:ln w="9525" cap="flat" cmpd="sng" algn="ctr">
            <a:no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CA" sz="1600" b="0" i="0" u="none" strike="noStrike" cap="none" normalizeH="0" baseline="0" dirty="0" smtClean="0">
                <a:ln>
                  <a:noFill/>
                </a:ln>
                <a:effectLst/>
                <a:latin typeface="Times New Roman" pitchFamily="18" charset="0"/>
              </a:rPr>
              <a:t>Shift - Invariant</a:t>
            </a:r>
          </a:p>
        </p:txBody>
      </p:sp>
      <p:sp>
        <p:nvSpPr>
          <p:cNvPr id="19" name="Oval 18"/>
          <p:cNvSpPr/>
          <p:nvPr/>
        </p:nvSpPr>
        <p:spPr bwMode="auto">
          <a:xfrm>
            <a:off x="7716314" y="2917549"/>
            <a:ext cx="292608" cy="256032"/>
          </a:xfrm>
          <a:prstGeom prst="ellipse">
            <a:avLst/>
          </a:prstGeom>
          <a:noFill/>
          <a:ln w="38100" cap="flat" cmpd="sng" algn="ctr">
            <a:solidFill>
              <a:schemeClr val="accent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600" b="0" i="0" u="none" strike="noStrike" cap="none" normalizeH="0" baseline="0" smtClean="0">
              <a:ln>
                <a:noFill/>
              </a:ln>
              <a:solidFill>
                <a:schemeClr val="tx1"/>
              </a:solidFill>
              <a:effectLst/>
              <a:latin typeface="Times New Roman" pitchFamily="18" charset="0"/>
            </a:endParaRPr>
          </a:p>
        </p:txBody>
      </p:sp>
      <p:sp>
        <p:nvSpPr>
          <p:cNvPr id="20" name="Oval 19"/>
          <p:cNvSpPr/>
          <p:nvPr/>
        </p:nvSpPr>
        <p:spPr bwMode="auto">
          <a:xfrm>
            <a:off x="7109156" y="2910231"/>
            <a:ext cx="292608" cy="256032"/>
          </a:xfrm>
          <a:prstGeom prst="ellipse">
            <a:avLst/>
          </a:prstGeom>
          <a:noFill/>
          <a:ln w="38100" cap="flat" cmpd="sng" algn="ctr">
            <a:solidFill>
              <a:schemeClr val="accent1"/>
            </a:solidFill>
            <a:prstDash val="solid"/>
            <a:miter lim="800000"/>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600" b="0" i="0" u="none" strike="noStrike" cap="none" normalizeH="0" baseline="0" smtClean="0">
              <a:ln>
                <a:noFill/>
              </a:ln>
              <a:solidFill>
                <a:schemeClr val="tx1"/>
              </a:solidFill>
              <a:effectLst/>
              <a:latin typeface="Times New Roman" pitchFamily="18" charset="0"/>
            </a:endParaRPr>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22</a:t>
            </a:fld>
            <a:endParaRPr lang="ar-SA"/>
          </a:p>
        </p:txBody>
      </p:sp>
    </p:spTree>
    <p:extLst>
      <p:ext uri="{BB962C8B-B14F-4D97-AF65-F5344CB8AC3E}">
        <p14:creationId xmlns:p14="http://schemas.microsoft.com/office/powerpoint/2010/main" val="100440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43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6288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animBg="1"/>
      <p:bldP spid="12" grpId="1" animBg="1"/>
      <p:bldP spid="13" grpId="0" animBg="1"/>
      <p:bldP spid="14" grpId="0"/>
      <p:bldP spid="16" grpId="0"/>
      <p:bldP spid="18" grpId="0" animBg="1"/>
      <p:bldP spid="18" grpId="1"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685800" y="171450"/>
            <a:ext cx="8458200" cy="571500"/>
          </a:xfrm>
        </p:spPr>
        <p:txBody>
          <a:bodyPr>
            <a:normAutofit fontScale="90000"/>
          </a:bodyPr>
          <a:lstStyle/>
          <a:p>
            <a:r>
              <a:rPr lang="en-US" altLang="ar-SA"/>
              <a:t>Comparison: salt and pepper noise</a:t>
            </a:r>
          </a:p>
        </p:txBody>
      </p:sp>
      <p:graphicFrame>
        <p:nvGraphicFramePr>
          <p:cNvPr id="175107" name="Object 3"/>
          <p:cNvGraphicFramePr>
            <a:graphicFrameLocks noChangeAspect="1"/>
          </p:cNvGraphicFramePr>
          <p:nvPr/>
        </p:nvGraphicFramePr>
        <p:xfrm>
          <a:off x="0" y="0"/>
          <a:ext cx="1219200" cy="148829"/>
        </p:xfrm>
        <a:graphic>
          <a:graphicData uri="http://schemas.openxmlformats.org/presentationml/2006/ole">
            <mc:AlternateContent xmlns:mc="http://schemas.openxmlformats.org/markup-compatibility/2006">
              <mc:Choice xmlns:v="urn:schemas-microsoft-com:vml" Requires="v">
                <p:oleObj spid="_x0000_s10285" name="Equation" r:id="rId4" imgW="914400" imgH="198720" progId="Equation.DSMT4">
                  <p:embed/>
                </p:oleObj>
              </mc:Choice>
              <mc:Fallback>
                <p:oleObj name="Equation" r:id="rId4" imgW="914400" imgH="19872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 cy="1488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75108" name="Picture 4" descr="D:\curless\courses\591\99a\lectures\image processing\s_and_p_noise_compare.ep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971550"/>
            <a:ext cx="7239000" cy="4900613"/>
          </a:xfrm>
          <a:prstGeom prst="rect">
            <a:avLst/>
          </a:prstGeom>
          <a:noFill/>
          <a:extLst>
            <a:ext uri="{909E8E84-426E-40DD-AFC4-6F175D3DCCD1}">
              <a14:hiddenFill xmlns:a14="http://schemas.microsoft.com/office/drawing/2010/main">
                <a:solidFill>
                  <a:srgbClr val="FFFFFF"/>
                </a:solidFill>
              </a14:hiddenFill>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23</a:t>
            </a:fld>
            <a:endParaRPr lang="ar-SA"/>
          </a:p>
        </p:txBody>
      </p:sp>
    </p:spTree>
    <p:extLst>
      <p:ext uri="{BB962C8B-B14F-4D97-AF65-F5344CB8AC3E}">
        <p14:creationId xmlns:p14="http://schemas.microsoft.com/office/powerpoint/2010/main" val="8037190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AutoShape 2"/>
          <p:cNvSpPr>
            <a:spLocks noGrp="1" noChangeArrowheads="1"/>
          </p:cNvSpPr>
          <p:nvPr>
            <p:ph type="title"/>
          </p:nvPr>
        </p:nvSpPr>
        <p:spPr/>
        <p:txBody>
          <a:bodyPr>
            <a:normAutofit fontScale="90000"/>
          </a:bodyPr>
          <a:lstStyle/>
          <a:p>
            <a:r>
              <a:rPr lang="ar-SA" altLang="en-US" dirty="0" smtClean="0"/>
              <a:t/>
            </a:r>
            <a:br>
              <a:rPr lang="ar-SA" altLang="en-US" dirty="0" smtClean="0"/>
            </a:br>
            <a:r>
              <a:rPr lang="en-US" altLang="en-US" dirty="0" err="1" smtClean="0"/>
              <a:t>Homomorphic</a:t>
            </a:r>
            <a:r>
              <a:rPr lang="en-US" altLang="en-US" dirty="0" smtClean="0"/>
              <a:t> Filtering</a:t>
            </a:r>
          </a:p>
        </p:txBody>
      </p:sp>
      <p:sp>
        <p:nvSpPr>
          <p:cNvPr id="58371" name="Rectangle 3"/>
          <p:cNvSpPr>
            <a:spLocks noGrp="1" noChangeArrowheads="1"/>
          </p:cNvSpPr>
          <p:nvPr>
            <p:ph type="body" idx="1"/>
          </p:nvPr>
        </p:nvSpPr>
        <p:spPr>
          <a:xfrm>
            <a:off x="188639" y="3429000"/>
            <a:ext cx="8229600" cy="2908920"/>
          </a:xfrm>
        </p:spPr>
        <p:txBody>
          <a:bodyPr>
            <a:normAutofit/>
          </a:bodyPr>
          <a:lstStyle/>
          <a:p>
            <a:pPr algn="l" rtl="0">
              <a:lnSpc>
                <a:spcPct val="90000"/>
              </a:lnSpc>
            </a:pPr>
            <a:r>
              <a:rPr lang="en-GB" altLang="en-US" sz="2400" dirty="0" smtClean="0"/>
              <a:t>The digital images are created from optical image that consist of two primary components:</a:t>
            </a:r>
          </a:p>
          <a:p>
            <a:pPr lvl="1" algn="l" rtl="0">
              <a:lnSpc>
                <a:spcPct val="90000"/>
              </a:lnSpc>
            </a:pPr>
            <a:r>
              <a:rPr lang="en-GB" altLang="en-US" sz="2400" dirty="0" smtClean="0"/>
              <a:t>The lighting component</a:t>
            </a:r>
          </a:p>
          <a:p>
            <a:pPr lvl="1" algn="l" rtl="0">
              <a:lnSpc>
                <a:spcPct val="90000"/>
              </a:lnSpc>
            </a:pPr>
            <a:r>
              <a:rPr lang="en-GB" altLang="en-US" sz="2400" dirty="0" smtClean="0"/>
              <a:t>The reflectance component</a:t>
            </a:r>
          </a:p>
          <a:p>
            <a:pPr algn="l" rtl="0">
              <a:lnSpc>
                <a:spcPct val="90000"/>
              </a:lnSpc>
            </a:pPr>
            <a:r>
              <a:rPr lang="en-GB" altLang="en-US" sz="2400" dirty="0" smtClean="0"/>
              <a:t>The lighting component results from the lighting condition present when the image is captured.</a:t>
            </a:r>
          </a:p>
          <a:p>
            <a:pPr lvl="1" algn="l" rtl="0">
              <a:lnSpc>
                <a:spcPct val="90000"/>
              </a:lnSpc>
            </a:pPr>
            <a:r>
              <a:rPr lang="en-GB" altLang="en-US" sz="2400" dirty="0" smtClean="0"/>
              <a:t>Can change as the lighting condition change. </a:t>
            </a:r>
            <a:endParaRPr lang="en-US" altLang="en-US" sz="2400" dirty="0" smtClean="0"/>
          </a:p>
        </p:txBody>
      </p:sp>
      <p:sp>
        <p:nvSpPr>
          <p:cNvPr id="2" name="مستطيل 1"/>
          <p:cNvSpPr/>
          <p:nvPr/>
        </p:nvSpPr>
        <p:spPr>
          <a:xfrm>
            <a:off x="184671" y="1484784"/>
            <a:ext cx="8856984" cy="1569660"/>
          </a:xfrm>
          <a:prstGeom prst="rect">
            <a:avLst/>
          </a:prstGeom>
        </p:spPr>
        <p:txBody>
          <a:bodyPr wrap="square">
            <a:spAutoFit/>
          </a:bodyPr>
          <a:lstStyle/>
          <a:p>
            <a:pPr algn="l" rtl="0"/>
            <a:r>
              <a:rPr lang="en-US" altLang="en-US" sz="2400" dirty="0"/>
              <a:t>Can be used to remove shading effects in an image (i.e., due to uneven illumination)</a:t>
            </a:r>
          </a:p>
          <a:p>
            <a:pPr marL="800100" lvl="1" indent="-342900" algn="l" rtl="0">
              <a:buFont typeface="Arial" panose="020B0604020202020204" pitchFamily="34" charset="0"/>
              <a:buChar char="•"/>
            </a:pPr>
            <a:r>
              <a:rPr lang="en-US" altLang="en-US" sz="2400" dirty="0"/>
              <a:t>Enhance high frequencies</a:t>
            </a:r>
          </a:p>
          <a:p>
            <a:pPr marL="800100" lvl="1" indent="-342900" algn="l" rtl="0">
              <a:buFont typeface="Arial" panose="020B0604020202020204" pitchFamily="34" charset="0"/>
              <a:buChar char="•"/>
            </a:pPr>
            <a:r>
              <a:rPr lang="en-US" altLang="en-US" sz="2400" dirty="0"/>
              <a:t>Attenuate low frequencies but preserve fine detail.</a:t>
            </a:r>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24</a:t>
            </a:fld>
            <a:endParaRPr lang="ar-SA"/>
          </a:p>
        </p:txBody>
      </p:sp>
    </p:spTree>
    <p:extLst>
      <p:ext uri="{BB962C8B-B14F-4D97-AF65-F5344CB8AC3E}">
        <p14:creationId xmlns:p14="http://schemas.microsoft.com/office/powerpoint/2010/main" val="5799376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AutoShape 2"/>
          <p:cNvSpPr>
            <a:spLocks noGrp="1" noChangeArrowheads="1"/>
          </p:cNvSpPr>
          <p:nvPr>
            <p:ph type="title"/>
          </p:nvPr>
        </p:nvSpPr>
        <p:spPr/>
        <p:txBody>
          <a:bodyPr/>
          <a:lstStyle/>
          <a:p>
            <a:r>
              <a:rPr lang="en-US" altLang="en-US" dirty="0" err="1" smtClean="0"/>
              <a:t>Homomorphic</a:t>
            </a:r>
            <a:r>
              <a:rPr lang="en-US" altLang="en-US" dirty="0" smtClean="0"/>
              <a:t> Filtering</a:t>
            </a:r>
          </a:p>
        </p:txBody>
      </p:sp>
      <p:sp>
        <p:nvSpPr>
          <p:cNvPr id="59395" name="Rectangle 3"/>
          <p:cNvSpPr>
            <a:spLocks noGrp="1" noChangeArrowheads="1"/>
          </p:cNvSpPr>
          <p:nvPr>
            <p:ph type="body" idx="1"/>
          </p:nvPr>
        </p:nvSpPr>
        <p:spPr/>
        <p:txBody>
          <a:bodyPr/>
          <a:lstStyle/>
          <a:p>
            <a:pPr algn="l" rtl="0"/>
            <a:r>
              <a:rPr lang="en-GB" altLang="en-US" dirty="0" smtClean="0"/>
              <a:t>The reflectance component results from the way the objects in the image reflect light.</a:t>
            </a:r>
          </a:p>
          <a:p>
            <a:pPr lvl="1" algn="l" rtl="0"/>
            <a:r>
              <a:rPr lang="en-GB" altLang="en-US" dirty="0" smtClean="0"/>
              <a:t>Determined by the intrinsic properties of the object itself.</a:t>
            </a:r>
          </a:p>
          <a:p>
            <a:pPr lvl="1" algn="l" rtl="0"/>
            <a:r>
              <a:rPr lang="en-GB" altLang="en-US" dirty="0" smtClean="0"/>
              <a:t>Normally do not change.</a:t>
            </a:r>
          </a:p>
          <a:p>
            <a:pPr algn="l" rtl="0"/>
            <a:r>
              <a:rPr lang="en-GB" altLang="en-US" dirty="0" smtClean="0"/>
              <a:t>In many applications, it is useful to enhance the reflectance component, while reducing the contribution from the lighting component. </a:t>
            </a:r>
            <a:endParaRPr lang="en-US" altLang="en-US" dirty="0" smtClean="0"/>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25</a:t>
            </a:fld>
            <a:endParaRPr lang="ar-SA"/>
          </a:p>
        </p:txBody>
      </p:sp>
    </p:spTree>
    <p:extLst>
      <p:ext uri="{BB962C8B-B14F-4D97-AF65-F5344CB8AC3E}">
        <p14:creationId xmlns:p14="http://schemas.microsoft.com/office/powerpoint/2010/main" val="33610392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AutoShape 2"/>
          <p:cNvSpPr>
            <a:spLocks noGrp="1" noChangeArrowheads="1"/>
          </p:cNvSpPr>
          <p:nvPr>
            <p:ph type="title"/>
          </p:nvPr>
        </p:nvSpPr>
        <p:spPr/>
        <p:txBody>
          <a:bodyPr/>
          <a:lstStyle/>
          <a:p>
            <a:r>
              <a:rPr lang="en-US" altLang="en-US" smtClean="0"/>
              <a:t>Homomorphic Filtering</a:t>
            </a:r>
          </a:p>
        </p:txBody>
      </p:sp>
      <p:sp>
        <p:nvSpPr>
          <p:cNvPr id="19459" name="Rectangle 3"/>
          <p:cNvSpPr>
            <a:spLocks noGrp="1" noChangeArrowheads="1"/>
          </p:cNvSpPr>
          <p:nvPr>
            <p:ph type="body" idx="1"/>
          </p:nvPr>
        </p:nvSpPr>
        <p:spPr/>
        <p:txBody>
          <a:bodyPr/>
          <a:lstStyle/>
          <a:p>
            <a:pPr algn="l" rtl="0"/>
            <a:r>
              <a:rPr lang="en-US" altLang="en-US" smtClean="0"/>
              <a:t>The holomorphic </a:t>
            </a:r>
            <a:r>
              <a:rPr lang="en-US" altLang="en-US" dirty="0" smtClean="0"/>
              <a:t>filtering process consists of five steps:</a:t>
            </a:r>
          </a:p>
          <a:p>
            <a:pPr lvl="1" algn="l" rtl="0"/>
            <a:r>
              <a:rPr lang="en-US" altLang="en-US" dirty="0" smtClean="0"/>
              <a:t>A natural log transform (base </a:t>
            </a:r>
            <a:r>
              <a:rPr lang="en-US" altLang="en-US" i="1" dirty="0" smtClean="0"/>
              <a:t>e</a:t>
            </a:r>
            <a:r>
              <a:rPr lang="en-US" altLang="en-US" dirty="0" smtClean="0"/>
              <a:t>)</a:t>
            </a:r>
          </a:p>
          <a:p>
            <a:pPr lvl="1" algn="l" rtl="0"/>
            <a:r>
              <a:rPr lang="en-US" altLang="en-US" dirty="0" smtClean="0"/>
              <a:t>The Fourier transform</a:t>
            </a:r>
          </a:p>
          <a:p>
            <a:pPr lvl="1" algn="l" rtl="0"/>
            <a:r>
              <a:rPr lang="en-US" altLang="en-US" dirty="0" smtClean="0"/>
              <a:t>Filtering</a:t>
            </a:r>
          </a:p>
          <a:p>
            <a:pPr lvl="1" algn="l" rtl="0"/>
            <a:r>
              <a:rPr lang="en-US" altLang="en-US" dirty="0" smtClean="0"/>
              <a:t>The inverse Fourier transform</a:t>
            </a:r>
          </a:p>
          <a:p>
            <a:pPr lvl="1" algn="l" rtl="0"/>
            <a:r>
              <a:rPr lang="en-US" altLang="en-US" dirty="0" smtClean="0"/>
              <a:t>The inverse log function (exponential)</a:t>
            </a:r>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26</a:t>
            </a:fld>
            <a:endParaRPr lang="ar-SA"/>
          </a:p>
        </p:txBody>
      </p:sp>
    </p:spTree>
    <p:extLst>
      <p:ext uri="{BB962C8B-B14F-4D97-AF65-F5344CB8AC3E}">
        <p14:creationId xmlns:p14="http://schemas.microsoft.com/office/powerpoint/2010/main" val="16661454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p:cNvSpPr>
            <a:spLocks noGrp="1" noChangeArrowheads="1"/>
          </p:cNvSpPr>
          <p:nvPr>
            <p:ph type="title"/>
          </p:nvPr>
        </p:nvSpPr>
        <p:spPr/>
        <p:txBody>
          <a:bodyPr/>
          <a:lstStyle/>
          <a:p>
            <a:r>
              <a:rPr lang="en-US" altLang="en-US" smtClean="0"/>
              <a:t>Homomorphic Filtering</a:t>
            </a:r>
          </a:p>
        </p:txBody>
      </p:sp>
      <p:pic>
        <p:nvPicPr>
          <p:cNvPr id="66563" name="Picture 4" descr="cop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295400"/>
            <a:ext cx="3429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4" name="Picture 5" descr="copter - homomorph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295400"/>
            <a:ext cx="3429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ext Box 6"/>
          <p:cNvSpPr txBox="1">
            <a:spLocks noChangeArrowheads="1"/>
          </p:cNvSpPr>
          <p:nvPr/>
        </p:nvSpPr>
        <p:spPr bwMode="auto">
          <a:xfrm>
            <a:off x="1524000" y="4953000"/>
            <a:ext cx="1657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latin typeface="Arial" charset="0"/>
                <a:ea typeface="宋体" charset="0"/>
                <a:cs typeface="宋体" charset="0"/>
              </a:rPr>
              <a:t>Original image</a:t>
            </a:r>
          </a:p>
        </p:txBody>
      </p:sp>
      <p:sp>
        <p:nvSpPr>
          <p:cNvPr id="22535" name="Text Box 7"/>
          <p:cNvSpPr txBox="1">
            <a:spLocks noChangeArrowheads="1"/>
          </p:cNvSpPr>
          <p:nvPr/>
        </p:nvSpPr>
        <p:spPr bwMode="auto">
          <a:xfrm>
            <a:off x="4648200" y="4953000"/>
            <a:ext cx="344487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itchFamily="34" charset="0"/>
                <a:ea typeface="宋体" pitchFamily="2" charset="-122"/>
              </a:defRPr>
            </a:lvl1pPr>
            <a:lvl2pPr marL="742950" indent="-285750" eaLnBrk="0" hangingPunct="0">
              <a:defRPr sz="2400">
                <a:solidFill>
                  <a:schemeClr val="tx1"/>
                </a:solidFill>
                <a:latin typeface="Arial" pitchFamily="34" charset="0"/>
                <a:ea typeface="宋体" pitchFamily="2" charset="-122"/>
              </a:defRPr>
            </a:lvl2pPr>
            <a:lvl3pPr marL="1143000" indent="-228600" eaLnBrk="0" hangingPunct="0">
              <a:defRPr sz="2400">
                <a:solidFill>
                  <a:schemeClr val="tx1"/>
                </a:solidFill>
                <a:latin typeface="Arial" pitchFamily="34" charset="0"/>
                <a:ea typeface="宋体" pitchFamily="2" charset="-122"/>
              </a:defRPr>
            </a:lvl3pPr>
            <a:lvl4pPr marL="1600200" indent="-228600" eaLnBrk="0" hangingPunct="0">
              <a:defRPr sz="2400">
                <a:solidFill>
                  <a:schemeClr val="tx1"/>
                </a:solidFill>
                <a:latin typeface="Arial" pitchFamily="34" charset="0"/>
                <a:ea typeface="宋体" pitchFamily="2" charset="-122"/>
              </a:defRPr>
            </a:lvl4pPr>
            <a:lvl5pPr marL="2057400" indent="-228600" eaLnBrk="0" hangingPunct="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Arial" pitchFamily="34" charset="0"/>
                <a:ea typeface="宋体" pitchFamily="2" charset="-122"/>
              </a:defRPr>
            </a:lvl9pPr>
          </a:lstStyle>
          <a:p>
            <a:pPr eaLnBrk="1" hangingPunct="1">
              <a:defRPr/>
            </a:pPr>
            <a:r>
              <a:rPr lang="en-GB" altLang="en-US" sz="1800" smtClean="0"/>
              <a:t>Result of homomorphic filtering – upper gain=1.2; lower gain=0.5; cutoff frequency=16 </a:t>
            </a:r>
            <a:endParaRPr lang="en-US" altLang="en-US" sz="1800" smtClean="0"/>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27</a:t>
            </a:fld>
            <a:endParaRPr lang="ar-SA"/>
          </a:p>
        </p:txBody>
      </p:sp>
    </p:spTree>
    <p:extLst>
      <p:ext uri="{BB962C8B-B14F-4D97-AF65-F5344CB8AC3E}">
        <p14:creationId xmlns:p14="http://schemas.microsoft.com/office/powerpoint/2010/main" val="5167878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AutoShape 4"/>
          <p:cNvSpPr>
            <a:spLocks noGrp="1" noChangeArrowheads="1"/>
          </p:cNvSpPr>
          <p:nvPr>
            <p:ph type="title"/>
          </p:nvPr>
        </p:nvSpPr>
        <p:spPr/>
        <p:txBody>
          <a:bodyPr/>
          <a:lstStyle/>
          <a:p>
            <a:r>
              <a:rPr lang="en-US" altLang="en-US" smtClean="0"/>
              <a:t>Homomorphic Filtering</a:t>
            </a:r>
          </a:p>
        </p:txBody>
      </p:sp>
      <p:pic>
        <p:nvPicPr>
          <p:cNvPr id="67587" name="Picture 5" descr="copter - homomorphic-stret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71600"/>
            <a:ext cx="3429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8" name="Picture 6" descr="copter-histstre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371600"/>
            <a:ext cx="3429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0" name="Text Box 8"/>
          <p:cNvSpPr txBox="1">
            <a:spLocks noChangeArrowheads="1"/>
          </p:cNvSpPr>
          <p:nvPr/>
        </p:nvSpPr>
        <p:spPr bwMode="auto">
          <a:xfrm>
            <a:off x="838200" y="5029200"/>
            <a:ext cx="34448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dirty="0">
                <a:latin typeface="Arial" charset="0"/>
                <a:ea typeface="宋体" charset="0"/>
                <a:cs typeface="宋体" charset="0"/>
              </a:rPr>
              <a:t>Histogram stretch applied to result of </a:t>
            </a:r>
            <a:r>
              <a:rPr lang="en-US" dirty="0" smtClean="0">
                <a:latin typeface="Arial" charset="0"/>
                <a:ea typeface="宋体" charset="0"/>
                <a:cs typeface="宋体" charset="0"/>
              </a:rPr>
              <a:t>holomorphic </a:t>
            </a:r>
            <a:r>
              <a:rPr lang="en-US" dirty="0">
                <a:latin typeface="Arial" charset="0"/>
                <a:ea typeface="宋体" charset="0"/>
                <a:cs typeface="宋体" charset="0"/>
              </a:rPr>
              <a:t>filtering</a:t>
            </a:r>
          </a:p>
        </p:txBody>
      </p:sp>
      <p:sp>
        <p:nvSpPr>
          <p:cNvPr id="28681" name="Text Box 9"/>
          <p:cNvSpPr txBox="1">
            <a:spLocks noChangeArrowheads="1"/>
          </p:cNvSpPr>
          <p:nvPr/>
        </p:nvSpPr>
        <p:spPr bwMode="auto">
          <a:xfrm>
            <a:off x="4648200" y="4876800"/>
            <a:ext cx="344487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dirty="0">
                <a:latin typeface="Arial" charset="0"/>
                <a:ea typeface="宋体" charset="0"/>
                <a:cs typeface="宋体" charset="0"/>
              </a:rPr>
              <a:t>Histogram stretch version of original image (without </a:t>
            </a:r>
            <a:r>
              <a:rPr lang="en-US" dirty="0" smtClean="0">
                <a:latin typeface="Arial" charset="0"/>
                <a:ea typeface="宋体" charset="0"/>
                <a:cs typeface="宋体" charset="0"/>
              </a:rPr>
              <a:t>holomorphic </a:t>
            </a:r>
            <a:r>
              <a:rPr lang="en-US" dirty="0">
                <a:latin typeface="Arial" charset="0"/>
                <a:ea typeface="宋体" charset="0"/>
                <a:cs typeface="宋体" charset="0"/>
              </a:rPr>
              <a:t>filtering)</a:t>
            </a:r>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28</a:t>
            </a:fld>
            <a:endParaRPr lang="ar-SA"/>
          </a:p>
        </p:txBody>
      </p:sp>
    </p:spTree>
    <p:extLst>
      <p:ext uri="{BB962C8B-B14F-4D97-AF65-F5344CB8AC3E}">
        <p14:creationId xmlns:p14="http://schemas.microsoft.com/office/powerpoint/2010/main" val="31736981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863" t="19799" r="29319" b="33824"/>
          <a:stretch/>
        </p:blipFill>
        <p:spPr bwMode="auto">
          <a:xfrm>
            <a:off x="323528" y="836712"/>
            <a:ext cx="7536873" cy="3533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مربع نص 1"/>
          <p:cNvSpPr txBox="1"/>
          <p:nvPr/>
        </p:nvSpPr>
        <p:spPr>
          <a:xfrm>
            <a:off x="611560" y="188640"/>
            <a:ext cx="7416824" cy="461665"/>
          </a:xfrm>
          <a:prstGeom prst="rect">
            <a:avLst/>
          </a:prstGeom>
          <a:noFill/>
        </p:spPr>
        <p:txBody>
          <a:bodyPr wrap="square" rtlCol="1">
            <a:spAutoFit/>
          </a:bodyPr>
          <a:lstStyle/>
          <a:p>
            <a:pPr algn="ctr"/>
            <a:r>
              <a:rPr lang="en-US" sz="2400" b="1" dirty="0" smtClean="0"/>
              <a:t>Color image Enhancement</a:t>
            </a:r>
            <a:endParaRPr lang="ar-SA" sz="2400" b="1" dirty="0"/>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29</a:t>
            </a:fld>
            <a:endParaRPr lang="ar-SA"/>
          </a:p>
        </p:txBody>
      </p:sp>
    </p:spTree>
    <p:extLst>
      <p:ext uri="{BB962C8B-B14F-4D97-AF65-F5344CB8AC3E}">
        <p14:creationId xmlns:p14="http://schemas.microsoft.com/office/powerpoint/2010/main" val="2386015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73069"/>
            <a:ext cx="9144000" cy="5262979"/>
          </a:xfrm>
          <a:prstGeom prst="rect">
            <a:avLst/>
          </a:prstGeom>
        </p:spPr>
        <p:txBody>
          <a:bodyPr wrap="square">
            <a:spAutoFit/>
          </a:bodyPr>
          <a:lstStyle/>
          <a:p>
            <a:pPr algn="l"/>
            <a:r>
              <a:rPr lang="en-US" sz="2400" dirty="0"/>
              <a:t>The primary goal of image enhancement is to improve the visual</a:t>
            </a:r>
          </a:p>
          <a:p>
            <a:pPr algn="l"/>
            <a:r>
              <a:rPr lang="en-US" sz="2400" dirty="0"/>
              <a:t>interpretability of the images. This is done by increasing the apparent</a:t>
            </a:r>
          </a:p>
          <a:p>
            <a:pPr algn="l"/>
            <a:r>
              <a:rPr lang="en-US" sz="2400" dirty="0"/>
              <a:t>distinction between features in the image. Image enhancement involves use </a:t>
            </a:r>
            <a:r>
              <a:rPr lang="en-US" sz="2400" dirty="0" smtClean="0"/>
              <a:t>of a </a:t>
            </a:r>
            <a:r>
              <a:rPr lang="en-US" sz="2400" dirty="0"/>
              <a:t>number of statistical and image manipulation functions available in an </a:t>
            </a:r>
            <a:r>
              <a:rPr lang="en-US" sz="2400" dirty="0" smtClean="0"/>
              <a:t>image processing </a:t>
            </a:r>
            <a:r>
              <a:rPr lang="en-US" sz="2400" dirty="0"/>
              <a:t>software. Image features are enhanced by the following </a:t>
            </a:r>
            <a:r>
              <a:rPr lang="en-US" sz="2400" dirty="0" smtClean="0"/>
              <a:t>two</a:t>
            </a:r>
            <a:r>
              <a:rPr lang="en-US" sz="2400" dirty="0"/>
              <a:t> </a:t>
            </a:r>
            <a:r>
              <a:rPr lang="en-US" sz="2400" dirty="0" smtClean="0"/>
              <a:t>operations:</a:t>
            </a:r>
            <a:endParaRPr lang="en-US" sz="2400" dirty="0"/>
          </a:p>
          <a:p>
            <a:pPr algn="l"/>
            <a:r>
              <a:rPr lang="en-US" sz="2400" dirty="0"/>
              <a:t>•</a:t>
            </a:r>
            <a:r>
              <a:rPr lang="en-US" sz="2400" b="1" dirty="0"/>
              <a:t>Point Operations</a:t>
            </a:r>
            <a:r>
              <a:rPr lang="en-US" sz="2400" dirty="0"/>
              <a:t>: In this operation, value of pixel is enhanced</a:t>
            </a:r>
          </a:p>
          <a:p>
            <a:pPr algn="l"/>
            <a:r>
              <a:rPr lang="en-US" sz="2400" dirty="0"/>
              <a:t>independent of characteristics of </a:t>
            </a:r>
            <a:r>
              <a:rPr lang="en-US" sz="2400" dirty="0" smtClean="0"/>
              <a:t>neighborhood </a:t>
            </a:r>
            <a:r>
              <a:rPr lang="en-US" sz="2400" dirty="0"/>
              <a:t>pixels within each band.</a:t>
            </a:r>
          </a:p>
          <a:p>
            <a:pPr algn="l"/>
            <a:r>
              <a:rPr lang="en-US" sz="2400" dirty="0"/>
              <a:t>•</a:t>
            </a:r>
            <a:r>
              <a:rPr lang="en-US" sz="2400" b="1" dirty="0"/>
              <a:t>Local </a:t>
            </a:r>
            <a:r>
              <a:rPr lang="en-US" sz="2400" b="1" dirty="0" smtClean="0"/>
              <a:t>(Neighborhood) </a:t>
            </a:r>
            <a:r>
              <a:rPr lang="en-US" sz="2400" dirty="0"/>
              <a:t>Operations: In this operation, value of pixel is</a:t>
            </a:r>
          </a:p>
          <a:p>
            <a:pPr algn="l"/>
            <a:r>
              <a:rPr lang="en-US" sz="2400" dirty="0"/>
              <a:t>enhanced based on </a:t>
            </a:r>
            <a:r>
              <a:rPr lang="en-US" sz="2400" dirty="0" smtClean="0"/>
              <a:t>neighboring </a:t>
            </a:r>
            <a:r>
              <a:rPr lang="en-US" sz="2400" dirty="0"/>
              <a:t>brightness values.</a:t>
            </a:r>
          </a:p>
          <a:p>
            <a:pPr algn="l"/>
            <a:r>
              <a:rPr lang="en-US" sz="2400" dirty="0"/>
              <a:t>Image enhancement techniques based on point operations are also called </a:t>
            </a:r>
            <a:r>
              <a:rPr lang="en-US" sz="2400" dirty="0" smtClean="0"/>
              <a:t>as contrast </a:t>
            </a:r>
            <a:r>
              <a:rPr lang="en-US" sz="2400" dirty="0"/>
              <a:t>enhancement techniques and the enhancement techniques based </a:t>
            </a:r>
            <a:r>
              <a:rPr lang="en-US" sz="2400" dirty="0" smtClean="0"/>
              <a:t>on neighborhood </a:t>
            </a:r>
            <a:r>
              <a:rPr lang="en-US" sz="2400" dirty="0"/>
              <a:t>operations are also known as spatial enhancement techniques</a:t>
            </a:r>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3</a:t>
            </a:fld>
            <a:endParaRPr lang="ar-SA"/>
          </a:p>
        </p:txBody>
      </p:sp>
    </p:spTree>
    <p:extLst>
      <p:ext uri="{BB962C8B-B14F-4D97-AF65-F5344CB8AC3E}">
        <p14:creationId xmlns:p14="http://schemas.microsoft.com/office/powerpoint/2010/main" val="19252585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091" t="10727" r="28826" b="11941"/>
          <a:stretch/>
        </p:blipFill>
        <p:spPr bwMode="auto">
          <a:xfrm>
            <a:off x="899591" y="332656"/>
            <a:ext cx="7464479"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مربع نص 4"/>
          <p:cNvSpPr txBox="1"/>
          <p:nvPr/>
        </p:nvSpPr>
        <p:spPr>
          <a:xfrm>
            <a:off x="611560" y="-27384"/>
            <a:ext cx="7416824" cy="461665"/>
          </a:xfrm>
          <a:prstGeom prst="rect">
            <a:avLst/>
          </a:prstGeom>
          <a:noFill/>
        </p:spPr>
        <p:txBody>
          <a:bodyPr wrap="square" rtlCol="1">
            <a:spAutoFit/>
          </a:bodyPr>
          <a:lstStyle/>
          <a:p>
            <a:pPr algn="ctr"/>
            <a:r>
              <a:rPr lang="en-US" sz="2400" b="1" dirty="0"/>
              <a:t>Convert it into gray scale </a:t>
            </a:r>
            <a:r>
              <a:rPr lang="en-US" sz="2400" b="1" dirty="0" smtClean="0"/>
              <a:t>image</a:t>
            </a:r>
            <a:endParaRPr lang="ar-SA" sz="2400" b="1" dirty="0"/>
          </a:p>
        </p:txBody>
      </p:sp>
      <p:pic>
        <p:nvPicPr>
          <p:cNvPr id="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523" t="49393" r="16023" b="35455"/>
          <a:stretch/>
        </p:blipFill>
        <p:spPr bwMode="auto">
          <a:xfrm>
            <a:off x="381" y="5805264"/>
            <a:ext cx="9143619" cy="1154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عنصر نائب لرقم الشريحة 7"/>
          <p:cNvSpPr>
            <a:spLocks noGrp="1"/>
          </p:cNvSpPr>
          <p:nvPr>
            <p:ph type="sldNum" sz="quarter" idx="12"/>
          </p:nvPr>
        </p:nvSpPr>
        <p:spPr/>
        <p:txBody>
          <a:bodyPr/>
          <a:lstStyle/>
          <a:p>
            <a:fld id="{15D8D0D5-9E57-4FB2-8060-A960DC7EEBBE}" type="slidenum">
              <a:rPr lang="ar-SA" smtClean="0"/>
              <a:t>30</a:t>
            </a:fld>
            <a:endParaRPr lang="ar-SA"/>
          </a:p>
        </p:txBody>
      </p:sp>
    </p:spTree>
    <p:extLst>
      <p:ext uri="{BB962C8B-B14F-4D97-AF65-F5344CB8AC3E}">
        <p14:creationId xmlns:p14="http://schemas.microsoft.com/office/powerpoint/2010/main" val="22039744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852" t="12363" r="6023" b="10000"/>
          <a:stretch/>
        </p:blipFill>
        <p:spPr bwMode="auto">
          <a:xfrm>
            <a:off x="26477" y="0"/>
            <a:ext cx="911752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31</a:t>
            </a:fld>
            <a:endParaRPr lang="ar-SA"/>
          </a:p>
        </p:txBody>
      </p:sp>
    </p:spTree>
    <p:extLst>
      <p:ext uri="{BB962C8B-B14F-4D97-AF65-F5344CB8AC3E}">
        <p14:creationId xmlns:p14="http://schemas.microsoft.com/office/powerpoint/2010/main" val="2541751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659" t="16000" r="6477" b="31353"/>
          <a:stretch/>
        </p:blipFill>
        <p:spPr bwMode="auto">
          <a:xfrm>
            <a:off x="1" y="-922"/>
            <a:ext cx="9143999" cy="4942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32</a:t>
            </a:fld>
            <a:endParaRPr lang="ar-SA"/>
          </a:p>
        </p:txBody>
      </p:sp>
    </p:spTree>
    <p:extLst>
      <p:ext uri="{BB962C8B-B14F-4D97-AF65-F5344CB8AC3E}">
        <p14:creationId xmlns:p14="http://schemas.microsoft.com/office/powerpoint/2010/main" val="37984066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318" t="11470" r="8345" b="8728"/>
          <a:stretch/>
        </p:blipFill>
        <p:spPr bwMode="auto">
          <a:xfrm>
            <a:off x="7671" y="44624"/>
            <a:ext cx="9136329" cy="6336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33</a:t>
            </a:fld>
            <a:endParaRPr lang="ar-SA"/>
          </a:p>
        </p:txBody>
      </p:sp>
    </p:spTree>
    <p:extLst>
      <p:ext uri="{BB962C8B-B14F-4D97-AF65-F5344CB8AC3E}">
        <p14:creationId xmlns:p14="http://schemas.microsoft.com/office/powerpoint/2010/main" val="37984066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168" t="14182" r="31479" b="16706"/>
          <a:stretch/>
        </p:blipFill>
        <p:spPr bwMode="auto">
          <a:xfrm>
            <a:off x="179512" y="188640"/>
            <a:ext cx="8489138" cy="5976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عنصر نائب لرقم الشريحة 5"/>
          <p:cNvSpPr>
            <a:spLocks noGrp="1"/>
          </p:cNvSpPr>
          <p:nvPr>
            <p:ph type="sldNum" sz="quarter" idx="12"/>
          </p:nvPr>
        </p:nvSpPr>
        <p:spPr/>
        <p:txBody>
          <a:bodyPr/>
          <a:lstStyle/>
          <a:p>
            <a:fld id="{15D8D0D5-9E57-4FB2-8060-A960DC7EEBBE}" type="slidenum">
              <a:rPr lang="ar-SA" smtClean="0"/>
              <a:t>34</a:t>
            </a:fld>
            <a:endParaRPr lang="ar-SA"/>
          </a:p>
        </p:txBody>
      </p:sp>
    </p:spTree>
    <p:extLst>
      <p:ext uri="{BB962C8B-B14F-4D97-AF65-F5344CB8AC3E}">
        <p14:creationId xmlns:p14="http://schemas.microsoft.com/office/powerpoint/2010/main" val="37984066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rot="18932372">
            <a:off x="2032622" y="2797188"/>
            <a:ext cx="5902314" cy="92333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Thank you</a:t>
            </a:r>
            <a:endParaRPr lang="ar-SA"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9785875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188640"/>
            <a:ext cx="9144000" cy="6001643"/>
          </a:xfrm>
          <a:prstGeom prst="rect">
            <a:avLst/>
          </a:prstGeom>
        </p:spPr>
        <p:txBody>
          <a:bodyPr wrap="square">
            <a:spAutoFit/>
          </a:bodyPr>
          <a:lstStyle/>
          <a:p>
            <a:pPr algn="l"/>
            <a:r>
              <a:rPr lang="en-US" sz="2400" dirty="0"/>
              <a:t>Enhancement does not create any new information: if the image is distorted or has noise you will essentially </a:t>
            </a:r>
            <a:r>
              <a:rPr lang="en-US" sz="2400" dirty="0" smtClean="0"/>
              <a:t>be </a:t>
            </a:r>
            <a:r>
              <a:rPr lang="en-US" sz="2400" dirty="0"/>
              <a:t>enhancing the distortion and/or noise. </a:t>
            </a:r>
          </a:p>
          <a:p>
            <a:pPr algn="l"/>
            <a:r>
              <a:rPr lang="en-US" sz="2400" dirty="0"/>
              <a:t>The main enhancement functions are</a:t>
            </a:r>
            <a:r>
              <a:rPr lang="en-US" sz="2400" dirty="0" smtClean="0"/>
              <a:t>:</a:t>
            </a:r>
          </a:p>
          <a:p>
            <a:pPr marL="342900" indent="-342900" algn="l" rtl="0">
              <a:buFont typeface="Arial" panose="020B0604020202020204" pitchFamily="34" charset="0"/>
              <a:buChar char="•"/>
            </a:pPr>
            <a:r>
              <a:rPr lang="en-US" sz="2400" b="1" dirty="0"/>
              <a:t>Spatial </a:t>
            </a:r>
            <a:r>
              <a:rPr lang="en-US" sz="2400" dirty="0"/>
              <a:t>– based on values of individual and neighboring pixels </a:t>
            </a:r>
          </a:p>
          <a:p>
            <a:pPr algn="l"/>
            <a:r>
              <a:rPr lang="en-US" sz="2400" dirty="0"/>
              <a:t> Convolution filtering &amp; resolution merge </a:t>
            </a:r>
            <a:r>
              <a:rPr lang="en-US" sz="2400" dirty="0" smtClean="0"/>
              <a:t> </a:t>
            </a:r>
            <a:endParaRPr lang="en-US" sz="2400" dirty="0"/>
          </a:p>
          <a:p>
            <a:pPr algn="l"/>
            <a:r>
              <a:rPr lang="en-US" sz="2400" dirty="0"/>
              <a:t>• </a:t>
            </a:r>
            <a:r>
              <a:rPr lang="en-US" sz="2400" b="1" dirty="0"/>
              <a:t>Radiometric</a:t>
            </a:r>
            <a:r>
              <a:rPr lang="en-US" sz="2400" dirty="0"/>
              <a:t> – based on individual pixels </a:t>
            </a:r>
          </a:p>
          <a:p>
            <a:pPr algn="l"/>
            <a:r>
              <a:rPr lang="en-US" sz="2400" dirty="0" smtClean="0"/>
              <a:t> </a:t>
            </a:r>
            <a:r>
              <a:rPr lang="en-US" sz="2400" dirty="0"/>
              <a:t>Contrast, Default , Linear, Histogram Equalization &amp; Special stretch </a:t>
            </a:r>
            <a:r>
              <a:rPr lang="en-US" sz="2400" dirty="0" err="1"/>
              <a:t>etc</a:t>
            </a:r>
            <a:r>
              <a:rPr lang="en-US" sz="2400" dirty="0"/>
              <a:t> </a:t>
            </a:r>
          </a:p>
          <a:p>
            <a:pPr algn="l"/>
            <a:r>
              <a:rPr lang="en-US" sz="2400" dirty="0" smtClean="0"/>
              <a:t>• </a:t>
            </a:r>
            <a:r>
              <a:rPr lang="en-US" sz="2400" b="1" dirty="0"/>
              <a:t>Spectral</a:t>
            </a:r>
            <a:r>
              <a:rPr lang="en-US" sz="2400" dirty="0"/>
              <a:t> – transforms the values of each pixel on a multiband basis (multispectral images) </a:t>
            </a:r>
          </a:p>
          <a:p>
            <a:pPr algn="l"/>
            <a:r>
              <a:rPr lang="en-US" sz="2400" dirty="0" smtClean="0"/>
              <a:t> </a:t>
            </a:r>
            <a:r>
              <a:rPr lang="en-US" sz="2400" dirty="0"/>
              <a:t>Spectral rationing and indices – performs band ratios (vegetation &amp; mineral studies) </a:t>
            </a:r>
          </a:p>
          <a:p>
            <a:pPr algn="l"/>
            <a:r>
              <a:rPr lang="en-US" sz="2400" dirty="0" smtClean="0"/>
              <a:t> </a:t>
            </a:r>
            <a:r>
              <a:rPr lang="en-US" sz="2400" dirty="0"/>
              <a:t>Principal components – compresses redundant data values into fewer bands </a:t>
            </a:r>
          </a:p>
          <a:p>
            <a:pPr algn="l"/>
            <a:r>
              <a:rPr lang="en-US" sz="2400" dirty="0" smtClean="0"/>
              <a:t> Tasseled </a:t>
            </a:r>
            <a:r>
              <a:rPr lang="en-US" sz="2400" dirty="0"/>
              <a:t>cap – rotates the data structure axes to </a:t>
            </a:r>
            <a:r>
              <a:rPr lang="en-US" sz="2400" dirty="0" smtClean="0"/>
              <a:t>optimize </a:t>
            </a:r>
            <a:r>
              <a:rPr lang="en-US" sz="2400" dirty="0"/>
              <a:t>data viewing (vegetation studies)</a:t>
            </a:r>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4</a:t>
            </a:fld>
            <a:endParaRPr lang="ar-SA"/>
          </a:p>
        </p:txBody>
      </p:sp>
    </p:spTree>
    <p:extLst>
      <p:ext uri="{BB962C8B-B14F-4D97-AF65-F5344CB8AC3E}">
        <p14:creationId xmlns:p14="http://schemas.microsoft.com/office/powerpoint/2010/main" val="2092676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22681"/>
            <a:ext cx="9138295" cy="4647426"/>
          </a:xfrm>
          <a:prstGeom prst="rect">
            <a:avLst/>
          </a:prstGeom>
        </p:spPr>
        <p:txBody>
          <a:bodyPr wrap="square">
            <a:spAutoFit/>
          </a:bodyPr>
          <a:lstStyle/>
          <a:p>
            <a:pPr algn="l" rtl="0"/>
            <a:r>
              <a:rPr lang="en-US" sz="2800" b="1" dirty="0"/>
              <a:t>Spatial </a:t>
            </a:r>
            <a:r>
              <a:rPr lang="en-US" sz="2800" b="1" dirty="0" smtClean="0"/>
              <a:t>Enhancement</a:t>
            </a:r>
          </a:p>
          <a:p>
            <a:pPr algn="l"/>
            <a:r>
              <a:rPr lang="en-US" sz="2400" dirty="0" smtClean="0"/>
              <a:t>Point </a:t>
            </a:r>
            <a:r>
              <a:rPr lang="en-US" sz="2400" dirty="0"/>
              <a:t>operation based enhancement techniques operate on each pixel</a:t>
            </a:r>
          </a:p>
          <a:p>
            <a:pPr algn="l" rtl="0"/>
            <a:r>
              <a:rPr lang="en-US" sz="2400" dirty="0"/>
              <a:t>individually whereas spatial enhancement techniques modify pixel </a:t>
            </a:r>
            <a:r>
              <a:rPr lang="en-US" sz="2400" dirty="0" smtClean="0"/>
              <a:t>values based </a:t>
            </a:r>
            <a:r>
              <a:rPr lang="en-US" sz="2400" dirty="0"/>
              <a:t>on the values of surrounding </a:t>
            </a:r>
            <a:r>
              <a:rPr lang="en-US" sz="2400" dirty="0" smtClean="0"/>
              <a:t>(neighborhood) </a:t>
            </a:r>
            <a:r>
              <a:rPr lang="en-US" sz="2400" dirty="0"/>
              <a:t>pixels. </a:t>
            </a:r>
            <a:r>
              <a:rPr lang="en-US" sz="2400" dirty="0" smtClean="0"/>
              <a:t>Spatial enhancement </a:t>
            </a:r>
            <a:r>
              <a:rPr lang="en-US" sz="2400" dirty="0"/>
              <a:t>deals largely with the spatial frequency. Spatial frequency is </a:t>
            </a:r>
            <a:r>
              <a:rPr lang="en-US" sz="2400" dirty="0" smtClean="0"/>
              <a:t>the difference </a:t>
            </a:r>
            <a:r>
              <a:rPr lang="en-US" sz="2400" dirty="0"/>
              <a:t>between the highest and lowest values of a contiguous set of </a:t>
            </a:r>
            <a:r>
              <a:rPr lang="en-US" sz="2400" dirty="0" smtClean="0"/>
              <a:t>pixels.</a:t>
            </a:r>
          </a:p>
          <a:p>
            <a:pPr algn="l" rtl="0"/>
            <a:r>
              <a:rPr lang="en-US" sz="2400" dirty="0" smtClean="0"/>
              <a:t>Jensen </a:t>
            </a:r>
            <a:r>
              <a:rPr lang="en-US" sz="2400" dirty="0"/>
              <a:t>(1996) defines spatial frequency as “the number of changes in</a:t>
            </a:r>
          </a:p>
          <a:p>
            <a:pPr algn="l" rtl="0"/>
            <a:r>
              <a:rPr lang="en-US" sz="2400" dirty="0"/>
              <a:t>brightness value per unit distance for any particular part of an image”. A </a:t>
            </a:r>
            <a:r>
              <a:rPr lang="en-US" sz="2400" dirty="0" smtClean="0"/>
              <a:t>low spatial </a:t>
            </a:r>
            <a:r>
              <a:rPr lang="en-US" sz="2400" dirty="0"/>
              <a:t>frequency image consists of a smoothly varying pixel values whereas </a:t>
            </a:r>
            <a:r>
              <a:rPr lang="en-US" sz="2400" dirty="0" smtClean="0"/>
              <a:t>a high </a:t>
            </a:r>
            <a:r>
              <a:rPr lang="en-US" sz="2400" dirty="0"/>
              <a:t>spatial frequency image consists of abruptly changing pixel values</a:t>
            </a:r>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5</a:t>
            </a:fld>
            <a:endParaRPr lang="ar-SA"/>
          </a:p>
        </p:txBody>
      </p:sp>
    </p:spTree>
    <p:extLst>
      <p:ext uri="{BB962C8B-B14F-4D97-AF65-F5344CB8AC3E}">
        <p14:creationId xmlns:p14="http://schemas.microsoft.com/office/powerpoint/2010/main" val="2541477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260648"/>
            <a:ext cx="9144000" cy="4955203"/>
          </a:xfrm>
          <a:prstGeom prst="rect">
            <a:avLst/>
          </a:prstGeom>
        </p:spPr>
        <p:txBody>
          <a:bodyPr wrap="square">
            <a:spAutoFit/>
          </a:bodyPr>
          <a:lstStyle/>
          <a:p>
            <a:pPr algn="l"/>
            <a:r>
              <a:rPr lang="en-US" sz="2800" b="1" dirty="0"/>
              <a:t>Radiometric enhancements </a:t>
            </a:r>
            <a:endParaRPr lang="en-US" sz="2800" b="1" dirty="0" smtClean="0"/>
          </a:p>
          <a:p>
            <a:pPr algn="l"/>
            <a:r>
              <a:rPr lang="en-US" sz="2400" dirty="0" smtClean="0"/>
              <a:t>In </a:t>
            </a:r>
            <a:r>
              <a:rPr lang="en-US" sz="2400" dirty="0"/>
              <a:t>the previous section we covered radiometric errors and atmospheric correction techniques. Radiometric enhancements differ from the pre-processing techniques in the fact that they are primarily designed to improve the visual interpretation and appearance of the image. These methods can enhance subtle radiometric differences so that the eye can easily perceive them Radiometric enhancements manipulate the digital numbers in the images and change how the image or data is displayed.</a:t>
            </a:r>
          </a:p>
          <a:p>
            <a:pPr marL="342900" indent="-342900" algn="l" rtl="0">
              <a:buFont typeface="Arial" panose="020B0604020202020204" pitchFamily="34" charset="0"/>
              <a:buChar char="•"/>
            </a:pPr>
            <a:r>
              <a:rPr lang="en-US" sz="2400" b="1" dirty="0"/>
              <a:t>Contrast Stretching</a:t>
            </a:r>
          </a:p>
          <a:p>
            <a:pPr marL="342900" indent="-342900" algn="l" rtl="0">
              <a:buFont typeface="Arial" panose="020B0604020202020204" pitchFamily="34" charset="0"/>
              <a:buChar char="•"/>
            </a:pPr>
            <a:r>
              <a:rPr lang="en-US" sz="2400" b="1" dirty="0"/>
              <a:t>Gray-Level Threshold</a:t>
            </a:r>
          </a:p>
          <a:p>
            <a:pPr marL="342900" indent="-342900" algn="l" rtl="0">
              <a:buFont typeface="Arial" panose="020B0604020202020204" pitchFamily="34" charset="0"/>
              <a:buChar char="•"/>
            </a:pPr>
            <a:r>
              <a:rPr lang="en-US" sz="2400" b="1" dirty="0"/>
              <a:t>Level/Density Slicing</a:t>
            </a:r>
          </a:p>
          <a:p>
            <a:pPr algn="l"/>
            <a:r>
              <a:rPr lang="en-US" sz="2400" dirty="0"/>
              <a:t/>
            </a:r>
            <a:br>
              <a:rPr lang="en-US" sz="2400" dirty="0"/>
            </a:br>
            <a:endParaRPr lang="ar-SA" sz="2400" dirty="0"/>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6</a:t>
            </a:fld>
            <a:endParaRPr lang="ar-SA"/>
          </a:p>
        </p:txBody>
      </p:sp>
    </p:spTree>
    <p:extLst>
      <p:ext uri="{BB962C8B-B14F-4D97-AF65-F5344CB8AC3E}">
        <p14:creationId xmlns:p14="http://schemas.microsoft.com/office/powerpoint/2010/main" val="1443139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79653"/>
            <a:ext cx="9144000" cy="6370975"/>
          </a:xfrm>
          <a:prstGeom prst="rect">
            <a:avLst/>
          </a:prstGeom>
        </p:spPr>
        <p:txBody>
          <a:bodyPr wrap="square">
            <a:spAutoFit/>
          </a:bodyPr>
          <a:lstStyle/>
          <a:p>
            <a:pPr algn="l"/>
            <a:r>
              <a:rPr lang="en-US" sz="2800" b="1" dirty="0"/>
              <a:t>Spectral Enhancements</a:t>
            </a:r>
          </a:p>
          <a:p>
            <a:pPr algn="l"/>
            <a:r>
              <a:rPr lang="en-US" sz="2400" dirty="0"/>
              <a:t>Spectral enhancements change of the values of each pixels in the original image by transforming the values of each pixel in a multi-band image. Spectral enhancement is the process of creating new spectral data from available bands. Spectral enhancement techniques are typically used to extract data that is more </a:t>
            </a:r>
            <a:r>
              <a:rPr lang="en-US" sz="2400" dirty="0" smtClean="0"/>
              <a:t>interpretable </a:t>
            </a:r>
            <a:r>
              <a:rPr lang="en-US" sz="2400" dirty="0"/>
              <a:t>to the eye and more appropriate for analysis. It can also be used to minimize redundancy in multi-spectral data by compressing bands of data that are similar. The most common spectral enhancement techniques are:</a:t>
            </a:r>
          </a:p>
          <a:p>
            <a:pPr algn="l"/>
            <a:r>
              <a:rPr lang="en-US" sz="2400" b="1" dirty="0"/>
              <a:t>Spectral Ratios and Indices</a:t>
            </a:r>
            <a:r>
              <a:rPr lang="en-US" sz="2400" dirty="0"/>
              <a:t> - Band ratios and mathematical transformation that are commonly used in vegetation and mineral studies</a:t>
            </a:r>
          </a:p>
          <a:p>
            <a:pPr algn="l"/>
            <a:r>
              <a:rPr lang="en-US" sz="2400" b="1" dirty="0"/>
              <a:t>Principal Components Analysis (PCA) </a:t>
            </a:r>
            <a:r>
              <a:rPr lang="en-US" sz="2400" dirty="0"/>
              <a:t>- Compresses redundant data values into fewer bands which are often more interpretable than the source data</a:t>
            </a:r>
          </a:p>
          <a:p>
            <a:pPr algn="l"/>
            <a:r>
              <a:rPr lang="en-US" sz="2400" b="1" dirty="0"/>
              <a:t>Tasseled Cap</a:t>
            </a:r>
            <a:r>
              <a:rPr lang="en-US" sz="2400" dirty="0"/>
              <a:t> – Transforms and rotates the data structure axes to optimize data viewing for vegetation studies.</a:t>
            </a:r>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7</a:t>
            </a:fld>
            <a:endParaRPr lang="ar-SA"/>
          </a:p>
        </p:txBody>
      </p:sp>
    </p:spTree>
    <p:extLst>
      <p:ext uri="{BB962C8B-B14F-4D97-AF65-F5344CB8AC3E}">
        <p14:creationId xmlns:p14="http://schemas.microsoft.com/office/powerpoint/2010/main" val="842679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3"/>
          <p:cNvSpPr>
            <a:spLocks noGrp="1"/>
          </p:cNvSpPr>
          <p:nvPr>
            <p:ph idx="1"/>
          </p:nvPr>
        </p:nvSpPr>
        <p:spPr>
          <a:xfrm>
            <a:off x="179512" y="116632"/>
            <a:ext cx="8640960" cy="6408712"/>
          </a:xfrm>
        </p:spPr>
        <p:txBody>
          <a:bodyPr>
            <a:normAutofit fontScale="92500" lnSpcReduction="10000"/>
          </a:bodyPr>
          <a:lstStyle/>
          <a:p>
            <a:pPr marL="0" indent="0" algn="ctr">
              <a:buNone/>
            </a:pPr>
            <a:r>
              <a:rPr lang="en-US" sz="6300" b="1" dirty="0" smtClean="0">
                <a:solidFill>
                  <a:srgbClr val="FF0000"/>
                </a:solidFill>
              </a:rPr>
              <a:t>Lecture 4</a:t>
            </a:r>
          </a:p>
          <a:p>
            <a:pPr algn="ctr" rtl="0"/>
            <a:endParaRPr lang="en-US" sz="4000" b="1" dirty="0">
              <a:solidFill>
                <a:srgbClr val="FF0000"/>
              </a:solidFill>
            </a:endParaRPr>
          </a:p>
          <a:p>
            <a:pPr marL="85725" indent="-85725" algn="l" rtl="0"/>
            <a:r>
              <a:rPr lang="en-US" altLang="ar-SA" dirty="0" smtClean="0"/>
              <a:t>  </a:t>
            </a:r>
            <a:r>
              <a:rPr lang="hu-HU" altLang="ar-SA" dirty="0" smtClean="0"/>
              <a:t>Histogram </a:t>
            </a:r>
            <a:r>
              <a:rPr lang="hu-HU" altLang="ar-SA" dirty="0"/>
              <a:t>specification</a:t>
            </a:r>
            <a:r>
              <a:rPr lang="en-US" altLang="ar-SA" dirty="0"/>
              <a:t>/ Matching</a:t>
            </a:r>
            <a:r>
              <a:rPr lang="hu-HU" altLang="ar-SA" dirty="0"/>
              <a:t> (HS)</a:t>
            </a:r>
            <a:endParaRPr lang="ar-SA" b="1" dirty="0" smtClean="0">
              <a:solidFill>
                <a:srgbClr val="FF0000"/>
              </a:solidFill>
            </a:endParaRPr>
          </a:p>
          <a:p>
            <a:pPr algn="l" rtl="0"/>
            <a:r>
              <a:rPr lang="en-US" altLang="ar-SA" dirty="0"/>
              <a:t>noise </a:t>
            </a:r>
            <a:r>
              <a:rPr lang="en-US" altLang="ar-SA" dirty="0" smtClean="0"/>
              <a:t>reduction</a:t>
            </a:r>
          </a:p>
          <a:p>
            <a:pPr algn="l" rtl="0"/>
            <a:r>
              <a:rPr lang="en-US" altLang="ar-SA" dirty="0"/>
              <a:t>Mean </a:t>
            </a:r>
            <a:r>
              <a:rPr lang="en-US" altLang="ar-SA" dirty="0" smtClean="0"/>
              <a:t>filtering</a:t>
            </a:r>
          </a:p>
          <a:p>
            <a:pPr algn="l" rtl="0"/>
            <a:r>
              <a:rPr lang="en-US" altLang="ar-SA" dirty="0"/>
              <a:t>Gaussian Filtering</a:t>
            </a:r>
            <a:endParaRPr lang="en-US" altLang="ar-SA" dirty="0" smtClean="0"/>
          </a:p>
          <a:p>
            <a:pPr algn="l" rtl="0"/>
            <a:r>
              <a:rPr lang="en-US" altLang="ar-SA" dirty="0" smtClean="0"/>
              <a:t>Convolution</a:t>
            </a:r>
          </a:p>
          <a:p>
            <a:pPr algn="l" rtl="0"/>
            <a:r>
              <a:rPr lang="en-US" altLang="ar-SA" dirty="0"/>
              <a:t>Median </a:t>
            </a:r>
            <a:r>
              <a:rPr lang="en-US" altLang="ar-SA" dirty="0" smtClean="0"/>
              <a:t>filters</a:t>
            </a:r>
          </a:p>
          <a:p>
            <a:pPr algn="l" rtl="0"/>
            <a:r>
              <a:rPr lang="en-US" dirty="0"/>
              <a:t>Linear shift-invariant </a:t>
            </a:r>
            <a:r>
              <a:rPr lang="en-US" dirty="0" smtClean="0"/>
              <a:t>filters</a:t>
            </a:r>
          </a:p>
          <a:p>
            <a:pPr algn="l" rtl="0"/>
            <a:r>
              <a:rPr lang="en-US" altLang="en-US" dirty="0"/>
              <a:t>Holomorphic Filtering</a:t>
            </a:r>
            <a:endParaRPr lang="en-US" altLang="ar-SA" dirty="0" smtClean="0"/>
          </a:p>
          <a:p>
            <a:pPr algn="l" rtl="0"/>
            <a:r>
              <a:rPr lang="en-US" dirty="0"/>
              <a:t>Color image Enhancement</a:t>
            </a:r>
            <a:endParaRPr lang="ar-SA" dirty="0"/>
          </a:p>
          <a:p>
            <a:pPr algn="l" rtl="0"/>
            <a:endParaRPr lang="ar-SA" dirty="0"/>
          </a:p>
        </p:txBody>
      </p:sp>
      <p:sp>
        <p:nvSpPr>
          <p:cNvPr id="6" name="Title 1"/>
          <p:cNvSpPr>
            <a:spLocks noGrp="1"/>
          </p:cNvSpPr>
          <p:nvPr>
            <p:ph type="title"/>
          </p:nvPr>
        </p:nvSpPr>
        <p:spPr>
          <a:xfrm>
            <a:off x="251520" y="764704"/>
            <a:ext cx="8229600" cy="1143000"/>
          </a:xfrm>
        </p:spPr>
        <p:txBody>
          <a:bodyPr/>
          <a:lstStyle/>
          <a:p>
            <a:pPr eaLnBrk="1" hangingPunct="1"/>
            <a:r>
              <a:rPr lang="en-US" altLang="ar-SA" b="1" dirty="0" smtClean="0"/>
              <a:t>Contents</a:t>
            </a:r>
          </a:p>
        </p:txBody>
      </p:sp>
      <p:sp>
        <p:nvSpPr>
          <p:cNvPr id="8" name="عنصر نائب لرقم الشريحة 7"/>
          <p:cNvSpPr>
            <a:spLocks noGrp="1"/>
          </p:cNvSpPr>
          <p:nvPr>
            <p:ph type="sldNum" sz="quarter" idx="12"/>
          </p:nvPr>
        </p:nvSpPr>
        <p:spPr/>
        <p:txBody>
          <a:bodyPr/>
          <a:lstStyle/>
          <a:p>
            <a:fld id="{15D8D0D5-9E57-4FB2-8060-A960DC7EEBBE}" type="slidenum">
              <a:rPr lang="ar-SA" smtClean="0"/>
              <a:t>8</a:t>
            </a:fld>
            <a:endParaRPr lang="ar-SA"/>
          </a:p>
        </p:txBody>
      </p:sp>
    </p:spTree>
    <p:extLst>
      <p:ext uri="{BB962C8B-B14F-4D97-AF65-F5344CB8AC3E}">
        <p14:creationId xmlns:p14="http://schemas.microsoft.com/office/powerpoint/2010/main" val="1480445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fontScale="90000"/>
          </a:bodyPr>
          <a:lstStyle/>
          <a:p>
            <a:r>
              <a:rPr lang="hu-HU" altLang="ar-SA" dirty="0"/>
              <a:t>Histogram </a:t>
            </a:r>
            <a:r>
              <a:rPr lang="hu-HU" altLang="ar-SA" dirty="0" smtClean="0"/>
              <a:t>specification</a:t>
            </a:r>
            <a:r>
              <a:rPr lang="en-US" altLang="ar-SA" dirty="0" smtClean="0"/>
              <a:t>/ Matching</a:t>
            </a:r>
            <a:r>
              <a:rPr lang="hu-HU" altLang="ar-SA" dirty="0" smtClean="0"/>
              <a:t> </a:t>
            </a:r>
            <a:r>
              <a:rPr lang="hu-HU" altLang="ar-SA" dirty="0"/>
              <a:t>(HS)</a:t>
            </a:r>
          </a:p>
        </p:txBody>
      </p:sp>
      <p:sp>
        <p:nvSpPr>
          <p:cNvPr id="41987" name="Rectangle 3"/>
          <p:cNvSpPr>
            <a:spLocks noGrp="1" noChangeArrowheads="1"/>
          </p:cNvSpPr>
          <p:nvPr>
            <p:ph type="body" idx="1"/>
          </p:nvPr>
        </p:nvSpPr>
        <p:spPr/>
        <p:txBody>
          <a:bodyPr/>
          <a:lstStyle/>
          <a:p>
            <a:pPr algn="l">
              <a:buFont typeface="Wingdings" pitchFamily="2" charset="2"/>
              <a:buNone/>
            </a:pPr>
            <a:r>
              <a:rPr lang="en-US" altLang="ar-SA" dirty="0" smtClean="0"/>
              <a:t>an image's histogram is transformed according to a desired function</a:t>
            </a:r>
            <a:r>
              <a:rPr lang="hu-HU" altLang="ar-SA" dirty="0" smtClean="0"/>
              <a:t> </a:t>
            </a:r>
          </a:p>
          <a:p>
            <a:pPr algn="l">
              <a:buFont typeface="Wingdings" pitchFamily="2" charset="2"/>
              <a:buNone/>
            </a:pPr>
            <a:r>
              <a:rPr lang="en-US" altLang="ar-SA" dirty="0" smtClean="0"/>
              <a:t>Transforming the intensity values so that the histogram of the output image </a:t>
            </a:r>
            <a:r>
              <a:rPr lang="hu-HU" altLang="ar-SA" dirty="0" smtClean="0"/>
              <a:t>a</a:t>
            </a:r>
            <a:r>
              <a:rPr lang="en-US" altLang="ar-SA" dirty="0" smtClean="0"/>
              <a:t>approximately matches </a:t>
            </a:r>
            <a:r>
              <a:rPr lang="hu-HU" altLang="ar-SA" dirty="0" smtClean="0"/>
              <a:t>a specified</a:t>
            </a:r>
            <a:r>
              <a:rPr lang="en-US" altLang="ar-SA" dirty="0" smtClean="0"/>
              <a:t> histogram.</a:t>
            </a:r>
            <a:endParaRPr lang="hu-HU" altLang="ar-SA" dirty="0"/>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9</a:t>
            </a:fld>
            <a:endParaRPr lang="ar-SA"/>
          </a:p>
        </p:txBody>
      </p:sp>
    </p:spTree>
    <p:extLst>
      <p:ext uri="{BB962C8B-B14F-4D97-AF65-F5344CB8AC3E}">
        <p14:creationId xmlns:p14="http://schemas.microsoft.com/office/powerpoint/2010/main" val="32256639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F[x,y]$&#10;\end{document}&#10;"/>
  <p:tag name="EXTERNALNAME" val="txp_fig"/>
  <p:tag name="BLEND" val="False"/>
  <p:tag name="TRANSPARENT" val="False"/>
  <p:tag name="KEEPFILES" val="False"/>
  <p:tag name="DEBUGPAUSE" val="False"/>
  <p:tag name="RESOLUTION" val="300"/>
  <p:tag name="BITMAPFORMAT" val="bmpmono"/>
  <p:tag name="DEBUGINTERACTIVE" val="True"/>
  <p:tag name="ORIGWIDTH" val="225"/>
  <p:tag name="PICTUREFILESIZE" val="2718"/>
</p:tagLst>
</file>

<file path=ppt/tags/tag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G[x,y]$&#10;\end{document}&#10;"/>
  <p:tag name="EXTERNALNAME" val="txp_fig"/>
  <p:tag name="BLEND" val="False"/>
  <p:tag name="TRANSPARENT" val="False"/>
  <p:tag name="KEEPFILES" val="False"/>
  <p:tag name="DEBUGPAUSE" val="False"/>
  <p:tag name="RESOLUTION" val="300"/>
  <p:tag name="BITMAPFORMAT" val="bmpmono"/>
  <p:tag name="DEBUGINTERACTIVE" val="True"/>
  <p:tag name="ORIGWIDTH" val="225"/>
  <p:tag name="PICTUREFILESIZE" val="2718"/>
</p:tagLst>
</file>

<file path=ppt/tags/tag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F[x,y]$&#10;\end{document}&#10;"/>
  <p:tag name="EXTERNALNAME" val="txp_fig"/>
  <p:tag name="BLEND" val="False"/>
  <p:tag name="TRANSPARENT" val="False"/>
  <p:tag name="KEEPFILES" val="False"/>
  <p:tag name="DEBUGPAUSE" val="False"/>
  <p:tag name="RESOLUTION" val="300"/>
  <p:tag name="BITMAPFORMAT" val="bmpmono"/>
  <p:tag name="DEBUGINTERACTIVE" val="True"/>
  <p:tag name="ORIGWIDTH" val="225"/>
  <p:tag name="PICTUREFILESIZE" val="2718"/>
</p:tagLst>
</file>

<file path=ppt/tags/tag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frac{1}{16}&#10;\]&#10;\end{document}&#10;"/>
  <p:tag name="EXTERNALNAME" val="Edittex"/>
  <p:tag name="BLEND" val="False"/>
  <p:tag name="TRANSPARENT" val="False"/>
  <p:tag name="BITMAPFORMAT" val="bmpmono"/>
  <p:tag name="DEBUGINTERACTIVE" val="True"/>
  <p:tag name="ORIGWIDTH" val="97.25"/>
</p:tagLst>
</file>

<file path=ppt/tags/tag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H[u,v]$&#10;\end{document}&#10;"/>
  <p:tag name="EXTERNALNAME" val="Edittex"/>
  <p:tag name="BLEND" val="False"/>
  <p:tag name="TRANSPARENT" val="False"/>
  <p:tag name="BITMAPFORMAT" val="bmpmono"/>
  <p:tag name="DEBUGINTERACTIVE" val="True"/>
  <p:tag name="ORIGWIDTH" val="235.75"/>
</p:tagLst>
</file>

<file path=ppt/tags/tag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h(u,v) = \frac{1}{2 \pi \sigma^2} e^{-\frac{u^2+v^2}{\sigma^2}}&#10;\]&#10;\end{document}&#10;"/>
  <p:tag name="EXTERNALNAME" val="Edittex"/>
  <p:tag name="BLEND" val="False"/>
  <p:tag name="TRANSPARENT" val="False"/>
  <p:tag name="BITMAPFORMAT" val="bmpmono"/>
  <p:tag name="DEBUGINTERACTIVE" val="True"/>
  <p:tag name="ORIGWIDTH" val="820.75"/>
</p:tagLst>
</file>

<file path=ppt/tags/tag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G = H \star F&#10;\]&#10;\end{document}&#10;"/>
  <p:tag name="EXTERNALNAME" val="Edittex"/>
  <p:tag name="BLEND" val="False"/>
  <p:tag name="TRANSPARENT" val="False"/>
  <p:tag name="BITMAPFORMAT" val="bmpmono"/>
  <p:tag name="DEBUGINTERACTIVE" val="True"/>
  <p:tag name="ORIGWIDTH" val="382.5"/>
</p:tagLst>
</file>

<file path=ppt/tags/tag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G[i,j] = \sum_{u=-k}^{k} \sum_{v=-k}^{k} H[u,v] F[i-u,j-v]&#10;\]&#10;\end{document}&#10;"/>
  <p:tag name="EXTERNALNAME" val="Edittex"/>
  <p:tag name="BLEND" val="False"/>
  <p:tag name="TRANSPARENT" val="False"/>
  <p:tag name="KEEPFILES" val="False"/>
  <p:tag name="DEBUGPAUSE" val="False"/>
  <p:tag name="RESOLUTION" val="300"/>
  <p:tag name="BITMAPFORMAT" val="bmpmono"/>
  <p:tag name="DEBUGINTERACTIVE" val="True"/>
  <p:tag name="ORIGWIDTH" val="1450.75"/>
  <p:tag name="PICTUREFILESIZE" val="49226"/>
</p:tagLst>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1594</TotalTime>
  <Words>2034</Words>
  <Application>Microsoft Office PowerPoint</Application>
  <PresentationFormat>عرض على الشاشة (3:4)‏</PresentationFormat>
  <Paragraphs>590</Paragraphs>
  <Slides>35</Slides>
  <Notes>8</Notes>
  <HiddenSlides>0</HiddenSlides>
  <MMClips>0</MMClips>
  <ScaleCrop>false</ScaleCrop>
  <HeadingPairs>
    <vt:vector size="6" baseType="variant">
      <vt:variant>
        <vt:lpstr>نسق</vt:lpstr>
      </vt:variant>
      <vt:variant>
        <vt:i4>1</vt:i4>
      </vt:variant>
      <vt:variant>
        <vt:lpstr>خوادم OLE مضمنة</vt:lpstr>
      </vt:variant>
      <vt:variant>
        <vt:i4>2</vt:i4>
      </vt:variant>
      <vt:variant>
        <vt:lpstr>عناوين الشرائح</vt:lpstr>
      </vt:variant>
      <vt:variant>
        <vt:i4>35</vt:i4>
      </vt:variant>
    </vt:vector>
  </HeadingPairs>
  <TitlesOfParts>
    <vt:vector size="38" baseType="lpstr">
      <vt:lpstr>نسق Office</vt:lpstr>
      <vt:lpstr>Equation</vt:lpstr>
      <vt:lpstr>Photo Editor Photo</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Contents</vt:lpstr>
      <vt:lpstr>Histogram specification/ Matching (HS)</vt:lpstr>
      <vt:lpstr>Histogram specification II</vt:lpstr>
      <vt:lpstr>Noise</vt:lpstr>
      <vt:lpstr>Neighborhood Processing  Practical Noise Reduction</vt:lpstr>
      <vt:lpstr>Mean filtering</vt:lpstr>
      <vt:lpstr>Effect of mean filters</vt:lpstr>
      <vt:lpstr>عرض تقديمي في PowerPoint</vt:lpstr>
      <vt:lpstr>Gaussian Filtering</vt:lpstr>
      <vt:lpstr>عرض تقديمي في PowerPoint</vt:lpstr>
      <vt:lpstr>عرض تقديمي في PowerPoint</vt:lpstr>
      <vt:lpstr>عرض تقديمي في PowerPoint</vt:lpstr>
      <vt:lpstr>Convolution</vt:lpstr>
      <vt:lpstr>Median filters</vt:lpstr>
      <vt:lpstr>Neighborhood Processing (filtering) Linear shift-invariant filters</vt:lpstr>
      <vt:lpstr>Comparison: salt and pepper noise</vt:lpstr>
      <vt:lpstr> Homomorphic Filtering</vt:lpstr>
      <vt:lpstr>Homomorphic Filtering</vt:lpstr>
      <vt:lpstr>Homomorphic Filtering</vt:lpstr>
      <vt:lpstr>Homomorphic Filtering</vt:lpstr>
      <vt:lpstr>Homomorphic Filtering</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dr</dc:creator>
  <cp:lastModifiedBy>dr</cp:lastModifiedBy>
  <cp:revision>145</cp:revision>
  <cp:lastPrinted>2019-03-27T16:23:16Z</cp:lastPrinted>
  <dcterms:created xsi:type="dcterms:W3CDTF">2019-02-07T09:26:58Z</dcterms:created>
  <dcterms:modified xsi:type="dcterms:W3CDTF">2019-03-27T16:23:58Z</dcterms:modified>
</cp:coreProperties>
</file>