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2">
  <p:sldMasterIdLst>
    <p:sldMasterId id="2147483648" r:id="rId1"/>
  </p:sldMasterIdLst>
  <p:notesMasterIdLst>
    <p:notesMasterId r:id="rId26"/>
  </p:notesMasterIdLst>
  <p:sldIdLst>
    <p:sldId id="277" r:id="rId2"/>
    <p:sldId id="301" r:id="rId3"/>
    <p:sldId id="278" r:id="rId4"/>
    <p:sldId id="302" r:id="rId5"/>
    <p:sldId id="320" r:id="rId6"/>
    <p:sldId id="321" r:id="rId7"/>
    <p:sldId id="322" r:id="rId8"/>
    <p:sldId id="323" r:id="rId9"/>
    <p:sldId id="324" r:id="rId10"/>
    <p:sldId id="325" r:id="rId11"/>
    <p:sldId id="326" r:id="rId12"/>
    <p:sldId id="327" r:id="rId13"/>
    <p:sldId id="328" r:id="rId14"/>
    <p:sldId id="329" r:id="rId15"/>
    <p:sldId id="330" r:id="rId16"/>
    <p:sldId id="331" r:id="rId17"/>
    <p:sldId id="298" r:id="rId18"/>
    <p:sldId id="299" r:id="rId19"/>
    <p:sldId id="280" r:id="rId20"/>
    <p:sldId id="279" r:id="rId21"/>
    <p:sldId id="303" r:id="rId22"/>
    <p:sldId id="304" r:id="rId23"/>
    <p:sldId id="332" r:id="rId24"/>
    <p:sldId id="305" r:id="rId25"/>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1" d="100"/>
          <a:sy n="71" d="100"/>
        </p:scale>
        <p:origin x="-113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00B8ADF9-13D2-435B-97B7-7E1ABC56E5BA}" type="datetimeFigureOut">
              <a:rPr lang="ar-SA" smtClean="0"/>
              <a:t>29/06/40</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BBA67D6-2EE0-45CE-98DF-691C42DBAE95}" type="slidenum">
              <a:rPr lang="ar-SA" smtClean="0"/>
              <a:t>‹#›</a:t>
            </a:fld>
            <a:endParaRPr lang="ar-SA"/>
          </a:p>
        </p:txBody>
      </p:sp>
    </p:spTree>
    <p:extLst>
      <p:ext uri="{BB962C8B-B14F-4D97-AF65-F5344CB8AC3E}">
        <p14:creationId xmlns:p14="http://schemas.microsoft.com/office/powerpoint/2010/main" val="403519927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BBBA67D6-2EE0-45CE-98DF-691C42DBAE95}" type="slidenum">
              <a:rPr lang="ar-SA" smtClean="0"/>
              <a:t>7</a:t>
            </a:fld>
            <a:endParaRPr lang="ar-SA"/>
          </a:p>
        </p:txBody>
      </p:sp>
    </p:spTree>
    <p:extLst>
      <p:ext uri="{BB962C8B-B14F-4D97-AF65-F5344CB8AC3E}">
        <p14:creationId xmlns:p14="http://schemas.microsoft.com/office/powerpoint/2010/main" val="13762693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DA7ACE81-942F-491E-9CF5-382473F757FE}" type="datetimeFigureOut">
              <a:rPr lang="ar-SA" smtClean="0"/>
              <a:t>29/06/40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4285339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DA7ACE81-942F-491E-9CF5-382473F757FE}" type="datetimeFigureOut">
              <a:rPr lang="ar-SA" smtClean="0"/>
              <a:t>29/06/40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358729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DA7ACE81-942F-491E-9CF5-382473F757FE}" type="datetimeFigureOut">
              <a:rPr lang="ar-SA" smtClean="0"/>
              <a:t>29/06/40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1252418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854075"/>
            <a:ext cx="8229600" cy="5851525"/>
          </a:xfrm>
          <a:prstGeom prst="rect">
            <a:avLst/>
          </a:prstGeom>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89404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DA7ACE81-942F-491E-9CF5-382473F757FE}" type="datetimeFigureOut">
              <a:rPr lang="ar-SA" smtClean="0"/>
              <a:t>29/06/40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1140773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DA7ACE81-942F-491E-9CF5-382473F757FE}" type="datetimeFigureOut">
              <a:rPr lang="ar-SA" smtClean="0"/>
              <a:t>29/06/40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362402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DA7ACE81-942F-491E-9CF5-382473F757FE}" type="datetimeFigureOut">
              <a:rPr lang="ar-SA" smtClean="0"/>
              <a:t>29/06/40</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342422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DA7ACE81-942F-491E-9CF5-382473F757FE}" type="datetimeFigureOut">
              <a:rPr lang="ar-SA" smtClean="0"/>
              <a:t>29/06/40</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263796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DA7ACE81-942F-491E-9CF5-382473F757FE}" type="datetimeFigureOut">
              <a:rPr lang="ar-SA" smtClean="0"/>
              <a:t>29/06/40</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1522522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DA7ACE81-942F-491E-9CF5-382473F757FE}" type="datetimeFigureOut">
              <a:rPr lang="ar-SA" smtClean="0"/>
              <a:t>29/06/40</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1158894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DA7ACE81-942F-491E-9CF5-382473F757FE}" type="datetimeFigureOut">
              <a:rPr lang="ar-SA" smtClean="0"/>
              <a:t>29/06/40</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2684112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DA7ACE81-942F-491E-9CF5-382473F757FE}" type="datetimeFigureOut">
              <a:rPr lang="ar-SA" smtClean="0"/>
              <a:t>29/06/40</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1726189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DA7ACE81-942F-491E-9CF5-382473F757FE}" type="datetimeFigureOut">
              <a:rPr lang="ar-SA" smtClean="0"/>
              <a:t>29/06/40</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15D8D0D5-9E57-4FB2-8060-A960DC7EEBBE}" type="slidenum">
              <a:rPr lang="ar-SA" smtClean="0"/>
              <a:t>‹#›</a:t>
            </a:fld>
            <a:endParaRPr lang="ar-SA"/>
          </a:p>
        </p:txBody>
      </p:sp>
    </p:spTree>
    <p:extLst>
      <p:ext uri="{BB962C8B-B14F-4D97-AF65-F5344CB8AC3E}">
        <p14:creationId xmlns:p14="http://schemas.microsoft.com/office/powerpoint/2010/main" val="2451757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learn.leighcotnoir.com/artspeak/elements-color/hue-value-saturation/scale-3/"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learn.leighcotnoir.com/artspeak/elements-color/hue-value-saturation/hsv1-2/"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learn.leighcotnoir.com/artspeak/elements-color/hue-value-saturation/hsv2/"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learn.leighcotnoir.com/artspeak/elements-color/hue-value-saturation/hsv3/" TargetMode="External"/><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learn.leighcotnoir.com/artspeak/elements-color/hue-value-saturation/hsv4/"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learn.leighcotnoir.com/artspeak/elements-color/primary-color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محتوى 3"/>
          <p:cNvSpPr>
            <a:spLocks noGrp="1"/>
          </p:cNvSpPr>
          <p:nvPr>
            <p:ph idx="1"/>
          </p:nvPr>
        </p:nvSpPr>
        <p:spPr>
          <a:xfrm>
            <a:off x="179512" y="116632"/>
            <a:ext cx="8640960" cy="6408712"/>
          </a:xfrm>
        </p:spPr>
        <p:txBody>
          <a:bodyPr>
            <a:normAutofit fontScale="70000" lnSpcReduction="20000"/>
          </a:bodyPr>
          <a:lstStyle/>
          <a:p>
            <a:pPr marL="0" indent="0" algn="ctr">
              <a:buNone/>
            </a:pPr>
            <a:r>
              <a:rPr lang="en-US" sz="6300" b="1" dirty="0" smtClean="0">
                <a:solidFill>
                  <a:srgbClr val="FF0000"/>
                </a:solidFill>
              </a:rPr>
              <a:t>Lecture 2</a:t>
            </a:r>
          </a:p>
          <a:p>
            <a:pPr marL="0" indent="0" algn="ctr">
              <a:buNone/>
            </a:pPr>
            <a:endParaRPr lang="en-US" sz="6300" b="1" dirty="0">
              <a:solidFill>
                <a:srgbClr val="FF0000"/>
              </a:solidFill>
            </a:endParaRPr>
          </a:p>
          <a:p>
            <a:pPr marL="0" indent="0" algn="ctr">
              <a:buNone/>
            </a:pPr>
            <a:endParaRPr lang="ar-SA" sz="6300" b="1" dirty="0" smtClean="0">
              <a:solidFill>
                <a:srgbClr val="FF0000"/>
              </a:solidFill>
            </a:endParaRPr>
          </a:p>
          <a:p>
            <a:pPr algn="l" rtl="0"/>
            <a:r>
              <a:rPr lang="en-US" sz="5400" b="1" dirty="0" smtClean="0"/>
              <a:t>Vidicon </a:t>
            </a:r>
          </a:p>
          <a:p>
            <a:pPr algn="l" rtl="0"/>
            <a:r>
              <a:rPr lang="en-US" sz="5400" b="1" dirty="0" smtClean="0"/>
              <a:t>Digital camera working</a:t>
            </a:r>
          </a:p>
          <a:p>
            <a:pPr algn="l" rtl="0"/>
            <a:r>
              <a:rPr lang="en-US" sz="5400" b="1" dirty="0" smtClean="0"/>
              <a:t>Element of visual </a:t>
            </a:r>
            <a:r>
              <a:rPr lang="en-US" sz="5400" b="1" dirty="0" smtClean="0"/>
              <a:t>perception, </a:t>
            </a:r>
            <a:r>
              <a:rPr lang="en-US" sz="5400" b="1" dirty="0" smtClean="0"/>
              <a:t>brightness, contrast, hue, Saturation, </a:t>
            </a:r>
            <a:r>
              <a:rPr lang="en-US" sz="5400" b="1" dirty="0" err="1" smtClean="0"/>
              <a:t>machband</a:t>
            </a:r>
            <a:r>
              <a:rPr lang="en-US" sz="5400" b="1" dirty="0" smtClean="0"/>
              <a:t> </a:t>
            </a:r>
            <a:r>
              <a:rPr lang="en-US" sz="5400" b="1" dirty="0" smtClean="0"/>
              <a:t>effect, HIS models</a:t>
            </a:r>
          </a:p>
          <a:p>
            <a:pPr algn="l" rtl="0"/>
            <a:r>
              <a:rPr lang="en-US" sz="5400" b="1" dirty="0" smtClean="0"/>
              <a:t>Dither, two </a:t>
            </a:r>
            <a:r>
              <a:rPr lang="en-US" sz="5400" b="1" dirty="0" smtClean="0"/>
              <a:t>dimensional mathematical preliminaries, </a:t>
            </a:r>
            <a:r>
              <a:rPr lang="en-US" sz="5400" b="1" dirty="0" smtClean="0"/>
              <a:t>2D transform</a:t>
            </a:r>
            <a:endParaRPr lang="ar-SA" sz="5400" b="1" dirty="0"/>
          </a:p>
        </p:txBody>
      </p:sp>
      <p:sp>
        <p:nvSpPr>
          <p:cNvPr id="6" name="Title 1"/>
          <p:cNvSpPr>
            <a:spLocks noGrp="1"/>
          </p:cNvSpPr>
          <p:nvPr>
            <p:ph type="title"/>
          </p:nvPr>
        </p:nvSpPr>
        <p:spPr>
          <a:xfrm>
            <a:off x="251520" y="764704"/>
            <a:ext cx="8229600" cy="1143000"/>
          </a:xfrm>
        </p:spPr>
        <p:txBody>
          <a:bodyPr/>
          <a:lstStyle/>
          <a:p>
            <a:pPr eaLnBrk="1" hangingPunct="1"/>
            <a:r>
              <a:rPr lang="en-US" altLang="ar-SA" b="1" dirty="0" smtClean="0"/>
              <a:t>Contents</a:t>
            </a:r>
          </a:p>
        </p:txBody>
      </p:sp>
    </p:spTree>
    <p:extLst>
      <p:ext uri="{BB962C8B-B14F-4D97-AF65-F5344CB8AC3E}">
        <p14:creationId xmlns:p14="http://schemas.microsoft.com/office/powerpoint/2010/main" val="14804454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24671"/>
            <a:ext cx="6750918" cy="15841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مستطيل 3"/>
          <p:cNvSpPr/>
          <p:nvPr/>
        </p:nvSpPr>
        <p:spPr>
          <a:xfrm>
            <a:off x="385120" y="188640"/>
            <a:ext cx="1349896" cy="923330"/>
          </a:xfrm>
          <a:prstGeom prst="rect">
            <a:avLst/>
          </a:prstGeom>
        </p:spPr>
        <p:txBody>
          <a:bodyPr wrap="square">
            <a:spAutoFit/>
          </a:bodyPr>
          <a:lstStyle/>
          <a:p>
            <a:pPr fontAlgn="base"/>
            <a:r>
              <a:rPr lang="en-US" dirty="0"/>
              <a:t>Light Scale</a:t>
            </a:r>
          </a:p>
          <a:p>
            <a:r>
              <a:rPr lang="en-US" b="1" dirty="0">
                <a:hlinkClick r:id="rId3"/>
              </a:rPr>
              <a:t/>
            </a:r>
            <a:br>
              <a:rPr lang="en-US" b="1" dirty="0">
                <a:hlinkClick r:id="rId3"/>
              </a:rPr>
            </a:br>
            <a:endParaRPr lang="ar-SA" dirty="0"/>
          </a:p>
        </p:txBody>
      </p:sp>
      <p:sp>
        <p:nvSpPr>
          <p:cNvPr id="5" name="مستطيل 4"/>
          <p:cNvSpPr/>
          <p:nvPr/>
        </p:nvSpPr>
        <p:spPr>
          <a:xfrm>
            <a:off x="0" y="1595021"/>
            <a:ext cx="9144000" cy="5262979"/>
          </a:xfrm>
          <a:prstGeom prst="rect">
            <a:avLst/>
          </a:prstGeom>
        </p:spPr>
        <p:txBody>
          <a:bodyPr wrap="square">
            <a:spAutoFit/>
          </a:bodyPr>
          <a:lstStyle/>
          <a:p>
            <a:pPr algn="l" fontAlgn="base"/>
            <a:r>
              <a:rPr lang="en-US" sz="2400" b="1" dirty="0"/>
              <a:t>The HSV Color Scale</a:t>
            </a:r>
          </a:p>
          <a:p>
            <a:pPr algn="l" fontAlgn="base"/>
            <a:r>
              <a:rPr lang="en-US" sz="2400" dirty="0"/>
              <a:t>The scales above illustrate the value and saturation changes of a hue in the same way visually, although they explain what’s happening differently based on how pigment works vs. how light works. This is a fairly simple way of looking at it, but it still might not be completely clear. There is a more complex, 3-dimensional scale that allows us to look at how hue, saturation, and value intersect to create colors: the “HSV </a:t>
            </a:r>
            <a:r>
              <a:rPr lang="en-US" sz="2400" dirty="0" smtClean="0"/>
              <a:t>Scale. "The </a:t>
            </a:r>
            <a:r>
              <a:rPr lang="en-US" sz="2400" dirty="0"/>
              <a:t>HSV scale clearly stands for “Hue, Saturation, Value.” It does a better job at visually explaining the concept of light, and it is a very useful one to comprehend, as it is what most sophisticated digital color pickers are based on (including all Adobe software). Not only do graphic designers need to understand this color construct, but fine artists do as well since digital art and rendering has become such an integral part of art processes.</a:t>
            </a:r>
          </a:p>
        </p:txBody>
      </p:sp>
    </p:spTree>
    <p:extLst>
      <p:ext uri="{BB962C8B-B14F-4D97-AF65-F5344CB8AC3E}">
        <p14:creationId xmlns:p14="http://schemas.microsoft.com/office/powerpoint/2010/main" val="24608065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107504" y="85274"/>
            <a:ext cx="9023049" cy="7017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altLang="ar-SA" sz="2400" b="1" i="0" u="none" strike="noStrike" cap="none" normalizeH="0" baseline="0" dirty="0" err="1" smtClean="0">
                <a:ln>
                  <a:noFill/>
                </a:ln>
                <a:solidFill>
                  <a:srgbClr val="2B2B2B"/>
                </a:solidFill>
                <a:effectLst/>
                <a:latin typeface="Lato"/>
                <a:cs typeface="Arial" pitchFamily="34" charset="0"/>
              </a:rPr>
              <a:t>Hues</a:t>
            </a:r>
            <a:endParaRPr kumimoji="0" lang="ar-SA" altLang="ar-SA" sz="2400" b="1" i="0" u="none" strike="noStrike" cap="none" normalizeH="0" baseline="0" dirty="0" smtClean="0">
              <a:ln>
                <a:noFill/>
              </a:ln>
              <a:solidFill>
                <a:srgbClr val="2B2B2B"/>
              </a:solidFill>
              <a:effectLst/>
              <a:latin typeface="Lato"/>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400" b="0" i="0" u="none" strike="noStrike" cap="none" normalizeH="0" baseline="0" dirty="0" err="1" smtClean="0">
                <a:ln>
                  <a:noFill/>
                </a:ln>
                <a:solidFill>
                  <a:srgbClr val="2B2B2B"/>
                </a:solidFill>
                <a:effectLst/>
                <a:latin typeface="Lato"/>
                <a:cs typeface="Arial" pitchFamily="34" charset="0"/>
              </a:rPr>
              <a:t>The</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three</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primary</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hues</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in</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light</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are</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red</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green</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and</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blue</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Thus</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that</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is</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why</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televisions</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computer</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monitors</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and</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other</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full-range</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electronic</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color</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visual</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displays</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use</a:t>
            </a:r>
            <a:r>
              <a:rPr kumimoji="0" lang="ar-SA" altLang="ar-SA" sz="2400" b="0" i="0" u="none" strike="noStrike" cap="none" normalizeH="0" baseline="0" dirty="0" smtClean="0">
                <a:ln>
                  <a:noFill/>
                </a:ln>
                <a:solidFill>
                  <a:srgbClr val="2B2B2B"/>
                </a:solidFill>
                <a:effectLst/>
                <a:latin typeface="Lato"/>
                <a:cs typeface="Arial" pitchFamily="34" charset="0"/>
              </a:rPr>
              <a:t> a </a:t>
            </a:r>
            <a:r>
              <a:rPr kumimoji="0" lang="ar-SA" altLang="ar-SA" sz="2400" b="0" i="0" u="none" strike="noStrike" cap="none" normalizeH="0" baseline="0" dirty="0" err="1" smtClean="0">
                <a:ln>
                  <a:noFill/>
                </a:ln>
                <a:solidFill>
                  <a:srgbClr val="2B2B2B"/>
                </a:solidFill>
                <a:effectLst/>
                <a:latin typeface="Lato"/>
                <a:cs typeface="Arial" pitchFamily="34" charset="0"/>
              </a:rPr>
              <a:t>triad</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of</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red</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green</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and</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blue</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phosphors</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to</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produce</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all</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electronically</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communicated</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color</a:t>
            </a:r>
            <a:r>
              <a:rPr kumimoji="0" lang="ar-SA" altLang="ar-SA" sz="2400" b="0" i="0" u="none" strike="noStrike" cap="none" normalizeH="0" baseline="0" dirty="0" smtClean="0">
                <a:ln>
                  <a:noFill/>
                </a:ln>
                <a:solidFill>
                  <a:srgbClr val="2B2B2B"/>
                </a:solidFill>
                <a:effectLst/>
                <a:latin typeface="Lato"/>
                <a:cs typeface="Arial" pitchFamily="34" charset="0"/>
              </a:rPr>
              <a:t>.</a:t>
            </a:r>
            <a:endParaRPr lang="ar-SA" altLang="ar-SA" sz="2400" u="sng" dirty="0">
              <a:solidFill>
                <a:srgbClr val="9A6A00"/>
              </a:solidFill>
              <a:latin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ar-SA" altLang="ar-SA" sz="2400" b="0" i="0" u="sng" strike="noStrike" cap="none" normalizeH="0" baseline="0" dirty="0" smtClean="0">
              <a:ln>
                <a:noFill/>
              </a:ln>
              <a:solidFill>
                <a:srgbClr val="9A6A00"/>
              </a:solidFill>
              <a:effectLst/>
              <a:latin typeface="Arial"/>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ar-SA" altLang="ar-SA" sz="2400" u="sng" dirty="0">
              <a:solidFill>
                <a:srgbClr val="9A6A00"/>
              </a:solidFill>
              <a:latin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ar-SA" altLang="ar-SA" sz="2400" b="0" i="0" u="sng" strike="noStrike" cap="none" normalizeH="0" baseline="0" dirty="0" smtClean="0">
              <a:ln>
                <a:noFill/>
              </a:ln>
              <a:solidFill>
                <a:srgbClr val="9A6A00"/>
              </a:solidFill>
              <a:effectLst/>
              <a:latin typeface="Arial"/>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ar-SA" altLang="ar-SA" sz="2400" u="sng" dirty="0" smtClean="0">
              <a:solidFill>
                <a:srgbClr val="9A6A00"/>
              </a:solidFill>
              <a:latin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lang="ar-SA" altLang="ar-SA" sz="2400" u="sng" dirty="0">
              <a:solidFill>
                <a:srgbClr val="9A6A00"/>
              </a:solidFill>
              <a:latin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lang="ar-SA" altLang="ar-SA" sz="2400" u="sng" dirty="0" smtClean="0">
              <a:solidFill>
                <a:srgbClr val="9A6A00"/>
              </a:solidFill>
              <a:latin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lang="ar-SA" altLang="ar-SA" sz="2400" u="sng" dirty="0">
              <a:solidFill>
                <a:srgbClr val="9A6A00"/>
              </a:solidFill>
              <a:latin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lang="ar-SA" altLang="ar-SA" sz="2400" u="sng" dirty="0" smtClean="0">
              <a:solidFill>
                <a:srgbClr val="9A6A00"/>
              </a:solidFill>
              <a:latin typeface="Aria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400" b="0" i="0" u="none" strike="noStrike" cap="none" normalizeH="0" baseline="0" dirty="0" smtClean="0">
                <a:ln>
                  <a:noFill/>
                </a:ln>
                <a:solidFill>
                  <a:schemeClr val="tx1"/>
                </a:solidFill>
                <a:effectLst/>
                <a:cs typeface="Arial" pitchFamily="34" charset="0"/>
              </a:rPr>
              <a:t>RGB </a:t>
            </a:r>
            <a:r>
              <a:rPr kumimoji="0" lang="ar-SA" altLang="ar-SA" sz="2400" b="0" i="0" u="none" strike="noStrike" cap="none" normalizeH="0" baseline="0" dirty="0" err="1" smtClean="0">
                <a:ln>
                  <a:noFill/>
                </a:ln>
                <a:solidFill>
                  <a:schemeClr val="tx1"/>
                </a:solidFill>
                <a:effectLst/>
                <a:cs typeface="Arial" pitchFamily="34" charset="0"/>
              </a:rPr>
              <a:t>Primary</a:t>
            </a:r>
            <a:r>
              <a:rPr kumimoji="0" lang="ar-SA" altLang="ar-SA" sz="2400" b="0" i="0" u="none" strike="noStrike" cap="none" normalizeH="0" baseline="0" dirty="0" smtClean="0">
                <a:ln>
                  <a:noFill/>
                </a:ln>
                <a:solidFill>
                  <a:schemeClr val="tx1"/>
                </a:solidFill>
                <a:effectLst/>
                <a:cs typeface="Arial" pitchFamily="34" charset="0"/>
              </a:rPr>
              <a:t> </a:t>
            </a:r>
            <a:r>
              <a:rPr kumimoji="0" lang="ar-SA" altLang="ar-SA" sz="2400" b="0" i="0" u="none" strike="noStrike" cap="none" normalizeH="0" baseline="0" dirty="0" err="1" smtClean="0">
                <a:ln>
                  <a:noFill/>
                </a:ln>
                <a:solidFill>
                  <a:schemeClr val="tx1"/>
                </a:solidFill>
                <a:effectLst/>
                <a:cs typeface="Arial" pitchFamily="34" charset="0"/>
              </a:rPr>
              <a:t>Color</a:t>
            </a:r>
            <a:r>
              <a:rPr kumimoji="0" lang="ar-SA" altLang="ar-SA" sz="2400" b="0" i="0" u="none" strike="noStrike" cap="none" normalizeH="0" baseline="0" dirty="0" smtClean="0">
                <a:ln>
                  <a:noFill/>
                </a:ln>
                <a:solidFill>
                  <a:schemeClr val="tx1"/>
                </a:solidFill>
                <a:effectLst/>
                <a:cs typeface="Arial" pitchFamily="34" charset="0"/>
              </a:rPr>
              <a:t> </a:t>
            </a:r>
            <a:r>
              <a:rPr kumimoji="0" lang="ar-SA" altLang="ar-SA" sz="2400" b="0" i="0" u="none" strike="noStrike" cap="none" normalizeH="0" baseline="0" dirty="0" err="1" smtClean="0">
                <a:ln>
                  <a:noFill/>
                </a:ln>
                <a:solidFill>
                  <a:schemeClr val="tx1"/>
                </a:solidFill>
                <a:effectLst/>
                <a:cs typeface="Arial" pitchFamily="34" charset="0"/>
              </a:rPr>
              <a:t>Triad</a:t>
            </a:r>
            <a:endParaRPr kumimoji="0" lang="ar-SA" altLang="ar-SA" sz="2400" b="0" i="0" u="sng" strike="noStrike" cap="none" normalizeH="0" baseline="0" dirty="0" smtClean="0">
              <a:ln>
                <a:noFill/>
              </a:ln>
              <a:solidFill>
                <a:srgbClr val="9A6A00"/>
              </a:solidFill>
              <a:effectLst/>
              <a:latin typeface="inheri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400" b="0" i="0" u="sng" strike="noStrike" cap="none" normalizeH="0" baseline="0" dirty="0" err="1" smtClean="0">
                <a:ln>
                  <a:noFill/>
                </a:ln>
                <a:solidFill>
                  <a:srgbClr val="2B2B2B"/>
                </a:solidFill>
                <a:effectLst/>
                <a:latin typeface="Lato"/>
                <a:cs typeface="Arial" pitchFamily="34" charset="0"/>
              </a:rPr>
              <a:t>As</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we</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metioned</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before</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in</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light</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all</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three</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of</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these</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wavelengths</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added</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together</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at</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full</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strength</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produces</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pure</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white</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light</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The</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absence</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of</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all</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three</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of</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these</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colors</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produces</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complete</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darkness</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or</a:t>
            </a:r>
            <a:r>
              <a:rPr kumimoji="0" lang="ar-SA" altLang="ar-SA" sz="2400" b="0" i="0" u="sng" strike="noStrike" cap="none" normalizeH="0" baseline="0" dirty="0" smtClean="0">
                <a:ln>
                  <a:noFill/>
                </a:ln>
                <a:solidFill>
                  <a:srgbClr val="2B2B2B"/>
                </a:solidFill>
                <a:effectLst/>
                <a:latin typeface="Lato"/>
                <a:cs typeface="Arial" pitchFamily="34" charset="0"/>
              </a:rPr>
              <a:t> </a:t>
            </a:r>
            <a:r>
              <a:rPr kumimoji="0" lang="ar-SA" altLang="ar-SA" sz="2400" b="0" i="0" u="sng" strike="noStrike" cap="none" normalizeH="0" baseline="0" dirty="0" err="1" smtClean="0">
                <a:ln>
                  <a:noFill/>
                </a:ln>
                <a:solidFill>
                  <a:srgbClr val="2B2B2B"/>
                </a:solidFill>
                <a:effectLst/>
                <a:latin typeface="Lato"/>
                <a:cs typeface="Arial" pitchFamily="34" charset="0"/>
              </a:rPr>
              <a:t>black</a:t>
            </a:r>
            <a:r>
              <a:rPr kumimoji="0" lang="ar-SA" altLang="ar-SA" sz="2400" b="0" i="0" u="sng" strike="noStrike" cap="none" normalizeH="0" baseline="0" dirty="0" smtClean="0">
                <a:ln>
                  <a:noFill/>
                </a:ln>
                <a:solidFill>
                  <a:srgbClr val="2B2B2B"/>
                </a:solidFill>
                <a:effectLst/>
                <a:latin typeface="Lato"/>
                <a:cs typeface="Arial" pitchFamily="34" charset="0"/>
              </a:rPr>
              <a:t>.</a:t>
            </a:r>
            <a:endParaRPr kumimoji="0" lang="ar-SA" altLang="ar-SA" sz="2400" b="0" i="0" u="sng"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ar-SA" altLang="ar-SA" sz="2400" b="0" i="0" u="sng" strike="noStrike" cap="none" normalizeH="0" baseline="0" dirty="0" smtClean="0">
              <a:ln>
                <a:noFill/>
              </a:ln>
              <a:solidFill>
                <a:srgbClr val="9A6A00"/>
              </a:solidFill>
              <a:effectLst/>
              <a:latin typeface="inherit"/>
              <a:cs typeface="Arial" pitchFamily="34" charset="0"/>
            </a:endParaRPr>
          </a:p>
        </p:txBody>
      </p:sp>
      <p:pic>
        <p:nvPicPr>
          <p:cNvPr id="4098" name="Picture 2" descr="RGB Primary Color Triad">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904" y="2115962"/>
            <a:ext cx="3155795" cy="2955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0204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rot="10800000" flipV="1">
            <a:off x="0" y="188640"/>
            <a:ext cx="9050324"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altLang="ar-SA" sz="2400" b="1" i="0" u="none" strike="noStrike" cap="none" normalizeH="0" baseline="0" dirty="0" err="1" smtClean="0">
                <a:ln>
                  <a:noFill/>
                </a:ln>
                <a:solidFill>
                  <a:srgbClr val="2B2B2B"/>
                </a:solidFill>
                <a:effectLst/>
                <a:latin typeface="Lato"/>
                <a:cs typeface="Arial" pitchFamily="34" charset="0"/>
              </a:rPr>
              <a:t>Mixing</a:t>
            </a:r>
            <a:r>
              <a:rPr kumimoji="0" lang="ar-SA" altLang="ar-SA" sz="2400" b="1" i="0" u="none" strike="noStrike" cap="none" normalizeH="0" baseline="0" dirty="0" smtClean="0">
                <a:ln>
                  <a:noFill/>
                </a:ln>
                <a:solidFill>
                  <a:srgbClr val="2B2B2B"/>
                </a:solidFill>
                <a:effectLst/>
                <a:latin typeface="Lato"/>
                <a:cs typeface="Arial" pitchFamily="34" charset="0"/>
              </a:rPr>
              <a:t> </a:t>
            </a:r>
            <a:r>
              <a:rPr kumimoji="0" lang="ar-SA" altLang="ar-SA" sz="2400" b="1" i="0" u="none" strike="noStrike" cap="none" normalizeH="0" baseline="0" dirty="0" err="1" smtClean="0">
                <a:ln>
                  <a:noFill/>
                </a:ln>
                <a:solidFill>
                  <a:srgbClr val="2B2B2B"/>
                </a:solidFill>
                <a:effectLst/>
                <a:latin typeface="Lato"/>
                <a:cs typeface="Arial" pitchFamily="34" charset="0"/>
              </a:rPr>
              <a:t>Adjacent</a:t>
            </a:r>
            <a:r>
              <a:rPr kumimoji="0" lang="ar-SA" altLang="ar-SA" sz="2400" b="1" i="0" u="none" strike="noStrike" cap="none" normalizeH="0" baseline="0" dirty="0" smtClean="0">
                <a:ln>
                  <a:noFill/>
                </a:ln>
                <a:solidFill>
                  <a:srgbClr val="2B2B2B"/>
                </a:solidFill>
                <a:effectLst/>
                <a:latin typeface="Lato"/>
                <a:cs typeface="Arial" pitchFamily="34" charset="0"/>
              </a:rPr>
              <a:t> </a:t>
            </a:r>
            <a:r>
              <a:rPr kumimoji="0" lang="ar-SA" altLang="ar-SA" sz="2400" b="1" i="0" u="none" strike="noStrike" cap="none" normalizeH="0" baseline="0" dirty="0" err="1" smtClean="0">
                <a:ln>
                  <a:noFill/>
                </a:ln>
                <a:solidFill>
                  <a:srgbClr val="2B2B2B"/>
                </a:solidFill>
                <a:effectLst/>
                <a:latin typeface="Lato"/>
                <a:cs typeface="Arial" pitchFamily="34" charset="0"/>
              </a:rPr>
              <a:t>Primaries</a:t>
            </a:r>
            <a:r>
              <a:rPr kumimoji="0" lang="ar-SA" altLang="ar-SA" sz="2400" b="1" i="0" u="none" strike="noStrike" cap="none" normalizeH="0" baseline="0" dirty="0" smtClean="0">
                <a:ln>
                  <a:noFill/>
                </a:ln>
                <a:solidFill>
                  <a:srgbClr val="2B2B2B"/>
                </a:solidFill>
                <a:effectLst/>
                <a:latin typeface="Lato"/>
                <a:cs typeface="Arial" pitchFamily="34" charset="0"/>
              </a:rPr>
              <a:t> = </a:t>
            </a:r>
            <a:r>
              <a:rPr kumimoji="0" lang="ar-SA" altLang="ar-SA" sz="2400" b="1" i="0" u="none" strike="noStrike" cap="none" normalizeH="0" baseline="0" dirty="0" err="1" smtClean="0">
                <a:ln>
                  <a:noFill/>
                </a:ln>
                <a:solidFill>
                  <a:srgbClr val="2B2B2B"/>
                </a:solidFill>
                <a:effectLst/>
                <a:latin typeface="Lato"/>
                <a:cs typeface="Arial" pitchFamily="34" charset="0"/>
              </a:rPr>
              <a:t>Secondary</a:t>
            </a:r>
            <a:r>
              <a:rPr kumimoji="0" lang="ar-SA" altLang="ar-SA" sz="2400" b="1" i="0" u="none" strike="noStrike" cap="none" normalizeH="0" baseline="0" dirty="0" smtClean="0">
                <a:ln>
                  <a:noFill/>
                </a:ln>
                <a:solidFill>
                  <a:srgbClr val="2B2B2B"/>
                </a:solidFill>
                <a:effectLst/>
                <a:latin typeface="Lato"/>
                <a:cs typeface="Arial" pitchFamily="34" charset="0"/>
              </a:rPr>
              <a:t> </a:t>
            </a:r>
            <a:r>
              <a:rPr kumimoji="0" lang="ar-SA" altLang="ar-SA" sz="2400" b="1" i="0" u="none" strike="noStrike" cap="none" normalizeH="0" baseline="0" dirty="0" err="1" smtClean="0">
                <a:ln>
                  <a:noFill/>
                </a:ln>
                <a:solidFill>
                  <a:srgbClr val="2B2B2B"/>
                </a:solidFill>
                <a:effectLst/>
                <a:latin typeface="Lato"/>
                <a:cs typeface="Arial" pitchFamily="34" charset="0"/>
              </a:rPr>
              <a:t>Hues</a:t>
            </a:r>
            <a:endParaRPr kumimoji="0" lang="ar-SA" altLang="ar-SA" sz="2400" b="1" i="0" u="none" strike="noStrike" cap="none" normalizeH="0" baseline="0" dirty="0" smtClean="0">
              <a:ln>
                <a:noFill/>
              </a:ln>
              <a:solidFill>
                <a:srgbClr val="2B2B2B"/>
              </a:solidFill>
              <a:effectLst/>
              <a:latin typeface="Lato"/>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400" b="1" i="0" u="none" strike="noStrike" cap="none" normalizeH="0" baseline="0" dirty="0" err="1" smtClean="0">
                <a:ln>
                  <a:noFill/>
                </a:ln>
                <a:solidFill>
                  <a:srgbClr val="2B2B2B"/>
                </a:solidFill>
                <a:effectLst/>
                <a:latin typeface="Lato"/>
                <a:cs typeface="Arial" pitchFamily="34" charset="0"/>
              </a:rPr>
              <a:t>Making</a:t>
            </a:r>
            <a:r>
              <a:rPr kumimoji="0" lang="ar-SA" altLang="ar-SA" sz="2400" b="1" i="0" u="none" strike="noStrike" cap="none" normalizeH="0" baseline="0" dirty="0" smtClean="0">
                <a:ln>
                  <a:noFill/>
                </a:ln>
                <a:solidFill>
                  <a:srgbClr val="2B2B2B"/>
                </a:solidFill>
                <a:effectLst/>
                <a:latin typeface="Lato"/>
                <a:cs typeface="Arial" pitchFamily="34" charset="0"/>
              </a:rPr>
              <a:t> </a:t>
            </a:r>
            <a:r>
              <a:rPr kumimoji="0" lang="ar-SA" altLang="ar-SA" sz="2400" b="1" i="0" u="none" strike="noStrike" cap="none" normalizeH="0" baseline="0" dirty="0" err="1" smtClean="0">
                <a:ln>
                  <a:noFill/>
                </a:ln>
                <a:solidFill>
                  <a:srgbClr val="2B2B2B"/>
                </a:solidFill>
                <a:effectLst/>
                <a:latin typeface="Lato"/>
                <a:cs typeface="Arial" pitchFamily="34" charset="0"/>
              </a:rPr>
              <a:t>Cyan</a:t>
            </a:r>
            <a:r>
              <a:rPr kumimoji="0" lang="ar-SA" altLang="ar-SA" sz="2400" b="1" i="0" u="none" strike="noStrike" cap="none" normalizeH="0" baseline="0" dirty="0" smtClean="0">
                <a:ln>
                  <a:noFill/>
                </a:ln>
                <a:solidFill>
                  <a:srgbClr val="2B2B2B"/>
                </a:solidFill>
                <a:effectLst/>
                <a:latin typeface="Lato"/>
                <a:cs typeface="Arial" pitchFamily="34" charset="0"/>
              </a:rPr>
              <a:t>, </a:t>
            </a:r>
            <a:r>
              <a:rPr kumimoji="0" lang="ar-SA" altLang="ar-SA" sz="2400" b="1" i="0" u="none" strike="noStrike" cap="none" normalizeH="0" baseline="0" dirty="0" err="1" smtClean="0">
                <a:ln>
                  <a:noFill/>
                </a:ln>
                <a:solidFill>
                  <a:srgbClr val="2B2B2B"/>
                </a:solidFill>
                <a:effectLst/>
                <a:latin typeface="Lato"/>
                <a:cs typeface="Arial" pitchFamily="34" charset="0"/>
              </a:rPr>
              <a:t>Magenta</a:t>
            </a:r>
            <a:r>
              <a:rPr kumimoji="0" lang="ar-SA" altLang="ar-SA" sz="2400" b="1" i="0" u="none" strike="noStrike" cap="none" normalizeH="0" baseline="0" dirty="0" smtClean="0">
                <a:ln>
                  <a:noFill/>
                </a:ln>
                <a:solidFill>
                  <a:srgbClr val="2B2B2B"/>
                </a:solidFill>
                <a:effectLst/>
                <a:latin typeface="Lato"/>
                <a:cs typeface="Arial" pitchFamily="34" charset="0"/>
              </a:rPr>
              <a:t>, </a:t>
            </a:r>
            <a:r>
              <a:rPr kumimoji="0" lang="ar-SA" altLang="ar-SA" sz="2400" b="1" i="0" u="none" strike="noStrike" cap="none" normalizeH="0" baseline="0" dirty="0" err="1" smtClean="0">
                <a:ln>
                  <a:noFill/>
                </a:ln>
                <a:solidFill>
                  <a:srgbClr val="2B2B2B"/>
                </a:solidFill>
                <a:effectLst/>
                <a:latin typeface="Lato"/>
                <a:cs typeface="Arial" pitchFamily="34" charset="0"/>
              </a:rPr>
              <a:t>and</a:t>
            </a:r>
            <a:r>
              <a:rPr kumimoji="0" lang="ar-SA" altLang="ar-SA" sz="2400" b="1" i="0" u="none" strike="noStrike" cap="none" normalizeH="0" baseline="0" dirty="0" smtClean="0">
                <a:ln>
                  <a:noFill/>
                </a:ln>
                <a:solidFill>
                  <a:srgbClr val="2B2B2B"/>
                </a:solidFill>
                <a:effectLst/>
                <a:latin typeface="Lato"/>
                <a:cs typeface="Arial" pitchFamily="34" charset="0"/>
              </a:rPr>
              <a:t> </a:t>
            </a:r>
            <a:r>
              <a:rPr kumimoji="0" lang="ar-SA" altLang="ar-SA" sz="2400" b="1" i="0" u="none" strike="noStrike" cap="none" normalizeH="0" baseline="0" dirty="0" err="1" smtClean="0">
                <a:ln>
                  <a:noFill/>
                </a:ln>
                <a:solidFill>
                  <a:srgbClr val="2B2B2B"/>
                </a:solidFill>
                <a:effectLst/>
                <a:latin typeface="Lato"/>
                <a:cs typeface="Arial" pitchFamily="34" charset="0"/>
              </a:rPr>
              <a:t>Yellow</a:t>
            </a:r>
            <a:endParaRPr kumimoji="0" lang="ar-SA" altLang="ar-SA" sz="2400" b="1" i="0" u="none" strike="noStrike" cap="none" normalizeH="0" baseline="0" dirty="0" smtClean="0">
              <a:ln>
                <a:noFill/>
              </a:ln>
              <a:solidFill>
                <a:srgbClr val="2B2B2B"/>
              </a:solidFill>
              <a:effectLst/>
              <a:latin typeface="Lato"/>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400" b="0" i="0" u="none" strike="noStrike" cap="none" normalizeH="0" baseline="0" dirty="0" err="1" smtClean="0">
                <a:ln>
                  <a:noFill/>
                </a:ln>
                <a:solidFill>
                  <a:srgbClr val="2B2B2B"/>
                </a:solidFill>
                <a:effectLst/>
                <a:latin typeface="Lato"/>
                <a:cs typeface="Arial" pitchFamily="34" charset="0"/>
              </a:rPr>
              <a:t>Although</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additive</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and</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subtractive</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color</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models</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are</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considered</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their</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own</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unique</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entities</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for</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screen</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vs</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print</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purposes</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the</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hues</a:t>
            </a:r>
            <a:r>
              <a:rPr kumimoji="0" lang="ar-SA" altLang="ar-SA" sz="2400" b="0" i="0" u="none" strike="noStrike" cap="none" normalizeH="0" baseline="0" dirty="0" smtClean="0">
                <a:ln>
                  <a:noFill/>
                </a:ln>
                <a:solidFill>
                  <a:srgbClr val="2B2B2B"/>
                </a:solidFill>
                <a:effectLst/>
                <a:latin typeface="Lato"/>
                <a:cs typeface="Arial" pitchFamily="34" charset="0"/>
              </a:rPr>
              <a:t> CMY </a:t>
            </a:r>
            <a:r>
              <a:rPr kumimoji="0" lang="ar-SA" altLang="ar-SA" sz="2400" b="0" i="0" u="none" strike="noStrike" cap="none" normalizeH="0" baseline="0" dirty="0" err="1" smtClean="0">
                <a:ln>
                  <a:noFill/>
                </a:ln>
                <a:solidFill>
                  <a:srgbClr val="2B2B2B"/>
                </a:solidFill>
                <a:effectLst/>
                <a:latin typeface="Lato"/>
                <a:cs typeface="Arial" pitchFamily="34" charset="0"/>
              </a:rPr>
              <a:t>do</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not</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exist</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in</a:t>
            </a:r>
            <a:r>
              <a:rPr kumimoji="0" lang="ar-SA" altLang="ar-SA" sz="2400" b="0" i="0" u="none" strike="noStrike" cap="none" normalizeH="0" baseline="0" dirty="0" smtClean="0">
                <a:ln>
                  <a:noFill/>
                </a:ln>
                <a:solidFill>
                  <a:srgbClr val="2B2B2B"/>
                </a:solidFill>
                <a:effectLst/>
                <a:latin typeface="Lato"/>
                <a:cs typeface="Arial" pitchFamily="34" charset="0"/>
              </a:rPr>
              <a:t> a </a:t>
            </a:r>
            <a:r>
              <a:rPr kumimoji="0" lang="ar-SA" altLang="ar-SA" sz="2400" b="0" i="0" u="none" strike="noStrike" cap="none" normalizeH="0" baseline="0" dirty="0" err="1" smtClean="0">
                <a:ln>
                  <a:noFill/>
                </a:ln>
                <a:solidFill>
                  <a:srgbClr val="2B2B2B"/>
                </a:solidFill>
                <a:effectLst/>
                <a:latin typeface="Lato"/>
                <a:cs typeface="Arial" pitchFamily="34" charset="0"/>
              </a:rPr>
              <a:t>vacuum</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They</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are</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produced</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as</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secondary</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colors</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when</a:t>
            </a:r>
            <a:r>
              <a:rPr kumimoji="0" lang="ar-SA" altLang="ar-SA" sz="2400" b="0" i="0" u="none" strike="noStrike" cap="none" normalizeH="0" baseline="0" dirty="0" smtClean="0">
                <a:ln>
                  <a:noFill/>
                </a:ln>
                <a:solidFill>
                  <a:srgbClr val="2B2B2B"/>
                </a:solidFill>
                <a:effectLst/>
                <a:latin typeface="Lato"/>
                <a:cs typeface="Arial" pitchFamily="34" charset="0"/>
              </a:rPr>
              <a:t> RGB </a:t>
            </a:r>
            <a:r>
              <a:rPr kumimoji="0" lang="ar-SA" altLang="ar-SA" sz="2400" b="0" i="0" u="none" strike="noStrike" cap="none" normalizeH="0" baseline="0" dirty="0" err="1" smtClean="0">
                <a:ln>
                  <a:noFill/>
                </a:ln>
                <a:solidFill>
                  <a:srgbClr val="2B2B2B"/>
                </a:solidFill>
                <a:effectLst/>
                <a:latin typeface="Lato"/>
                <a:cs typeface="Arial" pitchFamily="34" charset="0"/>
              </a:rPr>
              <a:t>light</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hues</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are</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mixed</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as</a:t>
            </a:r>
            <a:r>
              <a:rPr kumimoji="0" lang="ar-SA" altLang="ar-SA" sz="2400" b="0" i="0" u="none" strike="noStrike" cap="none" normalizeH="0" baseline="0" dirty="0" smtClean="0">
                <a:ln>
                  <a:noFill/>
                </a:ln>
                <a:solidFill>
                  <a:srgbClr val="2B2B2B"/>
                </a:solidFill>
                <a:effectLst/>
                <a:latin typeface="Lato"/>
                <a:cs typeface="Arial" pitchFamily="34" charset="0"/>
              </a:rPr>
              <a:t> </a:t>
            </a:r>
            <a:r>
              <a:rPr kumimoji="0" lang="ar-SA" altLang="ar-SA" sz="2400" b="0" i="0" u="none" strike="noStrike" cap="none" normalizeH="0" baseline="0" dirty="0" err="1" smtClean="0">
                <a:ln>
                  <a:noFill/>
                </a:ln>
                <a:solidFill>
                  <a:srgbClr val="2B2B2B"/>
                </a:solidFill>
                <a:effectLst/>
                <a:latin typeface="Lato"/>
                <a:cs typeface="Arial" pitchFamily="34" charset="0"/>
              </a:rPr>
              <a:t>follows</a:t>
            </a:r>
            <a:r>
              <a:rPr kumimoji="0" lang="ar-SA" altLang="ar-SA" sz="2400" b="0" i="0" u="none" strike="noStrike" cap="none" normalizeH="0" baseline="0" dirty="0" smtClean="0">
                <a:ln>
                  <a:noFill/>
                </a:ln>
                <a:solidFill>
                  <a:srgbClr val="2B2B2B"/>
                </a:solidFill>
                <a:effectLst/>
                <a:latin typeface="Lato"/>
                <a:cs typeface="Arial" pitchFamily="34" charset="0"/>
              </a:rPr>
              <a:t>:</a:t>
            </a:r>
            <a:endParaRPr kumimoji="0" lang="ar-SA" altLang="ar-SA" sz="24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ar-SA" altLang="ar-SA" sz="2400" b="0" i="0" u="none" strike="noStrike" cap="none" normalizeH="0" baseline="0" dirty="0" err="1" smtClean="0">
                <a:ln>
                  <a:noFill/>
                </a:ln>
                <a:solidFill>
                  <a:srgbClr val="2B2B2B"/>
                </a:solidFill>
                <a:effectLst/>
                <a:latin typeface="inherit"/>
                <a:cs typeface="Arial" pitchFamily="34" charset="0"/>
              </a:rPr>
              <a:t>Blue</a:t>
            </a:r>
            <a:r>
              <a:rPr kumimoji="0" lang="ar-SA" altLang="ar-SA" sz="2400" b="0" i="0" u="none" strike="noStrike" cap="none" normalizeH="0" baseline="0" dirty="0" smtClean="0">
                <a:ln>
                  <a:noFill/>
                </a:ln>
                <a:solidFill>
                  <a:srgbClr val="2B2B2B"/>
                </a:solidFill>
                <a:effectLst/>
                <a:latin typeface="inherit"/>
                <a:cs typeface="Arial" pitchFamily="34" charset="0"/>
              </a:rPr>
              <a:t> + </a:t>
            </a:r>
            <a:r>
              <a:rPr kumimoji="0" lang="ar-SA" altLang="ar-SA" sz="2400" b="0" i="0" u="none" strike="noStrike" cap="none" normalizeH="0" baseline="0" dirty="0" err="1" smtClean="0">
                <a:ln>
                  <a:noFill/>
                </a:ln>
                <a:solidFill>
                  <a:srgbClr val="2B2B2B"/>
                </a:solidFill>
                <a:effectLst/>
                <a:latin typeface="inherit"/>
                <a:cs typeface="Arial" pitchFamily="34" charset="0"/>
              </a:rPr>
              <a:t>Red</a:t>
            </a:r>
            <a:r>
              <a:rPr kumimoji="0" lang="ar-SA" altLang="ar-SA" sz="2400" b="0" i="0" u="none" strike="noStrike" cap="none" normalizeH="0" baseline="0" dirty="0" smtClean="0">
                <a:ln>
                  <a:noFill/>
                </a:ln>
                <a:solidFill>
                  <a:srgbClr val="2B2B2B"/>
                </a:solidFill>
                <a:effectLst/>
                <a:latin typeface="inherit"/>
                <a:cs typeface="Arial" pitchFamily="34" charset="0"/>
              </a:rPr>
              <a:t> </a:t>
            </a:r>
            <a:r>
              <a:rPr kumimoji="0" lang="ar-SA" altLang="ar-SA" sz="2400" b="0" i="0" u="none" strike="noStrike" cap="none" normalizeH="0" baseline="0" dirty="0" err="1" smtClean="0">
                <a:ln>
                  <a:noFill/>
                </a:ln>
                <a:solidFill>
                  <a:srgbClr val="2B2B2B"/>
                </a:solidFill>
                <a:effectLst/>
                <a:latin typeface="inherit"/>
                <a:cs typeface="Arial" pitchFamily="34" charset="0"/>
              </a:rPr>
              <a:t>light</a:t>
            </a:r>
            <a:r>
              <a:rPr kumimoji="0" lang="ar-SA" altLang="ar-SA" sz="2400" b="0" i="0" u="none" strike="noStrike" cap="none" normalizeH="0" baseline="0" dirty="0" smtClean="0">
                <a:ln>
                  <a:noFill/>
                </a:ln>
                <a:solidFill>
                  <a:srgbClr val="2B2B2B"/>
                </a:solidFill>
                <a:effectLst/>
                <a:latin typeface="inherit"/>
                <a:cs typeface="Arial" pitchFamily="34" charset="0"/>
              </a:rPr>
              <a:t> </a:t>
            </a:r>
            <a:r>
              <a:rPr kumimoji="0" lang="ar-SA" altLang="ar-SA" sz="2400" b="0" i="0" u="none" strike="noStrike" cap="none" normalizeH="0" baseline="0" dirty="0" smtClean="0">
                <a:ln>
                  <a:noFill/>
                </a:ln>
                <a:solidFill>
                  <a:srgbClr val="2B2B2B"/>
                </a:solidFill>
                <a:effectLst/>
                <a:latin typeface="Arial"/>
                <a:cs typeface="Arial" pitchFamily="34" charset="0"/>
              </a:rPr>
              <a:t>–</a:t>
            </a:r>
            <a:r>
              <a:rPr kumimoji="0" lang="ar-SA" altLang="ar-SA" sz="2400" b="0" i="0" u="none" strike="noStrike" cap="none" normalizeH="0" baseline="0" dirty="0" smtClean="0">
                <a:ln>
                  <a:noFill/>
                </a:ln>
                <a:solidFill>
                  <a:srgbClr val="2B2B2B"/>
                </a:solidFill>
                <a:effectLst/>
                <a:latin typeface="inherit"/>
                <a:cs typeface="Arial" pitchFamily="34" charset="0"/>
              </a:rPr>
              <a:t>&gt; </a:t>
            </a:r>
            <a:r>
              <a:rPr kumimoji="0" lang="ar-SA" altLang="ar-SA" sz="2400" b="0" i="0" u="none" strike="noStrike" cap="none" normalizeH="0" baseline="0" dirty="0" err="1" smtClean="0">
                <a:ln>
                  <a:noFill/>
                </a:ln>
                <a:solidFill>
                  <a:srgbClr val="2B2B2B"/>
                </a:solidFill>
                <a:effectLst/>
                <a:latin typeface="inherit"/>
                <a:cs typeface="Arial" pitchFamily="34" charset="0"/>
              </a:rPr>
              <a:t>Magenta</a:t>
            </a:r>
            <a:endParaRPr kumimoji="0" lang="ar-SA" altLang="ar-SA" sz="2400" b="0" i="0" u="none" strike="noStrike" cap="none" normalizeH="0" baseline="0" dirty="0" smtClean="0">
              <a:ln>
                <a:noFill/>
              </a:ln>
              <a:solidFill>
                <a:srgbClr val="2B2B2B"/>
              </a:solidFill>
              <a:effectLst/>
              <a:latin typeface="inheri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ar-SA" altLang="ar-SA" sz="2400" b="0" i="0" u="none" strike="noStrike" cap="none" normalizeH="0" baseline="0" dirty="0" err="1" smtClean="0">
                <a:ln>
                  <a:noFill/>
                </a:ln>
                <a:solidFill>
                  <a:srgbClr val="2B2B2B"/>
                </a:solidFill>
                <a:effectLst/>
                <a:latin typeface="inherit"/>
                <a:cs typeface="Arial" pitchFamily="34" charset="0"/>
              </a:rPr>
              <a:t>Red</a:t>
            </a:r>
            <a:r>
              <a:rPr kumimoji="0" lang="ar-SA" altLang="ar-SA" sz="2400" b="0" i="0" u="none" strike="noStrike" cap="none" normalizeH="0" baseline="0" dirty="0" smtClean="0">
                <a:ln>
                  <a:noFill/>
                </a:ln>
                <a:solidFill>
                  <a:srgbClr val="2B2B2B"/>
                </a:solidFill>
                <a:effectLst/>
                <a:latin typeface="inherit"/>
                <a:cs typeface="Arial" pitchFamily="34" charset="0"/>
              </a:rPr>
              <a:t> + </a:t>
            </a:r>
            <a:r>
              <a:rPr kumimoji="0" lang="ar-SA" altLang="ar-SA" sz="2400" b="0" i="0" u="none" strike="noStrike" cap="none" normalizeH="0" baseline="0" dirty="0" err="1" smtClean="0">
                <a:ln>
                  <a:noFill/>
                </a:ln>
                <a:solidFill>
                  <a:srgbClr val="2B2B2B"/>
                </a:solidFill>
                <a:effectLst/>
                <a:latin typeface="inherit"/>
                <a:cs typeface="Arial" pitchFamily="34" charset="0"/>
              </a:rPr>
              <a:t>Green</a:t>
            </a:r>
            <a:r>
              <a:rPr kumimoji="0" lang="ar-SA" altLang="ar-SA" sz="2400" b="0" i="0" u="none" strike="noStrike" cap="none" normalizeH="0" baseline="0" dirty="0" smtClean="0">
                <a:ln>
                  <a:noFill/>
                </a:ln>
                <a:solidFill>
                  <a:srgbClr val="2B2B2B"/>
                </a:solidFill>
                <a:effectLst/>
                <a:latin typeface="inherit"/>
                <a:cs typeface="Arial" pitchFamily="34" charset="0"/>
              </a:rPr>
              <a:t> </a:t>
            </a:r>
            <a:r>
              <a:rPr kumimoji="0" lang="ar-SA" altLang="ar-SA" sz="2400" b="0" i="0" u="none" strike="noStrike" cap="none" normalizeH="0" baseline="0" dirty="0" err="1" smtClean="0">
                <a:ln>
                  <a:noFill/>
                </a:ln>
                <a:solidFill>
                  <a:srgbClr val="2B2B2B"/>
                </a:solidFill>
                <a:effectLst/>
                <a:latin typeface="inherit"/>
                <a:cs typeface="Arial" pitchFamily="34" charset="0"/>
              </a:rPr>
              <a:t>light</a:t>
            </a:r>
            <a:r>
              <a:rPr kumimoji="0" lang="ar-SA" altLang="ar-SA" sz="2400" b="0" i="0" u="none" strike="noStrike" cap="none" normalizeH="0" baseline="0" dirty="0" smtClean="0">
                <a:ln>
                  <a:noFill/>
                </a:ln>
                <a:solidFill>
                  <a:srgbClr val="2B2B2B"/>
                </a:solidFill>
                <a:effectLst/>
                <a:latin typeface="inherit"/>
                <a:cs typeface="Arial" pitchFamily="34" charset="0"/>
              </a:rPr>
              <a:t> </a:t>
            </a:r>
            <a:r>
              <a:rPr kumimoji="0" lang="ar-SA" altLang="ar-SA" sz="2400" b="0" i="0" u="none" strike="noStrike" cap="none" normalizeH="0" baseline="0" dirty="0" smtClean="0">
                <a:ln>
                  <a:noFill/>
                </a:ln>
                <a:solidFill>
                  <a:srgbClr val="2B2B2B"/>
                </a:solidFill>
                <a:effectLst/>
                <a:latin typeface="Arial"/>
                <a:cs typeface="Arial" pitchFamily="34" charset="0"/>
              </a:rPr>
              <a:t>–</a:t>
            </a:r>
            <a:r>
              <a:rPr kumimoji="0" lang="ar-SA" altLang="ar-SA" sz="2400" b="0" i="0" u="none" strike="noStrike" cap="none" normalizeH="0" baseline="0" dirty="0" smtClean="0">
                <a:ln>
                  <a:noFill/>
                </a:ln>
                <a:solidFill>
                  <a:srgbClr val="2B2B2B"/>
                </a:solidFill>
                <a:effectLst/>
                <a:latin typeface="inherit"/>
                <a:cs typeface="Arial" pitchFamily="34" charset="0"/>
              </a:rPr>
              <a:t>&gt; </a:t>
            </a:r>
            <a:r>
              <a:rPr kumimoji="0" lang="ar-SA" altLang="ar-SA" sz="2400" b="0" i="0" u="none" strike="noStrike" cap="none" normalizeH="0" baseline="0" dirty="0" err="1" smtClean="0">
                <a:ln>
                  <a:noFill/>
                </a:ln>
                <a:solidFill>
                  <a:srgbClr val="2B2B2B"/>
                </a:solidFill>
                <a:effectLst/>
                <a:latin typeface="inherit"/>
                <a:cs typeface="Arial" pitchFamily="34" charset="0"/>
              </a:rPr>
              <a:t>Yellow</a:t>
            </a:r>
            <a:endParaRPr kumimoji="0" lang="ar-SA" altLang="ar-SA" sz="2400" b="0" i="0" u="none" strike="noStrike" cap="none" normalizeH="0" baseline="0" dirty="0" smtClean="0">
              <a:ln>
                <a:noFill/>
              </a:ln>
              <a:solidFill>
                <a:srgbClr val="2B2B2B"/>
              </a:solidFill>
              <a:effectLst/>
              <a:latin typeface="inheri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ar-SA" altLang="ar-SA" sz="2400" b="0" i="0" u="none" strike="noStrike" cap="none" normalizeH="0" baseline="0" dirty="0" err="1" smtClean="0">
                <a:ln>
                  <a:noFill/>
                </a:ln>
                <a:solidFill>
                  <a:srgbClr val="2B2B2B"/>
                </a:solidFill>
                <a:effectLst/>
                <a:latin typeface="inherit"/>
                <a:cs typeface="Arial" pitchFamily="34" charset="0"/>
              </a:rPr>
              <a:t>Green</a:t>
            </a:r>
            <a:r>
              <a:rPr kumimoji="0" lang="ar-SA" altLang="ar-SA" sz="2400" b="0" i="0" u="none" strike="noStrike" cap="none" normalizeH="0" baseline="0" dirty="0" smtClean="0">
                <a:ln>
                  <a:noFill/>
                </a:ln>
                <a:solidFill>
                  <a:srgbClr val="2B2B2B"/>
                </a:solidFill>
                <a:effectLst/>
                <a:latin typeface="inherit"/>
                <a:cs typeface="Arial" pitchFamily="34" charset="0"/>
              </a:rPr>
              <a:t> + </a:t>
            </a:r>
            <a:r>
              <a:rPr kumimoji="0" lang="ar-SA" altLang="ar-SA" sz="2400" b="0" i="0" u="none" strike="noStrike" cap="none" normalizeH="0" baseline="0" dirty="0" err="1" smtClean="0">
                <a:ln>
                  <a:noFill/>
                </a:ln>
                <a:solidFill>
                  <a:srgbClr val="2B2B2B"/>
                </a:solidFill>
                <a:effectLst/>
                <a:latin typeface="inherit"/>
                <a:cs typeface="Arial" pitchFamily="34" charset="0"/>
              </a:rPr>
              <a:t>Blue</a:t>
            </a:r>
            <a:r>
              <a:rPr kumimoji="0" lang="ar-SA" altLang="ar-SA" sz="2400" b="0" i="0" u="none" strike="noStrike" cap="none" normalizeH="0" baseline="0" dirty="0" smtClean="0">
                <a:ln>
                  <a:noFill/>
                </a:ln>
                <a:solidFill>
                  <a:srgbClr val="2B2B2B"/>
                </a:solidFill>
                <a:effectLst/>
                <a:latin typeface="inherit"/>
                <a:cs typeface="Arial" pitchFamily="34" charset="0"/>
              </a:rPr>
              <a:t> </a:t>
            </a:r>
            <a:r>
              <a:rPr kumimoji="0" lang="ar-SA" altLang="ar-SA" sz="2400" b="0" i="0" u="none" strike="noStrike" cap="none" normalizeH="0" baseline="0" dirty="0" err="1" smtClean="0">
                <a:ln>
                  <a:noFill/>
                </a:ln>
                <a:solidFill>
                  <a:srgbClr val="2B2B2B"/>
                </a:solidFill>
                <a:effectLst/>
                <a:latin typeface="inherit"/>
                <a:cs typeface="Arial" pitchFamily="34" charset="0"/>
              </a:rPr>
              <a:t>light</a:t>
            </a:r>
            <a:r>
              <a:rPr kumimoji="0" lang="ar-SA" altLang="ar-SA" sz="2400" b="0" i="0" u="none" strike="noStrike" cap="none" normalizeH="0" baseline="0" dirty="0" smtClean="0">
                <a:ln>
                  <a:noFill/>
                </a:ln>
                <a:solidFill>
                  <a:srgbClr val="2B2B2B"/>
                </a:solidFill>
                <a:effectLst/>
                <a:latin typeface="inherit"/>
                <a:cs typeface="Arial" pitchFamily="34" charset="0"/>
              </a:rPr>
              <a:t> </a:t>
            </a:r>
            <a:r>
              <a:rPr kumimoji="0" lang="ar-SA" altLang="ar-SA" sz="2400" b="0" i="0" u="none" strike="noStrike" cap="none" normalizeH="0" baseline="0" dirty="0" smtClean="0">
                <a:ln>
                  <a:noFill/>
                </a:ln>
                <a:solidFill>
                  <a:srgbClr val="2B2B2B"/>
                </a:solidFill>
                <a:effectLst/>
                <a:latin typeface="Arial"/>
                <a:cs typeface="Arial" pitchFamily="34" charset="0"/>
              </a:rPr>
              <a:t>–</a:t>
            </a:r>
            <a:r>
              <a:rPr kumimoji="0" lang="ar-SA" altLang="ar-SA" sz="2400" b="0" i="0" u="none" strike="noStrike" cap="none" normalizeH="0" baseline="0" dirty="0" smtClean="0">
                <a:ln>
                  <a:noFill/>
                </a:ln>
                <a:solidFill>
                  <a:srgbClr val="2B2B2B"/>
                </a:solidFill>
                <a:effectLst/>
                <a:latin typeface="inherit"/>
                <a:cs typeface="Arial" pitchFamily="34" charset="0"/>
              </a:rPr>
              <a:t>&gt; </a:t>
            </a:r>
            <a:r>
              <a:rPr kumimoji="0" lang="ar-SA" altLang="ar-SA" sz="2400" b="0" i="0" u="none" strike="noStrike" cap="none" normalizeH="0" baseline="0" dirty="0" err="1" smtClean="0">
                <a:ln>
                  <a:noFill/>
                </a:ln>
                <a:solidFill>
                  <a:srgbClr val="2B2B2B"/>
                </a:solidFill>
                <a:effectLst/>
                <a:latin typeface="inherit"/>
                <a:cs typeface="Arial" pitchFamily="34" charset="0"/>
              </a:rPr>
              <a:t>Cyan</a:t>
            </a:r>
            <a:r>
              <a:rPr kumimoji="0" lang="ar-SA" altLang="ar-SA" sz="2400" b="0" i="0" u="sng" strike="noStrike" cap="none" normalizeH="0" baseline="0" dirty="0" smtClean="0">
                <a:ln>
                  <a:noFill/>
                </a:ln>
                <a:solidFill>
                  <a:srgbClr val="9A6A00"/>
                </a:solidFill>
                <a:effectLst/>
                <a:latin typeface="Arial"/>
                <a:cs typeface="Arial" pitchFamily="34" charset="0"/>
              </a:rPr>
              <a:t>     </a:t>
            </a:r>
            <a:r>
              <a:rPr kumimoji="0" lang="ar-SA" altLang="ar-SA" sz="2400" b="0" i="0" u="none" strike="noStrike" cap="none" normalizeH="0" baseline="0" dirty="0" smtClean="0">
                <a:ln>
                  <a:noFill/>
                </a:ln>
                <a:solidFill>
                  <a:schemeClr val="tx1"/>
                </a:solidFill>
                <a:effectLst/>
                <a:cs typeface="Arial" pitchFamily="34" charset="0"/>
              </a:rPr>
              <a:t>CMY </a:t>
            </a:r>
            <a:r>
              <a:rPr kumimoji="0" lang="ar-SA" altLang="ar-SA" sz="2400" b="0" i="0" u="none" strike="noStrike" cap="none" normalizeH="0" baseline="0" dirty="0" err="1" smtClean="0">
                <a:ln>
                  <a:noFill/>
                </a:ln>
                <a:solidFill>
                  <a:schemeClr val="tx1"/>
                </a:solidFill>
                <a:effectLst/>
                <a:cs typeface="Arial" pitchFamily="34" charset="0"/>
              </a:rPr>
              <a:t>Secondary</a:t>
            </a:r>
            <a:r>
              <a:rPr kumimoji="0" lang="ar-SA" altLang="ar-SA" sz="2400" b="0" i="0" u="none" strike="noStrike" cap="none" normalizeH="0" baseline="0" dirty="0" smtClean="0">
                <a:ln>
                  <a:noFill/>
                </a:ln>
                <a:solidFill>
                  <a:schemeClr val="tx1"/>
                </a:solidFill>
                <a:effectLst/>
                <a:cs typeface="Arial" pitchFamily="34" charset="0"/>
              </a:rPr>
              <a:t> </a:t>
            </a:r>
            <a:r>
              <a:rPr kumimoji="0" lang="ar-SA" altLang="ar-SA" sz="2400" b="0" i="0" u="none" strike="noStrike" cap="none" normalizeH="0" baseline="0" dirty="0" err="1" smtClean="0">
                <a:ln>
                  <a:noFill/>
                </a:ln>
                <a:solidFill>
                  <a:schemeClr val="tx1"/>
                </a:solidFill>
                <a:effectLst/>
                <a:cs typeface="Arial" pitchFamily="34" charset="0"/>
              </a:rPr>
              <a:t>Light</a:t>
            </a:r>
            <a:r>
              <a:rPr kumimoji="0" lang="ar-SA" altLang="ar-SA" sz="2400" b="0" i="0" u="none" strike="noStrike" cap="none" normalizeH="0" baseline="0" dirty="0" smtClean="0">
                <a:ln>
                  <a:noFill/>
                </a:ln>
                <a:solidFill>
                  <a:schemeClr val="tx1"/>
                </a:solidFill>
                <a:effectLst/>
                <a:cs typeface="Arial" pitchFamily="34" charset="0"/>
              </a:rPr>
              <a:t> </a:t>
            </a:r>
            <a:r>
              <a:rPr kumimoji="0" lang="ar-SA" altLang="ar-SA" sz="2400" b="0" i="0" u="none" strike="noStrike" cap="none" normalizeH="0" baseline="0" dirty="0" err="1" smtClean="0">
                <a:ln>
                  <a:noFill/>
                </a:ln>
                <a:solidFill>
                  <a:schemeClr val="tx1"/>
                </a:solidFill>
                <a:effectLst/>
                <a:cs typeface="Arial" pitchFamily="34" charset="0"/>
              </a:rPr>
              <a:t>Colors</a:t>
            </a:r>
            <a:r>
              <a:rPr kumimoji="0" lang="ar-SA" altLang="ar-SA" sz="2400" b="0" i="0" u="sng" strike="noStrike" cap="none" normalizeH="0" baseline="0" dirty="0" smtClean="0">
                <a:ln>
                  <a:noFill/>
                </a:ln>
                <a:solidFill>
                  <a:srgbClr val="9A6A00"/>
                </a:solidFill>
                <a:effectLst/>
                <a:latin typeface="inherit"/>
                <a:cs typeface="Arial" pitchFamily="34" charset="0"/>
              </a:rPr>
              <a:t> </a:t>
            </a:r>
          </a:p>
        </p:txBody>
      </p:sp>
      <p:pic>
        <p:nvPicPr>
          <p:cNvPr id="5122" name="Picture 2" descr="CMY Secondary Light Colors">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808" y="3789040"/>
            <a:ext cx="2857500" cy="2676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61144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116632"/>
            <a:ext cx="9144000" cy="2677656"/>
          </a:xfrm>
          <a:prstGeom prst="rect">
            <a:avLst/>
          </a:prstGeom>
        </p:spPr>
        <p:txBody>
          <a:bodyPr wrap="square">
            <a:spAutoFit/>
          </a:bodyPr>
          <a:lstStyle/>
          <a:p>
            <a:pPr algn="l" fontAlgn="base"/>
            <a:r>
              <a:rPr lang="en-US" sz="2400" b="1" dirty="0"/>
              <a:t>Saturation</a:t>
            </a:r>
          </a:p>
          <a:p>
            <a:pPr algn="l" fontAlgn="base"/>
            <a:r>
              <a:rPr lang="en-US" sz="2400" dirty="0"/>
              <a:t>Saturation is also referred to as “intensity” and “</a:t>
            </a:r>
            <a:r>
              <a:rPr lang="en-US" sz="2400" dirty="0" err="1"/>
              <a:t>chroma</a:t>
            </a:r>
            <a:r>
              <a:rPr lang="en-US" sz="2400" dirty="0"/>
              <a:t>.” It refers to the dominance of hue in the color. On the outer edge of the hue wheel are the ‘pure’ hues. As you move into the center of the wheel, the hue we are using to describe the color dominates less and less. When you reach the center of the wheel, no hue dominates. These colors directly on the central axis are considered </a:t>
            </a:r>
            <a:r>
              <a:rPr lang="en-US" sz="2400" b="1" dirty="0" err="1"/>
              <a:t>desaturated</a:t>
            </a:r>
            <a:r>
              <a:rPr lang="en-US" sz="2400" dirty="0" smtClean="0"/>
              <a:t>.</a:t>
            </a:r>
            <a:endParaRPr lang="en-US" sz="2400" dirty="0"/>
          </a:p>
        </p:txBody>
      </p:sp>
      <p:pic>
        <p:nvPicPr>
          <p:cNvPr id="6146" name="Picture 2" descr="Desaturation: hue becomes less dominant, moves to circle's cent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2794288"/>
            <a:ext cx="4128120" cy="3870113"/>
          </a:xfrm>
          <a:prstGeom prst="rect">
            <a:avLst/>
          </a:prstGeom>
          <a:noFill/>
          <a:extLst>
            <a:ext uri="{909E8E84-426E-40DD-AFC4-6F175D3DCCD1}">
              <a14:hiddenFill xmlns:a14="http://schemas.microsoft.com/office/drawing/2010/main">
                <a:solidFill>
                  <a:srgbClr val="FFFFFF"/>
                </a:solidFill>
              </a14:hiddenFill>
            </a:ext>
          </a:extLst>
        </p:spPr>
      </p:pic>
      <p:sp>
        <p:nvSpPr>
          <p:cNvPr id="5" name="مستطيل 4"/>
          <p:cNvSpPr/>
          <p:nvPr/>
        </p:nvSpPr>
        <p:spPr>
          <a:xfrm>
            <a:off x="395536" y="5013176"/>
            <a:ext cx="4572000" cy="1569660"/>
          </a:xfrm>
          <a:prstGeom prst="rect">
            <a:avLst/>
          </a:prstGeom>
        </p:spPr>
        <p:txBody>
          <a:bodyPr>
            <a:spAutoFit/>
          </a:bodyPr>
          <a:lstStyle/>
          <a:p>
            <a:pPr algn="l" fontAlgn="base"/>
            <a:r>
              <a:rPr lang="en-US" sz="2400" dirty="0"/>
              <a:t>Desaturation: hue becomes less dominant, moves to circle’s center</a:t>
            </a:r>
          </a:p>
          <a:p>
            <a:pPr algn="l"/>
            <a:r>
              <a:rPr lang="en-US" sz="2400" b="1" dirty="0">
                <a:hlinkClick r:id="rId3"/>
              </a:rPr>
              <a:t/>
            </a:r>
            <a:br>
              <a:rPr lang="en-US" sz="2400" b="1" dirty="0">
                <a:hlinkClick r:id="rId3"/>
              </a:rPr>
            </a:br>
            <a:endParaRPr lang="ar-SA" sz="2400" dirty="0"/>
          </a:p>
        </p:txBody>
      </p:sp>
    </p:spTree>
    <p:extLst>
      <p:ext uri="{BB962C8B-B14F-4D97-AF65-F5344CB8AC3E}">
        <p14:creationId xmlns:p14="http://schemas.microsoft.com/office/powerpoint/2010/main" val="42656955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7674"/>
            <a:ext cx="9144000" cy="1938992"/>
          </a:xfrm>
          <a:prstGeom prst="rect">
            <a:avLst/>
          </a:prstGeom>
        </p:spPr>
        <p:txBody>
          <a:bodyPr wrap="square">
            <a:spAutoFit/>
          </a:bodyPr>
          <a:lstStyle/>
          <a:p>
            <a:pPr algn="l" fontAlgn="base"/>
            <a:r>
              <a:rPr lang="en-US" sz="2400" dirty="0"/>
              <a:t>Naturally, the opposite of the image above is to saturate color. The first example below describes the general direction color must move on the color circle to become more saturated (towards the outside). The second example depicts how a single color looks completely saturated, having no other hues present in the color</a:t>
            </a:r>
            <a:r>
              <a:rPr lang="en-US" sz="2400" dirty="0" smtClean="0"/>
              <a:t>.</a:t>
            </a:r>
            <a:endParaRPr lang="en-US" sz="24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1106" y="1844824"/>
            <a:ext cx="3892894" cy="3649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مستطيل 4"/>
          <p:cNvSpPr/>
          <p:nvPr/>
        </p:nvSpPr>
        <p:spPr>
          <a:xfrm>
            <a:off x="5251106" y="5494412"/>
            <a:ext cx="3860810" cy="1200329"/>
          </a:xfrm>
          <a:prstGeom prst="rect">
            <a:avLst/>
          </a:prstGeom>
        </p:spPr>
        <p:txBody>
          <a:bodyPr wrap="square">
            <a:spAutoFit/>
          </a:bodyPr>
          <a:lstStyle/>
          <a:p>
            <a:pPr fontAlgn="base"/>
            <a:r>
              <a:rPr lang="en-US" sz="2400" b="1" dirty="0"/>
              <a:t>General Saturation Direction</a:t>
            </a:r>
          </a:p>
          <a:p>
            <a:r>
              <a:rPr lang="en-US" sz="2400" b="1" dirty="0">
                <a:hlinkClick r:id="rId3"/>
              </a:rPr>
              <a:t/>
            </a:r>
            <a:br>
              <a:rPr lang="en-US" sz="2400" b="1" dirty="0">
                <a:hlinkClick r:id="rId3"/>
              </a:rPr>
            </a:br>
            <a:endParaRPr lang="ar-SA" sz="2400" b="1" dirty="0"/>
          </a:p>
        </p:txBody>
      </p:sp>
    </p:spTree>
    <p:extLst>
      <p:ext uri="{BB962C8B-B14F-4D97-AF65-F5344CB8AC3E}">
        <p14:creationId xmlns:p14="http://schemas.microsoft.com/office/powerpoint/2010/main" val="12831499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0"/>
            <a:ext cx="9144000" cy="2308324"/>
          </a:xfrm>
          <a:prstGeom prst="rect">
            <a:avLst/>
          </a:prstGeom>
        </p:spPr>
        <p:txBody>
          <a:bodyPr wrap="square">
            <a:spAutoFit/>
          </a:bodyPr>
          <a:lstStyle/>
          <a:p>
            <a:pPr algn="l" fontAlgn="base"/>
            <a:r>
              <a:rPr lang="en-US" sz="2400" b="1" dirty="0"/>
              <a:t>Value</a:t>
            </a:r>
          </a:p>
          <a:p>
            <a:pPr algn="l" fontAlgn="base"/>
            <a:r>
              <a:rPr lang="en-US" sz="2400" dirty="0"/>
              <a:t>Now let’s add “value” to the HSV scale. Value is the dimension of  lightness/darkness.  In terms of a spectral definition of color, value describes the overall intensity or strength of the light. If hue can be thought of as a dimension going around a wheel, then value is a linear axis running through the middle of the wheel, as seen below:</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2074" y="2276872"/>
            <a:ext cx="4224469"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مستطيل 4"/>
          <p:cNvSpPr/>
          <p:nvPr/>
        </p:nvSpPr>
        <p:spPr>
          <a:xfrm>
            <a:off x="-1" y="6351711"/>
            <a:ext cx="8100393" cy="461665"/>
          </a:xfrm>
          <a:prstGeom prst="rect">
            <a:avLst/>
          </a:prstGeom>
        </p:spPr>
        <p:txBody>
          <a:bodyPr wrap="square">
            <a:spAutoFit/>
          </a:bodyPr>
          <a:lstStyle/>
          <a:p>
            <a:pPr algn="l" fontAlgn="base"/>
            <a:r>
              <a:rPr lang="en-US" sz="2400" b="1" dirty="0"/>
              <a:t>HSV Model with Hue, Saturation, and </a:t>
            </a:r>
            <a:r>
              <a:rPr lang="en-US" sz="2400" b="1" dirty="0" smtClean="0"/>
              <a:t>Value Explained</a:t>
            </a:r>
            <a:endParaRPr lang="en-US" sz="2400" b="1" dirty="0"/>
          </a:p>
        </p:txBody>
      </p:sp>
    </p:spTree>
    <p:extLst>
      <p:ext uri="{BB962C8B-B14F-4D97-AF65-F5344CB8AC3E}">
        <p14:creationId xmlns:p14="http://schemas.microsoft.com/office/powerpoint/2010/main" val="39088139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0"/>
            <a:ext cx="9144000" cy="830997"/>
          </a:xfrm>
          <a:prstGeom prst="rect">
            <a:avLst/>
          </a:prstGeom>
        </p:spPr>
        <p:txBody>
          <a:bodyPr wrap="square">
            <a:spAutoFit/>
          </a:bodyPr>
          <a:lstStyle/>
          <a:p>
            <a:pPr algn="l" fontAlgn="base"/>
            <a:r>
              <a:rPr lang="en-US" sz="2400" dirty="0"/>
              <a:t>To better visualize even more, look at the example below showing a full color range for a single hue</a:t>
            </a:r>
            <a:r>
              <a:rPr lang="en-US" sz="2400" dirty="0" smtClean="0"/>
              <a:t>:</a:t>
            </a:r>
            <a:endParaRPr lang="en-US" sz="2400" dirty="0"/>
          </a:p>
        </p:txBody>
      </p:sp>
      <p:pic>
        <p:nvPicPr>
          <p:cNvPr id="9218" name="Picture 2" descr="HSV Model With Full Range of Single Hu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908720"/>
            <a:ext cx="6096000" cy="5715000"/>
          </a:xfrm>
          <a:prstGeom prst="rect">
            <a:avLst/>
          </a:prstGeom>
          <a:noFill/>
          <a:extLst>
            <a:ext uri="{909E8E84-426E-40DD-AFC4-6F175D3DCCD1}">
              <a14:hiddenFill xmlns:a14="http://schemas.microsoft.com/office/drawing/2010/main">
                <a:solidFill>
                  <a:srgbClr val="FFFFFF"/>
                </a:solidFill>
              </a14:hiddenFill>
            </a:ext>
          </a:extLst>
        </p:spPr>
      </p:pic>
      <p:sp>
        <p:nvSpPr>
          <p:cNvPr id="5" name="مستطيل 4"/>
          <p:cNvSpPr/>
          <p:nvPr/>
        </p:nvSpPr>
        <p:spPr>
          <a:xfrm>
            <a:off x="197768" y="6309320"/>
            <a:ext cx="7974632" cy="830997"/>
          </a:xfrm>
          <a:prstGeom prst="rect">
            <a:avLst/>
          </a:prstGeom>
        </p:spPr>
        <p:txBody>
          <a:bodyPr wrap="square">
            <a:spAutoFit/>
          </a:bodyPr>
          <a:lstStyle/>
          <a:p>
            <a:pPr algn="l"/>
            <a:r>
              <a:rPr lang="en-US" sz="2400" b="1" dirty="0"/>
              <a:t>HSV Model With Full Range of Single Hue</a:t>
            </a:r>
            <a:br>
              <a:rPr lang="en-US" sz="2400" b="1" dirty="0"/>
            </a:br>
            <a:endParaRPr lang="ar-SA" sz="2400" b="1" dirty="0"/>
          </a:p>
        </p:txBody>
      </p:sp>
    </p:spTree>
    <p:extLst>
      <p:ext uri="{BB962C8B-B14F-4D97-AF65-F5344CB8AC3E}">
        <p14:creationId xmlns:p14="http://schemas.microsoft.com/office/powerpoint/2010/main" val="28833155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Examples of an image, photo, and pictu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47483647"/>
            <a:ext cx="5715000" cy="248602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44" y="23068"/>
            <a:ext cx="9215744" cy="68349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40743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6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38120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https://image.slidesharecdn.com/digitalimageprocessing-160907143712/95/digital-image-processing-16-638.jpg?cb=147325908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443"/>
            <a:ext cx="9144000" cy="6865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3947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eaLnBrk="1" hangingPunct="1">
              <a:buFontTx/>
              <a:buNone/>
              <a:defRPr/>
            </a:pPr>
            <a:endParaRPr lang="en-IE" i="1" dirty="0" smtClean="0"/>
          </a:p>
          <a:p>
            <a:pPr marL="0" indent="0" algn="ctr" eaLnBrk="1" hangingPunct="1">
              <a:buFontTx/>
              <a:buNone/>
              <a:defRPr/>
            </a:pPr>
            <a:endParaRPr lang="en-IE" i="1" dirty="0" smtClean="0"/>
          </a:p>
          <a:p>
            <a:pPr eaLnBrk="1" hangingPunct="1">
              <a:defRPr/>
            </a:pPr>
            <a:endParaRPr lang="en-US" dirty="0" smtClean="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6472"/>
          <a:stretch/>
        </p:blipFill>
        <p:spPr bwMode="auto">
          <a:xfrm>
            <a:off x="0" y="26894"/>
            <a:ext cx="9113204" cy="571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عنصر نائب للمحتوى 4" descr="https://upload.wikimedia.org/wikipedia/commons/e/ed/Vidicon_tube.jp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539552" y="4365104"/>
            <a:ext cx="7776864" cy="2132856"/>
          </a:xfrm>
          <a:prstGeom prst="rect">
            <a:avLst/>
          </a:prstGeom>
          <a:noFill/>
          <a:ln>
            <a:noFill/>
          </a:ln>
        </p:spPr>
      </p:pic>
    </p:spTree>
    <p:extLst>
      <p:ext uri="{BB962C8B-B14F-4D97-AF65-F5344CB8AC3E}">
        <p14:creationId xmlns:p14="http://schemas.microsoft.com/office/powerpoint/2010/main" val="12269651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39228" cy="6861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18568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7"/>
          <p:cNvSpPr txBox="1">
            <a:spLocks noChangeArrowheads="1"/>
          </p:cNvSpPr>
          <p:nvPr/>
        </p:nvSpPr>
        <p:spPr bwMode="auto">
          <a:xfrm>
            <a:off x="457200" y="2959100"/>
            <a:ext cx="83677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spcBef>
                <a:spcPct val="50000"/>
              </a:spcBef>
            </a:pPr>
            <a:r>
              <a:rPr lang="en-US" altLang="et-EE" sz="2400" i="1">
                <a:solidFill>
                  <a:schemeClr val="accent2"/>
                </a:solidFill>
                <a:latin typeface="Times New Roman" pitchFamily="18" charset="0"/>
              </a:rPr>
              <a:t> </a:t>
            </a:r>
          </a:p>
        </p:txBody>
      </p:sp>
      <p:pic>
        <p:nvPicPr>
          <p:cNvPr id="10242" name="Picture 2" descr="https://image.slidesharecdn.com/digitalimageprocessing-160907143712/95/digital-image-processing-18-638.jpg?cb=147325908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30" y="-1"/>
            <a:ext cx="9127170" cy="68525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86597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image.slidesharecdn.com/digitalimageprocessing-160907143712/95/digital-image-processing-19-638.jpg?cb=147325908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65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72202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467544" y="260648"/>
            <a:ext cx="8496944" cy="954107"/>
          </a:xfrm>
          <a:prstGeom prst="rect">
            <a:avLst/>
          </a:prstGeom>
        </p:spPr>
        <p:txBody>
          <a:bodyPr wrap="square">
            <a:spAutoFit/>
          </a:bodyPr>
          <a:lstStyle/>
          <a:p>
            <a:pPr algn="l"/>
            <a:r>
              <a:rPr lang="en-US" sz="2800" b="1" dirty="0"/>
              <a:t>Singular </a:t>
            </a:r>
            <a:r>
              <a:rPr lang="en-US" sz="2800" b="1" dirty="0" smtClean="0"/>
              <a:t>Value Decomposition </a:t>
            </a:r>
            <a:r>
              <a:rPr lang="en-US" sz="2800" b="1" dirty="0"/>
              <a:t>(</a:t>
            </a:r>
            <a:r>
              <a:rPr lang="en-US" sz="2800" b="1" dirty="0" smtClean="0"/>
              <a:t>SVD) Transform</a:t>
            </a:r>
            <a:r>
              <a:rPr lang="en-US" sz="2800" b="1" dirty="0"/>
              <a:t/>
            </a:r>
            <a:br>
              <a:rPr lang="en-US" sz="2800" b="1" dirty="0"/>
            </a:br>
            <a:endParaRPr lang="ar-SA" sz="2800" b="1" dirty="0"/>
          </a:p>
        </p:txBody>
      </p:sp>
      <p:sp>
        <p:nvSpPr>
          <p:cNvPr id="5" name="Rectangle 1"/>
          <p:cNvSpPr>
            <a:spLocks noChangeArrowheads="1"/>
          </p:cNvSpPr>
          <p:nvPr/>
        </p:nvSpPr>
        <p:spPr bwMode="auto">
          <a:xfrm>
            <a:off x="0" y="1628800"/>
            <a:ext cx="9144000"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altLang="ar-SA" sz="2400" b="0" i="0" u="none" strike="noStrike" cap="none" normalizeH="0" baseline="0" dirty="0" err="1" smtClean="0">
                <a:ln>
                  <a:noFill/>
                </a:ln>
                <a:solidFill>
                  <a:srgbClr val="555555"/>
                </a:solidFill>
                <a:effectLst/>
                <a:latin typeface="Helvetica Neue"/>
                <a:cs typeface="Arial" pitchFamily="34" charset="0"/>
              </a:rPr>
              <a:t>The</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Singular-Value</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Decomposition</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or</a:t>
            </a:r>
            <a:r>
              <a:rPr kumimoji="0" lang="ar-SA" altLang="ar-SA" sz="2400" b="0" i="0" u="none" strike="noStrike" cap="none" normalizeH="0" baseline="0" dirty="0" smtClean="0">
                <a:ln>
                  <a:noFill/>
                </a:ln>
                <a:solidFill>
                  <a:srgbClr val="555555"/>
                </a:solidFill>
                <a:effectLst/>
                <a:latin typeface="Helvetica Neue"/>
                <a:cs typeface="Arial" pitchFamily="34" charset="0"/>
              </a:rPr>
              <a:t> SVD </a:t>
            </a:r>
            <a:r>
              <a:rPr kumimoji="0" lang="ar-SA" altLang="ar-SA" sz="2400" b="0" i="0" u="none" strike="noStrike" cap="none" normalizeH="0" baseline="0" dirty="0" err="1" smtClean="0">
                <a:ln>
                  <a:noFill/>
                </a:ln>
                <a:solidFill>
                  <a:srgbClr val="555555"/>
                </a:solidFill>
                <a:effectLst/>
                <a:latin typeface="Helvetica Neue"/>
                <a:cs typeface="Arial" pitchFamily="34" charset="0"/>
              </a:rPr>
              <a:t>for</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short</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is</a:t>
            </a:r>
            <a:r>
              <a:rPr kumimoji="0" lang="ar-SA" altLang="ar-SA" sz="2400" b="0" i="0" u="none" strike="noStrike" cap="none" normalizeH="0" baseline="0" dirty="0" smtClean="0">
                <a:ln>
                  <a:noFill/>
                </a:ln>
                <a:solidFill>
                  <a:srgbClr val="555555"/>
                </a:solidFill>
                <a:effectLst/>
                <a:latin typeface="Helvetica Neue"/>
                <a:cs typeface="Arial" pitchFamily="34" charset="0"/>
              </a:rPr>
              <a:t> a </a:t>
            </a:r>
            <a:r>
              <a:rPr kumimoji="0" lang="ar-SA" altLang="ar-SA" sz="2400" b="0" i="0" u="none" strike="noStrike" cap="none" normalizeH="0" baseline="0" dirty="0" err="1" smtClean="0">
                <a:ln>
                  <a:noFill/>
                </a:ln>
                <a:solidFill>
                  <a:srgbClr val="555555"/>
                </a:solidFill>
                <a:effectLst/>
                <a:latin typeface="Helvetica Neue"/>
                <a:cs typeface="Arial" pitchFamily="34" charset="0"/>
              </a:rPr>
              <a:t>matrix</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decomposition</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method</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for</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reducing</a:t>
            </a:r>
            <a:r>
              <a:rPr kumimoji="0" lang="ar-SA" altLang="ar-SA" sz="2400" b="0" i="0" u="none" strike="noStrike" cap="none" normalizeH="0" baseline="0" dirty="0" smtClean="0">
                <a:ln>
                  <a:noFill/>
                </a:ln>
                <a:solidFill>
                  <a:srgbClr val="555555"/>
                </a:solidFill>
                <a:effectLst/>
                <a:latin typeface="Helvetica Neue"/>
                <a:cs typeface="Arial" pitchFamily="34" charset="0"/>
              </a:rPr>
              <a:t> a </a:t>
            </a:r>
            <a:r>
              <a:rPr kumimoji="0" lang="ar-SA" altLang="ar-SA" sz="2400" b="0" i="0" u="none" strike="noStrike" cap="none" normalizeH="0" baseline="0" dirty="0" err="1" smtClean="0">
                <a:ln>
                  <a:noFill/>
                </a:ln>
                <a:solidFill>
                  <a:srgbClr val="555555"/>
                </a:solidFill>
                <a:effectLst/>
                <a:latin typeface="Helvetica Neue"/>
                <a:cs typeface="Arial" pitchFamily="34" charset="0"/>
              </a:rPr>
              <a:t>matrix</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to</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its</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constituent</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parts</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in</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order</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to</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make</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certain</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subsequent</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matrix</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calculations</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simpler</a:t>
            </a:r>
            <a:r>
              <a:rPr kumimoji="0" lang="ar-SA" altLang="ar-SA" sz="2400" b="0" i="0" u="none" strike="noStrike" cap="none" normalizeH="0" baseline="0" dirty="0" smtClean="0">
                <a:ln>
                  <a:noFill/>
                </a:ln>
                <a:solidFill>
                  <a:srgbClr val="555555"/>
                </a:solidFill>
                <a:effectLst/>
                <a:latin typeface="Helvetica Neue"/>
                <a:cs typeface="Arial" pitchFamily="34" charset="0"/>
              </a:rPr>
              <a:t>.</a:t>
            </a:r>
            <a:endParaRPr kumimoji="0" lang="ar-SA" altLang="ar-SA" sz="24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400" b="0" i="0" u="none" strike="noStrike" cap="none" normalizeH="0" baseline="0" dirty="0" err="1" smtClean="0">
                <a:ln>
                  <a:noFill/>
                </a:ln>
                <a:solidFill>
                  <a:srgbClr val="555555"/>
                </a:solidFill>
                <a:effectLst/>
                <a:latin typeface="Helvetica Neue"/>
                <a:cs typeface="Arial" pitchFamily="34" charset="0"/>
              </a:rPr>
              <a:t>For</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the</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case</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of</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simplicity</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we</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will</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focus</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on</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the</a:t>
            </a:r>
            <a:r>
              <a:rPr kumimoji="0" lang="ar-SA" altLang="ar-SA" sz="2400" b="0" i="0" u="none" strike="noStrike" cap="none" normalizeH="0" baseline="0" dirty="0" smtClean="0">
                <a:ln>
                  <a:noFill/>
                </a:ln>
                <a:solidFill>
                  <a:srgbClr val="555555"/>
                </a:solidFill>
                <a:effectLst/>
                <a:latin typeface="Helvetica Neue"/>
                <a:cs typeface="Arial" pitchFamily="34" charset="0"/>
              </a:rPr>
              <a:t> SVD </a:t>
            </a:r>
            <a:r>
              <a:rPr kumimoji="0" lang="ar-SA" altLang="ar-SA" sz="2400" b="0" i="0" u="none" strike="noStrike" cap="none" normalizeH="0" baseline="0" dirty="0" err="1" smtClean="0">
                <a:ln>
                  <a:noFill/>
                </a:ln>
                <a:solidFill>
                  <a:srgbClr val="555555"/>
                </a:solidFill>
                <a:effectLst/>
                <a:latin typeface="Helvetica Neue"/>
                <a:cs typeface="Arial" pitchFamily="34" charset="0"/>
              </a:rPr>
              <a:t>for</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real-valued</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matrices</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and</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ignore</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the</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case</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for</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complex</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numbers</a:t>
            </a:r>
            <a:endParaRPr kumimoji="0" lang="ar-SA" altLang="ar-SA" sz="2400" b="0" i="0" u="none" strike="noStrike" cap="none" normalizeH="0" baseline="0" dirty="0" smtClean="0">
              <a:ln>
                <a:noFill/>
              </a:ln>
              <a:solidFill>
                <a:srgbClr val="555555"/>
              </a:solidFill>
              <a:effectLst/>
              <a:latin typeface="Helvetica Neue"/>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ar-SA" altLang="ar-SA" sz="2400" dirty="0">
              <a:solidFill>
                <a:srgbClr val="555555"/>
              </a:solidFill>
              <a:latin typeface="Helvetica Neue"/>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400" b="0" i="0" u="none" strike="noStrike" cap="none" normalizeH="0" baseline="0" dirty="0" smtClean="0">
                <a:ln>
                  <a:noFill/>
                </a:ln>
                <a:solidFill>
                  <a:srgbClr val="555555"/>
                </a:solidFill>
                <a:effectLst/>
                <a:latin typeface="Helvetica Neue"/>
                <a:cs typeface="Arial" pitchFamily="34" charset="0"/>
              </a:rPr>
              <a:t>.</a:t>
            </a:r>
            <a:endParaRPr kumimoji="0" lang="ar-SA" altLang="ar-SA" sz="24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400" b="0" i="0" u="none" strike="noStrike" cap="none" normalizeH="0" baseline="0" dirty="0" err="1" smtClean="0">
                <a:ln>
                  <a:noFill/>
                </a:ln>
                <a:solidFill>
                  <a:srgbClr val="555555"/>
                </a:solidFill>
                <a:effectLst/>
                <a:latin typeface="Helvetica Neue"/>
                <a:cs typeface="Arial" pitchFamily="34" charset="0"/>
              </a:rPr>
              <a:t>Where</a:t>
            </a:r>
            <a:r>
              <a:rPr kumimoji="0" lang="ar-SA" altLang="ar-SA" sz="2400" b="0" i="0" u="none" strike="noStrike" cap="none" normalizeH="0" baseline="0" dirty="0" smtClean="0">
                <a:ln>
                  <a:noFill/>
                </a:ln>
                <a:solidFill>
                  <a:srgbClr val="555555"/>
                </a:solidFill>
                <a:effectLst/>
                <a:latin typeface="Helvetica Neue"/>
                <a:cs typeface="Arial" pitchFamily="34" charset="0"/>
              </a:rPr>
              <a:t> A </a:t>
            </a:r>
            <a:r>
              <a:rPr kumimoji="0" lang="ar-SA" altLang="ar-SA" sz="2400" b="0" i="0" u="none" strike="noStrike" cap="none" normalizeH="0" baseline="0" dirty="0" err="1" smtClean="0">
                <a:ln>
                  <a:noFill/>
                </a:ln>
                <a:solidFill>
                  <a:srgbClr val="555555"/>
                </a:solidFill>
                <a:effectLst/>
                <a:latin typeface="Helvetica Neue"/>
                <a:cs typeface="Arial" pitchFamily="34" charset="0"/>
              </a:rPr>
              <a:t>is</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the</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real</a:t>
            </a:r>
            <a:r>
              <a:rPr kumimoji="0" lang="ar-SA" altLang="ar-SA" sz="2400" b="0" i="0" u="none" strike="noStrike" cap="none" normalizeH="0" baseline="0" dirty="0" smtClean="0">
                <a:ln>
                  <a:noFill/>
                </a:ln>
                <a:solidFill>
                  <a:srgbClr val="555555"/>
                </a:solidFill>
                <a:effectLst/>
                <a:latin typeface="Helvetica Neue"/>
                <a:cs typeface="Arial" pitchFamily="34" charset="0"/>
              </a:rPr>
              <a:t> m x n </a:t>
            </a:r>
            <a:r>
              <a:rPr kumimoji="0" lang="ar-SA" altLang="ar-SA" sz="2400" b="0" i="0" u="none" strike="noStrike" cap="none" normalizeH="0" baseline="0" dirty="0" err="1" smtClean="0">
                <a:ln>
                  <a:noFill/>
                </a:ln>
                <a:solidFill>
                  <a:srgbClr val="555555"/>
                </a:solidFill>
                <a:effectLst/>
                <a:latin typeface="Helvetica Neue"/>
                <a:cs typeface="Arial" pitchFamily="34" charset="0"/>
              </a:rPr>
              <a:t>matrix</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that</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we</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wish</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to</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decompose</a:t>
            </a:r>
            <a:r>
              <a:rPr kumimoji="0" lang="ar-SA" altLang="ar-SA" sz="2400" b="0" i="0" u="none" strike="noStrike" cap="none" normalizeH="0" baseline="0" dirty="0" smtClean="0">
                <a:ln>
                  <a:noFill/>
                </a:ln>
                <a:solidFill>
                  <a:srgbClr val="555555"/>
                </a:solidFill>
                <a:effectLst/>
                <a:latin typeface="Helvetica Neue"/>
                <a:cs typeface="Arial" pitchFamily="34" charset="0"/>
              </a:rPr>
              <a:t>, U </a:t>
            </a:r>
            <a:r>
              <a:rPr kumimoji="0" lang="ar-SA" altLang="ar-SA" sz="2400" b="0" i="0" u="none" strike="noStrike" cap="none" normalizeH="0" baseline="0" dirty="0" err="1" smtClean="0">
                <a:ln>
                  <a:noFill/>
                </a:ln>
                <a:solidFill>
                  <a:srgbClr val="555555"/>
                </a:solidFill>
                <a:effectLst/>
                <a:latin typeface="Helvetica Neue"/>
                <a:cs typeface="Arial" pitchFamily="34" charset="0"/>
              </a:rPr>
              <a:t>is</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an</a:t>
            </a:r>
            <a:r>
              <a:rPr kumimoji="0" lang="ar-SA" altLang="ar-SA" sz="2400" b="0" i="0" u="none" strike="noStrike" cap="none" normalizeH="0" baseline="0" dirty="0" smtClean="0">
                <a:ln>
                  <a:noFill/>
                </a:ln>
                <a:solidFill>
                  <a:srgbClr val="555555"/>
                </a:solidFill>
                <a:effectLst/>
                <a:latin typeface="Helvetica Neue"/>
                <a:cs typeface="Arial" pitchFamily="34" charset="0"/>
              </a:rPr>
              <a:t> m x m </a:t>
            </a:r>
            <a:r>
              <a:rPr kumimoji="0" lang="ar-SA" altLang="ar-SA" sz="2400" b="0" i="0" u="none" strike="noStrike" cap="none" normalizeH="0" baseline="0" dirty="0" err="1" smtClean="0">
                <a:ln>
                  <a:noFill/>
                </a:ln>
                <a:solidFill>
                  <a:srgbClr val="555555"/>
                </a:solidFill>
                <a:effectLst/>
                <a:latin typeface="Helvetica Neue"/>
                <a:cs typeface="Arial" pitchFamily="34" charset="0"/>
              </a:rPr>
              <a:t>matrix</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Sigma</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often</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represented</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by</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the</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uppercase</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Greek</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letter</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Sigma</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is</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an</a:t>
            </a:r>
            <a:r>
              <a:rPr kumimoji="0" lang="ar-SA" altLang="ar-SA" sz="2400" b="0" i="0" u="none" strike="noStrike" cap="none" normalizeH="0" baseline="0" dirty="0" smtClean="0">
                <a:ln>
                  <a:noFill/>
                </a:ln>
                <a:solidFill>
                  <a:srgbClr val="555555"/>
                </a:solidFill>
                <a:effectLst/>
                <a:latin typeface="Helvetica Neue"/>
                <a:cs typeface="Arial" pitchFamily="34" charset="0"/>
              </a:rPr>
              <a:t> m x n </a:t>
            </a:r>
            <a:r>
              <a:rPr kumimoji="0" lang="ar-SA" altLang="ar-SA" sz="2400" b="0" i="0" u="none" strike="noStrike" cap="none" normalizeH="0" baseline="0" dirty="0" err="1" smtClean="0">
                <a:ln>
                  <a:noFill/>
                </a:ln>
                <a:solidFill>
                  <a:srgbClr val="555555"/>
                </a:solidFill>
                <a:effectLst/>
                <a:latin typeface="Helvetica Neue"/>
                <a:cs typeface="Arial" pitchFamily="34" charset="0"/>
              </a:rPr>
              <a:t>diagonal</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matrix</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and</a:t>
            </a:r>
            <a:r>
              <a:rPr kumimoji="0" lang="ar-SA" altLang="ar-SA" sz="2400" b="0" i="0" u="none" strike="noStrike" cap="none" normalizeH="0" baseline="0" dirty="0" smtClean="0">
                <a:ln>
                  <a:noFill/>
                </a:ln>
                <a:solidFill>
                  <a:srgbClr val="555555"/>
                </a:solidFill>
                <a:effectLst/>
                <a:latin typeface="Helvetica Neue"/>
                <a:cs typeface="Arial" pitchFamily="34" charset="0"/>
              </a:rPr>
              <a:t> V^T </a:t>
            </a:r>
            <a:r>
              <a:rPr kumimoji="0" lang="ar-SA" altLang="ar-SA" sz="2400" b="0" i="0" u="none" strike="noStrike" cap="none" normalizeH="0" baseline="0" dirty="0" err="1" smtClean="0">
                <a:ln>
                  <a:noFill/>
                </a:ln>
                <a:solidFill>
                  <a:srgbClr val="555555"/>
                </a:solidFill>
                <a:effectLst/>
                <a:latin typeface="Helvetica Neue"/>
                <a:cs typeface="Arial" pitchFamily="34" charset="0"/>
              </a:rPr>
              <a:t>is</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the</a:t>
            </a:r>
            <a:r>
              <a:rPr kumimoji="0" lang="ar-SA" altLang="ar-SA" sz="2400" b="0" i="0" u="none" strike="noStrike" cap="none" normalizeH="0" baseline="0" dirty="0" smtClean="0">
                <a:ln>
                  <a:noFill/>
                </a:ln>
                <a:solidFill>
                  <a:srgbClr val="555555"/>
                </a:solidFill>
                <a:effectLst/>
                <a:latin typeface="Arial"/>
                <a:cs typeface="Arial" pitchFamily="34" charset="0"/>
              </a:rPr>
              <a:t> </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transpose</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of</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an</a:t>
            </a:r>
            <a:r>
              <a:rPr kumimoji="0" lang="ar-SA" altLang="ar-SA" sz="2400" b="0" i="0" u="none" strike="noStrike" cap="none" normalizeH="0" baseline="0" dirty="0" smtClean="0">
                <a:ln>
                  <a:noFill/>
                </a:ln>
                <a:solidFill>
                  <a:srgbClr val="555555"/>
                </a:solidFill>
                <a:effectLst/>
                <a:latin typeface="Helvetica Neue"/>
                <a:cs typeface="Arial" pitchFamily="34" charset="0"/>
              </a:rPr>
              <a:t> n x n </a:t>
            </a:r>
            <a:r>
              <a:rPr kumimoji="0" lang="ar-SA" altLang="ar-SA" sz="2400" b="0" i="0" u="none" strike="noStrike" cap="none" normalizeH="0" baseline="0" dirty="0" err="1" smtClean="0">
                <a:ln>
                  <a:noFill/>
                </a:ln>
                <a:solidFill>
                  <a:srgbClr val="555555"/>
                </a:solidFill>
                <a:effectLst/>
                <a:latin typeface="Helvetica Neue"/>
                <a:cs typeface="Arial" pitchFamily="34" charset="0"/>
              </a:rPr>
              <a:t>matrix</a:t>
            </a:r>
            <a:r>
              <a:rPr kumimoji="0" lang="ar-SA" altLang="ar-SA" sz="2400" b="0" i="0" u="none" strike="noStrike" cap="none" normalizeH="0" baseline="0" dirty="0" smtClean="0">
                <a:ln>
                  <a:noFill/>
                </a:ln>
                <a:solidFill>
                  <a:srgbClr val="555555"/>
                </a:solidFill>
                <a:effectLst/>
                <a:latin typeface="Helvetica Neue"/>
                <a:cs typeface="Arial" pitchFamily="34" charset="0"/>
              </a:rPr>
              <a:t> </a:t>
            </a:r>
            <a:r>
              <a:rPr kumimoji="0" lang="ar-SA" altLang="ar-SA" sz="2400" b="0" i="0" u="none" strike="noStrike" cap="none" normalizeH="0" baseline="0" dirty="0" err="1" smtClean="0">
                <a:ln>
                  <a:noFill/>
                </a:ln>
                <a:solidFill>
                  <a:srgbClr val="555555"/>
                </a:solidFill>
                <a:effectLst/>
                <a:latin typeface="Helvetica Neue"/>
                <a:cs typeface="Arial" pitchFamily="34" charset="0"/>
              </a:rPr>
              <a:t>where</a:t>
            </a:r>
            <a:r>
              <a:rPr kumimoji="0" lang="ar-SA" altLang="ar-SA" sz="2400" b="0" i="0" u="none" strike="noStrike" cap="none" normalizeH="0" baseline="0" dirty="0" smtClean="0">
                <a:ln>
                  <a:noFill/>
                </a:ln>
                <a:solidFill>
                  <a:srgbClr val="555555"/>
                </a:solidFill>
                <a:effectLst/>
                <a:latin typeface="Helvetica Neue"/>
                <a:cs typeface="Arial" pitchFamily="34" charset="0"/>
              </a:rPr>
              <a:t> T </a:t>
            </a:r>
            <a:r>
              <a:rPr kumimoji="0" lang="ar-SA" altLang="ar-SA" sz="2400" b="0" i="0" u="none" strike="noStrike" cap="none" normalizeH="0" baseline="0" dirty="0" err="1" smtClean="0">
                <a:ln>
                  <a:noFill/>
                </a:ln>
                <a:solidFill>
                  <a:srgbClr val="555555"/>
                </a:solidFill>
                <a:effectLst/>
                <a:latin typeface="Helvetica Neue"/>
                <a:cs typeface="Arial" pitchFamily="34" charset="0"/>
              </a:rPr>
              <a:t>is</a:t>
            </a:r>
            <a:r>
              <a:rPr kumimoji="0" lang="ar-SA" altLang="ar-SA" sz="2400" b="0" i="0" u="none" strike="noStrike" cap="none" normalizeH="0" baseline="0" dirty="0" smtClean="0">
                <a:ln>
                  <a:noFill/>
                </a:ln>
                <a:solidFill>
                  <a:srgbClr val="555555"/>
                </a:solidFill>
                <a:effectLst/>
                <a:latin typeface="Helvetica Neue"/>
                <a:cs typeface="Arial" pitchFamily="34" charset="0"/>
              </a:rPr>
              <a:t> a </a:t>
            </a:r>
            <a:r>
              <a:rPr kumimoji="0" lang="ar-SA" altLang="ar-SA" sz="2400" b="0" i="0" u="none" strike="noStrike" cap="none" normalizeH="0" baseline="0" dirty="0" err="1" smtClean="0">
                <a:ln>
                  <a:noFill/>
                </a:ln>
                <a:solidFill>
                  <a:srgbClr val="555555"/>
                </a:solidFill>
                <a:effectLst/>
                <a:latin typeface="Helvetica Neue"/>
                <a:cs typeface="Arial" pitchFamily="34" charset="0"/>
              </a:rPr>
              <a:t>superscript</a:t>
            </a:r>
            <a:r>
              <a:rPr kumimoji="0" lang="ar-SA" altLang="ar-SA" sz="2400" b="0" i="0" u="none" strike="noStrike" cap="none" normalizeH="0" baseline="0" dirty="0" smtClean="0">
                <a:ln>
                  <a:noFill/>
                </a:ln>
                <a:solidFill>
                  <a:srgbClr val="555555"/>
                </a:solidFill>
                <a:effectLst/>
                <a:latin typeface="Helvetica Neue"/>
                <a:cs typeface="Arial" pitchFamily="34" charset="0"/>
              </a:rPr>
              <a:t>.</a:t>
            </a:r>
            <a:endParaRPr kumimoji="0" lang="ar-SA" altLang="ar-SA" sz="2400" b="0" i="0" u="none" strike="noStrike" cap="none" normalizeH="0" baseline="0" dirty="0" smtClean="0">
              <a:ln>
                <a:noFill/>
              </a:ln>
              <a:solidFill>
                <a:schemeClr val="tx1"/>
              </a:solidFill>
              <a:effectLst/>
              <a:cs typeface="Arial" pitchFamily="34" charset="0"/>
            </a:endParaRPr>
          </a:p>
        </p:txBody>
      </p:sp>
      <p:sp>
        <p:nvSpPr>
          <p:cNvPr id="6" name="مستطيل 5"/>
          <p:cNvSpPr/>
          <p:nvPr/>
        </p:nvSpPr>
        <p:spPr>
          <a:xfrm>
            <a:off x="1426549" y="4005064"/>
            <a:ext cx="2560316" cy="461665"/>
          </a:xfrm>
          <a:prstGeom prst="rect">
            <a:avLst/>
          </a:prstGeom>
        </p:spPr>
        <p:txBody>
          <a:bodyPr wrap="none">
            <a:spAutoFit/>
          </a:bodyPr>
          <a:lstStyle/>
          <a:p>
            <a:r>
              <a:rPr lang="en-US" sz="2400" b="1" dirty="0"/>
              <a:t>A = U . Sigma . V^T</a:t>
            </a:r>
            <a:endParaRPr lang="ar-SA" sz="2400" b="1" dirty="0"/>
          </a:p>
        </p:txBody>
      </p:sp>
    </p:spTree>
    <p:extLst>
      <p:ext uri="{BB962C8B-B14F-4D97-AF65-F5344CB8AC3E}">
        <p14:creationId xmlns:p14="http://schemas.microsoft.com/office/powerpoint/2010/main" val="6683010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rot="18932372">
            <a:off x="2032622" y="2797188"/>
            <a:ext cx="5902314" cy="923330"/>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Thank you</a:t>
            </a:r>
            <a:endParaRPr lang="ar-SA"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9785875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image.slidesharecdn.com/digitalimageprocessing-160907143712/95/digital-image-processing-5-638.jpg?cb=1473259083"/>
          <p:cNvPicPr>
            <a:picLocks noChangeAspect="1" noChangeArrowheads="1"/>
          </p:cNvPicPr>
          <p:nvPr/>
        </p:nvPicPr>
        <p:blipFill rotWithShape="1">
          <a:blip r:embed="rId2">
            <a:extLst>
              <a:ext uri="{28A0092B-C50C-407E-A947-70E740481C1C}">
                <a14:useLocalDpi xmlns:a14="http://schemas.microsoft.com/office/drawing/2010/main" val="0"/>
              </a:ext>
            </a:extLst>
          </a:blip>
          <a:srcRect t="16778" b="39457"/>
          <a:stretch/>
        </p:blipFill>
        <p:spPr bwMode="auto">
          <a:xfrm>
            <a:off x="-43926" y="116632"/>
            <a:ext cx="9155406" cy="2949297"/>
          </a:xfrm>
          <a:prstGeom prst="rect">
            <a:avLst/>
          </a:prstGeom>
          <a:noFill/>
          <a:extLst>
            <a:ext uri="{909E8E84-426E-40DD-AFC4-6F175D3DCCD1}">
              <a14:hiddenFill xmlns:a14="http://schemas.microsoft.com/office/drawing/2010/main">
                <a:solidFill>
                  <a:srgbClr val="FFFFFF"/>
                </a:solidFill>
              </a14:hiddenFill>
            </a:ext>
          </a:extLst>
        </p:spPr>
      </p:pic>
      <p:sp>
        <p:nvSpPr>
          <p:cNvPr id="6" name="مستطيل 5"/>
          <p:cNvSpPr/>
          <p:nvPr/>
        </p:nvSpPr>
        <p:spPr>
          <a:xfrm>
            <a:off x="755576" y="5724975"/>
            <a:ext cx="6696744" cy="369332"/>
          </a:xfrm>
          <a:prstGeom prst="rect">
            <a:avLst/>
          </a:prstGeom>
        </p:spPr>
        <p:txBody>
          <a:bodyPr wrap="square">
            <a:spAutoFit/>
          </a:bodyPr>
          <a:lstStyle/>
          <a:p>
            <a:r>
              <a:rPr lang="en-US" dirty="0"/>
              <a:t>due to the reduced sampling of the different primary-color image</a:t>
            </a:r>
            <a:endParaRPr lang="ar-SA" dirty="0"/>
          </a:p>
        </p:txBody>
      </p:sp>
      <p:pic>
        <p:nvPicPr>
          <p:cNvPr id="9" name="Picture 2" descr="https://image.slidesharecdn.com/digitalimageprocessing-160907143712/95/digital-image-processing-5-638.jpg?cb=1473259083"/>
          <p:cNvPicPr>
            <a:picLocks noChangeAspect="1" noChangeArrowheads="1"/>
          </p:cNvPicPr>
          <p:nvPr/>
        </p:nvPicPr>
        <p:blipFill rotWithShape="1">
          <a:blip r:embed="rId2">
            <a:extLst>
              <a:ext uri="{28A0092B-C50C-407E-A947-70E740481C1C}">
                <a14:useLocalDpi xmlns:a14="http://schemas.microsoft.com/office/drawing/2010/main" val="0"/>
              </a:ext>
            </a:extLst>
          </a:blip>
          <a:srcRect t="63269" b="7398"/>
          <a:stretch/>
        </p:blipFill>
        <p:spPr bwMode="auto">
          <a:xfrm>
            <a:off x="34280" y="4069841"/>
            <a:ext cx="9155406" cy="1976718"/>
          </a:xfrm>
          <a:prstGeom prst="rect">
            <a:avLst/>
          </a:prstGeom>
          <a:noFill/>
          <a:extLst>
            <a:ext uri="{909E8E84-426E-40DD-AFC4-6F175D3DCCD1}">
              <a14:hiddenFill xmlns:a14="http://schemas.microsoft.com/office/drawing/2010/main">
                <a:solidFill>
                  <a:srgbClr val="FFFFFF"/>
                </a:solidFill>
              </a14:hiddenFill>
            </a:ext>
          </a:extLst>
        </p:spPr>
      </p:pic>
      <p:sp>
        <p:nvSpPr>
          <p:cNvPr id="7" name="مستطيل 6"/>
          <p:cNvSpPr/>
          <p:nvPr/>
        </p:nvSpPr>
        <p:spPr>
          <a:xfrm>
            <a:off x="755576" y="3105835"/>
            <a:ext cx="7704856" cy="400110"/>
          </a:xfrm>
          <a:prstGeom prst="rect">
            <a:avLst/>
          </a:prstGeom>
        </p:spPr>
        <p:txBody>
          <a:bodyPr wrap="square">
            <a:spAutoFit/>
          </a:bodyPr>
          <a:lstStyle/>
          <a:p>
            <a:pPr algn="l"/>
            <a:r>
              <a:rPr lang="en-US" sz="2000" b="1" dirty="0" smtClean="0"/>
              <a:t>reduced </a:t>
            </a:r>
            <a:r>
              <a:rPr lang="en-US" sz="2000" b="1" dirty="0"/>
              <a:t>sampling of the different primary-color image</a:t>
            </a:r>
            <a:endParaRPr lang="ar-SA" sz="2000" b="1" dirty="0"/>
          </a:p>
        </p:txBody>
      </p:sp>
    </p:spTree>
    <p:extLst>
      <p:ext uri="{BB962C8B-B14F-4D97-AF65-F5344CB8AC3E}">
        <p14:creationId xmlns:p14="http://schemas.microsoft.com/office/powerpoint/2010/main" val="10305864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323528" y="260649"/>
            <a:ext cx="8280920" cy="3046988"/>
          </a:xfrm>
          <a:prstGeom prst="rect">
            <a:avLst/>
          </a:prstGeom>
        </p:spPr>
        <p:txBody>
          <a:bodyPr wrap="square">
            <a:spAutoFit/>
          </a:bodyPr>
          <a:lstStyle/>
          <a:p>
            <a:pPr algn="l"/>
            <a:r>
              <a:rPr lang="en-US" sz="3200" dirty="0"/>
              <a:t>Elements of Visual Perception </a:t>
            </a:r>
            <a:r>
              <a:rPr lang="en-US" sz="3200" dirty="0" smtClean="0"/>
              <a:t>is </a:t>
            </a:r>
            <a:r>
              <a:rPr lang="en-US" sz="3200" dirty="0"/>
              <a:t>the ability to interpret the surrounding environment by processing information that is contained in visible light. The resulting perception is also known as eyesight, sight, or vision</a:t>
            </a:r>
          </a:p>
          <a:p>
            <a:pPr algn="l"/>
            <a:r>
              <a:rPr lang="en-US" sz="3200" dirty="0"/>
              <a:t> </a:t>
            </a:r>
          </a:p>
        </p:txBody>
      </p:sp>
      <p:pic>
        <p:nvPicPr>
          <p:cNvPr id="5" name="Picture 2" descr="https://image.slidesharecdn.com/digitalimageprocessing-160907143712/95/digital-image-processing-7-638.jpg?cb=1473259083"/>
          <p:cNvPicPr>
            <a:picLocks noChangeAspect="1" noChangeArrowheads="1"/>
          </p:cNvPicPr>
          <p:nvPr/>
        </p:nvPicPr>
        <p:blipFill rotWithShape="1">
          <a:blip r:embed="rId2">
            <a:extLst>
              <a:ext uri="{28A0092B-C50C-407E-A947-70E740481C1C}">
                <a14:useLocalDpi xmlns:a14="http://schemas.microsoft.com/office/drawing/2010/main" val="0"/>
              </a:ext>
            </a:extLst>
          </a:blip>
          <a:srcRect t="46637" b="16541"/>
          <a:stretch/>
        </p:blipFill>
        <p:spPr bwMode="auto">
          <a:xfrm>
            <a:off x="-11106" y="3213846"/>
            <a:ext cx="9155106" cy="2514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76369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395536" y="260648"/>
            <a:ext cx="8208912" cy="3539430"/>
          </a:xfrm>
          <a:prstGeom prst="rect">
            <a:avLst/>
          </a:prstGeom>
        </p:spPr>
        <p:txBody>
          <a:bodyPr wrap="square">
            <a:spAutoFit/>
          </a:bodyPr>
          <a:lstStyle/>
          <a:p>
            <a:pPr algn="l"/>
            <a:r>
              <a:rPr lang="en-US" sz="3200" dirty="0"/>
              <a:t>Mach Band Effect </a:t>
            </a:r>
            <a:endParaRPr lang="en-US" sz="3200" dirty="0" smtClean="0"/>
          </a:p>
          <a:p>
            <a:pPr algn="l"/>
            <a:r>
              <a:rPr lang="en-US" sz="3200" dirty="0" smtClean="0"/>
              <a:t> </a:t>
            </a:r>
            <a:r>
              <a:rPr lang="en-US" sz="3200" dirty="0"/>
              <a:t>The Mach bands effect is due to the spatial high-boost filtering performed by the human visual system on the luminance channel of the image captured by the retina. This filtering is largely performed in the retina itself, by lateral inhibition among its neurons.</a:t>
            </a:r>
            <a:endParaRPr lang="ar-SA" sz="3200" dirty="0"/>
          </a:p>
        </p:txBody>
      </p:sp>
      <p:pic>
        <p:nvPicPr>
          <p:cNvPr id="5" name="Picture 2" descr="https://image.slidesharecdn.com/digitalimageprocessing-160907143712/95/digital-image-processing-8-638.jpg?cb=1473259083"/>
          <p:cNvPicPr>
            <a:picLocks noChangeAspect="1" noChangeArrowheads="1"/>
          </p:cNvPicPr>
          <p:nvPr/>
        </p:nvPicPr>
        <p:blipFill rotWithShape="1">
          <a:blip r:embed="rId2">
            <a:extLst>
              <a:ext uri="{28A0092B-C50C-407E-A947-70E740481C1C}">
                <a14:useLocalDpi xmlns:a14="http://schemas.microsoft.com/office/drawing/2010/main" val="0"/>
              </a:ext>
            </a:extLst>
          </a:blip>
          <a:srcRect t="41777" b="12565"/>
          <a:stretch/>
        </p:blipFill>
        <p:spPr bwMode="auto">
          <a:xfrm>
            <a:off x="1" y="3800078"/>
            <a:ext cx="9036496" cy="2941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601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27384"/>
            <a:ext cx="9144000" cy="5693866"/>
          </a:xfrm>
          <a:prstGeom prst="rect">
            <a:avLst/>
          </a:prstGeom>
        </p:spPr>
        <p:txBody>
          <a:bodyPr wrap="square">
            <a:spAutoFit/>
          </a:bodyPr>
          <a:lstStyle/>
          <a:p>
            <a:pPr algn="l"/>
            <a:r>
              <a:rPr lang="en-US" sz="2800" dirty="0"/>
              <a:t>The spatial interaction of </a:t>
            </a:r>
            <a:r>
              <a:rPr lang="en-US" sz="2800" dirty="0" err="1"/>
              <a:t>luminances</a:t>
            </a:r>
            <a:r>
              <a:rPr lang="en-US" sz="2800" dirty="0"/>
              <a:t> from an object and its surround creates a phenomenon called the Mach band effect. This effect shows that brightness is not a monotonic function of luminance. Consider the gray level bar </a:t>
            </a:r>
            <a:r>
              <a:rPr lang="en-US" sz="2800" dirty="0" smtClean="0"/>
              <a:t>chart of Fig. a, </a:t>
            </a:r>
            <a:r>
              <a:rPr lang="en-US" sz="2800" dirty="0"/>
              <a:t>where each bar has constant luminance. But the apparent brightness is not uniform along the width of the bar. Transitions at each bar appear brighter on the right side and darker on the left side. The dashed line in Fig. </a:t>
            </a:r>
            <a:r>
              <a:rPr lang="en-US" sz="2800" dirty="0" smtClean="0"/>
              <a:t>b </a:t>
            </a:r>
            <a:r>
              <a:rPr lang="en-US" sz="2800" dirty="0"/>
              <a:t>represents the perceived brightness. The overshoots and undershoots illustrate the Mach band effect. Mach bands are also visible in Fig. 3.6a, which exhibits a dark and a bright line (marked D and B) near the transition regions of a smooth-intensity ramp. Measurement of the</a:t>
            </a:r>
            <a:endParaRPr lang="ar-SA" sz="2800" dirty="0"/>
          </a:p>
        </p:txBody>
      </p:sp>
    </p:spTree>
    <p:extLst>
      <p:ext uri="{BB962C8B-B14F-4D97-AF65-F5344CB8AC3E}">
        <p14:creationId xmlns:p14="http://schemas.microsoft.com/office/powerpoint/2010/main" val="3883657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8068" t="9455" r="31250" b="14058"/>
          <a:stretch/>
        </p:blipFill>
        <p:spPr bwMode="auto">
          <a:xfrm>
            <a:off x="3422073" y="720436"/>
            <a:ext cx="4959928" cy="58282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71778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71518" y="116632"/>
            <a:ext cx="9036496" cy="6555641"/>
          </a:xfrm>
          <a:prstGeom prst="rect">
            <a:avLst/>
          </a:prstGeom>
        </p:spPr>
        <p:txBody>
          <a:bodyPr wrap="square">
            <a:spAutoFit/>
          </a:bodyPr>
          <a:lstStyle/>
          <a:p>
            <a:pPr algn="l" fontAlgn="base"/>
            <a:r>
              <a:rPr lang="en-US" sz="2000" b="1" dirty="0"/>
              <a:t>What is color?</a:t>
            </a:r>
          </a:p>
          <a:p>
            <a:pPr algn="l" fontAlgn="base"/>
            <a:r>
              <a:rPr lang="en-US" sz="2000" dirty="0"/>
              <a:t>In short, color is the visual byproduct of the spectrum of light as it is either transmitted through a transparent medium, or as it is absorbed and reflected off a surface. Color is the light wavelengths that the human eye receives and processes from a reflected source.</a:t>
            </a:r>
          </a:p>
          <a:p>
            <a:pPr algn="l" fontAlgn="base"/>
            <a:r>
              <a:rPr lang="en-US" sz="2000" b="1" dirty="0"/>
              <a:t>For the physics behind color, see the </a:t>
            </a:r>
            <a:r>
              <a:rPr lang="en-US" sz="2000" b="1" u="sng" dirty="0">
                <a:hlinkClick r:id="rId2" tooltip="Primary Color Models page"/>
              </a:rPr>
              <a:t>Primary Color Models page</a:t>
            </a:r>
            <a:r>
              <a:rPr lang="en-US" sz="2000" b="1" dirty="0"/>
              <a:t>. This will REALLY help you understand how color works!</a:t>
            </a:r>
            <a:endParaRPr lang="en-US" sz="2000" dirty="0"/>
          </a:p>
          <a:p>
            <a:pPr algn="l" fontAlgn="base"/>
            <a:r>
              <a:rPr lang="en-US" sz="2000" b="1" dirty="0"/>
              <a:t>Color consists of three main integral parts:</a:t>
            </a:r>
          </a:p>
          <a:p>
            <a:pPr algn="l" fontAlgn="base"/>
            <a:r>
              <a:rPr lang="en-US" sz="2000" dirty="0" smtClean="0"/>
              <a:t>Hue,  value, saturation </a:t>
            </a:r>
            <a:r>
              <a:rPr lang="en-US" sz="2000" dirty="0"/>
              <a:t>(also called “</a:t>
            </a:r>
            <a:r>
              <a:rPr lang="en-US" sz="2000" dirty="0" err="1"/>
              <a:t>chroma</a:t>
            </a:r>
            <a:r>
              <a:rPr lang="en-US" sz="2000" dirty="0"/>
              <a:t>”)</a:t>
            </a:r>
          </a:p>
          <a:p>
            <a:pPr algn="l" fontAlgn="base"/>
            <a:r>
              <a:rPr lang="en-US" sz="2000" b="1" dirty="0"/>
              <a:t>Let’s start with “</a:t>
            </a:r>
            <a:r>
              <a:rPr lang="en-US" sz="2000" b="1" i="1" dirty="0"/>
              <a:t>hue</a:t>
            </a:r>
            <a:r>
              <a:rPr lang="en-US" sz="2000" b="1" dirty="0"/>
              <a:t>“</a:t>
            </a:r>
          </a:p>
          <a:p>
            <a:pPr algn="l" fontAlgn="base"/>
            <a:r>
              <a:rPr lang="en-US" sz="2000" dirty="0"/>
              <a:t>Hue is more specifically described by the dominant wavelength and is the first item we refer to (i.e. “yellow”) when adding in the three components of a color. Hue is also a term which describes a dimension of color we readily experience when we look at color, or its purest form; it essentially refers to a color having full saturation, as follows:</a:t>
            </a:r>
          </a:p>
          <a:p>
            <a:pPr algn="l" fontAlgn="base"/>
            <a:r>
              <a:rPr lang="en-US" sz="2000" dirty="0"/>
              <a:t>When discussing “pigment primaries” (CMY), no white, black, or gray is added when 100% pure.  (Full desaturation is equivalent to a muddy dark grey, as true black is not usually possible in the CMY combination.)</a:t>
            </a:r>
          </a:p>
          <a:p>
            <a:pPr algn="l" fontAlgn="base"/>
            <a:r>
              <a:rPr lang="en-US" sz="2000" dirty="0"/>
              <a:t>When discussing spectral “light primaries” (RGB), a pure hue equivalent to full saturation is determined by the ratio of the dominant wavelength to other wavelengths in the color.</a:t>
            </a:r>
          </a:p>
        </p:txBody>
      </p:sp>
    </p:spTree>
    <p:extLst>
      <p:ext uri="{BB962C8B-B14F-4D97-AF65-F5344CB8AC3E}">
        <p14:creationId xmlns:p14="http://schemas.microsoft.com/office/powerpoint/2010/main" val="3575634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58847"/>
            <a:ext cx="9144000" cy="6001643"/>
          </a:xfrm>
          <a:prstGeom prst="rect">
            <a:avLst/>
          </a:prstGeom>
        </p:spPr>
        <p:txBody>
          <a:bodyPr wrap="square">
            <a:spAutoFit/>
          </a:bodyPr>
          <a:lstStyle/>
          <a:p>
            <a:pPr algn="l" fontAlgn="base"/>
            <a:r>
              <a:rPr lang="en-US" sz="2400" b="1" dirty="0"/>
              <a:t>Next, let’s look at the “</a:t>
            </a:r>
            <a:r>
              <a:rPr lang="en-US" sz="2400" b="1" i="1" dirty="0"/>
              <a:t>value</a:t>
            </a:r>
            <a:r>
              <a:rPr lang="en-US" sz="2400" b="1" dirty="0"/>
              <a:t>“</a:t>
            </a:r>
          </a:p>
          <a:p>
            <a:pPr algn="l" fontAlgn="base"/>
            <a:r>
              <a:rPr lang="en-US" sz="2400" dirty="0"/>
              <a:t>As is discussed on the “Elements: Value” page, value refers to the lightness or darkness of a color. It indicates the quantity of light reflected. When referring to pigments, dark values with black added are called “shades” of the given hue name. Light values with white pigment added are called “tints” of the hue name.</a:t>
            </a:r>
          </a:p>
          <a:p>
            <a:pPr algn="l" fontAlgn="base"/>
            <a:r>
              <a:rPr lang="en-US" sz="2400" b="1" dirty="0"/>
              <a:t>Lastly, let’s look at “</a:t>
            </a:r>
            <a:r>
              <a:rPr lang="en-US" sz="2400" b="1" i="1" dirty="0"/>
              <a:t>saturation</a:t>
            </a:r>
            <a:r>
              <a:rPr lang="en-US" sz="2400" b="1" dirty="0"/>
              <a:t>,” or “</a:t>
            </a:r>
            <a:r>
              <a:rPr lang="en-US" sz="2400" b="1" i="1" dirty="0" err="1"/>
              <a:t>chroma</a:t>
            </a:r>
            <a:r>
              <a:rPr lang="en-US" sz="2400" b="1" dirty="0"/>
              <a:t>“</a:t>
            </a:r>
          </a:p>
          <a:p>
            <a:pPr algn="l" fontAlgn="base"/>
            <a:r>
              <a:rPr lang="en-US" sz="2400" dirty="0"/>
              <a:t>Saturation defines the brilliance and intensity of a color. When a </a:t>
            </a:r>
            <a:r>
              <a:rPr lang="en-US" sz="2400" i="1" dirty="0"/>
              <a:t>pigment</a:t>
            </a:r>
            <a:r>
              <a:rPr lang="en-US" sz="2400" dirty="0"/>
              <a:t> hue is “toned,” both white and black (grey) are added to the color to reduce the color’s saturation. In terms of the “additive” </a:t>
            </a:r>
            <a:r>
              <a:rPr lang="en-US" sz="2400" i="1" dirty="0"/>
              <a:t>light</a:t>
            </a:r>
            <a:r>
              <a:rPr lang="en-US" sz="2400" dirty="0"/>
              <a:t> color model, though, saturation works on a scale based on how much or how little other hues are represented in the color.</a:t>
            </a:r>
          </a:p>
          <a:p>
            <a:pPr algn="l" fontAlgn="base"/>
            <a:r>
              <a:rPr lang="en-US" sz="2400" b="1" dirty="0"/>
              <a:t>(NOTE: </a:t>
            </a:r>
            <a:r>
              <a:rPr lang="en-US" sz="2400" dirty="0"/>
              <a:t>In the simple scale diagrams below, the first model indicates amount of black, white, or grey </a:t>
            </a:r>
            <a:r>
              <a:rPr lang="en-US" sz="2400" b="1" i="1" dirty="0" err="1"/>
              <a:t>pigment</a:t>
            </a:r>
            <a:r>
              <a:rPr lang="en-US" sz="2400" dirty="0" err="1"/>
              <a:t>added</a:t>
            </a:r>
            <a:r>
              <a:rPr lang="en-US" sz="2400" dirty="0"/>
              <a:t> to the hue. The second model illustrates the same scale but explains the phenomenon based on light [spectral] properties.)</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5648440"/>
            <a:ext cx="5724128" cy="12054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مستطيل 4"/>
          <p:cNvSpPr/>
          <p:nvPr/>
        </p:nvSpPr>
        <p:spPr>
          <a:xfrm>
            <a:off x="1619672" y="6251153"/>
            <a:ext cx="1495088" cy="369332"/>
          </a:xfrm>
          <a:prstGeom prst="rect">
            <a:avLst/>
          </a:prstGeom>
        </p:spPr>
        <p:txBody>
          <a:bodyPr wrap="none">
            <a:spAutoFit/>
          </a:bodyPr>
          <a:lstStyle/>
          <a:p>
            <a:r>
              <a:rPr lang="en-US" dirty="0"/>
              <a:t>Pigment Scale</a:t>
            </a:r>
            <a:endParaRPr lang="ar-SA" dirty="0"/>
          </a:p>
        </p:txBody>
      </p:sp>
    </p:spTree>
    <p:extLst>
      <p:ext uri="{BB962C8B-B14F-4D97-AF65-F5344CB8AC3E}">
        <p14:creationId xmlns:p14="http://schemas.microsoft.com/office/powerpoint/2010/main" val="1763448430"/>
      </p:ext>
    </p:extLst>
  </p:cSld>
  <p:clrMapOvr>
    <a:masterClrMapping/>
  </p:clrMapOvr>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825</TotalTime>
  <Words>1123</Words>
  <Application>Microsoft Office PowerPoint</Application>
  <PresentationFormat>عرض على الشاشة (3:4)‏</PresentationFormat>
  <Paragraphs>75</Paragraphs>
  <Slides>24</Slides>
  <Notes>1</Notes>
  <HiddenSlides>0</HiddenSlides>
  <MMClips>0</MMClips>
  <ScaleCrop>false</ScaleCrop>
  <HeadingPairs>
    <vt:vector size="4" baseType="variant">
      <vt:variant>
        <vt:lpstr>نسق</vt:lpstr>
      </vt:variant>
      <vt:variant>
        <vt:i4>1</vt:i4>
      </vt:variant>
      <vt:variant>
        <vt:lpstr>عناوين الشرائح</vt:lpstr>
      </vt:variant>
      <vt:variant>
        <vt:i4>24</vt:i4>
      </vt:variant>
    </vt:vector>
  </HeadingPairs>
  <TitlesOfParts>
    <vt:vector size="25" baseType="lpstr">
      <vt:lpstr>نسق Office</vt:lpstr>
      <vt:lpstr>Contents</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dr</dc:creator>
  <cp:lastModifiedBy>dr</cp:lastModifiedBy>
  <cp:revision>93</cp:revision>
  <dcterms:created xsi:type="dcterms:W3CDTF">2019-02-07T09:26:58Z</dcterms:created>
  <dcterms:modified xsi:type="dcterms:W3CDTF">2019-03-06T15:03:41Z</dcterms:modified>
</cp:coreProperties>
</file>