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2">
  <p:sldMasterIdLst>
    <p:sldMasterId id="2147483648" r:id="rId1"/>
  </p:sldMasterIdLst>
  <p:sldIdLst>
    <p:sldId id="277" r:id="rId2"/>
    <p:sldId id="301" r:id="rId3"/>
    <p:sldId id="278" r:id="rId4"/>
    <p:sldId id="302" r:id="rId5"/>
    <p:sldId id="300" r:id="rId6"/>
    <p:sldId id="298" r:id="rId7"/>
    <p:sldId id="299" r:id="rId8"/>
    <p:sldId id="279" r:id="rId9"/>
    <p:sldId id="280"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287" r:id="rId28"/>
    <p:sldId id="288" r:id="rId29"/>
    <p:sldId id="290" r:id="rId30"/>
    <p:sldId id="291" r:id="rId31"/>
    <p:sldId id="257" r:id="rId32"/>
    <p:sldId id="256" r:id="rId33"/>
    <p:sldId id="289" r:id="rId34"/>
    <p:sldId id="292" r:id="rId35"/>
    <p:sldId id="293" r:id="rId36"/>
    <p:sldId id="267" r:id="rId37"/>
    <p:sldId id="294" r:id="rId38"/>
    <p:sldId id="295" r:id="rId39"/>
    <p:sldId id="269" r:id="rId40"/>
    <p:sldId id="297" r:id="rId41"/>
    <p:sldId id="270" r:id="rId42"/>
    <p:sldId id="271" r:id="rId43"/>
    <p:sldId id="272" r:id="rId44"/>
    <p:sldId id="273" r:id="rId45"/>
    <p:sldId id="274" r:id="rId46"/>
    <p:sldId id="276" r:id="rId4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1" d="100"/>
          <a:sy n="71" d="100"/>
        </p:scale>
        <p:origin x="-113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18/06/40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4285339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18/06/40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5872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18/06/40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25241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854075"/>
            <a:ext cx="8229600" cy="5851525"/>
          </a:xfrm>
          <a:prstGeom prst="rect">
            <a:avLst/>
          </a:prstGeo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9404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DA7ACE81-942F-491E-9CF5-382473F757FE}" type="datetimeFigureOut">
              <a:rPr lang="ar-SA" smtClean="0"/>
              <a:t>18/06/40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140773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DA7ACE81-942F-491E-9CF5-382473F757FE}" type="datetimeFigureOut">
              <a:rPr lang="ar-SA" smtClean="0"/>
              <a:t>18/06/40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6240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DA7ACE81-942F-491E-9CF5-382473F757FE}" type="datetimeFigureOut">
              <a:rPr lang="ar-SA" smtClean="0"/>
              <a:t>18/06/40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342422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DA7ACE81-942F-491E-9CF5-382473F757FE}" type="datetimeFigureOut">
              <a:rPr lang="ar-SA" smtClean="0"/>
              <a:t>18/06/40</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26379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DA7ACE81-942F-491E-9CF5-382473F757FE}" type="datetimeFigureOut">
              <a:rPr lang="ar-SA" smtClean="0"/>
              <a:t>18/06/40</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522522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DA7ACE81-942F-491E-9CF5-382473F757FE}" type="datetimeFigureOut">
              <a:rPr lang="ar-SA" smtClean="0"/>
              <a:t>18/06/40</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158894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A7ACE81-942F-491E-9CF5-382473F757FE}" type="datetimeFigureOut">
              <a:rPr lang="ar-SA" smtClean="0"/>
              <a:t>18/06/40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2684112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DA7ACE81-942F-491E-9CF5-382473F757FE}" type="datetimeFigureOut">
              <a:rPr lang="ar-SA" smtClean="0"/>
              <a:t>18/06/40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15D8D0D5-9E57-4FB2-8060-A960DC7EEBBE}" type="slidenum">
              <a:rPr lang="ar-SA" smtClean="0"/>
              <a:t>‹#›</a:t>
            </a:fld>
            <a:endParaRPr lang="ar-SA"/>
          </a:p>
        </p:txBody>
      </p:sp>
    </p:spTree>
    <p:extLst>
      <p:ext uri="{BB962C8B-B14F-4D97-AF65-F5344CB8AC3E}">
        <p14:creationId xmlns:p14="http://schemas.microsoft.com/office/powerpoint/2010/main" val="1726189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A7ACE81-942F-491E-9CF5-382473F757FE}" type="datetimeFigureOut">
              <a:rPr lang="ar-SA" smtClean="0"/>
              <a:t>18/06/40</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5D8D0D5-9E57-4FB2-8060-A960DC7EEBBE}" type="slidenum">
              <a:rPr lang="ar-SA" smtClean="0"/>
              <a:t>‹#›</a:t>
            </a:fld>
            <a:endParaRPr lang="ar-SA"/>
          </a:p>
        </p:txBody>
      </p:sp>
    </p:spTree>
    <p:extLst>
      <p:ext uri="{BB962C8B-B14F-4D97-AF65-F5344CB8AC3E}">
        <p14:creationId xmlns:p14="http://schemas.microsoft.com/office/powerpoint/2010/main" val="245175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en.wikipedia.org/wiki/File:Infrared_dog.jpg" TargetMode="External"/><Relationship Id="rId1" Type="http://schemas.openxmlformats.org/officeDocument/2006/relationships/slideLayout" Target="../slideLayouts/slideLayout1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hyperlink" Target="http://en.wikipedia.org/wiki/File:Wiki_stranglesnake.jp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upload.wikimedia.org/wikipedia/commons/7/74/Ultrasound_range_diagram.svg" TargetMode="External"/><Relationship Id="rId1" Type="http://schemas.openxmlformats.org/officeDocument/2006/relationships/slideLayout" Target="../slideLayouts/slideLayout12.xml"/><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hatis.techtarget.com/definition/raster-graphics" TargetMode="External"/><Relationship Id="rId2" Type="http://schemas.openxmlformats.org/officeDocument/2006/relationships/hyperlink" Target="https://searchwindevelopment.techtarget.com/definition/vector-graphics" TargetMode="External"/><Relationship Id="rId1" Type="http://schemas.openxmlformats.org/officeDocument/2006/relationships/slideLayout" Target="../slideLayouts/slideLayout2.xml"/><Relationship Id="rId5" Type="http://schemas.openxmlformats.org/officeDocument/2006/relationships/hyperlink" Target="https://searchstorage.techtarget.com/definition/RAM-random-access-memory" TargetMode="External"/><Relationship Id="rId4" Type="http://schemas.openxmlformats.org/officeDocument/2006/relationships/hyperlink" Target="https://whatis.techtarget.com/definition/disk-image"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s://www.computerhope.com/jargon/d/digicame.htm" TargetMode="External"/><Relationship Id="rId7" Type="http://schemas.openxmlformats.org/officeDocument/2006/relationships/image" Target="../media/image4.jpeg"/><Relationship Id="rId2" Type="http://schemas.openxmlformats.org/officeDocument/2006/relationships/hyperlink" Target="https://www.computerhope.com/jargon/c/camera.htm" TargetMode="Externa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hyperlink" Target="https://www.computerhope.com/jargon/p/photocopier.htm"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computerhope.com/jargon/o/optiscan.htm"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ltLang="ar-SA" b="1" dirty="0" smtClean="0"/>
              <a:t>Image processing</a:t>
            </a:r>
            <a:endParaRPr lang="en-US" altLang="ar-SA" b="1" dirty="0" smtClean="0"/>
          </a:p>
        </p:txBody>
      </p:sp>
      <p:sp>
        <p:nvSpPr>
          <p:cNvPr id="3" name="Content Placeholder 2"/>
          <p:cNvSpPr>
            <a:spLocks noGrp="1"/>
          </p:cNvSpPr>
          <p:nvPr>
            <p:ph idx="1"/>
          </p:nvPr>
        </p:nvSpPr>
        <p:spPr/>
        <p:txBody>
          <a:bodyPr/>
          <a:lstStyle/>
          <a:p>
            <a:pPr marL="0" indent="0" algn="ctr" eaLnBrk="1" hangingPunct="1">
              <a:buFontTx/>
              <a:buNone/>
              <a:defRPr/>
            </a:pPr>
            <a:endParaRPr lang="en-IE" b="1" i="1" dirty="0" smtClean="0"/>
          </a:p>
          <a:p>
            <a:pPr marL="0" indent="0" algn="ctr" eaLnBrk="1" hangingPunct="1">
              <a:buFontTx/>
              <a:buNone/>
              <a:defRPr/>
            </a:pPr>
            <a:endParaRPr lang="ar-SA" b="1" i="1" dirty="0" smtClean="0"/>
          </a:p>
          <a:p>
            <a:pPr marL="0" indent="0" algn="ctr">
              <a:buNone/>
              <a:defRPr/>
            </a:pPr>
            <a:r>
              <a:rPr lang="en-IE" b="1" i="1" dirty="0"/>
              <a:t>Assistant </a:t>
            </a:r>
            <a:r>
              <a:rPr lang="en-IE" b="1" i="1" dirty="0" smtClean="0"/>
              <a:t>Professor</a:t>
            </a:r>
            <a:endParaRPr lang="en-IE" b="1" i="1" dirty="0" smtClean="0"/>
          </a:p>
          <a:p>
            <a:pPr marL="0" indent="0" algn="ctr" eaLnBrk="1" hangingPunct="1">
              <a:buFontTx/>
              <a:buNone/>
              <a:defRPr/>
            </a:pPr>
            <a:r>
              <a:rPr lang="en-IE" b="1" i="1" dirty="0" err="1" smtClean="0"/>
              <a:t>Dr.</a:t>
            </a:r>
            <a:r>
              <a:rPr lang="en-IE" b="1" i="1" dirty="0" smtClean="0"/>
              <a:t> </a:t>
            </a:r>
            <a:r>
              <a:rPr lang="en-IE" b="1" i="1" dirty="0" err="1" smtClean="0"/>
              <a:t>Abdulghafour</a:t>
            </a:r>
            <a:r>
              <a:rPr lang="en-IE" b="1" i="1" dirty="0" smtClean="0"/>
              <a:t> Ibrahim </a:t>
            </a:r>
            <a:r>
              <a:rPr lang="en-IE" b="1" i="1" dirty="0" err="1" smtClean="0"/>
              <a:t>Hamad</a:t>
            </a:r>
            <a:endParaRPr lang="en-US" b="1" dirty="0" smtClean="0"/>
          </a:p>
        </p:txBody>
      </p:sp>
    </p:spTree>
    <p:extLst>
      <p:ext uri="{BB962C8B-B14F-4D97-AF65-F5344CB8AC3E}">
        <p14:creationId xmlns:p14="http://schemas.microsoft.com/office/powerpoint/2010/main" val="1480445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590800"/>
            <a:ext cx="5105400"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n-US" altLang="et-EE" sz="3200" dirty="0" smtClean="0">
                <a:latin typeface="+mn-lt"/>
              </a:rPr>
              <a:t>Sources of Digital Images</a:t>
            </a:r>
          </a:p>
        </p:txBody>
      </p:sp>
      <p:sp>
        <p:nvSpPr>
          <p:cNvPr id="8196"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sp>
        <p:nvSpPr>
          <p:cNvPr id="8197" name="Text Box 10"/>
          <p:cNvSpPr txBox="1">
            <a:spLocks noChangeArrowheads="1"/>
          </p:cNvSpPr>
          <p:nvPr/>
        </p:nvSpPr>
        <p:spPr bwMode="auto">
          <a:xfrm>
            <a:off x="228600" y="1501775"/>
            <a:ext cx="852011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spcBef>
                <a:spcPct val="50000"/>
              </a:spcBef>
              <a:defRPr/>
            </a:pPr>
            <a:r>
              <a:rPr lang="en-US" altLang="et-EE" sz="2200" i="1" dirty="0" smtClean="0">
                <a:latin typeface="+mn-lt"/>
              </a:rPr>
              <a:t>The principal source for the images is the </a:t>
            </a:r>
            <a:r>
              <a:rPr lang="en-US" altLang="et-EE" sz="2200" i="1" dirty="0" smtClean="0">
                <a:solidFill>
                  <a:srgbClr val="FF0000"/>
                </a:solidFill>
                <a:latin typeface="+mn-lt"/>
              </a:rPr>
              <a:t>electromagnetic (EM) energy spectrum</a:t>
            </a:r>
            <a:r>
              <a:rPr lang="en-US" altLang="et-EE" sz="2200" i="1" dirty="0" smtClean="0">
                <a:latin typeface="+mn-lt"/>
              </a:rPr>
              <a:t>.</a:t>
            </a:r>
          </a:p>
        </p:txBody>
      </p:sp>
    </p:spTree>
    <p:extLst>
      <p:ext uri="{BB962C8B-B14F-4D97-AF65-F5344CB8AC3E}">
        <p14:creationId xmlns:p14="http://schemas.microsoft.com/office/powerpoint/2010/main" val="42386597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6550" y="1433513"/>
            <a:ext cx="6165850" cy="33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Oval 2"/>
          <p:cNvSpPr>
            <a:spLocks noChangeArrowheads="1"/>
          </p:cNvSpPr>
          <p:nvPr/>
        </p:nvSpPr>
        <p:spPr bwMode="auto">
          <a:xfrm>
            <a:off x="1606550" y="2476500"/>
            <a:ext cx="1295400" cy="9906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a:p>
        </p:txBody>
      </p:sp>
      <p:sp>
        <p:nvSpPr>
          <p:cNvPr id="15"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Gamma rays</a:t>
            </a:r>
            <a:endParaRPr lang="en-US" altLang="et-EE" sz="3200" dirty="0" smtClean="0">
              <a:latin typeface="+mn-lt"/>
            </a:endParaRPr>
          </a:p>
        </p:txBody>
      </p:sp>
    </p:spTree>
    <p:extLst>
      <p:ext uri="{BB962C8B-B14F-4D97-AF65-F5344CB8AC3E}">
        <p14:creationId xmlns:p14="http://schemas.microsoft.com/office/powerpoint/2010/main" val="10872202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p:cNvGrpSpPr>
          <p:nvPr/>
        </p:nvGrpSpPr>
        <p:grpSpPr bwMode="auto">
          <a:xfrm>
            <a:off x="228600" y="1600200"/>
            <a:ext cx="2286000" cy="4175125"/>
            <a:chOff x="3051391" y="2001400"/>
            <a:chExt cx="2286000" cy="4174511"/>
          </a:xfrm>
        </p:grpSpPr>
        <p:pic>
          <p:nvPicPr>
            <p:cNvPr id="1025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7591" y="2001400"/>
              <a:ext cx="20574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2" name="Rectangle 7"/>
            <p:cNvSpPr>
              <a:spLocks noChangeArrowheads="1"/>
            </p:cNvSpPr>
            <p:nvPr/>
          </p:nvSpPr>
          <p:spPr bwMode="auto">
            <a:xfrm>
              <a:off x="3051391" y="4975582"/>
              <a:ext cx="2286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r>
                <a:rPr lang="en-US" altLang="et-EE"/>
                <a:t>Gamma-Ray Imaging </a:t>
              </a:r>
            </a:p>
            <a:p>
              <a:pPr algn="ctr" eaLnBrk="1" hangingPunct="1"/>
              <a:r>
                <a:rPr lang="en-US" altLang="et-EE"/>
                <a:t>Cherenkov Telescope</a:t>
              </a:r>
            </a:p>
          </p:txBody>
        </p:sp>
      </p:grpSp>
      <p:grpSp>
        <p:nvGrpSpPr>
          <p:cNvPr id="14" name="Group 13"/>
          <p:cNvGrpSpPr>
            <a:grpSpLocks/>
          </p:cNvGrpSpPr>
          <p:nvPr/>
        </p:nvGrpSpPr>
        <p:grpSpPr bwMode="auto">
          <a:xfrm>
            <a:off x="6096000" y="1600200"/>
            <a:ext cx="2895600" cy="2781300"/>
            <a:chOff x="6019800" y="3166662"/>
            <a:chExt cx="2895600" cy="3205680"/>
          </a:xfrm>
        </p:grpSpPr>
        <p:pic>
          <p:nvPicPr>
            <p:cNvPr id="1024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166662"/>
              <a:ext cx="220980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Rectangle 9"/>
            <p:cNvSpPr>
              <a:spLocks noChangeArrowheads="1"/>
            </p:cNvSpPr>
            <p:nvPr/>
          </p:nvSpPr>
          <p:spPr bwMode="auto">
            <a:xfrm>
              <a:off x="6019800" y="5172013"/>
              <a:ext cx="2895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r>
                <a:rPr lang="tr-TR" altLang="et-EE"/>
                <a:t>Gamma-Ray imaging of</a:t>
              </a:r>
            </a:p>
            <a:p>
              <a:pPr algn="ctr" eaLnBrk="1" hangingPunct="1"/>
              <a:r>
                <a:rPr lang="en-US" altLang="et-EE"/>
                <a:t>A starburst galaxy about 12 million light-years away</a:t>
              </a:r>
            </a:p>
          </p:txBody>
        </p:sp>
      </p:grpSp>
      <p:grpSp>
        <p:nvGrpSpPr>
          <p:cNvPr id="17" name="Group 16"/>
          <p:cNvGrpSpPr>
            <a:grpSpLocks/>
          </p:cNvGrpSpPr>
          <p:nvPr/>
        </p:nvGrpSpPr>
        <p:grpSpPr bwMode="auto">
          <a:xfrm>
            <a:off x="3022600" y="1600200"/>
            <a:ext cx="2768600" cy="4983163"/>
            <a:chOff x="-2441329" y="763874"/>
            <a:chExt cx="2768353" cy="4983811"/>
          </a:xfrm>
        </p:grpSpPr>
        <p:pic>
          <p:nvPicPr>
            <p:cNvPr id="10247" name="Picture 6" descr="Fig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6175" y="763874"/>
              <a:ext cx="26511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Rectangle 7"/>
            <p:cNvSpPr>
              <a:spLocks noChangeArrowheads="1"/>
            </p:cNvSpPr>
            <p:nvPr/>
          </p:nvSpPr>
          <p:spPr bwMode="auto">
            <a:xfrm>
              <a:off x="-2441329" y="5101354"/>
              <a:ext cx="27683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r>
                <a:rPr lang="en-US" altLang="et-EE"/>
                <a:t>Gamma-Ray Imaging </a:t>
              </a:r>
            </a:p>
            <a:p>
              <a:pPr algn="ctr" eaLnBrk="1" hangingPunct="1"/>
              <a:r>
                <a:rPr lang="tr-TR" altLang="et-EE"/>
                <a:t>İn nuclear medicine</a:t>
              </a:r>
              <a:endParaRPr lang="en-US" altLang="et-EE"/>
            </a:p>
          </p:txBody>
        </p:sp>
      </p:grpSp>
      <p:sp>
        <p:nvSpPr>
          <p:cNvPr id="15"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Gamma rays</a:t>
            </a:r>
            <a:endParaRPr lang="en-US" altLang="et-EE" sz="3200" dirty="0" smtClean="0">
              <a:latin typeface="+mn-lt"/>
            </a:endParaRPr>
          </a:p>
        </p:txBody>
      </p:sp>
    </p:spTree>
    <p:extLst>
      <p:ext uri="{BB962C8B-B14F-4D97-AF65-F5344CB8AC3E}">
        <p14:creationId xmlns:p14="http://schemas.microsoft.com/office/powerpoint/2010/main" val="29785875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433513"/>
            <a:ext cx="6165850" cy="33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Oval 2"/>
          <p:cNvSpPr>
            <a:spLocks noChangeArrowheads="1"/>
          </p:cNvSpPr>
          <p:nvPr/>
        </p:nvSpPr>
        <p:spPr bwMode="auto">
          <a:xfrm>
            <a:off x="2660650" y="2520950"/>
            <a:ext cx="1295400" cy="9906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a:p>
        </p:txBody>
      </p:sp>
      <p:sp>
        <p:nvSpPr>
          <p:cNvPr id="10"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X- rays</a:t>
            </a:r>
            <a:endParaRPr lang="en-US" altLang="et-EE" sz="3200" dirty="0" smtClean="0">
              <a:latin typeface="+mn-lt"/>
            </a:endParaRPr>
          </a:p>
        </p:txBody>
      </p:sp>
    </p:spTree>
    <p:extLst>
      <p:ext uri="{BB962C8B-B14F-4D97-AF65-F5344CB8AC3E}">
        <p14:creationId xmlns:p14="http://schemas.microsoft.com/office/powerpoint/2010/main" val="2945054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pic>
        <p:nvPicPr>
          <p:cNvPr id="2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3" y="1293813"/>
            <a:ext cx="3741737"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20"/>
          <p:cNvGrpSpPr>
            <a:grpSpLocks/>
          </p:cNvGrpSpPr>
          <p:nvPr/>
        </p:nvGrpSpPr>
        <p:grpSpPr bwMode="auto">
          <a:xfrm>
            <a:off x="4232275" y="1343025"/>
            <a:ext cx="4759325" cy="3000375"/>
            <a:chOff x="5282614" y="2590800"/>
            <a:chExt cx="3823010" cy="3214415"/>
          </a:xfrm>
        </p:grpSpPr>
        <p:pic>
          <p:nvPicPr>
            <p:cNvPr id="1229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590800"/>
              <a:ext cx="3459163"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Rectangle 5"/>
            <p:cNvSpPr>
              <a:spLocks noChangeArrowheads="1"/>
            </p:cNvSpPr>
            <p:nvPr/>
          </p:nvSpPr>
          <p:spPr bwMode="auto">
            <a:xfrm>
              <a:off x="5282614" y="5210620"/>
              <a:ext cx="3823010" cy="59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r>
                <a:rPr lang="tr-TR" altLang="et-EE"/>
                <a:t>X-ray images from the space</a:t>
              </a:r>
            </a:p>
            <a:p>
              <a:pPr algn="ctr" eaLnBrk="1" hangingPunct="1"/>
              <a:r>
                <a:rPr lang="en-US" altLang="et-EE"/>
                <a:t>The Chandra X-Ray Observatory</a:t>
              </a:r>
            </a:p>
          </p:txBody>
        </p:sp>
      </p:grpSp>
      <p:sp>
        <p:nvSpPr>
          <p:cNvPr id="10"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X- rays</a:t>
            </a:r>
            <a:endParaRPr lang="en-US" altLang="et-EE" sz="3200" dirty="0" smtClean="0">
              <a:latin typeface="+mn-lt"/>
            </a:endParaRPr>
          </a:p>
        </p:txBody>
      </p:sp>
    </p:spTree>
    <p:extLst>
      <p:ext uri="{BB962C8B-B14F-4D97-AF65-F5344CB8AC3E}">
        <p14:creationId xmlns:p14="http://schemas.microsoft.com/office/powerpoint/2010/main" val="12654280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150" y="1433513"/>
            <a:ext cx="6165850" cy="33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sp>
        <p:nvSpPr>
          <p:cNvPr id="13316" name="Oval 2"/>
          <p:cNvSpPr>
            <a:spLocks noChangeArrowheads="1"/>
          </p:cNvSpPr>
          <p:nvPr/>
        </p:nvSpPr>
        <p:spPr bwMode="auto">
          <a:xfrm>
            <a:off x="3740150" y="2492375"/>
            <a:ext cx="533400" cy="9906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sz="2000"/>
          </a:p>
        </p:txBody>
      </p:sp>
      <p:sp>
        <p:nvSpPr>
          <p:cNvPr id="7"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n-US" altLang="et-EE" sz="3200" dirty="0" smtClean="0">
                <a:latin typeface="+mn-lt"/>
              </a:rPr>
              <a:t>Ultra-violet</a:t>
            </a:r>
          </a:p>
        </p:txBody>
      </p:sp>
    </p:spTree>
    <p:extLst>
      <p:ext uri="{BB962C8B-B14F-4D97-AF65-F5344CB8AC3E}">
        <p14:creationId xmlns:p14="http://schemas.microsoft.com/office/powerpoint/2010/main" val="16694811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914400" y="1314450"/>
            <a:ext cx="5181600" cy="52657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a:spcBef>
                <a:spcPct val="50000"/>
              </a:spcBef>
            </a:pPr>
            <a:r>
              <a:rPr lang="en-US" altLang="et-EE" sz="3200"/>
              <a:t>Ultra-violet</a:t>
            </a:r>
          </a:p>
        </p:txBody>
      </p:sp>
    </p:spTree>
    <p:extLst>
      <p:ext uri="{BB962C8B-B14F-4D97-AF65-F5344CB8AC3E}">
        <p14:creationId xmlns:p14="http://schemas.microsoft.com/office/powerpoint/2010/main" val="19971983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grpSp>
        <p:nvGrpSpPr>
          <p:cNvPr id="15363" name="Group 1"/>
          <p:cNvGrpSpPr>
            <a:grpSpLocks/>
          </p:cNvGrpSpPr>
          <p:nvPr/>
        </p:nvGrpSpPr>
        <p:grpSpPr bwMode="auto">
          <a:xfrm>
            <a:off x="1557338" y="1503363"/>
            <a:ext cx="6165850" cy="3368675"/>
            <a:chOff x="2853531" y="1504156"/>
            <a:chExt cx="6165850" cy="3367088"/>
          </a:xfrm>
        </p:grpSpPr>
        <p:pic>
          <p:nvPicPr>
            <p:cNvPr id="15365"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3531" y="1504156"/>
              <a:ext cx="6165850"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Oval 2"/>
            <p:cNvSpPr>
              <a:spLocks noChangeArrowheads="1"/>
            </p:cNvSpPr>
            <p:nvPr/>
          </p:nvSpPr>
          <p:spPr bwMode="auto">
            <a:xfrm rot="5400000">
              <a:off x="5334000" y="3429000"/>
              <a:ext cx="533400" cy="9906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a:p>
          </p:txBody>
        </p:sp>
      </p:grpSp>
      <p:sp>
        <p:nvSpPr>
          <p:cNvPr id="23"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Visible light</a:t>
            </a:r>
            <a:endParaRPr lang="en-US" altLang="et-EE" sz="3200" dirty="0" smtClean="0">
              <a:latin typeface="+mn-lt"/>
            </a:endParaRPr>
          </a:p>
        </p:txBody>
      </p:sp>
    </p:spTree>
    <p:extLst>
      <p:ext uri="{BB962C8B-B14F-4D97-AF65-F5344CB8AC3E}">
        <p14:creationId xmlns:p14="http://schemas.microsoft.com/office/powerpoint/2010/main" val="22182478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grpSp>
        <p:nvGrpSpPr>
          <p:cNvPr id="7" name="Group 6"/>
          <p:cNvGrpSpPr>
            <a:grpSpLocks/>
          </p:cNvGrpSpPr>
          <p:nvPr/>
        </p:nvGrpSpPr>
        <p:grpSpPr bwMode="auto">
          <a:xfrm>
            <a:off x="4038600" y="1371600"/>
            <a:ext cx="3063875" cy="3065463"/>
            <a:chOff x="4876800" y="1330324"/>
            <a:chExt cx="3597275" cy="3600450"/>
          </a:xfrm>
        </p:grpSpPr>
        <p:grpSp>
          <p:nvGrpSpPr>
            <p:cNvPr id="16393" name="Group 4"/>
            <p:cNvGrpSpPr>
              <a:grpSpLocks/>
            </p:cNvGrpSpPr>
            <p:nvPr/>
          </p:nvGrpSpPr>
          <p:grpSpPr bwMode="auto">
            <a:xfrm>
              <a:off x="4876800" y="1330324"/>
              <a:ext cx="3597275" cy="3600450"/>
              <a:chOff x="4876800" y="1330324"/>
              <a:chExt cx="3597275" cy="3600450"/>
            </a:xfrm>
          </p:grpSpPr>
          <p:pic>
            <p:nvPicPr>
              <p:cNvPr id="1639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330324"/>
                <a:ext cx="18002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7975" y="3116261"/>
                <a:ext cx="18002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3130549"/>
                <a:ext cx="17970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7025" y="1330324"/>
                <a:ext cx="17970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394" name="Group 5"/>
            <p:cNvGrpSpPr>
              <a:grpSpLocks/>
            </p:cNvGrpSpPr>
            <p:nvPr/>
          </p:nvGrpSpPr>
          <p:grpSpPr bwMode="auto">
            <a:xfrm>
              <a:off x="6172200" y="1600200"/>
              <a:ext cx="2184152" cy="2032124"/>
              <a:chOff x="6172200" y="1600200"/>
              <a:chExt cx="2184152" cy="2032124"/>
            </a:xfrm>
          </p:grpSpPr>
          <p:sp>
            <p:nvSpPr>
              <p:cNvPr id="16395" name="TextBox 3"/>
              <p:cNvSpPr txBox="1">
                <a:spLocks noChangeArrowheads="1"/>
              </p:cNvSpPr>
              <p:nvPr/>
            </p:nvSpPr>
            <p:spPr bwMode="auto">
              <a:xfrm>
                <a:off x="7848600" y="1600200"/>
                <a:ext cx="3513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r>
                  <a:rPr lang="en-US" altLang="et-EE">
                    <a:solidFill>
                      <a:srgbClr val="FF0000"/>
                    </a:solidFill>
                    <a:latin typeface="Times New Roman" pitchFamily="18" charset="0"/>
                    <a:cs typeface="Times New Roman" pitchFamily="18" charset="0"/>
                  </a:rPr>
                  <a:t>R</a:t>
                </a:r>
                <a:endParaRPr lang="et-EE" altLang="et-EE">
                  <a:solidFill>
                    <a:srgbClr val="FF0000"/>
                  </a:solidFill>
                  <a:latin typeface="Times New Roman" pitchFamily="18" charset="0"/>
                  <a:cs typeface="Times New Roman" pitchFamily="18" charset="0"/>
                </a:endParaRPr>
              </a:p>
            </p:txBody>
          </p:sp>
          <p:sp>
            <p:nvSpPr>
              <p:cNvPr id="16396" name="TextBox 13"/>
              <p:cNvSpPr txBox="1">
                <a:spLocks noChangeArrowheads="1"/>
              </p:cNvSpPr>
              <p:nvPr/>
            </p:nvSpPr>
            <p:spPr bwMode="auto">
              <a:xfrm>
                <a:off x="6172200" y="3262992"/>
                <a:ext cx="3642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r>
                  <a:rPr lang="en-US" altLang="et-EE" b="0">
                    <a:solidFill>
                      <a:srgbClr val="00FF00"/>
                    </a:solidFill>
                    <a:latin typeface="Times New Roman" pitchFamily="18" charset="0"/>
                    <a:cs typeface="Times New Roman" pitchFamily="18" charset="0"/>
                  </a:rPr>
                  <a:t>G</a:t>
                </a:r>
                <a:endParaRPr lang="et-EE" altLang="et-EE" b="0">
                  <a:solidFill>
                    <a:srgbClr val="00FF00"/>
                  </a:solidFill>
                  <a:latin typeface="Times New Roman" pitchFamily="18" charset="0"/>
                  <a:cs typeface="Times New Roman" pitchFamily="18" charset="0"/>
                </a:endParaRPr>
              </a:p>
            </p:txBody>
          </p:sp>
          <p:sp>
            <p:nvSpPr>
              <p:cNvPr id="16397" name="TextBox 14"/>
              <p:cNvSpPr txBox="1">
                <a:spLocks noChangeArrowheads="1"/>
              </p:cNvSpPr>
              <p:nvPr/>
            </p:nvSpPr>
            <p:spPr bwMode="auto">
              <a:xfrm>
                <a:off x="8017798" y="3200400"/>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r>
                  <a:rPr lang="en-US" altLang="et-EE" b="0">
                    <a:solidFill>
                      <a:srgbClr val="0099FF"/>
                    </a:solidFill>
                    <a:latin typeface="Times New Roman" pitchFamily="18" charset="0"/>
                    <a:cs typeface="Times New Roman" pitchFamily="18" charset="0"/>
                  </a:rPr>
                  <a:t>B</a:t>
                </a:r>
                <a:endParaRPr lang="et-EE" altLang="et-EE" b="0">
                  <a:solidFill>
                    <a:srgbClr val="0099FF"/>
                  </a:solidFill>
                  <a:latin typeface="Times New Roman" pitchFamily="18" charset="0"/>
                  <a:cs typeface="Times New Roman" pitchFamily="18" charset="0"/>
                </a:endParaRPr>
              </a:p>
            </p:txBody>
          </p:sp>
        </p:grpSp>
      </p:grpSp>
      <p:pic>
        <p:nvPicPr>
          <p:cNvPr id="19"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4495800"/>
            <a:ext cx="1771650"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14550" y="4495800"/>
            <a:ext cx="1771650"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825" y="4491038"/>
            <a:ext cx="1771650"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825" y="1430338"/>
            <a:ext cx="3392488"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Visible light</a:t>
            </a:r>
            <a:endParaRPr lang="en-US" altLang="et-EE" sz="3200" dirty="0" smtClean="0">
              <a:latin typeface="+mn-lt"/>
            </a:endParaRPr>
          </a:p>
        </p:txBody>
      </p:sp>
    </p:spTree>
    <p:extLst>
      <p:ext uri="{BB962C8B-B14F-4D97-AF65-F5344CB8AC3E}">
        <p14:creationId xmlns:p14="http://schemas.microsoft.com/office/powerpoint/2010/main" val="12259948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nodeType="afterEffect">
                                  <p:stCondLst>
                                    <p:cond delay="100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nodeType="afterGroup">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grpSp>
        <p:nvGrpSpPr>
          <p:cNvPr id="17411" name="Group 1"/>
          <p:cNvGrpSpPr>
            <a:grpSpLocks/>
          </p:cNvGrpSpPr>
          <p:nvPr/>
        </p:nvGrpSpPr>
        <p:grpSpPr bwMode="auto">
          <a:xfrm>
            <a:off x="1489075" y="1503363"/>
            <a:ext cx="6165850" cy="3367087"/>
            <a:chOff x="1377950" y="595312"/>
            <a:chExt cx="6165850" cy="3367088"/>
          </a:xfrm>
        </p:grpSpPr>
        <p:pic>
          <p:nvPicPr>
            <p:cNvPr id="17414"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7950" y="595312"/>
              <a:ext cx="6165850"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Oval 2"/>
            <p:cNvSpPr>
              <a:spLocks noChangeArrowheads="1"/>
            </p:cNvSpPr>
            <p:nvPr/>
          </p:nvSpPr>
          <p:spPr bwMode="auto">
            <a:xfrm rot="5400000">
              <a:off x="4229100" y="1506537"/>
              <a:ext cx="1066800" cy="14478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a:p>
          </p:txBody>
        </p:sp>
      </p:grpSp>
      <p:sp>
        <p:nvSpPr>
          <p:cNvPr id="15"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Infrared</a:t>
            </a:r>
            <a:endParaRPr lang="en-US" altLang="et-EE" sz="3200" dirty="0" smtClean="0">
              <a:latin typeface="+mn-lt"/>
            </a:endParaRPr>
          </a:p>
        </p:txBody>
      </p:sp>
    </p:spTree>
    <p:extLst>
      <p:ext uri="{BB962C8B-B14F-4D97-AF65-F5344CB8AC3E}">
        <p14:creationId xmlns:p14="http://schemas.microsoft.com/office/powerpoint/2010/main" val="18311768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altLang="ar-SA" b="1" dirty="0" smtClean="0"/>
              <a:t>Introduction</a:t>
            </a:r>
          </a:p>
        </p:txBody>
      </p:sp>
      <p:sp>
        <p:nvSpPr>
          <p:cNvPr id="3" name="Content Placeholder 2"/>
          <p:cNvSpPr>
            <a:spLocks noGrp="1"/>
          </p:cNvSpPr>
          <p:nvPr>
            <p:ph idx="1"/>
          </p:nvPr>
        </p:nvSpPr>
        <p:spPr/>
        <p:txBody>
          <a:bodyPr/>
          <a:lstStyle/>
          <a:p>
            <a:pPr marL="0" indent="0" algn="ctr" eaLnBrk="1" hangingPunct="1">
              <a:buFontTx/>
              <a:buNone/>
              <a:defRPr/>
            </a:pPr>
            <a:endParaRPr lang="en-IE" i="1" dirty="0" smtClean="0"/>
          </a:p>
          <a:p>
            <a:pPr marL="0" indent="0" algn="ctr" eaLnBrk="1" hangingPunct="1">
              <a:buFontTx/>
              <a:buNone/>
              <a:defRPr/>
            </a:pPr>
            <a:endParaRPr lang="en-IE" i="1" dirty="0" smtClean="0"/>
          </a:p>
          <a:p>
            <a:pPr marL="0" indent="0" algn="ctr" eaLnBrk="1" hangingPunct="1">
              <a:buFontTx/>
              <a:buNone/>
              <a:defRPr/>
            </a:pPr>
            <a:r>
              <a:rPr lang="en-IE" b="1" i="1" dirty="0" smtClean="0"/>
              <a:t>“One picture is worth more than ten thousand words”</a:t>
            </a:r>
          </a:p>
          <a:p>
            <a:pPr marL="0" indent="0" algn="r" eaLnBrk="1" hangingPunct="1">
              <a:buFontTx/>
              <a:buNone/>
              <a:defRPr/>
            </a:pPr>
            <a:r>
              <a:rPr lang="en-IE" dirty="0" smtClean="0"/>
              <a:t>Anonymous</a:t>
            </a:r>
          </a:p>
          <a:p>
            <a:pPr eaLnBrk="1" hangingPunct="1">
              <a:defRPr/>
            </a:pPr>
            <a:endParaRPr lang="en-US" dirty="0" smtClean="0"/>
          </a:p>
        </p:txBody>
      </p:sp>
    </p:spTree>
    <p:extLst>
      <p:ext uri="{BB962C8B-B14F-4D97-AF65-F5344CB8AC3E}">
        <p14:creationId xmlns:p14="http://schemas.microsoft.com/office/powerpoint/2010/main" val="1226965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t-EE" altLang="et-EE" sz="3200" dirty="0" smtClean="0">
                <a:latin typeface="+mn-lt"/>
              </a:rPr>
              <a:t>Infrared</a:t>
            </a:r>
            <a:endParaRPr lang="en-US" altLang="et-EE" sz="3200" dirty="0" smtClean="0">
              <a:latin typeface="+mn-lt"/>
            </a:endParaRPr>
          </a:p>
        </p:txBody>
      </p:sp>
      <p:grpSp>
        <p:nvGrpSpPr>
          <p:cNvPr id="8" name="Group 7"/>
          <p:cNvGrpSpPr/>
          <p:nvPr/>
        </p:nvGrpSpPr>
        <p:grpSpPr>
          <a:xfrm>
            <a:off x="1335167" y="1447800"/>
            <a:ext cx="6184742" cy="1899106"/>
            <a:chOff x="1609725" y="2514600"/>
            <a:chExt cx="5334377" cy="1460851"/>
          </a:xfrm>
          <a:solidFill>
            <a:schemeClr val="bg1"/>
          </a:solidFill>
        </p:grpSpPr>
        <p:sp>
          <p:nvSpPr>
            <p:cNvPr id="9" name="Rectangle 4"/>
            <p:cNvSpPr>
              <a:spLocks noChangeArrowheads="1"/>
            </p:cNvSpPr>
            <p:nvPr/>
          </p:nvSpPr>
          <p:spPr bwMode="auto">
            <a:xfrm>
              <a:off x="1848227" y="3762375"/>
              <a:ext cx="5095875" cy="2130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defRPr/>
              </a:pPr>
              <a:r>
                <a:rPr lang="en-US" altLang="et-EE" sz="1200" dirty="0" smtClean="0"/>
                <a:t>infrared ("thermal") </a:t>
              </a:r>
              <a:r>
                <a:rPr lang="tr-TR" altLang="et-EE" sz="1200" dirty="0" smtClean="0"/>
                <a:t>image                        </a:t>
              </a:r>
              <a:r>
                <a:rPr lang="et-EE" altLang="et-EE" sz="1200" dirty="0" smtClean="0"/>
                <a:t>      </a:t>
              </a:r>
              <a:r>
                <a:rPr lang="tr-TR" altLang="et-EE" sz="1200" dirty="0" smtClean="0"/>
                <a:t>Snake around the arm</a:t>
              </a:r>
              <a:endParaRPr lang="en-US" altLang="et-EE" sz="1200" dirty="0" smtClean="0"/>
            </a:p>
          </p:txBody>
        </p:sp>
        <p:grpSp>
          <p:nvGrpSpPr>
            <p:cNvPr id="10" name="Group 9"/>
            <p:cNvGrpSpPr/>
            <p:nvPr/>
          </p:nvGrpSpPr>
          <p:grpSpPr>
            <a:xfrm>
              <a:off x="1609725" y="2514600"/>
              <a:ext cx="5086350" cy="1247775"/>
              <a:chOff x="1609725" y="2514600"/>
              <a:chExt cx="5086350" cy="1247775"/>
            </a:xfrm>
            <a:grpFill/>
          </p:grpSpPr>
          <p:pic>
            <p:nvPicPr>
              <p:cNvPr id="11" name="Picture 3" descr="http://upload.wikimedia.org/wikipedia/commons/thumb/0/0c/Infrared_dog.jpg/332px-Infrared_do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725" y="2514600"/>
                <a:ext cx="2438400" cy="1241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 name="Picture 5" descr="http://upload.wikimedia.org/wikipedia/commons/thumb/e/e8/Wiki_stranglesnake.jpg/220px-Wiki_stranglesnake.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0575" y="2514600"/>
                <a:ext cx="2095500" cy="1247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grpSp>
        <p:nvGrpSpPr>
          <p:cNvPr id="13" name="Group 12"/>
          <p:cNvGrpSpPr/>
          <p:nvPr/>
        </p:nvGrpSpPr>
        <p:grpSpPr>
          <a:xfrm>
            <a:off x="1600200" y="3766066"/>
            <a:ext cx="4572000" cy="2253734"/>
            <a:chOff x="2667000" y="4267200"/>
            <a:chExt cx="4572000" cy="2253734"/>
          </a:xfrm>
          <a:solidFill>
            <a:schemeClr val="bg1"/>
          </a:solidFill>
        </p:grpSpPr>
        <p:pic>
          <p:nvPicPr>
            <p:cNvPr id="14" name="Picture 10" descr="M51 UV, Visible, I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4267200"/>
              <a:ext cx="3781425" cy="178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2667000" y="6059269"/>
              <a:ext cx="4572000" cy="461665"/>
            </a:xfrm>
            <a:prstGeom prst="rect">
              <a:avLst/>
            </a:prstGeom>
            <a:grpFill/>
          </p:spPr>
          <p:txBody>
            <a:bodyPr>
              <a:spAutoFit/>
            </a:bodyPr>
            <a:lstStyle/>
            <a:p>
              <a:pPr algn="ctr">
                <a:defRPr/>
              </a:pPr>
              <a:r>
                <a:rPr lang="en-US" sz="1200" dirty="0">
                  <a:latin typeface="Arial" charset="0"/>
                  <a:ea typeface="ＭＳ Ｐゴシック" pitchFamily="34" charset="-128"/>
                </a:rPr>
                <a:t>Messier 51 in ultraviolet (GALEX), visible (DSS), and </a:t>
              </a:r>
              <a:r>
                <a:rPr lang="en-US" sz="1200" dirty="0">
                  <a:solidFill>
                    <a:srgbClr val="FF0000"/>
                  </a:solidFill>
                  <a:latin typeface="Arial" charset="0"/>
                  <a:ea typeface="ＭＳ Ｐゴシック" pitchFamily="34" charset="-128"/>
                </a:rPr>
                <a:t>near infrared </a:t>
              </a:r>
              <a:r>
                <a:rPr lang="en-US" sz="1200" dirty="0">
                  <a:latin typeface="Arial" charset="0"/>
                  <a:ea typeface="ＭＳ Ｐゴシック" pitchFamily="34" charset="-128"/>
                </a:rPr>
                <a:t>(2MASS).</a:t>
              </a:r>
              <a:r>
                <a:rPr lang="en-US" sz="1200" dirty="0">
                  <a:solidFill>
                    <a:srgbClr val="008000"/>
                  </a:solidFill>
                  <a:latin typeface="Arial" charset="0"/>
                  <a:ea typeface="ＭＳ Ｐゴシック" pitchFamily="34" charset="-128"/>
                </a:rPr>
                <a:t> </a:t>
              </a:r>
              <a:r>
                <a:rPr lang="en-US" sz="1200" i="1" dirty="0">
                  <a:latin typeface="Arial" charset="0"/>
                  <a:ea typeface="ＭＳ Ｐゴシック" pitchFamily="34" charset="-128"/>
                </a:rPr>
                <a:t>Courtesy of James </a:t>
              </a:r>
              <a:r>
                <a:rPr lang="en-US" sz="1200" i="1" dirty="0" err="1">
                  <a:latin typeface="Arial" charset="0"/>
                  <a:ea typeface="ＭＳ Ｐゴシック" pitchFamily="34" charset="-128"/>
                </a:rPr>
                <a:t>Fanson</a:t>
              </a:r>
              <a:r>
                <a:rPr lang="en-US" sz="1200" i="1" dirty="0">
                  <a:latin typeface="Arial" charset="0"/>
                  <a:ea typeface="ＭＳ Ｐゴシック" pitchFamily="34" charset="-128"/>
                </a:rPr>
                <a:t>.</a:t>
              </a:r>
            </a:p>
          </p:txBody>
        </p:sp>
      </p:grpSp>
    </p:spTree>
    <p:extLst>
      <p:ext uri="{BB962C8B-B14F-4D97-AF65-F5344CB8AC3E}">
        <p14:creationId xmlns:p14="http://schemas.microsoft.com/office/powerpoint/2010/main" val="6559559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grpSp>
        <p:nvGrpSpPr>
          <p:cNvPr id="19459" name="Group 1"/>
          <p:cNvGrpSpPr>
            <a:grpSpLocks/>
          </p:cNvGrpSpPr>
          <p:nvPr/>
        </p:nvGrpSpPr>
        <p:grpSpPr bwMode="auto">
          <a:xfrm>
            <a:off x="1417638" y="1503363"/>
            <a:ext cx="6165850" cy="3368675"/>
            <a:chOff x="4044950" y="588962"/>
            <a:chExt cx="6165850" cy="3367088"/>
          </a:xfrm>
        </p:grpSpPr>
        <p:pic>
          <p:nvPicPr>
            <p:cNvPr id="19462"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4950" y="588962"/>
              <a:ext cx="6165850"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Oval 2"/>
            <p:cNvSpPr>
              <a:spLocks noChangeArrowheads="1"/>
            </p:cNvSpPr>
            <p:nvPr/>
          </p:nvSpPr>
          <p:spPr bwMode="auto">
            <a:xfrm rot="5400000">
              <a:off x="8113713" y="1614487"/>
              <a:ext cx="838200" cy="11430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a:p>
          </p:txBody>
        </p:sp>
      </p:grpSp>
      <p:sp>
        <p:nvSpPr>
          <p:cNvPr id="10"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n-US" altLang="et-EE" sz="3200" dirty="0" smtClean="0">
                <a:latin typeface="+mn-lt"/>
              </a:rPr>
              <a:t>Microwaves</a:t>
            </a:r>
          </a:p>
        </p:txBody>
      </p:sp>
    </p:spTree>
    <p:extLst>
      <p:ext uri="{BB962C8B-B14F-4D97-AF65-F5344CB8AC3E}">
        <p14:creationId xmlns:p14="http://schemas.microsoft.com/office/powerpoint/2010/main" val="3849565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pic>
        <p:nvPicPr>
          <p:cNvPr id="15" name="Picture 8"/>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231775" y="1676400"/>
            <a:ext cx="5226050" cy="2590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Group 15"/>
          <p:cNvGrpSpPr/>
          <p:nvPr/>
        </p:nvGrpSpPr>
        <p:grpSpPr>
          <a:xfrm>
            <a:off x="5909469" y="1600200"/>
            <a:ext cx="3023007" cy="2760219"/>
            <a:chOff x="6233319" y="2390775"/>
            <a:chExt cx="3023007" cy="2760219"/>
          </a:xfrm>
          <a:solidFill>
            <a:schemeClr val="bg1"/>
          </a:solidFill>
        </p:grpSpPr>
        <p:pic>
          <p:nvPicPr>
            <p:cNvPr id="17" name="Picture 6" descr="http://www.sandia.gov/RADAR/images/3dsar.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3722" y="2390775"/>
              <a:ext cx="2362200" cy="1771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a:spLocks noChangeArrowheads="1"/>
            </p:cNvSpPr>
            <p:nvPr/>
          </p:nvSpPr>
          <p:spPr bwMode="auto">
            <a:xfrm>
              <a:off x="6233319" y="4504663"/>
              <a:ext cx="3023007" cy="6463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defRPr/>
              </a:pPr>
              <a:r>
                <a:rPr lang="en-US" altLang="et-EE" dirty="0" smtClean="0"/>
                <a:t>Synthetic Aperture Radar</a:t>
              </a:r>
              <a:r>
                <a:rPr lang="tr-TR" altLang="et-EE" dirty="0" smtClean="0"/>
                <a:t> </a:t>
              </a:r>
              <a:endParaRPr lang="et-EE" altLang="et-EE" dirty="0" smtClean="0"/>
            </a:p>
            <a:p>
              <a:pPr algn="ctr" eaLnBrk="1" hangingPunct="1">
                <a:defRPr/>
              </a:pPr>
              <a:r>
                <a:rPr lang="tr-TR" altLang="et-EE" dirty="0" smtClean="0"/>
                <a:t>System</a:t>
              </a:r>
              <a:endParaRPr lang="en-US" altLang="et-EE" dirty="0" smtClean="0"/>
            </a:p>
          </p:txBody>
        </p:sp>
      </p:grpSp>
      <p:sp>
        <p:nvSpPr>
          <p:cNvPr id="20486"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a:spcBef>
                <a:spcPct val="50000"/>
              </a:spcBef>
            </a:pPr>
            <a:r>
              <a:rPr lang="en-US" altLang="et-EE" sz="3200"/>
              <a:t>Microwaves</a:t>
            </a:r>
          </a:p>
        </p:txBody>
      </p:sp>
    </p:spTree>
    <p:extLst>
      <p:ext uri="{BB962C8B-B14F-4D97-AF65-F5344CB8AC3E}">
        <p14:creationId xmlns:p14="http://schemas.microsoft.com/office/powerpoint/2010/main" val="6129932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grpSp>
        <p:nvGrpSpPr>
          <p:cNvPr id="21507" name="Group 1"/>
          <p:cNvGrpSpPr>
            <a:grpSpLocks/>
          </p:cNvGrpSpPr>
          <p:nvPr/>
        </p:nvGrpSpPr>
        <p:grpSpPr bwMode="auto">
          <a:xfrm>
            <a:off x="1417638" y="1503363"/>
            <a:ext cx="6165850" cy="3368675"/>
            <a:chOff x="4044950" y="588962"/>
            <a:chExt cx="6165850" cy="3367088"/>
          </a:xfrm>
        </p:grpSpPr>
        <p:pic>
          <p:nvPicPr>
            <p:cNvPr id="21510" name="Picture 9" descr="http://www.aos.wisc.edu/~aalopez/aos101/wk5/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4950" y="588962"/>
              <a:ext cx="6165850"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Oval 2"/>
            <p:cNvSpPr>
              <a:spLocks noChangeArrowheads="1"/>
            </p:cNvSpPr>
            <p:nvPr/>
          </p:nvSpPr>
          <p:spPr bwMode="auto">
            <a:xfrm rot="5400000">
              <a:off x="9144000" y="1614487"/>
              <a:ext cx="838200" cy="1143000"/>
            </a:xfrm>
            <a:prstGeom prst="ellipse">
              <a:avLst/>
            </a:prstGeom>
            <a:noFill/>
            <a:ln w="34925" algn="ctr">
              <a:solidFill>
                <a:srgbClr val="FF0000"/>
              </a:solidFill>
              <a:prstDash val="dash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endParaRPr lang="et-EE" altLang="et-EE"/>
            </a:p>
          </p:txBody>
        </p:sp>
      </p:grpSp>
      <p:sp>
        <p:nvSpPr>
          <p:cNvPr id="10" name="Text Box 6"/>
          <p:cNvSpPr txBox="1">
            <a:spLocks noChangeArrowheads="1"/>
          </p:cNvSpPr>
          <p:nvPr/>
        </p:nvSpPr>
        <p:spPr bwMode="auto">
          <a:xfrm>
            <a:off x="0" y="7302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n-US" altLang="et-EE" sz="3200" dirty="0" smtClean="0">
                <a:latin typeface="+mn-lt"/>
              </a:rPr>
              <a:t>Radio Waves</a:t>
            </a:r>
          </a:p>
        </p:txBody>
      </p:sp>
    </p:spTree>
    <p:extLst>
      <p:ext uri="{BB962C8B-B14F-4D97-AF65-F5344CB8AC3E}">
        <p14:creationId xmlns:p14="http://schemas.microsoft.com/office/powerpoint/2010/main" val="16955714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7"/>
          <p:cNvSpPr txBox="1">
            <a:spLocks noChangeArrowheads="1"/>
          </p:cNvSpPr>
          <p:nvPr/>
        </p:nvSpPr>
        <p:spPr bwMode="auto">
          <a:xfrm>
            <a:off x="457200" y="2959100"/>
            <a:ext cx="8367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spcBef>
                <a:spcPct val="50000"/>
              </a:spcBef>
            </a:pPr>
            <a:r>
              <a:rPr lang="en-US" altLang="et-EE" sz="2400" i="1">
                <a:solidFill>
                  <a:schemeClr val="accent2"/>
                </a:solidFill>
                <a:latin typeface="Times New Roman" pitchFamily="18" charset="0"/>
              </a:rPr>
              <a:t> </a:t>
            </a:r>
          </a:p>
        </p:txBody>
      </p:sp>
      <p:grpSp>
        <p:nvGrpSpPr>
          <p:cNvPr id="11" name="Group 10"/>
          <p:cNvGrpSpPr>
            <a:grpSpLocks/>
          </p:cNvGrpSpPr>
          <p:nvPr/>
        </p:nvGrpSpPr>
        <p:grpSpPr bwMode="auto">
          <a:xfrm>
            <a:off x="2627784" y="1452563"/>
            <a:ext cx="4267200" cy="4667250"/>
            <a:chOff x="5486400" y="2438400"/>
            <a:chExt cx="3333750" cy="3614782"/>
          </a:xfrm>
        </p:grpSpPr>
        <p:pic>
          <p:nvPicPr>
            <p:cNvPr id="22534" name="Picture 6" descr="http://hendrix2.uoregon.edu/~imamura/102/images/Magnetic-Resonance-Imagin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438400"/>
              <a:ext cx="3333750"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Rectangle 12"/>
            <p:cNvSpPr>
              <a:spLocks noChangeArrowheads="1"/>
            </p:cNvSpPr>
            <p:nvPr/>
          </p:nvSpPr>
          <p:spPr bwMode="auto">
            <a:xfrm>
              <a:off x="5492180" y="5767115"/>
              <a:ext cx="3295650" cy="286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r>
                <a:rPr lang="tr-TR" altLang="et-EE"/>
                <a:t>MRI image slices from the brain</a:t>
              </a:r>
              <a:endParaRPr lang="en-US" altLang="et-EE"/>
            </a:p>
          </p:txBody>
        </p:sp>
      </p:grpSp>
      <p:sp>
        <p:nvSpPr>
          <p:cNvPr id="10" name="Text Box 6"/>
          <p:cNvSpPr txBox="1">
            <a:spLocks noChangeArrowheads="1"/>
          </p:cNvSpPr>
          <p:nvPr/>
        </p:nvSpPr>
        <p:spPr bwMode="auto">
          <a:xfrm>
            <a:off x="0" y="730250"/>
            <a:ext cx="9144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n-US" altLang="et-EE" sz="3200" dirty="0"/>
              <a:t>Radio Waves</a:t>
            </a:r>
          </a:p>
          <a:p>
            <a:pPr algn="ctr">
              <a:spcBef>
                <a:spcPct val="50000"/>
              </a:spcBef>
              <a:defRPr/>
            </a:pPr>
            <a:endParaRPr lang="en-US" altLang="et-EE" sz="3200" dirty="0" smtClean="0">
              <a:latin typeface="+mn-lt"/>
            </a:endParaRPr>
          </a:p>
        </p:txBody>
      </p:sp>
    </p:spTree>
    <p:extLst>
      <p:ext uri="{BB962C8B-B14F-4D97-AF65-F5344CB8AC3E}">
        <p14:creationId xmlns:p14="http://schemas.microsoft.com/office/powerpoint/2010/main" val="20100595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0" y="785813"/>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en-US" altLang="et-EE" sz="3200" dirty="0" smtClean="0">
                <a:latin typeface="+mj-lt"/>
              </a:rPr>
              <a:t>Digital Images based on the EM Spectrum</a:t>
            </a:r>
          </a:p>
        </p:txBody>
      </p:sp>
      <p:sp>
        <p:nvSpPr>
          <p:cNvPr id="15363" name="Text Box 3"/>
          <p:cNvSpPr txBox="1">
            <a:spLocks noChangeArrowheads="1"/>
          </p:cNvSpPr>
          <p:nvPr/>
        </p:nvSpPr>
        <p:spPr bwMode="auto">
          <a:xfrm>
            <a:off x="1028700" y="1363663"/>
            <a:ext cx="723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spcBef>
                <a:spcPct val="50000"/>
              </a:spcBef>
              <a:defRPr/>
            </a:pPr>
            <a:r>
              <a:rPr lang="en-US" altLang="et-EE" sz="2400" dirty="0" smtClean="0">
                <a:latin typeface="+mn-lt"/>
              </a:rPr>
              <a:t>An example showing Imaging in all of the bands</a:t>
            </a:r>
          </a:p>
        </p:txBody>
      </p:sp>
      <p:pic>
        <p:nvPicPr>
          <p:cNvPr id="23556" name="Picture 6"/>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bwMode="auto">
          <a:xfrm>
            <a:off x="533400" y="2362200"/>
            <a:ext cx="8153400" cy="2441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Line 8"/>
          <p:cNvSpPr>
            <a:spLocks noChangeShapeType="1"/>
          </p:cNvSpPr>
          <p:nvPr/>
        </p:nvSpPr>
        <p:spPr bwMode="auto">
          <a:xfrm flipH="1">
            <a:off x="4495800" y="4191000"/>
            <a:ext cx="15240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ar-SA"/>
          </a:p>
        </p:txBody>
      </p:sp>
      <p:sp>
        <p:nvSpPr>
          <p:cNvPr id="23558" name="Text Box 9"/>
          <p:cNvSpPr txBox="1">
            <a:spLocks noChangeArrowheads="1"/>
          </p:cNvSpPr>
          <p:nvPr/>
        </p:nvSpPr>
        <p:spPr bwMode="auto">
          <a:xfrm>
            <a:off x="3771900" y="5332413"/>
            <a:ext cx="1752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spcBef>
                <a:spcPct val="50000"/>
              </a:spcBef>
            </a:pPr>
            <a:r>
              <a:rPr lang="en-US" altLang="et-EE">
                <a:solidFill>
                  <a:srgbClr val="FF0000"/>
                </a:solidFill>
              </a:rPr>
              <a:t>Visible light</a:t>
            </a:r>
          </a:p>
        </p:txBody>
      </p:sp>
    </p:spTree>
    <p:extLst>
      <p:ext uri="{BB962C8B-B14F-4D97-AF65-F5344CB8AC3E}">
        <p14:creationId xmlns:p14="http://schemas.microsoft.com/office/powerpoint/2010/main" val="23722163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0" y="6858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a:spcBef>
                <a:spcPct val="50000"/>
              </a:spcBef>
              <a:defRPr/>
            </a:pPr>
            <a:r>
              <a:rPr lang="tr-TR" altLang="et-EE" sz="3200" dirty="0" smtClean="0">
                <a:latin typeface="+mj-lt"/>
              </a:rPr>
              <a:t>Ultrasound Imaging</a:t>
            </a:r>
            <a:endParaRPr lang="en-US" altLang="et-EE" sz="3200" dirty="0" smtClean="0">
              <a:latin typeface="+mj-lt"/>
            </a:endParaRPr>
          </a:p>
        </p:txBody>
      </p:sp>
      <p:sp>
        <p:nvSpPr>
          <p:cNvPr id="24579" name="Text Box 9"/>
          <p:cNvSpPr txBox="1">
            <a:spLocks noChangeArrowheads="1"/>
          </p:cNvSpPr>
          <p:nvPr/>
        </p:nvSpPr>
        <p:spPr bwMode="auto">
          <a:xfrm>
            <a:off x="3414713" y="3349625"/>
            <a:ext cx="2628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eaLnBrk="1" hangingPunct="1">
              <a:spcBef>
                <a:spcPct val="50000"/>
              </a:spcBef>
            </a:pPr>
            <a:r>
              <a:rPr lang="tr-TR" altLang="et-EE">
                <a:solidFill>
                  <a:srgbClr val="FF0000"/>
                </a:solidFill>
              </a:rPr>
              <a:t>Ultrasonic spectrum</a:t>
            </a:r>
            <a:endParaRPr lang="en-US" altLang="et-EE">
              <a:solidFill>
                <a:srgbClr val="FF0000"/>
              </a:solidFill>
            </a:endParaRPr>
          </a:p>
        </p:txBody>
      </p:sp>
      <p:pic>
        <p:nvPicPr>
          <p:cNvPr id="24580" name="Picture 2" descr="File:Ultrasound range diagram.sv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465263"/>
            <a:ext cx="7629525"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4" descr="http://t0.gstatic.com/images?q=tbn:ANd9GcTPbHU0ynnCvBc24SbjU3q0I80VZO9tldatShtLPqlaAqhXPDt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0" y="3781425"/>
            <a:ext cx="246697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6" descr="http://t1.gstatic.com/images?q=tbn:ANd9GcSREK4PZw03pcKyWBnH2iTwnAvHNLO0APjJpCDisMaXI3FTEQUhg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3802063"/>
            <a:ext cx="198120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Text Box 9"/>
          <p:cNvSpPr txBox="1">
            <a:spLocks noChangeArrowheads="1"/>
          </p:cNvSpPr>
          <p:nvPr/>
        </p:nvSpPr>
        <p:spPr bwMode="auto">
          <a:xfrm>
            <a:off x="484188" y="5651500"/>
            <a:ext cx="26797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spcBef>
                <a:spcPct val="50000"/>
              </a:spcBef>
            </a:pPr>
            <a:r>
              <a:rPr lang="tr-TR" altLang="et-EE"/>
              <a:t>Ultrasonic Baby image during pragnancy</a:t>
            </a:r>
            <a:endParaRPr lang="en-US" altLang="et-EE"/>
          </a:p>
        </p:txBody>
      </p:sp>
      <p:sp>
        <p:nvSpPr>
          <p:cNvPr id="24584" name="Text Box 9"/>
          <p:cNvSpPr txBox="1">
            <a:spLocks noChangeArrowheads="1"/>
          </p:cNvSpPr>
          <p:nvPr/>
        </p:nvSpPr>
        <p:spPr bwMode="auto">
          <a:xfrm>
            <a:off x="3438525" y="5678488"/>
            <a:ext cx="2190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ctr" eaLnBrk="1" hangingPunct="1">
              <a:spcBef>
                <a:spcPct val="50000"/>
              </a:spcBef>
            </a:pPr>
            <a:r>
              <a:rPr lang="tr-TR" altLang="et-EE"/>
              <a:t>Ultrasound image acquisition device</a:t>
            </a:r>
            <a:endParaRPr lang="en-US" altLang="et-EE"/>
          </a:p>
        </p:txBody>
      </p:sp>
    </p:spTree>
    <p:extLst>
      <p:ext uri="{BB962C8B-B14F-4D97-AF65-F5344CB8AC3E}">
        <p14:creationId xmlns:p14="http://schemas.microsoft.com/office/powerpoint/2010/main" val="12987238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9962" y="0"/>
            <a:ext cx="9134037" cy="6986528"/>
          </a:xfrm>
          <a:prstGeom prst="rect">
            <a:avLst/>
          </a:prstGeom>
        </p:spPr>
        <p:txBody>
          <a:bodyPr wrap="square">
            <a:spAutoFit/>
          </a:bodyPr>
          <a:lstStyle/>
          <a:p>
            <a:pPr algn="l" fontAlgn="base"/>
            <a:r>
              <a:rPr lang="en-US" sz="2800" dirty="0"/>
              <a:t>Image data are </a:t>
            </a:r>
            <a:r>
              <a:rPr lang="en-US" sz="2800" dirty="0" err="1"/>
              <a:t>rasters</a:t>
            </a:r>
            <a:r>
              <a:rPr lang="en-US" sz="2800" dirty="0"/>
              <a:t>, stored in a rectangular matrix of rows and columns. Radiometric resolution determines how many gradations of brightness can be stored for each cell (pixel) in the matrix; 8-bit resolution, where each pixel contains an integer value from 0 to 255, is most common. Modern </a:t>
            </a:r>
            <a:r>
              <a:rPr lang="en-US" sz="2400" dirty="0"/>
              <a:t>sensors</a:t>
            </a:r>
            <a:r>
              <a:rPr lang="en-US" sz="2800" dirty="0"/>
              <a:t> often collect data at higher bit depth (e.g. 16-bit for Landsat-8), and advanced image processing software can make use of these values for analysis. The human eye cannot detect very small differences in brightness, and most GIS software stretch data for an 8-bit </a:t>
            </a:r>
            <a:r>
              <a:rPr lang="en-US" sz="2800" dirty="0" err="1" smtClean="0"/>
              <a:t>display.In</a:t>
            </a:r>
            <a:r>
              <a:rPr lang="en-US" sz="2800" dirty="0" smtClean="0"/>
              <a:t> </a:t>
            </a:r>
            <a:r>
              <a:rPr lang="en-US" sz="2800" dirty="0"/>
              <a:t>a greyscale image, 0 = black and 255 = white; and there is just one 8-bit value for each pixel. However, in a natural color image, there is an 8-bit value for red, an 8-bit brightness value for green, and an 8-bit value for blue. Therefore, each pixel in a color image requires 3 </a:t>
            </a:r>
            <a:r>
              <a:rPr lang="en-US" sz="2400" dirty="0"/>
              <a:t>separate</a:t>
            </a:r>
            <a:r>
              <a:rPr lang="en-US" sz="2800" dirty="0"/>
              <a:t> values to be stored in the file. There are three possible ways to organize these values in a raster </a:t>
            </a:r>
            <a:r>
              <a:rPr lang="en-US" sz="2800" dirty="0" smtClean="0"/>
              <a:t>file . </a:t>
            </a:r>
            <a:r>
              <a:rPr lang="en-US" sz="2400" dirty="0" smtClean="0"/>
              <a:t>for </a:t>
            </a:r>
            <a:r>
              <a:rPr lang="en-US" sz="2400" dirty="0"/>
              <a:t>the entire image.</a:t>
            </a:r>
          </a:p>
        </p:txBody>
      </p:sp>
    </p:spTree>
    <p:extLst>
      <p:ext uri="{BB962C8B-B14F-4D97-AF65-F5344CB8AC3E}">
        <p14:creationId xmlns:p14="http://schemas.microsoft.com/office/powerpoint/2010/main" val="5163825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190" y="188640"/>
            <a:ext cx="8856984" cy="5693866"/>
          </a:xfrm>
          <a:prstGeom prst="rect">
            <a:avLst/>
          </a:prstGeom>
        </p:spPr>
        <p:txBody>
          <a:bodyPr wrap="square">
            <a:spAutoFit/>
          </a:bodyPr>
          <a:lstStyle/>
          <a:p>
            <a:pPr marL="457200" indent="-457200" algn="l" rtl="0" fontAlgn="base">
              <a:buFont typeface="Arial" panose="020B0604020202020204" pitchFamily="34" charset="0"/>
              <a:buChar char="•"/>
            </a:pPr>
            <a:r>
              <a:rPr lang="en-US" sz="2800" dirty="0" smtClean="0"/>
              <a:t>BIP </a:t>
            </a:r>
            <a:r>
              <a:rPr lang="en-US" sz="2800" dirty="0"/>
              <a:t>- Band Interleaved by Pixel: The red value for the first pixel is written to the file, followed by the green value for that pixel, followed by the blue value for that pixel, and so on for all the pixels in the image.</a:t>
            </a:r>
          </a:p>
          <a:p>
            <a:pPr marL="457200" indent="-457200" algn="l" rtl="0" fontAlgn="base">
              <a:buFont typeface="Arial" panose="020B0604020202020204" pitchFamily="34" charset="0"/>
              <a:buChar char="•"/>
            </a:pPr>
            <a:r>
              <a:rPr lang="en-US" sz="2800" dirty="0"/>
              <a:t>BIL - Band Interleaved by Line: All of the red values for the first row of pixels are written to the file, followed by all of the green values for that row followed by all the blue values for that row, and so on for every row of pixels in the image.</a:t>
            </a:r>
          </a:p>
          <a:p>
            <a:pPr marL="457200" indent="-457200" algn="l" rtl="0" fontAlgn="base">
              <a:buFont typeface="Arial" panose="020B0604020202020204" pitchFamily="34" charset="0"/>
              <a:buChar char="•"/>
            </a:pPr>
            <a:r>
              <a:rPr lang="en-US" sz="2800" dirty="0"/>
              <a:t>BSQ - Band Sequential: All of the red values for the entire image are written to the file, followed by all of the green values for the entire image, followed by all the blue values </a:t>
            </a:r>
            <a:endParaRPr lang="ar-SA" sz="2800" dirty="0"/>
          </a:p>
        </p:txBody>
      </p:sp>
    </p:spTree>
    <p:extLst>
      <p:ext uri="{BB962C8B-B14F-4D97-AF65-F5344CB8AC3E}">
        <p14:creationId xmlns:p14="http://schemas.microsoft.com/office/powerpoint/2010/main" val="1120654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92351" y="260648"/>
            <a:ext cx="8928991" cy="5632311"/>
          </a:xfrm>
          <a:prstGeom prst="rect">
            <a:avLst/>
          </a:prstGeom>
        </p:spPr>
        <p:txBody>
          <a:bodyPr wrap="square">
            <a:spAutoFit/>
          </a:bodyPr>
          <a:lstStyle/>
          <a:p>
            <a:pPr algn="l" fontAlgn="base"/>
            <a:r>
              <a:rPr lang="en-US" sz="2400" b="1" dirty="0"/>
              <a:t>Types of an image</a:t>
            </a:r>
          </a:p>
          <a:p>
            <a:pPr algn="l" fontAlgn="base"/>
            <a:r>
              <a:rPr lang="en-US" sz="2400" b="1" dirty="0"/>
              <a:t>BINARY IMAGE</a:t>
            </a:r>
            <a:r>
              <a:rPr lang="en-US" sz="2400" dirty="0"/>
              <a:t>– The binary image as its name suggests, contain only two pixel elements </a:t>
            </a:r>
            <a:r>
              <a:rPr lang="en-US" sz="2400" dirty="0" err="1"/>
              <a:t>i.e</a:t>
            </a:r>
            <a:r>
              <a:rPr lang="en-US" sz="2400" dirty="0"/>
              <a:t> 0 &amp; 1,where 0 refers to black and 1 refers to white. This image is also known as </a:t>
            </a:r>
            <a:r>
              <a:rPr lang="en-US" sz="2400" b="1" dirty="0"/>
              <a:t>Monochrome</a:t>
            </a:r>
            <a:r>
              <a:rPr lang="en-US" sz="2400" dirty="0"/>
              <a:t>.</a:t>
            </a:r>
          </a:p>
          <a:p>
            <a:pPr algn="l" fontAlgn="base"/>
            <a:r>
              <a:rPr lang="en-US" sz="2400" b="1" dirty="0"/>
              <a:t>BLACK AND WHITE IMAGE</a:t>
            </a:r>
            <a:r>
              <a:rPr lang="en-US" sz="2400" dirty="0"/>
              <a:t>– The image which consist of only black and white color is called BLACK AND WHITE IMAGE.</a:t>
            </a:r>
          </a:p>
          <a:p>
            <a:pPr algn="l" fontAlgn="base"/>
            <a:r>
              <a:rPr lang="en-US" sz="2400" b="1" dirty="0"/>
              <a:t>8 bit COLOR FORMAT</a:t>
            </a:r>
            <a:r>
              <a:rPr lang="en-US" sz="2400" dirty="0"/>
              <a:t>– It is the most famous image </a:t>
            </a:r>
            <a:r>
              <a:rPr lang="en-US" sz="2400" dirty="0" err="1"/>
              <a:t>format.It</a:t>
            </a:r>
            <a:r>
              <a:rPr lang="en-US" sz="2400" dirty="0"/>
              <a:t> has 256 different shades of colors in it and commonly known as Grayscale Image. In this format, 0 stands for Black, and 255 stands for white, and 127 stands for gray.</a:t>
            </a:r>
          </a:p>
          <a:p>
            <a:pPr algn="l" fontAlgn="base"/>
            <a:r>
              <a:rPr lang="en-US" sz="2400" b="1" dirty="0"/>
              <a:t>16 bit COLOR FORMAT</a:t>
            </a:r>
            <a:r>
              <a:rPr lang="en-US" sz="2400" dirty="0"/>
              <a:t>– It is a color image format. It has 65,536 different colors in it</a:t>
            </a:r>
            <a:r>
              <a:rPr lang="en-US" sz="2400" dirty="0" smtClean="0"/>
              <a:t>. It </a:t>
            </a:r>
            <a:r>
              <a:rPr lang="en-US" sz="2400" dirty="0"/>
              <a:t>is also known as High Color Format. In this format the distribution of color is not as same as Grayscale image.</a:t>
            </a:r>
          </a:p>
          <a:p>
            <a:pPr algn="l" fontAlgn="base"/>
            <a:r>
              <a:rPr lang="en-US" sz="2400" dirty="0"/>
              <a:t>A 16 bit format is actually divided into three further formats which are Red, Green and Blue. That famous RGB format.</a:t>
            </a:r>
          </a:p>
        </p:txBody>
      </p:sp>
    </p:spTree>
    <p:extLst>
      <p:ext uri="{BB962C8B-B14F-4D97-AF65-F5344CB8AC3E}">
        <p14:creationId xmlns:p14="http://schemas.microsoft.com/office/powerpoint/2010/main" val="558738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ar-SA" b="1" dirty="0" smtClean="0"/>
              <a:t>Contents</a:t>
            </a:r>
          </a:p>
        </p:txBody>
      </p:sp>
      <p:sp>
        <p:nvSpPr>
          <p:cNvPr id="3" name="Content Placeholder 2"/>
          <p:cNvSpPr>
            <a:spLocks noGrp="1"/>
          </p:cNvSpPr>
          <p:nvPr>
            <p:ph idx="1"/>
          </p:nvPr>
        </p:nvSpPr>
        <p:spPr/>
        <p:txBody>
          <a:bodyPr>
            <a:normAutofit lnSpcReduction="10000"/>
          </a:bodyPr>
          <a:lstStyle/>
          <a:p>
            <a:pPr marL="0" indent="0" algn="l" eaLnBrk="1" hangingPunct="1">
              <a:buNone/>
              <a:defRPr/>
            </a:pPr>
            <a:r>
              <a:rPr lang="en-IE" dirty="0" smtClean="0"/>
              <a:t>This lecture will cover:</a:t>
            </a:r>
            <a:endParaRPr lang="ar-SA" dirty="0" smtClean="0"/>
          </a:p>
          <a:p>
            <a:pPr marL="0" indent="0" algn="l">
              <a:buNone/>
              <a:defRPr/>
            </a:pPr>
            <a:r>
              <a:rPr lang="en-IE" dirty="0" smtClean="0">
                <a:ea typeface="ＭＳ Ｐゴシック" pitchFamily="-110" charset="-128"/>
              </a:rPr>
              <a:t>What </a:t>
            </a:r>
            <a:r>
              <a:rPr lang="en-IE" dirty="0">
                <a:ea typeface="ＭＳ Ｐゴシック" pitchFamily="-110" charset="-128"/>
              </a:rPr>
              <a:t>is </a:t>
            </a:r>
            <a:r>
              <a:rPr lang="en-IE" dirty="0" smtClean="0">
                <a:ea typeface="ＭＳ Ｐゴシック" pitchFamily="-110" charset="-128"/>
              </a:rPr>
              <a:t>a</a:t>
            </a:r>
            <a:r>
              <a:rPr lang="en-US" dirty="0" smtClean="0">
                <a:ea typeface="ＭＳ Ｐゴシック" pitchFamily="-110" charset="-128"/>
              </a:rPr>
              <a:t>n </a:t>
            </a:r>
            <a:r>
              <a:rPr lang="en-IE" dirty="0" smtClean="0">
                <a:ea typeface="ＭＳ Ｐゴシック" pitchFamily="-110" charset="-128"/>
              </a:rPr>
              <a:t>image?</a:t>
            </a:r>
            <a:endParaRPr lang="ar-SA" dirty="0" smtClean="0">
              <a:ea typeface="ＭＳ Ｐゴシック" pitchFamily="-110" charset="-128"/>
            </a:endParaRPr>
          </a:p>
          <a:p>
            <a:pPr marL="0" indent="0" algn="l">
              <a:buNone/>
              <a:defRPr/>
            </a:pPr>
            <a:r>
              <a:rPr lang="en-IE" dirty="0">
                <a:ea typeface="ＭＳ Ｐゴシック" pitchFamily="-110" charset="-128"/>
              </a:rPr>
              <a:t>What is </a:t>
            </a:r>
            <a:r>
              <a:rPr lang="en-US" dirty="0" smtClean="0">
                <a:ea typeface="ＭＳ Ｐゴシック" pitchFamily="-110" charset="-128"/>
              </a:rPr>
              <a:t>the different between </a:t>
            </a:r>
            <a:r>
              <a:rPr lang="en-IE" dirty="0" smtClean="0">
                <a:ea typeface="ＭＳ Ｐゴシック" pitchFamily="-110" charset="-128"/>
              </a:rPr>
              <a:t>image, photo and picture?</a:t>
            </a:r>
            <a:endParaRPr lang="ar-SA" dirty="0" smtClean="0"/>
          </a:p>
          <a:p>
            <a:pPr marL="0" indent="0" algn="l" eaLnBrk="1" hangingPunct="1">
              <a:buNone/>
              <a:defRPr/>
            </a:pPr>
            <a:r>
              <a:rPr lang="en-IE" dirty="0" smtClean="0">
                <a:ea typeface="ＭＳ Ｐゴシック" pitchFamily="-110" charset="-128"/>
              </a:rPr>
              <a:t>What is a digital image?</a:t>
            </a:r>
            <a:endParaRPr lang="ar-SA" dirty="0" smtClean="0">
              <a:ea typeface="ＭＳ Ｐゴシック" pitchFamily="-110" charset="-128"/>
            </a:endParaRPr>
          </a:p>
          <a:p>
            <a:pPr marL="0" indent="0" algn="l" eaLnBrk="1" hangingPunct="1">
              <a:buNone/>
              <a:defRPr/>
            </a:pPr>
            <a:r>
              <a:rPr lang="en-IE" dirty="0" smtClean="0">
                <a:ea typeface="ＭＳ Ｐゴシック" pitchFamily="-110" charset="-128"/>
              </a:rPr>
              <a:t>What is image processing?</a:t>
            </a:r>
            <a:endParaRPr lang="ar-SA" dirty="0">
              <a:ea typeface="ＭＳ Ｐゴシック" pitchFamily="-110" charset="-128"/>
            </a:endParaRPr>
          </a:p>
          <a:p>
            <a:pPr marL="0" indent="0" algn="l" eaLnBrk="1" hangingPunct="1">
              <a:buNone/>
              <a:defRPr/>
            </a:pPr>
            <a:r>
              <a:rPr lang="en-US" dirty="0" smtClean="0">
                <a:ea typeface="ＭＳ Ｐゴシック" pitchFamily="-110" charset="-128"/>
              </a:rPr>
              <a:t>What is analog and digital signals?</a:t>
            </a:r>
            <a:endParaRPr lang="en-IE" dirty="0" smtClean="0">
              <a:ea typeface="ＭＳ Ｐゴシック" pitchFamily="-110" charset="-128"/>
            </a:endParaRPr>
          </a:p>
          <a:p>
            <a:pPr algn="l">
              <a:buNone/>
              <a:defRPr/>
            </a:pPr>
            <a:r>
              <a:rPr lang="en-US" dirty="0"/>
              <a:t>Sampling and </a:t>
            </a:r>
            <a:r>
              <a:rPr lang="en-US" dirty="0" smtClean="0"/>
              <a:t>Quantization?</a:t>
            </a:r>
          </a:p>
        </p:txBody>
      </p:sp>
    </p:spTree>
    <p:extLst>
      <p:ext uri="{BB962C8B-B14F-4D97-AF65-F5344CB8AC3E}">
        <p14:creationId xmlns:p14="http://schemas.microsoft.com/office/powerpoint/2010/main" val="10305864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539552" y="332656"/>
            <a:ext cx="2997615" cy="8475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206310" rIns="0" bIns="20631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800" b="1" i="0" u="none" strike="noStrike" cap="none" normalizeH="0" baseline="0" dirty="0" err="1" smtClean="0">
                <a:ln>
                  <a:noFill/>
                </a:ln>
                <a:solidFill>
                  <a:schemeClr val="tx1"/>
                </a:solidFill>
                <a:effectLst/>
                <a:latin typeface="Roboto"/>
                <a:cs typeface="Arial" pitchFamily="34" charset="0"/>
              </a:rPr>
              <a:t>Image</a:t>
            </a:r>
            <a:r>
              <a:rPr kumimoji="0" lang="ar-SA" altLang="ar-SA" sz="2800" b="1" i="0" u="none" strike="noStrike" cap="none" normalizeH="0" baseline="0" dirty="0" smtClean="0">
                <a:ln>
                  <a:noFill/>
                </a:ln>
                <a:solidFill>
                  <a:schemeClr val="tx1"/>
                </a:solidFill>
                <a:effectLst/>
                <a:latin typeface="Roboto"/>
                <a:cs typeface="Arial" pitchFamily="34" charset="0"/>
              </a:rPr>
              <a:t> </a:t>
            </a:r>
            <a:r>
              <a:rPr kumimoji="0" lang="ar-SA" altLang="ar-SA" sz="2800" b="1" i="0" u="none" strike="noStrike" cap="none" normalizeH="0" baseline="0" dirty="0" err="1" smtClean="0">
                <a:ln>
                  <a:noFill/>
                </a:ln>
                <a:solidFill>
                  <a:schemeClr val="tx1"/>
                </a:solidFill>
                <a:effectLst/>
                <a:latin typeface="Roboto"/>
                <a:cs typeface="Arial" pitchFamily="34" charset="0"/>
              </a:rPr>
              <a:t>as</a:t>
            </a:r>
            <a:r>
              <a:rPr kumimoji="0" lang="ar-SA" altLang="ar-SA" sz="2800" b="1" i="0" u="none" strike="noStrike" cap="none" normalizeH="0" baseline="0" dirty="0" smtClean="0">
                <a:ln>
                  <a:noFill/>
                </a:ln>
                <a:solidFill>
                  <a:schemeClr val="tx1"/>
                </a:solidFill>
                <a:effectLst/>
                <a:latin typeface="Roboto"/>
                <a:cs typeface="Arial" pitchFamily="34" charset="0"/>
              </a:rPr>
              <a:t> a </a:t>
            </a:r>
            <a:r>
              <a:rPr kumimoji="0" lang="ar-SA" altLang="ar-SA" sz="2800" b="1" i="0" u="none" strike="noStrike" cap="none" normalizeH="0" baseline="0" dirty="0" err="1" smtClean="0">
                <a:ln>
                  <a:noFill/>
                </a:ln>
                <a:solidFill>
                  <a:schemeClr val="tx1"/>
                </a:solidFill>
                <a:effectLst/>
                <a:latin typeface="Roboto"/>
                <a:cs typeface="Arial" pitchFamily="34" charset="0"/>
              </a:rPr>
              <a:t>Matrix</a:t>
            </a:r>
            <a:endParaRPr kumimoji="0" lang="ar-SA" altLang="ar-SA" sz="2800" b="1" i="0" u="none" strike="noStrike" cap="none" normalizeH="0" baseline="0" dirty="0" smtClean="0">
              <a:ln>
                <a:noFill/>
              </a:ln>
              <a:solidFill>
                <a:schemeClr val="tx1"/>
              </a:solidFill>
              <a:effectLst/>
              <a:latin typeface="Roboto"/>
              <a:cs typeface="Arial" pitchFamily="34" charset="0"/>
            </a:endParaRPr>
          </a:p>
        </p:txBody>
      </p:sp>
      <p:sp>
        <p:nvSpPr>
          <p:cNvPr id="5" name="مستطيل 4"/>
          <p:cNvSpPr/>
          <p:nvPr/>
        </p:nvSpPr>
        <p:spPr>
          <a:xfrm>
            <a:off x="323528" y="1052736"/>
            <a:ext cx="8640959" cy="4832092"/>
          </a:xfrm>
          <a:prstGeom prst="rect">
            <a:avLst/>
          </a:prstGeom>
        </p:spPr>
        <p:txBody>
          <a:bodyPr wrap="square">
            <a:spAutoFit/>
          </a:bodyPr>
          <a:lstStyle/>
          <a:p>
            <a:pPr lvl="0" algn="l" rtl="0" eaLnBrk="0" fontAlgn="base" hangingPunct="0">
              <a:spcBef>
                <a:spcPct val="0"/>
              </a:spcBef>
              <a:spcAft>
                <a:spcPct val="0"/>
              </a:spcAft>
            </a:pPr>
            <a:r>
              <a:rPr lang="ar-SA" altLang="ar-SA" sz="2800" dirty="0" err="1">
                <a:solidFill>
                  <a:prstClr val="black"/>
                </a:solidFill>
                <a:latin typeface="Roboto"/>
                <a:cs typeface="Arial" pitchFamily="34" charset="0"/>
              </a:rPr>
              <a:t>As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we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know</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images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are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represented</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in</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rows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and</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columns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we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have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the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following</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syntax</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in</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which</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images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are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represented</a:t>
            </a:r>
            <a:r>
              <a:rPr lang="ar-SA" altLang="ar-SA" sz="2800" dirty="0">
                <a:solidFill>
                  <a:prstClr val="black"/>
                </a:solidFill>
                <a:latin typeface="Roboto"/>
                <a:cs typeface="Arial" pitchFamily="34" charset="0"/>
              </a:rPr>
              <a:t>:</a:t>
            </a:r>
            <a:br>
              <a:rPr lang="ar-SA" altLang="ar-SA" sz="2800" dirty="0">
                <a:solidFill>
                  <a:prstClr val="black"/>
                </a:solidFill>
                <a:latin typeface="Roboto"/>
                <a:cs typeface="Arial" pitchFamily="34" charset="0"/>
              </a:rPr>
            </a:br>
            <a:r>
              <a:rPr lang="ar-SA" altLang="ar-SA" sz="2800" dirty="0">
                <a:solidFill>
                  <a:prstClr val="black"/>
                </a:solidFill>
                <a:latin typeface="Roboto"/>
                <a:cs typeface="Arial" pitchFamily="34" charset="0"/>
              </a:rPr>
              <a:t>  </a:t>
            </a:r>
            <a:r>
              <a:rPr lang="ar-SA" altLang="ar-SA" sz="2800" dirty="0">
                <a:solidFill>
                  <a:prstClr val="black"/>
                </a:solidFill>
                <a:latin typeface="Arial"/>
                <a:cs typeface="Arial" pitchFamily="34" charset="0"/>
              </a:rPr>
              <a:t>                                                   </a:t>
            </a:r>
            <a:r>
              <a:rPr lang="ar-SA" altLang="ar-SA" sz="2800" dirty="0">
                <a:solidFill>
                  <a:prstClr val="black"/>
                </a:solidFill>
                <a:latin typeface="Roboto"/>
                <a:cs typeface="Arial" pitchFamily="34" charset="0"/>
              </a:rPr>
              <a:t/>
            </a:r>
            <a:br>
              <a:rPr lang="ar-SA" altLang="ar-SA" sz="2800" dirty="0">
                <a:solidFill>
                  <a:prstClr val="black"/>
                </a:solidFill>
                <a:latin typeface="Roboto"/>
                <a:cs typeface="Arial" pitchFamily="34" charset="0"/>
              </a:rPr>
            </a:br>
            <a:endParaRPr lang="en-US" altLang="ar-SA" sz="2800" dirty="0" smtClean="0">
              <a:solidFill>
                <a:prstClr val="black"/>
              </a:solidFill>
              <a:latin typeface="Roboto"/>
              <a:cs typeface="Arial" pitchFamily="34" charset="0"/>
            </a:endParaRPr>
          </a:p>
          <a:p>
            <a:pPr lvl="0" algn="l" rtl="0" eaLnBrk="0" fontAlgn="base" hangingPunct="0">
              <a:spcBef>
                <a:spcPct val="0"/>
              </a:spcBef>
              <a:spcAft>
                <a:spcPct val="0"/>
              </a:spcAft>
            </a:pPr>
            <a:endParaRPr lang="en-US" altLang="ar-SA" sz="2800" dirty="0">
              <a:solidFill>
                <a:prstClr val="black"/>
              </a:solidFill>
              <a:latin typeface="Roboto"/>
              <a:cs typeface="Arial" pitchFamily="34" charset="0"/>
            </a:endParaRPr>
          </a:p>
          <a:p>
            <a:pPr lvl="0" algn="l" rtl="0" eaLnBrk="0" fontAlgn="base" hangingPunct="0">
              <a:spcBef>
                <a:spcPct val="0"/>
              </a:spcBef>
              <a:spcAft>
                <a:spcPct val="0"/>
              </a:spcAft>
            </a:pPr>
            <a:endParaRPr lang="en-US" altLang="ar-SA" sz="2800" dirty="0" smtClean="0">
              <a:solidFill>
                <a:prstClr val="black"/>
              </a:solidFill>
              <a:latin typeface="Roboto"/>
              <a:cs typeface="Arial" pitchFamily="34" charset="0"/>
            </a:endParaRPr>
          </a:p>
          <a:p>
            <a:pPr lvl="0" algn="l" rtl="0" eaLnBrk="0" fontAlgn="base" hangingPunct="0">
              <a:spcBef>
                <a:spcPct val="0"/>
              </a:spcBef>
              <a:spcAft>
                <a:spcPct val="0"/>
              </a:spcAft>
            </a:pPr>
            <a:r>
              <a:rPr lang="ar-SA" altLang="ar-SA" sz="2800" dirty="0">
                <a:solidFill>
                  <a:prstClr val="black"/>
                </a:solidFill>
                <a:latin typeface="Roboto"/>
                <a:cs typeface="Arial" pitchFamily="34" charset="0"/>
              </a:rPr>
              <a:t/>
            </a:r>
            <a:br>
              <a:rPr lang="ar-SA" altLang="ar-SA" sz="2800" dirty="0">
                <a:solidFill>
                  <a:prstClr val="black"/>
                </a:solidFill>
                <a:latin typeface="Roboto"/>
                <a:cs typeface="Arial" pitchFamily="34" charset="0"/>
              </a:rPr>
            </a:br>
            <a:r>
              <a:rPr lang="ar-SA" altLang="ar-SA" sz="2800" dirty="0" err="1">
                <a:solidFill>
                  <a:prstClr val="black"/>
                </a:solidFill>
                <a:latin typeface="Roboto"/>
                <a:cs typeface="Arial" pitchFamily="34" charset="0"/>
              </a:rPr>
              <a:t>The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right</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side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of</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this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equation</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digital</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image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by</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defition</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Every</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element</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of</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this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matrix</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is</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called</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image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element</a:t>
            </a:r>
            <a:r>
              <a:rPr lang="ar-SA" altLang="ar-SA" sz="2800" dirty="0">
                <a:solidFill>
                  <a:prstClr val="black"/>
                </a:solidFill>
                <a:latin typeface="Roboto"/>
                <a:cs typeface="Arial" pitchFamily="34" charset="0"/>
              </a:rPr>
              <a:t> , </a:t>
            </a:r>
            <a:r>
              <a:rPr lang="ar-SA" altLang="ar-SA" sz="2800" dirty="0" err="1">
                <a:solidFill>
                  <a:prstClr val="black"/>
                </a:solidFill>
                <a:latin typeface="Roboto"/>
                <a:cs typeface="Arial" pitchFamily="34" charset="0"/>
              </a:rPr>
              <a:t>picture</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element</a:t>
            </a:r>
            <a:r>
              <a:rPr lang="ar-SA" altLang="ar-SA" sz="2800" dirty="0">
                <a:solidFill>
                  <a:prstClr val="black"/>
                </a:solidFill>
                <a:latin typeface="Roboto"/>
                <a:cs typeface="Arial" pitchFamily="34" charset="0"/>
              </a:rPr>
              <a:t> , </a:t>
            </a:r>
            <a:r>
              <a:rPr lang="ar-SA" altLang="ar-SA" sz="2800" dirty="0" err="1">
                <a:solidFill>
                  <a:prstClr val="black"/>
                </a:solidFill>
                <a:latin typeface="Roboto"/>
                <a:cs typeface="Arial" pitchFamily="34" charset="0"/>
              </a:rPr>
              <a:t>or</a:t>
            </a:r>
            <a:r>
              <a:rPr lang="ar-SA" altLang="ar-SA" sz="2800" dirty="0">
                <a:solidFill>
                  <a:prstClr val="black"/>
                </a:solidFill>
                <a:latin typeface="Roboto"/>
                <a:cs typeface="Arial" pitchFamily="34" charset="0"/>
              </a:rPr>
              <a:t> </a:t>
            </a:r>
            <a:r>
              <a:rPr lang="ar-SA" altLang="ar-SA" sz="2800" dirty="0" err="1">
                <a:solidFill>
                  <a:prstClr val="black"/>
                </a:solidFill>
                <a:latin typeface="Roboto"/>
                <a:cs typeface="Arial" pitchFamily="34" charset="0"/>
              </a:rPr>
              <a:t>pixel</a:t>
            </a:r>
            <a:r>
              <a:rPr lang="ar-SA" altLang="ar-SA" sz="2800" dirty="0">
                <a:solidFill>
                  <a:prstClr val="black"/>
                </a:solidFill>
                <a:latin typeface="Roboto"/>
                <a:cs typeface="Arial" pitchFamily="34" charset="0"/>
              </a:rPr>
              <a:t>.</a:t>
            </a:r>
          </a:p>
        </p:txBody>
      </p:sp>
      <p:pic>
        <p:nvPicPr>
          <p:cNvPr id="7" name="Picture 2" descr="https://cdncontribute.geeksforgeeks.org/wp-content/uploads/gfg2-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2783" y="2573432"/>
            <a:ext cx="3895725" cy="17907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0694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ntroduction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595" y="1412776"/>
            <a:ext cx="8849901" cy="4032448"/>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4"/>
          <p:cNvSpPr/>
          <p:nvPr/>
        </p:nvSpPr>
        <p:spPr>
          <a:xfrm>
            <a:off x="251520" y="323364"/>
            <a:ext cx="3384376" cy="584775"/>
          </a:xfrm>
          <a:prstGeom prst="rect">
            <a:avLst/>
          </a:prstGeom>
        </p:spPr>
        <p:txBody>
          <a:bodyPr wrap="square">
            <a:spAutoFit/>
          </a:bodyPr>
          <a:lstStyle/>
          <a:p>
            <a:r>
              <a:rPr kumimoji="0" lang="ar-SA" altLang="ar-SA" sz="3200" b="0" i="0" u="none" strike="noStrike" cap="none" normalizeH="0" baseline="0" dirty="0" smtClean="0">
                <a:ln>
                  <a:noFill/>
                </a:ln>
                <a:solidFill>
                  <a:srgbClr val="121214"/>
                </a:solidFill>
                <a:effectLst/>
                <a:latin typeface="Verdana" pitchFamily="34" charset="0"/>
                <a:cs typeface="Arial" pitchFamily="34" charset="0"/>
              </a:rPr>
              <a:t>How it works</a:t>
            </a:r>
            <a:endParaRPr lang="ar-SA" sz="3200" dirty="0"/>
          </a:p>
        </p:txBody>
      </p:sp>
      <p:sp>
        <p:nvSpPr>
          <p:cNvPr id="6" name="مربع نص 5"/>
          <p:cNvSpPr txBox="1"/>
          <p:nvPr/>
        </p:nvSpPr>
        <p:spPr>
          <a:xfrm>
            <a:off x="395536" y="4293096"/>
            <a:ext cx="7920880" cy="3108543"/>
          </a:xfrm>
          <a:prstGeom prst="rect">
            <a:avLst/>
          </a:prstGeom>
          <a:noFill/>
        </p:spPr>
        <p:txBody>
          <a:bodyPr wrap="square" rtlCol="1">
            <a:spAutoFit/>
          </a:bodyPr>
          <a:lstStyle/>
          <a:p>
            <a:pPr algn="l"/>
            <a:r>
              <a:rPr lang="en-US" sz="2800" dirty="0"/>
              <a:t>In the above figure, an image has been captured by a camera and has been sent to a digital system to remove all the other details, and just focus on the water drop by zooming it in such a way that the quality of the image remains the same.</a:t>
            </a:r>
          </a:p>
          <a:p>
            <a:pPr algn="l"/>
            <a:r>
              <a:rPr lang="en-US" sz="2800" dirty="0" smtClean="0"/>
              <a:t/>
            </a:r>
            <a:br>
              <a:rPr lang="en-US" sz="2800" dirty="0" smtClean="0"/>
            </a:br>
            <a:endParaRPr lang="ar-SA" sz="2800" dirty="0"/>
          </a:p>
        </p:txBody>
      </p:sp>
    </p:spTree>
    <p:extLst>
      <p:ext uri="{BB962C8B-B14F-4D97-AF65-F5344CB8AC3E}">
        <p14:creationId xmlns:p14="http://schemas.microsoft.com/office/powerpoint/2010/main" val="4188319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07504" y="116632"/>
            <a:ext cx="8928992" cy="6555641"/>
          </a:xfrm>
          <a:prstGeom prst="rect">
            <a:avLst/>
          </a:prstGeom>
        </p:spPr>
        <p:txBody>
          <a:bodyPr wrap="square">
            <a:spAutoFit/>
          </a:bodyPr>
          <a:lstStyle/>
          <a:p>
            <a:pPr algn="l"/>
            <a:r>
              <a:rPr lang="en-US" sz="2800" b="1" dirty="0" smtClean="0"/>
              <a:t>What is Image </a:t>
            </a:r>
            <a:r>
              <a:rPr lang="en-US" sz="2800" b="1" dirty="0"/>
              <a:t>processing </a:t>
            </a:r>
            <a:r>
              <a:rPr lang="en-US" sz="2800" b="1" dirty="0" smtClean="0"/>
              <a:t>?</a:t>
            </a:r>
          </a:p>
          <a:p>
            <a:pPr algn="l"/>
            <a:r>
              <a:rPr lang="en-US" sz="2800" dirty="0"/>
              <a:t>Image processing </a:t>
            </a:r>
            <a:r>
              <a:rPr lang="en-US" sz="2800" dirty="0" smtClean="0"/>
              <a:t>is </a:t>
            </a:r>
            <a:r>
              <a:rPr lang="en-US" sz="2800" dirty="0"/>
              <a:t>a method to perform some operations on an image, in order to get an enhanced image or to extract some useful information from it. It is a type of signal processing in which input is an image and output may be image or characteristics/features associated with that image. Nowadays, image processing is among rapidly growing technologies. It forms core research area within engineering and computer science disciplines too.</a:t>
            </a:r>
          </a:p>
          <a:p>
            <a:pPr algn="l"/>
            <a:r>
              <a:rPr lang="en-US" sz="2800" dirty="0"/>
              <a:t>Image processing basically includes the following three steps:</a:t>
            </a:r>
          </a:p>
          <a:p>
            <a:pPr marL="457200" indent="-457200" algn="l" rtl="0">
              <a:buFont typeface="Arial" panose="020B0604020202020204" pitchFamily="34" charset="0"/>
              <a:buChar char="•"/>
            </a:pPr>
            <a:r>
              <a:rPr lang="en-US" sz="2800" dirty="0"/>
              <a:t>Importing the image via image acquisition </a:t>
            </a:r>
            <a:r>
              <a:rPr lang="en-US" sz="2800" dirty="0" smtClean="0"/>
              <a:t>tools.</a:t>
            </a:r>
            <a:endParaRPr lang="en-US" sz="2800" dirty="0"/>
          </a:p>
          <a:p>
            <a:pPr marL="457200" indent="-457200" algn="l" rtl="0">
              <a:buFont typeface="Arial" panose="020B0604020202020204" pitchFamily="34" charset="0"/>
              <a:buChar char="•"/>
            </a:pPr>
            <a:r>
              <a:rPr lang="en-US" sz="2800" dirty="0" err="1"/>
              <a:t>Analysing</a:t>
            </a:r>
            <a:r>
              <a:rPr lang="en-US" sz="2800" dirty="0"/>
              <a:t> and manipulating the </a:t>
            </a:r>
            <a:r>
              <a:rPr lang="en-US" sz="2800" dirty="0" smtClean="0"/>
              <a:t>image.</a:t>
            </a:r>
            <a:endParaRPr lang="en-US" sz="2800" dirty="0"/>
          </a:p>
          <a:p>
            <a:pPr marL="457200" indent="-457200" algn="l" rtl="0">
              <a:buFont typeface="Arial" panose="020B0604020202020204" pitchFamily="34" charset="0"/>
              <a:buChar char="•"/>
            </a:pPr>
            <a:r>
              <a:rPr lang="en-US" sz="2800" dirty="0"/>
              <a:t>Output in which result can be altered image or report that is based on image analysis.</a:t>
            </a:r>
          </a:p>
        </p:txBody>
      </p:sp>
    </p:spTree>
    <p:extLst>
      <p:ext uri="{BB962C8B-B14F-4D97-AF65-F5344CB8AC3E}">
        <p14:creationId xmlns:p14="http://schemas.microsoft.com/office/powerpoint/2010/main" val="18454900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9470" y="18185"/>
            <a:ext cx="9114529" cy="4832092"/>
          </a:xfrm>
          <a:prstGeom prst="rect">
            <a:avLst/>
          </a:prstGeom>
        </p:spPr>
        <p:txBody>
          <a:bodyPr wrap="square">
            <a:spAutoFit/>
          </a:bodyPr>
          <a:lstStyle/>
          <a:p>
            <a:pPr algn="l"/>
            <a:r>
              <a:rPr lang="en-US" sz="2800" dirty="0"/>
              <a:t>There are two types of methods used for </a:t>
            </a:r>
            <a:r>
              <a:rPr lang="en-US" sz="2800" dirty="0" smtClean="0"/>
              <a:t>image processing</a:t>
            </a:r>
            <a:r>
              <a:rPr lang="en-US" sz="2800" dirty="0"/>
              <a:t> namely, </a:t>
            </a:r>
            <a:r>
              <a:rPr lang="en-US" sz="2800" b="1" dirty="0">
                <a:solidFill>
                  <a:schemeClr val="tx2">
                    <a:lumMod val="60000"/>
                    <a:lumOff val="40000"/>
                  </a:schemeClr>
                </a:solidFill>
              </a:rPr>
              <a:t>analogue and digital image processing</a:t>
            </a:r>
            <a:r>
              <a:rPr lang="en-US" sz="2800" dirty="0"/>
              <a:t>. </a:t>
            </a:r>
            <a:r>
              <a:rPr lang="en-US" sz="2800" b="1" dirty="0">
                <a:solidFill>
                  <a:schemeClr val="tx2">
                    <a:lumMod val="60000"/>
                    <a:lumOff val="40000"/>
                  </a:schemeClr>
                </a:solidFill>
              </a:rPr>
              <a:t>Analogue</a:t>
            </a:r>
            <a:r>
              <a:rPr lang="en-US" sz="2800" dirty="0"/>
              <a:t> image processing can be used for the hard copies like printouts and photographs. Image analysts use various fundamentals of interpretation while using these visual techniques. </a:t>
            </a:r>
            <a:r>
              <a:rPr lang="en-US" sz="2800" b="1" dirty="0">
                <a:solidFill>
                  <a:schemeClr val="tx2">
                    <a:lumMod val="60000"/>
                    <a:lumOff val="40000"/>
                  </a:schemeClr>
                </a:solidFill>
              </a:rPr>
              <a:t>Digital image processing techniques </a:t>
            </a:r>
            <a:r>
              <a:rPr lang="en-US" sz="2800" dirty="0"/>
              <a:t>help in manipulation of the digital images by using computers. The three general phases that all types of data have to undergo while using digital technique are </a:t>
            </a:r>
            <a:endParaRPr lang="en-US" sz="2800" dirty="0" smtClean="0"/>
          </a:p>
          <a:p>
            <a:pPr algn="l"/>
            <a:r>
              <a:rPr lang="en-US" sz="2800" b="1" dirty="0" smtClean="0">
                <a:solidFill>
                  <a:schemeClr val="tx2">
                    <a:lumMod val="60000"/>
                    <a:lumOff val="40000"/>
                  </a:schemeClr>
                </a:solidFill>
              </a:rPr>
              <a:t>pre-processing</a:t>
            </a:r>
            <a:r>
              <a:rPr lang="en-US" sz="2800" b="1" dirty="0">
                <a:solidFill>
                  <a:schemeClr val="tx2">
                    <a:lumMod val="60000"/>
                    <a:lumOff val="40000"/>
                  </a:schemeClr>
                </a:solidFill>
              </a:rPr>
              <a:t>, enhancement, and display, information extraction.</a:t>
            </a:r>
            <a:endParaRPr lang="ar-SA" sz="2800" b="1" dirty="0">
              <a:solidFill>
                <a:schemeClr val="tx2">
                  <a:lumMod val="60000"/>
                  <a:lumOff val="40000"/>
                </a:schemeClr>
              </a:solidFill>
            </a:endParaRPr>
          </a:p>
        </p:txBody>
      </p:sp>
    </p:spTree>
    <p:extLst>
      <p:ext uri="{BB962C8B-B14F-4D97-AF65-F5344CB8AC3E}">
        <p14:creationId xmlns:p14="http://schemas.microsoft.com/office/powerpoint/2010/main" val="13573245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47835" y="619527"/>
            <a:ext cx="8856984" cy="6170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36482"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800" b="1" i="0" u="none" strike="noStrike" cap="none" normalizeH="0" baseline="0" dirty="0" err="1" smtClean="0">
                <a:ln>
                  <a:noFill/>
                </a:ln>
                <a:solidFill>
                  <a:srgbClr val="222222"/>
                </a:solidFill>
                <a:effectLst/>
                <a:latin typeface="+mn-lt"/>
              </a:rPr>
              <a:t>Definition</a:t>
            </a:r>
            <a:r>
              <a:rPr kumimoji="0" lang="ar-SA" altLang="ar-SA" sz="2800" b="1" i="0" u="none" strike="noStrike" cap="none" normalizeH="0" baseline="0" dirty="0" smtClean="0">
                <a:ln>
                  <a:noFill/>
                </a:ln>
                <a:solidFill>
                  <a:srgbClr val="222222"/>
                </a:solidFill>
                <a:effectLst/>
                <a:latin typeface="+mn-lt"/>
              </a:rPr>
              <a:t> </a:t>
            </a:r>
            <a:r>
              <a:rPr kumimoji="0" lang="ar-SA" altLang="ar-SA" sz="2800" b="1" i="0" u="none" strike="noStrike" cap="none" normalizeH="0" baseline="0" dirty="0" err="1" smtClean="0">
                <a:ln>
                  <a:noFill/>
                </a:ln>
                <a:solidFill>
                  <a:srgbClr val="222222"/>
                </a:solidFill>
                <a:effectLst/>
                <a:latin typeface="+mn-lt"/>
              </a:rPr>
              <a:t>of</a:t>
            </a:r>
            <a:r>
              <a:rPr kumimoji="0" lang="ar-SA" altLang="ar-SA" sz="2800" b="1" i="0" u="none" strike="noStrike" cap="none" normalizeH="0" baseline="0" dirty="0" smtClean="0">
                <a:ln>
                  <a:noFill/>
                </a:ln>
                <a:solidFill>
                  <a:srgbClr val="222222"/>
                </a:solidFill>
                <a:effectLst/>
                <a:latin typeface="+mn-lt"/>
              </a:rPr>
              <a:t> </a:t>
            </a:r>
            <a:r>
              <a:rPr kumimoji="0" lang="ar-SA" altLang="ar-SA" sz="2800" b="1" i="0" u="none" strike="noStrike" cap="none" normalizeH="0" baseline="0" dirty="0" err="1" smtClean="0">
                <a:ln>
                  <a:noFill/>
                </a:ln>
                <a:solidFill>
                  <a:srgbClr val="222222"/>
                </a:solidFill>
                <a:effectLst/>
                <a:latin typeface="+mn-lt"/>
              </a:rPr>
              <a:t>Analog</a:t>
            </a:r>
            <a:r>
              <a:rPr kumimoji="0" lang="ar-SA" altLang="ar-SA" sz="2800" b="1" i="0" u="none" strike="noStrike" cap="none" normalizeH="0" baseline="0" dirty="0" smtClean="0">
                <a:ln>
                  <a:noFill/>
                </a:ln>
                <a:solidFill>
                  <a:srgbClr val="222222"/>
                </a:solidFill>
                <a:effectLst/>
                <a:latin typeface="+mn-lt"/>
              </a:rPr>
              <a:t> </a:t>
            </a:r>
            <a:r>
              <a:rPr kumimoji="0" lang="ar-SA" altLang="ar-SA" sz="2800" b="1" i="0" u="none" strike="noStrike" cap="none" normalizeH="0" baseline="0" dirty="0" err="1" smtClean="0">
                <a:ln>
                  <a:noFill/>
                </a:ln>
                <a:solidFill>
                  <a:srgbClr val="222222"/>
                </a:solidFill>
                <a:effectLst/>
                <a:latin typeface="+mn-lt"/>
              </a:rPr>
              <a:t>Signal</a:t>
            </a:r>
            <a:endParaRPr kumimoji="0" lang="ar-SA" altLang="ar-SA" sz="2800" b="1" i="0" u="none" strike="noStrike" cap="none" normalizeH="0" baseline="0" dirty="0" smtClean="0">
              <a:ln>
                <a:noFill/>
              </a:ln>
              <a:solidFill>
                <a:srgbClr val="222222"/>
              </a:solidFill>
              <a:effectLst/>
              <a:latin typeface="+mn-lt"/>
            </a:endParaRPr>
          </a:p>
          <a:p>
            <a:pPr algn="l" rtl="0" eaLnBrk="0" hangingPunct="0"/>
            <a:r>
              <a:rPr kumimoji="0" lang="ar-SA" altLang="ar-SA" sz="2800" b="0" i="0" u="none" strike="noStrike" cap="none" normalizeH="0" baseline="0" dirty="0" smtClean="0">
                <a:ln>
                  <a:noFill/>
                </a:ln>
                <a:solidFill>
                  <a:srgbClr val="222222"/>
                </a:solidFill>
                <a:effectLst/>
                <a:latin typeface="+mn-lt"/>
              </a:rPr>
              <a:t>  </a:t>
            </a:r>
            <a:r>
              <a:rPr lang="ar-SA" altLang="ar-SA" sz="2800" dirty="0" err="1" smtClean="0">
                <a:solidFill>
                  <a:srgbClr val="222222"/>
                </a:solidFill>
                <a:latin typeface="+mn-lt"/>
              </a:rPr>
              <a:t>Analog</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is</a:t>
            </a:r>
            <a:r>
              <a:rPr lang="ar-SA" altLang="ar-SA" sz="2800" dirty="0" smtClean="0">
                <a:solidFill>
                  <a:srgbClr val="222222"/>
                </a:solidFill>
                <a:latin typeface="+mn-lt"/>
              </a:rPr>
              <a:t> a </a:t>
            </a:r>
            <a:r>
              <a:rPr lang="ar-SA" altLang="ar-SA" sz="2800" dirty="0" err="1" smtClean="0">
                <a:solidFill>
                  <a:srgbClr val="222222"/>
                </a:solidFill>
                <a:latin typeface="+mn-lt"/>
              </a:rPr>
              <a:t>kind</a:t>
            </a:r>
            <a:r>
              <a:rPr lang="ar-SA" altLang="ar-SA" sz="2800" dirty="0" smtClean="0">
                <a:solidFill>
                  <a:srgbClr val="222222"/>
                </a:solidFill>
                <a:latin typeface="+mn-lt"/>
              </a:rPr>
              <a:t> </a:t>
            </a:r>
            <a:r>
              <a:rPr lang="ar-SA" altLang="ar-SA" sz="2800" dirty="0" err="1" smtClean="0">
                <a:solidFill>
                  <a:srgbClr val="222222"/>
                </a:solidFill>
                <a:latin typeface="+mn-lt"/>
              </a:rPr>
              <a:t>of</a:t>
            </a:r>
            <a:r>
              <a:rPr lang="ar-SA" altLang="ar-SA" sz="2800" dirty="0" smtClean="0">
                <a:solidFill>
                  <a:srgbClr val="222222"/>
                </a:solidFill>
                <a:latin typeface="+mn-lt"/>
              </a:rPr>
              <a:t> </a:t>
            </a:r>
            <a:r>
              <a:rPr lang="ar-SA" altLang="ar-SA" sz="2800" dirty="0" err="1" smtClean="0">
                <a:solidFill>
                  <a:srgbClr val="222222"/>
                </a:solidFill>
                <a:latin typeface="+mn-lt"/>
              </a:rPr>
              <a:t>continuous</a:t>
            </a:r>
            <a:r>
              <a:rPr lang="ar-SA" altLang="ar-SA" sz="2800" dirty="0" smtClean="0">
                <a:solidFill>
                  <a:srgbClr val="222222"/>
                </a:solidFill>
                <a:latin typeface="+mn-lt"/>
              </a:rPr>
              <a:t> </a:t>
            </a:r>
            <a:r>
              <a:rPr lang="ar-SA" altLang="ar-SA" sz="2800" dirty="0" err="1" smtClean="0">
                <a:solidFill>
                  <a:srgbClr val="222222"/>
                </a:solidFill>
                <a:latin typeface="+mn-lt"/>
              </a:rPr>
              <a:t>wave</a:t>
            </a:r>
            <a:r>
              <a:rPr lang="ar-SA" altLang="ar-SA" sz="2800" dirty="0" smtClean="0">
                <a:solidFill>
                  <a:srgbClr val="222222"/>
                </a:solidFill>
                <a:latin typeface="+mn-lt"/>
              </a:rPr>
              <a:t> </a:t>
            </a:r>
            <a:r>
              <a:rPr lang="ar-SA" altLang="ar-SA" sz="2800" dirty="0" err="1" smtClean="0">
                <a:solidFill>
                  <a:srgbClr val="222222"/>
                </a:solidFill>
                <a:latin typeface="+mn-lt"/>
              </a:rPr>
              <a:t>form</a:t>
            </a:r>
            <a:r>
              <a:rPr lang="ar-SA" altLang="ar-SA" sz="2800" dirty="0" smtClean="0">
                <a:solidFill>
                  <a:srgbClr val="222222"/>
                </a:solidFill>
                <a:latin typeface="+mn-lt"/>
              </a:rPr>
              <a:t> </a:t>
            </a:r>
            <a:r>
              <a:rPr lang="ar-SA" altLang="ar-SA" sz="2800" dirty="0" err="1" smtClean="0">
                <a:solidFill>
                  <a:srgbClr val="222222"/>
                </a:solidFill>
                <a:latin typeface="+mn-lt"/>
              </a:rPr>
              <a:t>that</a:t>
            </a:r>
            <a:r>
              <a:rPr lang="ar-SA" altLang="ar-SA" sz="2800" dirty="0" smtClean="0">
                <a:solidFill>
                  <a:srgbClr val="222222"/>
                </a:solidFill>
                <a:latin typeface="+mn-lt"/>
              </a:rPr>
              <a:t> </a:t>
            </a:r>
            <a:r>
              <a:rPr lang="ar-SA" altLang="ar-SA" sz="2800" dirty="0" err="1" smtClean="0">
                <a:solidFill>
                  <a:srgbClr val="222222"/>
                </a:solidFill>
                <a:latin typeface="+mn-lt"/>
              </a:rPr>
              <a:t>changes</a:t>
            </a:r>
            <a:r>
              <a:rPr lang="ar-SA" altLang="ar-SA" sz="2800" dirty="0" smtClean="0">
                <a:solidFill>
                  <a:srgbClr val="222222"/>
                </a:solidFill>
                <a:latin typeface="+mn-lt"/>
              </a:rPr>
              <a:t> </a:t>
            </a:r>
            <a:r>
              <a:rPr lang="ar-SA" altLang="ar-SA" sz="2800" dirty="0" err="1" smtClean="0">
                <a:solidFill>
                  <a:srgbClr val="222222"/>
                </a:solidFill>
                <a:latin typeface="+mn-lt"/>
              </a:rPr>
              <a:t>over</a:t>
            </a:r>
            <a:r>
              <a:rPr lang="ar-SA" altLang="ar-SA" sz="2800" dirty="0" smtClean="0">
                <a:solidFill>
                  <a:srgbClr val="222222"/>
                </a:solidFill>
                <a:latin typeface="+mn-lt"/>
              </a:rPr>
              <a:t> </a:t>
            </a:r>
            <a:r>
              <a:rPr lang="ar-SA" altLang="ar-SA" sz="2800" dirty="0" err="1" smtClean="0">
                <a:solidFill>
                  <a:srgbClr val="222222"/>
                </a:solidFill>
                <a:latin typeface="+mn-lt"/>
              </a:rPr>
              <a:t>time</a:t>
            </a:r>
            <a:r>
              <a:rPr lang="ar-SA" altLang="ar-SA" sz="2800" dirty="0" smtClean="0">
                <a:solidFill>
                  <a:srgbClr val="222222"/>
                </a:solidFill>
                <a:latin typeface="+mn-lt"/>
              </a:rPr>
              <a:t>. </a:t>
            </a:r>
            <a:r>
              <a:rPr lang="ar-SA" altLang="ar-SA" sz="2800" dirty="0" err="1" smtClean="0">
                <a:solidFill>
                  <a:srgbClr val="222222"/>
                </a:solidFill>
                <a:latin typeface="+mn-lt"/>
              </a:rPr>
              <a:t>An</a:t>
            </a:r>
            <a:r>
              <a:rPr lang="ar-SA" altLang="ar-SA" sz="2800" dirty="0" smtClean="0">
                <a:solidFill>
                  <a:srgbClr val="222222"/>
                </a:solidFill>
                <a:latin typeface="+mn-lt"/>
              </a:rPr>
              <a:t> </a:t>
            </a:r>
            <a:r>
              <a:rPr lang="ar-SA" altLang="ar-SA" sz="2800" dirty="0" err="1" smtClean="0">
                <a:solidFill>
                  <a:srgbClr val="222222"/>
                </a:solidFill>
                <a:latin typeface="+mn-lt"/>
              </a:rPr>
              <a:t>anlaog</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is</a:t>
            </a:r>
            <a:r>
              <a:rPr lang="ar-SA" altLang="ar-SA" sz="2800" dirty="0" smtClean="0">
                <a:solidFill>
                  <a:srgbClr val="222222"/>
                </a:solidFill>
                <a:latin typeface="+mn-lt"/>
              </a:rPr>
              <a:t> </a:t>
            </a:r>
            <a:r>
              <a:rPr lang="ar-SA" altLang="ar-SA" sz="2800" dirty="0" err="1" smtClean="0">
                <a:solidFill>
                  <a:srgbClr val="222222"/>
                </a:solidFill>
                <a:latin typeface="+mn-lt"/>
              </a:rPr>
              <a:t>further</a:t>
            </a:r>
            <a:r>
              <a:rPr lang="ar-SA" altLang="ar-SA" sz="2800" dirty="0" smtClean="0">
                <a:solidFill>
                  <a:srgbClr val="222222"/>
                </a:solidFill>
                <a:latin typeface="+mn-lt"/>
              </a:rPr>
              <a:t> </a:t>
            </a:r>
            <a:r>
              <a:rPr lang="ar-SA" altLang="ar-SA" sz="2800" dirty="0" err="1" smtClean="0">
                <a:solidFill>
                  <a:srgbClr val="222222"/>
                </a:solidFill>
                <a:latin typeface="+mn-lt"/>
              </a:rPr>
              <a:t>classified</a:t>
            </a:r>
            <a:r>
              <a:rPr lang="ar-SA" altLang="ar-SA" sz="2800" dirty="0" smtClean="0">
                <a:solidFill>
                  <a:srgbClr val="222222"/>
                </a:solidFill>
                <a:latin typeface="+mn-lt"/>
              </a:rPr>
              <a:t> </a:t>
            </a:r>
            <a:r>
              <a:rPr lang="ar-SA" altLang="ar-SA" sz="2800" dirty="0" err="1" smtClean="0">
                <a:solidFill>
                  <a:srgbClr val="222222"/>
                </a:solidFill>
                <a:latin typeface="+mn-lt"/>
              </a:rPr>
              <a:t>into</a:t>
            </a:r>
            <a:r>
              <a:rPr lang="ar-SA" altLang="ar-SA" sz="2800" dirty="0" smtClean="0">
                <a:solidFill>
                  <a:srgbClr val="222222"/>
                </a:solidFill>
                <a:latin typeface="+mn-lt"/>
              </a:rPr>
              <a:t> </a:t>
            </a:r>
            <a:r>
              <a:rPr lang="ar-SA" altLang="ar-SA" sz="2800" dirty="0" err="1" smtClean="0">
                <a:solidFill>
                  <a:srgbClr val="222222"/>
                </a:solidFill>
                <a:latin typeface="+mn-lt"/>
              </a:rPr>
              <a:t>simple</a:t>
            </a:r>
            <a:r>
              <a:rPr lang="ar-SA" altLang="ar-SA" sz="2800" dirty="0" smtClean="0">
                <a:solidFill>
                  <a:srgbClr val="222222"/>
                </a:solidFill>
                <a:latin typeface="+mn-lt"/>
              </a:rPr>
              <a:t> </a:t>
            </a:r>
            <a:r>
              <a:rPr lang="ar-SA" altLang="ar-SA" sz="2800" dirty="0" err="1" smtClean="0">
                <a:solidFill>
                  <a:srgbClr val="222222"/>
                </a:solidFill>
                <a:latin typeface="+mn-lt"/>
              </a:rPr>
              <a:t>and</a:t>
            </a:r>
            <a:r>
              <a:rPr lang="ar-SA" altLang="ar-SA" sz="2800" dirty="0" smtClean="0">
                <a:solidFill>
                  <a:srgbClr val="222222"/>
                </a:solidFill>
                <a:latin typeface="+mn-lt"/>
              </a:rPr>
              <a:t> </a:t>
            </a:r>
            <a:r>
              <a:rPr lang="ar-SA" altLang="ar-SA" sz="2800" dirty="0" err="1" smtClean="0">
                <a:solidFill>
                  <a:srgbClr val="222222"/>
                </a:solidFill>
                <a:latin typeface="+mn-lt"/>
              </a:rPr>
              <a:t>composite</a:t>
            </a:r>
            <a:r>
              <a:rPr lang="ar-SA" altLang="ar-SA" sz="2800" dirty="0" smtClean="0">
                <a:solidFill>
                  <a:srgbClr val="222222"/>
                </a:solidFill>
                <a:latin typeface="+mn-lt"/>
              </a:rPr>
              <a:t> </a:t>
            </a:r>
            <a:r>
              <a:rPr lang="ar-SA" altLang="ar-SA" sz="2800" dirty="0" err="1" smtClean="0">
                <a:solidFill>
                  <a:srgbClr val="222222"/>
                </a:solidFill>
                <a:latin typeface="+mn-lt"/>
              </a:rPr>
              <a:t>signals</a:t>
            </a:r>
            <a:r>
              <a:rPr lang="ar-SA" altLang="ar-SA" sz="2800" dirty="0" smtClean="0">
                <a:solidFill>
                  <a:srgbClr val="222222"/>
                </a:solidFill>
                <a:latin typeface="+mn-lt"/>
              </a:rPr>
              <a:t>. A </a:t>
            </a:r>
            <a:r>
              <a:rPr lang="ar-SA" altLang="ar-SA" sz="2800" dirty="0" err="1" smtClean="0">
                <a:solidFill>
                  <a:srgbClr val="222222"/>
                </a:solidFill>
                <a:latin typeface="+mn-lt"/>
              </a:rPr>
              <a:t>simple</a:t>
            </a:r>
            <a:r>
              <a:rPr lang="ar-SA" altLang="ar-SA" sz="2800" dirty="0" smtClean="0">
                <a:solidFill>
                  <a:srgbClr val="222222"/>
                </a:solidFill>
                <a:latin typeface="+mn-lt"/>
              </a:rPr>
              <a:t> </a:t>
            </a:r>
            <a:r>
              <a:rPr lang="ar-SA" altLang="ar-SA" sz="2800" dirty="0" err="1" smtClean="0">
                <a:solidFill>
                  <a:srgbClr val="222222"/>
                </a:solidFill>
                <a:latin typeface="+mn-lt"/>
              </a:rPr>
              <a:t>analog</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is</a:t>
            </a:r>
            <a:r>
              <a:rPr lang="ar-SA" altLang="ar-SA" sz="2800" dirty="0" smtClean="0">
                <a:solidFill>
                  <a:srgbClr val="222222"/>
                </a:solidFill>
                <a:latin typeface="+mn-lt"/>
              </a:rPr>
              <a:t> a </a:t>
            </a:r>
            <a:r>
              <a:rPr lang="ar-SA" altLang="ar-SA" sz="2800" dirty="0" err="1" smtClean="0">
                <a:solidFill>
                  <a:srgbClr val="222222"/>
                </a:solidFill>
                <a:latin typeface="+mn-lt"/>
              </a:rPr>
              <a:t>sine</a:t>
            </a:r>
            <a:r>
              <a:rPr lang="ar-SA" altLang="ar-SA" sz="2800" dirty="0" smtClean="0">
                <a:solidFill>
                  <a:srgbClr val="222222"/>
                </a:solidFill>
                <a:latin typeface="+mn-lt"/>
              </a:rPr>
              <a:t> </a:t>
            </a:r>
            <a:r>
              <a:rPr lang="ar-SA" altLang="ar-SA" sz="2800" dirty="0" err="1" smtClean="0">
                <a:solidFill>
                  <a:srgbClr val="222222"/>
                </a:solidFill>
                <a:latin typeface="+mn-lt"/>
              </a:rPr>
              <a:t>wave</a:t>
            </a:r>
            <a:r>
              <a:rPr lang="ar-SA" altLang="ar-SA" sz="2800" dirty="0" smtClean="0">
                <a:solidFill>
                  <a:srgbClr val="222222"/>
                </a:solidFill>
                <a:latin typeface="+mn-lt"/>
              </a:rPr>
              <a:t> </a:t>
            </a:r>
            <a:r>
              <a:rPr lang="ar-SA" altLang="ar-SA" sz="2800" dirty="0" err="1" smtClean="0">
                <a:solidFill>
                  <a:srgbClr val="222222"/>
                </a:solidFill>
                <a:latin typeface="+mn-lt"/>
              </a:rPr>
              <a:t>that</a:t>
            </a:r>
            <a:r>
              <a:rPr lang="ar-SA" altLang="ar-SA" sz="2800" dirty="0" smtClean="0">
                <a:solidFill>
                  <a:srgbClr val="222222"/>
                </a:solidFill>
                <a:latin typeface="+mn-lt"/>
              </a:rPr>
              <a:t> </a:t>
            </a:r>
            <a:r>
              <a:rPr lang="ar-SA" altLang="ar-SA" sz="2800" dirty="0" err="1" smtClean="0">
                <a:solidFill>
                  <a:srgbClr val="222222"/>
                </a:solidFill>
                <a:latin typeface="+mn-lt"/>
              </a:rPr>
              <a:t>cannot</a:t>
            </a:r>
            <a:r>
              <a:rPr lang="ar-SA" altLang="ar-SA" sz="2800" dirty="0" smtClean="0">
                <a:solidFill>
                  <a:srgbClr val="222222"/>
                </a:solidFill>
                <a:latin typeface="+mn-lt"/>
              </a:rPr>
              <a:t> </a:t>
            </a:r>
            <a:r>
              <a:rPr lang="ar-SA" altLang="ar-SA" sz="2800" dirty="0" err="1" smtClean="0">
                <a:solidFill>
                  <a:srgbClr val="222222"/>
                </a:solidFill>
                <a:latin typeface="+mn-lt"/>
              </a:rPr>
              <a:t>be</a:t>
            </a:r>
            <a:r>
              <a:rPr lang="ar-SA" altLang="ar-SA" sz="2800" dirty="0" smtClean="0">
                <a:solidFill>
                  <a:srgbClr val="222222"/>
                </a:solidFill>
                <a:latin typeface="+mn-lt"/>
              </a:rPr>
              <a:t> </a:t>
            </a:r>
            <a:r>
              <a:rPr lang="ar-SA" altLang="ar-SA" sz="2800" dirty="0" err="1" smtClean="0">
                <a:solidFill>
                  <a:srgbClr val="222222"/>
                </a:solidFill>
                <a:latin typeface="+mn-lt"/>
              </a:rPr>
              <a:t>decomposed</a:t>
            </a:r>
            <a:r>
              <a:rPr lang="ar-SA" altLang="ar-SA" sz="2800" dirty="0" smtClean="0">
                <a:solidFill>
                  <a:srgbClr val="222222"/>
                </a:solidFill>
                <a:latin typeface="+mn-lt"/>
              </a:rPr>
              <a:t> </a:t>
            </a:r>
            <a:r>
              <a:rPr lang="ar-SA" altLang="ar-SA" sz="2800" dirty="0" err="1" smtClean="0">
                <a:solidFill>
                  <a:srgbClr val="222222"/>
                </a:solidFill>
                <a:latin typeface="+mn-lt"/>
              </a:rPr>
              <a:t>further</a:t>
            </a:r>
            <a:r>
              <a:rPr lang="ar-SA" altLang="ar-SA" sz="2800" dirty="0" smtClean="0">
                <a:solidFill>
                  <a:srgbClr val="222222"/>
                </a:solidFill>
                <a:latin typeface="+mn-lt"/>
              </a:rPr>
              <a:t>. </a:t>
            </a:r>
            <a:r>
              <a:rPr lang="ar-SA" altLang="ar-SA" sz="2800" dirty="0" err="1" smtClean="0">
                <a:solidFill>
                  <a:srgbClr val="222222"/>
                </a:solidFill>
                <a:latin typeface="+mn-lt"/>
              </a:rPr>
              <a:t>On</a:t>
            </a:r>
            <a:r>
              <a:rPr lang="ar-SA" altLang="ar-SA" sz="2800" dirty="0" smtClean="0">
                <a:solidFill>
                  <a:srgbClr val="222222"/>
                </a:solidFill>
                <a:latin typeface="+mn-lt"/>
              </a:rPr>
              <a:t> </a:t>
            </a:r>
            <a:r>
              <a:rPr lang="ar-SA" altLang="ar-SA" sz="2800" dirty="0" err="1" smtClean="0">
                <a:solidFill>
                  <a:srgbClr val="222222"/>
                </a:solidFill>
                <a:latin typeface="+mn-lt"/>
              </a:rPr>
              <a:t>the</a:t>
            </a:r>
            <a:r>
              <a:rPr lang="ar-SA" altLang="ar-SA" sz="2800" dirty="0" smtClean="0">
                <a:solidFill>
                  <a:srgbClr val="222222"/>
                </a:solidFill>
                <a:latin typeface="+mn-lt"/>
              </a:rPr>
              <a:t> </a:t>
            </a:r>
            <a:r>
              <a:rPr lang="ar-SA" altLang="ar-SA" sz="2800" dirty="0" err="1" smtClean="0">
                <a:solidFill>
                  <a:srgbClr val="222222"/>
                </a:solidFill>
                <a:latin typeface="+mn-lt"/>
              </a:rPr>
              <a:t>other</a:t>
            </a:r>
            <a:r>
              <a:rPr lang="ar-SA" altLang="ar-SA" sz="2800" dirty="0" smtClean="0">
                <a:solidFill>
                  <a:srgbClr val="222222"/>
                </a:solidFill>
                <a:latin typeface="+mn-lt"/>
              </a:rPr>
              <a:t> </a:t>
            </a:r>
            <a:r>
              <a:rPr lang="ar-SA" altLang="ar-SA" sz="2800" dirty="0" err="1" smtClean="0">
                <a:solidFill>
                  <a:srgbClr val="222222"/>
                </a:solidFill>
                <a:latin typeface="+mn-lt"/>
              </a:rPr>
              <a:t>hand</a:t>
            </a:r>
            <a:r>
              <a:rPr lang="ar-SA" altLang="ar-SA" sz="2800" dirty="0" smtClean="0">
                <a:solidFill>
                  <a:srgbClr val="222222"/>
                </a:solidFill>
                <a:latin typeface="+mn-lt"/>
              </a:rPr>
              <a:t>, a </a:t>
            </a:r>
            <a:r>
              <a:rPr lang="ar-SA" altLang="ar-SA" sz="2800" dirty="0" err="1" smtClean="0">
                <a:solidFill>
                  <a:srgbClr val="222222"/>
                </a:solidFill>
                <a:latin typeface="+mn-lt"/>
              </a:rPr>
              <a:t>composite</a:t>
            </a:r>
            <a:r>
              <a:rPr lang="ar-SA" altLang="ar-SA" sz="2800" dirty="0" smtClean="0">
                <a:solidFill>
                  <a:srgbClr val="222222"/>
                </a:solidFill>
                <a:latin typeface="+mn-lt"/>
              </a:rPr>
              <a:t> </a:t>
            </a:r>
            <a:r>
              <a:rPr lang="ar-SA" altLang="ar-SA" sz="2800" dirty="0" err="1" smtClean="0">
                <a:solidFill>
                  <a:srgbClr val="222222"/>
                </a:solidFill>
                <a:latin typeface="+mn-lt"/>
              </a:rPr>
              <a:t>analog</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can</a:t>
            </a:r>
            <a:r>
              <a:rPr lang="ar-SA" altLang="ar-SA" sz="2800" dirty="0" smtClean="0">
                <a:solidFill>
                  <a:srgbClr val="222222"/>
                </a:solidFill>
                <a:latin typeface="+mn-lt"/>
              </a:rPr>
              <a:t> </a:t>
            </a:r>
            <a:r>
              <a:rPr lang="ar-SA" altLang="ar-SA" sz="2800" dirty="0" err="1" smtClean="0">
                <a:solidFill>
                  <a:srgbClr val="222222"/>
                </a:solidFill>
                <a:latin typeface="+mn-lt"/>
              </a:rPr>
              <a:t>be</a:t>
            </a:r>
            <a:r>
              <a:rPr lang="ar-SA" altLang="ar-SA" sz="2800" dirty="0" smtClean="0">
                <a:solidFill>
                  <a:srgbClr val="222222"/>
                </a:solidFill>
                <a:latin typeface="+mn-lt"/>
              </a:rPr>
              <a:t> </a:t>
            </a:r>
            <a:r>
              <a:rPr lang="ar-SA" altLang="ar-SA" sz="2800" dirty="0" err="1" smtClean="0">
                <a:solidFill>
                  <a:srgbClr val="222222"/>
                </a:solidFill>
                <a:latin typeface="+mn-lt"/>
              </a:rPr>
              <a:t>further</a:t>
            </a:r>
            <a:r>
              <a:rPr lang="ar-SA" altLang="ar-SA" sz="2800" dirty="0" smtClean="0">
                <a:solidFill>
                  <a:srgbClr val="222222"/>
                </a:solidFill>
                <a:latin typeface="+mn-lt"/>
              </a:rPr>
              <a:t> </a:t>
            </a:r>
            <a:r>
              <a:rPr lang="ar-SA" altLang="ar-SA" sz="2800" dirty="0" err="1" smtClean="0">
                <a:solidFill>
                  <a:srgbClr val="222222"/>
                </a:solidFill>
                <a:latin typeface="+mn-lt"/>
              </a:rPr>
              <a:t>decomposed</a:t>
            </a:r>
            <a:r>
              <a:rPr lang="ar-SA" altLang="ar-SA" sz="2800" dirty="0" smtClean="0">
                <a:solidFill>
                  <a:srgbClr val="222222"/>
                </a:solidFill>
                <a:latin typeface="+mn-lt"/>
              </a:rPr>
              <a:t> </a:t>
            </a:r>
            <a:r>
              <a:rPr lang="ar-SA" altLang="ar-SA" sz="2800" dirty="0" err="1" smtClean="0">
                <a:solidFill>
                  <a:srgbClr val="222222"/>
                </a:solidFill>
                <a:latin typeface="+mn-lt"/>
              </a:rPr>
              <a:t>into</a:t>
            </a:r>
            <a:r>
              <a:rPr lang="ar-SA" altLang="ar-SA" sz="2800" dirty="0" smtClean="0">
                <a:solidFill>
                  <a:srgbClr val="222222"/>
                </a:solidFill>
                <a:latin typeface="+mn-lt"/>
              </a:rPr>
              <a:t> </a:t>
            </a:r>
            <a:r>
              <a:rPr lang="ar-SA" altLang="ar-SA" sz="2800" dirty="0" err="1" smtClean="0">
                <a:solidFill>
                  <a:srgbClr val="222222"/>
                </a:solidFill>
                <a:latin typeface="+mn-lt"/>
              </a:rPr>
              <a:t>multiple</a:t>
            </a:r>
            <a:r>
              <a:rPr lang="ar-SA" altLang="ar-SA" sz="2800" dirty="0" smtClean="0">
                <a:solidFill>
                  <a:srgbClr val="222222"/>
                </a:solidFill>
                <a:latin typeface="+mn-lt"/>
              </a:rPr>
              <a:t> </a:t>
            </a:r>
            <a:r>
              <a:rPr lang="ar-SA" altLang="ar-SA" sz="2800" dirty="0" err="1" smtClean="0">
                <a:solidFill>
                  <a:srgbClr val="222222"/>
                </a:solidFill>
                <a:latin typeface="+mn-lt"/>
              </a:rPr>
              <a:t>sine</a:t>
            </a:r>
            <a:r>
              <a:rPr lang="ar-SA" altLang="ar-SA" sz="2800" dirty="0" smtClean="0">
                <a:solidFill>
                  <a:srgbClr val="222222"/>
                </a:solidFill>
                <a:latin typeface="+mn-lt"/>
              </a:rPr>
              <a:t> </a:t>
            </a:r>
            <a:r>
              <a:rPr lang="ar-SA" altLang="ar-SA" sz="2800" dirty="0" err="1" smtClean="0">
                <a:solidFill>
                  <a:srgbClr val="222222"/>
                </a:solidFill>
                <a:latin typeface="+mn-lt"/>
              </a:rPr>
              <a:t>waves</a:t>
            </a:r>
            <a:r>
              <a:rPr lang="ar-SA" altLang="ar-SA" sz="2800" dirty="0" smtClean="0">
                <a:solidFill>
                  <a:srgbClr val="222222"/>
                </a:solidFill>
                <a:latin typeface="+mn-lt"/>
              </a:rPr>
              <a:t>. </a:t>
            </a:r>
            <a:r>
              <a:rPr lang="ar-SA" altLang="ar-SA" sz="2800" dirty="0" err="1" smtClean="0">
                <a:solidFill>
                  <a:srgbClr val="222222"/>
                </a:solidFill>
                <a:latin typeface="+mn-lt"/>
              </a:rPr>
              <a:t>An</a:t>
            </a:r>
            <a:r>
              <a:rPr lang="ar-SA" altLang="ar-SA" sz="2800" dirty="0" smtClean="0">
                <a:solidFill>
                  <a:srgbClr val="222222"/>
                </a:solidFill>
                <a:latin typeface="+mn-lt"/>
              </a:rPr>
              <a:t> </a:t>
            </a:r>
            <a:r>
              <a:rPr lang="ar-SA" altLang="ar-SA" sz="2800" dirty="0" err="1" smtClean="0">
                <a:solidFill>
                  <a:srgbClr val="222222"/>
                </a:solidFill>
                <a:latin typeface="+mn-lt"/>
              </a:rPr>
              <a:t>analog</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is</a:t>
            </a:r>
            <a:r>
              <a:rPr lang="ar-SA" altLang="ar-SA" sz="2800" dirty="0" smtClean="0">
                <a:solidFill>
                  <a:srgbClr val="222222"/>
                </a:solidFill>
                <a:latin typeface="+mn-lt"/>
              </a:rPr>
              <a:t> </a:t>
            </a:r>
            <a:r>
              <a:rPr lang="ar-SA" altLang="ar-SA" sz="2800" dirty="0" err="1" smtClean="0">
                <a:solidFill>
                  <a:srgbClr val="222222"/>
                </a:solidFill>
                <a:latin typeface="+mn-lt"/>
              </a:rPr>
              <a:t>described</a:t>
            </a:r>
            <a:r>
              <a:rPr lang="ar-SA" altLang="ar-SA" sz="2800" dirty="0" smtClean="0">
                <a:solidFill>
                  <a:srgbClr val="222222"/>
                </a:solidFill>
                <a:latin typeface="+mn-lt"/>
              </a:rPr>
              <a:t> </a:t>
            </a:r>
            <a:r>
              <a:rPr lang="ar-SA" altLang="ar-SA" sz="2800" dirty="0" err="1" smtClean="0">
                <a:solidFill>
                  <a:srgbClr val="222222"/>
                </a:solidFill>
                <a:latin typeface="+mn-lt"/>
              </a:rPr>
              <a:t>using</a:t>
            </a:r>
            <a:r>
              <a:rPr lang="ar-SA" altLang="ar-SA" sz="2800" dirty="0" smtClean="0">
                <a:solidFill>
                  <a:srgbClr val="222222"/>
                </a:solidFill>
                <a:latin typeface="+mn-lt"/>
              </a:rPr>
              <a:t> </a:t>
            </a:r>
            <a:r>
              <a:rPr lang="ar-SA" altLang="ar-SA" sz="2800" dirty="0" err="1" smtClean="0">
                <a:solidFill>
                  <a:srgbClr val="222222"/>
                </a:solidFill>
                <a:latin typeface="+mn-lt"/>
              </a:rPr>
              <a:t>amplitude</a:t>
            </a:r>
            <a:r>
              <a:rPr lang="ar-SA" altLang="ar-SA" sz="2800" dirty="0" smtClean="0">
                <a:solidFill>
                  <a:srgbClr val="222222"/>
                </a:solidFill>
                <a:latin typeface="+mn-lt"/>
              </a:rPr>
              <a:t>, </a:t>
            </a:r>
            <a:r>
              <a:rPr lang="ar-SA" altLang="ar-SA" sz="2800" dirty="0" err="1" smtClean="0">
                <a:solidFill>
                  <a:srgbClr val="222222"/>
                </a:solidFill>
                <a:latin typeface="+mn-lt"/>
              </a:rPr>
              <a:t>period</a:t>
            </a:r>
            <a:r>
              <a:rPr lang="ar-SA" altLang="ar-SA" sz="2800" dirty="0" smtClean="0">
                <a:solidFill>
                  <a:srgbClr val="222222"/>
                </a:solidFill>
                <a:latin typeface="+mn-lt"/>
              </a:rPr>
              <a:t> </a:t>
            </a:r>
            <a:r>
              <a:rPr lang="ar-SA" altLang="ar-SA" sz="2800" dirty="0" err="1" smtClean="0">
                <a:solidFill>
                  <a:srgbClr val="222222"/>
                </a:solidFill>
                <a:latin typeface="+mn-lt"/>
              </a:rPr>
              <a:t>or</a:t>
            </a:r>
            <a:r>
              <a:rPr lang="ar-SA" altLang="ar-SA" sz="2800" dirty="0" smtClean="0">
                <a:solidFill>
                  <a:srgbClr val="222222"/>
                </a:solidFill>
                <a:latin typeface="+mn-lt"/>
              </a:rPr>
              <a:t> </a:t>
            </a:r>
            <a:r>
              <a:rPr lang="ar-SA" altLang="ar-SA" sz="2800" dirty="0" err="1" smtClean="0">
                <a:solidFill>
                  <a:srgbClr val="222222"/>
                </a:solidFill>
                <a:latin typeface="+mn-lt"/>
              </a:rPr>
              <a:t>frequency</a:t>
            </a:r>
            <a:r>
              <a:rPr lang="ar-SA" altLang="ar-SA" sz="2800" dirty="0" smtClean="0">
                <a:solidFill>
                  <a:srgbClr val="222222"/>
                </a:solidFill>
                <a:latin typeface="+mn-lt"/>
              </a:rPr>
              <a:t> </a:t>
            </a:r>
            <a:r>
              <a:rPr lang="ar-SA" altLang="ar-SA" sz="2800" dirty="0" err="1" smtClean="0">
                <a:solidFill>
                  <a:srgbClr val="222222"/>
                </a:solidFill>
                <a:latin typeface="+mn-lt"/>
              </a:rPr>
              <a:t>and</a:t>
            </a:r>
            <a:r>
              <a:rPr lang="ar-SA" altLang="ar-SA" sz="2800" dirty="0" smtClean="0">
                <a:solidFill>
                  <a:srgbClr val="222222"/>
                </a:solidFill>
                <a:latin typeface="+mn-lt"/>
              </a:rPr>
              <a:t> </a:t>
            </a:r>
            <a:r>
              <a:rPr lang="ar-SA" altLang="ar-SA" sz="2800" dirty="0" err="1" smtClean="0">
                <a:solidFill>
                  <a:srgbClr val="222222"/>
                </a:solidFill>
                <a:latin typeface="+mn-lt"/>
              </a:rPr>
              <a:t>phase</a:t>
            </a:r>
            <a:r>
              <a:rPr lang="ar-SA" altLang="ar-SA" sz="2800" dirty="0" smtClean="0">
                <a:solidFill>
                  <a:srgbClr val="222222"/>
                </a:solidFill>
                <a:latin typeface="+mn-lt"/>
              </a:rPr>
              <a:t>. </a:t>
            </a:r>
            <a:r>
              <a:rPr lang="ar-SA" altLang="ar-SA" sz="2800" dirty="0" err="1" smtClean="0">
                <a:solidFill>
                  <a:srgbClr val="222222"/>
                </a:solidFill>
                <a:latin typeface="+mn-lt"/>
              </a:rPr>
              <a:t>Amplitude</a:t>
            </a:r>
            <a:r>
              <a:rPr lang="ar-SA" altLang="ar-SA" sz="2800" dirty="0" smtClean="0">
                <a:solidFill>
                  <a:srgbClr val="222222"/>
                </a:solidFill>
                <a:latin typeface="+mn-lt"/>
              </a:rPr>
              <a:t> </a:t>
            </a:r>
            <a:r>
              <a:rPr lang="ar-SA" altLang="ar-SA" sz="2800" dirty="0" err="1" smtClean="0">
                <a:solidFill>
                  <a:srgbClr val="222222"/>
                </a:solidFill>
                <a:latin typeface="+mn-lt"/>
              </a:rPr>
              <a:t>marks</a:t>
            </a:r>
            <a:r>
              <a:rPr lang="ar-SA" altLang="ar-SA" sz="2800" dirty="0" smtClean="0">
                <a:solidFill>
                  <a:srgbClr val="222222"/>
                </a:solidFill>
                <a:latin typeface="+mn-lt"/>
              </a:rPr>
              <a:t> </a:t>
            </a:r>
            <a:r>
              <a:rPr lang="ar-SA" altLang="ar-SA" sz="2800" dirty="0" err="1" smtClean="0">
                <a:solidFill>
                  <a:srgbClr val="222222"/>
                </a:solidFill>
                <a:latin typeface="+mn-lt"/>
              </a:rPr>
              <a:t>the</a:t>
            </a:r>
            <a:r>
              <a:rPr lang="ar-SA" altLang="ar-SA" sz="2800" dirty="0" smtClean="0">
                <a:solidFill>
                  <a:srgbClr val="222222"/>
                </a:solidFill>
                <a:latin typeface="+mn-lt"/>
              </a:rPr>
              <a:t> </a:t>
            </a:r>
            <a:r>
              <a:rPr lang="ar-SA" altLang="ar-SA" sz="2800" dirty="0" err="1" smtClean="0">
                <a:solidFill>
                  <a:srgbClr val="222222"/>
                </a:solidFill>
                <a:latin typeface="+mn-lt"/>
              </a:rPr>
              <a:t>maximum</a:t>
            </a:r>
            <a:r>
              <a:rPr lang="ar-SA" altLang="ar-SA" sz="2800" dirty="0" smtClean="0">
                <a:solidFill>
                  <a:srgbClr val="222222"/>
                </a:solidFill>
                <a:latin typeface="+mn-lt"/>
              </a:rPr>
              <a:t> </a:t>
            </a:r>
            <a:r>
              <a:rPr lang="ar-SA" altLang="ar-SA" sz="2800" dirty="0" err="1" smtClean="0">
                <a:solidFill>
                  <a:srgbClr val="222222"/>
                </a:solidFill>
                <a:latin typeface="+mn-lt"/>
              </a:rPr>
              <a:t>height</a:t>
            </a:r>
            <a:r>
              <a:rPr lang="ar-SA" altLang="ar-SA" sz="2800" dirty="0" smtClean="0">
                <a:solidFill>
                  <a:srgbClr val="222222"/>
                </a:solidFill>
                <a:latin typeface="+mn-lt"/>
              </a:rPr>
              <a:t> </a:t>
            </a:r>
            <a:r>
              <a:rPr lang="ar-SA" altLang="ar-SA" sz="2800" dirty="0" err="1" smtClean="0">
                <a:solidFill>
                  <a:srgbClr val="222222"/>
                </a:solidFill>
                <a:latin typeface="+mn-lt"/>
              </a:rPr>
              <a:t>of</a:t>
            </a:r>
            <a:r>
              <a:rPr lang="ar-SA" altLang="ar-SA" sz="2800" dirty="0" smtClean="0">
                <a:solidFill>
                  <a:srgbClr val="222222"/>
                </a:solidFill>
                <a:latin typeface="+mn-lt"/>
              </a:rPr>
              <a:t> </a:t>
            </a:r>
            <a:r>
              <a:rPr lang="ar-SA" altLang="ar-SA" sz="2800" dirty="0" err="1" smtClean="0">
                <a:solidFill>
                  <a:srgbClr val="222222"/>
                </a:solidFill>
                <a:latin typeface="+mn-lt"/>
              </a:rPr>
              <a:t>the</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Frequency</a:t>
            </a:r>
            <a:r>
              <a:rPr lang="ar-SA" altLang="ar-SA" sz="2800" dirty="0" smtClean="0">
                <a:solidFill>
                  <a:srgbClr val="222222"/>
                </a:solidFill>
                <a:latin typeface="+mn-lt"/>
              </a:rPr>
              <a:t> </a:t>
            </a:r>
            <a:r>
              <a:rPr lang="ar-SA" altLang="ar-SA" sz="2800" dirty="0" err="1" smtClean="0">
                <a:solidFill>
                  <a:srgbClr val="222222"/>
                </a:solidFill>
                <a:latin typeface="+mn-lt"/>
              </a:rPr>
              <a:t>marks</a:t>
            </a:r>
            <a:r>
              <a:rPr lang="ar-SA" altLang="ar-SA" sz="2800" dirty="0" smtClean="0">
                <a:solidFill>
                  <a:srgbClr val="222222"/>
                </a:solidFill>
                <a:latin typeface="+mn-lt"/>
              </a:rPr>
              <a:t> </a:t>
            </a:r>
            <a:r>
              <a:rPr lang="ar-SA" altLang="ar-SA" sz="2800" dirty="0" err="1" smtClean="0">
                <a:solidFill>
                  <a:srgbClr val="222222"/>
                </a:solidFill>
                <a:latin typeface="+mn-lt"/>
              </a:rPr>
              <a:t>the</a:t>
            </a:r>
            <a:r>
              <a:rPr lang="ar-SA" altLang="ar-SA" sz="2800" dirty="0" smtClean="0">
                <a:solidFill>
                  <a:srgbClr val="222222"/>
                </a:solidFill>
                <a:latin typeface="+mn-lt"/>
              </a:rPr>
              <a:t> </a:t>
            </a:r>
            <a:r>
              <a:rPr lang="ar-SA" altLang="ar-SA" sz="2800" dirty="0" err="1" smtClean="0">
                <a:solidFill>
                  <a:srgbClr val="222222"/>
                </a:solidFill>
                <a:latin typeface="+mn-lt"/>
              </a:rPr>
              <a:t>rate</a:t>
            </a:r>
            <a:r>
              <a:rPr lang="ar-SA" altLang="ar-SA" sz="2800" dirty="0" smtClean="0">
                <a:solidFill>
                  <a:srgbClr val="222222"/>
                </a:solidFill>
                <a:latin typeface="+mn-lt"/>
              </a:rPr>
              <a:t> </a:t>
            </a:r>
            <a:r>
              <a:rPr lang="ar-SA" altLang="ar-SA" sz="2800" dirty="0" err="1" smtClean="0">
                <a:solidFill>
                  <a:srgbClr val="222222"/>
                </a:solidFill>
                <a:latin typeface="+mn-lt"/>
              </a:rPr>
              <a:t>at</a:t>
            </a:r>
            <a:r>
              <a:rPr lang="ar-SA" altLang="ar-SA" sz="2800" dirty="0" smtClean="0">
                <a:solidFill>
                  <a:srgbClr val="222222"/>
                </a:solidFill>
                <a:latin typeface="+mn-lt"/>
              </a:rPr>
              <a:t> </a:t>
            </a:r>
            <a:r>
              <a:rPr lang="ar-SA" altLang="ar-SA" sz="2800" dirty="0" err="1" smtClean="0">
                <a:solidFill>
                  <a:srgbClr val="222222"/>
                </a:solidFill>
                <a:latin typeface="+mn-lt"/>
              </a:rPr>
              <a:t>which</a:t>
            </a:r>
            <a:r>
              <a:rPr lang="ar-SA" altLang="ar-SA" sz="2800" dirty="0" smtClean="0">
                <a:solidFill>
                  <a:srgbClr val="222222"/>
                </a:solidFill>
                <a:latin typeface="+mn-lt"/>
              </a:rPr>
              <a:t> </a:t>
            </a:r>
            <a:r>
              <a:rPr lang="ar-SA" altLang="ar-SA" sz="2800" dirty="0" err="1" smtClean="0">
                <a:solidFill>
                  <a:srgbClr val="222222"/>
                </a:solidFill>
                <a:latin typeface="+mn-lt"/>
              </a:rPr>
              <a:t>signal</a:t>
            </a:r>
            <a:r>
              <a:rPr lang="ar-SA" altLang="ar-SA" sz="2800" dirty="0" smtClean="0">
                <a:solidFill>
                  <a:srgbClr val="222222"/>
                </a:solidFill>
                <a:latin typeface="+mn-lt"/>
              </a:rPr>
              <a:t> </a:t>
            </a:r>
            <a:r>
              <a:rPr lang="ar-SA" altLang="ar-SA" sz="2800" dirty="0" err="1" smtClean="0">
                <a:solidFill>
                  <a:srgbClr val="222222"/>
                </a:solidFill>
                <a:latin typeface="+mn-lt"/>
              </a:rPr>
              <a:t>is</a:t>
            </a:r>
            <a:r>
              <a:rPr lang="ar-SA" altLang="ar-SA" sz="2800" dirty="0" smtClean="0">
                <a:solidFill>
                  <a:srgbClr val="222222"/>
                </a:solidFill>
                <a:latin typeface="+mn-lt"/>
              </a:rPr>
              <a:t> </a:t>
            </a:r>
            <a:r>
              <a:rPr lang="ar-SA" altLang="ar-SA" sz="2800" dirty="0" err="1" smtClean="0">
                <a:solidFill>
                  <a:srgbClr val="222222"/>
                </a:solidFill>
                <a:latin typeface="+mn-lt"/>
              </a:rPr>
              <a:t>changing</a:t>
            </a:r>
            <a:r>
              <a:rPr lang="ar-SA" altLang="ar-SA" sz="2800" dirty="0" smtClean="0">
                <a:solidFill>
                  <a:srgbClr val="222222"/>
                </a:solidFill>
                <a:latin typeface="+mn-lt"/>
              </a:rPr>
              <a:t>. </a:t>
            </a:r>
            <a:r>
              <a:rPr lang="ar-SA" altLang="ar-SA" sz="2800" dirty="0" err="1" smtClean="0">
                <a:solidFill>
                  <a:srgbClr val="222222"/>
                </a:solidFill>
                <a:latin typeface="+mn-lt"/>
              </a:rPr>
              <a:t>Phase</a:t>
            </a:r>
            <a:r>
              <a:rPr lang="ar-SA" altLang="ar-SA" sz="2800" dirty="0" smtClean="0">
                <a:solidFill>
                  <a:srgbClr val="222222"/>
                </a:solidFill>
                <a:latin typeface="+mn-lt"/>
              </a:rPr>
              <a:t> </a:t>
            </a:r>
            <a:r>
              <a:rPr lang="ar-SA" altLang="ar-SA" sz="2800" dirty="0" err="1" smtClean="0">
                <a:solidFill>
                  <a:srgbClr val="222222"/>
                </a:solidFill>
                <a:latin typeface="+mn-lt"/>
              </a:rPr>
              <a:t>marks</a:t>
            </a:r>
            <a:r>
              <a:rPr lang="ar-SA" altLang="ar-SA" sz="2800" dirty="0" smtClean="0">
                <a:solidFill>
                  <a:srgbClr val="222222"/>
                </a:solidFill>
                <a:latin typeface="+mn-lt"/>
              </a:rPr>
              <a:t> </a:t>
            </a:r>
            <a:r>
              <a:rPr lang="ar-SA" altLang="ar-SA" sz="2800" dirty="0" err="1" smtClean="0">
                <a:solidFill>
                  <a:srgbClr val="222222"/>
                </a:solidFill>
                <a:latin typeface="+mn-lt"/>
              </a:rPr>
              <a:t>the</a:t>
            </a:r>
            <a:r>
              <a:rPr lang="ar-SA" altLang="ar-SA" sz="2800" dirty="0" smtClean="0">
                <a:solidFill>
                  <a:srgbClr val="222222"/>
                </a:solidFill>
                <a:latin typeface="+mn-lt"/>
              </a:rPr>
              <a:t> </a:t>
            </a:r>
            <a:r>
              <a:rPr lang="ar-SA" altLang="ar-SA" sz="2800" dirty="0" err="1" smtClean="0">
                <a:solidFill>
                  <a:srgbClr val="222222"/>
                </a:solidFill>
                <a:latin typeface="+mn-lt"/>
              </a:rPr>
              <a:t>position</a:t>
            </a:r>
            <a:r>
              <a:rPr lang="ar-SA" altLang="ar-SA" sz="2800" dirty="0" smtClean="0">
                <a:solidFill>
                  <a:srgbClr val="222222"/>
                </a:solidFill>
                <a:latin typeface="+mn-lt"/>
              </a:rPr>
              <a:t> </a:t>
            </a:r>
            <a:r>
              <a:rPr lang="ar-SA" altLang="ar-SA" sz="2800" dirty="0" err="1" smtClean="0">
                <a:solidFill>
                  <a:srgbClr val="222222"/>
                </a:solidFill>
                <a:latin typeface="+mn-lt"/>
              </a:rPr>
              <a:t>of</a:t>
            </a:r>
            <a:r>
              <a:rPr lang="ar-SA" altLang="ar-SA" sz="2800" dirty="0" smtClean="0">
                <a:solidFill>
                  <a:srgbClr val="222222"/>
                </a:solidFill>
                <a:latin typeface="+mn-lt"/>
              </a:rPr>
              <a:t> </a:t>
            </a:r>
            <a:r>
              <a:rPr lang="ar-SA" altLang="ar-SA" sz="2800" dirty="0" err="1" smtClean="0">
                <a:solidFill>
                  <a:srgbClr val="222222"/>
                </a:solidFill>
                <a:latin typeface="+mn-lt"/>
              </a:rPr>
              <a:t>the</a:t>
            </a:r>
            <a:r>
              <a:rPr lang="ar-SA" altLang="ar-SA" sz="2800" dirty="0" smtClean="0">
                <a:solidFill>
                  <a:srgbClr val="222222"/>
                </a:solidFill>
                <a:latin typeface="+mn-lt"/>
              </a:rPr>
              <a:t> </a:t>
            </a:r>
            <a:r>
              <a:rPr lang="ar-SA" altLang="ar-SA" sz="2800" dirty="0" err="1" smtClean="0">
                <a:solidFill>
                  <a:srgbClr val="222222"/>
                </a:solidFill>
                <a:latin typeface="+mn-lt"/>
              </a:rPr>
              <a:t>wave</a:t>
            </a:r>
            <a:r>
              <a:rPr lang="ar-SA" altLang="ar-SA" sz="2800" dirty="0" smtClean="0">
                <a:solidFill>
                  <a:srgbClr val="222222"/>
                </a:solidFill>
                <a:latin typeface="+mn-lt"/>
              </a:rPr>
              <a:t> </a:t>
            </a:r>
            <a:r>
              <a:rPr lang="ar-SA" altLang="ar-SA" sz="2800" dirty="0" err="1" smtClean="0">
                <a:solidFill>
                  <a:srgbClr val="222222"/>
                </a:solidFill>
                <a:latin typeface="+mn-lt"/>
              </a:rPr>
              <a:t>with</a:t>
            </a:r>
            <a:r>
              <a:rPr lang="ar-SA" altLang="ar-SA" sz="2800" dirty="0" smtClean="0">
                <a:solidFill>
                  <a:srgbClr val="222222"/>
                </a:solidFill>
                <a:latin typeface="+mn-lt"/>
              </a:rPr>
              <a:t> </a:t>
            </a:r>
            <a:r>
              <a:rPr lang="ar-SA" altLang="ar-SA" sz="2800" dirty="0" err="1" smtClean="0">
                <a:solidFill>
                  <a:srgbClr val="222222"/>
                </a:solidFill>
                <a:latin typeface="+mn-lt"/>
              </a:rPr>
              <a:t>respect</a:t>
            </a:r>
            <a:r>
              <a:rPr lang="ar-SA" altLang="ar-SA" sz="2800" dirty="0" smtClean="0">
                <a:solidFill>
                  <a:srgbClr val="222222"/>
                </a:solidFill>
                <a:latin typeface="+mn-lt"/>
              </a:rPr>
              <a:t> </a:t>
            </a:r>
            <a:r>
              <a:rPr lang="ar-SA" altLang="ar-SA" sz="2800" dirty="0" err="1" smtClean="0">
                <a:solidFill>
                  <a:srgbClr val="222222"/>
                </a:solidFill>
                <a:latin typeface="+mn-lt"/>
              </a:rPr>
              <a:t>to</a:t>
            </a:r>
            <a:r>
              <a:rPr lang="ar-SA" altLang="ar-SA" sz="2800" dirty="0" smtClean="0">
                <a:solidFill>
                  <a:srgbClr val="222222"/>
                </a:solidFill>
                <a:latin typeface="+mn-lt"/>
              </a:rPr>
              <a:t> </a:t>
            </a:r>
            <a:r>
              <a:rPr lang="ar-SA" altLang="ar-SA" sz="2800" dirty="0" err="1" smtClean="0">
                <a:solidFill>
                  <a:srgbClr val="222222"/>
                </a:solidFill>
                <a:latin typeface="+mn-lt"/>
              </a:rPr>
              <a:t>time</a:t>
            </a:r>
            <a:r>
              <a:rPr lang="ar-SA" altLang="ar-SA" sz="2800" dirty="0" smtClean="0">
                <a:solidFill>
                  <a:srgbClr val="222222"/>
                </a:solidFill>
                <a:latin typeface="+mn-lt"/>
              </a:rPr>
              <a:t> </a:t>
            </a:r>
            <a:r>
              <a:rPr lang="ar-SA" altLang="ar-SA" sz="2800" dirty="0" err="1" smtClean="0">
                <a:solidFill>
                  <a:srgbClr val="222222"/>
                </a:solidFill>
                <a:latin typeface="+mn-lt"/>
              </a:rPr>
              <a:t>zero</a:t>
            </a:r>
            <a:r>
              <a:rPr lang="ar-SA" altLang="ar-SA" sz="2800" dirty="0" smtClean="0">
                <a:solidFill>
                  <a:srgbClr val="222222"/>
                </a:solidFill>
                <a:latin typeface="+mn-lt"/>
              </a:rPr>
              <a:t>.</a:t>
            </a:r>
            <a:endParaRPr lang="ar-SA" altLang="ar-SA" sz="2800" dirty="0" smtClean="0">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800" b="0" i="0" u="none" strike="noStrike" cap="none" normalizeH="0" baseline="0" dirty="0" smtClean="0">
                <a:ln>
                  <a:noFill/>
                </a:ln>
                <a:solidFill>
                  <a:srgbClr val="222222"/>
                </a:solidFill>
                <a:effectLst/>
                <a:latin typeface="+mn-lt"/>
              </a:rPr>
              <a:t>                      </a:t>
            </a:r>
            <a:endParaRPr kumimoji="0" lang="ar-SA" altLang="ar-SA" sz="2800" b="0" i="0" u="none" strike="noStrike" cap="none" normalizeH="0" baseline="0" dirty="0" smtClean="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800" b="0" i="0" u="none" strike="noStrike" cap="none" normalizeH="0" baseline="0" dirty="0" smtClean="0">
                <a:ln>
                  <a:noFill/>
                </a:ln>
                <a:solidFill>
                  <a:srgbClr val="222222"/>
                </a:solidFill>
                <a:effectLst/>
                <a:latin typeface="+mn-lt"/>
              </a:rPr>
              <a:t/>
            </a:r>
            <a:br>
              <a:rPr kumimoji="0" lang="ar-SA" altLang="ar-SA" sz="2800" b="0" i="0" u="none" strike="noStrike" cap="none" normalizeH="0" baseline="0" dirty="0" smtClean="0">
                <a:ln>
                  <a:noFill/>
                </a:ln>
                <a:solidFill>
                  <a:srgbClr val="222222"/>
                </a:solidFill>
                <a:effectLst/>
                <a:latin typeface="+mn-lt"/>
              </a:rPr>
            </a:br>
            <a:endParaRPr kumimoji="0" lang="ar-SA" altLang="ar-SA" sz="2800" b="0" i="0" u="none" strike="noStrike" cap="none" normalizeH="0" baseline="0" dirty="0" smtClean="0">
              <a:ln>
                <a:noFill/>
              </a:ln>
              <a:solidFill>
                <a:srgbClr val="222222"/>
              </a:solidFill>
              <a:effectLst/>
              <a:latin typeface="+mn-lt"/>
            </a:endParaRPr>
          </a:p>
        </p:txBody>
      </p:sp>
    </p:spTree>
    <p:extLst>
      <p:ext uri="{BB962C8B-B14F-4D97-AF65-F5344CB8AC3E}">
        <p14:creationId xmlns:p14="http://schemas.microsoft.com/office/powerpoint/2010/main" val="160098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179512" y="4077072"/>
            <a:ext cx="8496944" cy="2246769"/>
          </a:xfrm>
          <a:prstGeom prst="rect">
            <a:avLst/>
          </a:prstGeom>
        </p:spPr>
        <p:txBody>
          <a:bodyPr wrap="square">
            <a:spAutoFit/>
          </a:bodyPr>
          <a:lstStyle/>
          <a:p>
            <a:pPr algn="l"/>
            <a:r>
              <a:rPr lang="en-US" sz="2800" dirty="0"/>
              <a:t>An analog signal is not immune to noise hence, it faces distortion and decrease the quality of transmission. The range of value in an analog signal is not fixed.</a:t>
            </a:r>
          </a:p>
          <a:p>
            <a:pPr algn="l"/>
            <a:r>
              <a:rPr lang="en-US" sz="2800" dirty="0"/>
              <a:t/>
            </a:r>
            <a:br>
              <a:rPr lang="en-US" sz="2800" dirty="0"/>
            </a:br>
            <a:endParaRPr lang="ar-SA" sz="2800" dirty="0"/>
          </a:p>
        </p:txBody>
      </p:sp>
      <p:pic>
        <p:nvPicPr>
          <p:cNvPr id="9" name="Picture 2" descr="Analog-Sign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404664"/>
            <a:ext cx="3888432" cy="3101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778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51520" y="188640"/>
            <a:ext cx="8784976" cy="3141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1740" rIns="31740" bIns="3174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000" b="1" i="0" u="none" strike="noStrike" cap="none" normalizeH="0" baseline="0" dirty="0" err="1" smtClean="0">
                <a:ln>
                  <a:noFill/>
                </a:ln>
                <a:solidFill>
                  <a:srgbClr val="121214"/>
                </a:solidFill>
                <a:effectLst/>
                <a:latin typeface="Verdana" pitchFamily="34" charset="0"/>
                <a:cs typeface="Arial" pitchFamily="34" charset="0"/>
              </a:rPr>
              <a:t>Human</a:t>
            </a:r>
            <a:r>
              <a:rPr kumimoji="0" lang="ar-SA" altLang="ar-SA" sz="2000" b="1" i="0" u="none" strike="noStrike" cap="none" normalizeH="0" baseline="0" dirty="0" smtClean="0">
                <a:ln>
                  <a:noFill/>
                </a:ln>
                <a:solidFill>
                  <a:srgbClr val="121214"/>
                </a:solidFill>
                <a:effectLst/>
                <a:latin typeface="Verdana" pitchFamily="34" charset="0"/>
                <a:cs typeface="Arial" pitchFamily="34" charset="0"/>
              </a:rPr>
              <a:t> </a:t>
            </a:r>
            <a:r>
              <a:rPr kumimoji="0" lang="ar-SA" altLang="ar-SA" sz="2000" b="1" i="0" u="none" strike="noStrike" cap="none" normalizeH="0" baseline="0" dirty="0" err="1" smtClean="0">
                <a:ln>
                  <a:noFill/>
                </a:ln>
                <a:solidFill>
                  <a:srgbClr val="121214"/>
                </a:solidFill>
                <a:effectLst/>
                <a:latin typeface="Verdana" pitchFamily="34" charset="0"/>
                <a:cs typeface="Arial" pitchFamily="34" charset="0"/>
              </a:rPr>
              <a:t>voice</a:t>
            </a:r>
            <a:endParaRPr kumimoji="0" lang="ar-SA" altLang="ar-SA" sz="2000" b="1" i="0" u="none" strike="noStrike" cap="none" normalizeH="0" baseline="0" dirty="0" smtClean="0">
              <a:ln>
                <a:noFill/>
              </a:ln>
              <a:solidFill>
                <a:srgbClr val="121214"/>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Human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voice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example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analog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When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you</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speak</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voice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that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produced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travel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through</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air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form</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pressure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waves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thus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belongs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to</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mathematical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function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having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independent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variables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space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time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value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corresponding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to</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air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pressure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t>
            </a: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Another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example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wave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which</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shown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figure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below</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t>
            </a: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Y =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(x)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where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x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independent</a:t>
            </a: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smtClean="0">
                <a:ln>
                  <a:noFill/>
                </a:ln>
                <a:solidFill>
                  <a:schemeClr val="tx1"/>
                </a:solidFill>
                <a:effectLst/>
                <a:cs typeface="Arial" pitchFamily="34" charset="0"/>
              </a:rPr>
              <a:t>                                                                          </a:t>
            </a:r>
            <a:br>
              <a:rPr kumimoji="0" lang="ar-SA" altLang="ar-SA" sz="2000" b="0" i="0" u="none" strike="noStrike" cap="none" normalizeH="0" baseline="0" dirty="0" smtClean="0">
                <a:ln>
                  <a:noFill/>
                </a:ln>
                <a:solidFill>
                  <a:schemeClr val="tx1"/>
                </a:solidFill>
                <a:effectLst/>
                <a:cs typeface="Arial" pitchFamily="34" charset="0"/>
              </a:rPr>
            </a:br>
            <a:endParaRPr kumimoji="0" lang="ar-SA" altLang="ar-SA" sz="2000" b="0" i="0" u="none" strike="noStrike" cap="none" normalizeH="0" baseline="0" dirty="0" smtClean="0">
              <a:ln>
                <a:noFill/>
              </a:ln>
              <a:solidFill>
                <a:schemeClr val="tx1"/>
              </a:solidFill>
              <a:effectLst/>
              <a:cs typeface="Arial" pitchFamily="34" charset="0"/>
            </a:endParaRPr>
          </a:p>
        </p:txBody>
      </p:sp>
      <p:pic>
        <p:nvPicPr>
          <p:cNvPr id="5122" name="Picture 2" descr="Sin wa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330506"/>
            <a:ext cx="6120680" cy="3034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82588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4734" y="676059"/>
            <a:ext cx="9109266" cy="5739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36482"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800" b="1" i="0" u="none" strike="noStrike" cap="none" normalizeH="0" baseline="0" dirty="0" err="1" smtClean="0">
                <a:ln>
                  <a:noFill/>
                </a:ln>
                <a:solidFill>
                  <a:srgbClr val="222222"/>
                </a:solidFill>
                <a:effectLst/>
                <a:latin typeface="+mn-lt"/>
                <a:cs typeface="Arial" pitchFamily="34" charset="0"/>
              </a:rPr>
              <a:t>Definition</a:t>
            </a:r>
            <a:r>
              <a:rPr kumimoji="0" lang="ar-SA" altLang="ar-SA" sz="2800" b="1" i="0" u="none" strike="noStrike" cap="none" normalizeH="0" baseline="0" dirty="0" smtClean="0">
                <a:ln>
                  <a:noFill/>
                </a:ln>
                <a:solidFill>
                  <a:srgbClr val="222222"/>
                </a:solidFill>
                <a:effectLst/>
                <a:latin typeface="+mn-lt"/>
                <a:cs typeface="Arial" pitchFamily="34" charset="0"/>
              </a:rPr>
              <a:t> </a:t>
            </a:r>
            <a:r>
              <a:rPr kumimoji="0" lang="ar-SA" altLang="ar-SA" sz="2800" b="1" i="0" u="none" strike="noStrike" cap="none" normalizeH="0" baseline="0" dirty="0" err="1" smtClean="0">
                <a:ln>
                  <a:noFill/>
                </a:ln>
                <a:solidFill>
                  <a:srgbClr val="222222"/>
                </a:solidFill>
                <a:effectLst/>
                <a:latin typeface="+mn-lt"/>
                <a:cs typeface="Arial" pitchFamily="34" charset="0"/>
              </a:rPr>
              <a:t>of</a:t>
            </a:r>
            <a:r>
              <a:rPr kumimoji="0" lang="ar-SA" altLang="ar-SA" sz="2800" b="1" i="0" u="none" strike="noStrike" cap="none" normalizeH="0" baseline="0" dirty="0" smtClean="0">
                <a:ln>
                  <a:noFill/>
                </a:ln>
                <a:solidFill>
                  <a:srgbClr val="222222"/>
                </a:solidFill>
                <a:effectLst/>
                <a:latin typeface="+mn-lt"/>
                <a:cs typeface="Arial" pitchFamily="34" charset="0"/>
              </a:rPr>
              <a:t> </a:t>
            </a:r>
            <a:r>
              <a:rPr kumimoji="0" lang="ar-SA" altLang="ar-SA" sz="2800" b="1" i="0" u="none" strike="noStrike" cap="none" normalizeH="0" baseline="0" dirty="0" err="1" smtClean="0">
                <a:ln>
                  <a:noFill/>
                </a:ln>
                <a:solidFill>
                  <a:srgbClr val="222222"/>
                </a:solidFill>
                <a:effectLst/>
                <a:latin typeface="+mn-lt"/>
                <a:cs typeface="Arial" pitchFamily="34" charset="0"/>
              </a:rPr>
              <a:t>Digital</a:t>
            </a:r>
            <a:r>
              <a:rPr kumimoji="0" lang="ar-SA" altLang="ar-SA" sz="2800" b="1" i="0" u="none" strike="noStrike" cap="none" normalizeH="0" baseline="0" dirty="0" smtClean="0">
                <a:ln>
                  <a:noFill/>
                </a:ln>
                <a:solidFill>
                  <a:srgbClr val="222222"/>
                </a:solidFill>
                <a:effectLst/>
                <a:latin typeface="+mn-lt"/>
                <a:cs typeface="Arial" pitchFamily="34" charset="0"/>
              </a:rPr>
              <a:t> </a:t>
            </a:r>
            <a:r>
              <a:rPr kumimoji="0" lang="ar-SA" altLang="ar-SA" sz="2800" b="1" i="0" u="none" strike="noStrike" cap="none" normalizeH="0" baseline="0" dirty="0" err="1" smtClean="0">
                <a:ln>
                  <a:noFill/>
                </a:ln>
                <a:solidFill>
                  <a:srgbClr val="222222"/>
                </a:solidFill>
                <a:effectLst/>
                <a:latin typeface="+mn-lt"/>
                <a:cs typeface="Arial" pitchFamily="34" charset="0"/>
              </a:rPr>
              <a:t>Signal</a:t>
            </a:r>
            <a:endParaRPr kumimoji="0" lang="ar-SA" altLang="ar-SA" sz="2800" b="1" i="0" u="none" strike="noStrike" cap="none" normalizeH="0" baseline="0" dirty="0" smtClean="0">
              <a:ln>
                <a:noFill/>
              </a:ln>
              <a:solidFill>
                <a:srgbClr val="222222"/>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800" i="0" u="none" strike="noStrike" cap="none" normalizeH="0" baseline="0" dirty="0" err="1" smtClean="0">
                <a:ln>
                  <a:noFill/>
                </a:ln>
                <a:solidFill>
                  <a:srgbClr val="222222"/>
                </a:solidFill>
                <a:effectLst/>
                <a:latin typeface="+mn-lt"/>
                <a:cs typeface="Arial" pitchFamily="34" charset="0"/>
              </a:rPr>
              <a:t>Digital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also</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carry</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information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like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analog</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but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somewhat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different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from</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analog</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Digital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noncontinuous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discrete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time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Digital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carries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information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or</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data</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the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binary</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form</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i.e</a:t>
            </a:r>
            <a:r>
              <a:rPr kumimoji="0" lang="ar-SA" altLang="ar-SA" sz="2800" i="0" u="none" strike="noStrike" cap="none" normalizeH="0" baseline="0" dirty="0" smtClean="0">
                <a:ln>
                  <a:noFill/>
                </a:ln>
                <a:solidFill>
                  <a:srgbClr val="222222"/>
                </a:solidFill>
                <a:effectLst/>
                <a:latin typeface="+mn-lt"/>
                <a:cs typeface="Arial" pitchFamily="34" charset="0"/>
              </a:rPr>
              <a:t>. a </a:t>
            </a:r>
            <a:r>
              <a:rPr kumimoji="0" lang="ar-SA" altLang="ar-SA" sz="2800" i="0" u="none" strike="noStrike" cap="none" normalizeH="0" baseline="0" dirty="0" err="1" smtClean="0">
                <a:ln>
                  <a:noFill/>
                </a:ln>
                <a:solidFill>
                  <a:srgbClr val="222222"/>
                </a:solidFill>
                <a:effectLst/>
                <a:latin typeface="+mn-lt"/>
                <a:cs typeface="Arial" pitchFamily="34" charset="0"/>
              </a:rPr>
              <a:t>digital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represent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information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the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form</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of</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Digital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can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further</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decomposed</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into</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simple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sine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waves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that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are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called</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harmonics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Each</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simple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wave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has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different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amplitude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frequency</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and</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phase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Digital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signal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described</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with</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rate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and</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interval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interval</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describes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the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time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require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for</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sending</a:t>
            </a:r>
            <a:r>
              <a:rPr kumimoji="0" lang="ar-SA" altLang="ar-SA" sz="2800" i="0" u="none" strike="noStrike" cap="none" normalizeH="0" baseline="0" dirty="0" smtClean="0">
                <a:ln>
                  <a:noFill/>
                </a:ln>
                <a:solidFill>
                  <a:srgbClr val="222222"/>
                </a:solidFill>
                <a:effectLst/>
                <a:latin typeface="+mn-lt"/>
                <a:cs typeface="Arial" pitchFamily="34" charset="0"/>
              </a:rPr>
              <a:t> a </a:t>
            </a:r>
            <a:r>
              <a:rPr kumimoji="0" lang="ar-SA" altLang="ar-SA" sz="2800" i="0" u="none" strike="noStrike" cap="none" normalizeH="0" baseline="0" dirty="0" err="1" smtClean="0">
                <a:ln>
                  <a:noFill/>
                </a:ln>
                <a:solidFill>
                  <a:srgbClr val="222222"/>
                </a:solidFill>
                <a:effectLst/>
                <a:latin typeface="+mn-lt"/>
                <a:cs typeface="Arial" pitchFamily="34" charset="0"/>
              </a:rPr>
              <a:t>single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On</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the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other</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hand</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rate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describes</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the</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frequency</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of</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bit</a:t>
            </a:r>
            <a:r>
              <a:rPr kumimoji="0" lang="ar-SA" altLang="ar-SA" sz="2800" i="0" u="none" strike="noStrike" cap="none" normalizeH="0" baseline="0" dirty="0" smtClean="0">
                <a:ln>
                  <a:noFill/>
                </a:ln>
                <a:solidFill>
                  <a:srgbClr val="222222"/>
                </a:solidFill>
                <a:effectLst/>
                <a:latin typeface="+mn-lt"/>
                <a:cs typeface="Arial" pitchFamily="34" charset="0"/>
              </a:rPr>
              <a:t> </a:t>
            </a:r>
            <a:r>
              <a:rPr kumimoji="0" lang="ar-SA" altLang="ar-SA" sz="2800" i="0" u="none" strike="noStrike" cap="none" normalizeH="0" baseline="0" dirty="0" err="1" smtClean="0">
                <a:ln>
                  <a:noFill/>
                </a:ln>
                <a:solidFill>
                  <a:srgbClr val="222222"/>
                </a:solidFill>
                <a:effectLst/>
                <a:latin typeface="+mn-lt"/>
                <a:cs typeface="Arial" pitchFamily="34" charset="0"/>
              </a:rPr>
              <a:t>interval</a:t>
            </a:r>
            <a:r>
              <a:rPr kumimoji="0" lang="ar-SA" altLang="ar-SA" sz="2800" i="0" u="none" strike="noStrike" cap="none" normalizeH="0" baseline="0" dirty="0" smtClean="0">
                <a:ln>
                  <a:noFill/>
                </a:ln>
                <a:solidFill>
                  <a:srgbClr val="222222"/>
                </a:solidFill>
                <a:effectLst/>
                <a:latin typeface="+mn-lt"/>
                <a:cs typeface="Arial" pitchFamily="34" charset="0"/>
              </a:rPr>
              <a:t>.</a:t>
            </a:r>
            <a:endParaRPr kumimoji="0" lang="ar-SA" altLang="ar-SA" sz="280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800" i="0" u="none" strike="noStrike" cap="none" normalizeH="0" baseline="0" dirty="0" smtClean="0">
                <a:ln>
                  <a:noFill/>
                </a:ln>
                <a:solidFill>
                  <a:srgbClr val="222222"/>
                </a:solidFill>
                <a:effectLst/>
                <a:latin typeface="+mn-lt"/>
                <a:cs typeface="Arial" pitchFamily="34" charset="0"/>
              </a:rPr>
              <a:t>                                                         </a:t>
            </a:r>
          </a:p>
        </p:txBody>
      </p:sp>
    </p:spTree>
    <p:extLst>
      <p:ext uri="{BB962C8B-B14F-4D97-AF65-F5344CB8AC3E}">
        <p14:creationId xmlns:p14="http://schemas.microsoft.com/office/powerpoint/2010/main" val="25442971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5013176"/>
            <a:ext cx="8229600" cy="1143000"/>
          </a:xfrm>
        </p:spPr>
        <p:txBody>
          <a:bodyPr>
            <a:noAutofit/>
          </a:bodyPr>
          <a:lstStyle/>
          <a:p>
            <a:r>
              <a:rPr lang="en-US" sz="2800" dirty="0"/>
              <a:t> digital signal is more immune to the noise; hence, it hardly faces any distortion. Digital signals are easier to transmit and are more reliable when compared to analog signals. Digital signal has a finite range of values. The range of a digital signal lies between 0 to 1.</a:t>
            </a:r>
            <a:endParaRPr lang="ar-SA" sz="2800" dirty="0"/>
          </a:p>
        </p:txBody>
      </p:sp>
      <p:pic>
        <p:nvPicPr>
          <p:cNvPr id="4" name="Picture 2" descr="Digital-Sign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8585" y="476672"/>
            <a:ext cx="3953552"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8066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جدول 3"/>
          <p:cNvGraphicFramePr>
            <a:graphicFrameLocks noGrp="1"/>
          </p:cNvGraphicFramePr>
          <p:nvPr>
            <p:extLst>
              <p:ext uri="{D42A27DB-BD31-4B8C-83A1-F6EECF244321}">
                <p14:modId xmlns:p14="http://schemas.microsoft.com/office/powerpoint/2010/main" val="223601338"/>
              </p:ext>
            </p:extLst>
          </p:nvPr>
        </p:nvGraphicFramePr>
        <p:xfrm>
          <a:off x="1763689" y="1053539"/>
          <a:ext cx="6120678" cy="5255781"/>
        </p:xfrm>
        <a:graphic>
          <a:graphicData uri="http://schemas.openxmlformats.org/drawingml/2006/table">
            <a:tbl>
              <a:tblPr/>
              <a:tblGrid>
                <a:gridCol w="2040226"/>
                <a:gridCol w="2040226"/>
                <a:gridCol w="2040226"/>
              </a:tblGrid>
              <a:tr h="728210">
                <a:tc>
                  <a:txBody>
                    <a:bodyPr/>
                    <a:lstStyle/>
                    <a:p>
                      <a:pPr algn="l" fontAlgn="t"/>
                      <a:r>
                        <a:rPr lang="en-US" sz="1600" dirty="0">
                          <a:effectLst/>
                        </a:rPr>
                        <a:t>Comparison element</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l" fontAlgn="t"/>
                      <a:r>
                        <a:rPr lang="en-US" sz="1600">
                          <a:effectLst/>
                        </a:rPr>
                        <a:t>Analog signal</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c>
                  <a:txBody>
                    <a:bodyPr/>
                    <a:lstStyle/>
                    <a:p>
                      <a:pPr algn="l" fontAlgn="t"/>
                      <a:r>
                        <a:rPr lang="en-US" sz="1600">
                          <a:effectLst/>
                        </a:rPr>
                        <a:t>Digital signal</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EEEEE"/>
                    </a:solidFill>
                  </a:tcPr>
                </a:tc>
              </a:tr>
              <a:tr h="443259">
                <a:tc>
                  <a:txBody>
                    <a:bodyPr/>
                    <a:lstStyle/>
                    <a:p>
                      <a:pPr fontAlgn="t"/>
                      <a:r>
                        <a:rPr lang="en-US" sz="1600">
                          <a:effectLst/>
                        </a:rPr>
                        <a:t>Analysis</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Difficult</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Possible to analyze</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443259">
                <a:tc>
                  <a:txBody>
                    <a:bodyPr/>
                    <a:lstStyle/>
                    <a:p>
                      <a:pPr fontAlgn="t"/>
                      <a:r>
                        <a:rPr lang="en-US" sz="1600">
                          <a:effectLst/>
                        </a:rPr>
                        <a:t>Representation</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Continuous</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Discontinuous</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443259">
                <a:tc>
                  <a:txBody>
                    <a:bodyPr/>
                    <a:lstStyle/>
                    <a:p>
                      <a:pPr fontAlgn="t"/>
                      <a:r>
                        <a:rPr lang="en-US" sz="1600">
                          <a:effectLst/>
                        </a:rPr>
                        <a:t>Accuracy</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More accurate</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Less accurate</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443259">
                <a:tc>
                  <a:txBody>
                    <a:bodyPr/>
                    <a:lstStyle/>
                    <a:p>
                      <a:pPr fontAlgn="t"/>
                      <a:r>
                        <a:rPr lang="en-US" sz="1600">
                          <a:effectLst/>
                        </a:rPr>
                        <a:t>Storage</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Infinite memory</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Easily stored</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443259">
                <a:tc>
                  <a:txBody>
                    <a:bodyPr/>
                    <a:lstStyle/>
                    <a:p>
                      <a:pPr fontAlgn="t"/>
                      <a:r>
                        <a:rPr lang="en-US" sz="1600" dirty="0">
                          <a:effectLst/>
                        </a:rPr>
                        <a:t>Subject to Noise</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Yes</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a:effectLst/>
                        </a:rPr>
                        <a:t>No</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1013162">
                <a:tc>
                  <a:txBody>
                    <a:bodyPr/>
                    <a:lstStyle/>
                    <a:p>
                      <a:pPr fontAlgn="t"/>
                      <a:r>
                        <a:rPr lang="en-US" sz="1600" dirty="0">
                          <a:effectLst/>
                        </a:rPr>
                        <a:t>Recording Technique</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dirty="0">
                          <a:effectLst/>
                        </a:rPr>
                        <a:t>Original signal is preserved</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dirty="0">
                          <a:effectLst/>
                        </a:rPr>
                        <a:t>Samples of the signal are taken and preserved</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r h="1298114">
                <a:tc>
                  <a:txBody>
                    <a:bodyPr/>
                    <a:lstStyle/>
                    <a:p>
                      <a:pPr fontAlgn="t"/>
                      <a:r>
                        <a:rPr lang="en-US" sz="1600">
                          <a:effectLst/>
                        </a:rPr>
                        <a:t>Examples</a:t>
                      </a: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dirty="0">
                          <a:effectLst/>
                        </a:rPr>
                        <a:t>Human voice, Thermometer, Analog phones </a:t>
                      </a:r>
                      <a:r>
                        <a:rPr lang="en-US" sz="1600" dirty="0" err="1">
                          <a:effectLst/>
                        </a:rPr>
                        <a:t>e.t.c</a:t>
                      </a:r>
                      <a:endParaRPr lang="en-US" sz="1600" dirty="0">
                        <a:effectLst/>
                      </a:endParaRP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fontAlgn="t"/>
                      <a:r>
                        <a:rPr lang="en-US" sz="1600" dirty="0">
                          <a:effectLst/>
                        </a:rPr>
                        <a:t>Computers, Digital Phones, Digital pens, </a:t>
                      </a:r>
                      <a:r>
                        <a:rPr lang="en-US" sz="1600" dirty="0" err="1">
                          <a:effectLst/>
                        </a:rPr>
                        <a:t>e.t.c</a:t>
                      </a:r>
                      <a:endParaRPr lang="en-US" sz="1600" dirty="0">
                        <a:effectLst/>
                      </a:endParaRPr>
                    </a:p>
                  </a:txBody>
                  <a:tcPr marL="68162" marR="68162" marT="68162" marB="68162">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179512" y="404664"/>
            <a:ext cx="5855760" cy="64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31740" rIns="31740" bIns="3174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Difference</a:t>
            </a:r>
            <a:r>
              <a:rPr kumimoji="0" lang="ar-SA" altLang="ar-SA" sz="2000" b="0" i="0" u="none" strike="noStrike" cap="none" normalizeH="0" baseline="0" dirty="0" smtClean="0">
                <a:ln>
                  <a:noFill/>
                </a:ln>
                <a:solidFill>
                  <a:srgbClr val="121214"/>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between</a:t>
            </a:r>
            <a:r>
              <a:rPr kumimoji="0" lang="ar-SA" altLang="ar-SA" sz="2000" b="0" i="0" u="none" strike="noStrike" cap="none" normalizeH="0" baseline="0" dirty="0" smtClean="0">
                <a:ln>
                  <a:noFill/>
                </a:ln>
                <a:solidFill>
                  <a:srgbClr val="121214"/>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analog</a:t>
            </a:r>
            <a:r>
              <a:rPr kumimoji="0" lang="ar-SA" altLang="ar-SA" sz="2000" b="0" i="0" u="none" strike="noStrike" cap="none" normalizeH="0" baseline="0" dirty="0" smtClean="0">
                <a:ln>
                  <a:noFill/>
                </a:ln>
                <a:solidFill>
                  <a:srgbClr val="121214"/>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121214"/>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digital</a:t>
            </a:r>
            <a:r>
              <a:rPr kumimoji="0" lang="ar-SA" altLang="ar-SA" sz="2000" b="0" i="0" u="none" strike="noStrike" cap="none" normalizeH="0" baseline="0" dirty="0" smtClean="0">
                <a:ln>
                  <a:noFill/>
                </a:ln>
                <a:solidFill>
                  <a:srgbClr val="121214"/>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signals</a:t>
            </a:r>
            <a:endParaRPr kumimoji="0" lang="ar-SA" altLang="ar-SA" sz="2000" b="0" i="0" u="none" strike="noStrike" cap="none" normalizeH="0" baseline="0" dirty="0" smtClean="0">
              <a:ln>
                <a:noFill/>
              </a:ln>
              <a:solidFill>
                <a:srgbClr val="121214"/>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934214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843808" y="193504"/>
            <a:ext cx="293811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lvl="0" algn="l" rtl="0" eaLnBrk="0" fontAlgn="base" hangingPunct="0">
              <a:spcBef>
                <a:spcPct val="0"/>
              </a:spcBef>
              <a:spcAft>
                <a:spcPct val="0"/>
              </a:spcAft>
            </a:pPr>
            <a:r>
              <a:rPr lang="ar-SA" altLang="ar-SA" sz="3200" b="1" dirty="0" err="1">
                <a:solidFill>
                  <a:srgbClr val="121214"/>
                </a:solidFill>
                <a:cs typeface="Arial" pitchFamily="34" charset="0"/>
              </a:rPr>
              <a:t>What</a:t>
            </a:r>
            <a:r>
              <a:rPr lang="ar-SA" altLang="ar-SA" sz="3200" b="1" dirty="0">
                <a:solidFill>
                  <a:srgbClr val="121214"/>
                </a:solidFill>
                <a:cs typeface="Arial" pitchFamily="34" charset="0"/>
              </a:rPr>
              <a:t> </a:t>
            </a:r>
            <a:r>
              <a:rPr lang="ar-SA" altLang="ar-SA" sz="3200" b="1" dirty="0" err="1">
                <a:solidFill>
                  <a:srgbClr val="121214"/>
                </a:solidFill>
                <a:cs typeface="Arial" pitchFamily="34" charset="0"/>
              </a:rPr>
              <a:t>is</a:t>
            </a:r>
            <a:r>
              <a:rPr lang="ar-SA" altLang="ar-SA" sz="3200" b="1" dirty="0">
                <a:solidFill>
                  <a:srgbClr val="121214"/>
                </a:solidFill>
                <a:cs typeface="Arial" pitchFamily="34" charset="0"/>
              </a:rPr>
              <a:t> </a:t>
            </a:r>
            <a:r>
              <a:rPr lang="ar-SA" altLang="ar-SA" sz="3200" b="1" dirty="0" err="1">
                <a:solidFill>
                  <a:srgbClr val="121214"/>
                </a:solidFill>
                <a:cs typeface="Arial" pitchFamily="34" charset="0"/>
              </a:rPr>
              <a:t>an</a:t>
            </a:r>
            <a:r>
              <a:rPr lang="ar-SA" altLang="ar-SA" sz="3200" b="1" dirty="0">
                <a:solidFill>
                  <a:srgbClr val="121214"/>
                </a:solidFill>
                <a:cs typeface="Arial" pitchFamily="34" charset="0"/>
              </a:rPr>
              <a:t> </a:t>
            </a:r>
            <a:r>
              <a:rPr lang="ar-SA" altLang="ar-SA" sz="3200" b="1" dirty="0" err="1">
                <a:solidFill>
                  <a:srgbClr val="121214"/>
                </a:solidFill>
                <a:cs typeface="Arial" pitchFamily="34" charset="0"/>
              </a:rPr>
              <a:t>Image</a:t>
            </a:r>
            <a:endParaRPr lang="ar-SA" altLang="ar-SA" sz="3200" b="1" dirty="0">
              <a:solidFill>
                <a:srgbClr val="121214"/>
              </a:solidFill>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مستطيل 1"/>
          <p:cNvSpPr/>
          <p:nvPr/>
        </p:nvSpPr>
        <p:spPr>
          <a:xfrm>
            <a:off x="107504" y="474345"/>
            <a:ext cx="9036496" cy="6124754"/>
          </a:xfrm>
          <a:prstGeom prst="rect">
            <a:avLst/>
          </a:prstGeom>
        </p:spPr>
        <p:txBody>
          <a:bodyPr wrap="square">
            <a:spAutoFit/>
          </a:bodyPr>
          <a:lstStyle/>
          <a:p>
            <a:pPr lvl="0" algn="l" fontAlgn="base">
              <a:spcBef>
                <a:spcPct val="0"/>
              </a:spcBef>
              <a:spcAft>
                <a:spcPct val="0"/>
              </a:spcAft>
            </a:pPr>
            <a:endParaRPr lang="ar-SA" altLang="ar-SA" sz="2800" dirty="0">
              <a:solidFill>
                <a:srgbClr val="323232"/>
              </a:solidFill>
            </a:endParaRPr>
          </a:p>
          <a:p>
            <a:pPr lvl="0" algn="l" rtl="0" eaLnBrk="0" fontAlgn="base" hangingPunct="0">
              <a:spcBef>
                <a:spcPct val="0"/>
              </a:spcBef>
              <a:spcAft>
                <a:spcPct val="0"/>
              </a:spcAft>
            </a:pPr>
            <a:r>
              <a:rPr lang="ar-SA" altLang="ar-SA" sz="2800" dirty="0" err="1"/>
              <a:t>An</a:t>
            </a:r>
            <a:r>
              <a:rPr lang="ar-SA" altLang="ar-SA" sz="2800" dirty="0"/>
              <a:t> </a:t>
            </a:r>
            <a:r>
              <a:rPr lang="ar-SA" altLang="ar-SA" sz="2800" dirty="0" err="1"/>
              <a:t>image</a:t>
            </a:r>
            <a:r>
              <a:rPr lang="ar-SA" altLang="ar-SA" sz="2800" dirty="0"/>
              <a:t> </a:t>
            </a:r>
            <a:r>
              <a:rPr lang="ar-SA" altLang="ar-SA" sz="2800" dirty="0" err="1"/>
              <a:t>is</a:t>
            </a:r>
            <a:r>
              <a:rPr lang="ar-SA" altLang="ar-SA" sz="2800" dirty="0"/>
              <a:t> a </a:t>
            </a:r>
            <a:r>
              <a:rPr lang="ar-SA" altLang="ar-SA" sz="2800" dirty="0" err="1"/>
              <a:t>visual</a:t>
            </a:r>
            <a:r>
              <a:rPr lang="ar-SA" altLang="ar-SA" sz="2800" dirty="0"/>
              <a:t> </a:t>
            </a:r>
            <a:r>
              <a:rPr lang="ar-SA" altLang="ar-SA" sz="2800" dirty="0" err="1"/>
              <a:t>representation</a:t>
            </a:r>
            <a:r>
              <a:rPr lang="ar-SA" altLang="ar-SA" sz="2800" dirty="0"/>
              <a:t> </a:t>
            </a:r>
            <a:r>
              <a:rPr lang="ar-SA" altLang="ar-SA" sz="2800" dirty="0" err="1"/>
              <a:t>of</a:t>
            </a:r>
            <a:r>
              <a:rPr lang="ar-SA" altLang="ar-SA" sz="2800" dirty="0"/>
              <a:t> </a:t>
            </a:r>
            <a:r>
              <a:rPr lang="ar-SA" altLang="ar-SA" sz="2800" dirty="0" err="1"/>
              <a:t>something</a:t>
            </a:r>
            <a:r>
              <a:rPr lang="ar-SA" altLang="ar-SA" sz="2800" dirty="0"/>
              <a:t>.</a:t>
            </a:r>
          </a:p>
          <a:p>
            <a:pPr lvl="0" algn="l" rtl="0" eaLnBrk="0" fontAlgn="base" hangingPunct="0">
              <a:spcBef>
                <a:spcPct val="0"/>
              </a:spcBef>
              <a:spcAft>
                <a:spcPct val="0"/>
              </a:spcAft>
            </a:pPr>
            <a:r>
              <a:rPr lang="ar-SA" altLang="ar-SA" sz="2800" dirty="0"/>
              <a:t> </a:t>
            </a:r>
            <a:r>
              <a:rPr lang="ar-SA" altLang="ar-SA" sz="2800" dirty="0" err="1"/>
              <a:t>In</a:t>
            </a:r>
            <a:r>
              <a:rPr lang="ar-SA" altLang="ar-SA" sz="2800" dirty="0"/>
              <a:t> </a:t>
            </a:r>
            <a:r>
              <a:rPr lang="ar-SA" altLang="ar-SA" sz="2800" dirty="0" err="1"/>
              <a:t>information</a:t>
            </a:r>
            <a:r>
              <a:rPr lang="ar-SA" altLang="ar-SA" sz="2800" dirty="0"/>
              <a:t> </a:t>
            </a:r>
            <a:r>
              <a:rPr lang="ar-SA" altLang="ar-SA" sz="2800" dirty="0" err="1"/>
              <a:t>technology</a:t>
            </a:r>
            <a:r>
              <a:rPr lang="ar-SA" altLang="ar-SA" sz="2800" dirty="0"/>
              <a:t>, </a:t>
            </a:r>
            <a:r>
              <a:rPr lang="ar-SA" altLang="ar-SA" sz="2800" dirty="0" err="1"/>
              <a:t>the</a:t>
            </a:r>
            <a:r>
              <a:rPr lang="ar-SA" altLang="ar-SA" sz="2800" dirty="0"/>
              <a:t> </a:t>
            </a:r>
            <a:r>
              <a:rPr lang="ar-SA" altLang="ar-SA" sz="2800" dirty="0" err="1"/>
              <a:t>term</a:t>
            </a:r>
            <a:r>
              <a:rPr lang="ar-SA" altLang="ar-SA" sz="2800" dirty="0"/>
              <a:t> </a:t>
            </a:r>
            <a:r>
              <a:rPr lang="ar-SA" altLang="ar-SA" sz="2800" dirty="0" err="1"/>
              <a:t>has</a:t>
            </a:r>
            <a:r>
              <a:rPr lang="ar-SA" altLang="ar-SA" sz="2800" dirty="0"/>
              <a:t> </a:t>
            </a:r>
            <a:r>
              <a:rPr lang="ar-SA" altLang="ar-SA" sz="2800" dirty="0" err="1"/>
              <a:t>several</a:t>
            </a:r>
            <a:r>
              <a:rPr lang="ar-SA" altLang="ar-SA" sz="2800" dirty="0"/>
              <a:t> </a:t>
            </a:r>
            <a:r>
              <a:rPr lang="ar-SA" altLang="ar-SA" sz="2800" dirty="0" err="1"/>
              <a:t>usages</a:t>
            </a:r>
            <a:r>
              <a:rPr lang="ar-SA" altLang="ar-SA" sz="2800" dirty="0"/>
              <a:t>:</a:t>
            </a:r>
          </a:p>
          <a:p>
            <a:pPr algn="l"/>
            <a:r>
              <a:rPr lang="en-US" altLang="ar-SA" sz="2800" dirty="0"/>
              <a:t>1- </a:t>
            </a:r>
            <a:r>
              <a:rPr lang="ar-SA" altLang="ar-SA" sz="2800" dirty="0" err="1"/>
              <a:t>An</a:t>
            </a:r>
            <a:r>
              <a:rPr lang="ar-SA" altLang="ar-SA" sz="2800" dirty="0"/>
              <a:t> </a:t>
            </a:r>
            <a:r>
              <a:rPr lang="ar-SA" altLang="ar-SA" sz="2800" dirty="0" err="1"/>
              <a:t>image</a:t>
            </a:r>
            <a:r>
              <a:rPr lang="ar-SA" altLang="ar-SA" sz="2800" dirty="0"/>
              <a:t> </a:t>
            </a:r>
            <a:r>
              <a:rPr lang="ar-SA" altLang="ar-SA" sz="2800" dirty="0" err="1"/>
              <a:t>is</a:t>
            </a:r>
            <a:r>
              <a:rPr lang="ar-SA" altLang="ar-SA" sz="2800" dirty="0"/>
              <a:t> a </a:t>
            </a:r>
            <a:r>
              <a:rPr lang="ar-SA" altLang="ar-SA" sz="2800" dirty="0" err="1"/>
              <a:t>picture</a:t>
            </a:r>
            <a:r>
              <a:rPr lang="ar-SA" altLang="ar-SA" sz="2800" dirty="0"/>
              <a:t> </a:t>
            </a:r>
            <a:r>
              <a:rPr lang="ar-SA" altLang="ar-SA" sz="2800" dirty="0" err="1"/>
              <a:t>that</a:t>
            </a:r>
            <a:r>
              <a:rPr lang="ar-SA" altLang="ar-SA" sz="2800" dirty="0"/>
              <a:t> </a:t>
            </a:r>
            <a:r>
              <a:rPr lang="ar-SA" altLang="ar-SA" sz="2800" dirty="0" err="1"/>
              <a:t>has</a:t>
            </a:r>
            <a:r>
              <a:rPr lang="ar-SA" altLang="ar-SA" sz="2800" dirty="0"/>
              <a:t> </a:t>
            </a:r>
            <a:r>
              <a:rPr lang="ar-SA" altLang="ar-SA" sz="2800" dirty="0" err="1"/>
              <a:t>been</a:t>
            </a:r>
            <a:r>
              <a:rPr lang="ar-SA" altLang="ar-SA" sz="2800" dirty="0"/>
              <a:t> </a:t>
            </a:r>
            <a:r>
              <a:rPr lang="ar-SA" altLang="ar-SA" sz="2800" dirty="0" err="1"/>
              <a:t>created</a:t>
            </a:r>
            <a:r>
              <a:rPr lang="ar-SA" altLang="ar-SA" sz="2800" dirty="0"/>
              <a:t> </a:t>
            </a:r>
            <a:r>
              <a:rPr lang="ar-SA" altLang="ar-SA" sz="2800" dirty="0" err="1"/>
              <a:t>or</a:t>
            </a:r>
            <a:r>
              <a:rPr lang="ar-SA" altLang="ar-SA" sz="2800" dirty="0"/>
              <a:t> </a:t>
            </a:r>
            <a:r>
              <a:rPr lang="ar-SA" altLang="ar-SA" sz="2800" dirty="0" err="1"/>
              <a:t>copied</a:t>
            </a:r>
            <a:r>
              <a:rPr lang="ar-SA" altLang="ar-SA" sz="2800" dirty="0"/>
              <a:t> </a:t>
            </a:r>
            <a:r>
              <a:rPr lang="ar-SA" altLang="ar-SA" sz="2800" dirty="0" err="1"/>
              <a:t>and</a:t>
            </a:r>
            <a:r>
              <a:rPr lang="ar-SA" altLang="ar-SA" sz="2800" dirty="0"/>
              <a:t> </a:t>
            </a:r>
          </a:p>
          <a:p>
            <a:pPr algn="l"/>
            <a:r>
              <a:rPr lang="ar-SA" altLang="ar-SA" sz="2800" dirty="0" err="1"/>
              <a:t>stored</a:t>
            </a:r>
            <a:r>
              <a:rPr lang="ar-SA" altLang="ar-SA" sz="2800" dirty="0"/>
              <a:t> </a:t>
            </a:r>
            <a:r>
              <a:rPr lang="ar-SA" altLang="ar-SA" sz="2800" dirty="0" err="1"/>
              <a:t>in</a:t>
            </a:r>
            <a:r>
              <a:rPr lang="ar-SA" altLang="ar-SA" sz="2800" dirty="0"/>
              <a:t> </a:t>
            </a:r>
            <a:r>
              <a:rPr lang="ar-SA" altLang="ar-SA" sz="2800" dirty="0" err="1"/>
              <a:t>electronic</a:t>
            </a:r>
            <a:r>
              <a:rPr lang="ar-SA" altLang="ar-SA" sz="2800" dirty="0"/>
              <a:t> </a:t>
            </a:r>
            <a:r>
              <a:rPr lang="ar-SA" altLang="ar-SA" sz="2800" dirty="0" err="1"/>
              <a:t>form</a:t>
            </a:r>
            <a:r>
              <a:rPr lang="ar-SA" altLang="ar-SA" sz="2800" dirty="0"/>
              <a:t>. </a:t>
            </a:r>
            <a:r>
              <a:rPr lang="ar-SA" altLang="ar-SA" sz="2800" dirty="0" err="1"/>
              <a:t>An</a:t>
            </a:r>
            <a:r>
              <a:rPr lang="ar-SA" altLang="ar-SA" sz="2800" dirty="0"/>
              <a:t> </a:t>
            </a:r>
            <a:r>
              <a:rPr lang="ar-SA" altLang="ar-SA" sz="2800" dirty="0" err="1"/>
              <a:t>image</a:t>
            </a:r>
            <a:r>
              <a:rPr lang="ar-SA" altLang="ar-SA" sz="2800" dirty="0"/>
              <a:t> </a:t>
            </a:r>
            <a:r>
              <a:rPr lang="ar-SA" altLang="ar-SA" sz="2800" dirty="0" err="1"/>
              <a:t>can</a:t>
            </a:r>
            <a:r>
              <a:rPr lang="ar-SA" altLang="ar-SA" sz="2800" dirty="0"/>
              <a:t> </a:t>
            </a:r>
            <a:r>
              <a:rPr lang="ar-SA" altLang="ar-SA" sz="2800" dirty="0" err="1"/>
              <a:t>be</a:t>
            </a:r>
            <a:r>
              <a:rPr lang="ar-SA" altLang="ar-SA" sz="2800" dirty="0"/>
              <a:t> </a:t>
            </a:r>
            <a:r>
              <a:rPr lang="ar-SA" altLang="ar-SA" sz="2800" dirty="0" err="1"/>
              <a:t>described</a:t>
            </a:r>
            <a:r>
              <a:rPr lang="ar-SA" altLang="ar-SA" sz="2800" dirty="0"/>
              <a:t> </a:t>
            </a:r>
            <a:r>
              <a:rPr lang="ar-SA" altLang="ar-SA" sz="2800" dirty="0" err="1"/>
              <a:t>in</a:t>
            </a:r>
            <a:endParaRPr lang="ar-SA" altLang="ar-SA" sz="2800" dirty="0"/>
          </a:p>
          <a:p>
            <a:pPr algn="l"/>
            <a:r>
              <a:rPr lang="ar-SA" altLang="ar-SA" sz="2800" dirty="0" err="1"/>
              <a:t>terms</a:t>
            </a:r>
            <a:r>
              <a:rPr lang="ar-SA" altLang="ar-SA" sz="2800" dirty="0"/>
              <a:t> </a:t>
            </a:r>
            <a:r>
              <a:rPr lang="ar-SA" altLang="ar-SA" sz="2800" dirty="0" err="1"/>
              <a:t>of</a:t>
            </a:r>
            <a:r>
              <a:rPr lang="ar-SA" altLang="ar-SA" sz="2800" dirty="0"/>
              <a:t> </a:t>
            </a:r>
            <a:r>
              <a:rPr lang="ar-SA" altLang="ar-SA" sz="2800" dirty="0" err="1">
                <a:hlinkClick r:id="rId2"/>
              </a:rPr>
              <a:t>vector</a:t>
            </a:r>
            <a:r>
              <a:rPr lang="ar-SA" altLang="ar-SA" sz="2800" dirty="0">
                <a:hlinkClick r:id="rId2"/>
              </a:rPr>
              <a:t> </a:t>
            </a:r>
            <a:r>
              <a:rPr lang="ar-SA" altLang="ar-SA" sz="2800" dirty="0" err="1">
                <a:hlinkClick r:id="rId2"/>
              </a:rPr>
              <a:t>graphics</a:t>
            </a:r>
            <a:r>
              <a:rPr lang="ar-SA" altLang="ar-SA" sz="2800" dirty="0"/>
              <a:t> </a:t>
            </a:r>
            <a:r>
              <a:rPr lang="ar-SA" altLang="ar-SA" sz="2800" dirty="0" err="1"/>
              <a:t>or</a:t>
            </a:r>
            <a:r>
              <a:rPr lang="ar-SA" altLang="ar-SA" sz="2800" dirty="0"/>
              <a:t> </a:t>
            </a:r>
            <a:r>
              <a:rPr lang="ar-SA" altLang="ar-SA" sz="2800" dirty="0" err="1">
                <a:hlinkClick r:id="rId3"/>
              </a:rPr>
              <a:t>raster</a:t>
            </a:r>
            <a:r>
              <a:rPr lang="ar-SA" altLang="ar-SA" sz="2800" dirty="0">
                <a:hlinkClick r:id="rId3"/>
              </a:rPr>
              <a:t> </a:t>
            </a:r>
            <a:r>
              <a:rPr lang="ar-SA" altLang="ar-SA" sz="2800" dirty="0" err="1" smtClean="0">
                <a:hlinkClick r:id="rId3"/>
              </a:rPr>
              <a:t>graphics</a:t>
            </a:r>
            <a:r>
              <a:rPr lang="en-US" altLang="ar-SA" sz="2800" dirty="0" smtClean="0"/>
              <a:t>.</a:t>
            </a:r>
            <a:r>
              <a:rPr lang="ar-SA" altLang="ar-SA" sz="2800" dirty="0" smtClean="0"/>
              <a:t> </a:t>
            </a:r>
            <a:endParaRPr lang="ar-SA" altLang="ar-SA" sz="2800" dirty="0"/>
          </a:p>
          <a:p>
            <a:pPr algn="l"/>
            <a:r>
              <a:rPr lang="ar-SA" altLang="ar-SA" sz="2800" dirty="0"/>
              <a:t>. </a:t>
            </a:r>
            <a:r>
              <a:rPr lang="en-US" sz="2800" dirty="0"/>
              <a:t>2) A </a:t>
            </a:r>
            <a:r>
              <a:rPr lang="en-US" sz="2800" u="sng" dirty="0">
                <a:hlinkClick r:id="rId4"/>
              </a:rPr>
              <a:t>disk image</a:t>
            </a:r>
            <a:r>
              <a:rPr lang="en-US" sz="2800" dirty="0"/>
              <a:t> is a copy of the entire contents of a storage device, such as a hard drive or DVD. The disk image represents the content exactly as it is on the original storage device, including both data and structure information.</a:t>
            </a:r>
          </a:p>
          <a:p>
            <a:pPr algn="l"/>
            <a:r>
              <a:rPr lang="en-US" sz="2800" dirty="0"/>
              <a:t>3) Another use of the term </a:t>
            </a:r>
            <a:r>
              <a:rPr lang="en-US" sz="2800" i="1" dirty="0"/>
              <a:t>image</a:t>
            </a:r>
            <a:r>
              <a:rPr lang="en-US" sz="2800" dirty="0"/>
              <a:t> is for a section of random access memory (</a:t>
            </a:r>
            <a:r>
              <a:rPr lang="en-US" sz="2800" u="sng" dirty="0">
                <a:hlinkClick r:id="rId5"/>
              </a:rPr>
              <a:t>RAM</a:t>
            </a:r>
            <a:r>
              <a:rPr lang="en-US" sz="2800" dirty="0"/>
              <a:t>) that has been copied to another memory or storage location.</a:t>
            </a:r>
          </a:p>
          <a:p>
            <a:pPr lvl="0" algn="l" rtl="0" eaLnBrk="0" fontAlgn="base" hangingPunct="0">
              <a:spcBef>
                <a:spcPct val="0"/>
              </a:spcBef>
              <a:spcAft>
                <a:spcPct val="0"/>
              </a:spcAft>
            </a:pPr>
            <a:endParaRPr lang="ar-SA" altLang="ar-SA" sz="2800" dirty="0"/>
          </a:p>
        </p:txBody>
      </p:sp>
    </p:spTree>
    <p:extLst>
      <p:ext uri="{BB962C8B-B14F-4D97-AF65-F5344CB8AC3E}">
        <p14:creationId xmlns:p14="http://schemas.microsoft.com/office/powerpoint/2010/main" val="38476369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0" y="682818"/>
            <a:ext cx="91440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l"/>
            <a:r>
              <a:rPr lang="en-US" sz="2800" dirty="0" smtClean="0">
                <a:latin typeface="+mn-lt"/>
              </a:rPr>
              <a:t>Sampling and </a:t>
            </a:r>
            <a:r>
              <a:rPr lang="en-US" sz="2800" dirty="0">
                <a:latin typeface="+mn-lt"/>
              </a:rPr>
              <a:t>Quantization </a:t>
            </a:r>
            <a:r>
              <a:rPr lang="en-US" sz="2800" b="0" dirty="0">
                <a:latin typeface="+mn-lt"/>
              </a:rPr>
              <a:t> </a:t>
            </a:r>
          </a:p>
          <a:p>
            <a:pPr algn="l"/>
            <a:r>
              <a:rPr lang="en-US" sz="2800" b="0" dirty="0">
                <a:latin typeface="+mn-lt"/>
              </a:rPr>
              <a:t>In digital signal processing and related fields, sampling and quantization are two methods, rather steps, used in the discretization of an analog signal in converting it to a digital signal. With the advent of electronics and computers, almost all the technological functions are digitized so they can be handled by computers or other digital systems. These two are key ideas in analog to digital conversion.</a:t>
            </a:r>
          </a:p>
        </p:txBody>
      </p:sp>
      <p:sp>
        <p:nvSpPr>
          <p:cNvPr id="3075" name="Text Box 5"/>
          <p:cNvSpPr txBox="1">
            <a:spLocks noChangeArrowheads="1"/>
          </p:cNvSpPr>
          <p:nvPr/>
        </p:nvSpPr>
        <p:spPr bwMode="auto">
          <a:xfrm>
            <a:off x="179512" y="4869160"/>
            <a:ext cx="836771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l">
              <a:spcBef>
                <a:spcPct val="50000"/>
              </a:spcBef>
            </a:pPr>
            <a:r>
              <a:rPr lang="en-US" altLang="et-EE" sz="2200" dirty="0">
                <a:solidFill>
                  <a:srgbClr val="FF0000"/>
                </a:solidFill>
                <a:cs typeface="Arial" pitchFamily="34" charset="0"/>
              </a:rPr>
              <a:t>Sampling : </a:t>
            </a:r>
            <a:r>
              <a:rPr lang="en-US" altLang="et-EE" sz="2200" b="0" dirty="0">
                <a:cs typeface="Arial" pitchFamily="34" charset="0"/>
              </a:rPr>
              <a:t>related to coordinates values</a:t>
            </a:r>
          </a:p>
          <a:p>
            <a:pPr algn="l">
              <a:spcBef>
                <a:spcPct val="50000"/>
              </a:spcBef>
            </a:pPr>
            <a:r>
              <a:rPr lang="en-US" altLang="et-EE" sz="2200" b="0" dirty="0">
                <a:solidFill>
                  <a:srgbClr val="FF0000"/>
                </a:solidFill>
                <a:cs typeface="Arial" pitchFamily="34" charset="0"/>
              </a:rPr>
              <a:t>		</a:t>
            </a:r>
            <a:r>
              <a:rPr lang="en-US" altLang="et-EE" sz="2200" b="0" dirty="0">
                <a:cs typeface="Arial" pitchFamily="34" charset="0"/>
              </a:rPr>
              <a:t>(</a:t>
            </a:r>
            <a:r>
              <a:rPr lang="en-US" altLang="et-EE" sz="2200" b="0" dirty="0" err="1">
                <a:cs typeface="Arial" pitchFamily="34" charset="0"/>
              </a:rPr>
              <a:t>Nyquist</a:t>
            </a:r>
            <a:r>
              <a:rPr lang="en-US" altLang="et-EE" sz="2200" b="0" dirty="0">
                <a:cs typeface="Arial" pitchFamily="34" charset="0"/>
              </a:rPr>
              <a:t> frequency)</a:t>
            </a:r>
          </a:p>
        </p:txBody>
      </p:sp>
      <p:sp>
        <p:nvSpPr>
          <p:cNvPr id="3076" name="Text Box 7"/>
          <p:cNvSpPr txBox="1">
            <a:spLocks noChangeArrowheads="1"/>
          </p:cNvSpPr>
          <p:nvPr/>
        </p:nvSpPr>
        <p:spPr bwMode="auto">
          <a:xfrm>
            <a:off x="168606" y="5979892"/>
            <a:ext cx="83677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MS PGothic" pitchFamily="34" charset="-128"/>
              </a:defRPr>
            </a:lvl1pPr>
            <a:lvl2pPr marL="742950" indent="-285750" eaLnBrk="0" hangingPunct="0">
              <a:defRPr b="1">
                <a:solidFill>
                  <a:schemeClr val="tx1"/>
                </a:solidFill>
                <a:latin typeface="Arial" pitchFamily="34" charset="0"/>
                <a:ea typeface="MS PGothic" pitchFamily="34" charset="-128"/>
              </a:defRPr>
            </a:lvl2pPr>
            <a:lvl3pPr marL="1143000" indent="-228600" eaLnBrk="0" hangingPunct="0">
              <a:defRPr b="1">
                <a:solidFill>
                  <a:schemeClr val="tx1"/>
                </a:solidFill>
                <a:latin typeface="Arial" pitchFamily="34" charset="0"/>
                <a:ea typeface="MS PGothic" pitchFamily="34" charset="-128"/>
              </a:defRPr>
            </a:lvl3pPr>
            <a:lvl4pPr marL="1600200" indent="-228600" eaLnBrk="0" hangingPunct="0">
              <a:defRPr b="1">
                <a:solidFill>
                  <a:schemeClr val="tx1"/>
                </a:solidFill>
                <a:latin typeface="Arial" pitchFamily="34" charset="0"/>
                <a:ea typeface="MS PGothic" pitchFamily="34" charset="-128"/>
              </a:defRPr>
            </a:lvl4pPr>
            <a:lvl5pPr marL="2057400" indent="-228600" eaLnBrk="0" hangingPunct="0">
              <a:defRPr b="1">
                <a:solidFill>
                  <a:schemeClr val="tx1"/>
                </a:solidFill>
                <a:latin typeface="Arial" pitchFamily="34" charset="0"/>
                <a:ea typeface="MS PGothic" pitchFamily="34" charset="-128"/>
              </a:defRPr>
            </a:lvl5pPr>
            <a:lvl6pPr marL="2514600" indent="-228600" algn="l" rtl="0" eaLnBrk="0" fontAlgn="base" hangingPunct="0">
              <a:spcBef>
                <a:spcPct val="0"/>
              </a:spcBef>
              <a:spcAft>
                <a:spcPct val="0"/>
              </a:spcAft>
              <a:defRPr b="1">
                <a:solidFill>
                  <a:schemeClr val="tx1"/>
                </a:solidFill>
                <a:latin typeface="Arial" pitchFamily="34" charset="0"/>
                <a:ea typeface="MS PGothic" pitchFamily="34" charset="-128"/>
              </a:defRPr>
            </a:lvl6pPr>
            <a:lvl7pPr marL="2971800" indent="-228600" algn="l" rtl="0" eaLnBrk="0" fontAlgn="base" hangingPunct="0">
              <a:spcBef>
                <a:spcPct val="0"/>
              </a:spcBef>
              <a:spcAft>
                <a:spcPct val="0"/>
              </a:spcAft>
              <a:defRPr b="1">
                <a:solidFill>
                  <a:schemeClr val="tx1"/>
                </a:solidFill>
                <a:latin typeface="Arial" pitchFamily="34" charset="0"/>
                <a:ea typeface="MS PGothic" pitchFamily="34" charset="-128"/>
              </a:defRPr>
            </a:lvl7pPr>
            <a:lvl8pPr marL="3429000" indent="-228600" algn="l" rtl="0" eaLnBrk="0" fontAlgn="base" hangingPunct="0">
              <a:spcBef>
                <a:spcPct val="0"/>
              </a:spcBef>
              <a:spcAft>
                <a:spcPct val="0"/>
              </a:spcAft>
              <a:defRPr b="1">
                <a:solidFill>
                  <a:schemeClr val="tx1"/>
                </a:solidFill>
                <a:latin typeface="Arial" pitchFamily="34" charset="0"/>
                <a:ea typeface="MS PGothic" pitchFamily="34" charset="-128"/>
              </a:defRPr>
            </a:lvl8pPr>
            <a:lvl9pPr marL="3886200" indent="-228600" algn="l" rtl="0" eaLnBrk="0" fontAlgn="base" hangingPunct="0">
              <a:spcBef>
                <a:spcPct val="0"/>
              </a:spcBef>
              <a:spcAft>
                <a:spcPct val="0"/>
              </a:spcAft>
              <a:defRPr b="1">
                <a:solidFill>
                  <a:schemeClr val="tx1"/>
                </a:solidFill>
                <a:latin typeface="Arial" pitchFamily="34" charset="0"/>
                <a:ea typeface="MS PGothic" pitchFamily="34" charset="-128"/>
              </a:defRPr>
            </a:lvl9pPr>
          </a:lstStyle>
          <a:p>
            <a:pPr algn="l">
              <a:spcBef>
                <a:spcPct val="50000"/>
              </a:spcBef>
            </a:pPr>
            <a:r>
              <a:rPr lang="en-US" altLang="et-EE" sz="2200" dirty="0">
                <a:solidFill>
                  <a:srgbClr val="FF0000"/>
                </a:solidFill>
                <a:cs typeface="Arial" pitchFamily="34" charset="0"/>
              </a:rPr>
              <a:t>Quantization : </a:t>
            </a:r>
            <a:r>
              <a:rPr lang="en-US" altLang="et-EE" sz="2200" b="0" dirty="0">
                <a:cs typeface="Arial" pitchFamily="34" charset="0"/>
              </a:rPr>
              <a:t>related to intensity values</a:t>
            </a:r>
          </a:p>
        </p:txBody>
      </p:sp>
      <p:sp>
        <p:nvSpPr>
          <p:cNvPr id="2" name="مستطيل 1"/>
          <p:cNvSpPr/>
          <p:nvPr/>
        </p:nvSpPr>
        <p:spPr>
          <a:xfrm>
            <a:off x="2555776" y="159598"/>
            <a:ext cx="4968552" cy="523220"/>
          </a:xfrm>
          <a:prstGeom prst="rect">
            <a:avLst/>
          </a:prstGeom>
        </p:spPr>
        <p:txBody>
          <a:bodyPr wrap="square">
            <a:spAutoFit/>
          </a:bodyPr>
          <a:lstStyle/>
          <a:p>
            <a:r>
              <a:rPr lang="en-US" sz="2800" b="1" dirty="0"/>
              <a:t>analog to digital conversion</a:t>
            </a:r>
            <a:endParaRPr lang="ar-SA" sz="2800" b="1" dirty="0"/>
          </a:p>
        </p:txBody>
      </p:sp>
    </p:spTree>
    <p:extLst>
      <p:ext uri="{BB962C8B-B14F-4D97-AF65-F5344CB8AC3E}">
        <p14:creationId xmlns:p14="http://schemas.microsoft.com/office/powerpoint/2010/main" val="13274801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51520" y="161697"/>
            <a:ext cx="8784977" cy="6219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1740" rIns="31740" bIns="3174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000" b="0" i="0" u="none" strike="noStrike" cap="none" normalizeH="0" baseline="0" dirty="0" err="1" smtClean="0">
                <a:ln>
                  <a:noFill/>
                </a:ln>
                <a:solidFill>
                  <a:srgbClr val="121214"/>
                </a:solidFill>
                <a:effectLst/>
                <a:latin typeface="Verdana" pitchFamily="34" charset="0"/>
                <a:cs typeface="Arial" pitchFamily="34" charset="0"/>
              </a:rPr>
              <a:t>Systems</a:t>
            </a:r>
            <a:endParaRPr kumimoji="0" lang="ar-SA" altLang="ar-SA" sz="2000" b="0" i="0" u="none" strike="noStrike" cap="none" normalizeH="0" baseline="0" dirty="0" smtClean="0">
              <a:ln>
                <a:noFill/>
              </a:ln>
              <a:solidFill>
                <a:srgbClr val="121214"/>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defined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by</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type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output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it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deals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with</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Since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dealing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with</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so</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case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would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mathematical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model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piece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code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software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physical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device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black</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box</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whose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it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performs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some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processing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that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output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known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excitation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output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known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response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000" dirty="0">
              <a:solidFill>
                <a:srgbClr val="000000"/>
              </a:solidFill>
              <a:latin typeface="Verdan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000" b="0"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000" dirty="0">
              <a:solidFill>
                <a:srgbClr val="000000"/>
              </a:solidFill>
              <a:latin typeface="Verdan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ar-SA" altLang="ar-SA" sz="20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smtClean="0">
                <a:ln>
                  <a:noFill/>
                </a:ln>
                <a:solidFill>
                  <a:schemeClr val="tx1"/>
                </a:solidFill>
                <a:effectLst/>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above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figure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has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been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shown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whose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output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both</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analog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output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digital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It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means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actually</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conversion</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that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converts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analog</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to</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digital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t>
            </a:r>
            <a:endParaRPr kumimoji="0" lang="ar-SA" altLang="ar-SA" sz="2000" b="0" i="0" u="none" strike="noStrike" cap="none" normalizeH="0" baseline="0" dirty="0" smtClean="0">
              <a:ln>
                <a:noFill/>
              </a:ln>
              <a:solidFill>
                <a:schemeClr val="tx1"/>
              </a:solidFill>
              <a:effectLst/>
              <a:cs typeface="Arial" pitchFamily="34" charset="0"/>
            </a:endParaRPr>
          </a:p>
        </p:txBody>
      </p:sp>
      <p:pic>
        <p:nvPicPr>
          <p:cNvPr id="7170" name="Picture 2" descr="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852936"/>
            <a:ext cx="5981700"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3925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07504" y="116632"/>
            <a:ext cx="8856984" cy="1938992"/>
          </a:xfrm>
          <a:prstGeom prst="rect">
            <a:avLst/>
          </a:prstGeom>
        </p:spPr>
        <p:txBody>
          <a:bodyPr wrap="square">
            <a:spAutoFit/>
          </a:bodyPr>
          <a:lstStyle/>
          <a:p>
            <a:pPr algn="l"/>
            <a:r>
              <a:rPr lang="en-US" sz="2000" dirty="0"/>
              <a:t>Lets have a look at the inside of this black box </a:t>
            </a:r>
            <a:r>
              <a:rPr lang="en-US" sz="2000" dirty="0" smtClean="0"/>
              <a:t>system Conversion </a:t>
            </a:r>
            <a:r>
              <a:rPr lang="en-US" sz="2000" dirty="0"/>
              <a:t>of analog to digital </a:t>
            </a:r>
            <a:r>
              <a:rPr lang="en-US" sz="2000" dirty="0" smtClean="0"/>
              <a:t>signals. Since </a:t>
            </a:r>
            <a:r>
              <a:rPr lang="en-US" sz="2000" dirty="0"/>
              <a:t>there are lot of concepts related to this analog to digital conversion and vice-versa. We will only discuss those which are related to digital image processing</a:t>
            </a:r>
            <a:r>
              <a:rPr lang="en-US" sz="2000" dirty="0" smtClean="0"/>
              <a:t>. There </a:t>
            </a:r>
            <a:r>
              <a:rPr lang="en-US" sz="2000" dirty="0"/>
              <a:t>are two main concepts that are involved in the </a:t>
            </a:r>
            <a:r>
              <a:rPr lang="en-US" sz="2000" dirty="0" err="1"/>
              <a:t>coversion</a:t>
            </a:r>
            <a:r>
              <a:rPr lang="en-US" sz="2000" dirty="0"/>
              <a:t>.</a:t>
            </a:r>
          </a:p>
          <a:p>
            <a:pPr marL="342900" indent="-342900" algn="l" rtl="0">
              <a:buFont typeface="Arial" panose="020B0604020202020204" pitchFamily="34" charset="0"/>
              <a:buChar char="•"/>
            </a:pPr>
            <a:r>
              <a:rPr lang="en-US" sz="2000" b="1" dirty="0"/>
              <a:t>Sampling</a:t>
            </a:r>
          </a:p>
          <a:p>
            <a:pPr marL="342900" indent="-342900" algn="l" rtl="0">
              <a:buFont typeface="Arial" panose="020B0604020202020204" pitchFamily="34" charset="0"/>
              <a:buChar char="•"/>
            </a:pPr>
            <a:r>
              <a:rPr lang="en-US" sz="2000" b="1" dirty="0"/>
              <a:t>Quantization</a:t>
            </a:r>
          </a:p>
        </p:txBody>
      </p:sp>
      <p:sp>
        <p:nvSpPr>
          <p:cNvPr id="5" name="مستطيل 4"/>
          <p:cNvSpPr/>
          <p:nvPr/>
        </p:nvSpPr>
        <p:spPr>
          <a:xfrm>
            <a:off x="251520" y="2274839"/>
            <a:ext cx="8712968" cy="1323439"/>
          </a:xfrm>
          <a:prstGeom prst="rect">
            <a:avLst/>
          </a:prstGeom>
        </p:spPr>
        <p:txBody>
          <a:bodyPr wrap="square">
            <a:spAutoFit/>
          </a:bodyPr>
          <a:lstStyle/>
          <a:p>
            <a:pPr algn="l"/>
            <a:r>
              <a:rPr lang="en-US" sz="2000" b="1" dirty="0"/>
              <a:t>Sampling</a:t>
            </a:r>
          </a:p>
          <a:p>
            <a:pPr algn="l"/>
            <a:r>
              <a:rPr lang="en-US" sz="2000" dirty="0"/>
              <a:t>Sampling as its name suggests can be defined as take samples. Take samples of a digital signal over x axis. Sampling is done on an independent variable. In case of this mathematical equation</a:t>
            </a:r>
            <a:r>
              <a:rPr lang="en-US" sz="2000" dirty="0" smtClean="0"/>
              <a:t>:</a:t>
            </a:r>
            <a:endParaRPr lang="en-US" sz="2000" dirty="0"/>
          </a:p>
        </p:txBody>
      </p:sp>
      <p:sp>
        <p:nvSpPr>
          <p:cNvPr id="6" name="Rectangle 1"/>
          <p:cNvSpPr>
            <a:spLocks noChangeArrowheads="1"/>
          </p:cNvSpPr>
          <p:nvPr/>
        </p:nvSpPr>
        <p:spPr bwMode="auto">
          <a:xfrm>
            <a:off x="0" y="-461665"/>
            <a:ext cx="37702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1800" b="0" i="0" u="none" strike="noStrike" cap="none" normalizeH="0" baseline="0" dirty="0" smtClean="0">
                <a:ln>
                  <a:noFill/>
                </a:ln>
                <a:solidFill>
                  <a:schemeClr val="tx1"/>
                </a:solidFill>
                <a:effectLst/>
                <a:latin typeface="Arial" pitchFamily="34" charset="0"/>
                <a:cs typeface="Arial" pitchFamily="34" charset="0"/>
              </a:rPr>
              <a:t/>
            </a:r>
            <a:br>
              <a:rPr kumimoji="0" lang="ar-SA" altLang="ar-SA" sz="1800" b="0" i="0" u="none" strike="noStrike" cap="none" normalizeH="0" baseline="0" dirty="0" smtClean="0">
                <a:ln>
                  <a:noFill/>
                </a:ln>
                <a:solidFill>
                  <a:schemeClr val="tx1"/>
                </a:solidFill>
                <a:effectLst/>
                <a:latin typeface="Arial" pitchFamily="34" charset="0"/>
                <a:cs typeface="Arial" pitchFamily="34" charset="0"/>
              </a:rPr>
            </a:br>
            <a:r>
              <a:rPr kumimoji="0" lang="ar-SA" altLang="ar-SA" sz="1800" b="0" i="0" u="none" strike="noStrike" cap="none" normalizeH="0" baseline="0" dirty="0" smtClean="0">
                <a:ln>
                  <a:noFill/>
                </a:ln>
                <a:solidFill>
                  <a:schemeClr val="tx1"/>
                </a:solidFill>
                <a:effectLst/>
                <a:latin typeface="Arial" pitchFamily="34" charset="0"/>
                <a:cs typeface="Arial" pitchFamily="34" charset="0"/>
              </a:rPr>
              <a:t>  </a:t>
            </a:r>
            <a:endParaRPr kumimoji="0" lang="ar-SA" altLang="ar-SA" sz="1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ar-SA" altLang="ar-S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94" name="Picture 2" descr="Sampl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3212976"/>
            <a:ext cx="3114675" cy="1847851"/>
          </a:xfrm>
          <a:prstGeom prst="rect">
            <a:avLst/>
          </a:prstGeom>
          <a:noFill/>
          <a:extLst>
            <a:ext uri="{909E8E84-426E-40DD-AFC4-6F175D3DCCD1}">
              <a14:hiddenFill xmlns:a14="http://schemas.microsoft.com/office/drawing/2010/main">
                <a:solidFill>
                  <a:srgbClr val="FFFFFF"/>
                </a:solidFill>
              </a14:hiddenFill>
            </a:ext>
          </a:extLst>
        </p:spPr>
      </p:pic>
      <p:sp>
        <p:nvSpPr>
          <p:cNvPr id="7" name="مستطيل 6"/>
          <p:cNvSpPr/>
          <p:nvPr/>
        </p:nvSpPr>
        <p:spPr>
          <a:xfrm>
            <a:off x="35496" y="5013176"/>
            <a:ext cx="8766974" cy="1631216"/>
          </a:xfrm>
          <a:prstGeom prst="rect">
            <a:avLst/>
          </a:prstGeom>
        </p:spPr>
        <p:txBody>
          <a:bodyPr wrap="square">
            <a:spAutoFit/>
          </a:bodyPr>
          <a:lstStyle/>
          <a:p>
            <a:pPr algn="l"/>
            <a:r>
              <a:rPr lang="en-US" sz="2000" dirty="0"/>
              <a:t>Sampling is done on the x variable. We can also say that the conversion of x axis (infinite values) to digital is done under sampling.</a:t>
            </a:r>
          </a:p>
          <a:p>
            <a:pPr algn="l"/>
            <a:r>
              <a:rPr lang="en-US" sz="2000" dirty="0"/>
              <a:t>Sampling is further divide into up sampling and down sampling. If the range of values on x-axis are less then we will increase the sample of values. This is known as up sampling and its vice versa is known as down sampling.</a:t>
            </a:r>
          </a:p>
        </p:txBody>
      </p:sp>
    </p:spTree>
    <p:extLst>
      <p:ext uri="{BB962C8B-B14F-4D97-AF65-F5344CB8AC3E}">
        <p14:creationId xmlns:p14="http://schemas.microsoft.com/office/powerpoint/2010/main" val="25368507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116632"/>
            <a:ext cx="8784976" cy="2862322"/>
          </a:xfrm>
          <a:prstGeom prst="rect">
            <a:avLst/>
          </a:prstGeom>
        </p:spPr>
        <p:txBody>
          <a:bodyPr wrap="square">
            <a:spAutoFit/>
          </a:bodyPr>
          <a:lstStyle/>
          <a:p>
            <a:pPr algn="l"/>
            <a:r>
              <a:rPr lang="en-US" sz="2000" b="1" dirty="0"/>
              <a:t>Quantization</a:t>
            </a:r>
          </a:p>
          <a:p>
            <a:pPr algn="l"/>
            <a:r>
              <a:rPr lang="en-US" sz="2000" dirty="0"/>
              <a:t>Quantization as its name suggest can be defined as dividing into quanta (partitions). Quantization is done on dependent variable. It is opposite to sampling.</a:t>
            </a:r>
          </a:p>
          <a:p>
            <a:pPr algn="l"/>
            <a:r>
              <a:rPr lang="en-US" sz="2000" dirty="0"/>
              <a:t>In case of this mathematical equation y = sin(x)</a:t>
            </a:r>
          </a:p>
          <a:p>
            <a:pPr algn="l"/>
            <a:r>
              <a:rPr lang="en-US" sz="2000" dirty="0"/>
              <a:t>Quantization is done on the Y variable. It is done on the y axis. The conversion of y axis infinite values to 1, 0, -1 (or any other level) is known as Quantization.</a:t>
            </a:r>
          </a:p>
          <a:p>
            <a:pPr algn="l"/>
            <a:r>
              <a:rPr lang="en-US" sz="2000" dirty="0"/>
              <a:t>These are the two basics steps that are involved while converting an analog signal to a digital signal.</a:t>
            </a:r>
          </a:p>
          <a:p>
            <a:pPr algn="l"/>
            <a:r>
              <a:rPr lang="en-US" sz="2000" dirty="0"/>
              <a:t>The quantization of a signal has been shown in the figure below.</a:t>
            </a:r>
          </a:p>
        </p:txBody>
      </p:sp>
      <p:pic>
        <p:nvPicPr>
          <p:cNvPr id="9218" name="Picture 2" descr="Quantiz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068960"/>
            <a:ext cx="4076700" cy="3190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3014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79512" y="40011"/>
            <a:ext cx="8784976" cy="4401205"/>
          </a:xfrm>
          <a:prstGeom prst="rect">
            <a:avLst/>
          </a:prstGeom>
        </p:spPr>
        <p:txBody>
          <a:bodyPr wrap="square">
            <a:spAutoFit/>
          </a:bodyPr>
          <a:lstStyle/>
          <a:p>
            <a:pPr algn="l"/>
            <a:r>
              <a:rPr lang="en-US" sz="2000" dirty="0"/>
              <a:t>Why do we need to convert an analog signal to digital signal.</a:t>
            </a:r>
          </a:p>
          <a:p>
            <a:pPr algn="l"/>
            <a:r>
              <a:rPr lang="en-US" sz="2000" dirty="0"/>
              <a:t>The first and obvious reason is that digital image processing deals with digital images, that are digital signals. So when ever the image is captured, it is converted into digital format and then it is processed.</a:t>
            </a:r>
          </a:p>
          <a:p>
            <a:pPr algn="l"/>
            <a:r>
              <a:rPr lang="en-US" sz="2000" dirty="0"/>
              <a:t>The second and important reason is, that in order to perform operations on an analog signal with a digital computer, you have to store that analog signal in the computer. And in order to store an analog signal, infinite memory is required to store it. And since </a:t>
            </a:r>
            <a:r>
              <a:rPr lang="en-US" sz="2000" dirty="0" err="1"/>
              <a:t>thats</a:t>
            </a:r>
            <a:r>
              <a:rPr lang="en-US" sz="2000" dirty="0"/>
              <a:t> not possible, so </a:t>
            </a:r>
            <a:r>
              <a:rPr lang="en-US" sz="2000" dirty="0" err="1"/>
              <a:t>thats</a:t>
            </a:r>
            <a:r>
              <a:rPr lang="en-US" sz="2000" dirty="0"/>
              <a:t> why we convert that signal into digital format and then store it in digital computer and then performs operations on it.</a:t>
            </a:r>
          </a:p>
          <a:p>
            <a:pPr algn="l"/>
            <a:r>
              <a:rPr lang="en-US" sz="2000" dirty="0"/>
              <a:t>Continuous systems </a:t>
            </a:r>
            <a:r>
              <a:rPr lang="en-US" sz="2000" dirty="0" smtClean="0"/>
              <a:t>discrete </a:t>
            </a:r>
            <a:r>
              <a:rPr lang="en-US" sz="2000" dirty="0"/>
              <a:t>systems</a:t>
            </a:r>
          </a:p>
          <a:p>
            <a:pPr algn="l"/>
            <a:r>
              <a:rPr lang="en-US" sz="2000" dirty="0"/>
              <a:t>Continuous systems</a:t>
            </a:r>
          </a:p>
          <a:p>
            <a:pPr algn="l"/>
            <a:r>
              <a:rPr lang="en-US" sz="2000" dirty="0"/>
              <a:t>The type of systems whose input and output both are continuous signals or analog signals are called continuous systems.</a:t>
            </a:r>
          </a:p>
        </p:txBody>
      </p:sp>
      <p:pic>
        <p:nvPicPr>
          <p:cNvPr id="10242" name="Picture 2" descr="Continuous Syste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470225"/>
            <a:ext cx="5981700" cy="234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7842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88640"/>
            <a:ext cx="8424936" cy="135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0306" rIns="0" bIns="60306"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SA" altLang="ar-SA" sz="2000" b="1" i="0" u="none" strike="noStrike" cap="none" normalizeH="0" baseline="0" dirty="0" err="1" smtClean="0">
                <a:ln>
                  <a:noFill/>
                </a:ln>
                <a:solidFill>
                  <a:srgbClr val="000000"/>
                </a:solidFill>
                <a:effectLst/>
                <a:latin typeface="Verdana" pitchFamily="34" charset="0"/>
                <a:cs typeface="Arial" pitchFamily="34" charset="0"/>
              </a:rPr>
              <a:t>Discrete</a:t>
            </a:r>
            <a:r>
              <a:rPr kumimoji="0" lang="ar-SA" altLang="ar-SA" sz="2000" b="1"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1" i="0" u="none" strike="noStrike" cap="none" normalizeH="0" baseline="0" dirty="0" err="1" smtClean="0">
                <a:ln>
                  <a:noFill/>
                </a:ln>
                <a:solidFill>
                  <a:srgbClr val="000000"/>
                </a:solidFill>
                <a:effectLst/>
                <a:latin typeface="Verdana" pitchFamily="34" charset="0"/>
                <a:cs typeface="Arial" pitchFamily="34" charset="0"/>
              </a:rPr>
              <a:t>systems</a:t>
            </a:r>
            <a:endParaRPr kumimoji="0" lang="ar-SA" altLang="ar-SA" sz="2000" b="1" i="0" u="none" strike="noStrike" cap="none" normalizeH="0" baseline="0" dirty="0" smtClean="0">
              <a:ln>
                <a:noFill/>
              </a:ln>
              <a:solidFill>
                <a:srgbClr val="000000"/>
              </a:solidFill>
              <a:effectLst/>
              <a:latin typeface="Verdana"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The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type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of</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whose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input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and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output</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both</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discrete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or</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digital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signals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are</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called</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digital</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 </a:t>
            </a:r>
            <a:r>
              <a:rPr kumimoji="0" lang="ar-SA" altLang="ar-SA" sz="2000" b="0" i="0" u="none" strike="noStrike" cap="none" normalizeH="0" baseline="0" dirty="0" err="1" smtClean="0">
                <a:ln>
                  <a:noFill/>
                </a:ln>
                <a:solidFill>
                  <a:srgbClr val="000000"/>
                </a:solidFill>
                <a:effectLst/>
                <a:latin typeface="Verdana" pitchFamily="34" charset="0"/>
                <a:cs typeface="Arial" pitchFamily="34" charset="0"/>
              </a:rPr>
              <a:t>systems</a:t>
            </a:r>
            <a:r>
              <a:rPr kumimoji="0" lang="ar-SA" altLang="ar-SA" sz="2000" b="0" i="0" u="none" strike="noStrike" cap="none" normalizeH="0" baseline="0" dirty="0" smtClean="0">
                <a:ln>
                  <a:noFill/>
                </a:ln>
                <a:solidFill>
                  <a:srgbClr val="000000"/>
                </a:solidFill>
                <a:effectLst/>
                <a:latin typeface="Verdana" pitchFamily="34" charset="0"/>
                <a:cs typeface="Arial" pitchFamily="34" charset="0"/>
              </a:rPr>
              <a:t>.</a:t>
            </a:r>
            <a:endParaRPr kumimoji="0" lang="ar-SA" altLang="ar-SA"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000" b="0" i="0" u="none" strike="noStrike" cap="none" normalizeH="0" baseline="0" dirty="0" smtClean="0">
                <a:ln>
                  <a:noFill/>
                </a:ln>
                <a:solidFill>
                  <a:schemeClr val="tx1"/>
                </a:solidFill>
                <a:effectLst/>
                <a:cs typeface="Arial" pitchFamily="34" charset="0"/>
              </a:rPr>
              <a:t>                                                                                                </a:t>
            </a:r>
          </a:p>
        </p:txBody>
      </p:sp>
      <p:sp>
        <p:nvSpPr>
          <p:cNvPr id="6" name="Rectangle 5"/>
          <p:cNvSpPr>
            <a:spLocks noChangeArrowheads="1"/>
          </p:cNvSpPr>
          <p:nvPr/>
        </p:nvSpPr>
        <p:spPr bwMode="auto">
          <a:xfrm>
            <a:off x="0" y="4730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altLang="ar-SA" sz="1800" b="0" i="0" u="none" strike="noStrike" cap="none" normalizeH="0" baseline="0" smtClean="0">
                <a:ln>
                  <a:noFill/>
                </a:ln>
                <a:solidFill>
                  <a:schemeClr val="tx1"/>
                </a:solidFill>
                <a:effectLst/>
                <a:latin typeface="Arial" pitchFamily="34" charset="0"/>
                <a:cs typeface="Arial" pitchFamily="34" charset="0"/>
              </a:rPr>
              <a:t/>
            </a:r>
            <a:br>
              <a:rPr kumimoji="0" lang="ar-SA" altLang="ar-SA" sz="1800" b="0" i="0" u="none" strike="noStrike" cap="none" normalizeH="0" baseline="0" smtClean="0">
                <a:ln>
                  <a:noFill/>
                </a:ln>
                <a:solidFill>
                  <a:schemeClr val="tx1"/>
                </a:solidFill>
                <a:effectLst/>
                <a:latin typeface="Arial" pitchFamily="34" charset="0"/>
                <a:cs typeface="Arial" pitchFamily="34" charset="0"/>
              </a:rPr>
            </a:br>
            <a:endParaRPr kumimoji="0" lang="ar-SA" altLang="ar-SA" sz="1800" b="0" i="0" u="none" strike="noStrike" cap="none" normalizeH="0" baseline="0" smtClean="0">
              <a:ln>
                <a:noFill/>
              </a:ln>
              <a:solidFill>
                <a:schemeClr val="tx1"/>
              </a:solidFill>
              <a:effectLst/>
              <a:latin typeface="Arial" pitchFamily="34" charset="0"/>
              <a:cs typeface="Arial" pitchFamily="34" charset="0"/>
            </a:endParaRPr>
          </a:p>
        </p:txBody>
      </p:sp>
      <p:pic>
        <p:nvPicPr>
          <p:cNvPr id="11267" name="Picture 3" descr="Discrete Signa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72816"/>
            <a:ext cx="5981700" cy="234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6448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rot="19137467">
            <a:off x="996285" y="2514801"/>
            <a:ext cx="6264696" cy="1323439"/>
          </a:xfrm>
          <a:prstGeom prst="rect">
            <a:avLst/>
          </a:prstGeom>
          <a:noFill/>
        </p:spPr>
        <p:txBody>
          <a:bodyPr wrap="square" rtlCol="1">
            <a:spAutoFit/>
          </a:bodyPr>
          <a:lstStyle/>
          <a:p>
            <a:r>
              <a:rPr lang="en-US" sz="8000" dirty="0" smtClean="0"/>
              <a:t>Thank you</a:t>
            </a:r>
            <a:endParaRPr lang="ar-SA" sz="8000" dirty="0"/>
          </a:p>
        </p:txBody>
      </p:sp>
    </p:spTree>
    <p:extLst>
      <p:ext uri="{BB962C8B-B14F-4D97-AF65-F5344CB8AC3E}">
        <p14:creationId xmlns:p14="http://schemas.microsoft.com/office/powerpoint/2010/main" val="2549495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79512" y="116632"/>
            <a:ext cx="8784976" cy="6124754"/>
          </a:xfrm>
          <a:prstGeom prst="rect">
            <a:avLst/>
          </a:prstGeom>
        </p:spPr>
        <p:txBody>
          <a:bodyPr wrap="square">
            <a:spAutoFit/>
          </a:bodyPr>
          <a:lstStyle/>
          <a:p>
            <a:pPr lvl="0" algn="l" rtl="0" eaLnBrk="0" fontAlgn="base" hangingPunct="0">
              <a:spcBef>
                <a:spcPct val="0"/>
              </a:spcBef>
              <a:spcAft>
                <a:spcPct val="0"/>
              </a:spcAft>
            </a:pPr>
            <a:r>
              <a:rPr lang="ar-SA" altLang="ar-SA" sz="2800" dirty="0" err="1" smtClean="0">
                <a:solidFill>
                  <a:srgbClr val="000000"/>
                </a:solidFill>
                <a:cs typeface="Arial" pitchFamily="34" charset="0"/>
              </a:rPr>
              <a:t>It</a:t>
            </a:r>
            <a:r>
              <a:rPr lang="ar-SA" altLang="ar-SA" sz="2800" dirty="0" smtClean="0">
                <a:solidFill>
                  <a:srgbClr val="000000"/>
                </a:solidFill>
                <a:cs typeface="Arial" pitchFamily="34" charset="0"/>
              </a:rPr>
              <a:t> </a:t>
            </a:r>
            <a:r>
              <a:rPr lang="ar-SA" altLang="ar-SA" sz="2800" dirty="0" err="1">
                <a:solidFill>
                  <a:srgbClr val="000000"/>
                </a:solidFill>
                <a:cs typeface="Arial" pitchFamily="34" charset="0"/>
              </a:rPr>
              <a:t>is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defined</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by</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the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mathematical</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function</a:t>
            </a:r>
            <a:r>
              <a:rPr lang="ar-SA" altLang="ar-SA" sz="2800" dirty="0">
                <a:solidFill>
                  <a:srgbClr val="000000"/>
                </a:solidFill>
                <a:cs typeface="Arial" pitchFamily="34" charset="0"/>
              </a:rPr>
              <a:t> f(</a:t>
            </a:r>
            <a:r>
              <a:rPr lang="ar-SA" altLang="ar-SA" sz="2800" dirty="0" err="1">
                <a:solidFill>
                  <a:srgbClr val="000000"/>
                </a:solidFill>
                <a:cs typeface="Arial" pitchFamily="34" charset="0"/>
              </a:rPr>
              <a:t>x,y</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where</a:t>
            </a:r>
            <a:r>
              <a:rPr lang="ar-SA" altLang="ar-SA" sz="2800" dirty="0">
                <a:solidFill>
                  <a:srgbClr val="000000"/>
                </a:solidFill>
                <a:cs typeface="Arial" pitchFamily="34" charset="0"/>
              </a:rPr>
              <a:t> x </a:t>
            </a:r>
            <a:r>
              <a:rPr lang="ar-SA" altLang="ar-SA" sz="2800" dirty="0" err="1">
                <a:solidFill>
                  <a:srgbClr val="000000"/>
                </a:solidFill>
                <a:cs typeface="Arial" pitchFamily="34" charset="0"/>
              </a:rPr>
              <a:t>and</a:t>
            </a:r>
            <a:r>
              <a:rPr lang="ar-SA" altLang="ar-SA" sz="2800" dirty="0">
                <a:solidFill>
                  <a:srgbClr val="000000"/>
                </a:solidFill>
                <a:cs typeface="Arial" pitchFamily="34" charset="0"/>
              </a:rPr>
              <a:t> y </a:t>
            </a:r>
            <a:r>
              <a:rPr lang="ar-SA" altLang="ar-SA" sz="2800" dirty="0" err="1">
                <a:solidFill>
                  <a:srgbClr val="000000"/>
                </a:solidFill>
                <a:cs typeface="Arial" pitchFamily="34" charset="0"/>
              </a:rPr>
              <a:t>are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the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two</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co-ordinates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horizontally</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and</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vertically</a:t>
            </a:r>
            <a:r>
              <a:rPr lang="ar-SA" altLang="ar-SA" sz="2800" dirty="0">
                <a:solidFill>
                  <a:srgbClr val="000000"/>
                </a:solidFill>
                <a:cs typeface="Arial" pitchFamily="34" charset="0"/>
              </a:rPr>
              <a:t>.</a:t>
            </a:r>
            <a:endParaRPr lang="ar-SA" altLang="ar-SA" sz="2800" dirty="0">
              <a:cs typeface="Arial" pitchFamily="34" charset="0"/>
            </a:endParaRPr>
          </a:p>
          <a:p>
            <a:pPr lvl="0" algn="l" rtl="0" eaLnBrk="0" fontAlgn="base" hangingPunct="0">
              <a:spcBef>
                <a:spcPct val="0"/>
              </a:spcBef>
              <a:spcAft>
                <a:spcPct val="0"/>
              </a:spcAft>
            </a:pPr>
            <a:r>
              <a:rPr lang="ar-SA" altLang="ar-SA" sz="2800" dirty="0" err="1">
                <a:solidFill>
                  <a:srgbClr val="000000"/>
                </a:solidFill>
                <a:cs typeface="Arial" pitchFamily="34" charset="0"/>
              </a:rPr>
              <a:t>The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value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of</a:t>
            </a:r>
            <a:r>
              <a:rPr lang="ar-SA" altLang="ar-SA" sz="2800" dirty="0">
                <a:solidFill>
                  <a:srgbClr val="000000"/>
                </a:solidFill>
                <a:cs typeface="Arial" pitchFamily="34" charset="0"/>
              </a:rPr>
              <a:t> f(</a:t>
            </a:r>
            <a:r>
              <a:rPr lang="ar-SA" altLang="ar-SA" sz="2800" dirty="0" err="1">
                <a:solidFill>
                  <a:srgbClr val="000000"/>
                </a:solidFill>
                <a:cs typeface="Arial" pitchFamily="34" charset="0"/>
              </a:rPr>
              <a:t>x,y</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any</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point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is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gives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the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pixel</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value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that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point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of</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an</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image</a:t>
            </a:r>
            <a:r>
              <a:rPr lang="ar-SA" altLang="ar-SA" sz="2800" dirty="0" smtClean="0">
                <a:solidFill>
                  <a:srgbClr val="000000"/>
                </a:solidFill>
                <a:cs typeface="Arial" pitchFamily="34" charset="0"/>
              </a:rPr>
              <a:t>.</a:t>
            </a:r>
            <a:endParaRPr lang="en-US" altLang="ar-SA" sz="2800" dirty="0" smtClean="0">
              <a:solidFill>
                <a:srgbClr val="000000"/>
              </a:solidFill>
              <a:cs typeface="Arial" pitchFamily="34" charset="0"/>
            </a:endParaRPr>
          </a:p>
          <a:p>
            <a:pPr lvl="0" algn="l" rtl="0" eaLnBrk="0" fontAlgn="base" hangingPunct="0">
              <a:spcBef>
                <a:spcPct val="0"/>
              </a:spcBef>
              <a:spcAft>
                <a:spcPct val="0"/>
              </a:spcAft>
            </a:pPr>
            <a:endParaRPr lang="en-US" altLang="ar-SA" sz="2800" dirty="0">
              <a:solidFill>
                <a:srgbClr val="000000"/>
              </a:solidFill>
              <a:cs typeface="Arial" pitchFamily="34" charset="0"/>
            </a:endParaRPr>
          </a:p>
          <a:p>
            <a:pPr lvl="0" algn="l" rtl="0" eaLnBrk="0" fontAlgn="base" hangingPunct="0">
              <a:spcBef>
                <a:spcPct val="0"/>
              </a:spcBef>
              <a:spcAft>
                <a:spcPct val="0"/>
              </a:spcAft>
            </a:pPr>
            <a:endParaRPr lang="ar-SA" altLang="ar-SA" sz="2800" dirty="0">
              <a:cs typeface="Arial" pitchFamily="34" charset="0"/>
            </a:endParaRPr>
          </a:p>
          <a:p>
            <a:pPr lvl="0" algn="l" rtl="0" eaLnBrk="0" fontAlgn="base" hangingPunct="0">
              <a:spcBef>
                <a:spcPct val="0"/>
              </a:spcBef>
              <a:spcAft>
                <a:spcPct val="0"/>
              </a:spcAft>
            </a:pPr>
            <a:r>
              <a:rPr lang="ar-SA" altLang="ar-SA" sz="2800" dirty="0">
                <a:cs typeface="Arial" pitchFamily="34" charset="0"/>
              </a:rPr>
              <a:t>                            </a:t>
            </a:r>
            <a:endParaRPr lang="ar-SA" altLang="ar-SA" sz="2800" dirty="0" smtClean="0">
              <a:cs typeface="Arial" pitchFamily="34" charset="0"/>
            </a:endParaRPr>
          </a:p>
          <a:p>
            <a:pPr lvl="0" algn="l" rtl="0" eaLnBrk="0" fontAlgn="base" hangingPunct="0">
              <a:spcBef>
                <a:spcPct val="0"/>
              </a:spcBef>
              <a:spcAft>
                <a:spcPct val="0"/>
              </a:spcAft>
            </a:pPr>
            <a:endParaRPr lang="ar-SA" altLang="ar-SA" sz="2800" dirty="0">
              <a:cs typeface="Arial" pitchFamily="34" charset="0"/>
            </a:endParaRPr>
          </a:p>
          <a:p>
            <a:pPr lvl="0" algn="l" rtl="0" eaLnBrk="0" fontAlgn="base" hangingPunct="0">
              <a:spcBef>
                <a:spcPct val="0"/>
              </a:spcBef>
              <a:spcAft>
                <a:spcPct val="0"/>
              </a:spcAft>
            </a:pPr>
            <a:endParaRPr lang="ar-SA" altLang="ar-SA" sz="2800" dirty="0" smtClean="0">
              <a:cs typeface="Arial" pitchFamily="34" charset="0"/>
            </a:endParaRPr>
          </a:p>
          <a:p>
            <a:pPr lvl="0" algn="l" rtl="0" eaLnBrk="0" fontAlgn="base" hangingPunct="0">
              <a:spcBef>
                <a:spcPct val="0"/>
              </a:spcBef>
              <a:spcAft>
                <a:spcPct val="0"/>
              </a:spcAft>
            </a:pPr>
            <a:r>
              <a:rPr lang="ar-SA" altLang="ar-SA" sz="2800" dirty="0">
                <a:cs typeface="Arial" pitchFamily="34" charset="0"/>
              </a:rPr>
              <a:t>  </a:t>
            </a:r>
          </a:p>
          <a:p>
            <a:pPr lvl="0" algn="l" rtl="0" eaLnBrk="0" fontAlgn="base" hangingPunct="0">
              <a:spcBef>
                <a:spcPct val="0"/>
              </a:spcBef>
              <a:spcAft>
                <a:spcPct val="0"/>
              </a:spcAft>
            </a:pPr>
            <a:r>
              <a:rPr lang="ar-SA" altLang="ar-SA" sz="2800" dirty="0" err="1">
                <a:solidFill>
                  <a:srgbClr val="000000"/>
                </a:solidFill>
                <a:cs typeface="Arial" pitchFamily="34" charset="0"/>
              </a:rPr>
              <a:t>The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above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figure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is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an</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example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of</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digital</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image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that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you</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are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now</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viewing</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on</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your</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computer</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screen</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But</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actually</a:t>
            </a:r>
            <a:r>
              <a:rPr lang="ar-SA" altLang="ar-SA" sz="2800" dirty="0">
                <a:solidFill>
                  <a:srgbClr val="000000"/>
                </a:solidFill>
                <a:cs typeface="Arial" pitchFamily="34" charset="0"/>
              </a:rPr>
              <a:t> , </a:t>
            </a:r>
            <a:r>
              <a:rPr lang="ar-SA" altLang="ar-SA" sz="2800" dirty="0" err="1">
                <a:solidFill>
                  <a:srgbClr val="000000"/>
                </a:solidFill>
                <a:cs typeface="Arial" pitchFamily="34" charset="0"/>
              </a:rPr>
              <a:t>this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image</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is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nothing</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but</a:t>
            </a:r>
            <a:r>
              <a:rPr lang="ar-SA" altLang="ar-SA" sz="2800" dirty="0">
                <a:solidFill>
                  <a:srgbClr val="000000"/>
                </a:solidFill>
                <a:cs typeface="Arial" pitchFamily="34" charset="0"/>
              </a:rPr>
              <a:t> a </a:t>
            </a:r>
            <a:r>
              <a:rPr lang="ar-SA" altLang="ar-SA" sz="2800" dirty="0" err="1">
                <a:solidFill>
                  <a:srgbClr val="000000"/>
                </a:solidFill>
                <a:cs typeface="Arial" pitchFamily="34" charset="0"/>
              </a:rPr>
              <a:t>two</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dimensional</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array</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of</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numbers</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ranging</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between</a:t>
            </a:r>
            <a:r>
              <a:rPr lang="ar-SA" altLang="ar-SA" sz="2800" dirty="0">
                <a:solidFill>
                  <a:srgbClr val="000000"/>
                </a:solidFill>
                <a:cs typeface="Arial" pitchFamily="34" charset="0"/>
              </a:rPr>
              <a:t> </a:t>
            </a:r>
            <a:r>
              <a:rPr lang="ar-SA" altLang="ar-SA" sz="2800" dirty="0" err="1">
                <a:solidFill>
                  <a:srgbClr val="000000"/>
                </a:solidFill>
                <a:cs typeface="Arial" pitchFamily="34" charset="0"/>
              </a:rPr>
              <a:t>and</a:t>
            </a:r>
            <a:r>
              <a:rPr lang="ar-SA" altLang="ar-SA" sz="2800" dirty="0">
                <a:solidFill>
                  <a:srgbClr val="000000"/>
                </a:solidFill>
                <a:cs typeface="Arial" pitchFamily="34" charset="0"/>
              </a:rPr>
              <a:t> </a:t>
            </a:r>
            <a:r>
              <a:rPr lang="en-US" altLang="ar-SA" sz="2800" dirty="0">
                <a:solidFill>
                  <a:srgbClr val="000000"/>
                </a:solidFill>
                <a:cs typeface="Arial" pitchFamily="34" charset="0"/>
              </a:rPr>
              <a:t>255</a:t>
            </a:r>
            <a:r>
              <a:rPr lang="ar-SA" altLang="ar-SA" sz="2800" dirty="0">
                <a:solidFill>
                  <a:srgbClr val="000000"/>
                </a:solidFill>
                <a:cs typeface="Arial" pitchFamily="34" charset="0"/>
              </a:rPr>
              <a:t>.</a:t>
            </a:r>
            <a:endParaRPr lang="ar-SA" altLang="ar-SA" sz="2800" dirty="0">
              <a:cs typeface="Arial" pitchFamily="34" charset="0"/>
            </a:endParaRPr>
          </a:p>
        </p:txBody>
      </p:sp>
      <p:pic>
        <p:nvPicPr>
          <p:cNvPr id="5" name="Picture 6" descr="What is image"/>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851920" y="2276872"/>
            <a:ext cx="2203780"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2577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06632" y="31728"/>
            <a:ext cx="9036495" cy="560153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altLang="ar-SA" sz="2800" b="1" i="0" u="none" strike="noStrike" cap="none" normalizeH="0" baseline="0" dirty="0" err="1" smtClean="0">
                <a:ln>
                  <a:noFill/>
                </a:ln>
                <a:solidFill>
                  <a:srgbClr val="000000"/>
                </a:solidFill>
                <a:effectLst/>
                <a:cs typeface="Arial" pitchFamily="34" charset="0"/>
              </a:rPr>
              <a:t>What</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is</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the</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difference</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between</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an</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image</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photo</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and</a:t>
            </a:r>
            <a:r>
              <a:rPr kumimoji="0" lang="ar-SA" altLang="ar-SA" sz="2800" b="1" i="0" u="none" strike="noStrike" cap="none" normalizeH="0" baseline="0" dirty="0" smtClean="0">
                <a:ln>
                  <a:noFill/>
                </a:ln>
                <a:solidFill>
                  <a:srgbClr val="000000"/>
                </a:solidFill>
                <a:effectLst/>
                <a:cs typeface="Arial" pitchFamily="34" charset="0"/>
              </a:rPr>
              <a:t> </a:t>
            </a:r>
            <a:r>
              <a:rPr kumimoji="0" lang="ar-SA" altLang="ar-SA" sz="2800" b="1" i="0" u="none" strike="noStrike" cap="none" normalizeH="0" baseline="0" dirty="0" err="1" smtClean="0">
                <a:ln>
                  <a:noFill/>
                </a:ln>
                <a:solidFill>
                  <a:srgbClr val="000000"/>
                </a:solidFill>
                <a:effectLst/>
                <a:cs typeface="Arial" pitchFamily="34" charset="0"/>
              </a:rPr>
              <a:t>picture</a:t>
            </a:r>
            <a:r>
              <a:rPr kumimoji="0" lang="ar-SA" altLang="ar-SA" sz="2800" b="1" i="0" u="none" strike="noStrike" cap="none" normalizeH="0" baseline="0" dirty="0" smtClean="0">
                <a:ln>
                  <a:noFill/>
                </a:ln>
                <a:solidFill>
                  <a:srgbClr val="000000"/>
                </a:solidFill>
                <a:effectLst/>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ar-SA" sz="2800" b="0" i="0" u="none" strike="noStrike" cap="none" normalizeH="0" baseline="0" dirty="0" err="1" smtClean="0">
                <a:ln>
                  <a:noFill/>
                </a:ln>
                <a:effectLst/>
                <a:latin typeface="Verdana" pitchFamily="34" charset="0"/>
                <a:cs typeface="Arial" pitchFamily="34" charset="0"/>
              </a:rPr>
              <a:t>Today</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most</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people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consider</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an</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image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picture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and</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photograph</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photo</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as</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synonyms</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the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same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word</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when</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talking</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about</a:t>
            </a:r>
            <a:r>
              <a:rPr kumimoji="0" lang="ar-SA" altLang="ar-SA" sz="2800" b="0" i="0" u="none" strike="noStrike" cap="none" normalizeH="0" baseline="0" dirty="0" smtClean="0">
                <a:ln>
                  <a:noFill/>
                </a:ln>
                <a:effectLst/>
                <a:latin typeface="Verdana" pitchFamily="34" charset="0"/>
                <a:cs typeface="Arial" pitchFamily="34" charset="0"/>
              </a:rPr>
              <a:t> a visual </a:t>
            </a:r>
            <a:r>
              <a:rPr kumimoji="0" lang="ar-SA" altLang="ar-SA" sz="2800" b="0" i="0" u="none" strike="noStrike" cap="none" normalizeH="0" baseline="0" dirty="0" err="1" smtClean="0">
                <a:ln>
                  <a:noFill/>
                </a:ln>
                <a:effectLst/>
                <a:latin typeface="Verdana" pitchFamily="34" charset="0"/>
                <a:cs typeface="Arial" pitchFamily="34" charset="0"/>
              </a:rPr>
              <a:t>representation</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of</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an</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object</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on</a:t>
            </a:r>
            <a:r>
              <a:rPr kumimoji="0" lang="ar-SA" altLang="ar-SA" sz="2800" b="0" i="0" u="none" strike="noStrike" cap="none" normalizeH="0" baseline="0" dirty="0" smtClean="0">
                <a:ln>
                  <a:noFill/>
                </a:ln>
                <a:effectLst/>
                <a:latin typeface="Verdana" pitchFamily="34" charset="0"/>
                <a:cs typeface="Arial" pitchFamily="34" charset="0"/>
              </a:rPr>
              <a:t> a </a:t>
            </a:r>
            <a:r>
              <a:rPr kumimoji="0" lang="ar-SA" altLang="ar-SA" sz="2800" b="0" i="0" u="none" strike="noStrike" cap="none" normalizeH="0" baseline="0" dirty="0" err="1" smtClean="0">
                <a:ln>
                  <a:noFill/>
                </a:ln>
                <a:effectLst/>
                <a:latin typeface="Verdana" pitchFamily="34" charset="0"/>
                <a:cs typeface="Arial" pitchFamily="34" charset="0"/>
              </a:rPr>
              <a:t>computer</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However</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for</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the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sake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of</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ambiguity</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we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define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each</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of</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these</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as</a:t>
            </a:r>
            <a:r>
              <a:rPr kumimoji="0" lang="ar-SA" altLang="ar-SA" sz="2800" b="0" i="0" u="none" strike="noStrike" cap="none" normalizeH="0" baseline="0" dirty="0" smtClean="0">
                <a:ln>
                  <a:noFill/>
                </a:ln>
                <a:effectLst/>
                <a:latin typeface="Verdana" pitchFamily="34" charset="0"/>
                <a:cs typeface="Arial" pitchFamily="34" charset="0"/>
              </a:rPr>
              <a:t> </a:t>
            </a:r>
            <a:r>
              <a:rPr kumimoji="0" lang="ar-SA" altLang="ar-SA" sz="2800" b="0" i="0" u="none" strike="noStrike" cap="none" normalizeH="0" baseline="0" dirty="0" err="1" smtClean="0">
                <a:ln>
                  <a:noFill/>
                </a:ln>
                <a:effectLst/>
                <a:latin typeface="Verdana" pitchFamily="34" charset="0"/>
                <a:cs typeface="Arial" pitchFamily="34" charset="0"/>
              </a:rPr>
              <a:t>follows</a:t>
            </a:r>
            <a:r>
              <a:rPr kumimoji="0" lang="ar-SA" altLang="ar-SA" sz="2800" b="0" i="0" u="none" strike="noStrike" cap="none" normalizeH="0" baseline="0" dirty="0" smtClean="0">
                <a:ln>
                  <a:noFill/>
                </a:ln>
                <a:effectLst/>
                <a:latin typeface="Verdana" pitchFamily="34" charset="0"/>
                <a:cs typeface="Arial" pitchFamily="34" charset="0"/>
              </a:rPr>
              <a:t>.</a:t>
            </a:r>
            <a:endParaRPr kumimoji="0" lang="ar-SA" altLang="ar-SA" sz="2800" b="0" i="0" u="none" strike="noStrike" cap="none" normalizeH="0" baseline="0" dirty="0" smtClean="0">
              <a:ln>
                <a:noFill/>
              </a:ln>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ar-SA" altLang="ar-SA" sz="2800" b="1" i="0" u="none" strike="noStrike" cap="none" normalizeH="0" baseline="0" dirty="0" err="1" smtClean="0">
                <a:ln>
                  <a:noFill/>
                </a:ln>
                <a:effectLst/>
                <a:latin typeface="inherit"/>
                <a:cs typeface="Arial" pitchFamily="34" charset="0"/>
              </a:rPr>
              <a:t>Image</a:t>
            </a:r>
            <a:r>
              <a:rPr kumimoji="0" lang="ar-SA" altLang="ar-SA" sz="2800" b="0" i="0" u="none" strike="noStrike" cap="none" normalizeH="0" baseline="0" dirty="0" smtClean="0">
                <a:ln>
                  <a:noFill/>
                </a:ln>
                <a:effectLst/>
                <a:latin typeface="Arial"/>
                <a:cs typeface="Arial" pitchFamily="34" charset="0"/>
              </a:rPr>
              <a:t> </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Any</a:t>
            </a:r>
            <a:r>
              <a:rPr kumimoji="0" lang="ar-SA" altLang="ar-SA" sz="2800" b="0" i="0" u="none" strike="noStrike" cap="none" normalizeH="0" baseline="0" dirty="0" smtClean="0">
                <a:ln>
                  <a:noFill/>
                </a:ln>
                <a:effectLst/>
                <a:latin typeface="inherit"/>
                <a:cs typeface="Arial" pitchFamily="34" charset="0"/>
              </a:rPr>
              <a:t> visual </a:t>
            </a:r>
            <a:r>
              <a:rPr kumimoji="0" lang="ar-SA" altLang="ar-SA" sz="2800" b="0" i="0" u="none" strike="noStrike" cap="none" normalizeH="0" baseline="0" dirty="0" err="1" smtClean="0">
                <a:ln>
                  <a:noFill/>
                </a:ln>
                <a:effectLst/>
                <a:latin typeface="inherit"/>
                <a:cs typeface="Arial" pitchFamily="34" charset="0"/>
              </a:rPr>
              <a:t>object</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that</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has</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been</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modified</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or</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altered</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by</a:t>
            </a:r>
            <a:r>
              <a:rPr kumimoji="0" lang="ar-SA" altLang="ar-SA" sz="2800" b="0" i="0" u="none" strike="noStrike" cap="none" normalizeH="0" baseline="0" dirty="0" smtClean="0">
                <a:ln>
                  <a:noFill/>
                </a:ln>
                <a:effectLst/>
                <a:latin typeface="inherit"/>
                <a:cs typeface="Arial" pitchFamily="34" charset="0"/>
              </a:rPr>
              <a:t> a </a:t>
            </a:r>
            <a:r>
              <a:rPr kumimoji="0" lang="ar-SA" altLang="ar-SA" sz="2800" b="0" i="0" u="none" strike="noStrike" cap="none" normalizeH="0" baseline="0" dirty="0" err="1" smtClean="0">
                <a:ln>
                  <a:noFill/>
                </a:ln>
                <a:effectLst/>
                <a:latin typeface="inherit"/>
                <a:cs typeface="Arial" pitchFamily="34" charset="0"/>
              </a:rPr>
              <a:t>computer</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or</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an</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imaginary</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object</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has</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been</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created</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using</a:t>
            </a:r>
            <a:r>
              <a:rPr kumimoji="0" lang="ar-SA" altLang="ar-SA" sz="2800" b="0" i="0" u="none" strike="noStrike" cap="none" normalizeH="0" baseline="0" dirty="0" smtClean="0">
                <a:ln>
                  <a:noFill/>
                </a:ln>
                <a:effectLst/>
                <a:latin typeface="inherit"/>
                <a:cs typeface="Arial" pitchFamily="34" charset="0"/>
              </a:rPr>
              <a:t> a </a:t>
            </a:r>
            <a:r>
              <a:rPr kumimoji="0" lang="ar-SA" altLang="ar-SA" sz="2800" b="0" i="0" u="none" strike="noStrike" cap="none" normalizeH="0" baseline="0" dirty="0" err="1" smtClean="0">
                <a:ln>
                  <a:noFill/>
                </a:ln>
                <a:effectLst/>
                <a:latin typeface="inherit"/>
                <a:cs typeface="Arial" pitchFamily="34" charset="0"/>
              </a:rPr>
              <a:t>computer</a:t>
            </a:r>
            <a:r>
              <a:rPr kumimoji="0" lang="ar-SA" altLang="ar-SA" sz="2800" b="0" i="0" u="none" strike="noStrike" cap="none" normalizeH="0" baseline="0" dirty="0" smtClean="0">
                <a:ln>
                  <a:noFill/>
                </a:ln>
                <a:effectLst/>
                <a:latin typeface="inherit"/>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ar-SA" altLang="ar-SA" sz="2800" b="1" i="0" u="none" strike="noStrike" cap="none" normalizeH="0" baseline="0" dirty="0" err="1" smtClean="0">
                <a:ln>
                  <a:noFill/>
                </a:ln>
                <a:effectLst/>
                <a:latin typeface="inherit"/>
                <a:cs typeface="Arial" pitchFamily="34" charset="0"/>
              </a:rPr>
              <a:t>Photo</a:t>
            </a:r>
            <a:r>
              <a:rPr kumimoji="0" lang="ar-SA" altLang="ar-SA" sz="2800" b="1" i="0" u="none" strike="noStrike" cap="none" normalizeH="0" baseline="0" dirty="0" smtClean="0">
                <a:ln>
                  <a:noFill/>
                </a:ln>
                <a:effectLst/>
                <a:latin typeface="inherit"/>
                <a:cs typeface="Arial" pitchFamily="34" charset="0"/>
              </a:rPr>
              <a:t> </a:t>
            </a:r>
            <a:r>
              <a:rPr kumimoji="0" lang="ar-SA" altLang="ar-SA" sz="2800" b="1" i="0" u="none" strike="noStrike" cap="none" normalizeH="0" baseline="0" dirty="0" err="1" smtClean="0">
                <a:ln>
                  <a:noFill/>
                </a:ln>
                <a:effectLst/>
                <a:latin typeface="inherit"/>
                <a:cs typeface="Arial" pitchFamily="34" charset="0"/>
              </a:rPr>
              <a:t>or</a:t>
            </a:r>
            <a:r>
              <a:rPr kumimoji="0" lang="ar-SA" altLang="ar-SA" sz="2800" b="1" i="0" u="none" strike="noStrike" cap="none" normalizeH="0" baseline="0" dirty="0" smtClean="0">
                <a:ln>
                  <a:noFill/>
                </a:ln>
                <a:effectLst/>
                <a:latin typeface="inherit"/>
                <a:cs typeface="Arial" pitchFamily="34" charset="0"/>
              </a:rPr>
              <a:t> </a:t>
            </a:r>
            <a:r>
              <a:rPr kumimoji="0" lang="ar-SA" altLang="ar-SA" sz="2800" b="1" i="0" u="none" strike="noStrike" cap="none" normalizeH="0" baseline="0" dirty="0" err="1" smtClean="0">
                <a:ln>
                  <a:noFill/>
                </a:ln>
                <a:effectLst/>
                <a:latin typeface="inherit"/>
                <a:cs typeface="Arial" pitchFamily="34" charset="0"/>
              </a:rPr>
              <a:t>photograph</a:t>
            </a:r>
            <a:r>
              <a:rPr kumimoji="0" lang="ar-SA" altLang="ar-SA" sz="2800" b="0" i="0" u="none" strike="noStrike" cap="none" normalizeH="0" baseline="0" dirty="0" smtClean="0">
                <a:ln>
                  <a:noFill/>
                </a:ln>
                <a:effectLst/>
                <a:latin typeface="Arial"/>
                <a:cs typeface="Arial" pitchFamily="34" charset="0"/>
              </a:rPr>
              <a:t> </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Anything</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taken</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by</a:t>
            </a:r>
            <a:r>
              <a:rPr kumimoji="0" lang="ar-SA" altLang="ar-SA" sz="2800" b="0" i="0" u="none" strike="noStrike" cap="none" normalizeH="0" baseline="0" dirty="0" smtClean="0">
                <a:ln>
                  <a:noFill/>
                </a:ln>
                <a:effectLst/>
                <a:latin typeface="inherit"/>
                <a:cs typeface="Arial" pitchFamily="34" charset="0"/>
              </a:rPr>
              <a:t> a</a:t>
            </a:r>
            <a:r>
              <a:rPr kumimoji="0" lang="ar-SA" altLang="ar-SA" sz="2800" b="0" i="0" u="none" strike="noStrike" cap="none" normalizeH="0" baseline="0" dirty="0" smtClean="0">
                <a:ln>
                  <a:noFill/>
                </a:ln>
                <a:effectLst/>
                <a:latin typeface="Arial"/>
                <a:cs typeface="Arial" pitchFamily="34" charset="0"/>
              </a:rPr>
              <a:t> </a:t>
            </a:r>
            <a:r>
              <a:rPr kumimoji="0" lang="ar-SA" altLang="ar-SA" sz="2800" b="0" i="0" u="none" strike="noStrike" cap="none" normalizeH="0" baseline="0" dirty="0" err="1" smtClean="0">
                <a:ln>
                  <a:noFill/>
                </a:ln>
                <a:effectLst/>
                <a:latin typeface="inherit"/>
                <a:cs typeface="Arial" pitchFamily="34" charset="0"/>
                <a:hlinkClick r:id="rId2"/>
              </a:rPr>
              <a:t>camera</a:t>
            </a:r>
            <a:r>
              <a:rPr kumimoji="0" lang="ar-SA" altLang="ar-SA" sz="2800" b="0" i="0" u="none" strike="noStrike" cap="none" normalizeH="0" baseline="0" dirty="0" smtClean="0">
                <a:ln>
                  <a:noFill/>
                </a:ln>
                <a:effectLst/>
                <a:latin typeface="inherit"/>
                <a:cs typeface="Arial" pitchFamily="34" charset="0"/>
              </a:rPr>
              <a:t>,</a:t>
            </a:r>
            <a:r>
              <a:rPr kumimoji="0" lang="ar-SA" altLang="ar-SA" sz="2800" b="0" i="0" u="none" strike="noStrike" cap="none" normalizeH="0" baseline="0" dirty="0" smtClean="0">
                <a:ln>
                  <a:noFill/>
                </a:ln>
                <a:effectLst/>
                <a:latin typeface="Arial"/>
                <a:cs typeface="Arial" pitchFamily="34" charset="0"/>
              </a:rPr>
              <a:t> </a:t>
            </a:r>
            <a:r>
              <a:rPr kumimoji="0" lang="ar-SA" altLang="ar-SA" sz="2800" b="0" i="0" u="none" strike="noStrike" cap="none" normalizeH="0" baseline="0" dirty="0" err="1" smtClean="0">
                <a:ln>
                  <a:noFill/>
                </a:ln>
                <a:effectLst/>
                <a:latin typeface="inherit"/>
                <a:cs typeface="Arial" pitchFamily="34" charset="0"/>
                <a:hlinkClick r:id="rId3"/>
              </a:rPr>
              <a:t>digital</a:t>
            </a:r>
            <a:r>
              <a:rPr kumimoji="0" lang="ar-SA" altLang="ar-SA" sz="2800" b="0" i="0" u="none" strike="noStrike" cap="none" normalizeH="0" baseline="0" dirty="0" smtClean="0">
                <a:ln>
                  <a:noFill/>
                </a:ln>
                <a:effectLst/>
                <a:latin typeface="inherit"/>
                <a:cs typeface="Arial" pitchFamily="34" charset="0"/>
                <a:hlinkClick r:id="rId3"/>
              </a:rPr>
              <a:t> </a:t>
            </a:r>
            <a:r>
              <a:rPr kumimoji="0" lang="ar-SA" altLang="ar-SA" sz="2800" b="0" i="0" u="none" strike="noStrike" cap="none" normalizeH="0" baseline="0" dirty="0" err="1" smtClean="0">
                <a:ln>
                  <a:noFill/>
                </a:ln>
                <a:effectLst/>
                <a:latin typeface="inherit"/>
                <a:cs typeface="Arial" pitchFamily="34" charset="0"/>
                <a:hlinkClick r:id="rId3"/>
              </a:rPr>
              <a:t>camera</a:t>
            </a:r>
            <a:r>
              <a:rPr kumimoji="0" lang="ar-SA" altLang="ar-SA" sz="2800" b="0" i="0" u="none" strike="noStrike" cap="none" normalizeH="0" baseline="0" dirty="0" smtClean="0">
                <a:ln>
                  <a:noFill/>
                </a:ln>
                <a:effectLst/>
                <a:latin typeface="inherit"/>
                <a:cs typeface="Arial" pitchFamily="34" charset="0"/>
              </a:rPr>
              <a:t>, </a:t>
            </a:r>
            <a:r>
              <a:rPr kumimoji="0" lang="ar-SA" altLang="ar-SA" sz="2800" b="0" i="0" u="none" strike="noStrike" cap="none" normalizeH="0" baseline="0" dirty="0" err="1" smtClean="0">
                <a:ln>
                  <a:noFill/>
                </a:ln>
                <a:effectLst/>
                <a:latin typeface="inherit"/>
                <a:cs typeface="Arial" pitchFamily="34" charset="0"/>
              </a:rPr>
              <a:t>or</a:t>
            </a:r>
            <a:r>
              <a:rPr kumimoji="0" lang="ar-SA" altLang="ar-SA" sz="2800" b="0" i="0" u="none" strike="noStrike" cap="none" normalizeH="0" baseline="0" dirty="0" smtClean="0">
                <a:ln>
                  <a:noFill/>
                </a:ln>
                <a:effectLst/>
                <a:latin typeface="Arial"/>
                <a:cs typeface="Arial" pitchFamily="34" charset="0"/>
              </a:rPr>
              <a:t> </a:t>
            </a:r>
            <a:r>
              <a:rPr kumimoji="0" lang="ar-SA" altLang="ar-SA" sz="2800" b="0" i="0" u="none" strike="noStrike" cap="none" normalizeH="0" baseline="0" dirty="0" err="1" smtClean="0">
                <a:ln>
                  <a:noFill/>
                </a:ln>
                <a:effectLst/>
                <a:latin typeface="inherit"/>
                <a:cs typeface="Arial" pitchFamily="34" charset="0"/>
                <a:hlinkClick r:id="rId4"/>
              </a:rPr>
              <a:t>photocopier</a:t>
            </a:r>
            <a:r>
              <a:rPr kumimoji="0" lang="ar-SA" altLang="ar-SA" sz="2800" b="0" i="0" u="none" strike="noStrike" cap="none" normalizeH="0" baseline="0" dirty="0" smtClean="0">
                <a:ln>
                  <a:noFill/>
                </a:ln>
                <a:effectLst/>
                <a:latin typeface="inherit"/>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ar-SA" altLang="ar-SA" sz="2800" b="0" i="0" u="none" strike="noStrike" cap="none" normalizeH="0" baseline="0" dirty="0" smtClean="0">
                <a:ln>
                  <a:noFill/>
                </a:ln>
                <a:solidFill>
                  <a:srgbClr val="454545"/>
                </a:solidFill>
                <a:effectLst/>
                <a:latin typeface="inherit"/>
                <a:cs typeface="Arial" pitchFamily="34" charset="0"/>
              </a:rPr>
              <a:t>.</a:t>
            </a:r>
            <a:endParaRPr kumimoji="0" lang="ar-SA" altLang="ar-SA" sz="2800" b="0" i="0" u="none" strike="noStrike" cap="none" normalizeH="0" baseline="0" dirty="0" smtClean="0">
              <a:ln>
                <a:noFill/>
              </a:ln>
              <a:solidFill>
                <a:srgbClr val="454545"/>
              </a:solidFill>
              <a:effectLst/>
              <a:latin typeface="Verdana" pitchFamily="34" charset="0"/>
              <a:cs typeface="Arial" pitchFamily="34" charset="0"/>
            </a:endParaRPr>
          </a:p>
        </p:txBody>
      </p:sp>
      <p:pic>
        <p:nvPicPr>
          <p:cNvPr id="6146" name="Picture 2" descr="Examples of an image, photo, and pict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147483647"/>
            <a:ext cx="5715000" cy="24860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amer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5157192"/>
            <a:ext cx="2712612" cy="18084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Lumix digital camer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64132" y="5152029"/>
            <a:ext cx="2243100" cy="181357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hotocopi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64459" y="5157192"/>
            <a:ext cx="2277393" cy="1633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0743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xamples of an image, photo, and pi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429000"/>
            <a:ext cx="5715000" cy="2486026"/>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539552" y="476672"/>
            <a:ext cx="8136904" cy="1384995"/>
          </a:xfrm>
          <a:prstGeom prst="rect">
            <a:avLst/>
          </a:prstGeom>
        </p:spPr>
        <p:txBody>
          <a:bodyPr wrap="square">
            <a:spAutoFit/>
          </a:bodyPr>
          <a:lstStyle/>
          <a:p>
            <a:pPr algn="l"/>
            <a:r>
              <a:rPr lang="ar-SA" altLang="ar-SA" sz="2800" b="1" dirty="0" err="1">
                <a:latin typeface="inherit"/>
                <a:cs typeface="Arial" pitchFamily="34" charset="0"/>
              </a:rPr>
              <a:t>Picture</a:t>
            </a:r>
            <a:r>
              <a:rPr lang="ar-SA" altLang="ar-SA" sz="2800" dirty="0">
                <a:latin typeface="Arial"/>
                <a:cs typeface="Arial" pitchFamily="34" charset="0"/>
              </a:rPr>
              <a:t> </a:t>
            </a:r>
            <a:r>
              <a:rPr lang="ar-SA" altLang="ar-SA" sz="2800" dirty="0">
                <a:latin typeface="inherit"/>
                <a:cs typeface="Arial" pitchFamily="34" charset="0"/>
              </a:rPr>
              <a:t>- A </a:t>
            </a:r>
            <a:r>
              <a:rPr lang="ar-SA" altLang="ar-SA" sz="2800" dirty="0" err="1">
                <a:latin typeface="inherit"/>
                <a:cs typeface="Arial" pitchFamily="34" charset="0"/>
              </a:rPr>
              <a:t>drawing</a:t>
            </a:r>
            <a:r>
              <a:rPr lang="ar-SA" altLang="ar-SA" sz="2800" dirty="0">
                <a:latin typeface="inherit"/>
                <a:cs typeface="Arial" pitchFamily="34" charset="0"/>
              </a:rPr>
              <a:t>, </a:t>
            </a:r>
            <a:r>
              <a:rPr lang="ar-SA" altLang="ar-SA" sz="2800" dirty="0" err="1">
                <a:latin typeface="inherit"/>
                <a:cs typeface="Arial" pitchFamily="34" charset="0"/>
              </a:rPr>
              <a:t>painting</a:t>
            </a:r>
            <a:r>
              <a:rPr lang="ar-SA" altLang="ar-SA" sz="2800" dirty="0">
                <a:latin typeface="inherit"/>
                <a:cs typeface="Arial" pitchFamily="34" charset="0"/>
              </a:rPr>
              <a:t>, </a:t>
            </a:r>
            <a:r>
              <a:rPr lang="ar-SA" altLang="ar-SA" sz="2800" dirty="0" err="1">
                <a:latin typeface="inherit"/>
                <a:cs typeface="Arial" pitchFamily="34" charset="0"/>
              </a:rPr>
              <a:t>or</a:t>
            </a:r>
            <a:r>
              <a:rPr lang="ar-SA" altLang="ar-SA" sz="2800" dirty="0">
                <a:latin typeface="inherit"/>
                <a:cs typeface="Arial" pitchFamily="34" charset="0"/>
              </a:rPr>
              <a:t> </a:t>
            </a:r>
            <a:r>
              <a:rPr lang="ar-SA" altLang="ar-SA" sz="2800" dirty="0" err="1">
                <a:latin typeface="inherit"/>
                <a:cs typeface="Arial" pitchFamily="34" charset="0"/>
              </a:rPr>
              <a:t>artwork</a:t>
            </a:r>
            <a:r>
              <a:rPr lang="ar-SA" altLang="ar-SA" sz="2800" dirty="0">
                <a:latin typeface="inherit"/>
                <a:cs typeface="Arial" pitchFamily="34" charset="0"/>
              </a:rPr>
              <a:t> </a:t>
            </a:r>
            <a:r>
              <a:rPr lang="ar-SA" altLang="ar-SA" sz="2800" dirty="0" err="1">
                <a:latin typeface="inherit"/>
                <a:cs typeface="Arial" pitchFamily="34" charset="0"/>
              </a:rPr>
              <a:t>created</a:t>
            </a:r>
            <a:r>
              <a:rPr lang="ar-SA" altLang="ar-SA" sz="2800" dirty="0">
                <a:latin typeface="inherit"/>
                <a:cs typeface="Arial" pitchFamily="34" charset="0"/>
              </a:rPr>
              <a:t> </a:t>
            </a:r>
            <a:r>
              <a:rPr lang="ar-SA" altLang="ar-SA" sz="2800" dirty="0" err="1">
                <a:latin typeface="inherit"/>
                <a:cs typeface="Arial" pitchFamily="34" charset="0"/>
              </a:rPr>
              <a:t>on</a:t>
            </a:r>
            <a:r>
              <a:rPr lang="ar-SA" altLang="ar-SA" sz="2800" dirty="0">
                <a:latin typeface="inherit"/>
                <a:cs typeface="Arial" pitchFamily="34" charset="0"/>
              </a:rPr>
              <a:t> a </a:t>
            </a:r>
            <a:r>
              <a:rPr lang="ar-SA" altLang="ar-SA" sz="2800" dirty="0" err="1">
                <a:latin typeface="inherit"/>
                <a:cs typeface="Arial" pitchFamily="34" charset="0"/>
              </a:rPr>
              <a:t>computer</a:t>
            </a:r>
            <a:r>
              <a:rPr lang="ar-SA" altLang="ar-SA" sz="2800" dirty="0">
                <a:latin typeface="inherit"/>
                <a:cs typeface="Arial" pitchFamily="34" charset="0"/>
              </a:rPr>
              <a:t>. A </a:t>
            </a:r>
            <a:r>
              <a:rPr lang="ar-SA" altLang="ar-SA" sz="2800" dirty="0" err="1">
                <a:latin typeface="inherit"/>
                <a:cs typeface="Arial" pitchFamily="34" charset="0"/>
              </a:rPr>
              <a:t>picture</a:t>
            </a:r>
            <a:r>
              <a:rPr lang="ar-SA" altLang="ar-SA" sz="2800" dirty="0">
                <a:latin typeface="inherit"/>
                <a:cs typeface="Arial" pitchFamily="34" charset="0"/>
              </a:rPr>
              <a:t> </a:t>
            </a:r>
            <a:r>
              <a:rPr lang="ar-SA" altLang="ar-SA" sz="2800" dirty="0" err="1">
                <a:latin typeface="inherit"/>
                <a:cs typeface="Arial" pitchFamily="34" charset="0"/>
              </a:rPr>
              <a:t>is</a:t>
            </a:r>
            <a:r>
              <a:rPr lang="ar-SA" altLang="ar-SA" sz="2800" dirty="0">
                <a:latin typeface="inherit"/>
                <a:cs typeface="Arial" pitchFamily="34" charset="0"/>
              </a:rPr>
              <a:t> </a:t>
            </a:r>
            <a:r>
              <a:rPr lang="ar-SA" altLang="ar-SA" sz="2800" dirty="0" err="1">
                <a:latin typeface="inherit"/>
                <a:cs typeface="Arial" pitchFamily="34" charset="0"/>
              </a:rPr>
              <a:t>also</a:t>
            </a:r>
            <a:r>
              <a:rPr lang="ar-SA" altLang="ar-SA" sz="2800" dirty="0">
                <a:latin typeface="inherit"/>
                <a:cs typeface="Arial" pitchFamily="34" charset="0"/>
              </a:rPr>
              <a:t> </a:t>
            </a:r>
            <a:r>
              <a:rPr lang="ar-SA" altLang="ar-SA" sz="2800" dirty="0" err="1">
                <a:latin typeface="inherit"/>
                <a:cs typeface="Arial" pitchFamily="34" charset="0"/>
              </a:rPr>
              <a:t>used</a:t>
            </a:r>
            <a:r>
              <a:rPr lang="ar-SA" altLang="ar-SA" sz="2800" dirty="0">
                <a:latin typeface="inherit"/>
                <a:cs typeface="Arial" pitchFamily="34" charset="0"/>
              </a:rPr>
              <a:t> </a:t>
            </a:r>
            <a:r>
              <a:rPr lang="ar-SA" altLang="ar-SA" sz="2800" dirty="0" err="1">
                <a:latin typeface="inherit"/>
                <a:cs typeface="Arial" pitchFamily="34" charset="0"/>
              </a:rPr>
              <a:t>to</a:t>
            </a:r>
            <a:r>
              <a:rPr lang="ar-SA" altLang="ar-SA" sz="2800" dirty="0">
                <a:latin typeface="inherit"/>
                <a:cs typeface="Arial" pitchFamily="34" charset="0"/>
              </a:rPr>
              <a:t> </a:t>
            </a:r>
            <a:r>
              <a:rPr lang="ar-SA" altLang="ar-SA" sz="2800" dirty="0" err="1">
                <a:latin typeface="inherit"/>
                <a:cs typeface="Arial" pitchFamily="34" charset="0"/>
              </a:rPr>
              <a:t>describe</a:t>
            </a:r>
            <a:r>
              <a:rPr lang="ar-SA" altLang="ar-SA" sz="2800" dirty="0">
                <a:latin typeface="inherit"/>
                <a:cs typeface="Arial" pitchFamily="34" charset="0"/>
              </a:rPr>
              <a:t> </a:t>
            </a:r>
            <a:r>
              <a:rPr lang="ar-SA" altLang="ar-SA" sz="2800" dirty="0" err="1">
                <a:latin typeface="inherit"/>
                <a:cs typeface="Arial" pitchFamily="34" charset="0"/>
              </a:rPr>
              <a:t>anything</a:t>
            </a:r>
            <a:r>
              <a:rPr lang="ar-SA" altLang="ar-SA" sz="2800" dirty="0">
                <a:latin typeface="inherit"/>
                <a:cs typeface="Arial" pitchFamily="34" charset="0"/>
              </a:rPr>
              <a:t> </a:t>
            </a:r>
            <a:r>
              <a:rPr lang="ar-SA" altLang="ar-SA" sz="2800" dirty="0" err="1">
                <a:latin typeface="inherit"/>
                <a:cs typeface="Arial" pitchFamily="34" charset="0"/>
              </a:rPr>
              <a:t>created</a:t>
            </a:r>
            <a:r>
              <a:rPr lang="ar-SA" altLang="ar-SA" sz="2800" dirty="0">
                <a:latin typeface="inherit"/>
                <a:cs typeface="Arial" pitchFamily="34" charset="0"/>
              </a:rPr>
              <a:t> </a:t>
            </a:r>
            <a:r>
              <a:rPr lang="ar-SA" altLang="ar-SA" sz="2800" dirty="0" err="1">
                <a:latin typeface="inherit"/>
                <a:cs typeface="Arial" pitchFamily="34" charset="0"/>
              </a:rPr>
              <a:t>using</a:t>
            </a:r>
            <a:r>
              <a:rPr lang="ar-SA" altLang="ar-SA" sz="2800" dirty="0">
                <a:latin typeface="inherit"/>
                <a:cs typeface="Arial" pitchFamily="34" charset="0"/>
              </a:rPr>
              <a:t> a </a:t>
            </a:r>
            <a:r>
              <a:rPr lang="ar-SA" altLang="ar-SA" sz="2800" dirty="0" err="1">
                <a:latin typeface="inherit"/>
                <a:cs typeface="Arial" pitchFamily="34" charset="0"/>
              </a:rPr>
              <a:t>camera</a:t>
            </a:r>
            <a:r>
              <a:rPr lang="ar-SA" altLang="ar-SA" sz="2800" dirty="0">
                <a:latin typeface="inherit"/>
                <a:cs typeface="Arial" pitchFamily="34" charset="0"/>
              </a:rPr>
              <a:t> </a:t>
            </a:r>
            <a:r>
              <a:rPr lang="ar-SA" altLang="ar-SA" sz="2800" dirty="0" err="1">
                <a:latin typeface="inherit"/>
                <a:cs typeface="Arial" pitchFamily="34" charset="0"/>
              </a:rPr>
              <a:t>or</a:t>
            </a:r>
            <a:r>
              <a:rPr lang="ar-SA" altLang="ar-SA" sz="2800" dirty="0">
                <a:latin typeface="Arial"/>
                <a:cs typeface="Arial" pitchFamily="34" charset="0"/>
              </a:rPr>
              <a:t> </a:t>
            </a:r>
            <a:r>
              <a:rPr lang="ar-SA" altLang="ar-SA" sz="2800" dirty="0" err="1">
                <a:latin typeface="inherit"/>
                <a:cs typeface="Arial" pitchFamily="34" charset="0"/>
                <a:hlinkClick r:id="rId3"/>
              </a:rPr>
              <a:t>scanner</a:t>
            </a:r>
            <a:endParaRPr lang="ar-SA" sz="2800" dirty="0"/>
          </a:p>
        </p:txBody>
      </p:sp>
    </p:spTree>
    <p:extLst>
      <p:ext uri="{BB962C8B-B14F-4D97-AF65-F5344CB8AC3E}">
        <p14:creationId xmlns:p14="http://schemas.microsoft.com/office/powerpoint/2010/main" val="4233812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ar-SA" smtClean="0"/>
              <a:t>What is a digital image?</a:t>
            </a:r>
          </a:p>
        </p:txBody>
      </p:sp>
      <p:sp>
        <p:nvSpPr>
          <p:cNvPr id="5123" name="Content Placeholder 2"/>
          <p:cNvSpPr>
            <a:spLocks noGrp="1"/>
          </p:cNvSpPr>
          <p:nvPr>
            <p:ph idx="1"/>
          </p:nvPr>
        </p:nvSpPr>
        <p:spPr>
          <a:xfrm>
            <a:off x="457200" y="1600200"/>
            <a:ext cx="8229600" cy="2286000"/>
          </a:xfrm>
        </p:spPr>
        <p:txBody>
          <a:bodyPr/>
          <a:lstStyle/>
          <a:p>
            <a:pPr algn="l" rtl="0" eaLnBrk="1" hangingPunct="1"/>
            <a:r>
              <a:rPr lang="en-US" altLang="ar-SA" sz="2800" dirty="0" smtClean="0"/>
              <a:t>A </a:t>
            </a:r>
            <a:r>
              <a:rPr lang="en-US" altLang="ar-SA" sz="2800" b="1" dirty="0" smtClean="0"/>
              <a:t>digital image</a:t>
            </a:r>
            <a:r>
              <a:rPr lang="en-US" altLang="ar-SA" sz="2800" dirty="0" smtClean="0"/>
              <a:t> is a representation of a two-dimensional image as a finite set of digital values, called picture elements or pixels</a:t>
            </a:r>
          </a:p>
          <a:p>
            <a:pPr algn="l" rtl="0" eaLnBrk="1" hangingPunct="1"/>
            <a:endParaRPr lang="en-US" altLang="ar-SA" dirty="0" smtClean="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b="18875"/>
          <a:stretch>
            <a:fillRect/>
          </a:stretch>
        </p:blipFill>
        <p:spPr bwMode="auto">
          <a:xfrm>
            <a:off x="1314450" y="3103563"/>
            <a:ext cx="6515100" cy="368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8568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ar-SA" dirty="0" smtClean="0"/>
              <a:t>What is a digital image? (Cont.)</a:t>
            </a:r>
          </a:p>
        </p:txBody>
      </p:sp>
      <p:sp>
        <p:nvSpPr>
          <p:cNvPr id="6147" name="Content Placeholder 2"/>
          <p:cNvSpPr>
            <a:spLocks noGrp="1"/>
          </p:cNvSpPr>
          <p:nvPr>
            <p:ph idx="1"/>
          </p:nvPr>
        </p:nvSpPr>
        <p:spPr/>
        <p:txBody>
          <a:bodyPr/>
          <a:lstStyle/>
          <a:p>
            <a:pPr algn="l" rtl="0" eaLnBrk="1" hangingPunct="1"/>
            <a:r>
              <a:rPr lang="en-US" altLang="ar-SA" dirty="0" smtClean="0"/>
              <a:t>Pixel values typically represent gray levels, </a:t>
            </a:r>
            <a:r>
              <a:rPr lang="en-US" altLang="ar-SA" dirty="0" err="1" smtClean="0"/>
              <a:t>colours</a:t>
            </a:r>
            <a:r>
              <a:rPr lang="en-US" altLang="ar-SA" dirty="0" smtClean="0"/>
              <a:t>, heights, opacities </a:t>
            </a:r>
            <a:r>
              <a:rPr lang="en-US" altLang="ar-SA" dirty="0" err="1" smtClean="0"/>
              <a:t>etc</a:t>
            </a:r>
            <a:endParaRPr lang="en-US" altLang="ar-SA" dirty="0" smtClean="0"/>
          </a:p>
          <a:p>
            <a:pPr algn="l" rtl="0" eaLnBrk="1" hangingPunct="1"/>
            <a:r>
              <a:rPr lang="en-IE" altLang="ar-SA" b="1" dirty="0" smtClean="0"/>
              <a:t>Remember</a:t>
            </a:r>
            <a:r>
              <a:rPr lang="en-IE" altLang="ar-SA" dirty="0" smtClean="0"/>
              <a:t> </a:t>
            </a:r>
            <a:r>
              <a:rPr lang="en-IE" altLang="ar-SA" i="1" dirty="0" smtClean="0"/>
              <a:t>digitization</a:t>
            </a:r>
            <a:r>
              <a:rPr lang="en-IE" altLang="ar-SA" dirty="0" smtClean="0"/>
              <a:t> implies that a digital image is an </a:t>
            </a:r>
            <a:r>
              <a:rPr lang="en-IE" altLang="ar-SA" i="1" dirty="0" smtClean="0"/>
              <a:t>approximation</a:t>
            </a:r>
            <a:r>
              <a:rPr lang="en-IE" altLang="ar-SA" dirty="0" smtClean="0"/>
              <a:t> of a real scene</a:t>
            </a:r>
            <a:endParaRPr lang="en-US" altLang="ar-SA" b="1" dirty="0" smtClean="0"/>
          </a:p>
          <a:p>
            <a:pPr algn="l" rtl="0" eaLnBrk="1" hangingPunct="1">
              <a:buFontTx/>
              <a:buNone/>
            </a:pPr>
            <a:endParaRPr lang="en-US" altLang="ar-SA" dirty="0" smtClean="0"/>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b="19897"/>
          <a:stretch>
            <a:fillRect/>
          </a:stretch>
        </p:blipFill>
        <p:spPr bwMode="auto">
          <a:xfrm>
            <a:off x="304800" y="4343400"/>
            <a:ext cx="394017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9" name="Group 12"/>
          <p:cNvGrpSpPr>
            <a:grpSpLocks/>
          </p:cNvGrpSpPr>
          <p:nvPr/>
        </p:nvGrpSpPr>
        <p:grpSpPr bwMode="auto">
          <a:xfrm>
            <a:off x="4343400" y="4343400"/>
            <a:ext cx="4557713" cy="2308225"/>
            <a:chOff x="1464" y="2747"/>
            <a:chExt cx="2871" cy="1454"/>
          </a:xfrm>
        </p:grpSpPr>
        <p:pic>
          <p:nvPicPr>
            <p:cNvPr id="615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4" y="2747"/>
              <a:ext cx="2871" cy="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151" name="Rectangle 6"/>
            <p:cNvSpPr>
              <a:spLocks noChangeArrowheads="1"/>
            </p:cNvSpPr>
            <p:nvPr/>
          </p:nvSpPr>
          <p:spPr bwMode="auto">
            <a:xfrm>
              <a:off x="2225" y="3153"/>
              <a:ext cx="128" cy="122"/>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a:lstStyle>
            <a:p>
              <a:pPr>
                <a:spcBef>
                  <a:spcPct val="0"/>
                </a:spcBef>
                <a:buFontTx/>
                <a:buNone/>
              </a:pPr>
              <a:endParaRPr lang="en-GB" altLang="ar-SA" sz="1800"/>
            </a:p>
          </p:txBody>
        </p:sp>
        <p:sp>
          <p:nvSpPr>
            <p:cNvPr id="6152" name="Rectangle 7"/>
            <p:cNvSpPr>
              <a:spLocks noChangeArrowheads="1"/>
            </p:cNvSpPr>
            <p:nvPr/>
          </p:nvSpPr>
          <p:spPr bwMode="auto">
            <a:xfrm>
              <a:off x="2840" y="2773"/>
              <a:ext cx="1460" cy="1402"/>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a:lstStyle>
            <a:p>
              <a:pPr>
                <a:spcBef>
                  <a:spcPct val="0"/>
                </a:spcBef>
                <a:buFontTx/>
                <a:buNone/>
              </a:pPr>
              <a:endParaRPr lang="en-GB" altLang="ar-SA" sz="1800"/>
            </a:p>
          </p:txBody>
        </p:sp>
        <p:sp>
          <p:nvSpPr>
            <p:cNvPr id="6153" name="Line 8"/>
            <p:cNvSpPr>
              <a:spLocks noChangeShapeType="1"/>
            </p:cNvSpPr>
            <p:nvPr/>
          </p:nvSpPr>
          <p:spPr bwMode="auto">
            <a:xfrm flipV="1">
              <a:off x="2348" y="3108"/>
              <a:ext cx="484" cy="104"/>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ar-SA"/>
            </a:p>
          </p:txBody>
        </p:sp>
        <p:sp>
          <p:nvSpPr>
            <p:cNvPr id="6154" name="Rectangle 9"/>
            <p:cNvSpPr>
              <a:spLocks noChangeArrowheads="1"/>
            </p:cNvSpPr>
            <p:nvPr/>
          </p:nvSpPr>
          <p:spPr bwMode="auto">
            <a:xfrm>
              <a:off x="3225" y="3137"/>
              <a:ext cx="56" cy="57"/>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a:lstStyle>
            <a:p>
              <a:pPr>
                <a:spcBef>
                  <a:spcPct val="0"/>
                </a:spcBef>
                <a:buFontTx/>
                <a:buNone/>
              </a:pPr>
              <a:endParaRPr lang="en-GB" altLang="ar-SA" sz="1800"/>
            </a:p>
          </p:txBody>
        </p:sp>
        <p:sp>
          <p:nvSpPr>
            <p:cNvPr id="6155" name="Text Box 10"/>
            <p:cNvSpPr txBox="1">
              <a:spLocks noChangeArrowheads="1"/>
            </p:cNvSpPr>
            <p:nvPr/>
          </p:nvSpPr>
          <p:spPr bwMode="auto">
            <a:xfrm>
              <a:off x="3414" y="2965"/>
              <a:ext cx="34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algn="l" rtl="0" eaLnBrk="0" fontAlgn="base" hangingPunct="0">
                <a:spcBef>
                  <a:spcPct val="20000"/>
                </a:spcBef>
                <a:spcAft>
                  <a:spcPct val="0"/>
                </a:spcAft>
                <a:buChar char="»"/>
                <a:defRPr sz="2000">
                  <a:solidFill>
                    <a:schemeClr val="tx1"/>
                  </a:solidFill>
                  <a:latin typeface="Arial" pitchFamily="34" charset="0"/>
                </a:defRPr>
              </a:lvl6pPr>
              <a:lvl7pPr marL="2971800" indent="-228600" algn="l" rtl="0" eaLnBrk="0" fontAlgn="base" hangingPunct="0">
                <a:spcBef>
                  <a:spcPct val="20000"/>
                </a:spcBef>
                <a:spcAft>
                  <a:spcPct val="0"/>
                </a:spcAft>
                <a:buChar char="»"/>
                <a:defRPr sz="2000">
                  <a:solidFill>
                    <a:schemeClr val="tx1"/>
                  </a:solidFill>
                  <a:latin typeface="Arial" pitchFamily="34" charset="0"/>
                </a:defRPr>
              </a:lvl7pPr>
              <a:lvl8pPr marL="3429000" indent="-228600" algn="l" rtl="0" eaLnBrk="0" fontAlgn="base" hangingPunct="0">
                <a:spcBef>
                  <a:spcPct val="20000"/>
                </a:spcBef>
                <a:spcAft>
                  <a:spcPct val="0"/>
                </a:spcAft>
                <a:buChar char="»"/>
                <a:defRPr sz="2000">
                  <a:solidFill>
                    <a:schemeClr val="tx1"/>
                  </a:solidFill>
                  <a:latin typeface="Arial" pitchFamily="34" charset="0"/>
                </a:defRPr>
              </a:lvl8pPr>
              <a:lvl9pPr marL="3886200" indent="-228600" algn="l" rtl="0" eaLnBrk="0" fontAlgn="base" hangingPunct="0">
                <a:spcBef>
                  <a:spcPct val="20000"/>
                </a:spcBef>
                <a:spcAft>
                  <a:spcPct val="0"/>
                </a:spcAft>
                <a:buChar char="»"/>
                <a:defRPr sz="2000">
                  <a:solidFill>
                    <a:schemeClr val="tx1"/>
                  </a:solidFill>
                  <a:latin typeface="Arial" pitchFamily="34" charset="0"/>
                </a:defRPr>
              </a:lvl9pPr>
            </a:lstStyle>
            <a:p>
              <a:pPr>
                <a:spcBef>
                  <a:spcPct val="0"/>
                </a:spcBef>
                <a:buFontTx/>
                <a:buNone/>
              </a:pPr>
              <a:r>
                <a:rPr lang="en-IE" altLang="ar-SA" sz="1000">
                  <a:solidFill>
                    <a:srgbClr val="CC0000"/>
                  </a:solidFill>
                </a:rPr>
                <a:t>1 pixel</a:t>
              </a:r>
              <a:endParaRPr lang="en-US" altLang="ar-SA" sz="1000">
                <a:solidFill>
                  <a:srgbClr val="CC0000"/>
                </a:solidFill>
              </a:endParaRPr>
            </a:p>
          </p:txBody>
        </p:sp>
        <p:sp>
          <p:nvSpPr>
            <p:cNvPr id="6156" name="Line 11"/>
            <p:cNvSpPr>
              <a:spLocks noChangeShapeType="1"/>
            </p:cNvSpPr>
            <p:nvPr/>
          </p:nvSpPr>
          <p:spPr bwMode="auto">
            <a:xfrm flipH="1">
              <a:off x="3296" y="3052"/>
              <a:ext cx="168" cy="92"/>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ar-SA"/>
            </a:p>
          </p:txBody>
        </p:sp>
      </p:grpSp>
    </p:spTree>
    <p:extLst>
      <p:ext uri="{BB962C8B-B14F-4D97-AF65-F5344CB8AC3E}">
        <p14:creationId xmlns:p14="http://schemas.microsoft.com/office/powerpoint/2010/main" val="208394760"/>
      </p:ext>
    </p:extLst>
  </p:cSld>
  <p:clrMapOvr>
    <a:masterClrMapping/>
  </p:clrMapOvr>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566</TotalTime>
  <Words>1928</Words>
  <Application>Microsoft Office PowerPoint</Application>
  <PresentationFormat>عرض على الشاشة (3:4)‏</PresentationFormat>
  <Paragraphs>206</Paragraphs>
  <Slides>46</Slides>
  <Notes>0</Notes>
  <HiddenSlides>0</HiddenSlides>
  <MMClips>0</MMClips>
  <ScaleCrop>false</ScaleCrop>
  <HeadingPairs>
    <vt:vector size="4" baseType="variant">
      <vt:variant>
        <vt:lpstr>نسق</vt:lpstr>
      </vt:variant>
      <vt:variant>
        <vt:i4>1</vt:i4>
      </vt:variant>
      <vt:variant>
        <vt:lpstr>عناوين الشرائح</vt:lpstr>
      </vt:variant>
      <vt:variant>
        <vt:i4>46</vt:i4>
      </vt:variant>
    </vt:vector>
  </HeadingPairs>
  <TitlesOfParts>
    <vt:vector size="47" baseType="lpstr">
      <vt:lpstr>نسق Office</vt:lpstr>
      <vt:lpstr>Image processing</vt:lpstr>
      <vt:lpstr>Introduction</vt:lpstr>
      <vt:lpstr>Contents</vt:lpstr>
      <vt:lpstr>عرض تقديمي في PowerPoint</vt:lpstr>
      <vt:lpstr>عرض تقديمي في PowerPoint</vt:lpstr>
      <vt:lpstr>عرض تقديمي في PowerPoint</vt:lpstr>
      <vt:lpstr>عرض تقديمي في PowerPoint</vt:lpstr>
      <vt:lpstr>What is a digital image?</vt:lpstr>
      <vt:lpstr>What is a digital image? (Cont.)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digital signal is more immune to the noise; hence, it hardly faces any distortion. Digital signals are easier to transmit and are more reliable when compared to analog signals. Digital signal has a finite range of values. The range of a digital signal lies between 0 to 1.</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dr</dc:creator>
  <cp:lastModifiedBy>dr</cp:lastModifiedBy>
  <cp:revision>65</cp:revision>
  <dcterms:created xsi:type="dcterms:W3CDTF">2019-02-07T09:26:58Z</dcterms:created>
  <dcterms:modified xsi:type="dcterms:W3CDTF">2019-02-23T15:58:45Z</dcterms:modified>
</cp:coreProperties>
</file>