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tags/tag2.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Layouts/slideLayout16.xml" ContentType="application/vnd.openxmlformats-officedocument.presentationml.slideLayout+xml"/>
  <Default Extension="jpeg" ContentType="image/jpeg"/>
  <Override PartName="/ppt/slideLayouts/slideLayout34.xml" ContentType="application/vnd.openxmlformats-officedocument.presentationml.slideLayout+xml"/>
  <Override PartName="/ppt/tags/tag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 id="2147483708" r:id="rId2"/>
    <p:sldMasterId id="2147483720" r:id="rId3"/>
  </p:sldMasterIdLst>
  <p:notesMasterIdLst>
    <p:notesMasterId r:id="rId84"/>
  </p:notesMasterIdLst>
  <p:sldIdLst>
    <p:sldId id="394" r:id="rId4"/>
    <p:sldId id="396" r:id="rId5"/>
    <p:sldId id="257" r:id="rId6"/>
    <p:sldId id="258" r:id="rId7"/>
    <p:sldId id="259" r:id="rId8"/>
    <p:sldId id="270" r:id="rId9"/>
    <p:sldId id="271" r:id="rId10"/>
    <p:sldId id="263" r:id="rId11"/>
    <p:sldId id="260" r:id="rId12"/>
    <p:sldId id="261" r:id="rId13"/>
    <p:sldId id="262" r:id="rId14"/>
    <p:sldId id="265" r:id="rId15"/>
    <p:sldId id="276" r:id="rId16"/>
    <p:sldId id="274" r:id="rId17"/>
    <p:sldId id="277" r:id="rId18"/>
    <p:sldId id="279" r:id="rId19"/>
    <p:sldId id="281" r:id="rId20"/>
    <p:sldId id="283" r:id="rId21"/>
    <p:sldId id="285" r:id="rId22"/>
    <p:sldId id="287" r:id="rId23"/>
    <p:sldId id="288" r:id="rId24"/>
    <p:sldId id="354" r:id="rId25"/>
    <p:sldId id="356" r:id="rId26"/>
    <p:sldId id="358" r:id="rId27"/>
    <p:sldId id="398" r:id="rId28"/>
    <p:sldId id="400" r:id="rId29"/>
    <p:sldId id="402" r:id="rId30"/>
    <p:sldId id="404" r:id="rId31"/>
    <p:sldId id="451" r:id="rId32"/>
    <p:sldId id="453" r:id="rId33"/>
    <p:sldId id="423" r:id="rId34"/>
    <p:sldId id="425" r:id="rId35"/>
    <p:sldId id="427" r:id="rId36"/>
    <p:sldId id="429" r:id="rId37"/>
    <p:sldId id="431" r:id="rId38"/>
    <p:sldId id="441" r:id="rId39"/>
    <p:sldId id="443" r:id="rId40"/>
    <p:sldId id="435" r:id="rId41"/>
    <p:sldId id="445" r:id="rId42"/>
    <p:sldId id="452" r:id="rId43"/>
    <p:sldId id="454" r:id="rId44"/>
    <p:sldId id="406" r:id="rId45"/>
    <p:sldId id="408" r:id="rId46"/>
    <p:sldId id="411" r:id="rId47"/>
    <p:sldId id="413" r:id="rId48"/>
    <p:sldId id="415" r:id="rId49"/>
    <p:sldId id="417" r:id="rId50"/>
    <p:sldId id="419" r:id="rId51"/>
    <p:sldId id="421" r:id="rId52"/>
    <p:sldId id="460" r:id="rId53"/>
    <p:sldId id="372" r:id="rId54"/>
    <p:sldId id="461" r:id="rId55"/>
    <p:sldId id="462" r:id="rId56"/>
    <p:sldId id="466" r:id="rId57"/>
    <p:sldId id="464" r:id="rId58"/>
    <p:sldId id="467" r:id="rId59"/>
    <p:sldId id="468" r:id="rId60"/>
    <p:sldId id="469" r:id="rId61"/>
    <p:sldId id="472" r:id="rId62"/>
    <p:sldId id="376" r:id="rId63"/>
    <p:sldId id="378" r:id="rId64"/>
    <p:sldId id="382" r:id="rId65"/>
    <p:sldId id="318" r:id="rId66"/>
    <p:sldId id="319" r:id="rId67"/>
    <p:sldId id="321" r:id="rId68"/>
    <p:sldId id="384" r:id="rId69"/>
    <p:sldId id="386" r:id="rId70"/>
    <p:sldId id="388" r:id="rId71"/>
    <p:sldId id="470" r:id="rId72"/>
    <p:sldId id="471" r:id="rId73"/>
    <p:sldId id="322" r:id="rId74"/>
    <p:sldId id="323" r:id="rId75"/>
    <p:sldId id="324" r:id="rId76"/>
    <p:sldId id="325" r:id="rId77"/>
    <p:sldId id="326" r:id="rId78"/>
    <p:sldId id="295" r:id="rId79"/>
    <p:sldId id="296" r:id="rId80"/>
    <p:sldId id="297" r:id="rId81"/>
    <p:sldId id="299" r:id="rId82"/>
    <p:sldId id="300" r:id="rId8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70" d="100"/>
          <a:sy n="70" d="100"/>
        </p:scale>
        <p:origin x="-1374" y="-7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84" Type="http://schemas.openxmlformats.org/officeDocument/2006/relationships/notesMaster" Target="notesMasters/notesMaster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slide" Target="slides/slide76.xml"/><Relationship Id="rId87"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slide" Target="slides/slide79.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slide" Target="slides/slide77.xml"/><Relationship Id="rId85"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slide" Target="slides/slide80.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slide" Target="slides/slide78.xml"/><Relationship Id="rId86"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2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image" Target="../media/image36.wmf"/><Relationship Id="rId1" Type="http://schemas.openxmlformats.org/officeDocument/2006/relationships/image" Target="../media/image35.w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49.wmf"/><Relationship Id="rId2" Type="http://schemas.openxmlformats.org/officeDocument/2006/relationships/image" Target="../media/image48.wmf"/><Relationship Id="rId1" Type="http://schemas.openxmlformats.org/officeDocument/2006/relationships/image" Target="../media/image47.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97.wmf"/><Relationship Id="rId1" Type="http://schemas.openxmlformats.org/officeDocument/2006/relationships/image" Target="../media/image96.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0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13.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22.w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24.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FCEC621-8E4B-4546-971A-91B9DE0657DE}" type="datetimeFigureOut">
              <a:rPr lang="en-US" smtClean="0"/>
              <a:pPr/>
              <a:t>4/6/2019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6556D69-9CCA-4ED5-9FA5-F75162BF7FB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a:ln>
            <a:miter lim="800000"/>
            <a:headEnd/>
            <a:tailEnd/>
          </a:ln>
        </p:spPr>
        <p:txBody>
          <a:bodyPr/>
          <a:lstStyle/>
          <a:p>
            <a:fld id="{47C6A2A4-8388-406D-8E3C-07A44D76D579}" type="slidenum">
              <a:rPr lang="en-US"/>
              <a:pPr/>
              <a:t>13</a:t>
            </a:fld>
            <a:endParaRPr lang="en-US"/>
          </a:p>
        </p:txBody>
      </p:sp>
      <p:sp>
        <p:nvSpPr>
          <p:cNvPr id="25603" name="Rectangle 2"/>
          <p:cNvSpPr>
            <a:spLocks noGrp="1" noRot="1" noChangeAspect="1" noChangeArrowheads="1" noTextEdit="1"/>
          </p:cNvSpPr>
          <p:nvPr>
            <p:ph type="sldImg"/>
          </p:nvPr>
        </p:nvSpPr>
        <p:spPr>
          <a:ln/>
        </p:spPr>
      </p:sp>
      <p:sp>
        <p:nvSpPr>
          <p:cNvPr id="25604" name="Rectangle 3"/>
          <p:cNvSpPr>
            <a:spLocks noGrp="1" noChangeArrowheads="1"/>
          </p:cNvSpPr>
          <p:nvPr>
            <p:ph type="body" idx="1"/>
          </p:nvPr>
        </p:nvSpPr>
        <p:spPr>
          <a:noFill/>
        </p:spPr>
        <p:txBody>
          <a:bodyPr/>
          <a:lstStyle/>
          <a:p>
            <a:pPr eaLnBrk="1" hangingPunct="1"/>
            <a:endParaRPr lang="en-US" smtClean="0">
              <a:latin typeface="Arial"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body" idx="1"/>
          </p:nvPr>
        </p:nvSpPr>
        <p:spPr>
          <a:ln/>
        </p:spPr>
        <p:txBody>
          <a:bodyPr/>
          <a:lstStyle/>
          <a:p>
            <a:endParaRPr lang="en-US"/>
          </a:p>
        </p:txBody>
      </p:sp>
      <p:sp>
        <p:nvSpPr>
          <p:cNvPr id="29699" name="Rectangle 3"/>
          <p:cNvSpPr>
            <a:spLocks noGrp="1" noRot="1" noChangeAspect="1" noChangeArrowheads="1" noTextEdit="1"/>
          </p:cNvSpPr>
          <p:nvPr>
            <p:ph type="sldImg"/>
          </p:nvPr>
        </p:nvSpPr>
        <p:spPr>
          <a:ln cap="flat"/>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8E3D5F4-8551-4419-AAEA-FC24CE626C57}" type="slidenum">
              <a:rPr lang="en-AU" smtClean="0"/>
              <a:pPr/>
              <a:t>42</a:t>
            </a:fld>
            <a:endParaRPr lang="en-AU"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EFC28EB-A1F9-4210-925D-62329C616823}" type="slidenum">
              <a:rPr lang="en-AU" smtClean="0"/>
              <a:pPr/>
              <a:t>43</a:t>
            </a:fld>
            <a:endParaRPr lang="en-AU"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563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CC255E9-2216-427F-92E6-F856D36032D1}" type="slidenum">
              <a:rPr lang="en-AU" smtClean="0"/>
              <a:pPr/>
              <a:t>44</a:t>
            </a:fld>
            <a:endParaRPr lang="en-AU"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5734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3FA6A321-E20D-429B-ACC3-768477FB719E}" type="slidenum">
              <a:rPr lang="en-AU" smtClean="0"/>
              <a:pPr/>
              <a:t>45</a:t>
            </a:fld>
            <a:endParaRPr lang="en-AU"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5837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A4826748-5FDB-443D-9E22-3679F84F473F}" type="slidenum">
              <a:rPr lang="en-AU" smtClean="0"/>
              <a:pPr/>
              <a:t>46</a:t>
            </a:fld>
            <a:endParaRPr lang="en-AU"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6042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FCBE974-004C-4A7E-B8B0-E81ADFA09408}" type="slidenum">
              <a:rPr lang="en-AU" smtClean="0"/>
              <a:pPr/>
              <a:t>47</a:t>
            </a:fld>
            <a:endParaRPr lang="en-AU"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634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57D90C0F-2D29-428B-B4A2-0A5A54AD797F}" type="slidenum">
              <a:rPr lang="en-AU" smtClean="0"/>
              <a:pPr/>
              <a:t>48</a:t>
            </a:fld>
            <a:endParaRPr lang="en-AU"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AU" smtClean="0"/>
          </a:p>
        </p:txBody>
      </p:sp>
      <p:sp>
        <p:nvSpPr>
          <p:cNvPr id="6451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258C125-D269-4027-AA4E-ED7CDCAEE91A}" type="slidenum">
              <a:rPr lang="en-AU" smtClean="0"/>
              <a:pPr/>
              <a:t>49</a:t>
            </a:fld>
            <a:endParaRPr lang="en-A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a:ln>
            <a:miter lim="800000"/>
            <a:headEnd/>
            <a:tailEnd/>
          </a:ln>
        </p:spPr>
        <p:txBody>
          <a:bodyPr/>
          <a:lstStyle/>
          <a:p>
            <a:fld id="{2E83628B-F346-4B7C-B790-BE2B4A4FF568}" type="slidenum">
              <a:rPr lang="en-US"/>
              <a:pPr/>
              <a:t>14</a:t>
            </a:fld>
            <a:endParaRPr lang="en-US"/>
          </a:p>
        </p:txBody>
      </p:sp>
      <p:sp>
        <p:nvSpPr>
          <p:cNvPr id="27651" name="Rectangle 2"/>
          <p:cNvSpPr>
            <a:spLocks noGrp="1" noRot="1" noChangeAspect="1" noChangeArrowheads="1" noTextEdit="1"/>
          </p:cNvSpPr>
          <p:nvPr>
            <p:ph type="sldImg"/>
          </p:nvPr>
        </p:nvSpPr>
        <p:spPr>
          <a:ln/>
        </p:spPr>
      </p:sp>
      <p:sp>
        <p:nvSpPr>
          <p:cNvPr id="27652" name="Rectangle 3"/>
          <p:cNvSpPr>
            <a:spLocks noGrp="1" noChangeArrowheads="1"/>
          </p:cNvSpPr>
          <p:nvPr>
            <p:ph type="body" idx="1"/>
          </p:nvPr>
        </p:nvSpPr>
        <p:spPr>
          <a:noFill/>
        </p:spPr>
        <p:txBody>
          <a:bodyPr/>
          <a:lstStyle/>
          <a:p>
            <a:pPr eaLnBrk="1" hangingPunct="1"/>
            <a:r>
              <a:rPr lang="en-US" smtClean="0">
                <a:latin typeface="Arial" pitchFamily="34" charset="0"/>
              </a:rPr>
              <a:t>Click the little rainbow box in the top right corner to return to the overview EM spectrum diagram</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a:ln>
            <a:miter lim="800000"/>
            <a:headEnd/>
            <a:tailEnd/>
          </a:ln>
        </p:spPr>
        <p:txBody>
          <a:bodyPr/>
          <a:lstStyle/>
          <a:p>
            <a:fld id="{46640C8D-3966-4477-BD91-F1CC3E65106B}" type="slidenum">
              <a:rPr lang="en-US"/>
              <a:pPr/>
              <a:t>15</a:t>
            </a:fld>
            <a:endParaRPr lang="en-US"/>
          </a:p>
        </p:txBody>
      </p:sp>
      <p:sp>
        <p:nvSpPr>
          <p:cNvPr id="28675" name="Rectangle 2"/>
          <p:cNvSpPr>
            <a:spLocks noGrp="1" noRot="1" noChangeAspect="1" noChangeArrowheads="1" noTextEdit="1"/>
          </p:cNvSpPr>
          <p:nvPr>
            <p:ph type="sldImg"/>
          </p:nvPr>
        </p:nvSpPr>
        <p:spPr>
          <a:ln/>
        </p:spPr>
      </p:sp>
      <p:sp>
        <p:nvSpPr>
          <p:cNvPr id="28676" name="Rectangle 3"/>
          <p:cNvSpPr>
            <a:spLocks noGrp="1" noChangeArrowheads="1"/>
          </p:cNvSpPr>
          <p:nvPr>
            <p:ph type="body" idx="1"/>
          </p:nvPr>
        </p:nvSpPr>
        <p:spPr>
          <a:noFill/>
        </p:spPr>
        <p:txBody>
          <a:bodyPr/>
          <a:lstStyle/>
          <a:p>
            <a:pPr eaLnBrk="1" hangingPunct="1"/>
            <a:r>
              <a:rPr lang="en-US" smtClean="0">
                <a:latin typeface="Arial" pitchFamily="34" charset="0"/>
              </a:rPr>
              <a:t>Click the little rainbow box in the top right corner to return to the overview EM spectrum diagram</a:t>
            </a:r>
          </a:p>
          <a:p>
            <a:pPr eaLnBrk="1" hangingPunct="1"/>
            <a:endParaRPr lang="en-US" smtClean="0">
              <a:latin typeface="Arial"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a:ln>
            <a:miter lim="800000"/>
            <a:headEnd/>
            <a:tailEnd/>
          </a:ln>
        </p:spPr>
        <p:txBody>
          <a:bodyPr/>
          <a:lstStyle/>
          <a:p>
            <a:fld id="{C3B0C06C-7210-47AE-8414-5C9CA23F5A32}" type="slidenum">
              <a:rPr lang="en-US"/>
              <a:pPr/>
              <a:t>16</a:t>
            </a:fld>
            <a:endParaRPr lang="en-US"/>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noFill/>
        </p:spPr>
        <p:txBody>
          <a:bodyPr/>
          <a:lstStyle/>
          <a:p>
            <a:pPr eaLnBrk="1" hangingPunct="1"/>
            <a:r>
              <a:rPr lang="en-US" smtClean="0">
                <a:latin typeface="Arial" pitchFamily="34" charset="0"/>
              </a:rPr>
              <a:t>Click the little rainbow box in the top right corner to return to the overview EM spectrum diagram</a:t>
            </a:r>
          </a:p>
          <a:p>
            <a:pPr eaLnBrk="1" hangingPunct="1"/>
            <a:endParaRPr lang="en-US" smtClean="0">
              <a:latin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a:ln>
            <a:miter lim="800000"/>
            <a:headEnd/>
            <a:tailEnd/>
          </a:ln>
        </p:spPr>
        <p:txBody>
          <a:bodyPr/>
          <a:lstStyle/>
          <a:p>
            <a:fld id="{4A7F66F5-3F7F-49E5-8EE5-45B3669C63F1}" type="slidenum">
              <a:rPr lang="en-US"/>
              <a:pPr/>
              <a:t>17</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noFill/>
        </p:spPr>
        <p:txBody>
          <a:bodyPr/>
          <a:lstStyle/>
          <a:p>
            <a:pPr eaLnBrk="1" hangingPunct="1"/>
            <a:r>
              <a:rPr lang="en-US" smtClean="0">
                <a:latin typeface="Arial" pitchFamily="34" charset="0"/>
              </a:rPr>
              <a:t>Click the little rainbow box in the top right corner to return to the overview EM spectrum diagram</a:t>
            </a:r>
          </a:p>
          <a:p>
            <a:pPr eaLnBrk="1" hangingPunct="1"/>
            <a:endParaRPr lang="en-US" smtClean="0">
              <a:latin typeface="Arial"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a:ln>
            <a:miter lim="800000"/>
            <a:headEnd/>
            <a:tailEnd/>
          </a:ln>
        </p:spPr>
        <p:txBody>
          <a:bodyPr/>
          <a:lstStyle/>
          <a:p>
            <a:fld id="{53F27F99-F0A8-49A3-83AF-A54B77A41190}" type="slidenum">
              <a:rPr lang="en-US"/>
              <a:pPr/>
              <a:t>18</a:t>
            </a:fld>
            <a:endParaRPr lang="en-US"/>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p:spPr>
        <p:txBody>
          <a:bodyPr/>
          <a:lstStyle/>
          <a:p>
            <a:pPr eaLnBrk="1" hangingPunct="1"/>
            <a:r>
              <a:rPr lang="en-US" smtClean="0">
                <a:latin typeface="Arial" pitchFamily="34" charset="0"/>
              </a:rPr>
              <a:t>There is one more UV slide…</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miter lim="800000"/>
            <a:headEnd/>
            <a:tailEnd/>
          </a:ln>
        </p:spPr>
        <p:txBody>
          <a:bodyPr/>
          <a:lstStyle/>
          <a:p>
            <a:fld id="{6BEE50A9-2872-4544-9A4E-73928CBAA2F2}" type="slidenum">
              <a:rPr lang="en-US"/>
              <a:pPr/>
              <a:t>19</a:t>
            </a:fld>
            <a:endParaRPr lang="en-US"/>
          </a:p>
        </p:txBody>
      </p:sp>
      <p:sp>
        <p:nvSpPr>
          <p:cNvPr id="32771" name="Rectangle 2"/>
          <p:cNvSpPr>
            <a:spLocks noGrp="1" noRot="1" noChangeAspect="1" noChangeArrowheads="1" noTextEdit="1"/>
          </p:cNvSpPr>
          <p:nvPr>
            <p:ph type="sldImg"/>
          </p:nvPr>
        </p:nvSpPr>
        <p:spPr>
          <a:ln/>
        </p:spPr>
      </p:sp>
      <p:sp>
        <p:nvSpPr>
          <p:cNvPr id="32772" name="Rectangle 3"/>
          <p:cNvSpPr>
            <a:spLocks noGrp="1" noChangeArrowheads="1"/>
          </p:cNvSpPr>
          <p:nvPr>
            <p:ph type="body" idx="1"/>
          </p:nvPr>
        </p:nvSpPr>
        <p:spPr>
          <a:noFill/>
        </p:spPr>
        <p:txBody>
          <a:bodyPr/>
          <a:lstStyle/>
          <a:p>
            <a:pPr eaLnBrk="1" hangingPunct="1"/>
            <a:r>
              <a:rPr lang="en-US" smtClean="0">
                <a:latin typeface="Arial" pitchFamily="34" charset="0"/>
              </a:rPr>
              <a:t>Click the little rainbow box in the top right corner to return to the overview EM spectrum diagram</a:t>
            </a:r>
          </a:p>
          <a:p>
            <a:pPr eaLnBrk="1" hangingPunct="1"/>
            <a:endParaRPr lang="en-US" smtClean="0">
              <a:latin typeface="Arial"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a:ln>
            <a:miter lim="800000"/>
            <a:headEnd/>
            <a:tailEnd/>
          </a:ln>
        </p:spPr>
        <p:txBody>
          <a:bodyPr/>
          <a:lstStyle/>
          <a:p>
            <a:fld id="{58A51A8C-D377-45E2-9D2F-9C97935BE86D}" type="slidenum">
              <a:rPr lang="en-US"/>
              <a:pPr/>
              <a:t>20</a:t>
            </a:fld>
            <a:endParaRPr lang="en-US"/>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p:spPr>
        <p:txBody>
          <a:bodyPr/>
          <a:lstStyle/>
          <a:p>
            <a:pPr eaLnBrk="1" hangingPunct="1"/>
            <a:r>
              <a:rPr lang="en-US" smtClean="0">
                <a:latin typeface="Arial" pitchFamily="34" charset="0"/>
              </a:rPr>
              <a:t>Click the little rainbow box in the top right corner to return to the overview EM spectrum diagram</a:t>
            </a:r>
          </a:p>
          <a:p>
            <a:pPr eaLnBrk="1" hangingPunct="1"/>
            <a:endParaRPr lang="en-US"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1"/>
          </p:nvPr>
        </p:nvSpPr>
        <p:spPr>
          <a:ln/>
        </p:spPr>
        <p:txBody>
          <a:bodyPr/>
          <a:lstStyle/>
          <a:p>
            <a:endParaRPr lang="en-US"/>
          </a:p>
        </p:txBody>
      </p:sp>
      <p:sp>
        <p:nvSpPr>
          <p:cNvPr id="19459" name="Rectangle 3"/>
          <p:cNvSpPr>
            <a:spLocks noGrp="1" noRot="1" noChangeAspect="1" noChangeArrowheads="1" noTextEdit="1"/>
          </p:cNvSpPr>
          <p:nvPr>
            <p:ph type="sldImg"/>
          </p:nvPr>
        </p:nvSpPr>
        <p:spPr>
          <a:ln cap="flat"/>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D8BD707-D9CF-40AE-B4C6-C98DA3205C09}" type="datetimeFigureOut">
              <a:rPr lang="en-US" smtClean="0"/>
              <a:pPr/>
              <a:t>4/6/2019</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4/6/2019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D8BD707-D9CF-40AE-B4C6-C98DA3205C09}" type="datetimeFigureOut">
              <a:rPr lang="en-US" smtClean="0"/>
              <a:pPr/>
              <a:t>4/6/2019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4/6/2019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B6F15528-21DE-4FAA-801E-634DDDAF4B2B}"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4/6/2019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188D466-D3D6-435A-9C75-6A15E750CDAD}"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CEF8C5F0-B4D3-4E65-8E1D-C207045DABE9}" type="slidenum">
              <a:rPr lang="en-US"/>
              <a:pPr>
                <a:defRPr/>
              </a:pPr>
              <a:t>‹#›</a:t>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15DA1C8-2AFC-46D0-B004-E0903CFB1E2A}" type="slidenum">
              <a:rPr lang="en-US"/>
              <a:pPr>
                <a:defRPr/>
              </a:pPr>
              <a:t>‹#›</a:t>
            </a:fld>
            <a:endParaRPr 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9F32780-5839-4EBA-BCC1-3D9DF004272E}" type="slidenum">
              <a:rPr lang="en-US"/>
              <a:pPr>
                <a:defRPr/>
              </a:pPr>
              <a:t>‹#›</a:t>
            </a:fld>
            <a:endParaRPr 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3D4C1900-8BC7-4429-93D6-77AFCE4E1CEA}" type="slidenum">
              <a:rPr lang="en-US"/>
              <a:pPr>
                <a:defRPr/>
              </a:pPr>
              <a:t>‹#›</a:t>
            </a:fld>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04B1F5BA-DA03-4C7A-BDF0-ECC3028CF238}" type="slidenum">
              <a:rPr lang="en-US"/>
              <a:pPr>
                <a:defRPr/>
              </a:pPr>
              <a:t>‹#›</a:t>
            </a:fld>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9D16BC1-40BF-45A8-944D-EF9909D3BD61}"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6EB33F85-D007-4642-AA7D-D836550AE887}" type="slidenum">
              <a:rPr lang="en-US"/>
              <a:pPr>
                <a:defRPr/>
              </a:pPr>
              <a:t>‹#›</a:t>
            </a:fld>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F28528C0-8AD2-4618-BEE2-881049BA0862}" type="slidenum">
              <a:rPr lang="en-US"/>
              <a:pPr>
                <a:defRPr/>
              </a:pPr>
              <a:t>‹#›</a:t>
            </a:fld>
            <a:endParaRPr 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419F779-5441-4686-AE75-FFB0F7F78603}" type="slidenum">
              <a:rPr lang="en-US"/>
              <a:pPr>
                <a:defRPr/>
              </a:pPr>
              <a:t>‹#›</a:t>
            </a:fld>
            <a:endParaRPr 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AF825DC-473F-4A8D-ABAE-A7991BC9FE01}" type="slidenum">
              <a:rPr lang="en-US"/>
              <a:pPr>
                <a:defRPr/>
              </a:pPr>
              <a:t>‹#›</a:t>
            </a:fld>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Text Placeholder 2"/>
          <p:cNvSpPr>
            <a:spLocks noGrp="1"/>
          </p:cNvSpPr>
          <p:nvPr>
            <p:ph type="body"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lvl1pPr>
          </a:lstStyle>
          <a:p>
            <a:pPr>
              <a:defRPr/>
            </a:pPr>
            <a:fld id="{AB02A20D-365D-412D-8411-284472B9B95F}" type="datetimeFigureOut">
              <a:rPr lang="en-AU"/>
              <a:pPr>
                <a:defRPr/>
              </a:pPr>
              <a:t>6/04/2019</a:t>
            </a:fld>
            <a:endParaRPr lang="en-AU"/>
          </a:p>
        </p:txBody>
      </p:sp>
      <p:sp>
        <p:nvSpPr>
          <p:cNvPr id="5" name="Footer Placeholder 4"/>
          <p:cNvSpPr>
            <a:spLocks noGrp="1"/>
          </p:cNvSpPr>
          <p:nvPr>
            <p:ph type="ftr" sz="quarter" idx="11"/>
          </p:nvPr>
        </p:nvSpPr>
        <p:spPr/>
        <p:txBody>
          <a:bodyPr/>
          <a:lstStyle>
            <a:lvl1pPr>
              <a:defRPr/>
            </a:lvl1pPr>
          </a:lstStyle>
          <a:p>
            <a:pPr>
              <a:defRPr/>
            </a:pPr>
            <a:endParaRPr lang="en-AU"/>
          </a:p>
        </p:txBody>
      </p:sp>
      <p:sp>
        <p:nvSpPr>
          <p:cNvPr id="6" name="Slide Number Placeholder 5"/>
          <p:cNvSpPr>
            <a:spLocks noGrp="1"/>
          </p:cNvSpPr>
          <p:nvPr>
            <p:ph type="sldNum" sz="quarter" idx="12"/>
          </p:nvPr>
        </p:nvSpPr>
        <p:spPr/>
        <p:txBody>
          <a:bodyPr/>
          <a:lstStyle>
            <a:lvl1pPr>
              <a:defRPr/>
            </a:lvl1pPr>
          </a:lstStyle>
          <a:p>
            <a:pPr>
              <a:defRPr/>
            </a:pPr>
            <a:fld id="{D8AD249A-5511-452C-AB62-C8D8AA9E3024}" type="slidenum">
              <a:rPr lang="en-AU"/>
              <a:pPr>
                <a:defRPr/>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theme" Target="../theme/theme3.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4/6/2019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D8BD707-D9CF-40AE-B4C6-C98DA3205C09}" type="datetimeFigureOut">
              <a:rPr lang="en-US" smtClean="0"/>
              <a:pPr/>
              <a:t>4/6/2019</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6F15528-21DE-4FAA-801E-634DDDAF4B2B}"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3075"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vl1pPr>
          </a:lstStyle>
          <a:p>
            <a:pPr>
              <a:defRPr/>
            </a:pPr>
            <a:fld id="{7935DDA7-177C-42A5-96B6-E29679B706F4}"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1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slide" Target="slide11.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slide" Target="slide11.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7.jpe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30.pn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3.xml"/><Relationship Id="rId1" Type="http://schemas.openxmlformats.org/officeDocument/2006/relationships/vmlDrawing" Target="../drawings/vmlDrawing3.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2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13.xml"/><Relationship Id="rId5" Type="http://schemas.openxmlformats.org/officeDocument/2006/relationships/image" Target="../media/image41.png"/><Relationship Id="rId4" Type="http://schemas.openxmlformats.org/officeDocument/2006/relationships/image" Target="../media/image40.png"/></Relationships>
</file>

<file path=ppt/slides/_rels/slide28.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15.xml"/><Relationship Id="rId1" Type="http://schemas.openxmlformats.org/officeDocument/2006/relationships/vmlDrawing" Target="../drawings/vmlDrawing4.vml"/><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3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3.xml"/><Relationship Id="rId1" Type="http://schemas.openxmlformats.org/officeDocument/2006/relationships/tags" Target="../tags/tag1.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3.xml"/><Relationship Id="rId1" Type="http://schemas.openxmlformats.org/officeDocument/2006/relationships/tags" Target="../tags/tag2.xml"/><Relationship Id="rId6" Type="http://schemas.openxmlformats.org/officeDocument/2006/relationships/image" Target="../media/image61.png"/><Relationship Id="rId5" Type="http://schemas.openxmlformats.org/officeDocument/2006/relationships/image" Target="../media/image58.png"/><Relationship Id="rId4" Type="http://schemas.openxmlformats.org/officeDocument/2006/relationships/image" Target="../media/image60.png"/></Relationships>
</file>

<file path=ppt/slides/_rels/slide44.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notesSlide" Target="../notesSlides/notesSlide13.xml"/><Relationship Id="rId7" Type="http://schemas.openxmlformats.org/officeDocument/2006/relationships/image" Target="../media/image65.png"/><Relationship Id="rId2" Type="http://schemas.openxmlformats.org/officeDocument/2006/relationships/slideLayout" Target="../slideLayouts/slideLayout23.xml"/><Relationship Id="rId1" Type="http://schemas.openxmlformats.org/officeDocument/2006/relationships/tags" Target="../tags/tag3.xml"/><Relationship Id="rId6" Type="http://schemas.openxmlformats.org/officeDocument/2006/relationships/image" Target="../media/image64.png"/><Relationship Id="rId5" Type="http://schemas.openxmlformats.org/officeDocument/2006/relationships/image" Target="../media/image63.png"/><Relationship Id="rId10" Type="http://schemas.openxmlformats.org/officeDocument/2006/relationships/image" Target="../media/image68.png"/><Relationship Id="rId4" Type="http://schemas.openxmlformats.org/officeDocument/2006/relationships/image" Target="../media/image62.jpeg"/><Relationship Id="rId9" Type="http://schemas.openxmlformats.org/officeDocument/2006/relationships/image" Target="../media/image67.png"/></Relationships>
</file>

<file path=ppt/slides/_rels/slide45.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notesSlide" Target="../notesSlides/notesSlide14.xml"/><Relationship Id="rId7" Type="http://schemas.openxmlformats.org/officeDocument/2006/relationships/image" Target="../media/image72.png"/><Relationship Id="rId12" Type="http://schemas.openxmlformats.org/officeDocument/2006/relationships/image" Target="../media/image77.png"/><Relationship Id="rId2" Type="http://schemas.openxmlformats.org/officeDocument/2006/relationships/slideLayout" Target="../slideLayouts/slideLayout23.xml"/><Relationship Id="rId1" Type="http://schemas.openxmlformats.org/officeDocument/2006/relationships/tags" Target="../tags/tag4.xml"/><Relationship Id="rId6" Type="http://schemas.openxmlformats.org/officeDocument/2006/relationships/image" Target="../media/image71.png"/><Relationship Id="rId11" Type="http://schemas.openxmlformats.org/officeDocument/2006/relationships/image" Target="../media/image76.png"/><Relationship Id="rId5" Type="http://schemas.openxmlformats.org/officeDocument/2006/relationships/image" Target="../media/image70.png"/><Relationship Id="rId10" Type="http://schemas.openxmlformats.org/officeDocument/2006/relationships/image" Target="../media/image75.png"/><Relationship Id="rId4" Type="http://schemas.openxmlformats.org/officeDocument/2006/relationships/image" Target="../media/image69.png"/><Relationship Id="rId9" Type="http://schemas.openxmlformats.org/officeDocument/2006/relationships/image" Target="../media/image74.png"/></Relationships>
</file>

<file path=ppt/slides/_rels/slide46.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notesSlide" Target="../notesSlides/notesSlide15.xml"/><Relationship Id="rId7" Type="http://schemas.openxmlformats.org/officeDocument/2006/relationships/image" Target="../media/image81.png"/><Relationship Id="rId2" Type="http://schemas.openxmlformats.org/officeDocument/2006/relationships/slideLayout" Target="../slideLayouts/slideLayout23.xml"/><Relationship Id="rId1" Type="http://schemas.openxmlformats.org/officeDocument/2006/relationships/tags" Target="../tags/tag5.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3.xml"/><Relationship Id="rId1" Type="http://schemas.openxmlformats.org/officeDocument/2006/relationships/tags" Target="../tags/tag6.xml"/><Relationship Id="rId6" Type="http://schemas.openxmlformats.org/officeDocument/2006/relationships/image" Target="../media/image78.png"/><Relationship Id="rId5" Type="http://schemas.openxmlformats.org/officeDocument/2006/relationships/image" Target="../media/image83.png"/><Relationship Id="rId4" Type="http://schemas.openxmlformats.org/officeDocument/2006/relationships/image" Target="../media/image79.png"/></Relationships>
</file>

<file path=ppt/slides/_rels/slide48.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notesSlide" Target="../notesSlides/notesSlide17.xml"/><Relationship Id="rId7" Type="http://schemas.openxmlformats.org/officeDocument/2006/relationships/image" Target="../media/image87.png"/><Relationship Id="rId2" Type="http://schemas.openxmlformats.org/officeDocument/2006/relationships/slideLayout" Target="../slideLayouts/slideLayout23.xml"/><Relationship Id="rId1" Type="http://schemas.openxmlformats.org/officeDocument/2006/relationships/tags" Target="../tags/tag7.xml"/><Relationship Id="rId6" Type="http://schemas.openxmlformats.org/officeDocument/2006/relationships/image" Target="../media/image86.png"/><Relationship Id="rId5" Type="http://schemas.openxmlformats.org/officeDocument/2006/relationships/image" Target="../media/image85.png"/><Relationship Id="rId4" Type="http://schemas.openxmlformats.org/officeDocument/2006/relationships/image" Target="../media/image84.png"/></Relationships>
</file>

<file path=ppt/slides/_rels/slide49.xml.rels><?xml version="1.0" encoding="UTF-8" standalone="yes"?>
<Relationships xmlns="http://schemas.openxmlformats.org/package/2006/relationships"><Relationship Id="rId8" Type="http://schemas.openxmlformats.org/officeDocument/2006/relationships/image" Target="../media/image93.png"/><Relationship Id="rId3" Type="http://schemas.openxmlformats.org/officeDocument/2006/relationships/notesSlide" Target="../notesSlides/notesSlide18.xml"/><Relationship Id="rId7" Type="http://schemas.openxmlformats.org/officeDocument/2006/relationships/image" Target="../media/image92.png"/><Relationship Id="rId2" Type="http://schemas.openxmlformats.org/officeDocument/2006/relationships/slideLayout" Target="../slideLayouts/slideLayout23.xml"/><Relationship Id="rId1" Type="http://schemas.openxmlformats.org/officeDocument/2006/relationships/tags" Target="../tags/tag8.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 Id="rId9" Type="http://schemas.openxmlformats.org/officeDocument/2006/relationships/image" Target="../media/image94.png"/></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oleObject" Target="../embeddings/oleObject11.bin"/><Relationship Id="rId5" Type="http://schemas.openxmlformats.org/officeDocument/2006/relationships/image" Target="../media/image99.jpeg"/><Relationship Id="rId4" Type="http://schemas.openxmlformats.org/officeDocument/2006/relationships/oleObject" Target="../embeddings/oleObject10.bin"/></Relationships>
</file>

<file path=ppt/slides/_rels/slide52.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image" Target="../media/image103.png"/></Relationships>
</file>

<file path=ppt/slides/_rels/slide55.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image" Target="../media/image106.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111.jpe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image" Target="../media/image114.jpeg"/></Relationships>
</file>

<file path=ppt/slides/_rels/slide63.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image" Target="../media/image115.png"/><Relationship Id="rId1" Type="http://schemas.openxmlformats.org/officeDocument/2006/relationships/slideLayout" Target="../slideLayouts/slideLayout2.xml"/><Relationship Id="rId4" Type="http://schemas.openxmlformats.org/officeDocument/2006/relationships/image" Target="../media/image117.png"/></Relationships>
</file>

<file path=ppt/slides/_rels/slide64.xml.rels><?xml version="1.0" encoding="UTF-8" standalone="yes"?>
<Relationships xmlns="http://schemas.openxmlformats.org/package/2006/relationships"><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119.png"/><Relationship Id="rId1" Type="http://schemas.openxmlformats.org/officeDocument/2006/relationships/slideLayout" Target="../slideLayouts/slideLayout2.xml"/><Relationship Id="rId4" Type="http://schemas.openxmlformats.org/officeDocument/2006/relationships/image" Target="../media/image121.jpeg"/></Relationships>
</file>

<file path=ppt/slides/_rels/slide66.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14.bin"/></Relationships>
</file>

<file path=ppt/slides/_rels/slide67.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69.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gi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image" Target="../media/image130.png"/><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2.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p:nvPr/>
        </p:nvPicPr>
        <p:blipFill>
          <a:blip r:embed="rId2" cstate="print"/>
          <a:srcRect/>
          <a:stretch>
            <a:fillRect/>
          </a:stretch>
        </p:blipFill>
        <p:spPr bwMode="auto">
          <a:xfrm>
            <a:off x="2928926" y="428604"/>
            <a:ext cx="2500330" cy="2000264"/>
          </a:xfrm>
          <a:prstGeom prst="rect">
            <a:avLst/>
          </a:prstGeom>
          <a:noFill/>
          <a:ln w="9525">
            <a:noFill/>
            <a:miter lim="800000"/>
            <a:headEnd/>
            <a:tailEnd/>
          </a:ln>
        </p:spPr>
      </p:pic>
      <p:sp>
        <p:nvSpPr>
          <p:cNvPr id="5" name="TextBox 4"/>
          <p:cNvSpPr txBox="1"/>
          <p:nvPr/>
        </p:nvSpPr>
        <p:spPr>
          <a:xfrm>
            <a:off x="1928794" y="2571744"/>
            <a:ext cx="5072098" cy="1015663"/>
          </a:xfrm>
          <a:prstGeom prst="rect">
            <a:avLst/>
          </a:prstGeom>
          <a:noFill/>
        </p:spPr>
        <p:txBody>
          <a:bodyPr wrap="square" rtlCol="0">
            <a:spAutoFit/>
          </a:bodyPr>
          <a:lstStyle/>
          <a:p>
            <a:pPr algn="ctr"/>
            <a:r>
              <a:rPr lang="en-US" sz="2000" b="1" dirty="0" smtClean="0">
                <a:latin typeface="Times New Roman" pitchFamily="18" charset="0"/>
                <a:cs typeface="Times New Roman" pitchFamily="18" charset="0"/>
              </a:rPr>
              <a:t>AL-</a:t>
            </a:r>
            <a:r>
              <a:rPr lang="en-US" sz="2000" b="1" dirty="0" err="1" smtClean="0">
                <a:latin typeface="Times New Roman" pitchFamily="18" charset="0"/>
                <a:cs typeface="Times New Roman" pitchFamily="18" charset="0"/>
              </a:rPr>
              <a:t>Karkh</a:t>
            </a:r>
            <a:r>
              <a:rPr lang="en-US" sz="2000" b="1" dirty="0" smtClean="0">
                <a:latin typeface="Times New Roman" pitchFamily="18" charset="0"/>
                <a:cs typeface="Times New Roman" pitchFamily="18" charset="0"/>
              </a:rPr>
              <a:t> University of Science</a:t>
            </a:r>
          </a:p>
          <a:p>
            <a:pPr algn="ctr"/>
            <a:r>
              <a:rPr lang="en-US" sz="2000" b="1" dirty="0" smtClean="0">
                <a:latin typeface="Times New Roman" pitchFamily="18" charset="0"/>
                <a:cs typeface="Times New Roman" pitchFamily="18" charset="0"/>
              </a:rPr>
              <a:t>College of Geophysics and Remote Sensing</a:t>
            </a:r>
          </a:p>
          <a:p>
            <a:pPr algn="ctr"/>
            <a:r>
              <a:rPr lang="en-US" sz="2000" b="1" dirty="0" smtClean="0">
                <a:latin typeface="Times New Roman" pitchFamily="18" charset="0"/>
                <a:cs typeface="Times New Roman" pitchFamily="18" charset="0"/>
              </a:rPr>
              <a:t>Department of Remote Sensing</a:t>
            </a:r>
            <a:endParaRPr lang="en-MY" sz="2000" b="1" dirty="0">
              <a:latin typeface="Times New Roman" pitchFamily="18" charset="0"/>
              <a:cs typeface="Times New Roman" pitchFamily="18" charset="0"/>
            </a:endParaRPr>
          </a:p>
        </p:txBody>
      </p:sp>
      <p:sp>
        <p:nvSpPr>
          <p:cNvPr id="6" name="TextBox 5"/>
          <p:cNvSpPr txBox="1"/>
          <p:nvPr/>
        </p:nvSpPr>
        <p:spPr>
          <a:xfrm>
            <a:off x="1571604" y="3714752"/>
            <a:ext cx="5786478" cy="523220"/>
          </a:xfrm>
          <a:prstGeom prst="rect">
            <a:avLst/>
          </a:prstGeom>
          <a:noFill/>
        </p:spPr>
        <p:txBody>
          <a:bodyPr wrap="square" rtlCol="0">
            <a:spAutoFit/>
          </a:bodyPr>
          <a:lstStyle/>
          <a:p>
            <a:pPr algn="ctr"/>
            <a:r>
              <a:rPr lang="en-US" sz="2800" b="1" dirty="0" smtClean="0">
                <a:latin typeface="Times New Roman" pitchFamily="18" charset="0"/>
                <a:cs typeface="Times New Roman" pitchFamily="18" charset="0"/>
              </a:rPr>
              <a:t>       Electromagnetism </a:t>
            </a:r>
            <a:endParaRPr lang="en-MY" sz="2800" b="1" dirty="0">
              <a:latin typeface="Times New Roman" pitchFamily="18" charset="0"/>
              <a:cs typeface="Times New Roman" pitchFamily="18" charset="0"/>
            </a:endParaRPr>
          </a:p>
        </p:txBody>
      </p:sp>
      <p:sp>
        <p:nvSpPr>
          <p:cNvPr id="7" name="TextBox 6"/>
          <p:cNvSpPr txBox="1"/>
          <p:nvPr/>
        </p:nvSpPr>
        <p:spPr>
          <a:xfrm>
            <a:off x="2357422" y="4500570"/>
            <a:ext cx="4071966" cy="830997"/>
          </a:xfrm>
          <a:prstGeom prst="rect">
            <a:avLst/>
          </a:prstGeom>
          <a:noFill/>
        </p:spPr>
        <p:txBody>
          <a:bodyPr wrap="square" rtlCol="0">
            <a:spAutoFit/>
          </a:bodyPr>
          <a:lstStyle/>
          <a:p>
            <a:pPr algn="ctr"/>
            <a:r>
              <a:rPr lang="en-US" sz="1600" b="1" dirty="0" smtClean="0">
                <a:latin typeface="Times New Roman" pitchFamily="18" charset="0"/>
                <a:cs typeface="Times New Roman" pitchFamily="18" charset="0"/>
              </a:rPr>
              <a:t>Second Semester</a:t>
            </a:r>
          </a:p>
          <a:p>
            <a:pPr algn="ctr"/>
            <a:endParaRPr lang="en-US" sz="1600" b="1" dirty="0" smtClean="0">
              <a:latin typeface="Times New Roman" pitchFamily="18" charset="0"/>
              <a:cs typeface="Times New Roman" pitchFamily="18" charset="0"/>
            </a:endParaRPr>
          </a:p>
          <a:p>
            <a:pPr algn="ctr"/>
            <a:r>
              <a:rPr lang="en-US" sz="1600" b="1" dirty="0" smtClean="0">
                <a:latin typeface="Times New Roman" pitchFamily="18" charset="0"/>
                <a:cs typeface="Times New Roman" pitchFamily="18" charset="0"/>
              </a:rPr>
              <a:t>2017-2018</a:t>
            </a:r>
            <a:endParaRPr lang="en-MY" sz="1600" b="1" dirty="0">
              <a:latin typeface="Times New Roman" pitchFamily="18" charset="0"/>
              <a:cs typeface="Times New Roman" pitchFamily="18" charset="0"/>
            </a:endParaRPr>
          </a:p>
        </p:txBody>
      </p:sp>
      <p:sp>
        <p:nvSpPr>
          <p:cNvPr id="8" name="TextBox 7"/>
          <p:cNvSpPr txBox="1"/>
          <p:nvPr/>
        </p:nvSpPr>
        <p:spPr>
          <a:xfrm>
            <a:off x="2214546" y="5500702"/>
            <a:ext cx="4643470" cy="400110"/>
          </a:xfrm>
          <a:prstGeom prst="rect">
            <a:avLst/>
          </a:prstGeom>
          <a:noFill/>
        </p:spPr>
        <p:txBody>
          <a:bodyPr wrap="square" rtlCol="0">
            <a:spAutoFit/>
          </a:bodyPr>
          <a:lstStyle/>
          <a:p>
            <a:pPr algn="ctr"/>
            <a:r>
              <a:rPr lang="en-US" sz="2000" b="1" dirty="0" smtClean="0">
                <a:latin typeface="Times New Roman" pitchFamily="18" charset="0"/>
                <a:cs typeface="Times New Roman" pitchFamily="18" charset="0"/>
              </a:rPr>
              <a:t>Dr. Hind I. Abdulgafour Al- </a:t>
            </a:r>
            <a:r>
              <a:rPr lang="en-US" sz="2000" b="1" dirty="0" err="1" smtClean="0">
                <a:latin typeface="Times New Roman" pitchFamily="18" charset="0"/>
                <a:cs typeface="Times New Roman" pitchFamily="18" charset="0"/>
              </a:rPr>
              <a:t>Shaikh</a:t>
            </a:r>
            <a:endParaRPr lang="en-MY" sz="2000" b="1" dirty="0">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0" y="0"/>
            <a:ext cx="8229600" cy="639762"/>
          </a:xfrm>
        </p:spPr>
        <p:txBody>
          <a:bodyPr>
            <a:normAutofit/>
          </a:bodyPr>
          <a:lstStyle/>
          <a:p>
            <a:r>
              <a:rPr lang="en-US" sz="3200" b="1" dirty="0">
                <a:solidFill>
                  <a:schemeClr val="accent2"/>
                </a:solidFill>
                <a:latin typeface="Times New Roman" pitchFamily="18" charset="0"/>
                <a:cs typeface="Times New Roman" pitchFamily="18" charset="0"/>
              </a:rPr>
              <a:t>Wave Relationships</a:t>
            </a:r>
          </a:p>
        </p:txBody>
      </p:sp>
      <p:sp>
        <p:nvSpPr>
          <p:cNvPr id="5" name="Rectangle 3"/>
          <p:cNvSpPr>
            <a:spLocks noGrp="1" noChangeArrowheads="1"/>
          </p:cNvSpPr>
          <p:nvPr>
            <p:ph idx="1"/>
          </p:nvPr>
        </p:nvSpPr>
        <p:spPr>
          <a:xfrm>
            <a:off x="228600" y="762000"/>
            <a:ext cx="8229600" cy="4525963"/>
          </a:xfrm>
        </p:spPr>
        <p:txBody>
          <a:bodyPr>
            <a:noAutofit/>
          </a:bodyPr>
          <a:lstStyle/>
          <a:p>
            <a:r>
              <a:rPr lang="en-US" sz="2000" b="1" dirty="0">
                <a:latin typeface="Times New Roman" pitchFamily="18" charset="0"/>
                <a:cs typeface="Times New Roman" pitchFamily="18" charset="0"/>
              </a:rPr>
              <a:t>Frequency is usually expressed in the unit of Hertz</a:t>
            </a:r>
          </a:p>
          <a:p>
            <a:pPr lvl="1"/>
            <a:r>
              <a:rPr lang="en-US" sz="2000" b="1" dirty="0">
                <a:latin typeface="Times New Roman" pitchFamily="18" charset="0"/>
                <a:cs typeface="Times New Roman" pitchFamily="18" charset="0"/>
              </a:rPr>
              <a:t>This unit is named after a German scientist who studied radio waves</a:t>
            </a:r>
          </a:p>
          <a:p>
            <a:pPr lvl="1"/>
            <a:endParaRPr lang="en-US" sz="2000" b="1" dirty="0">
              <a:latin typeface="Times New Roman" pitchFamily="18" charset="0"/>
              <a:cs typeface="Times New Roman" pitchFamily="18" charset="0"/>
            </a:endParaRPr>
          </a:p>
          <a:p>
            <a:pPr lvl="1"/>
            <a:endParaRPr lang="en-US" sz="2000" b="1" dirty="0">
              <a:latin typeface="Times New Roman" pitchFamily="18" charset="0"/>
              <a:cs typeface="Times New Roman" pitchFamily="18" charset="0"/>
            </a:endParaRPr>
          </a:p>
          <a:p>
            <a:pPr lvl="1"/>
            <a:endParaRPr lang="en-US" sz="2000" b="1" dirty="0">
              <a:latin typeface="Times New Roman" pitchFamily="18" charset="0"/>
              <a:cs typeface="Times New Roman" pitchFamily="18" charset="0"/>
            </a:endParaRPr>
          </a:p>
          <a:p>
            <a:pPr lvl="1"/>
            <a:endParaRPr lang="en-US" sz="2000" b="1" dirty="0">
              <a:latin typeface="Times New Roman" pitchFamily="18" charset="0"/>
              <a:cs typeface="Times New Roman" pitchFamily="18" charset="0"/>
            </a:endParaRPr>
          </a:p>
          <a:p>
            <a:pPr lvl="1"/>
            <a:r>
              <a:rPr lang="en-US" sz="2000" b="1" dirty="0">
                <a:latin typeface="Times New Roman" pitchFamily="18" charset="0"/>
                <a:cs typeface="Times New Roman" pitchFamily="18" charset="0"/>
              </a:rPr>
              <a:t>For example, if a wave has a period of 10 seconds, the frequency of the wave would be 1/10 Hz, or 0.1 Hz</a:t>
            </a:r>
          </a:p>
          <a:p>
            <a:endParaRPr lang="en-US" sz="2000" b="1" dirty="0">
              <a:latin typeface="Times New Roman" pitchFamily="18" charset="0"/>
              <a:cs typeface="Times New Roman" pitchFamily="18" charset="0"/>
            </a:endParaRPr>
          </a:p>
          <a:p>
            <a:r>
              <a:rPr lang="en-US" sz="2000" b="1" dirty="0">
                <a:latin typeface="Times New Roman" pitchFamily="18" charset="0"/>
                <a:cs typeface="Times New Roman" pitchFamily="18" charset="0"/>
              </a:rPr>
              <a:t>Note that light is always traveling at the same speed (</a:t>
            </a:r>
            <a:r>
              <a:rPr lang="en-US" sz="2000" b="1" i="1" dirty="0">
                <a:latin typeface="Times New Roman" pitchFamily="18" charset="0"/>
                <a:cs typeface="Times New Roman" pitchFamily="18" charset="0"/>
              </a:rPr>
              <a:t>c</a:t>
            </a:r>
            <a:r>
              <a:rPr lang="en-US" sz="2000" b="1" dirty="0">
                <a:latin typeface="Times New Roman" pitchFamily="18" charset="0"/>
                <a:cs typeface="Times New Roman" pitchFamily="18" charset="0"/>
              </a:rPr>
              <a:t> ~ 3 x 10</a:t>
            </a:r>
            <a:r>
              <a:rPr lang="en-US" sz="2000" b="1" baseline="30000" dirty="0">
                <a:latin typeface="Times New Roman" pitchFamily="18" charset="0"/>
                <a:cs typeface="Times New Roman" pitchFamily="18" charset="0"/>
              </a:rPr>
              <a:t>8</a:t>
            </a:r>
            <a:r>
              <a:rPr lang="en-US" sz="2000" b="1" dirty="0">
                <a:latin typeface="Times New Roman" pitchFamily="18" charset="0"/>
                <a:cs typeface="Times New Roman" pitchFamily="18" charset="0"/>
              </a:rPr>
              <a:t> m/s)</a:t>
            </a:r>
          </a:p>
          <a:p>
            <a:pPr lvl="1"/>
            <a:endParaRPr lang="en-US" sz="2000" b="1" dirty="0">
              <a:latin typeface="Times New Roman" pitchFamily="18" charset="0"/>
              <a:cs typeface="Times New Roman" pitchFamily="18" charset="0"/>
            </a:endParaRPr>
          </a:p>
          <a:p>
            <a:pPr lvl="1"/>
            <a:r>
              <a:rPr lang="en-US" sz="2000" b="1" dirty="0">
                <a:latin typeface="Times New Roman" pitchFamily="18" charset="0"/>
                <a:cs typeface="Times New Roman" pitchFamily="18" charset="0"/>
              </a:rPr>
              <a:t>Remember: </a:t>
            </a:r>
            <a:r>
              <a:rPr lang="en-US" sz="2000" b="1" i="1" dirty="0">
                <a:latin typeface="Times New Roman" pitchFamily="18" charset="0"/>
                <a:cs typeface="Times New Roman" pitchFamily="18" charset="0"/>
              </a:rPr>
              <a:t>velocity</a:t>
            </a:r>
            <a:r>
              <a:rPr lang="en-US" sz="2000" b="1" dirty="0">
                <a:latin typeface="Times New Roman" pitchFamily="18" charset="0"/>
                <a:cs typeface="Times New Roman" pitchFamily="18" charset="0"/>
              </a:rPr>
              <a:t> = </a:t>
            </a:r>
            <a:r>
              <a:rPr lang="en-US" sz="2000" b="1" i="1" dirty="0">
                <a:latin typeface="Times New Roman" pitchFamily="18" charset="0"/>
                <a:cs typeface="Times New Roman" pitchFamily="18" charset="0"/>
              </a:rPr>
              <a:t>wavelength</a:t>
            </a:r>
            <a:r>
              <a:rPr lang="en-US" sz="2000" b="1" dirty="0">
                <a:latin typeface="Times New Roman" pitchFamily="18" charset="0"/>
                <a:cs typeface="Times New Roman" pitchFamily="18" charset="0"/>
              </a:rPr>
              <a:t> x </a:t>
            </a:r>
            <a:r>
              <a:rPr lang="en-US" sz="2000" b="1" i="1" dirty="0">
                <a:latin typeface="Times New Roman" pitchFamily="18" charset="0"/>
                <a:cs typeface="Times New Roman" pitchFamily="18" charset="0"/>
              </a:rPr>
              <a:t>frequency</a:t>
            </a:r>
          </a:p>
          <a:p>
            <a:pPr lvl="1"/>
            <a:endParaRPr lang="en-US" sz="2000" b="1" dirty="0">
              <a:latin typeface="Times New Roman" pitchFamily="18" charset="0"/>
              <a:cs typeface="Times New Roman" pitchFamily="18" charset="0"/>
            </a:endParaRPr>
          </a:p>
          <a:p>
            <a:pPr lvl="2"/>
            <a:r>
              <a:rPr lang="en-US" sz="2000" b="1" dirty="0">
                <a:solidFill>
                  <a:srgbClr val="0070C0"/>
                </a:solidFill>
                <a:latin typeface="Times New Roman" pitchFamily="18" charset="0"/>
                <a:cs typeface="Times New Roman" pitchFamily="18" charset="0"/>
              </a:rPr>
              <a:t>If frequency increases, wavelength decreases</a:t>
            </a:r>
          </a:p>
          <a:p>
            <a:pPr lvl="2"/>
            <a:r>
              <a:rPr lang="en-US" sz="2000" b="1" dirty="0">
                <a:solidFill>
                  <a:srgbClr val="0070C0"/>
                </a:solidFill>
                <a:latin typeface="Times New Roman" pitchFamily="18" charset="0"/>
                <a:cs typeface="Times New Roman" pitchFamily="18" charset="0"/>
              </a:rPr>
              <a:t>If frequency decreases, wavelength increases</a:t>
            </a:r>
          </a:p>
        </p:txBody>
      </p:sp>
      <p:graphicFrame>
        <p:nvGraphicFramePr>
          <p:cNvPr id="2052" name="Object 4"/>
          <p:cNvGraphicFramePr>
            <a:graphicFrameLocks noChangeAspect="1"/>
          </p:cNvGraphicFramePr>
          <p:nvPr/>
        </p:nvGraphicFramePr>
        <p:xfrm>
          <a:off x="3429000" y="1676400"/>
          <a:ext cx="1289050" cy="973138"/>
        </p:xfrm>
        <a:graphic>
          <a:graphicData uri="http://schemas.openxmlformats.org/presentationml/2006/ole">
            <p:oleObj spid="_x0000_s2052" name="Equation" r:id="rId3" imgW="520560" imgH="393480" progId="Equation.3">
              <p:embed/>
            </p:oleObj>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381000" y="0"/>
            <a:ext cx="8229600" cy="715962"/>
          </a:xfrm>
        </p:spPr>
        <p:txBody>
          <a:bodyPr>
            <a:normAutofit/>
          </a:bodyPr>
          <a:lstStyle/>
          <a:p>
            <a:r>
              <a:rPr lang="en-US" sz="2800" b="1" dirty="0" smtClean="0">
                <a:solidFill>
                  <a:schemeClr val="accent2"/>
                </a:solidFill>
                <a:latin typeface="Times New Roman" pitchFamily="18" charset="0"/>
                <a:cs typeface="Times New Roman" pitchFamily="18" charset="0"/>
              </a:rPr>
              <a:t>The Electromagnetic Spectrum</a:t>
            </a:r>
            <a:endParaRPr lang="en-US" sz="2800" b="1" dirty="0">
              <a:solidFill>
                <a:schemeClr val="accent2"/>
              </a:solidFill>
              <a:latin typeface="Times New Roman" pitchFamily="18" charset="0"/>
              <a:cs typeface="Times New Roman" pitchFamily="18" charset="0"/>
            </a:endParaRPr>
          </a:p>
        </p:txBody>
      </p:sp>
      <p:pic>
        <p:nvPicPr>
          <p:cNvPr id="4" name="Picture 4" descr="03_09"/>
          <p:cNvPicPr>
            <a:picLocks noGrp="1" noChangeAspect="1" noChangeArrowheads="1"/>
          </p:cNvPicPr>
          <p:nvPr>
            <p:ph idx="1"/>
          </p:nvPr>
        </p:nvPicPr>
        <p:blipFill>
          <a:blip r:embed="rId2" cstate="print"/>
          <a:stretch>
            <a:fillRect/>
          </a:stretch>
        </p:blipFill>
        <p:spPr bwMode="auto">
          <a:xfrm>
            <a:off x="4343400" y="1219200"/>
            <a:ext cx="4488184" cy="4525963"/>
          </a:xfrm>
          <a:prstGeom prst="rect">
            <a:avLst/>
          </a:prstGeom>
          <a:noFill/>
        </p:spPr>
      </p:pic>
      <p:sp>
        <p:nvSpPr>
          <p:cNvPr id="5" name="Rectangle 3"/>
          <p:cNvSpPr txBox="1">
            <a:spLocks noChangeArrowheads="1"/>
          </p:cNvSpPr>
          <p:nvPr/>
        </p:nvSpPr>
        <p:spPr>
          <a:xfrm>
            <a:off x="0" y="1165225"/>
            <a:ext cx="3581400" cy="5692775"/>
          </a:xfrm>
          <a:prstGeom prst="rect">
            <a:avLst/>
          </a:prstGeom>
        </p:spPr>
        <p:txBody>
          <a:bodyPr vert="horz">
            <a:normAutofit/>
          </a:bodyPr>
          <a:lstStyle/>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Human eyes are only able to process information from the visible part of the spectrum</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n-US"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Toward longer wavelengths, the spectrum includes infrared light, microwaves, and radio</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n-US"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Toward shorter wavelengths, the spectrum includes ultraviolet light, X-rays, and gamma rays</a:t>
            </a: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endParaRPr kumimoji="0" lang="en-US"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365760" marR="0" lvl="0" indent="-256032" algn="l" defTabSz="914400" rtl="0" eaLnBrk="1" fontAlgn="auto" latinLnBrk="0" hangingPunct="1">
              <a:lnSpc>
                <a:spcPct val="100000"/>
              </a:lnSpc>
              <a:spcBef>
                <a:spcPts val="400"/>
              </a:spcBef>
              <a:spcAft>
                <a:spcPts val="0"/>
              </a:spcAft>
              <a:buClr>
                <a:schemeClr val="accent1"/>
              </a:buClr>
              <a:buSzPct val="68000"/>
              <a:buFont typeface="Wingdings 3"/>
              <a:buChar char=""/>
              <a:tabLst/>
              <a:defRPr/>
            </a:pPr>
            <a:r>
              <a:rPr kumimoji="0" lang="en-US"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rPr>
              <a:t>All of these are forms of electromagnetic radiation</a:t>
            </a:r>
            <a:endParaRPr kumimoji="0" lang="en-US" b="1" i="0" u="none" strike="noStrike" kern="1200" cap="none" spc="0" normalizeH="0" baseline="0" noProof="0" dirty="0">
              <a:ln>
                <a:noFill/>
              </a:ln>
              <a:solidFill>
                <a:schemeClr val="tx1"/>
              </a:solidFill>
              <a:effectLst/>
              <a:uLnTx/>
              <a:uFillTx/>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a:xfrm>
            <a:off x="228600" y="274638"/>
            <a:ext cx="8458200" cy="1143000"/>
          </a:xfrm>
        </p:spPr>
        <p:txBody>
          <a:bodyPr rIns="130176">
            <a:normAutofit/>
          </a:bodyPr>
          <a:lstStyle/>
          <a:p>
            <a:pPr eaLnBrk="1" hangingPunct="1"/>
            <a:r>
              <a:rPr lang="en-US" sz="3000" b="1" dirty="0" smtClean="0">
                <a:solidFill>
                  <a:srgbClr val="FF0000"/>
                </a:solidFill>
                <a:latin typeface="Times New Roman" pitchFamily="18" charset="0"/>
                <a:cs typeface="Times New Roman" pitchFamily="18" charset="0"/>
              </a:rPr>
              <a:t>What does this picture show about the relationship between frequency and wavelength?</a:t>
            </a:r>
          </a:p>
        </p:txBody>
      </p:sp>
      <p:pic>
        <p:nvPicPr>
          <p:cNvPr id="9220" name="Picture 3"/>
          <p:cNvPicPr>
            <a:picLocks noChangeAspect="1" noChangeArrowheads="1"/>
          </p:cNvPicPr>
          <p:nvPr/>
        </p:nvPicPr>
        <p:blipFill>
          <a:blip r:embed="rId2"/>
          <a:srcRect/>
          <a:stretch>
            <a:fillRect/>
          </a:stretch>
        </p:blipFill>
        <p:spPr bwMode="auto">
          <a:xfrm>
            <a:off x="0" y="1841500"/>
            <a:ext cx="8896350" cy="4749800"/>
          </a:xfrm>
          <a:prstGeom prst="rect">
            <a:avLst/>
          </a:prstGeom>
          <a:noFill/>
          <a:ln w="12700" cap="rnd">
            <a:noFill/>
            <a:round/>
            <a:headEnd/>
            <a:tailEnd/>
          </a:ln>
        </p:spPr>
      </p:pic>
    </p:spTree>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457200" y="274638"/>
            <a:ext cx="8229600" cy="715962"/>
          </a:xfrm>
        </p:spPr>
        <p:txBody>
          <a:bodyPr>
            <a:normAutofit/>
          </a:bodyPr>
          <a:lstStyle/>
          <a:p>
            <a:pPr eaLnBrk="1" hangingPunct="1"/>
            <a:r>
              <a:rPr lang="en-US" sz="3600" b="1" dirty="0" smtClean="0">
                <a:solidFill>
                  <a:schemeClr val="accent2"/>
                </a:solidFill>
                <a:latin typeface="Times New Roman" pitchFamily="18" charset="0"/>
                <a:cs typeface="Times New Roman" pitchFamily="18" charset="0"/>
              </a:rPr>
              <a:t>Electromagnetic waves</a:t>
            </a:r>
          </a:p>
        </p:txBody>
      </p:sp>
      <p:sp>
        <p:nvSpPr>
          <p:cNvPr id="11267" name="Rectangle 3"/>
          <p:cNvSpPr>
            <a:spLocks noGrp="1" noChangeArrowheads="1"/>
          </p:cNvSpPr>
          <p:nvPr>
            <p:ph idx="1"/>
          </p:nvPr>
        </p:nvSpPr>
        <p:spPr/>
        <p:txBody>
          <a:bodyPr/>
          <a:lstStyle/>
          <a:p>
            <a:pPr eaLnBrk="1" hangingPunct="1"/>
            <a:r>
              <a:rPr lang="en-US" b="1" dirty="0" smtClean="0">
                <a:latin typeface="Times New Roman" pitchFamily="18" charset="0"/>
                <a:cs typeface="Times New Roman" pitchFamily="18" charset="0"/>
              </a:rPr>
              <a:t>Produced by the movement of electrically charged particles.</a:t>
            </a:r>
          </a:p>
          <a:p>
            <a:pPr eaLnBrk="1" hangingPunct="1"/>
            <a:r>
              <a:rPr lang="en-US" b="1" dirty="0" smtClean="0">
                <a:latin typeface="Times New Roman" pitchFamily="18" charset="0"/>
                <a:cs typeface="Times New Roman" pitchFamily="18" charset="0"/>
              </a:rPr>
              <a:t>Can travel in a </a:t>
            </a:r>
            <a:r>
              <a:rPr lang="ja-JP" altLang="en-US" b="1" smtClean="0">
                <a:latin typeface="Times New Roman" pitchFamily="18" charset="0"/>
                <a:cs typeface="Times New Roman" pitchFamily="18" charset="0"/>
              </a:rPr>
              <a:t>“</a:t>
            </a:r>
            <a:r>
              <a:rPr lang="en-US" altLang="ja-JP" b="1" dirty="0" smtClean="0">
                <a:latin typeface="Times New Roman" pitchFamily="18" charset="0"/>
                <a:cs typeface="Times New Roman" pitchFamily="18" charset="0"/>
              </a:rPr>
              <a:t>vacuum</a:t>
            </a:r>
            <a:r>
              <a:rPr lang="ja-JP" altLang="en-US" b="1" smtClean="0">
                <a:latin typeface="Times New Roman" pitchFamily="18" charset="0"/>
                <a:cs typeface="Times New Roman" pitchFamily="18" charset="0"/>
              </a:rPr>
              <a:t>”</a:t>
            </a:r>
            <a:r>
              <a:rPr lang="en-US" altLang="ja-JP" b="1" dirty="0" smtClean="0">
                <a:latin typeface="Times New Roman" pitchFamily="18" charset="0"/>
                <a:cs typeface="Times New Roman" pitchFamily="18" charset="0"/>
              </a:rPr>
              <a:t> (they do NOT need a medium).</a:t>
            </a:r>
          </a:p>
          <a:p>
            <a:pPr eaLnBrk="1" hangingPunct="1"/>
            <a:r>
              <a:rPr lang="en-US" b="1" dirty="0" smtClean="0">
                <a:latin typeface="Times New Roman" pitchFamily="18" charset="0"/>
                <a:cs typeface="Times New Roman" pitchFamily="18" charset="0"/>
              </a:rPr>
              <a:t>Travel at the speed of light. </a:t>
            </a:r>
          </a:p>
          <a:p>
            <a:pPr eaLnBrk="1" hangingPunct="1"/>
            <a:r>
              <a:rPr lang="en-US" b="1" dirty="0" smtClean="0">
                <a:latin typeface="Times New Roman" pitchFamily="18" charset="0"/>
                <a:cs typeface="Times New Roman" pitchFamily="18" charset="0"/>
              </a:rPr>
              <a:t>Also known as </a:t>
            </a:r>
            <a:r>
              <a:rPr lang="en-US" b="1" smtClean="0">
                <a:latin typeface="Times New Roman" pitchFamily="18" charset="0"/>
                <a:cs typeface="Times New Roman" pitchFamily="18" charset="0"/>
              </a:rPr>
              <a:t>EM waves.</a:t>
            </a:r>
            <a:endParaRPr lang="en-US" b="1" dirty="0" smtClean="0">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Effect transition="in" filter="dissolve">
                                      <p:cBhvr>
                                        <p:cTn id="7" dur="500"/>
                                        <p:tgtEl>
                                          <p:spTgt spid="1126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267">
                                            <p:txEl>
                                              <p:pRg st="1" end="1"/>
                                            </p:txEl>
                                          </p:spTgt>
                                        </p:tgtEl>
                                        <p:attrNameLst>
                                          <p:attrName>style.visibility</p:attrName>
                                        </p:attrNameLst>
                                      </p:cBhvr>
                                      <p:to>
                                        <p:strVal val="visible"/>
                                      </p:to>
                                    </p:set>
                                    <p:animEffect transition="in" filter="dissolve">
                                      <p:cBhvr>
                                        <p:cTn id="12" dur="500"/>
                                        <p:tgtEl>
                                          <p:spTgt spid="1126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267">
                                            <p:txEl>
                                              <p:pRg st="2" end="2"/>
                                            </p:txEl>
                                          </p:spTgt>
                                        </p:tgtEl>
                                        <p:attrNameLst>
                                          <p:attrName>style.visibility</p:attrName>
                                        </p:attrNameLst>
                                      </p:cBhvr>
                                      <p:to>
                                        <p:strVal val="visible"/>
                                      </p:to>
                                    </p:set>
                                    <p:animEffect transition="in" filter="dissolve">
                                      <p:cBhvr>
                                        <p:cTn id="17" dur="500"/>
                                        <p:tgtEl>
                                          <p:spTgt spid="11267">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267">
                                            <p:txEl>
                                              <p:pRg st="3" end="3"/>
                                            </p:txEl>
                                          </p:spTgt>
                                        </p:tgtEl>
                                        <p:attrNameLst>
                                          <p:attrName>style.visibility</p:attrName>
                                        </p:attrNameLst>
                                      </p:cBhvr>
                                      <p:to>
                                        <p:strVal val="visible"/>
                                      </p:to>
                                    </p:set>
                                    <p:animEffect transition="in" filter="dissolve">
                                      <p:cBhvr>
                                        <p:cTn id="22" dur="500"/>
                                        <p:tgtEl>
                                          <p:spTgt spid="1126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descr="072"/>
          <p:cNvPicPr>
            <a:picLocks noChangeAspect="1" noChangeArrowheads="1"/>
          </p:cNvPicPr>
          <p:nvPr/>
        </p:nvPicPr>
        <p:blipFill>
          <a:blip r:embed="rId3"/>
          <a:srcRect/>
          <a:stretch>
            <a:fillRect/>
          </a:stretch>
        </p:blipFill>
        <p:spPr bwMode="auto">
          <a:xfrm>
            <a:off x="8001000" y="3048000"/>
            <a:ext cx="1143000" cy="1066799"/>
          </a:xfrm>
          <a:prstGeom prst="rect">
            <a:avLst/>
          </a:prstGeom>
          <a:noFill/>
          <a:ln w="9525">
            <a:noFill/>
            <a:miter lim="800000"/>
            <a:headEnd/>
            <a:tailEnd/>
          </a:ln>
        </p:spPr>
      </p:pic>
      <p:sp>
        <p:nvSpPr>
          <p:cNvPr id="13315" name="Rectangle 2"/>
          <p:cNvSpPr>
            <a:spLocks noGrp="1" noChangeArrowheads="1"/>
          </p:cNvSpPr>
          <p:nvPr>
            <p:ph type="title"/>
          </p:nvPr>
        </p:nvSpPr>
        <p:spPr>
          <a:xfrm>
            <a:off x="0" y="3175"/>
            <a:ext cx="8458200" cy="758825"/>
          </a:xfrm>
        </p:spPr>
        <p:txBody>
          <a:bodyPr>
            <a:normAutofit fontScale="90000"/>
          </a:bodyPr>
          <a:lstStyle/>
          <a:p>
            <a:pPr>
              <a:buFont typeface="Wingdings" pitchFamily="2" charset="2"/>
              <a:buChar char="q"/>
            </a:pPr>
            <a:r>
              <a:rPr lang="en-US" dirty="0" smtClean="0"/>
              <a:t/>
            </a:r>
            <a:br>
              <a:rPr lang="en-US" dirty="0" smtClean="0"/>
            </a:br>
            <a:r>
              <a:rPr lang="en-US" sz="4400" dirty="0" smtClean="0">
                <a:solidFill>
                  <a:schemeClr val="accent2"/>
                </a:solidFill>
                <a:latin typeface="Times New Roman" pitchFamily="18" charset="0"/>
                <a:cs typeface="Times New Roman" pitchFamily="18" charset="0"/>
              </a:rPr>
              <a:t> </a:t>
            </a:r>
            <a:r>
              <a:rPr lang="en-US" sz="3100" b="1" dirty="0" smtClean="0">
                <a:solidFill>
                  <a:schemeClr val="accent2"/>
                </a:solidFill>
                <a:latin typeface="Times New Roman" pitchFamily="18" charset="0"/>
                <a:cs typeface="Times New Roman" pitchFamily="18" charset="0"/>
              </a:rPr>
              <a:t>Types of EM Radiation </a:t>
            </a:r>
            <a:r>
              <a:rPr lang="en-US" dirty="0" smtClean="0"/>
              <a:t/>
            </a:r>
            <a:br>
              <a:rPr lang="en-US" dirty="0" smtClean="0"/>
            </a:br>
            <a:r>
              <a:rPr lang="en-US" dirty="0" smtClean="0"/>
              <a:t> </a:t>
            </a:r>
            <a:br>
              <a:rPr lang="en-US" dirty="0" smtClean="0"/>
            </a:br>
            <a:endParaRPr lang="en-US" dirty="0" smtClean="0"/>
          </a:p>
        </p:txBody>
      </p:sp>
      <p:sp>
        <p:nvSpPr>
          <p:cNvPr id="14339" name="Rectangle 3"/>
          <p:cNvSpPr>
            <a:spLocks noGrp="1" noChangeArrowheads="1"/>
          </p:cNvSpPr>
          <p:nvPr>
            <p:ph idx="1"/>
          </p:nvPr>
        </p:nvSpPr>
        <p:spPr>
          <a:xfrm>
            <a:off x="-228600" y="1295400"/>
            <a:ext cx="8229600" cy="4530725"/>
          </a:xfrm>
        </p:spPr>
        <p:txBody>
          <a:bodyPr/>
          <a:lstStyle/>
          <a:p>
            <a:pPr eaLnBrk="1" hangingPunct="1"/>
            <a:r>
              <a:rPr lang="en-US" sz="2000" b="1" dirty="0" smtClean="0">
                <a:latin typeface="Times New Roman" pitchFamily="18" charset="0"/>
                <a:cs typeface="Times New Roman" pitchFamily="18" charset="0"/>
              </a:rPr>
              <a:t>Longest wavelength EM waves</a:t>
            </a:r>
          </a:p>
          <a:p>
            <a:pPr eaLnBrk="1" hangingPunct="1"/>
            <a:r>
              <a:rPr lang="en-US" sz="2000" b="1" dirty="0" smtClean="0">
                <a:latin typeface="Times New Roman" pitchFamily="18" charset="0"/>
                <a:cs typeface="Times New Roman" pitchFamily="18" charset="0"/>
              </a:rPr>
              <a:t>Uses:</a:t>
            </a:r>
          </a:p>
          <a:p>
            <a:pPr lvl="1" eaLnBrk="1" hangingPunct="1"/>
            <a:r>
              <a:rPr lang="en-US" sz="2000" b="1" dirty="0" smtClean="0">
                <a:latin typeface="Times New Roman" pitchFamily="18" charset="0"/>
                <a:cs typeface="Times New Roman" pitchFamily="18" charset="0"/>
              </a:rPr>
              <a:t>TV broadcasting</a:t>
            </a:r>
          </a:p>
          <a:p>
            <a:pPr lvl="1" eaLnBrk="1" hangingPunct="1"/>
            <a:r>
              <a:rPr lang="en-US" sz="2000" b="1" dirty="0" smtClean="0">
                <a:latin typeface="Times New Roman" pitchFamily="18" charset="0"/>
                <a:cs typeface="Times New Roman" pitchFamily="18" charset="0"/>
              </a:rPr>
              <a:t>AM and FM broadcast radio</a:t>
            </a:r>
          </a:p>
          <a:p>
            <a:pPr lvl="1" eaLnBrk="1" hangingPunct="1"/>
            <a:r>
              <a:rPr lang="en-US" sz="2000" b="1" dirty="0" smtClean="0">
                <a:latin typeface="Times New Roman" pitchFamily="18" charset="0"/>
                <a:cs typeface="Times New Roman" pitchFamily="18" charset="0"/>
              </a:rPr>
              <a:t>Heart rate monitors</a:t>
            </a:r>
          </a:p>
          <a:p>
            <a:pPr lvl="1" eaLnBrk="1" hangingPunct="1"/>
            <a:r>
              <a:rPr lang="en-US" sz="2000" b="1" dirty="0" smtClean="0">
                <a:latin typeface="Times New Roman" pitchFamily="18" charset="0"/>
                <a:cs typeface="Times New Roman" pitchFamily="18" charset="0"/>
              </a:rPr>
              <a:t>Cell phone communication</a:t>
            </a:r>
          </a:p>
          <a:p>
            <a:pPr lvl="1" eaLnBrk="1" hangingPunct="1"/>
            <a:r>
              <a:rPr lang="en-US" sz="2000" b="1" dirty="0" smtClean="0">
                <a:latin typeface="Times New Roman" pitchFamily="18" charset="0"/>
                <a:cs typeface="Times New Roman" pitchFamily="18" charset="0"/>
              </a:rPr>
              <a:t>MRI (MAGNETIC RESONACE IMAGING)</a:t>
            </a:r>
          </a:p>
          <a:p>
            <a:pPr lvl="2" eaLnBrk="1" hangingPunct="1">
              <a:lnSpc>
                <a:spcPct val="90000"/>
              </a:lnSpc>
            </a:pPr>
            <a:r>
              <a:rPr lang="en-US" sz="2000" b="1" dirty="0" smtClean="0">
                <a:latin typeface="Times New Roman" pitchFamily="18" charset="0"/>
                <a:cs typeface="Times New Roman" pitchFamily="18" charset="0"/>
              </a:rPr>
              <a:t>Uses Short wave radio waves with a magnet to create an image</a:t>
            </a:r>
          </a:p>
          <a:p>
            <a:pPr lvl="1" eaLnBrk="1" hangingPunct="1"/>
            <a:endParaRPr lang="en-US" dirty="0" smtClean="0"/>
          </a:p>
        </p:txBody>
      </p:sp>
      <p:pic>
        <p:nvPicPr>
          <p:cNvPr id="13317" name="Picture 4"/>
          <p:cNvPicPr>
            <a:picLocks noChangeAspect="1" noChangeArrowheads="1"/>
          </p:cNvPicPr>
          <p:nvPr/>
        </p:nvPicPr>
        <p:blipFill>
          <a:blip r:embed="rId4"/>
          <a:srcRect/>
          <a:stretch>
            <a:fillRect/>
          </a:stretch>
        </p:blipFill>
        <p:spPr bwMode="auto">
          <a:xfrm>
            <a:off x="5181600" y="1524000"/>
            <a:ext cx="3962400" cy="1454150"/>
          </a:xfrm>
          <a:prstGeom prst="rect">
            <a:avLst/>
          </a:prstGeom>
          <a:noFill/>
          <a:ln w="9525">
            <a:noFill/>
            <a:miter lim="800000"/>
            <a:headEnd/>
            <a:tailEnd/>
          </a:ln>
        </p:spPr>
      </p:pic>
      <p:grpSp>
        <p:nvGrpSpPr>
          <p:cNvPr id="2" name="Group 21"/>
          <p:cNvGrpSpPr>
            <a:grpSpLocks/>
          </p:cNvGrpSpPr>
          <p:nvPr/>
        </p:nvGrpSpPr>
        <p:grpSpPr bwMode="auto">
          <a:xfrm>
            <a:off x="8458200" y="228600"/>
            <a:ext cx="457200" cy="304800"/>
            <a:chOff x="3744" y="192"/>
            <a:chExt cx="288" cy="192"/>
          </a:xfrm>
        </p:grpSpPr>
        <p:sp>
          <p:nvSpPr>
            <p:cNvPr id="13326" name="Rectangle 13">
              <a:hlinkClick r:id="rId5" action="ppaction://hlinksldjump"/>
            </p:cNvPr>
            <p:cNvSpPr>
              <a:spLocks noChangeArrowheads="1"/>
            </p:cNvSpPr>
            <p:nvPr/>
          </p:nvSpPr>
          <p:spPr bwMode="auto">
            <a:xfrm>
              <a:off x="3744" y="192"/>
              <a:ext cx="96" cy="96"/>
            </a:xfrm>
            <a:prstGeom prst="rect">
              <a:avLst/>
            </a:prstGeom>
            <a:solidFill>
              <a:srgbClr val="FF0000"/>
            </a:solidFill>
            <a:ln w="9525">
              <a:noFill/>
              <a:miter lim="800000"/>
              <a:headEnd/>
              <a:tailEnd/>
            </a:ln>
          </p:spPr>
          <p:txBody>
            <a:bodyPr wrap="none" anchor="ctr"/>
            <a:lstStyle/>
            <a:p>
              <a:endParaRPr lang="en-US"/>
            </a:p>
          </p:txBody>
        </p:sp>
        <p:sp>
          <p:nvSpPr>
            <p:cNvPr id="13327" name="Rectangle 16">
              <a:hlinkClick r:id="rId5" action="ppaction://hlinksldjump"/>
            </p:cNvPr>
            <p:cNvSpPr>
              <a:spLocks noChangeArrowheads="1"/>
            </p:cNvSpPr>
            <p:nvPr/>
          </p:nvSpPr>
          <p:spPr bwMode="auto">
            <a:xfrm>
              <a:off x="3840" y="192"/>
              <a:ext cx="96" cy="96"/>
            </a:xfrm>
            <a:prstGeom prst="rect">
              <a:avLst/>
            </a:prstGeom>
            <a:solidFill>
              <a:srgbClr val="FF9900"/>
            </a:solidFill>
            <a:ln w="9525">
              <a:noFill/>
              <a:miter lim="800000"/>
              <a:headEnd/>
              <a:tailEnd/>
            </a:ln>
          </p:spPr>
          <p:txBody>
            <a:bodyPr wrap="none" anchor="ctr"/>
            <a:lstStyle/>
            <a:p>
              <a:endParaRPr lang="en-US"/>
            </a:p>
          </p:txBody>
        </p:sp>
        <p:sp>
          <p:nvSpPr>
            <p:cNvPr id="13328" name="Rectangle 17"/>
            <p:cNvSpPr>
              <a:spLocks noChangeArrowheads="1"/>
            </p:cNvSpPr>
            <p:nvPr/>
          </p:nvSpPr>
          <p:spPr bwMode="auto">
            <a:xfrm>
              <a:off x="3936" y="192"/>
              <a:ext cx="96" cy="96"/>
            </a:xfrm>
            <a:prstGeom prst="rect">
              <a:avLst/>
            </a:prstGeom>
            <a:solidFill>
              <a:srgbClr val="FFFF00"/>
            </a:solidFill>
            <a:ln w="9525">
              <a:noFill/>
              <a:miter lim="800000"/>
              <a:headEnd/>
              <a:tailEnd/>
            </a:ln>
          </p:spPr>
          <p:txBody>
            <a:bodyPr wrap="none" anchor="ctr"/>
            <a:lstStyle/>
            <a:p>
              <a:endParaRPr lang="en-US"/>
            </a:p>
          </p:txBody>
        </p:sp>
        <p:sp>
          <p:nvSpPr>
            <p:cNvPr id="13329" name="Rectangle 18">
              <a:hlinkClick r:id="rId5" action="ppaction://hlinksldjump"/>
            </p:cNvPr>
            <p:cNvSpPr>
              <a:spLocks noChangeArrowheads="1"/>
            </p:cNvSpPr>
            <p:nvPr/>
          </p:nvSpPr>
          <p:spPr bwMode="auto">
            <a:xfrm>
              <a:off x="3744" y="288"/>
              <a:ext cx="96" cy="96"/>
            </a:xfrm>
            <a:prstGeom prst="rect">
              <a:avLst/>
            </a:prstGeom>
            <a:solidFill>
              <a:srgbClr val="800080"/>
            </a:solidFill>
            <a:ln w="9525">
              <a:noFill/>
              <a:miter lim="800000"/>
              <a:headEnd/>
              <a:tailEnd/>
            </a:ln>
          </p:spPr>
          <p:txBody>
            <a:bodyPr wrap="none" anchor="ctr"/>
            <a:lstStyle/>
            <a:p>
              <a:endParaRPr lang="en-US"/>
            </a:p>
          </p:txBody>
        </p:sp>
        <p:sp>
          <p:nvSpPr>
            <p:cNvPr id="13330" name="Rectangle 19"/>
            <p:cNvSpPr>
              <a:spLocks noChangeArrowheads="1"/>
            </p:cNvSpPr>
            <p:nvPr/>
          </p:nvSpPr>
          <p:spPr bwMode="auto">
            <a:xfrm>
              <a:off x="3840" y="288"/>
              <a:ext cx="96" cy="96"/>
            </a:xfrm>
            <a:prstGeom prst="rect">
              <a:avLst/>
            </a:prstGeom>
            <a:solidFill>
              <a:srgbClr val="0000FF"/>
            </a:solidFill>
            <a:ln w="9525">
              <a:noFill/>
              <a:miter lim="800000"/>
              <a:headEnd/>
              <a:tailEnd/>
            </a:ln>
          </p:spPr>
          <p:txBody>
            <a:bodyPr wrap="none" anchor="ctr"/>
            <a:lstStyle/>
            <a:p>
              <a:endParaRPr lang="en-US"/>
            </a:p>
          </p:txBody>
        </p:sp>
        <p:sp>
          <p:nvSpPr>
            <p:cNvPr id="13331" name="Rectangle 20">
              <a:hlinkClick r:id="rId5" action="ppaction://hlinksldjump"/>
            </p:cNvPr>
            <p:cNvSpPr>
              <a:spLocks noChangeArrowheads="1"/>
            </p:cNvSpPr>
            <p:nvPr/>
          </p:nvSpPr>
          <p:spPr bwMode="auto">
            <a:xfrm>
              <a:off x="3936" y="288"/>
              <a:ext cx="96" cy="96"/>
            </a:xfrm>
            <a:prstGeom prst="rect">
              <a:avLst/>
            </a:prstGeom>
            <a:solidFill>
              <a:srgbClr val="008000"/>
            </a:solidFill>
            <a:ln w="9525">
              <a:noFill/>
              <a:miter lim="800000"/>
              <a:headEnd/>
              <a:tailEnd/>
            </a:ln>
          </p:spPr>
          <p:txBody>
            <a:bodyPr wrap="none" anchor="ctr"/>
            <a:lstStyle/>
            <a:p>
              <a:endParaRPr lang="en-US"/>
            </a:p>
          </p:txBody>
        </p:sp>
      </p:grpSp>
      <p:sp>
        <p:nvSpPr>
          <p:cNvPr id="13319" name="Rectangle 22">
            <a:hlinkClick r:id="rId5" action="ppaction://hlinksldjump"/>
          </p:cNvPr>
          <p:cNvSpPr>
            <a:spLocks noChangeArrowheads="1"/>
          </p:cNvSpPr>
          <p:nvPr/>
        </p:nvSpPr>
        <p:spPr bwMode="auto">
          <a:xfrm>
            <a:off x="8458200" y="228600"/>
            <a:ext cx="152400" cy="152400"/>
          </a:xfrm>
          <a:prstGeom prst="rect">
            <a:avLst/>
          </a:prstGeom>
          <a:solidFill>
            <a:srgbClr val="FF0000"/>
          </a:solidFill>
          <a:ln w="9525">
            <a:noFill/>
            <a:miter lim="800000"/>
            <a:headEnd/>
            <a:tailEnd/>
          </a:ln>
        </p:spPr>
        <p:txBody>
          <a:bodyPr wrap="none" anchor="ctr"/>
          <a:lstStyle/>
          <a:p>
            <a:endParaRPr lang="en-US"/>
          </a:p>
        </p:txBody>
      </p:sp>
      <p:sp>
        <p:nvSpPr>
          <p:cNvPr id="13320" name="Rectangle 23">
            <a:hlinkClick r:id="rId5" action="ppaction://hlinksldjump"/>
          </p:cNvPr>
          <p:cNvSpPr>
            <a:spLocks noChangeArrowheads="1"/>
          </p:cNvSpPr>
          <p:nvPr/>
        </p:nvSpPr>
        <p:spPr bwMode="auto">
          <a:xfrm>
            <a:off x="8610600" y="228600"/>
            <a:ext cx="152400" cy="152400"/>
          </a:xfrm>
          <a:prstGeom prst="rect">
            <a:avLst/>
          </a:prstGeom>
          <a:solidFill>
            <a:srgbClr val="FF9900"/>
          </a:solidFill>
          <a:ln w="9525">
            <a:noFill/>
            <a:miter lim="800000"/>
            <a:headEnd/>
            <a:tailEnd/>
          </a:ln>
        </p:spPr>
        <p:txBody>
          <a:bodyPr wrap="none" anchor="ctr"/>
          <a:lstStyle/>
          <a:p>
            <a:endParaRPr lang="en-US"/>
          </a:p>
        </p:txBody>
      </p:sp>
      <p:sp>
        <p:nvSpPr>
          <p:cNvPr id="13321" name="Rectangle 24"/>
          <p:cNvSpPr>
            <a:spLocks noChangeArrowheads="1"/>
          </p:cNvSpPr>
          <p:nvPr/>
        </p:nvSpPr>
        <p:spPr bwMode="auto">
          <a:xfrm>
            <a:off x="8763000" y="228600"/>
            <a:ext cx="152400" cy="152400"/>
          </a:xfrm>
          <a:prstGeom prst="rect">
            <a:avLst/>
          </a:prstGeom>
          <a:solidFill>
            <a:srgbClr val="FFFF00"/>
          </a:solidFill>
          <a:ln w="9525">
            <a:noFill/>
            <a:miter lim="800000"/>
            <a:headEnd/>
            <a:tailEnd/>
          </a:ln>
        </p:spPr>
        <p:txBody>
          <a:bodyPr wrap="none" anchor="ctr"/>
          <a:lstStyle/>
          <a:p>
            <a:endParaRPr lang="en-US"/>
          </a:p>
        </p:txBody>
      </p:sp>
      <p:sp>
        <p:nvSpPr>
          <p:cNvPr id="13322" name="Rectangle 25">
            <a:hlinkClick r:id="rId5" action="ppaction://hlinksldjump"/>
          </p:cNvPr>
          <p:cNvSpPr>
            <a:spLocks noChangeArrowheads="1"/>
          </p:cNvSpPr>
          <p:nvPr/>
        </p:nvSpPr>
        <p:spPr bwMode="auto">
          <a:xfrm>
            <a:off x="8458200" y="381000"/>
            <a:ext cx="152400" cy="152400"/>
          </a:xfrm>
          <a:prstGeom prst="rect">
            <a:avLst/>
          </a:prstGeom>
          <a:solidFill>
            <a:srgbClr val="800080"/>
          </a:solidFill>
          <a:ln w="9525">
            <a:noFill/>
            <a:miter lim="800000"/>
            <a:headEnd/>
            <a:tailEnd/>
          </a:ln>
        </p:spPr>
        <p:txBody>
          <a:bodyPr wrap="none" anchor="ctr"/>
          <a:lstStyle/>
          <a:p>
            <a:endParaRPr lang="en-US"/>
          </a:p>
        </p:txBody>
      </p:sp>
      <p:sp>
        <p:nvSpPr>
          <p:cNvPr id="13323" name="Rectangle 26"/>
          <p:cNvSpPr>
            <a:spLocks noChangeArrowheads="1"/>
          </p:cNvSpPr>
          <p:nvPr/>
        </p:nvSpPr>
        <p:spPr bwMode="auto">
          <a:xfrm>
            <a:off x="8610600" y="381000"/>
            <a:ext cx="152400" cy="152400"/>
          </a:xfrm>
          <a:prstGeom prst="rect">
            <a:avLst/>
          </a:prstGeom>
          <a:solidFill>
            <a:srgbClr val="0000FF"/>
          </a:solidFill>
          <a:ln w="9525">
            <a:noFill/>
            <a:miter lim="800000"/>
            <a:headEnd/>
            <a:tailEnd/>
          </a:ln>
        </p:spPr>
        <p:txBody>
          <a:bodyPr wrap="none" anchor="ctr"/>
          <a:lstStyle/>
          <a:p>
            <a:endParaRPr lang="en-US"/>
          </a:p>
        </p:txBody>
      </p:sp>
      <p:sp>
        <p:nvSpPr>
          <p:cNvPr id="13324" name="Rectangle 27">
            <a:hlinkClick r:id="rId5" action="ppaction://hlinksldjump"/>
          </p:cNvPr>
          <p:cNvSpPr>
            <a:spLocks noChangeArrowheads="1"/>
          </p:cNvSpPr>
          <p:nvPr/>
        </p:nvSpPr>
        <p:spPr bwMode="auto">
          <a:xfrm>
            <a:off x="8763000" y="381000"/>
            <a:ext cx="152400" cy="152400"/>
          </a:xfrm>
          <a:prstGeom prst="rect">
            <a:avLst/>
          </a:prstGeom>
          <a:solidFill>
            <a:srgbClr val="008000"/>
          </a:solidFill>
          <a:ln w="9525">
            <a:noFill/>
            <a:miter lim="800000"/>
            <a:headEnd/>
            <a:tailEnd/>
          </a:ln>
        </p:spPr>
        <p:txBody>
          <a:bodyPr wrap="none" anchor="ctr"/>
          <a:lstStyle/>
          <a:p>
            <a:endParaRPr lang="en-US"/>
          </a:p>
        </p:txBody>
      </p:sp>
      <p:pic>
        <p:nvPicPr>
          <p:cNvPr id="13325" name="Picture 5"/>
          <p:cNvPicPr>
            <a:picLocks noChangeAspect="1" noChangeArrowheads="1"/>
          </p:cNvPicPr>
          <p:nvPr/>
        </p:nvPicPr>
        <p:blipFill>
          <a:blip r:embed="rId6"/>
          <a:srcRect/>
          <a:stretch>
            <a:fillRect/>
          </a:stretch>
        </p:blipFill>
        <p:spPr bwMode="auto">
          <a:xfrm>
            <a:off x="7966075" y="0"/>
            <a:ext cx="1177925" cy="1524000"/>
          </a:xfrm>
          <a:prstGeom prst="rect">
            <a:avLst/>
          </a:prstGeom>
          <a:noFill/>
          <a:ln w="9525">
            <a:noFill/>
            <a:miter lim="800000"/>
            <a:headEnd/>
            <a:tailEnd/>
          </a:ln>
        </p:spPr>
      </p:pic>
      <p:pic>
        <p:nvPicPr>
          <p:cNvPr id="20" name="Picture 4"/>
          <p:cNvPicPr>
            <a:picLocks noChangeArrowheads="1"/>
          </p:cNvPicPr>
          <p:nvPr/>
        </p:nvPicPr>
        <p:blipFill>
          <a:blip r:embed="rId7"/>
          <a:srcRect/>
          <a:stretch>
            <a:fillRect/>
          </a:stretch>
        </p:blipFill>
        <p:spPr bwMode="auto">
          <a:xfrm>
            <a:off x="0" y="4191000"/>
            <a:ext cx="9144000" cy="2666999"/>
          </a:xfrm>
          <a:prstGeom prst="rect">
            <a:avLst/>
          </a:prstGeom>
          <a:noFill/>
          <a:ln w="28575">
            <a:solidFill>
              <a:srgbClr val="000000"/>
            </a:solidFill>
            <a:miter lim="800000"/>
            <a:headEnd/>
            <a:tailEnd/>
          </a:ln>
        </p:spPr>
      </p:pic>
      <p:sp>
        <p:nvSpPr>
          <p:cNvPr id="21" name="Rectangle 20"/>
          <p:cNvSpPr/>
          <p:nvPr/>
        </p:nvSpPr>
        <p:spPr>
          <a:xfrm>
            <a:off x="304800" y="609600"/>
            <a:ext cx="2209800" cy="400110"/>
          </a:xfrm>
          <a:prstGeom prst="rect">
            <a:avLst/>
          </a:prstGeom>
        </p:spPr>
        <p:txBody>
          <a:bodyPr wrap="square">
            <a:spAutoFit/>
          </a:bodyPr>
          <a:lstStyle/>
          <a:p>
            <a:pPr>
              <a:buFont typeface="Wingdings" pitchFamily="2" charset="2"/>
              <a:buChar char="v"/>
            </a:pPr>
            <a:r>
              <a:rPr lang="en-US" sz="2000" b="1" dirty="0" smtClean="0">
                <a:solidFill>
                  <a:srgbClr val="0070C0"/>
                </a:solidFill>
                <a:latin typeface="Times New Roman" pitchFamily="18" charset="0"/>
                <a:cs typeface="Times New Roman" pitchFamily="18" charset="0"/>
              </a:rPr>
              <a:t>Radio waves</a:t>
            </a:r>
            <a:endParaRPr 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dissolve">
                                      <p:cBhvr>
                                        <p:cTn id="7" dur="500"/>
                                        <p:tgtEl>
                                          <p:spTgt spid="143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dissolve">
                                      <p:cBhvr>
                                        <p:cTn id="12" dur="500"/>
                                        <p:tgtEl>
                                          <p:spTgt spid="1433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dissolve">
                                      <p:cBhvr>
                                        <p:cTn id="17" dur="500"/>
                                        <p:tgtEl>
                                          <p:spTgt spid="1433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4339">
                                            <p:txEl>
                                              <p:pRg st="3" end="3"/>
                                            </p:txEl>
                                          </p:spTgt>
                                        </p:tgtEl>
                                        <p:attrNameLst>
                                          <p:attrName>style.visibility</p:attrName>
                                        </p:attrNameLst>
                                      </p:cBhvr>
                                      <p:to>
                                        <p:strVal val="visible"/>
                                      </p:to>
                                    </p:set>
                                    <p:animEffect transition="in" filter="dissolve">
                                      <p:cBhvr>
                                        <p:cTn id="22" dur="500"/>
                                        <p:tgtEl>
                                          <p:spTgt spid="14339">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4339">
                                            <p:txEl>
                                              <p:pRg st="4" end="4"/>
                                            </p:txEl>
                                          </p:spTgt>
                                        </p:tgtEl>
                                        <p:attrNameLst>
                                          <p:attrName>style.visibility</p:attrName>
                                        </p:attrNameLst>
                                      </p:cBhvr>
                                      <p:to>
                                        <p:strVal val="visible"/>
                                      </p:to>
                                    </p:set>
                                    <p:animEffect transition="in" filter="dissolve">
                                      <p:cBhvr>
                                        <p:cTn id="27" dur="500"/>
                                        <p:tgtEl>
                                          <p:spTgt spid="14339">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4339">
                                            <p:txEl>
                                              <p:pRg st="5" end="5"/>
                                            </p:txEl>
                                          </p:spTgt>
                                        </p:tgtEl>
                                        <p:attrNameLst>
                                          <p:attrName>style.visibility</p:attrName>
                                        </p:attrNameLst>
                                      </p:cBhvr>
                                      <p:to>
                                        <p:strVal val="visible"/>
                                      </p:to>
                                    </p:set>
                                    <p:animEffect transition="in" filter="dissolve">
                                      <p:cBhvr>
                                        <p:cTn id="32" dur="500"/>
                                        <p:tgtEl>
                                          <p:spTgt spid="14339">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4339">
                                            <p:txEl>
                                              <p:pRg st="6" end="6"/>
                                            </p:txEl>
                                          </p:spTgt>
                                        </p:tgtEl>
                                        <p:attrNameLst>
                                          <p:attrName>style.visibility</p:attrName>
                                        </p:attrNameLst>
                                      </p:cBhvr>
                                      <p:to>
                                        <p:strVal val="visible"/>
                                      </p:to>
                                    </p:set>
                                    <p:animEffect transition="in" filter="dissolve">
                                      <p:cBhvr>
                                        <p:cTn id="37" dur="500"/>
                                        <p:tgtEl>
                                          <p:spTgt spid="14339">
                                            <p:txEl>
                                              <p:pRg st="6" end="6"/>
                                            </p:txEl>
                                          </p:spTgt>
                                        </p:tgtEl>
                                      </p:cBhvr>
                                    </p:animEffect>
                                  </p:childTnLst>
                                </p:cTn>
                              </p:par>
                              <p:par>
                                <p:cTn id="38" presetID="9" presetClass="entr" presetSubtype="0" fill="hold" grpId="0" nodeType="withEffect">
                                  <p:stCondLst>
                                    <p:cond delay="0"/>
                                  </p:stCondLst>
                                  <p:childTnLst>
                                    <p:set>
                                      <p:cBhvr>
                                        <p:cTn id="39" dur="1" fill="hold">
                                          <p:stCondLst>
                                            <p:cond delay="0"/>
                                          </p:stCondLst>
                                        </p:cTn>
                                        <p:tgtEl>
                                          <p:spTgt spid="14339">
                                            <p:txEl>
                                              <p:pRg st="7" end="7"/>
                                            </p:txEl>
                                          </p:spTgt>
                                        </p:tgtEl>
                                        <p:attrNameLst>
                                          <p:attrName>style.visibility</p:attrName>
                                        </p:attrNameLst>
                                      </p:cBhvr>
                                      <p:to>
                                        <p:strVal val="visible"/>
                                      </p:to>
                                    </p:set>
                                    <p:animEffect transition="in" filter="dissolve">
                                      <p:cBhvr>
                                        <p:cTn id="40" dur="500"/>
                                        <p:tgtEl>
                                          <p:spTgt spid="14339">
                                            <p:txEl>
                                              <p:pRg st="7" end="7"/>
                                            </p:txEl>
                                          </p:spTgt>
                                        </p:tgtEl>
                                      </p:cBhvr>
                                    </p:animEffect>
                                  </p:childTnLst>
                                </p:cTn>
                              </p:par>
                            </p:childTnLst>
                          </p:cTn>
                        </p:par>
                        <p:par>
                          <p:cTn id="41" fill="hold">
                            <p:stCondLst>
                              <p:cond delay="500"/>
                            </p:stCondLst>
                            <p:childTnLst>
                              <p:par>
                                <p:cTn id="42" presetID="115074944" presetClass="entr" presetSubtype="124389632" fill="hold" nodeType="afterEffect">
                                  <p:stCondLst>
                                    <p:cond delay="0"/>
                                  </p:stCondLst>
                                  <p:childTnLst>
                                    <p:set>
                                      <p:cBhvr>
                                        <p:cTn id="43" dur="1" fill="hold">
                                          <p:stCondLst>
                                            <p:cond delay="499"/>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52400" y="152400"/>
            <a:ext cx="8229600" cy="609600"/>
          </a:xfrm>
        </p:spPr>
        <p:txBody>
          <a:bodyPr>
            <a:normAutofit/>
          </a:bodyPr>
          <a:lstStyle/>
          <a:p>
            <a:pPr eaLnBrk="1" hangingPunct="1"/>
            <a:r>
              <a:rPr lang="en-US" sz="3200" b="1" dirty="0" smtClean="0">
                <a:solidFill>
                  <a:schemeClr val="accent2"/>
                </a:solidFill>
                <a:latin typeface="Times New Roman" pitchFamily="18" charset="0"/>
                <a:cs typeface="Times New Roman" pitchFamily="18" charset="0"/>
              </a:rPr>
              <a:t>Microwaves</a:t>
            </a:r>
          </a:p>
        </p:txBody>
      </p:sp>
      <p:sp>
        <p:nvSpPr>
          <p:cNvPr id="15363" name="Rectangle 3"/>
          <p:cNvSpPr>
            <a:spLocks noGrp="1" noChangeArrowheads="1"/>
          </p:cNvSpPr>
          <p:nvPr>
            <p:ph idx="1"/>
          </p:nvPr>
        </p:nvSpPr>
        <p:spPr>
          <a:xfrm>
            <a:off x="228600" y="990600"/>
            <a:ext cx="8229600" cy="4525963"/>
          </a:xfrm>
        </p:spPr>
        <p:txBody>
          <a:bodyPr/>
          <a:lstStyle/>
          <a:p>
            <a:pPr eaLnBrk="1" hangingPunct="1"/>
            <a:r>
              <a:rPr lang="en-US" b="1" dirty="0" smtClean="0">
                <a:solidFill>
                  <a:srgbClr val="002060"/>
                </a:solidFill>
                <a:latin typeface="Times New Roman" pitchFamily="18" charset="0"/>
                <a:cs typeface="Times New Roman" pitchFamily="18" charset="0"/>
              </a:rPr>
              <a:t>Wavelengths from 1 mm- 1 m</a:t>
            </a:r>
          </a:p>
          <a:p>
            <a:pPr eaLnBrk="1" hangingPunct="1"/>
            <a:r>
              <a:rPr lang="en-US" b="1" dirty="0" smtClean="0">
                <a:solidFill>
                  <a:srgbClr val="002060"/>
                </a:solidFill>
                <a:latin typeface="Times New Roman" pitchFamily="18" charset="0"/>
                <a:cs typeface="Times New Roman" pitchFamily="18" charset="0"/>
              </a:rPr>
              <a:t>Uses:</a:t>
            </a:r>
          </a:p>
          <a:p>
            <a:pPr lvl="1" eaLnBrk="1" hangingPunct="1"/>
            <a:r>
              <a:rPr lang="en-US" b="1" dirty="0" smtClean="0">
                <a:solidFill>
                  <a:srgbClr val="002060"/>
                </a:solidFill>
                <a:latin typeface="Times New Roman" pitchFamily="18" charset="0"/>
                <a:cs typeface="Times New Roman" pitchFamily="18" charset="0"/>
              </a:rPr>
              <a:t>Microwave ovens</a:t>
            </a:r>
          </a:p>
          <a:p>
            <a:pPr lvl="1" eaLnBrk="1" hangingPunct="1"/>
            <a:r>
              <a:rPr lang="en-US" b="1" dirty="0" smtClean="0">
                <a:solidFill>
                  <a:srgbClr val="002060"/>
                </a:solidFill>
                <a:latin typeface="Times New Roman" pitchFamily="18" charset="0"/>
                <a:cs typeface="Times New Roman" pitchFamily="18" charset="0"/>
              </a:rPr>
              <a:t>Bluetooth headsets</a:t>
            </a:r>
          </a:p>
          <a:p>
            <a:pPr lvl="1" eaLnBrk="1" hangingPunct="1"/>
            <a:r>
              <a:rPr lang="en-US" b="1" dirty="0" smtClean="0">
                <a:solidFill>
                  <a:srgbClr val="002060"/>
                </a:solidFill>
                <a:latin typeface="Times New Roman" pitchFamily="18" charset="0"/>
                <a:cs typeface="Times New Roman" pitchFamily="18" charset="0"/>
              </a:rPr>
              <a:t>Broadband Wireless Internet</a:t>
            </a:r>
          </a:p>
          <a:p>
            <a:pPr lvl="1" eaLnBrk="1" hangingPunct="1"/>
            <a:r>
              <a:rPr lang="en-US" b="1" dirty="0" smtClean="0">
                <a:solidFill>
                  <a:srgbClr val="002060"/>
                </a:solidFill>
                <a:latin typeface="Times New Roman" pitchFamily="18" charset="0"/>
                <a:cs typeface="Times New Roman" pitchFamily="18" charset="0"/>
              </a:rPr>
              <a:t>Radar</a:t>
            </a:r>
          </a:p>
          <a:p>
            <a:pPr lvl="1" eaLnBrk="1" hangingPunct="1"/>
            <a:r>
              <a:rPr lang="en-US" b="1" dirty="0" smtClean="0">
                <a:solidFill>
                  <a:srgbClr val="002060"/>
                </a:solidFill>
                <a:latin typeface="Times New Roman" pitchFamily="18" charset="0"/>
                <a:cs typeface="Times New Roman" pitchFamily="18" charset="0"/>
              </a:rPr>
              <a:t>GPS</a:t>
            </a:r>
          </a:p>
        </p:txBody>
      </p:sp>
      <p:pic>
        <p:nvPicPr>
          <p:cNvPr id="14341" name="Picture 5"/>
          <p:cNvPicPr>
            <a:picLocks noChangeAspect="1" noChangeArrowheads="1"/>
          </p:cNvPicPr>
          <p:nvPr/>
        </p:nvPicPr>
        <p:blipFill>
          <a:blip r:embed="rId3"/>
          <a:srcRect/>
          <a:stretch>
            <a:fillRect/>
          </a:stretch>
        </p:blipFill>
        <p:spPr bwMode="auto">
          <a:xfrm>
            <a:off x="5943600" y="1981200"/>
            <a:ext cx="2819400" cy="2366962"/>
          </a:xfrm>
          <a:prstGeom prst="rect">
            <a:avLst/>
          </a:prstGeom>
          <a:noFill/>
          <a:ln w="9525">
            <a:noFill/>
            <a:miter lim="800000"/>
            <a:headEnd/>
            <a:tailEnd/>
          </a:ln>
        </p:spPr>
      </p:pic>
      <p:pic>
        <p:nvPicPr>
          <p:cNvPr id="14342" name="Picture 6"/>
          <p:cNvPicPr>
            <a:picLocks noChangeAspect="1" noChangeArrowheads="1"/>
          </p:cNvPicPr>
          <p:nvPr/>
        </p:nvPicPr>
        <p:blipFill>
          <a:blip r:embed="rId4"/>
          <a:srcRect r="3030"/>
          <a:stretch>
            <a:fillRect/>
          </a:stretch>
        </p:blipFill>
        <p:spPr bwMode="auto">
          <a:xfrm>
            <a:off x="304800" y="4495800"/>
            <a:ext cx="7391400" cy="23622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Effect transition="in" filter="dissolve">
                                      <p:cBhvr>
                                        <p:cTn id="7" dur="500"/>
                                        <p:tgtEl>
                                          <p:spTgt spid="1536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363">
                                            <p:txEl>
                                              <p:pRg st="1" end="1"/>
                                            </p:txEl>
                                          </p:spTgt>
                                        </p:tgtEl>
                                        <p:attrNameLst>
                                          <p:attrName>style.visibility</p:attrName>
                                        </p:attrNameLst>
                                      </p:cBhvr>
                                      <p:to>
                                        <p:strVal val="visible"/>
                                      </p:to>
                                    </p:set>
                                    <p:animEffect transition="in" filter="dissolve">
                                      <p:cBhvr>
                                        <p:cTn id="12" dur="500"/>
                                        <p:tgtEl>
                                          <p:spTgt spid="1536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5363">
                                            <p:txEl>
                                              <p:pRg st="2" end="2"/>
                                            </p:txEl>
                                          </p:spTgt>
                                        </p:tgtEl>
                                        <p:attrNameLst>
                                          <p:attrName>style.visibility</p:attrName>
                                        </p:attrNameLst>
                                      </p:cBhvr>
                                      <p:to>
                                        <p:strVal val="visible"/>
                                      </p:to>
                                    </p:set>
                                    <p:animEffect transition="in" filter="dissolve">
                                      <p:cBhvr>
                                        <p:cTn id="17" dur="500"/>
                                        <p:tgtEl>
                                          <p:spTgt spid="1536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5363">
                                            <p:txEl>
                                              <p:pRg st="3" end="3"/>
                                            </p:txEl>
                                          </p:spTgt>
                                        </p:tgtEl>
                                        <p:attrNameLst>
                                          <p:attrName>style.visibility</p:attrName>
                                        </p:attrNameLst>
                                      </p:cBhvr>
                                      <p:to>
                                        <p:strVal val="visible"/>
                                      </p:to>
                                    </p:set>
                                    <p:animEffect transition="in" filter="dissolve">
                                      <p:cBhvr>
                                        <p:cTn id="22" dur="500"/>
                                        <p:tgtEl>
                                          <p:spTgt spid="1536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5363">
                                            <p:txEl>
                                              <p:pRg st="4" end="4"/>
                                            </p:txEl>
                                          </p:spTgt>
                                        </p:tgtEl>
                                        <p:attrNameLst>
                                          <p:attrName>style.visibility</p:attrName>
                                        </p:attrNameLst>
                                      </p:cBhvr>
                                      <p:to>
                                        <p:strVal val="visible"/>
                                      </p:to>
                                    </p:set>
                                    <p:animEffect transition="in" filter="dissolve">
                                      <p:cBhvr>
                                        <p:cTn id="27" dur="500"/>
                                        <p:tgtEl>
                                          <p:spTgt spid="15363">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5363">
                                            <p:txEl>
                                              <p:pRg st="5" end="5"/>
                                            </p:txEl>
                                          </p:spTgt>
                                        </p:tgtEl>
                                        <p:attrNameLst>
                                          <p:attrName>style.visibility</p:attrName>
                                        </p:attrNameLst>
                                      </p:cBhvr>
                                      <p:to>
                                        <p:strVal val="visible"/>
                                      </p:to>
                                    </p:set>
                                    <p:animEffect transition="in" filter="dissolve">
                                      <p:cBhvr>
                                        <p:cTn id="32" dur="500"/>
                                        <p:tgtEl>
                                          <p:spTgt spid="15363">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5363">
                                            <p:txEl>
                                              <p:pRg st="6" end="6"/>
                                            </p:txEl>
                                          </p:spTgt>
                                        </p:tgtEl>
                                        <p:attrNameLst>
                                          <p:attrName>style.visibility</p:attrName>
                                        </p:attrNameLst>
                                      </p:cBhvr>
                                      <p:to>
                                        <p:strVal val="visible"/>
                                      </p:to>
                                    </p:set>
                                    <p:animEffect transition="in" filter="dissolve">
                                      <p:cBhvr>
                                        <p:cTn id="37" dur="500"/>
                                        <p:tgtEl>
                                          <p:spTgt spid="1536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0" y="0"/>
            <a:ext cx="8229600" cy="762000"/>
          </a:xfrm>
        </p:spPr>
        <p:txBody>
          <a:bodyPr>
            <a:normAutofit/>
          </a:bodyPr>
          <a:lstStyle/>
          <a:p>
            <a:pPr eaLnBrk="1" hangingPunct="1"/>
            <a:r>
              <a:rPr lang="en-US" sz="3200" b="1" dirty="0" smtClean="0">
                <a:solidFill>
                  <a:schemeClr val="accent2"/>
                </a:solidFill>
                <a:latin typeface="Times New Roman" pitchFamily="18" charset="0"/>
                <a:cs typeface="Times New Roman" pitchFamily="18" charset="0"/>
              </a:rPr>
              <a:t>Infrared Radiation</a:t>
            </a:r>
          </a:p>
        </p:txBody>
      </p:sp>
      <p:sp>
        <p:nvSpPr>
          <p:cNvPr id="15363" name="AutoShape 3"/>
          <p:cNvSpPr>
            <a:spLocks noGrp="1" noChangeAspect="1" noChangeArrowheads="1"/>
          </p:cNvSpPr>
          <p:nvPr>
            <p:ph idx="1"/>
          </p:nvPr>
        </p:nvSpPr>
        <p:spPr/>
        <p:txBody>
          <a:bodyPr/>
          <a:lstStyle/>
          <a:p>
            <a:pPr eaLnBrk="1" hangingPunct="1"/>
            <a:r>
              <a:rPr lang="en-US" b="1" dirty="0" smtClean="0">
                <a:latin typeface="Times New Roman" pitchFamily="18" charset="0"/>
                <a:cs typeface="Times New Roman" pitchFamily="18" charset="0"/>
              </a:rPr>
              <a:t>Wavelengths in between microwaves and visible light</a:t>
            </a:r>
          </a:p>
          <a:p>
            <a:pPr eaLnBrk="1" hangingPunct="1"/>
            <a:r>
              <a:rPr lang="en-US" b="1" dirty="0" smtClean="0">
                <a:latin typeface="Times New Roman" pitchFamily="18" charset="0"/>
                <a:cs typeface="Times New Roman" pitchFamily="18" charset="0"/>
              </a:rPr>
              <a:t>Uses:</a:t>
            </a:r>
          </a:p>
          <a:p>
            <a:pPr lvl="1" eaLnBrk="1" hangingPunct="1"/>
            <a:r>
              <a:rPr lang="en-US" b="1" dirty="0" smtClean="0">
                <a:latin typeface="Times New Roman" pitchFamily="18" charset="0"/>
                <a:cs typeface="Times New Roman" pitchFamily="18" charset="0"/>
              </a:rPr>
              <a:t>Night vision goggles</a:t>
            </a:r>
          </a:p>
          <a:p>
            <a:pPr lvl="1" eaLnBrk="1" hangingPunct="1"/>
            <a:r>
              <a:rPr lang="en-US" b="1" dirty="0" smtClean="0">
                <a:latin typeface="Times New Roman" pitchFamily="18" charset="0"/>
                <a:cs typeface="Times New Roman" pitchFamily="18" charset="0"/>
              </a:rPr>
              <a:t>Remote controls</a:t>
            </a:r>
          </a:p>
          <a:p>
            <a:pPr lvl="1" eaLnBrk="1" hangingPunct="1"/>
            <a:r>
              <a:rPr lang="en-US" b="1" dirty="0" smtClean="0">
                <a:latin typeface="Times New Roman" pitchFamily="18" charset="0"/>
                <a:cs typeface="Times New Roman" pitchFamily="18" charset="0"/>
              </a:rPr>
              <a:t>Heat-seeking missiles</a:t>
            </a:r>
          </a:p>
        </p:txBody>
      </p:sp>
      <p:pic>
        <p:nvPicPr>
          <p:cNvPr id="15364" name="Picture 4"/>
          <p:cNvPicPr>
            <a:picLocks noChangeAspect="1" noChangeArrowheads="1"/>
          </p:cNvPicPr>
          <p:nvPr/>
        </p:nvPicPr>
        <p:blipFill>
          <a:blip r:embed="rId3"/>
          <a:srcRect/>
          <a:stretch>
            <a:fillRect/>
          </a:stretch>
        </p:blipFill>
        <p:spPr bwMode="auto">
          <a:xfrm>
            <a:off x="0" y="4343400"/>
            <a:ext cx="8839200" cy="2514600"/>
          </a:xfrm>
          <a:prstGeom prst="rect">
            <a:avLst/>
          </a:prstGeom>
          <a:noFill/>
          <a:ln w="9525">
            <a:noFill/>
            <a:miter lim="800000"/>
            <a:headEnd/>
            <a:tailEnd/>
          </a:ln>
        </p:spPr>
      </p:pic>
      <p:pic>
        <p:nvPicPr>
          <p:cNvPr id="15365" name="Picture 5"/>
          <p:cNvPicPr>
            <a:picLocks noChangeAspect="1" noChangeArrowheads="1"/>
          </p:cNvPicPr>
          <p:nvPr/>
        </p:nvPicPr>
        <p:blipFill>
          <a:blip r:embed="rId4"/>
          <a:srcRect/>
          <a:stretch>
            <a:fillRect/>
          </a:stretch>
        </p:blipFill>
        <p:spPr bwMode="auto">
          <a:xfrm>
            <a:off x="7010400" y="2286000"/>
            <a:ext cx="2133600" cy="1828800"/>
          </a:xfrm>
          <a:prstGeom prst="rect">
            <a:avLst/>
          </a:prstGeom>
          <a:noFill/>
          <a:ln w="9525">
            <a:noFill/>
            <a:miter lim="800000"/>
            <a:headEnd/>
            <a:tailEnd/>
          </a:ln>
        </p:spPr>
      </p:pic>
      <p:pic>
        <p:nvPicPr>
          <p:cNvPr id="15366" name="Picture 6"/>
          <p:cNvPicPr>
            <a:picLocks noChangeAspect="1" noChangeArrowheads="1"/>
          </p:cNvPicPr>
          <p:nvPr/>
        </p:nvPicPr>
        <p:blipFill>
          <a:blip r:embed="rId5"/>
          <a:srcRect r="24529" b="9434"/>
          <a:stretch>
            <a:fillRect/>
          </a:stretch>
        </p:blipFill>
        <p:spPr bwMode="auto">
          <a:xfrm>
            <a:off x="5410200" y="2286000"/>
            <a:ext cx="1524000" cy="1828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52400" y="228600"/>
            <a:ext cx="8229600" cy="941387"/>
          </a:xfrm>
        </p:spPr>
        <p:txBody>
          <a:bodyPr>
            <a:normAutofit/>
          </a:bodyPr>
          <a:lstStyle/>
          <a:p>
            <a:pPr eaLnBrk="1" hangingPunct="1"/>
            <a:r>
              <a:rPr lang="en-US" sz="3200" b="1" dirty="0" smtClean="0">
                <a:solidFill>
                  <a:schemeClr val="accent2"/>
                </a:solidFill>
                <a:latin typeface="Times New Roman" pitchFamily="18" charset="0"/>
                <a:cs typeface="Times New Roman" pitchFamily="18" charset="0"/>
              </a:rPr>
              <a:t>Visible light</a:t>
            </a:r>
          </a:p>
        </p:txBody>
      </p:sp>
      <p:sp>
        <p:nvSpPr>
          <p:cNvPr id="17411" name="Rectangle 3"/>
          <p:cNvSpPr>
            <a:spLocks noGrp="1" noChangeArrowheads="1"/>
          </p:cNvSpPr>
          <p:nvPr>
            <p:ph idx="1"/>
          </p:nvPr>
        </p:nvSpPr>
        <p:spPr>
          <a:xfrm>
            <a:off x="457200" y="1371600"/>
            <a:ext cx="6180138" cy="4530725"/>
          </a:xfrm>
        </p:spPr>
        <p:txBody>
          <a:bodyPr/>
          <a:lstStyle/>
          <a:p>
            <a:pPr eaLnBrk="1" hangingPunct="1">
              <a:buFont typeface="Wingdings" pitchFamily="-109" charset="2"/>
              <a:buChar char="p"/>
              <a:defRPr/>
            </a:pPr>
            <a:r>
              <a:rPr lang="en-US" sz="2800" b="1" dirty="0" smtClean="0">
                <a:latin typeface="Times New Roman" pitchFamily="18" charset="0"/>
                <a:cs typeface="Times New Roman" pitchFamily="18" charset="0"/>
              </a:rPr>
              <a:t>Only type of EM wave able to be detected by the human eye</a:t>
            </a:r>
          </a:p>
          <a:p>
            <a:pPr eaLnBrk="1" hangingPunct="1">
              <a:buFont typeface="Wingdings" pitchFamily="-109" charset="2"/>
              <a:buChar char="p"/>
              <a:defRPr/>
            </a:pPr>
            <a:r>
              <a:rPr lang="en-US" sz="2800" b="1" dirty="0" smtClean="0">
                <a:latin typeface="Times New Roman" pitchFamily="18" charset="0"/>
                <a:cs typeface="Times New Roman" pitchFamily="18" charset="0"/>
              </a:rPr>
              <a:t>Violet is the highest frequency light</a:t>
            </a:r>
          </a:p>
          <a:p>
            <a:pPr eaLnBrk="1" hangingPunct="1">
              <a:buFont typeface="Wingdings" pitchFamily="-109" charset="2"/>
              <a:buChar char="p"/>
              <a:defRPr/>
            </a:pPr>
            <a:r>
              <a:rPr lang="en-US" sz="2800" b="1" dirty="0" smtClean="0">
                <a:latin typeface="Times New Roman" pitchFamily="18" charset="0"/>
                <a:cs typeface="Times New Roman" pitchFamily="18" charset="0"/>
              </a:rPr>
              <a:t>Red light is the lowest frequency light</a:t>
            </a:r>
          </a:p>
          <a:p>
            <a:pPr marL="0" indent="0" eaLnBrk="1" hangingPunct="1">
              <a:buFont typeface="Wingdings" pitchFamily="-109" charset="2"/>
              <a:buNone/>
              <a:defRPr/>
            </a:pPr>
            <a:endParaRPr lang="en-US" sz="2800" dirty="0" smtClean="0">
              <a:ea typeface="+mn-ea"/>
              <a:cs typeface="+mn-cs"/>
            </a:endParaRPr>
          </a:p>
        </p:txBody>
      </p:sp>
      <p:pic>
        <p:nvPicPr>
          <p:cNvPr id="16388" name="Picture 4"/>
          <p:cNvPicPr>
            <a:picLocks noChangeAspect="1" noChangeArrowheads="1"/>
          </p:cNvPicPr>
          <p:nvPr/>
        </p:nvPicPr>
        <p:blipFill>
          <a:blip r:embed="rId3"/>
          <a:srcRect/>
          <a:stretch>
            <a:fillRect/>
          </a:stretch>
        </p:blipFill>
        <p:spPr bwMode="auto">
          <a:xfrm>
            <a:off x="228600" y="4114800"/>
            <a:ext cx="6629400" cy="2133600"/>
          </a:xfrm>
          <a:prstGeom prst="rect">
            <a:avLst/>
          </a:prstGeom>
          <a:noFill/>
          <a:ln w="9525">
            <a:noFill/>
            <a:miter lim="800000"/>
            <a:headEnd/>
            <a:tailEnd/>
          </a:ln>
        </p:spPr>
      </p:pic>
      <p:pic>
        <p:nvPicPr>
          <p:cNvPr id="16389" name="Picture 5"/>
          <p:cNvPicPr>
            <a:picLocks noChangeAspect="1" noChangeArrowheads="1"/>
          </p:cNvPicPr>
          <p:nvPr/>
        </p:nvPicPr>
        <p:blipFill>
          <a:blip r:embed="rId4"/>
          <a:srcRect/>
          <a:stretch>
            <a:fillRect/>
          </a:stretch>
        </p:blipFill>
        <p:spPr bwMode="auto">
          <a:xfrm>
            <a:off x="7162800" y="2895600"/>
            <a:ext cx="1981200" cy="2133600"/>
          </a:xfrm>
          <a:prstGeom prst="rect">
            <a:avLst/>
          </a:prstGeom>
          <a:noFill/>
          <a:ln w="9525">
            <a:noFill/>
            <a:miter lim="800000"/>
            <a:headEnd/>
            <a:tailEnd/>
          </a:ln>
        </p:spPr>
      </p:pic>
      <p:grpSp>
        <p:nvGrpSpPr>
          <p:cNvPr id="2" name="Group 7"/>
          <p:cNvGrpSpPr>
            <a:grpSpLocks/>
          </p:cNvGrpSpPr>
          <p:nvPr/>
        </p:nvGrpSpPr>
        <p:grpSpPr bwMode="auto">
          <a:xfrm>
            <a:off x="8458200" y="228600"/>
            <a:ext cx="457200" cy="304800"/>
            <a:chOff x="3744" y="192"/>
            <a:chExt cx="288" cy="192"/>
          </a:xfrm>
        </p:grpSpPr>
        <p:sp>
          <p:nvSpPr>
            <p:cNvPr id="16398" name="Rectangle 8">
              <a:hlinkClick r:id="rId5" action="ppaction://hlinksldjump"/>
            </p:cNvPr>
            <p:cNvSpPr>
              <a:spLocks noChangeArrowheads="1"/>
            </p:cNvSpPr>
            <p:nvPr/>
          </p:nvSpPr>
          <p:spPr bwMode="auto">
            <a:xfrm>
              <a:off x="3744" y="192"/>
              <a:ext cx="96" cy="96"/>
            </a:xfrm>
            <a:prstGeom prst="rect">
              <a:avLst/>
            </a:prstGeom>
            <a:solidFill>
              <a:srgbClr val="FF0000"/>
            </a:solidFill>
            <a:ln w="9525">
              <a:noFill/>
              <a:miter lim="800000"/>
              <a:headEnd/>
              <a:tailEnd/>
            </a:ln>
          </p:spPr>
          <p:txBody>
            <a:bodyPr wrap="none" anchor="ctr"/>
            <a:lstStyle/>
            <a:p>
              <a:endParaRPr lang="en-US"/>
            </a:p>
          </p:txBody>
        </p:sp>
        <p:sp>
          <p:nvSpPr>
            <p:cNvPr id="16399" name="Rectangle 9">
              <a:hlinkClick r:id="rId5" action="ppaction://hlinksldjump"/>
            </p:cNvPr>
            <p:cNvSpPr>
              <a:spLocks noChangeArrowheads="1"/>
            </p:cNvSpPr>
            <p:nvPr/>
          </p:nvSpPr>
          <p:spPr bwMode="auto">
            <a:xfrm>
              <a:off x="3840" y="192"/>
              <a:ext cx="96" cy="96"/>
            </a:xfrm>
            <a:prstGeom prst="rect">
              <a:avLst/>
            </a:prstGeom>
            <a:solidFill>
              <a:srgbClr val="FF9900"/>
            </a:solidFill>
            <a:ln w="9525">
              <a:noFill/>
              <a:miter lim="800000"/>
              <a:headEnd/>
              <a:tailEnd/>
            </a:ln>
          </p:spPr>
          <p:txBody>
            <a:bodyPr wrap="none" anchor="ctr"/>
            <a:lstStyle/>
            <a:p>
              <a:endParaRPr lang="en-US"/>
            </a:p>
          </p:txBody>
        </p:sp>
        <p:sp>
          <p:nvSpPr>
            <p:cNvPr id="16400" name="Rectangle 10"/>
            <p:cNvSpPr>
              <a:spLocks noChangeArrowheads="1"/>
            </p:cNvSpPr>
            <p:nvPr/>
          </p:nvSpPr>
          <p:spPr bwMode="auto">
            <a:xfrm>
              <a:off x="3936" y="192"/>
              <a:ext cx="96" cy="96"/>
            </a:xfrm>
            <a:prstGeom prst="rect">
              <a:avLst/>
            </a:prstGeom>
            <a:solidFill>
              <a:srgbClr val="FFFF00"/>
            </a:solidFill>
            <a:ln w="9525">
              <a:noFill/>
              <a:miter lim="800000"/>
              <a:headEnd/>
              <a:tailEnd/>
            </a:ln>
          </p:spPr>
          <p:txBody>
            <a:bodyPr wrap="none" anchor="ctr"/>
            <a:lstStyle/>
            <a:p>
              <a:endParaRPr lang="en-US"/>
            </a:p>
          </p:txBody>
        </p:sp>
        <p:sp>
          <p:nvSpPr>
            <p:cNvPr id="16401" name="Rectangle 11">
              <a:hlinkClick r:id="rId5" action="ppaction://hlinksldjump"/>
            </p:cNvPr>
            <p:cNvSpPr>
              <a:spLocks noChangeArrowheads="1"/>
            </p:cNvSpPr>
            <p:nvPr/>
          </p:nvSpPr>
          <p:spPr bwMode="auto">
            <a:xfrm>
              <a:off x="3744" y="288"/>
              <a:ext cx="96" cy="96"/>
            </a:xfrm>
            <a:prstGeom prst="rect">
              <a:avLst/>
            </a:prstGeom>
            <a:solidFill>
              <a:srgbClr val="800080"/>
            </a:solidFill>
            <a:ln w="9525">
              <a:noFill/>
              <a:miter lim="800000"/>
              <a:headEnd/>
              <a:tailEnd/>
            </a:ln>
          </p:spPr>
          <p:txBody>
            <a:bodyPr wrap="none" anchor="ctr"/>
            <a:lstStyle/>
            <a:p>
              <a:endParaRPr lang="en-US"/>
            </a:p>
          </p:txBody>
        </p:sp>
        <p:sp>
          <p:nvSpPr>
            <p:cNvPr id="16402" name="Rectangle 12"/>
            <p:cNvSpPr>
              <a:spLocks noChangeArrowheads="1"/>
            </p:cNvSpPr>
            <p:nvPr/>
          </p:nvSpPr>
          <p:spPr bwMode="auto">
            <a:xfrm>
              <a:off x="3840" y="288"/>
              <a:ext cx="96" cy="96"/>
            </a:xfrm>
            <a:prstGeom prst="rect">
              <a:avLst/>
            </a:prstGeom>
            <a:solidFill>
              <a:srgbClr val="0000FF"/>
            </a:solidFill>
            <a:ln w="9525">
              <a:noFill/>
              <a:miter lim="800000"/>
              <a:headEnd/>
              <a:tailEnd/>
            </a:ln>
          </p:spPr>
          <p:txBody>
            <a:bodyPr wrap="none" anchor="ctr"/>
            <a:lstStyle/>
            <a:p>
              <a:endParaRPr lang="en-US"/>
            </a:p>
          </p:txBody>
        </p:sp>
        <p:sp>
          <p:nvSpPr>
            <p:cNvPr id="16403" name="Rectangle 13">
              <a:hlinkClick r:id="rId5" action="ppaction://hlinksldjump"/>
            </p:cNvPr>
            <p:cNvSpPr>
              <a:spLocks noChangeArrowheads="1"/>
            </p:cNvSpPr>
            <p:nvPr/>
          </p:nvSpPr>
          <p:spPr bwMode="auto">
            <a:xfrm>
              <a:off x="3936" y="288"/>
              <a:ext cx="96" cy="96"/>
            </a:xfrm>
            <a:prstGeom prst="rect">
              <a:avLst/>
            </a:prstGeom>
            <a:solidFill>
              <a:srgbClr val="008000"/>
            </a:solidFill>
            <a:ln w="9525">
              <a:noFill/>
              <a:miter lim="800000"/>
              <a:headEnd/>
              <a:tailEnd/>
            </a:ln>
          </p:spPr>
          <p:txBody>
            <a:bodyPr wrap="none" anchor="ctr"/>
            <a:lstStyle/>
            <a:p>
              <a:endParaRPr lang="en-US"/>
            </a:p>
          </p:txBody>
        </p:sp>
      </p:grpSp>
      <p:sp>
        <p:nvSpPr>
          <p:cNvPr id="16391" name="Rectangle 14">
            <a:hlinkClick r:id="rId5" action="ppaction://hlinksldjump"/>
          </p:cNvPr>
          <p:cNvSpPr>
            <a:spLocks noChangeArrowheads="1"/>
          </p:cNvSpPr>
          <p:nvPr/>
        </p:nvSpPr>
        <p:spPr bwMode="auto">
          <a:xfrm>
            <a:off x="8458200" y="228600"/>
            <a:ext cx="152400" cy="152400"/>
          </a:xfrm>
          <a:prstGeom prst="rect">
            <a:avLst/>
          </a:prstGeom>
          <a:solidFill>
            <a:srgbClr val="FF0000"/>
          </a:solidFill>
          <a:ln w="9525">
            <a:noFill/>
            <a:miter lim="800000"/>
            <a:headEnd/>
            <a:tailEnd/>
          </a:ln>
        </p:spPr>
        <p:txBody>
          <a:bodyPr wrap="none" anchor="ctr"/>
          <a:lstStyle/>
          <a:p>
            <a:endParaRPr lang="en-US"/>
          </a:p>
        </p:txBody>
      </p:sp>
      <p:sp>
        <p:nvSpPr>
          <p:cNvPr id="16392" name="Rectangle 15">
            <a:hlinkClick r:id="rId5" action="ppaction://hlinksldjump"/>
          </p:cNvPr>
          <p:cNvSpPr>
            <a:spLocks noChangeArrowheads="1"/>
          </p:cNvSpPr>
          <p:nvPr/>
        </p:nvSpPr>
        <p:spPr bwMode="auto">
          <a:xfrm>
            <a:off x="8610600" y="228600"/>
            <a:ext cx="152400" cy="152400"/>
          </a:xfrm>
          <a:prstGeom prst="rect">
            <a:avLst/>
          </a:prstGeom>
          <a:solidFill>
            <a:srgbClr val="FF9900"/>
          </a:solidFill>
          <a:ln w="9525">
            <a:noFill/>
            <a:miter lim="800000"/>
            <a:headEnd/>
            <a:tailEnd/>
          </a:ln>
        </p:spPr>
        <p:txBody>
          <a:bodyPr wrap="none" anchor="ctr"/>
          <a:lstStyle/>
          <a:p>
            <a:endParaRPr lang="en-US"/>
          </a:p>
        </p:txBody>
      </p:sp>
      <p:sp>
        <p:nvSpPr>
          <p:cNvPr id="16393" name="Rectangle 16"/>
          <p:cNvSpPr>
            <a:spLocks noChangeArrowheads="1"/>
          </p:cNvSpPr>
          <p:nvPr/>
        </p:nvSpPr>
        <p:spPr bwMode="auto">
          <a:xfrm>
            <a:off x="8763000" y="228600"/>
            <a:ext cx="152400" cy="152400"/>
          </a:xfrm>
          <a:prstGeom prst="rect">
            <a:avLst/>
          </a:prstGeom>
          <a:solidFill>
            <a:srgbClr val="FFFF00"/>
          </a:solidFill>
          <a:ln w="9525">
            <a:noFill/>
            <a:miter lim="800000"/>
            <a:headEnd/>
            <a:tailEnd/>
          </a:ln>
        </p:spPr>
        <p:txBody>
          <a:bodyPr wrap="none" anchor="ctr"/>
          <a:lstStyle/>
          <a:p>
            <a:endParaRPr lang="en-US"/>
          </a:p>
        </p:txBody>
      </p:sp>
      <p:sp>
        <p:nvSpPr>
          <p:cNvPr id="16394" name="Rectangle 17">
            <a:hlinkClick r:id="rId5" action="ppaction://hlinksldjump"/>
          </p:cNvPr>
          <p:cNvSpPr>
            <a:spLocks noChangeArrowheads="1"/>
          </p:cNvSpPr>
          <p:nvPr/>
        </p:nvSpPr>
        <p:spPr bwMode="auto">
          <a:xfrm>
            <a:off x="8458200" y="381000"/>
            <a:ext cx="152400" cy="152400"/>
          </a:xfrm>
          <a:prstGeom prst="rect">
            <a:avLst/>
          </a:prstGeom>
          <a:solidFill>
            <a:srgbClr val="800080"/>
          </a:solidFill>
          <a:ln w="9525">
            <a:noFill/>
            <a:miter lim="800000"/>
            <a:headEnd/>
            <a:tailEnd/>
          </a:ln>
        </p:spPr>
        <p:txBody>
          <a:bodyPr wrap="none" anchor="ctr"/>
          <a:lstStyle/>
          <a:p>
            <a:endParaRPr lang="en-US"/>
          </a:p>
        </p:txBody>
      </p:sp>
      <p:sp>
        <p:nvSpPr>
          <p:cNvPr id="16395" name="Rectangle 18"/>
          <p:cNvSpPr>
            <a:spLocks noChangeArrowheads="1"/>
          </p:cNvSpPr>
          <p:nvPr/>
        </p:nvSpPr>
        <p:spPr bwMode="auto">
          <a:xfrm>
            <a:off x="8610600" y="381000"/>
            <a:ext cx="152400" cy="152400"/>
          </a:xfrm>
          <a:prstGeom prst="rect">
            <a:avLst/>
          </a:prstGeom>
          <a:solidFill>
            <a:srgbClr val="0000FF"/>
          </a:solidFill>
          <a:ln w="9525">
            <a:noFill/>
            <a:miter lim="800000"/>
            <a:headEnd/>
            <a:tailEnd/>
          </a:ln>
        </p:spPr>
        <p:txBody>
          <a:bodyPr wrap="none" anchor="ctr"/>
          <a:lstStyle/>
          <a:p>
            <a:endParaRPr lang="en-US"/>
          </a:p>
        </p:txBody>
      </p:sp>
      <p:sp>
        <p:nvSpPr>
          <p:cNvPr id="16396" name="Rectangle 19">
            <a:hlinkClick r:id="rId5" action="ppaction://hlinksldjump"/>
          </p:cNvPr>
          <p:cNvSpPr>
            <a:spLocks noChangeArrowheads="1"/>
          </p:cNvSpPr>
          <p:nvPr/>
        </p:nvSpPr>
        <p:spPr bwMode="auto">
          <a:xfrm>
            <a:off x="8763000" y="381000"/>
            <a:ext cx="152400" cy="152400"/>
          </a:xfrm>
          <a:prstGeom prst="rect">
            <a:avLst/>
          </a:prstGeom>
          <a:solidFill>
            <a:srgbClr val="008000"/>
          </a:solidFill>
          <a:ln w="9525">
            <a:noFill/>
            <a:miter lim="800000"/>
            <a:headEnd/>
            <a:tailEnd/>
          </a:ln>
        </p:spPr>
        <p:txBody>
          <a:bodyPr wrap="none" anchor="ctr"/>
          <a:lstStyle/>
          <a:p>
            <a:endParaRPr lang="en-US"/>
          </a:p>
        </p:txBody>
      </p:sp>
      <p:pic>
        <p:nvPicPr>
          <p:cNvPr id="16397" name="Picture 21" descr="http://upload.wikimedia.org/wikipedia/commons/7/76/Rainbow_above_Kaviskis_Lake,_Lithuania.jpg"/>
          <p:cNvPicPr>
            <a:picLocks noChangeAspect="1" noChangeArrowheads="1"/>
          </p:cNvPicPr>
          <p:nvPr/>
        </p:nvPicPr>
        <p:blipFill>
          <a:blip r:embed="rId6"/>
          <a:srcRect/>
          <a:stretch>
            <a:fillRect/>
          </a:stretch>
        </p:blipFill>
        <p:spPr bwMode="auto">
          <a:xfrm>
            <a:off x="6637338" y="228600"/>
            <a:ext cx="2401887" cy="25146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Effect transition="in" filter="dissolve">
                                      <p:cBhvr>
                                        <p:cTn id="7" dur="500"/>
                                        <p:tgtEl>
                                          <p:spTgt spid="1741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7411">
                                            <p:txEl>
                                              <p:pRg st="1" end="1"/>
                                            </p:txEl>
                                          </p:spTgt>
                                        </p:tgtEl>
                                        <p:attrNameLst>
                                          <p:attrName>style.visibility</p:attrName>
                                        </p:attrNameLst>
                                      </p:cBhvr>
                                      <p:to>
                                        <p:strVal val="visible"/>
                                      </p:to>
                                    </p:set>
                                    <p:animEffect transition="in" filter="dissolve">
                                      <p:cBhvr>
                                        <p:cTn id="12" dur="500"/>
                                        <p:tgtEl>
                                          <p:spTgt spid="1741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7411">
                                            <p:txEl>
                                              <p:pRg st="2" end="2"/>
                                            </p:txEl>
                                          </p:spTgt>
                                        </p:tgtEl>
                                        <p:attrNameLst>
                                          <p:attrName>style.visibility</p:attrName>
                                        </p:attrNameLst>
                                      </p:cBhvr>
                                      <p:to>
                                        <p:strVal val="visible"/>
                                      </p:to>
                                    </p:set>
                                    <p:animEffect transition="in" filter="dissolve">
                                      <p:cBhvr>
                                        <p:cTn id="17" dur="500"/>
                                        <p:tgtEl>
                                          <p:spTgt spid="174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304800" y="228600"/>
            <a:ext cx="8229600" cy="715962"/>
          </a:xfrm>
        </p:spPr>
        <p:txBody>
          <a:bodyPr>
            <a:normAutofit/>
          </a:bodyPr>
          <a:lstStyle/>
          <a:p>
            <a:pPr eaLnBrk="1" hangingPunct="1"/>
            <a:r>
              <a:rPr lang="en-US" sz="3200" b="1" dirty="0" smtClean="0">
                <a:solidFill>
                  <a:schemeClr val="accent2"/>
                </a:solidFill>
                <a:latin typeface="Times New Roman" pitchFamily="18" charset="0"/>
                <a:cs typeface="Times New Roman" pitchFamily="18" charset="0"/>
              </a:rPr>
              <a:t>Ultraviolet</a:t>
            </a:r>
          </a:p>
        </p:txBody>
      </p:sp>
      <p:sp>
        <p:nvSpPr>
          <p:cNvPr id="18435" name="AutoShape 3"/>
          <p:cNvSpPr>
            <a:spLocks noGrp="1" noChangeAspect="1" noChangeArrowheads="1"/>
          </p:cNvSpPr>
          <p:nvPr>
            <p:ph idx="1"/>
          </p:nvPr>
        </p:nvSpPr>
        <p:spPr>
          <a:xfrm>
            <a:off x="0" y="1219200"/>
            <a:ext cx="8229600" cy="4530725"/>
          </a:xfrm>
        </p:spPr>
        <p:txBody>
          <a:bodyPr/>
          <a:lstStyle/>
          <a:p>
            <a:pPr eaLnBrk="1" hangingPunct="1"/>
            <a:r>
              <a:rPr lang="en-US" sz="2800" b="1" dirty="0" smtClean="0">
                <a:latin typeface="Times New Roman" pitchFamily="18" charset="0"/>
                <a:cs typeface="Times New Roman" pitchFamily="18" charset="0"/>
              </a:rPr>
              <a:t>Shorter wavelengths than visible light</a:t>
            </a:r>
          </a:p>
          <a:p>
            <a:pPr eaLnBrk="1" hangingPunct="1"/>
            <a:r>
              <a:rPr lang="en-US" b="1" dirty="0" smtClean="0">
                <a:latin typeface="Times New Roman" pitchFamily="18" charset="0"/>
                <a:cs typeface="Times New Roman" pitchFamily="18" charset="0"/>
              </a:rPr>
              <a:t>Uses:</a:t>
            </a:r>
          </a:p>
          <a:p>
            <a:pPr lvl="1" eaLnBrk="1" hangingPunct="1"/>
            <a:r>
              <a:rPr lang="en-US" b="1" dirty="0" smtClean="0">
                <a:latin typeface="Times New Roman" pitchFamily="18" charset="0"/>
                <a:cs typeface="Times New Roman" pitchFamily="18" charset="0"/>
              </a:rPr>
              <a:t>Black lights</a:t>
            </a:r>
          </a:p>
          <a:p>
            <a:pPr lvl="1" eaLnBrk="1" hangingPunct="1"/>
            <a:r>
              <a:rPr lang="en-US" b="1" dirty="0" smtClean="0">
                <a:latin typeface="Times New Roman" pitchFamily="18" charset="0"/>
                <a:cs typeface="Times New Roman" pitchFamily="18" charset="0"/>
              </a:rPr>
              <a:t>Security images on money</a:t>
            </a:r>
          </a:p>
          <a:p>
            <a:pPr lvl="1" eaLnBrk="1" hangingPunct="1"/>
            <a:r>
              <a:rPr lang="en-US" b="1" dirty="0" smtClean="0">
                <a:latin typeface="Times New Roman" pitchFamily="18" charset="0"/>
                <a:cs typeface="Times New Roman" pitchFamily="18" charset="0"/>
              </a:rPr>
              <a:t>Harmful to living things</a:t>
            </a:r>
          </a:p>
          <a:p>
            <a:pPr lvl="2" eaLnBrk="1" hangingPunct="1"/>
            <a:r>
              <a:rPr lang="en-US" b="1" dirty="0" smtClean="0">
                <a:latin typeface="Times New Roman" pitchFamily="18" charset="0"/>
                <a:cs typeface="Times New Roman" pitchFamily="18" charset="0"/>
              </a:rPr>
              <a:t>Used to sterilize medical equipment</a:t>
            </a:r>
          </a:p>
          <a:p>
            <a:pPr lvl="2" eaLnBrk="1" hangingPunct="1"/>
            <a:r>
              <a:rPr lang="en-US" b="1" dirty="0" smtClean="0">
                <a:latin typeface="Times New Roman" pitchFamily="18" charset="0"/>
                <a:cs typeface="Times New Roman" pitchFamily="18" charset="0"/>
              </a:rPr>
              <a:t>Too much causes sun burn</a:t>
            </a:r>
          </a:p>
          <a:p>
            <a:pPr lvl="2" eaLnBrk="1" hangingPunct="1"/>
            <a:r>
              <a:rPr lang="en-US" sz="1800" b="1" dirty="0" smtClean="0">
                <a:latin typeface="Times New Roman" pitchFamily="18" charset="0"/>
                <a:cs typeface="Times New Roman" pitchFamily="18" charset="0"/>
              </a:rPr>
              <a:t>Extremely high exposure can cause skin cancer</a:t>
            </a:r>
          </a:p>
          <a:p>
            <a:pPr lvl="2" eaLnBrk="1" hangingPunct="1"/>
            <a:endParaRPr lang="en-US" dirty="0" smtClean="0"/>
          </a:p>
          <a:p>
            <a:pPr lvl="1" eaLnBrk="1" hangingPunct="1"/>
            <a:endParaRPr lang="en-US" dirty="0" smtClean="0"/>
          </a:p>
        </p:txBody>
      </p:sp>
      <p:pic>
        <p:nvPicPr>
          <p:cNvPr id="17412" name="Picture 4"/>
          <p:cNvPicPr>
            <a:picLocks noChangeAspect="1" noChangeArrowheads="1"/>
          </p:cNvPicPr>
          <p:nvPr/>
        </p:nvPicPr>
        <p:blipFill>
          <a:blip r:embed="rId3"/>
          <a:srcRect/>
          <a:stretch>
            <a:fillRect/>
          </a:stretch>
        </p:blipFill>
        <p:spPr bwMode="auto">
          <a:xfrm>
            <a:off x="0" y="4572000"/>
            <a:ext cx="6781800" cy="2286000"/>
          </a:xfrm>
          <a:prstGeom prst="rect">
            <a:avLst/>
          </a:prstGeom>
          <a:noFill/>
          <a:ln w="9525">
            <a:noFill/>
            <a:miter lim="800000"/>
            <a:headEnd/>
            <a:tailEnd/>
          </a:ln>
        </p:spPr>
      </p:pic>
      <p:pic>
        <p:nvPicPr>
          <p:cNvPr id="17413" name="Picture 5"/>
          <p:cNvPicPr>
            <a:picLocks noChangeAspect="1" noChangeArrowheads="1"/>
          </p:cNvPicPr>
          <p:nvPr/>
        </p:nvPicPr>
        <p:blipFill>
          <a:blip r:embed="rId4"/>
          <a:srcRect/>
          <a:stretch>
            <a:fillRect/>
          </a:stretch>
        </p:blipFill>
        <p:spPr bwMode="auto">
          <a:xfrm>
            <a:off x="6934200" y="1143000"/>
            <a:ext cx="1862138" cy="1828800"/>
          </a:xfrm>
          <a:prstGeom prst="rect">
            <a:avLst/>
          </a:prstGeom>
          <a:noFill/>
          <a:ln w="9525">
            <a:noFill/>
            <a:miter lim="800000"/>
            <a:headEnd/>
            <a:tailEnd/>
          </a:ln>
        </p:spPr>
      </p:pic>
      <p:pic>
        <p:nvPicPr>
          <p:cNvPr id="17414" name="Picture 6"/>
          <p:cNvPicPr>
            <a:picLocks noChangeAspect="1" noChangeArrowheads="1"/>
          </p:cNvPicPr>
          <p:nvPr/>
        </p:nvPicPr>
        <p:blipFill>
          <a:blip r:embed="rId5"/>
          <a:srcRect/>
          <a:stretch>
            <a:fillRect/>
          </a:stretch>
        </p:blipFill>
        <p:spPr bwMode="auto">
          <a:xfrm>
            <a:off x="6705600" y="3124200"/>
            <a:ext cx="2209800" cy="16573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Effect transition="in" filter="dissolve">
                                      <p:cBhvr>
                                        <p:cTn id="7" dur="500"/>
                                        <p:tgtEl>
                                          <p:spTgt spid="1843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435">
                                            <p:txEl>
                                              <p:pRg st="1" end="1"/>
                                            </p:txEl>
                                          </p:spTgt>
                                        </p:tgtEl>
                                        <p:attrNameLst>
                                          <p:attrName>style.visibility</p:attrName>
                                        </p:attrNameLst>
                                      </p:cBhvr>
                                      <p:to>
                                        <p:strVal val="visible"/>
                                      </p:to>
                                    </p:set>
                                    <p:animEffect transition="in" filter="dissolve">
                                      <p:cBhvr>
                                        <p:cTn id="12" dur="500"/>
                                        <p:tgtEl>
                                          <p:spTgt spid="1843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8435">
                                            <p:txEl>
                                              <p:pRg st="2" end="2"/>
                                            </p:txEl>
                                          </p:spTgt>
                                        </p:tgtEl>
                                        <p:attrNameLst>
                                          <p:attrName>style.visibility</p:attrName>
                                        </p:attrNameLst>
                                      </p:cBhvr>
                                      <p:to>
                                        <p:strVal val="visible"/>
                                      </p:to>
                                    </p:set>
                                    <p:animEffect transition="in" filter="dissolve">
                                      <p:cBhvr>
                                        <p:cTn id="17" dur="500"/>
                                        <p:tgtEl>
                                          <p:spTgt spid="18435">
                                            <p:txEl>
                                              <p:pRg st="2" end="2"/>
                                            </p:txEl>
                                          </p:spTgt>
                                        </p:tgtEl>
                                      </p:cBhvr>
                                    </p:animEffect>
                                  </p:childTnLst>
                                </p:cTn>
                              </p:par>
                              <p:par>
                                <p:cTn id="18" presetID="9" presetClass="entr" presetSubtype="0" fill="hold" grpId="0" nodeType="withEffect">
                                  <p:stCondLst>
                                    <p:cond delay="0"/>
                                  </p:stCondLst>
                                  <p:childTnLst>
                                    <p:set>
                                      <p:cBhvr>
                                        <p:cTn id="19" dur="1" fill="hold">
                                          <p:stCondLst>
                                            <p:cond delay="0"/>
                                          </p:stCondLst>
                                        </p:cTn>
                                        <p:tgtEl>
                                          <p:spTgt spid="18435">
                                            <p:txEl>
                                              <p:pRg st="3" end="3"/>
                                            </p:txEl>
                                          </p:spTgt>
                                        </p:tgtEl>
                                        <p:attrNameLst>
                                          <p:attrName>style.visibility</p:attrName>
                                        </p:attrNameLst>
                                      </p:cBhvr>
                                      <p:to>
                                        <p:strVal val="visible"/>
                                      </p:to>
                                    </p:set>
                                    <p:animEffect transition="in" filter="dissolve">
                                      <p:cBhvr>
                                        <p:cTn id="20" dur="500"/>
                                        <p:tgtEl>
                                          <p:spTgt spid="18435">
                                            <p:txEl>
                                              <p:pRg st="3" end="3"/>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18435">
                                            <p:txEl>
                                              <p:pRg st="4" end="4"/>
                                            </p:txEl>
                                          </p:spTgt>
                                        </p:tgtEl>
                                        <p:attrNameLst>
                                          <p:attrName>style.visibility</p:attrName>
                                        </p:attrNameLst>
                                      </p:cBhvr>
                                      <p:to>
                                        <p:strVal val="visible"/>
                                      </p:to>
                                    </p:set>
                                    <p:animEffect transition="in" filter="dissolve">
                                      <p:cBhvr>
                                        <p:cTn id="23" dur="500"/>
                                        <p:tgtEl>
                                          <p:spTgt spid="18435">
                                            <p:txEl>
                                              <p:pRg st="4" end="4"/>
                                            </p:txEl>
                                          </p:spTgt>
                                        </p:tgtEl>
                                      </p:cBhvr>
                                    </p:animEffect>
                                  </p:childTnLst>
                                </p:cTn>
                              </p:par>
                              <p:par>
                                <p:cTn id="24" presetID="9" presetClass="entr" presetSubtype="0" fill="hold" grpId="0" nodeType="withEffect">
                                  <p:stCondLst>
                                    <p:cond delay="0"/>
                                  </p:stCondLst>
                                  <p:childTnLst>
                                    <p:set>
                                      <p:cBhvr>
                                        <p:cTn id="25" dur="1" fill="hold">
                                          <p:stCondLst>
                                            <p:cond delay="0"/>
                                          </p:stCondLst>
                                        </p:cTn>
                                        <p:tgtEl>
                                          <p:spTgt spid="18435">
                                            <p:txEl>
                                              <p:pRg st="5" end="5"/>
                                            </p:txEl>
                                          </p:spTgt>
                                        </p:tgtEl>
                                        <p:attrNameLst>
                                          <p:attrName>style.visibility</p:attrName>
                                        </p:attrNameLst>
                                      </p:cBhvr>
                                      <p:to>
                                        <p:strVal val="visible"/>
                                      </p:to>
                                    </p:set>
                                    <p:animEffect transition="in" filter="dissolve">
                                      <p:cBhvr>
                                        <p:cTn id="26" dur="500"/>
                                        <p:tgtEl>
                                          <p:spTgt spid="18435">
                                            <p:txEl>
                                              <p:pRg st="5" end="5"/>
                                            </p:txEl>
                                          </p:spTgt>
                                        </p:tgtEl>
                                      </p:cBhvr>
                                    </p:animEffect>
                                  </p:childTnLst>
                                </p:cTn>
                              </p:par>
                              <p:par>
                                <p:cTn id="27" presetID="9" presetClass="entr" presetSubtype="0" fill="hold" grpId="0" nodeType="withEffect">
                                  <p:stCondLst>
                                    <p:cond delay="0"/>
                                  </p:stCondLst>
                                  <p:childTnLst>
                                    <p:set>
                                      <p:cBhvr>
                                        <p:cTn id="28" dur="1" fill="hold">
                                          <p:stCondLst>
                                            <p:cond delay="0"/>
                                          </p:stCondLst>
                                        </p:cTn>
                                        <p:tgtEl>
                                          <p:spTgt spid="18435">
                                            <p:txEl>
                                              <p:pRg st="6" end="6"/>
                                            </p:txEl>
                                          </p:spTgt>
                                        </p:tgtEl>
                                        <p:attrNameLst>
                                          <p:attrName>style.visibility</p:attrName>
                                        </p:attrNameLst>
                                      </p:cBhvr>
                                      <p:to>
                                        <p:strVal val="visible"/>
                                      </p:to>
                                    </p:set>
                                    <p:animEffect transition="in" filter="dissolve">
                                      <p:cBhvr>
                                        <p:cTn id="29" dur="500"/>
                                        <p:tgtEl>
                                          <p:spTgt spid="18435">
                                            <p:txEl>
                                              <p:pRg st="6" end="6"/>
                                            </p:txEl>
                                          </p:spTgt>
                                        </p:tgtEl>
                                      </p:cBhvr>
                                    </p:animEffect>
                                  </p:childTnLst>
                                </p:cTn>
                              </p:par>
                              <p:par>
                                <p:cTn id="30" presetID="9" presetClass="entr" presetSubtype="0" fill="hold" grpId="0" nodeType="withEffect">
                                  <p:stCondLst>
                                    <p:cond delay="0"/>
                                  </p:stCondLst>
                                  <p:childTnLst>
                                    <p:set>
                                      <p:cBhvr>
                                        <p:cTn id="31" dur="1" fill="hold">
                                          <p:stCondLst>
                                            <p:cond delay="0"/>
                                          </p:stCondLst>
                                        </p:cTn>
                                        <p:tgtEl>
                                          <p:spTgt spid="18435">
                                            <p:txEl>
                                              <p:pRg st="7" end="7"/>
                                            </p:txEl>
                                          </p:spTgt>
                                        </p:tgtEl>
                                        <p:attrNameLst>
                                          <p:attrName>style.visibility</p:attrName>
                                        </p:attrNameLst>
                                      </p:cBhvr>
                                      <p:to>
                                        <p:strVal val="visible"/>
                                      </p:to>
                                    </p:set>
                                    <p:animEffect transition="in" filter="dissolve">
                                      <p:cBhvr>
                                        <p:cTn id="32" dur="500"/>
                                        <p:tgtEl>
                                          <p:spTgt spid="1843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04800" y="0"/>
            <a:ext cx="8229600" cy="1143000"/>
          </a:xfrm>
        </p:spPr>
        <p:txBody>
          <a:bodyPr>
            <a:normAutofit/>
          </a:bodyPr>
          <a:lstStyle/>
          <a:p>
            <a:pPr eaLnBrk="1" hangingPunct="1"/>
            <a:r>
              <a:rPr lang="en-US" sz="3200" b="1" dirty="0" smtClean="0">
                <a:solidFill>
                  <a:schemeClr val="accent2"/>
                </a:solidFill>
                <a:latin typeface="Times New Roman" pitchFamily="18" charset="0"/>
                <a:cs typeface="Times New Roman" pitchFamily="18" charset="0"/>
              </a:rPr>
              <a:t>X-rays</a:t>
            </a:r>
          </a:p>
        </p:txBody>
      </p:sp>
      <p:sp>
        <p:nvSpPr>
          <p:cNvPr id="22533" name="Rectangle 5"/>
          <p:cNvSpPr>
            <a:spLocks noGrp="1" noChangeArrowheads="1"/>
          </p:cNvSpPr>
          <p:nvPr>
            <p:ph idx="1"/>
          </p:nvPr>
        </p:nvSpPr>
        <p:spPr>
          <a:xfrm>
            <a:off x="228600" y="914400"/>
            <a:ext cx="8229600" cy="4525963"/>
          </a:xfrm>
        </p:spPr>
        <p:txBody>
          <a:bodyPr/>
          <a:lstStyle/>
          <a:p>
            <a:pPr eaLnBrk="1" hangingPunct="1"/>
            <a:r>
              <a:rPr lang="en-US" sz="2800" b="1" dirty="0" smtClean="0">
                <a:latin typeface="Times New Roman" pitchFamily="18" charset="0"/>
                <a:cs typeface="Times New Roman" pitchFamily="18" charset="0"/>
              </a:rPr>
              <a:t>Tiny wavelength, high </a:t>
            </a:r>
          </a:p>
          <a:p>
            <a:pPr eaLnBrk="1" hangingPunct="1">
              <a:buFont typeface="Wingdings" pitchFamily="2" charset="2"/>
              <a:buNone/>
            </a:pPr>
            <a:r>
              <a:rPr lang="en-US" sz="2800" b="1" dirty="0" smtClean="0">
                <a:latin typeface="Times New Roman" pitchFamily="18" charset="0"/>
                <a:cs typeface="Times New Roman" pitchFamily="18" charset="0"/>
              </a:rPr>
              <a:t>	energy waves</a:t>
            </a:r>
          </a:p>
          <a:p>
            <a:pPr eaLnBrk="1" hangingPunct="1"/>
            <a:r>
              <a:rPr lang="en-US" b="1" dirty="0" smtClean="0">
                <a:latin typeface="Times New Roman" pitchFamily="18" charset="0"/>
                <a:cs typeface="Times New Roman" pitchFamily="18" charset="0"/>
              </a:rPr>
              <a:t>Uses:</a:t>
            </a:r>
          </a:p>
          <a:p>
            <a:pPr lvl="1" eaLnBrk="1" hangingPunct="1"/>
            <a:r>
              <a:rPr lang="en-US" b="1" dirty="0" smtClean="0">
                <a:latin typeface="Times New Roman" pitchFamily="18" charset="0"/>
                <a:cs typeface="Times New Roman" pitchFamily="18" charset="0"/>
              </a:rPr>
              <a:t>Medical imaging</a:t>
            </a:r>
          </a:p>
          <a:p>
            <a:pPr lvl="1" eaLnBrk="1" hangingPunct="1"/>
            <a:r>
              <a:rPr lang="en-US" b="1" dirty="0" smtClean="0">
                <a:latin typeface="Times New Roman" pitchFamily="18" charset="0"/>
                <a:cs typeface="Times New Roman" pitchFamily="18" charset="0"/>
              </a:rPr>
              <a:t>Airport security</a:t>
            </a:r>
          </a:p>
          <a:p>
            <a:pPr lvl="2" eaLnBrk="1" hangingPunct="1"/>
            <a:r>
              <a:rPr lang="en-US" b="1" dirty="0" smtClean="0">
                <a:latin typeface="Times New Roman" pitchFamily="18" charset="0"/>
                <a:cs typeface="Times New Roman" pitchFamily="18" charset="0"/>
              </a:rPr>
              <a:t>Moderate dose can damaging to cells</a:t>
            </a:r>
          </a:p>
        </p:txBody>
      </p:sp>
      <p:pic>
        <p:nvPicPr>
          <p:cNvPr id="18435" name="Picture 4"/>
          <p:cNvPicPr>
            <a:picLocks noChangeAspect="1" noChangeArrowheads="1"/>
          </p:cNvPicPr>
          <p:nvPr/>
        </p:nvPicPr>
        <p:blipFill>
          <a:blip r:embed="rId3"/>
          <a:srcRect/>
          <a:stretch>
            <a:fillRect/>
          </a:stretch>
        </p:blipFill>
        <p:spPr bwMode="auto">
          <a:xfrm>
            <a:off x="152400" y="4495800"/>
            <a:ext cx="6019800" cy="2057400"/>
          </a:xfrm>
          <a:prstGeom prst="rect">
            <a:avLst/>
          </a:prstGeom>
          <a:noFill/>
          <a:ln w="9525">
            <a:noFill/>
            <a:miter lim="800000"/>
            <a:headEnd/>
            <a:tailEnd/>
          </a:ln>
        </p:spPr>
      </p:pic>
      <p:pic>
        <p:nvPicPr>
          <p:cNvPr id="18437" name="Picture 6"/>
          <p:cNvPicPr>
            <a:picLocks noChangeAspect="1" noChangeArrowheads="1"/>
          </p:cNvPicPr>
          <p:nvPr/>
        </p:nvPicPr>
        <p:blipFill>
          <a:blip r:embed="rId4"/>
          <a:srcRect/>
          <a:stretch>
            <a:fillRect/>
          </a:stretch>
        </p:blipFill>
        <p:spPr bwMode="auto">
          <a:xfrm>
            <a:off x="6589713" y="3357563"/>
            <a:ext cx="2173287" cy="3262312"/>
          </a:xfrm>
          <a:prstGeom prst="rect">
            <a:avLst/>
          </a:prstGeom>
          <a:noFill/>
          <a:ln w="9525">
            <a:noFill/>
            <a:miter lim="800000"/>
            <a:headEnd/>
            <a:tailEnd/>
          </a:ln>
        </p:spPr>
      </p:pic>
      <p:pic>
        <p:nvPicPr>
          <p:cNvPr id="18438" name="Picture 8"/>
          <p:cNvPicPr>
            <a:picLocks noChangeAspect="1" noChangeArrowheads="1"/>
          </p:cNvPicPr>
          <p:nvPr/>
        </p:nvPicPr>
        <p:blipFill>
          <a:blip r:embed="rId5"/>
          <a:srcRect/>
          <a:stretch>
            <a:fillRect/>
          </a:stretch>
        </p:blipFill>
        <p:spPr bwMode="auto">
          <a:xfrm>
            <a:off x="5486400" y="650875"/>
            <a:ext cx="3352800" cy="2517775"/>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2533">
                                            <p:txEl>
                                              <p:pRg st="0" end="0"/>
                                            </p:txEl>
                                          </p:spTgt>
                                        </p:tgtEl>
                                        <p:attrNameLst>
                                          <p:attrName>style.visibility</p:attrName>
                                        </p:attrNameLst>
                                      </p:cBhvr>
                                      <p:to>
                                        <p:strVal val="visible"/>
                                      </p:to>
                                    </p:set>
                                    <p:animEffect transition="in" filter="dissolve">
                                      <p:cBhvr>
                                        <p:cTn id="7" dur="500"/>
                                        <p:tgtEl>
                                          <p:spTgt spid="2253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2533">
                                            <p:txEl>
                                              <p:pRg st="1" end="1"/>
                                            </p:txEl>
                                          </p:spTgt>
                                        </p:tgtEl>
                                        <p:attrNameLst>
                                          <p:attrName>style.visibility</p:attrName>
                                        </p:attrNameLst>
                                      </p:cBhvr>
                                      <p:to>
                                        <p:strVal val="visible"/>
                                      </p:to>
                                    </p:set>
                                    <p:animEffect transition="in" filter="dissolve">
                                      <p:cBhvr>
                                        <p:cTn id="12" dur="500"/>
                                        <p:tgtEl>
                                          <p:spTgt spid="22533">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2533">
                                            <p:txEl>
                                              <p:pRg st="2" end="2"/>
                                            </p:txEl>
                                          </p:spTgt>
                                        </p:tgtEl>
                                        <p:attrNameLst>
                                          <p:attrName>style.visibility</p:attrName>
                                        </p:attrNameLst>
                                      </p:cBhvr>
                                      <p:to>
                                        <p:strVal val="visible"/>
                                      </p:to>
                                    </p:set>
                                    <p:animEffect transition="in" filter="dissolve">
                                      <p:cBhvr>
                                        <p:cTn id="17" dur="500"/>
                                        <p:tgtEl>
                                          <p:spTgt spid="22533">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2533">
                                            <p:txEl>
                                              <p:pRg st="3" end="3"/>
                                            </p:txEl>
                                          </p:spTgt>
                                        </p:tgtEl>
                                        <p:attrNameLst>
                                          <p:attrName>style.visibility</p:attrName>
                                        </p:attrNameLst>
                                      </p:cBhvr>
                                      <p:to>
                                        <p:strVal val="visible"/>
                                      </p:to>
                                    </p:set>
                                    <p:animEffect transition="in" filter="dissolve">
                                      <p:cBhvr>
                                        <p:cTn id="22" dur="500"/>
                                        <p:tgtEl>
                                          <p:spTgt spid="22533">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2533">
                                            <p:txEl>
                                              <p:pRg st="4" end="4"/>
                                            </p:txEl>
                                          </p:spTgt>
                                        </p:tgtEl>
                                        <p:attrNameLst>
                                          <p:attrName>style.visibility</p:attrName>
                                        </p:attrNameLst>
                                      </p:cBhvr>
                                      <p:to>
                                        <p:strVal val="visible"/>
                                      </p:to>
                                    </p:set>
                                    <p:animEffect transition="in" filter="dissolve">
                                      <p:cBhvr>
                                        <p:cTn id="27" dur="500"/>
                                        <p:tgtEl>
                                          <p:spTgt spid="22533">
                                            <p:txEl>
                                              <p:pRg st="4" end="4"/>
                                            </p:txEl>
                                          </p:spTgt>
                                        </p:tgtEl>
                                      </p:cBhvr>
                                    </p:animEffect>
                                  </p:childTnLst>
                                </p:cTn>
                              </p:par>
                              <p:par>
                                <p:cTn id="28" presetID="9" presetClass="entr" presetSubtype="0" fill="hold" grpId="0" nodeType="withEffect">
                                  <p:stCondLst>
                                    <p:cond delay="0"/>
                                  </p:stCondLst>
                                  <p:childTnLst>
                                    <p:set>
                                      <p:cBhvr>
                                        <p:cTn id="29" dur="1" fill="hold">
                                          <p:stCondLst>
                                            <p:cond delay="0"/>
                                          </p:stCondLst>
                                        </p:cTn>
                                        <p:tgtEl>
                                          <p:spTgt spid="22533">
                                            <p:txEl>
                                              <p:pRg st="5" end="5"/>
                                            </p:txEl>
                                          </p:spTgt>
                                        </p:tgtEl>
                                        <p:attrNameLst>
                                          <p:attrName>style.visibility</p:attrName>
                                        </p:attrNameLst>
                                      </p:cBhvr>
                                      <p:to>
                                        <p:strVal val="visible"/>
                                      </p:to>
                                    </p:set>
                                    <p:animEffect transition="in" filter="dissolve">
                                      <p:cBhvr>
                                        <p:cTn id="30" dur="500"/>
                                        <p:tgtEl>
                                          <p:spTgt spid="2253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ctrTitle"/>
          </p:nvPr>
        </p:nvSpPr>
        <p:spPr/>
        <p:txBody>
          <a:bodyPr/>
          <a:lstStyle/>
          <a:p>
            <a:r>
              <a:rPr lang="en-US" b="1" dirty="0" smtClean="0">
                <a:solidFill>
                  <a:srgbClr val="FF0000"/>
                </a:solidFill>
                <a:latin typeface="Times New Roman" pitchFamily="18" charset="0"/>
                <a:cs typeface="Times New Roman" pitchFamily="18" charset="0"/>
              </a:rPr>
              <a:t>Electromagnetic Spectrum (1)</a:t>
            </a:r>
          </a:p>
        </p:txBody>
      </p:sp>
      <p:sp>
        <p:nvSpPr>
          <p:cNvPr id="3" name="Subtitle 2"/>
          <p:cNvSpPr>
            <a:spLocks noGrp="1"/>
          </p:cNvSpPr>
          <p:nvPr>
            <p:ph type="subTitle" idx="1"/>
          </p:nvPr>
        </p:nvSpPr>
        <p:spPr/>
        <p:txBody>
          <a:bodyPr/>
          <a:lstStyle/>
          <a:p>
            <a:r>
              <a:rPr lang="en-US" b="1" dirty="0" smtClean="0">
                <a:solidFill>
                  <a:srgbClr val="0070C0"/>
                </a:solidFill>
                <a:latin typeface="Times New Roman" pitchFamily="18" charset="0"/>
                <a:cs typeface="Times New Roman" pitchFamily="18" charset="0"/>
              </a:rPr>
              <a:t>Dr. Hind I. </a:t>
            </a:r>
            <a:r>
              <a:rPr lang="en-US" b="1" dirty="0" err="1" smtClean="0">
                <a:solidFill>
                  <a:srgbClr val="0070C0"/>
                </a:solidFill>
                <a:latin typeface="Times New Roman" pitchFamily="18" charset="0"/>
                <a:cs typeface="Times New Roman" pitchFamily="18" charset="0"/>
              </a:rPr>
              <a:t>Abdulgafour</a:t>
            </a:r>
            <a:endParaRPr lang="en-US" b="1" dirty="0">
              <a:solidFill>
                <a:srgbClr val="0070C0"/>
              </a:solidFill>
              <a:latin typeface="Times New Roman" pitchFamily="18" charset="0"/>
              <a:cs typeface="Times New Roman"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277813"/>
            <a:ext cx="8229600" cy="941387"/>
          </a:xfrm>
        </p:spPr>
        <p:txBody>
          <a:bodyPr>
            <a:normAutofit/>
          </a:bodyPr>
          <a:lstStyle/>
          <a:p>
            <a:pPr eaLnBrk="1" hangingPunct="1"/>
            <a:r>
              <a:rPr lang="en-US" sz="3200" b="1" dirty="0" smtClean="0">
                <a:solidFill>
                  <a:schemeClr val="accent2"/>
                </a:solidFill>
                <a:latin typeface="Times New Roman" pitchFamily="18" charset="0"/>
                <a:cs typeface="Times New Roman" pitchFamily="18" charset="0"/>
              </a:rPr>
              <a:t>Gamma Rays</a:t>
            </a:r>
          </a:p>
        </p:txBody>
      </p:sp>
      <p:sp>
        <p:nvSpPr>
          <p:cNvPr id="23555" name="Rectangle 3"/>
          <p:cNvSpPr>
            <a:spLocks noGrp="1" noChangeArrowheads="1"/>
          </p:cNvSpPr>
          <p:nvPr>
            <p:ph idx="1"/>
          </p:nvPr>
        </p:nvSpPr>
        <p:spPr>
          <a:xfrm>
            <a:off x="457200" y="1219200"/>
            <a:ext cx="8229600" cy="4525963"/>
          </a:xfrm>
        </p:spPr>
        <p:txBody>
          <a:bodyPr/>
          <a:lstStyle/>
          <a:p>
            <a:pPr eaLnBrk="1" hangingPunct="1">
              <a:buFont typeface="Wingdings" pitchFamily="-109" charset="2"/>
              <a:buChar char="p"/>
              <a:defRPr/>
            </a:pPr>
            <a:r>
              <a:rPr lang="en-US" sz="2800" b="1" dirty="0" smtClean="0">
                <a:latin typeface="Times New Roman" pitchFamily="18" charset="0"/>
                <a:cs typeface="Times New Roman" pitchFamily="18" charset="0"/>
              </a:rPr>
              <a:t>Smallest wavelengths, highest energy EM waves</a:t>
            </a:r>
          </a:p>
          <a:p>
            <a:pPr eaLnBrk="1" hangingPunct="1">
              <a:buFont typeface="Wingdings" pitchFamily="-109" charset="2"/>
              <a:buChar char="p"/>
              <a:defRPr/>
            </a:pPr>
            <a:r>
              <a:rPr lang="en-US" b="1" dirty="0" smtClean="0">
                <a:latin typeface="Times New Roman" pitchFamily="18" charset="0"/>
                <a:cs typeface="Times New Roman" pitchFamily="18" charset="0"/>
              </a:rPr>
              <a:t>Uses</a:t>
            </a:r>
          </a:p>
          <a:p>
            <a:pPr lvl="1" eaLnBrk="1" hangingPunct="1">
              <a:buFont typeface="Wingdings" pitchFamily="-109" charset="2"/>
              <a:buChar char="n"/>
              <a:defRPr/>
            </a:pPr>
            <a:r>
              <a:rPr lang="en-US" b="1" dirty="0" smtClean="0">
                <a:latin typeface="Times New Roman" pitchFamily="18" charset="0"/>
                <a:ea typeface="ＭＳ Ｐゴシック" charset="0"/>
                <a:cs typeface="Times New Roman" pitchFamily="18" charset="0"/>
              </a:rPr>
              <a:t>Sterilizes medical equipment</a:t>
            </a:r>
          </a:p>
          <a:p>
            <a:pPr lvl="1" eaLnBrk="1" hangingPunct="1">
              <a:buFont typeface="Wingdings" pitchFamily="-109" charset="2"/>
              <a:buChar char="n"/>
              <a:defRPr/>
            </a:pPr>
            <a:r>
              <a:rPr lang="en-US" b="1" dirty="0" smtClean="0">
                <a:latin typeface="Times New Roman" pitchFamily="18" charset="0"/>
                <a:ea typeface="ＭＳ Ｐゴシック" charset="0"/>
                <a:cs typeface="Times New Roman" pitchFamily="18" charset="0"/>
              </a:rPr>
              <a:t>Cancer treatment to kill cancer cells</a:t>
            </a:r>
          </a:p>
          <a:p>
            <a:pPr lvl="2" eaLnBrk="1" hangingPunct="1">
              <a:buFont typeface="Wingdings" pitchFamily="-109" charset="2"/>
              <a:buChar char="p"/>
              <a:defRPr/>
            </a:pPr>
            <a:r>
              <a:rPr lang="en-US" b="1" dirty="0" smtClean="0">
                <a:latin typeface="Times New Roman" pitchFamily="18" charset="0"/>
                <a:ea typeface="ＭＳ Ｐゴシック" charset="0"/>
                <a:cs typeface="Times New Roman" pitchFamily="18" charset="0"/>
              </a:rPr>
              <a:t>Kills nearly all living cells.</a:t>
            </a:r>
          </a:p>
          <a:p>
            <a:pPr marL="457200" lvl="1" indent="0" eaLnBrk="1" hangingPunct="1">
              <a:buFont typeface="Wingdings" pitchFamily="-109" charset="2"/>
              <a:buNone/>
              <a:defRPr/>
            </a:pPr>
            <a:endParaRPr lang="en-US" dirty="0" smtClean="0">
              <a:ea typeface="ＭＳ Ｐゴシック" charset="0"/>
            </a:endParaRPr>
          </a:p>
        </p:txBody>
      </p:sp>
      <p:pic>
        <p:nvPicPr>
          <p:cNvPr id="19461" name="Picture 8"/>
          <p:cNvPicPr>
            <a:picLocks noChangeAspect="1" noChangeArrowheads="1"/>
          </p:cNvPicPr>
          <p:nvPr/>
        </p:nvPicPr>
        <p:blipFill>
          <a:blip r:embed="rId3"/>
          <a:srcRect/>
          <a:stretch>
            <a:fillRect/>
          </a:stretch>
        </p:blipFill>
        <p:spPr bwMode="auto">
          <a:xfrm>
            <a:off x="6019800" y="2286000"/>
            <a:ext cx="2895600" cy="2286000"/>
          </a:xfrm>
          <a:prstGeom prst="rect">
            <a:avLst/>
          </a:prstGeom>
          <a:noFill/>
          <a:ln w="9525">
            <a:noFill/>
            <a:miter lim="800000"/>
            <a:headEnd/>
            <a:tailEnd/>
          </a:ln>
        </p:spPr>
      </p:pic>
      <p:pic>
        <p:nvPicPr>
          <p:cNvPr id="21" name="Picture 6" descr="gamma"/>
          <p:cNvPicPr>
            <a:picLocks noChangeAspect="1" noChangeArrowheads="1"/>
          </p:cNvPicPr>
          <p:nvPr/>
        </p:nvPicPr>
        <p:blipFill>
          <a:blip r:embed="rId4"/>
          <a:srcRect/>
          <a:stretch>
            <a:fillRect/>
          </a:stretch>
        </p:blipFill>
        <p:spPr bwMode="auto">
          <a:xfrm>
            <a:off x="228600" y="4114800"/>
            <a:ext cx="5486400" cy="2286000"/>
          </a:xfrm>
          <a:prstGeom prst="rect">
            <a:avLst/>
          </a:prstGeom>
          <a:solidFill>
            <a:srgbClr val="FFFFFF"/>
          </a:solid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Effect transition="in" filter="dissolve">
                                      <p:cBhvr>
                                        <p:cTn id="7" dur="500"/>
                                        <p:tgtEl>
                                          <p:spTgt spid="235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3555">
                                            <p:txEl>
                                              <p:pRg st="1" end="1"/>
                                            </p:txEl>
                                          </p:spTgt>
                                        </p:tgtEl>
                                        <p:attrNameLst>
                                          <p:attrName>style.visibility</p:attrName>
                                        </p:attrNameLst>
                                      </p:cBhvr>
                                      <p:to>
                                        <p:strVal val="visible"/>
                                      </p:to>
                                    </p:set>
                                    <p:animEffect transition="in" filter="dissolve">
                                      <p:cBhvr>
                                        <p:cTn id="12" dur="500"/>
                                        <p:tgtEl>
                                          <p:spTgt spid="23555">
                                            <p:txEl>
                                              <p:pRg st="1" end="1"/>
                                            </p:txEl>
                                          </p:spTgt>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23555">
                                            <p:txEl>
                                              <p:pRg st="2" end="2"/>
                                            </p:txEl>
                                          </p:spTgt>
                                        </p:tgtEl>
                                        <p:attrNameLst>
                                          <p:attrName>style.visibility</p:attrName>
                                        </p:attrNameLst>
                                      </p:cBhvr>
                                      <p:to>
                                        <p:strVal val="visible"/>
                                      </p:to>
                                    </p:set>
                                    <p:animEffect transition="in" filter="dissolve">
                                      <p:cBhvr>
                                        <p:cTn id="15" dur="500"/>
                                        <p:tgtEl>
                                          <p:spTgt spid="23555">
                                            <p:txEl>
                                              <p:pRg st="2" end="2"/>
                                            </p:txEl>
                                          </p:spTgt>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3555">
                                            <p:txEl>
                                              <p:pRg st="3" end="3"/>
                                            </p:txEl>
                                          </p:spTgt>
                                        </p:tgtEl>
                                        <p:attrNameLst>
                                          <p:attrName>style.visibility</p:attrName>
                                        </p:attrNameLst>
                                      </p:cBhvr>
                                      <p:to>
                                        <p:strVal val="visible"/>
                                      </p:to>
                                    </p:set>
                                    <p:animEffect transition="in" filter="dissolve">
                                      <p:cBhvr>
                                        <p:cTn id="20" dur="500"/>
                                        <p:tgtEl>
                                          <p:spTgt spid="23555">
                                            <p:txEl>
                                              <p:pRg st="3" end="3"/>
                                            </p:txEl>
                                          </p:spTgt>
                                        </p:tgtEl>
                                      </p:cBhvr>
                                    </p:animEffect>
                                  </p:childTnLst>
                                </p:cTn>
                              </p:par>
                              <p:par>
                                <p:cTn id="21" presetID="9" presetClass="entr" presetSubtype="0" fill="hold" grpId="0" nodeType="withEffect">
                                  <p:stCondLst>
                                    <p:cond delay="0"/>
                                  </p:stCondLst>
                                  <p:childTnLst>
                                    <p:set>
                                      <p:cBhvr>
                                        <p:cTn id="22" dur="1" fill="hold">
                                          <p:stCondLst>
                                            <p:cond delay="0"/>
                                          </p:stCondLst>
                                        </p:cTn>
                                        <p:tgtEl>
                                          <p:spTgt spid="23555">
                                            <p:txEl>
                                              <p:pRg st="4" end="4"/>
                                            </p:txEl>
                                          </p:spTgt>
                                        </p:tgtEl>
                                        <p:attrNameLst>
                                          <p:attrName>style.visibility</p:attrName>
                                        </p:attrNameLst>
                                      </p:cBhvr>
                                      <p:to>
                                        <p:strVal val="visible"/>
                                      </p:to>
                                    </p:set>
                                    <p:animEffect transition="in" filter="dissolve">
                                      <p:cBhvr>
                                        <p:cTn id="23" dur="500"/>
                                        <p:tgtEl>
                                          <p:spTgt spid="2355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b="1" dirty="0" smtClean="0">
                <a:solidFill>
                  <a:srgbClr val="FF0000"/>
                </a:solidFill>
                <a:latin typeface="Times New Roman" pitchFamily="18" charset="0"/>
                <a:cs typeface="Times New Roman" pitchFamily="18" charset="0"/>
              </a:rPr>
              <a:t>The Electric Field</a:t>
            </a:r>
            <a:endParaRPr lang="en-US" b="1" dirty="0">
              <a:solidFill>
                <a:srgbClr val="FF0000"/>
              </a:solidFill>
              <a:latin typeface="Times New Roman" pitchFamily="18" charset="0"/>
              <a:cs typeface="Times New Roman" pitchFamily="18" charset="0"/>
            </a:endParaRPr>
          </a:p>
        </p:txBody>
      </p:sp>
      <p:sp>
        <p:nvSpPr>
          <p:cNvPr id="2" name="Content Placeholder 1"/>
          <p:cNvSpPr>
            <a:spLocks noGrp="1"/>
          </p:cNvSpPr>
          <p:nvPr>
            <p:ph idx="1"/>
          </p:nvPr>
        </p:nvSpPr>
        <p:spPr/>
        <p:txBody>
          <a:bodyPr>
            <a:normAutofit fontScale="92500" lnSpcReduction="10000"/>
          </a:bodyPr>
          <a:lstStyle/>
          <a:p>
            <a:r>
              <a:rPr lang="en-US" dirty="0" smtClean="0"/>
              <a:t>  </a:t>
            </a:r>
            <a:r>
              <a:rPr lang="en-US" b="1" dirty="0" smtClean="0">
                <a:latin typeface="Times New Roman" pitchFamily="18" charset="0"/>
                <a:cs typeface="Times New Roman" pitchFamily="18" charset="0"/>
              </a:rPr>
              <a:t>Since EM waves consist of electric and magnetic fields, the physical nature of these fields is reviewed here.  </a:t>
            </a:r>
          </a:p>
          <a:p>
            <a:r>
              <a:rPr lang="en-US" b="1" dirty="0" smtClean="0">
                <a:latin typeface="Times New Roman" pitchFamily="18" charset="0"/>
                <a:cs typeface="Times New Roman" pitchFamily="18" charset="0"/>
              </a:rPr>
              <a:t>By the term ‘field’, is simply meant any quantity which exists at every point in space, e.g., a ‘temperature field’.  More specifically, electric and magnetic fields, or taken together, the electromagnetic field, is associated with the electromagnetic interaction or force, between charged particles.</a:t>
            </a:r>
            <a:endParaRPr lang="en-US"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533400"/>
            <a:ext cx="8229600" cy="5473891"/>
          </a:xfrm>
        </p:spPr>
        <p:txBody>
          <a:bodyPr/>
          <a:lstStyle/>
          <a:p>
            <a:r>
              <a:rPr lang="en-US" sz="2400" b="1" dirty="0" smtClean="0">
                <a:solidFill>
                  <a:srgbClr val="002060"/>
                </a:solidFill>
                <a:latin typeface="Times New Roman" pitchFamily="18" charset="0"/>
                <a:cs typeface="Times New Roman" pitchFamily="18" charset="0"/>
              </a:rPr>
              <a:t>(The letter q (or Q) is used as a general symbol for electric charge.) </a:t>
            </a:r>
          </a:p>
          <a:p>
            <a:r>
              <a:rPr lang="en-US" sz="2400" b="1" dirty="0" smtClean="0">
                <a:solidFill>
                  <a:srgbClr val="002060"/>
                </a:solidFill>
                <a:latin typeface="Times New Roman" pitchFamily="18" charset="0"/>
                <a:cs typeface="Times New Roman" pitchFamily="18" charset="0"/>
              </a:rPr>
              <a:t> Equivalently, the electric force per unit charge, i.e., FE/|q| at each point in space and time is constant, and independent of the size of |q|.  This ratio is used as a measure of the strength, E, of the electric field at each point, i.e., the Electric Field Strength is given by:</a:t>
            </a:r>
          </a:p>
          <a:p>
            <a:pPr algn="ctr">
              <a:buNone/>
            </a:pPr>
            <a:r>
              <a:rPr lang="en-US" b="1" dirty="0" smtClean="0">
                <a:solidFill>
                  <a:schemeClr val="accent2"/>
                </a:solidFill>
                <a:latin typeface="Times New Roman" pitchFamily="18" charset="0"/>
                <a:cs typeface="Times New Roman" pitchFamily="18" charset="0"/>
              </a:rPr>
              <a:t>E = F</a:t>
            </a:r>
            <a:r>
              <a:rPr lang="en-US" sz="2000" b="1" dirty="0" smtClean="0">
                <a:solidFill>
                  <a:schemeClr val="accent2"/>
                </a:solidFill>
                <a:latin typeface="Times New Roman" pitchFamily="18" charset="0"/>
                <a:cs typeface="Times New Roman" pitchFamily="18" charset="0"/>
              </a:rPr>
              <a:t>E</a:t>
            </a:r>
            <a:r>
              <a:rPr lang="en-US" b="1" dirty="0" smtClean="0">
                <a:solidFill>
                  <a:schemeClr val="accent2"/>
                </a:solidFill>
                <a:latin typeface="Times New Roman" pitchFamily="18" charset="0"/>
                <a:cs typeface="Times New Roman" pitchFamily="18" charset="0"/>
              </a:rPr>
              <a:t>/|q|</a:t>
            </a:r>
          </a:p>
          <a:p>
            <a:pPr>
              <a:buNone/>
            </a:pPr>
            <a:r>
              <a:rPr lang="en-US" b="1" dirty="0" smtClean="0">
                <a:latin typeface="Times New Roman" pitchFamily="18" charset="0"/>
                <a:cs typeface="Times New Roman" pitchFamily="18" charset="0"/>
              </a:rPr>
              <a:t>This is usually written:  </a:t>
            </a:r>
          </a:p>
          <a:p>
            <a:pPr algn="ctr">
              <a:buNone/>
            </a:pPr>
            <a:r>
              <a:rPr lang="en-US" b="1" dirty="0" smtClean="0">
                <a:solidFill>
                  <a:schemeClr val="accent2"/>
                </a:solidFill>
                <a:latin typeface="Times New Roman" pitchFamily="18" charset="0"/>
                <a:cs typeface="Times New Roman" pitchFamily="18" charset="0"/>
              </a:rPr>
              <a:t>F</a:t>
            </a:r>
            <a:r>
              <a:rPr lang="en-US" sz="2000" b="1" dirty="0" smtClean="0">
                <a:solidFill>
                  <a:schemeClr val="accent2"/>
                </a:solidFill>
                <a:latin typeface="Times New Roman" pitchFamily="18" charset="0"/>
                <a:cs typeface="Times New Roman" pitchFamily="18" charset="0"/>
              </a:rPr>
              <a:t>E</a:t>
            </a:r>
            <a:r>
              <a:rPr lang="en-US" b="1" dirty="0" smtClean="0">
                <a:solidFill>
                  <a:schemeClr val="accent2"/>
                </a:solidFill>
                <a:latin typeface="Times New Roman" pitchFamily="18" charset="0"/>
                <a:cs typeface="Times New Roman" pitchFamily="18" charset="0"/>
              </a:rPr>
              <a:t> = E⋅|q|    </a:t>
            </a:r>
          </a:p>
          <a:p>
            <a:pPr>
              <a:buNone/>
            </a:pPr>
            <a:r>
              <a:rPr lang="en-US" b="1" dirty="0" smtClean="0">
                <a:latin typeface="Times New Roman" pitchFamily="18" charset="0"/>
                <a:cs typeface="Times New Roman" pitchFamily="18" charset="0"/>
              </a:rPr>
              <a:t>The S.I. units of E are obviously N/C. </a:t>
            </a:r>
          </a:p>
          <a:p>
            <a:pPr algn="ctr">
              <a:buNone/>
            </a:pPr>
            <a:endParaRPr lang="en-US"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381000"/>
            <a:ext cx="8229600" cy="5626291"/>
          </a:xfrm>
        </p:spPr>
        <p:txBody>
          <a:bodyPr>
            <a:normAutofit/>
          </a:bodyPr>
          <a:lstStyle/>
          <a:p>
            <a:r>
              <a:rPr lang="en-US" sz="2400" b="1" dirty="0" smtClean="0">
                <a:solidFill>
                  <a:srgbClr val="002060"/>
                </a:solidFill>
                <a:latin typeface="Times New Roman" pitchFamily="18" charset="0"/>
                <a:cs typeface="Times New Roman" pitchFamily="18" charset="0"/>
              </a:rPr>
              <a:t>The electric field has magnitude and direction, i.e., it is a vector quantity.</a:t>
            </a:r>
          </a:p>
          <a:p>
            <a:r>
              <a:rPr lang="en-US" sz="2400" b="1" dirty="0" smtClean="0">
                <a:solidFill>
                  <a:srgbClr val="002060"/>
                </a:solidFill>
                <a:latin typeface="Times New Roman" pitchFamily="18" charset="0"/>
                <a:cs typeface="Times New Roman" pitchFamily="18" charset="0"/>
              </a:rPr>
              <a:t>where there is an electric field, all positive charges will experience an electric force in the same direction and all negative charges will experience a force in the opposite direction. </a:t>
            </a:r>
          </a:p>
          <a:p>
            <a:r>
              <a:rPr lang="en-US" sz="2400" b="1" dirty="0" smtClean="0">
                <a:solidFill>
                  <a:srgbClr val="002060"/>
                </a:solidFill>
                <a:latin typeface="Times New Roman" pitchFamily="18" charset="0"/>
                <a:cs typeface="Times New Roman" pitchFamily="18" charset="0"/>
              </a:rPr>
              <a:t> Of these two opposite directions, the direction of the force on positive charges is chosen arbitrarily, i.e., the direction of </a:t>
            </a:r>
            <a:r>
              <a:rPr lang="en-US" sz="2400" b="1" dirty="0" smtClean="0">
                <a:solidFill>
                  <a:srgbClr val="FF0000"/>
                </a:solidFill>
                <a:latin typeface="Times New Roman" pitchFamily="18" charset="0"/>
                <a:cs typeface="Times New Roman" pitchFamily="18" charset="0"/>
              </a:rPr>
              <a:t>the electric field vector E is defined as the direction of the electric force on a positive charge.</a:t>
            </a:r>
            <a:r>
              <a:rPr lang="ar-SA" sz="2400" b="1" dirty="0" smtClean="0">
                <a:solidFill>
                  <a:srgbClr val="FF0000"/>
                </a:solidFill>
                <a:latin typeface="Times New Roman" pitchFamily="18" charset="0"/>
                <a:cs typeface="Times New Roman" pitchFamily="18" charset="0"/>
              </a:rPr>
              <a:t>		</a:t>
            </a:r>
            <a:endParaRPr lang="en-US" sz="2400" b="1" dirty="0">
              <a:solidFill>
                <a:srgbClr val="FF0000"/>
              </a:solidFill>
              <a:latin typeface="Times New Roman" pitchFamily="18" charset="0"/>
              <a:cs typeface="Times New Roman" pitchFamily="18" charset="0"/>
            </a:endParaRPr>
          </a:p>
        </p:txBody>
      </p:sp>
      <p:pic>
        <p:nvPicPr>
          <p:cNvPr id="101377" name="Picture 1"/>
          <p:cNvPicPr>
            <a:picLocks noChangeAspect="1" noChangeArrowheads="1"/>
          </p:cNvPicPr>
          <p:nvPr/>
        </p:nvPicPr>
        <p:blipFill>
          <a:blip r:embed="rId2"/>
          <a:srcRect/>
          <a:stretch>
            <a:fillRect/>
          </a:stretch>
        </p:blipFill>
        <p:spPr bwMode="auto">
          <a:xfrm>
            <a:off x="2362200" y="4419600"/>
            <a:ext cx="3810000" cy="21336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p:cNvPicPr>
            <a:picLocks noGrp="1" noChangeAspect="1" noChangeArrowheads="1"/>
          </p:cNvPicPr>
          <p:nvPr>
            <p:ph idx="1"/>
          </p:nvPr>
        </p:nvPicPr>
        <p:blipFill>
          <a:blip r:embed="rId2"/>
          <a:srcRect/>
          <a:stretch>
            <a:fillRect/>
          </a:stretch>
        </p:blipFill>
        <p:spPr bwMode="auto">
          <a:xfrm>
            <a:off x="457200" y="1066801"/>
            <a:ext cx="8229600" cy="48419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762000"/>
          </a:xfrm>
        </p:spPr>
        <p:txBody>
          <a:bodyPr>
            <a:normAutofit/>
          </a:bodyPr>
          <a:lstStyle/>
          <a:p>
            <a:r>
              <a:rPr lang="en-US" b="1" dirty="0" smtClean="0">
                <a:solidFill>
                  <a:srgbClr val="C00000"/>
                </a:solidFill>
                <a:latin typeface="Times New Roman" pitchFamily="18" charset="0"/>
                <a:cs typeface="Times New Roman" pitchFamily="18" charset="0"/>
              </a:rPr>
              <a:t>Law of Electric Charges</a:t>
            </a:r>
            <a:endParaRPr lang="en-US" dirty="0">
              <a:solidFill>
                <a:srgbClr val="C000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990600"/>
            <a:ext cx="8229600" cy="5867400"/>
          </a:xfrm>
        </p:spPr>
        <p:txBody>
          <a:bodyPr>
            <a:normAutofit fontScale="85000" lnSpcReduction="20000"/>
          </a:bodyPr>
          <a:lstStyle/>
          <a:p>
            <a:pPr lvl="0"/>
            <a:r>
              <a:rPr lang="en-US" b="1" dirty="0" smtClean="0">
                <a:latin typeface="Times New Roman" pitchFamily="18" charset="0"/>
                <a:cs typeface="Times New Roman" pitchFamily="18" charset="0"/>
              </a:rPr>
              <a:t>Charges with the same electrical sign repel each other, and charges with the opposite electrical signs attract each other. </a:t>
            </a:r>
            <a:endParaRPr lang="en-US" dirty="0" smtClean="0">
              <a:latin typeface="Times New Roman" pitchFamily="18" charset="0"/>
              <a:cs typeface="Times New Roman" pitchFamily="18" charset="0"/>
            </a:endParaRPr>
          </a:p>
          <a:p>
            <a:pPr lvl="0"/>
            <a:r>
              <a:rPr lang="en-US" b="1" dirty="0" smtClean="0">
                <a:latin typeface="Times New Roman" pitchFamily="18" charset="0"/>
                <a:cs typeface="Times New Roman" pitchFamily="18" charset="0"/>
              </a:rPr>
              <a:t>Protons are positively charged and electrons are negatively charged, so they are attracted to each other.  </a:t>
            </a:r>
            <a:endParaRPr lang="en-US" dirty="0" smtClean="0">
              <a:latin typeface="Times New Roman" pitchFamily="18" charset="0"/>
              <a:cs typeface="Times New Roman" pitchFamily="18" charset="0"/>
            </a:endParaRPr>
          </a:p>
          <a:p>
            <a:pPr lvl="0"/>
            <a:r>
              <a:rPr lang="en-US" b="1" dirty="0" smtClean="0">
                <a:latin typeface="Times New Roman" pitchFamily="18" charset="0"/>
                <a:cs typeface="Times New Roman" pitchFamily="18" charset="0"/>
              </a:rPr>
              <a:t>Without this attraction, electrons would not be held in atoms.</a:t>
            </a:r>
            <a:endParaRPr lang="en-US" dirty="0" smtClean="0">
              <a:latin typeface="Times New Roman" pitchFamily="18" charset="0"/>
              <a:cs typeface="Times New Roman" pitchFamily="18" charset="0"/>
            </a:endParaRPr>
          </a:p>
          <a:p>
            <a:pPr algn="ctr"/>
            <a:r>
              <a:rPr lang="en-US" b="1" dirty="0" smtClean="0">
                <a:latin typeface="Times New Roman" pitchFamily="18" charset="0"/>
                <a:cs typeface="Times New Roman" pitchFamily="18" charset="0"/>
              </a:rPr>
              <a:t>Unlike a gravitational force which always attracts, </a:t>
            </a:r>
            <a:r>
              <a:rPr lang="en-US" b="1" u="sng" dirty="0" smtClean="0">
                <a:latin typeface="Times New Roman" pitchFamily="18" charset="0"/>
                <a:cs typeface="Times New Roman" pitchFamily="18" charset="0"/>
              </a:rPr>
              <a:t>electrostatic force may repel or attract depending on the type charge</a:t>
            </a:r>
            <a:r>
              <a:rPr lang="en-US" b="1" dirty="0" smtClean="0">
                <a:latin typeface="Times New Roman" pitchFamily="18" charset="0"/>
                <a:cs typeface="Times New Roman" pitchFamily="18" charset="0"/>
              </a:rPr>
              <a:t>. </a:t>
            </a:r>
            <a:br>
              <a:rPr lang="en-US" b="1" dirty="0" smtClean="0">
                <a:latin typeface="Times New Roman" pitchFamily="18" charset="0"/>
                <a:cs typeface="Times New Roman" pitchFamily="18" charset="0"/>
              </a:rPr>
            </a:br>
            <a:r>
              <a:rPr lang="en-US" b="1" dirty="0" smtClean="0"/>
              <a:t/>
            </a:r>
            <a:br>
              <a:rPr lang="en-US" b="1" dirty="0" smtClean="0"/>
            </a:br>
            <a:r>
              <a:rPr lang="en-US" b="1" dirty="0" smtClean="0"/>
              <a:t/>
            </a:r>
            <a:br>
              <a:rPr lang="en-US" b="1" dirty="0" smtClean="0"/>
            </a:br>
            <a:r>
              <a:rPr lang="en-US" b="1" dirty="0" smtClean="0">
                <a:solidFill>
                  <a:srgbClr val="C00000"/>
                </a:solidFill>
                <a:latin typeface="Times New Roman" pitchFamily="18" charset="0"/>
                <a:cs typeface="Times New Roman" pitchFamily="18" charset="0"/>
              </a:rPr>
              <a:t>(+) (-) = attract</a:t>
            </a:r>
            <a:br>
              <a:rPr lang="en-US" b="1" dirty="0" smtClean="0">
                <a:solidFill>
                  <a:srgbClr val="C00000"/>
                </a:solidFill>
                <a:latin typeface="Times New Roman" pitchFamily="18" charset="0"/>
                <a:cs typeface="Times New Roman" pitchFamily="18" charset="0"/>
              </a:rPr>
            </a:br>
            <a:r>
              <a:rPr lang="en-US" b="1" dirty="0" smtClean="0">
                <a:solidFill>
                  <a:srgbClr val="C00000"/>
                </a:solidFill>
                <a:latin typeface="Times New Roman" pitchFamily="18" charset="0"/>
                <a:cs typeface="Times New Roman" pitchFamily="18" charset="0"/>
              </a:rPr>
              <a:t>(+) (+) = repel</a:t>
            </a:r>
            <a:br>
              <a:rPr lang="en-US" b="1" dirty="0" smtClean="0">
                <a:solidFill>
                  <a:srgbClr val="C00000"/>
                </a:solidFill>
                <a:latin typeface="Times New Roman" pitchFamily="18" charset="0"/>
                <a:cs typeface="Times New Roman" pitchFamily="18" charset="0"/>
              </a:rPr>
            </a:br>
            <a:r>
              <a:rPr lang="en-US" b="1" dirty="0" smtClean="0">
                <a:solidFill>
                  <a:srgbClr val="C00000"/>
                </a:solidFill>
                <a:latin typeface="Times New Roman" pitchFamily="18" charset="0"/>
                <a:cs typeface="Times New Roman" pitchFamily="18" charset="0"/>
              </a:rPr>
              <a:t>(-) (-) = repel</a:t>
            </a:r>
          </a:p>
          <a:p>
            <a:pPr lvl="0"/>
            <a:endParaRPr lang="en-US" dirty="0" smtClean="0"/>
          </a:p>
          <a:p>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fontScale="90000"/>
          </a:bodyPr>
          <a:lstStyle/>
          <a:p>
            <a:r>
              <a:rPr lang="en-US" dirty="0" smtClean="0"/>
              <a:t/>
            </a:r>
            <a:br>
              <a:rPr lang="en-US" dirty="0" smtClean="0"/>
            </a:br>
            <a:r>
              <a:rPr lang="en-US" sz="5400" b="1" dirty="0" smtClean="0">
                <a:solidFill>
                  <a:srgbClr val="C00000"/>
                </a:solidFill>
                <a:latin typeface="Times New Roman" pitchFamily="18" charset="0"/>
                <a:cs typeface="Times New Roman" pitchFamily="18" charset="0"/>
              </a:rPr>
              <a:t> Coulomb’s Law</a:t>
            </a:r>
            <a:endParaRPr lang="en-US" dirty="0"/>
          </a:p>
        </p:txBody>
      </p:sp>
      <p:sp>
        <p:nvSpPr>
          <p:cNvPr id="3" name="Content Placeholder 2"/>
          <p:cNvSpPr>
            <a:spLocks noGrp="1"/>
          </p:cNvSpPr>
          <p:nvPr>
            <p:ph idx="1"/>
          </p:nvPr>
        </p:nvSpPr>
        <p:spPr>
          <a:xfrm>
            <a:off x="0" y="990600"/>
            <a:ext cx="8686800" cy="5715000"/>
          </a:xfrm>
        </p:spPr>
        <p:txBody>
          <a:bodyPr>
            <a:normAutofit fontScale="92500" lnSpcReduction="20000"/>
          </a:bodyPr>
          <a:lstStyle/>
          <a:p>
            <a:pPr>
              <a:buNone/>
            </a:pPr>
            <a:r>
              <a:rPr lang="en-US" b="1" dirty="0" smtClean="0"/>
              <a:t>All bodies are able to take a charge of electricity and this is termed static electricity.  The charge on a body is measure by means of the force between the charges. The Coulomb force law, which only applies to charged points, is stated below..</a:t>
            </a:r>
          </a:p>
          <a:p>
            <a:pPr>
              <a:buNone/>
            </a:pPr>
            <a:endParaRPr lang="en-US" dirty="0" smtClean="0"/>
          </a:p>
          <a:p>
            <a:pPr algn="just"/>
            <a:r>
              <a:rPr lang="en-US" b="1" i="1" dirty="0" smtClean="0">
                <a:solidFill>
                  <a:srgbClr val="C00000"/>
                </a:solidFill>
              </a:rPr>
              <a:t>The force of attraction or repulsion between two charged points is directly proportional to the charges and inversely proportional to the square of the distance between them.</a:t>
            </a:r>
            <a:endParaRPr lang="en-US" dirty="0" smtClean="0">
              <a:solidFill>
                <a:srgbClr val="C00000"/>
              </a:solidFill>
            </a:endParaRPr>
          </a:p>
          <a:p>
            <a:r>
              <a:rPr lang="en-US" b="1" dirty="0" smtClean="0"/>
              <a:t>In vector form, it is stated thus, </a:t>
            </a:r>
            <a:endParaRPr lang="en-US" dirty="0" smtClean="0"/>
          </a:p>
          <a:p>
            <a:r>
              <a:rPr lang="en-US" b="1" dirty="0" smtClean="0"/>
              <a:t>Where;</a:t>
            </a:r>
            <a:br>
              <a:rPr lang="en-US" b="1" dirty="0" smtClean="0"/>
            </a:br>
            <a:r>
              <a:rPr lang="en-US" b="1" dirty="0" smtClean="0"/>
              <a:t>F = Force between points (N) </a:t>
            </a:r>
            <a:endParaRPr lang="en-US" dirty="0" smtClean="0"/>
          </a:p>
          <a:p>
            <a:r>
              <a:rPr lang="en-US" b="1" dirty="0" smtClean="0"/>
              <a:t>Q</a:t>
            </a:r>
            <a:r>
              <a:rPr lang="en-US" b="1" baseline="-25000" dirty="0" smtClean="0"/>
              <a:t>1</a:t>
            </a:r>
            <a:r>
              <a:rPr lang="en-US" b="1" dirty="0" smtClean="0"/>
              <a:t>, Q</a:t>
            </a:r>
            <a:r>
              <a:rPr lang="en-US" b="1" baseline="-25000" dirty="0" smtClean="0"/>
              <a:t>2</a:t>
            </a:r>
            <a:r>
              <a:rPr lang="en-US" b="1" dirty="0" smtClean="0"/>
              <a:t> = Charges on point 1 and point 2 (Coulomb)</a:t>
            </a:r>
            <a:br>
              <a:rPr lang="en-US" b="1" dirty="0" smtClean="0"/>
            </a:br>
            <a:r>
              <a:rPr lang="en-US" b="1" dirty="0" smtClean="0"/>
              <a:t>R = radial separation on points/distance (m)</a:t>
            </a:r>
            <a:endParaRPr lang="en-US" dirty="0" smtClean="0"/>
          </a:p>
          <a:p>
            <a:r>
              <a:rPr lang="en-US" b="1" dirty="0" smtClean="0"/>
              <a:t>      = the unit vector in the direction from Q</a:t>
            </a:r>
            <a:r>
              <a:rPr lang="en-US" b="1" baseline="-25000" dirty="0" smtClean="0"/>
              <a:t>1</a:t>
            </a:r>
            <a:r>
              <a:rPr lang="en-US" b="1" dirty="0" smtClean="0"/>
              <a:t> to Q</a:t>
            </a:r>
            <a:r>
              <a:rPr lang="en-US" b="1" baseline="-25000" dirty="0" smtClean="0"/>
              <a:t>2</a:t>
            </a:r>
            <a:r>
              <a:rPr lang="en-US" b="1" dirty="0" smtClean="0"/>
              <a:t> </a:t>
            </a:r>
            <a:endParaRPr lang="en-US" dirty="0" smtClean="0"/>
          </a:p>
          <a:p>
            <a:r>
              <a:rPr lang="en-US" b="1" dirty="0" smtClean="0"/>
              <a:t>       = Permittivity of the free space (vacuum) </a:t>
            </a:r>
            <a:endParaRPr lang="en-US" dirty="0" smtClean="0"/>
          </a:p>
          <a:p>
            <a:endParaRPr lang="en-US" dirty="0"/>
          </a:p>
        </p:txBody>
      </p:sp>
      <p:graphicFrame>
        <p:nvGraphicFramePr>
          <p:cNvPr id="19459" name="Object 3"/>
          <p:cNvGraphicFramePr>
            <a:graphicFrameLocks noChangeAspect="1"/>
          </p:cNvGraphicFramePr>
          <p:nvPr/>
        </p:nvGraphicFramePr>
        <p:xfrm>
          <a:off x="5867400" y="4114800"/>
          <a:ext cx="2216150" cy="777875"/>
        </p:xfrm>
        <a:graphic>
          <a:graphicData uri="http://schemas.openxmlformats.org/presentationml/2006/ole">
            <p:oleObj spid="_x0000_s105474" name="Equation" r:id="rId3" imgW="1193760" imgH="469800" progId="Equation.3">
              <p:embed/>
            </p:oleObj>
          </a:graphicData>
        </a:graphic>
      </p:graphicFrame>
      <p:graphicFrame>
        <p:nvGraphicFramePr>
          <p:cNvPr id="19465" name="Object 9"/>
          <p:cNvGraphicFramePr>
            <a:graphicFrameLocks noChangeAspect="1"/>
          </p:cNvGraphicFramePr>
          <p:nvPr/>
        </p:nvGraphicFramePr>
        <p:xfrm>
          <a:off x="381000" y="6172200"/>
          <a:ext cx="447675" cy="465138"/>
        </p:xfrm>
        <a:graphic>
          <a:graphicData uri="http://schemas.openxmlformats.org/presentationml/2006/ole">
            <p:oleObj spid="_x0000_s105475" name="Equation" r:id="rId4" imgW="164880" imgH="228600" progId="Equation.3">
              <p:embed/>
            </p:oleObj>
          </a:graphicData>
        </a:graphic>
      </p:graphicFrame>
      <p:graphicFrame>
        <p:nvGraphicFramePr>
          <p:cNvPr id="19466" name="Object 10"/>
          <p:cNvGraphicFramePr>
            <a:graphicFrameLocks noChangeAspect="1"/>
          </p:cNvGraphicFramePr>
          <p:nvPr/>
        </p:nvGraphicFramePr>
        <p:xfrm>
          <a:off x="304800" y="5791200"/>
          <a:ext cx="431800" cy="422275"/>
        </p:xfrm>
        <a:graphic>
          <a:graphicData uri="http://schemas.openxmlformats.org/presentationml/2006/ole">
            <p:oleObj spid="_x0000_s105476" name="Equation" r:id="rId5" imgW="203040" imgH="215640" progId="Equation.3">
              <p:embed/>
            </p:oleObj>
          </a:graphicData>
        </a:graphic>
      </p:graphicFrame>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
          <p:cNvPicPr>
            <a:picLocks noGrp="1"/>
          </p:cNvPicPr>
          <p:nvPr>
            <p:ph idx="1"/>
          </p:nvPr>
        </p:nvPicPr>
        <p:blipFill>
          <a:blip r:embed="rId2"/>
          <a:srcRect/>
          <a:stretch>
            <a:fillRect/>
          </a:stretch>
        </p:blipFill>
        <p:spPr bwMode="auto">
          <a:xfrm>
            <a:off x="5306400" y="457200"/>
            <a:ext cx="3837600" cy="2547257"/>
          </a:xfrm>
          <a:prstGeom prst="rect">
            <a:avLst/>
          </a:prstGeom>
          <a:noFill/>
        </p:spPr>
      </p:pic>
      <p:pic>
        <p:nvPicPr>
          <p:cNvPr id="21506" name="Picture 2"/>
          <p:cNvPicPr>
            <a:picLocks noChangeAspect="1" noChangeArrowheads="1"/>
          </p:cNvPicPr>
          <p:nvPr/>
        </p:nvPicPr>
        <p:blipFill>
          <a:blip r:embed="rId3"/>
          <a:srcRect/>
          <a:stretch>
            <a:fillRect/>
          </a:stretch>
        </p:blipFill>
        <p:spPr bwMode="auto">
          <a:xfrm>
            <a:off x="1295400" y="304800"/>
            <a:ext cx="3590925" cy="2724150"/>
          </a:xfrm>
          <a:prstGeom prst="rect">
            <a:avLst/>
          </a:prstGeom>
          <a:noFill/>
          <a:ln w="9525">
            <a:noFill/>
            <a:miter lim="800000"/>
            <a:headEnd/>
            <a:tailEnd/>
          </a:ln>
          <a:effectLst/>
        </p:spPr>
      </p:pic>
      <p:pic>
        <p:nvPicPr>
          <p:cNvPr id="6" name="Picture 5" descr="C:\Users\Ho\AppData\Local\Temp\SNAGHTML24f26b49.PNG"/>
          <p:cNvPicPr/>
          <p:nvPr/>
        </p:nvPicPr>
        <p:blipFill>
          <a:blip r:embed="rId4"/>
          <a:srcRect/>
          <a:stretch>
            <a:fillRect/>
          </a:stretch>
        </p:blipFill>
        <p:spPr bwMode="auto">
          <a:xfrm>
            <a:off x="228600" y="3124200"/>
            <a:ext cx="4419600" cy="3416199"/>
          </a:xfrm>
          <a:prstGeom prst="rect">
            <a:avLst/>
          </a:prstGeom>
          <a:noFill/>
          <a:ln w="9525">
            <a:noFill/>
            <a:miter lim="800000"/>
            <a:headEnd/>
            <a:tailEnd/>
          </a:ln>
        </p:spPr>
      </p:pic>
      <p:pic>
        <p:nvPicPr>
          <p:cNvPr id="7" name="Picture 6"/>
          <p:cNvPicPr/>
          <p:nvPr/>
        </p:nvPicPr>
        <p:blipFill>
          <a:blip r:embed="rId5"/>
          <a:srcRect/>
          <a:stretch>
            <a:fillRect/>
          </a:stretch>
        </p:blipFill>
        <p:spPr bwMode="auto">
          <a:xfrm>
            <a:off x="4876800" y="3048000"/>
            <a:ext cx="3733800" cy="34381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Ho\AppData\Local\Temp\SNAGHTML64e27230.PNG"/>
          <p:cNvPicPr>
            <a:picLocks noChangeAspect="1" noChangeArrowheads="1"/>
          </p:cNvPicPr>
          <p:nvPr/>
        </p:nvPicPr>
        <p:blipFill>
          <a:blip r:embed="rId2"/>
          <a:srcRect/>
          <a:stretch>
            <a:fillRect/>
          </a:stretch>
        </p:blipFill>
        <p:spPr bwMode="auto">
          <a:xfrm>
            <a:off x="609600" y="457200"/>
            <a:ext cx="7848600" cy="3429000"/>
          </a:xfrm>
          <a:prstGeom prst="rect">
            <a:avLst/>
          </a:prstGeom>
          <a:noFill/>
        </p:spPr>
      </p:pic>
      <p:pic>
        <p:nvPicPr>
          <p:cNvPr id="22531" name="Picture 3"/>
          <p:cNvPicPr>
            <a:picLocks noGrp="1" noChangeAspect="1" noChangeArrowheads="1"/>
          </p:cNvPicPr>
          <p:nvPr>
            <p:ph idx="1"/>
          </p:nvPr>
        </p:nvPicPr>
        <p:blipFill>
          <a:blip r:embed="rId3"/>
          <a:srcRect/>
          <a:stretch>
            <a:fillRect/>
          </a:stretch>
        </p:blipFill>
        <p:spPr bwMode="auto">
          <a:xfrm>
            <a:off x="304800" y="3810000"/>
            <a:ext cx="7971429" cy="2580953"/>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Users\Ho\AppData\Local\Temp\SNAGHTML24fc1b44.PNG"/>
          <p:cNvPicPr/>
          <p:nvPr/>
        </p:nvPicPr>
        <p:blipFill>
          <a:blip r:embed="rId2"/>
          <a:srcRect/>
          <a:stretch>
            <a:fillRect/>
          </a:stretch>
        </p:blipFill>
        <p:spPr bwMode="auto">
          <a:xfrm>
            <a:off x="533400" y="2971800"/>
            <a:ext cx="8001000" cy="3886200"/>
          </a:xfrm>
          <a:prstGeom prst="rect">
            <a:avLst/>
          </a:prstGeom>
          <a:noFill/>
          <a:ln w="9525">
            <a:noFill/>
            <a:miter lim="800000"/>
            <a:headEnd/>
            <a:tailEnd/>
          </a:ln>
        </p:spPr>
      </p:pic>
      <p:pic>
        <p:nvPicPr>
          <p:cNvPr id="6" name="Picture 5" descr="C:\Users\Ho\AppData\Local\Temp\SNAGHTML24f82672.PNG"/>
          <p:cNvPicPr/>
          <p:nvPr/>
        </p:nvPicPr>
        <p:blipFill>
          <a:blip r:embed="rId3"/>
          <a:srcRect/>
          <a:stretch>
            <a:fillRect/>
          </a:stretch>
        </p:blipFill>
        <p:spPr bwMode="auto">
          <a:xfrm>
            <a:off x="990600" y="152400"/>
            <a:ext cx="7010400" cy="285780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b="1" dirty="0" smtClean="0">
                <a:solidFill>
                  <a:schemeClr val="accent2"/>
                </a:solidFill>
                <a:latin typeface="Times New Roman" pitchFamily="18" charset="0"/>
                <a:cs typeface="Times New Roman" pitchFamily="18" charset="0"/>
              </a:rPr>
              <a:t>Light and the Electromagnetic Spectrum</a:t>
            </a:r>
            <a:endParaRPr lang="en-US" b="1" dirty="0">
              <a:solidFill>
                <a:schemeClr val="accent2"/>
              </a:solidFill>
              <a:latin typeface="Times New Roman" pitchFamily="18" charset="0"/>
              <a:cs typeface="Times New Roman" pitchFamily="18" charset="0"/>
            </a:endParaRPr>
          </a:p>
        </p:txBody>
      </p:sp>
      <p:sp>
        <p:nvSpPr>
          <p:cNvPr id="4" name="Rectangle 3"/>
          <p:cNvSpPr>
            <a:spLocks noGrp="1" noChangeArrowheads="1"/>
          </p:cNvSpPr>
          <p:nvPr>
            <p:ph idx="1"/>
          </p:nvPr>
        </p:nvSpPr>
        <p:spPr/>
        <p:txBody>
          <a:bodyPr>
            <a:normAutofit/>
          </a:bodyPr>
          <a:lstStyle/>
          <a:p>
            <a:pPr>
              <a:lnSpc>
                <a:spcPct val="90000"/>
              </a:lnSpc>
            </a:pPr>
            <a:r>
              <a:rPr lang="en-US" sz="2800" b="1" dirty="0">
                <a:latin typeface="Times New Roman" pitchFamily="18" charset="0"/>
                <a:cs typeface="Times New Roman" pitchFamily="18" charset="0"/>
              </a:rPr>
              <a:t>The terms </a:t>
            </a:r>
            <a:r>
              <a:rPr lang="en-US" sz="2800" b="1" i="1" dirty="0">
                <a:latin typeface="Times New Roman" pitchFamily="18" charset="0"/>
                <a:cs typeface="Times New Roman" pitchFamily="18" charset="0"/>
              </a:rPr>
              <a:t>light</a:t>
            </a:r>
            <a:r>
              <a:rPr lang="en-US" sz="2800" b="1" dirty="0">
                <a:latin typeface="Times New Roman" pitchFamily="18" charset="0"/>
                <a:cs typeface="Times New Roman" pitchFamily="18" charset="0"/>
              </a:rPr>
              <a:t>, </a:t>
            </a:r>
            <a:r>
              <a:rPr lang="en-US" sz="2800" b="1" i="1" dirty="0">
                <a:latin typeface="Times New Roman" pitchFamily="18" charset="0"/>
                <a:cs typeface="Times New Roman" pitchFamily="18" charset="0"/>
              </a:rPr>
              <a:t>radiation</a:t>
            </a:r>
            <a:r>
              <a:rPr lang="en-US" sz="2800" b="1" dirty="0">
                <a:latin typeface="Times New Roman" pitchFamily="18" charset="0"/>
                <a:cs typeface="Times New Roman" pitchFamily="18" charset="0"/>
              </a:rPr>
              <a:t>, and </a:t>
            </a:r>
            <a:r>
              <a:rPr lang="en-US" sz="2800" b="1" i="1" dirty="0">
                <a:latin typeface="Times New Roman" pitchFamily="18" charset="0"/>
                <a:cs typeface="Times New Roman" pitchFamily="18" charset="0"/>
              </a:rPr>
              <a:t>electromagnetic wave</a:t>
            </a:r>
            <a:r>
              <a:rPr lang="en-US" sz="2800" b="1" dirty="0">
                <a:latin typeface="Times New Roman" pitchFamily="18" charset="0"/>
                <a:cs typeface="Times New Roman" pitchFamily="18" charset="0"/>
              </a:rPr>
              <a:t> can all be used to explain the same concept</a:t>
            </a:r>
          </a:p>
          <a:p>
            <a:pPr>
              <a:lnSpc>
                <a:spcPct val="90000"/>
              </a:lnSpc>
            </a:pPr>
            <a:endParaRPr lang="en-US" sz="2800" b="1" dirty="0">
              <a:latin typeface="Times New Roman" pitchFamily="18" charset="0"/>
              <a:cs typeface="Times New Roman" pitchFamily="18" charset="0"/>
            </a:endParaRPr>
          </a:p>
          <a:p>
            <a:pPr>
              <a:lnSpc>
                <a:spcPct val="90000"/>
              </a:lnSpc>
            </a:pPr>
            <a:r>
              <a:rPr lang="en-US" sz="2800" b="1" dirty="0">
                <a:latin typeface="Times New Roman" pitchFamily="18" charset="0"/>
                <a:cs typeface="Times New Roman" pitchFamily="18" charset="0"/>
              </a:rPr>
              <a:t>Light comes in many forms and it took physicists some time to realize that x-rays, visible light, radio waves, etc. are all the same phenomena</a:t>
            </a:r>
          </a:p>
          <a:p>
            <a:pPr>
              <a:lnSpc>
                <a:spcPct val="90000"/>
              </a:lnSpc>
            </a:pPr>
            <a:endParaRPr lang="en-US" sz="2800" b="1" dirty="0">
              <a:latin typeface="Times New Roman" pitchFamily="18" charset="0"/>
              <a:cs typeface="Times New Roman" pitchFamily="18" charset="0"/>
            </a:endParaRPr>
          </a:p>
          <a:p>
            <a:pPr>
              <a:lnSpc>
                <a:spcPct val="90000"/>
              </a:lnSpc>
            </a:pPr>
            <a:r>
              <a:rPr lang="en-US" sz="2800" b="1" dirty="0">
                <a:latin typeface="Times New Roman" pitchFamily="18" charset="0"/>
                <a:cs typeface="Times New Roman" pitchFamily="18" charset="0"/>
              </a:rPr>
              <a:t>By using these different tools, astronomers are able to gain a lot of information on various objects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p:cNvPicPr>
          <p:nvPr>
            <p:ph idx="1"/>
          </p:nvPr>
        </p:nvPicPr>
        <p:blipFill>
          <a:blip r:embed="rId2"/>
          <a:srcRect/>
          <a:stretch>
            <a:fillRect/>
          </a:stretch>
        </p:blipFill>
        <p:spPr bwMode="auto">
          <a:xfrm>
            <a:off x="533400" y="381000"/>
            <a:ext cx="8229600" cy="5943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body" sz="half" idx="1"/>
          </p:nvPr>
        </p:nvSpPr>
        <p:spPr>
          <a:xfrm>
            <a:off x="228601" y="1143001"/>
            <a:ext cx="8488363" cy="972110"/>
          </a:xfrm>
          <a:noFill/>
          <a:ln/>
        </p:spPr>
        <p:txBody>
          <a:bodyPr/>
          <a:lstStyle/>
          <a:p>
            <a:r>
              <a:rPr lang="en-US" b="1" dirty="0">
                <a:latin typeface="Times New Roman" pitchFamily="18" charset="0"/>
                <a:cs typeface="Times New Roman" pitchFamily="18" charset="0"/>
              </a:rPr>
              <a:t>Group of fixed charges     exert a force </a:t>
            </a:r>
            <a:r>
              <a:rPr lang="en-US" b="1" u="sng" dirty="0">
                <a:latin typeface="Times New Roman" pitchFamily="18" charset="0"/>
                <a:cs typeface="Times New Roman" pitchFamily="18" charset="0"/>
              </a:rPr>
              <a:t>F</a:t>
            </a:r>
            <a:r>
              <a:rPr lang="en-US" b="1" dirty="0">
                <a:latin typeface="Times New Roman" pitchFamily="18" charset="0"/>
                <a:cs typeface="Times New Roman" pitchFamily="18" charset="0"/>
              </a:rPr>
              <a:t>, given by Coulomb’s law, on a test charge </a:t>
            </a:r>
            <a:r>
              <a:rPr lang="en-US" b="1" dirty="0" err="1">
                <a:latin typeface="Times New Roman" pitchFamily="18" charset="0"/>
                <a:cs typeface="Times New Roman" pitchFamily="18" charset="0"/>
              </a:rPr>
              <a:t>q</a:t>
            </a:r>
            <a:r>
              <a:rPr lang="en-US" b="1" baseline="-25000" dirty="0" err="1">
                <a:latin typeface="Times New Roman" pitchFamily="18" charset="0"/>
                <a:cs typeface="Times New Roman" pitchFamily="18" charset="0"/>
              </a:rPr>
              <a:t>test</a:t>
            </a:r>
            <a:r>
              <a:rPr lang="en-US" b="1" dirty="0">
                <a:latin typeface="Times New Roman" pitchFamily="18" charset="0"/>
                <a:cs typeface="Times New Roman" pitchFamily="18" charset="0"/>
              </a:rPr>
              <a:t>      at position </a:t>
            </a:r>
            <a:r>
              <a:rPr lang="en-US" b="1" u="sng" dirty="0">
                <a:solidFill>
                  <a:schemeClr val="accent2"/>
                </a:solidFill>
                <a:latin typeface="Times New Roman" pitchFamily="18" charset="0"/>
                <a:cs typeface="Times New Roman" pitchFamily="18" charset="0"/>
              </a:rPr>
              <a:t>r</a:t>
            </a:r>
            <a:r>
              <a:rPr lang="en-US" b="1" dirty="0">
                <a:latin typeface="Times New Roman" pitchFamily="18" charset="0"/>
                <a:cs typeface="Times New Roman" pitchFamily="18" charset="0"/>
              </a:rPr>
              <a:t>. </a:t>
            </a:r>
          </a:p>
        </p:txBody>
      </p:sp>
      <p:sp>
        <p:nvSpPr>
          <p:cNvPr id="5123" name="Rectangle 3"/>
          <p:cNvSpPr>
            <a:spLocks noGrp="1" noChangeArrowheads="1"/>
          </p:cNvSpPr>
          <p:nvPr>
            <p:ph type="title"/>
          </p:nvPr>
        </p:nvSpPr>
        <p:spPr>
          <a:xfrm>
            <a:off x="1905001" y="336177"/>
            <a:ext cx="5345113" cy="470647"/>
          </a:xfrm>
          <a:noFill/>
          <a:ln/>
        </p:spPr>
        <p:txBody>
          <a:bodyPr>
            <a:normAutofit fontScale="90000"/>
          </a:bodyPr>
          <a:lstStyle/>
          <a:p>
            <a:r>
              <a:rPr lang="en-US" sz="3600" b="1" dirty="0">
                <a:solidFill>
                  <a:srgbClr val="FF0000"/>
                </a:solidFill>
                <a:latin typeface="Times New Roman" pitchFamily="18" charset="0"/>
                <a:cs typeface="Times New Roman" pitchFamily="18" charset="0"/>
              </a:rPr>
              <a:t>The Electric Field</a:t>
            </a:r>
          </a:p>
        </p:txBody>
      </p:sp>
      <p:sp>
        <p:nvSpPr>
          <p:cNvPr id="5126" name="Oval 6"/>
          <p:cNvSpPr>
            <a:spLocks noChangeArrowheads="1"/>
          </p:cNvSpPr>
          <p:nvPr/>
        </p:nvSpPr>
        <p:spPr bwMode="auto">
          <a:xfrm>
            <a:off x="4079875" y="1344706"/>
            <a:ext cx="134938" cy="137272"/>
          </a:xfrm>
          <a:prstGeom prst="ellipse">
            <a:avLst/>
          </a:prstGeom>
          <a:solidFill>
            <a:schemeClr val="accent1"/>
          </a:solidFill>
          <a:ln w="12700">
            <a:solidFill>
              <a:schemeClr val="tx1"/>
            </a:solidFill>
            <a:round/>
            <a:headEnd/>
            <a:tailEnd/>
          </a:ln>
          <a:effectLst/>
        </p:spPr>
        <p:txBody>
          <a:bodyPr wrap="none" anchor="ctr"/>
          <a:lstStyle/>
          <a:p>
            <a:endParaRPr lang="en-US"/>
          </a:p>
        </p:txBody>
      </p:sp>
      <p:sp>
        <p:nvSpPr>
          <p:cNvPr id="5127" name="Oval 7"/>
          <p:cNvSpPr>
            <a:spLocks noChangeArrowheads="1"/>
          </p:cNvSpPr>
          <p:nvPr/>
        </p:nvSpPr>
        <p:spPr bwMode="auto">
          <a:xfrm>
            <a:off x="6013450" y="1753721"/>
            <a:ext cx="134938" cy="137272"/>
          </a:xfrm>
          <a:prstGeom prst="ellipse">
            <a:avLst/>
          </a:prstGeom>
          <a:solidFill>
            <a:schemeClr val="hlink"/>
          </a:solidFill>
          <a:ln w="12700">
            <a:solidFill>
              <a:schemeClr val="tx1"/>
            </a:solidFill>
            <a:round/>
            <a:headEnd/>
            <a:tailEnd/>
          </a:ln>
          <a:effectLst/>
        </p:spPr>
        <p:txBody>
          <a:bodyPr wrap="none" anchor="ctr"/>
          <a:lstStyle/>
          <a:p>
            <a:endParaRPr lang="en-US"/>
          </a:p>
        </p:txBody>
      </p:sp>
      <p:sp>
        <p:nvSpPr>
          <p:cNvPr id="5139" name="Rectangle 19"/>
          <p:cNvSpPr>
            <a:spLocks noChangeArrowheads="1"/>
          </p:cNvSpPr>
          <p:nvPr/>
        </p:nvSpPr>
        <p:spPr bwMode="auto">
          <a:xfrm>
            <a:off x="381001" y="3697941"/>
            <a:ext cx="8226425" cy="1344706"/>
          </a:xfrm>
          <a:prstGeom prst="rect">
            <a:avLst/>
          </a:prstGeom>
          <a:noFill/>
          <a:ln w="12700">
            <a:noFill/>
            <a:miter lim="800000"/>
            <a:headEnd/>
            <a:tailEnd/>
          </a:ln>
          <a:effectLst/>
        </p:spPr>
        <p:txBody>
          <a:bodyPr lIns="90488" tIns="44450" rIns="90488" bIns="44450"/>
          <a:lstStyle/>
          <a:p>
            <a:pPr marL="342900" indent="-342900">
              <a:spcBef>
                <a:spcPct val="20000"/>
              </a:spcBef>
              <a:buSzPct val="100000"/>
              <a:buFontTx/>
              <a:buChar char="•"/>
            </a:pPr>
            <a:r>
              <a:rPr lang="en-US" sz="2800" b="1" dirty="0">
                <a:solidFill>
                  <a:srgbClr val="FF0000"/>
                </a:solidFill>
                <a:latin typeface="Times New Roman" pitchFamily="18" charset="0"/>
              </a:rPr>
              <a:t>The electric field </a:t>
            </a:r>
            <a:r>
              <a:rPr lang="en-US" sz="2800" b="1" u="sng" dirty="0">
                <a:solidFill>
                  <a:srgbClr val="FF0000"/>
                </a:solidFill>
                <a:latin typeface="Times New Roman" pitchFamily="18" charset="0"/>
              </a:rPr>
              <a:t>E</a:t>
            </a:r>
            <a:r>
              <a:rPr lang="en-US" sz="2800" dirty="0">
                <a:latin typeface="Times New Roman" pitchFamily="18" charset="0"/>
              </a:rPr>
              <a:t> </a:t>
            </a:r>
            <a:r>
              <a:rPr lang="en-US" sz="2800" b="1" dirty="0">
                <a:latin typeface="Times New Roman" pitchFamily="18" charset="0"/>
              </a:rPr>
              <a:t>(at a given point in space) is the force per unit charge that would be experienced by a test charge at that point.</a:t>
            </a:r>
          </a:p>
        </p:txBody>
      </p:sp>
      <p:grpSp>
        <p:nvGrpSpPr>
          <p:cNvPr id="2" name="Group 23"/>
          <p:cNvGrpSpPr>
            <a:grpSpLocks/>
          </p:cNvGrpSpPr>
          <p:nvPr/>
        </p:nvGrpSpPr>
        <p:grpSpPr bwMode="auto">
          <a:xfrm>
            <a:off x="2590801" y="2218766"/>
            <a:ext cx="3697288" cy="1340504"/>
            <a:chOff x="1880" y="2007"/>
            <a:chExt cx="2329" cy="957"/>
          </a:xfrm>
        </p:grpSpPr>
        <p:sp>
          <p:nvSpPr>
            <p:cNvPr id="5124" name="Oval 4"/>
            <p:cNvSpPr>
              <a:spLocks noChangeArrowheads="1"/>
            </p:cNvSpPr>
            <p:nvPr/>
          </p:nvSpPr>
          <p:spPr bwMode="auto">
            <a:xfrm>
              <a:off x="1978" y="2241"/>
              <a:ext cx="85" cy="98"/>
            </a:xfrm>
            <a:prstGeom prst="ellipse">
              <a:avLst/>
            </a:prstGeom>
            <a:solidFill>
              <a:schemeClr val="accent1"/>
            </a:solidFill>
            <a:ln w="12700">
              <a:solidFill>
                <a:schemeClr val="tx1"/>
              </a:solidFill>
              <a:round/>
              <a:headEnd/>
              <a:tailEnd/>
            </a:ln>
            <a:effectLst/>
          </p:spPr>
          <p:txBody>
            <a:bodyPr wrap="none" anchor="ctr"/>
            <a:lstStyle/>
            <a:p>
              <a:endParaRPr lang="en-US"/>
            </a:p>
          </p:txBody>
        </p:sp>
        <p:sp>
          <p:nvSpPr>
            <p:cNvPr id="5125" name="Oval 5"/>
            <p:cNvSpPr>
              <a:spLocks noChangeArrowheads="1"/>
            </p:cNvSpPr>
            <p:nvPr/>
          </p:nvSpPr>
          <p:spPr bwMode="auto">
            <a:xfrm>
              <a:off x="3166" y="2366"/>
              <a:ext cx="85" cy="97"/>
            </a:xfrm>
            <a:prstGeom prst="ellipse">
              <a:avLst/>
            </a:prstGeom>
            <a:solidFill>
              <a:schemeClr val="hlink"/>
            </a:solidFill>
            <a:ln w="12700">
              <a:solidFill>
                <a:schemeClr val="tx1"/>
              </a:solidFill>
              <a:round/>
              <a:headEnd/>
              <a:tailEnd/>
            </a:ln>
            <a:effectLst/>
          </p:spPr>
          <p:txBody>
            <a:bodyPr wrap="none" anchor="ctr"/>
            <a:lstStyle/>
            <a:p>
              <a:endParaRPr lang="en-US"/>
            </a:p>
          </p:txBody>
        </p:sp>
        <p:sp>
          <p:nvSpPr>
            <p:cNvPr id="5128" name="Oval 8"/>
            <p:cNvSpPr>
              <a:spLocks noChangeArrowheads="1"/>
            </p:cNvSpPr>
            <p:nvPr/>
          </p:nvSpPr>
          <p:spPr bwMode="auto">
            <a:xfrm>
              <a:off x="2074" y="2350"/>
              <a:ext cx="85" cy="97"/>
            </a:xfrm>
            <a:prstGeom prst="ellipse">
              <a:avLst/>
            </a:prstGeom>
            <a:solidFill>
              <a:schemeClr val="accent1"/>
            </a:solidFill>
            <a:ln w="12700">
              <a:solidFill>
                <a:schemeClr val="tx1"/>
              </a:solidFill>
              <a:round/>
              <a:headEnd/>
              <a:tailEnd/>
            </a:ln>
            <a:effectLst/>
          </p:spPr>
          <p:txBody>
            <a:bodyPr wrap="none" anchor="ctr"/>
            <a:lstStyle/>
            <a:p>
              <a:endParaRPr lang="en-US"/>
            </a:p>
          </p:txBody>
        </p:sp>
        <p:sp>
          <p:nvSpPr>
            <p:cNvPr id="5129" name="Oval 9"/>
            <p:cNvSpPr>
              <a:spLocks noChangeArrowheads="1"/>
            </p:cNvSpPr>
            <p:nvPr/>
          </p:nvSpPr>
          <p:spPr bwMode="auto">
            <a:xfrm>
              <a:off x="2132" y="2160"/>
              <a:ext cx="85" cy="97"/>
            </a:xfrm>
            <a:prstGeom prst="ellipse">
              <a:avLst/>
            </a:prstGeom>
            <a:solidFill>
              <a:schemeClr val="accent1"/>
            </a:solidFill>
            <a:ln w="12700">
              <a:solidFill>
                <a:schemeClr val="tx1"/>
              </a:solidFill>
              <a:round/>
              <a:headEnd/>
              <a:tailEnd/>
            </a:ln>
            <a:effectLst/>
          </p:spPr>
          <p:txBody>
            <a:bodyPr wrap="none" anchor="ctr"/>
            <a:lstStyle/>
            <a:p>
              <a:endParaRPr lang="en-US"/>
            </a:p>
          </p:txBody>
        </p:sp>
        <p:sp>
          <p:nvSpPr>
            <p:cNvPr id="5130" name="Line 10"/>
            <p:cNvSpPr>
              <a:spLocks noChangeShapeType="1"/>
            </p:cNvSpPr>
            <p:nvPr/>
          </p:nvSpPr>
          <p:spPr bwMode="auto">
            <a:xfrm>
              <a:off x="1880" y="2055"/>
              <a:ext cx="0" cy="855"/>
            </a:xfrm>
            <a:prstGeom prst="line">
              <a:avLst/>
            </a:prstGeom>
            <a:noFill/>
            <a:ln w="12700">
              <a:solidFill>
                <a:schemeClr val="tx1"/>
              </a:solidFill>
              <a:round/>
              <a:headEnd type="triangle" w="med" len="med"/>
              <a:tailEnd/>
            </a:ln>
            <a:effectLst/>
          </p:spPr>
          <p:txBody>
            <a:bodyPr/>
            <a:lstStyle/>
            <a:p>
              <a:endParaRPr lang="en-US"/>
            </a:p>
          </p:txBody>
        </p:sp>
        <p:sp>
          <p:nvSpPr>
            <p:cNvPr id="5131" name="Line 11"/>
            <p:cNvSpPr>
              <a:spLocks noChangeShapeType="1"/>
            </p:cNvSpPr>
            <p:nvPr/>
          </p:nvSpPr>
          <p:spPr bwMode="auto">
            <a:xfrm flipV="1">
              <a:off x="1880" y="2904"/>
              <a:ext cx="2026" cy="6"/>
            </a:xfrm>
            <a:prstGeom prst="line">
              <a:avLst/>
            </a:prstGeom>
            <a:noFill/>
            <a:ln w="12700">
              <a:solidFill>
                <a:schemeClr val="tx1"/>
              </a:solidFill>
              <a:round/>
              <a:headEnd/>
              <a:tailEnd type="triangle" w="med" len="med"/>
            </a:ln>
            <a:effectLst/>
          </p:spPr>
          <p:txBody>
            <a:bodyPr/>
            <a:lstStyle/>
            <a:p>
              <a:endParaRPr lang="en-US"/>
            </a:p>
          </p:txBody>
        </p:sp>
        <p:sp>
          <p:nvSpPr>
            <p:cNvPr id="5132" name="Line 12"/>
            <p:cNvSpPr>
              <a:spLocks noChangeShapeType="1"/>
            </p:cNvSpPr>
            <p:nvPr/>
          </p:nvSpPr>
          <p:spPr bwMode="auto">
            <a:xfrm>
              <a:off x="2227" y="2221"/>
              <a:ext cx="960" cy="167"/>
            </a:xfrm>
            <a:prstGeom prst="line">
              <a:avLst/>
            </a:prstGeom>
            <a:noFill/>
            <a:ln w="12700">
              <a:solidFill>
                <a:srgbClr val="618FFD"/>
              </a:solidFill>
              <a:prstDash val="sysDot"/>
              <a:round/>
              <a:headEnd/>
              <a:tailEnd/>
            </a:ln>
            <a:effectLst/>
          </p:spPr>
          <p:txBody>
            <a:bodyPr/>
            <a:lstStyle/>
            <a:p>
              <a:endParaRPr lang="en-US"/>
            </a:p>
          </p:txBody>
        </p:sp>
        <p:sp>
          <p:nvSpPr>
            <p:cNvPr id="5133" name="Line 13"/>
            <p:cNvSpPr>
              <a:spLocks noChangeShapeType="1"/>
            </p:cNvSpPr>
            <p:nvPr/>
          </p:nvSpPr>
          <p:spPr bwMode="auto">
            <a:xfrm>
              <a:off x="2093" y="2281"/>
              <a:ext cx="1067" cy="136"/>
            </a:xfrm>
            <a:prstGeom prst="line">
              <a:avLst/>
            </a:prstGeom>
            <a:noFill/>
            <a:ln w="12700">
              <a:solidFill>
                <a:srgbClr val="618FFD"/>
              </a:solidFill>
              <a:prstDash val="sysDot"/>
              <a:round/>
              <a:headEnd/>
              <a:tailEnd/>
            </a:ln>
            <a:effectLst/>
          </p:spPr>
          <p:txBody>
            <a:bodyPr/>
            <a:lstStyle/>
            <a:p>
              <a:endParaRPr lang="en-US"/>
            </a:p>
          </p:txBody>
        </p:sp>
        <p:sp>
          <p:nvSpPr>
            <p:cNvPr id="5134" name="Line 14"/>
            <p:cNvSpPr>
              <a:spLocks noChangeShapeType="1"/>
            </p:cNvSpPr>
            <p:nvPr/>
          </p:nvSpPr>
          <p:spPr bwMode="auto">
            <a:xfrm>
              <a:off x="2173" y="2403"/>
              <a:ext cx="974" cy="0"/>
            </a:xfrm>
            <a:prstGeom prst="line">
              <a:avLst/>
            </a:prstGeom>
            <a:noFill/>
            <a:ln w="12700">
              <a:solidFill>
                <a:srgbClr val="618FFD"/>
              </a:solidFill>
              <a:prstDash val="sysDot"/>
              <a:round/>
              <a:headEnd/>
              <a:tailEnd/>
            </a:ln>
            <a:effectLst/>
          </p:spPr>
          <p:txBody>
            <a:bodyPr/>
            <a:lstStyle/>
            <a:p>
              <a:endParaRPr lang="en-US"/>
            </a:p>
          </p:txBody>
        </p:sp>
        <p:sp>
          <p:nvSpPr>
            <p:cNvPr id="5135" name="Line 15"/>
            <p:cNvSpPr>
              <a:spLocks noChangeShapeType="1"/>
            </p:cNvSpPr>
            <p:nvPr/>
          </p:nvSpPr>
          <p:spPr bwMode="auto">
            <a:xfrm>
              <a:off x="3267" y="2417"/>
              <a:ext cx="720" cy="91"/>
            </a:xfrm>
            <a:prstGeom prst="line">
              <a:avLst/>
            </a:prstGeom>
            <a:noFill/>
            <a:ln w="50800">
              <a:solidFill>
                <a:srgbClr val="00279F"/>
              </a:solidFill>
              <a:round/>
              <a:headEnd/>
              <a:tailEnd type="triangle" w="med" len="med"/>
            </a:ln>
            <a:effectLst/>
          </p:spPr>
          <p:txBody>
            <a:bodyPr/>
            <a:lstStyle/>
            <a:p>
              <a:endParaRPr lang="en-US"/>
            </a:p>
          </p:txBody>
        </p:sp>
        <p:sp>
          <p:nvSpPr>
            <p:cNvPr id="5136" name="Line 16"/>
            <p:cNvSpPr>
              <a:spLocks noChangeShapeType="1"/>
            </p:cNvSpPr>
            <p:nvPr/>
          </p:nvSpPr>
          <p:spPr bwMode="auto">
            <a:xfrm flipV="1">
              <a:off x="1880" y="2448"/>
              <a:ext cx="1293" cy="462"/>
            </a:xfrm>
            <a:prstGeom prst="line">
              <a:avLst/>
            </a:prstGeom>
            <a:noFill/>
            <a:ln w="12700">
              <a:solidFill>
                <a:schemeClr val="accent2"/>
              </a:solidFill>
              <a:round/>
              <a:headEnd/>
              <a:tailEnd type="triangle" w="med" len="med"/>
            </a:ln>
            <a:effectLst/>
          </p:spPr>
          <p:txBody>
            <a:bodyPr/>
            <a:lstStyle/>
            <a:p>
              <a:endParaRPr lang="en-US"/>
            </a:p>
          </p:txBody>
        </p:sp>
        <p:sp>
          <p:nvSpPr>
            <p:cNvPr id="5137" name="Rectangle 17"/>
            <p:cNvSpPr>
              <a:spLocks noChangeArrowheads="1"/>
            </p:cNvSpPr>
            <p:nvPr/>
          </p:nvSpPr>
          <p:spPr bwMode="auto">
            <a:xfrm>
              <a:off x="2592" y="2592"/>
              <a:ext cx="215" cy="372"/>
            </a:xfrm>
            <a:prstGeom prst="rect">
              <a:avLst/>
            </a:prstGeom>
            <a:noFill/>
            <a:ln w="12700">
              <a:noFill/>
              <a:miter lim="800000"/>
              <a:headEnd/>
              <a:tailEnd/>
            </a:ln>
            <a:effectLst/>
          </p:spPr>
          <p:txBody>
            <a:bodyPr wrap="none" lIns="90488" tIns="44450" rIns="90488" bIns="44450">
              <a:spAutoFit/>
            </a:bodyPr>
            <a:lstStyle/>
            <a:p>
              <a:pPr>
                <a:spcBef>
                  <a:spcPct val="20000"/>
                </a:spcBef>
              </a:pPr>
              <a:r>
                <a:rPr lang="en-US" sz="2800" b="1" u="sng">
                  <a:solidFill>
                    <a:schemeClr val="accent2"/>
                  </a:solidFill>
                  <a:latin typeface="Times New Roman" pitchFamily="18" charset="0"/>
                </a:rPr>
                <a:t>r</a:t>
              </a:r>
            </a:p>
          </p:txBody>
        </p:sp>
        <p:sp>
          <p:nvSpPr>
            <p:cNvPr id="5138" name="Rectangle 18"/>
            <p:cNvSpPr>
              <a:spLocks noChangeArrowheads="1"/>
            </p:cNvSpPr>
            <p:nvPr/>
          </p:nvSpPr>
          <p:spPr bwMode="auto">
            <a:xfrm>
              <a:off x="3956" y="2354"/>
              <a:ext cx="253" cy="372"/>
            </a:xfrm>
            <a:prstGeom prst="rect">
              <a:avLst/>
            </a:prstGeom>
            <a:noFill/>
            <a:ln w="12700">
              <a:noFill/>
              <a:miter lim="800000"/>
              <a:headEnd/>
              <a:tailEnd/>
            </a:ln>
            <a:effectLst/>
          </p:spPr>
          <p:txBody>
            <a:bodyPr wrap="none" lIns="90488" tIns="44450" rIns="90488" bIns="44450">
              <a:spAutoFit/>
            </a:bodyPr>
            <a:lstStyle/>
            <a:p>
              <a:pPr>
                <a:spcBef>
                  <a:spcPct val="20000"/>
                </a:spcBef>
              </a:pPr>
              <a:r>
                <a:rPr lang="en-US" sz="2800" b="1" u="sng">
                  <a:solidFill>
                    <a:srgbClr val="00279F"/>
                  </a:solidFill>
                  <a:latin typeface="Times New Roman" pitchFamily="18" charset="0"/>
                </a:rPr>
                <a:t>F</a:t>
              </a:r>
            </a:p>
          </p:txBody>
        </p:sp>
        <p:sp>
          <p:nvSpPr>
            <p:cNvPr id="5140" name="Rectangle 20"/>
            <p:cNvSpPr>
              <a:spLocks noChangeArrowheads="1"/>
            </p:cNvSpPr>
            <p:nvPr/>
          </p:nvSpPr>
          <p:spPr bwMode="auto">
            <a:xfrm>
              <a:off x="3117" y="2007"/>
              <a:ext cx="436" cy="372"/>
            </a:xfrm>
            <a:prstGeom prst="rect">
              <a:avLst/>
            </a:prstGeom>
            <a:noFill/>
            <a:ln w="12700">
              <a:noFill/>
              <a:miter lim="800000"/>
              <a:headEnd/>
              <a:tailEnd/>
            </a:ln>
            <a:effectLst/>
          </p:spPr>
          <p:txBody>
            <a:bodyPr wrap="none" lIns="90488" tIns="44450" rIns="90488" bIns="44450">
              <a:spAutoFit/>
            </a:bodyPr>
            <a:lstStyle/>
            <a:p>
              <a:pPr>
                <a:spcBef>
                  <a:spcPct val="20000"/>
                </a:spcBef>
              </a:pPr>
              <a:r>
                <a:rPr lang="en-US" sz="2800">
                  <a:latin typeface="Times New Roman" pitchFamily="18" charset="0"/>
                </a:rPr>
                <a:t>q</a:t>
              </a:r>
              <a:r>
                <a:rPr lang="en-US" sz="2800" baseline="-25000">
                  <a:latin typeface="Times New Roman" pitchFamily="18" charset="0"/>
                </a:rPr>
                <a:t>test</a:t>
              </a:r>
            </a:p>
          </p:txBody>
        </p:sp>
      </p:grpSp>
      <p:sp>
        <p:nvSpPr>
          <p:cNvPr id="5141" name="Rectangle 21"/>
          <p:cNvSpPr>
            <a:spLocks noChangeArrowheads="1"/>
          </p:cNvSpPr>
          <p:nvPr/>
        </p:nvSpPr>
        <p:spPr bwMode="auto">
          <a:xfrm>
            <a:off x="4267200" y="5615549"/>
            <a:ext cx="4630738" cy="828432"/>
          </a:xfrm>
          <a:prstGeom prst="rect">
            <a:avLst/>
          </a:prstGeom>
          <a:noFill/>
          <a:ln w="12700">
            <a:noFill/>
            <a:miter lim="800000"/>
            <a:headEnd/>
            <a:tailEnd/>
          </a:ln>
          <a:effectLst/>
        </p:spPr>
        <p:txBody>
          <a:bodyPr lIns="90488" tIns="44450" rIns="90488" bIns="44450">
            <a:spAutoFit/>
          </a:bodyPr>
          <a:lstStyle/>
          <a:p>
            <a:r>
              <a:rPr lang="en-US" sz="2400" b="1" dirty="0">
                <a:solidFill>
                  <a:srgbClr val="00279F"/>
                </a:solidFill>
                <a:latin typeface="Times New Roman" pitchFamily="18" charset="0"/>
              </a:rPr>
              <a:t>This is a vector function of position.</a:t>
            </a:r>
          </a:p>
        </p:txBody>
      </p:sp>
      <p:sp>
        <p:nvSpPr>
          <p:cNvPr id="5144" name="Text Box 24"/>
          <p:cNvSpPr txBox="1">
            <a:spLocks noChangeArrowheads="1"/>
          </p:cNvSpPr>
          <p:nvPr/>
        </p:nvSpPr>
        <p:spPr bwMode="auto">
          <a:xfrm>
            <a:off x="1752600" y="5638800"/>
            <a:ext cx="1529829" cy="523220"/>
          </a:xfrm>
          <a:prstGeom prst="rect">
            <a:avLst/>
          </a:prstGeom>
          <a:noFill/>
          <a:ln w="12700">
            <a:noFill/>
            <a:miter lim="800000"/>
            <a:headEnd/>
            <a:tailEnd/>
          </a:ln>
          <a:effectLst/>
        </p:spPr>
        <p:txBody>
          <a:bodyPr wrap="square">
            <a:spAutoFit/>
          </a:bodyPr>
          <a:lstStyle/>
          <a:p>
            <a:pPr algn="ctr"/>
            <a:r>
              <a:rPr lang="en-US" sz="2000" b="1" u="sng" dirty="0">
                <a:latin typeface="Times New Roman" pitchFamily="18" charset="0"/>
              </a:rPr>
              <a:t>E</a:t>
            </a:r>
            <a:r>
              <a:rPr lang="en-US" sz="2000" b="1" dirty="0">
                <a:latin typeface="Times New Roman" pitchFamily="18" charset="0"/>
              </a:rPr>
              <a:t> = </a:t>
            </a:r>
            <a:r>
              <a:rPr lang="en-US" sz="2000" b="1" u="sng" dirty="0">
                <a:latin typeface="Times New Roman" pitchFamily="18" charset="0"/>
              </a:rPr>
              <a:t>F</a:t>
            </a:r>
            <a:r>
              <a:rPr lang="en-US" sz="2000" b="1" dirty="0">
                <a:latin typeface="Times New Roman" pitchFamily="18" charset="0"/>
              </a:rPr>
              <a:t> / </a:t>
            </a:r>
            <a:r>
              <a:rPr lang="en-US" sz="2800" b="1" dirty="0" err="1">
                <a:latin typeface="Times New Roman" pitchFamily="18" charset="0"/>
              </a:rPr>
              <a:t>q</a:t>
            </a:r>
            <a:r>
              <a:rPr lang="en-US" sz="2000" b="1" baseline="-25000" dirty="0" err="1" smtClean="0">
                <a:latin typeface="Times New Roman" pitchFamily="18" charset="0"/>
              </a:rPr>
              <a:t>test</a:t>
            </a:r>
            <a:endParaRPr lang="en-US" sz="2000" b="1" baseline="-25000" dirty="0">
              <a:latin typeface="Times New Roman" pitchFamily="18" charset="0"/>
            </a:endParaRP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3"/>
          <p:cNvSpPr>
            <a:spLocks noGrp="1" noChangeArrowheads="1"/>
          </p:cNvSpPr>
          <p:nvPr>
            <p:ph type="title"/>
          </p:nvPr>
        </p:nvSpPr>
        <p:spPr>
          <a:xfrm>
            <a:off x="1600201" y="336176"/>
            <a:ext cx="6081713" cy="672353"/>
          </a:xfrm>
          <a:noFill/>
          <a:ln/>
        </p:spPr>
        <p:txBody>
          <a:bodyPr>
            <a:normAutofit fontScale="90000"/>
          </a:bodyPr>
          <a:lstStyle/>
          <a:p>
            <a:r>
              <a:rPr lang="en-US" sz="3600" b="1" dirty="0">
                <a:solidFill>
                  <a:srgbClr val="FF0000"/>
                </a:solidFill>
                <a:latin typeface="Times New Roman" pitchFamily="18" charset="0"/>
                <a:cs typeface="Times New Roman" pitchFamily="18" charset="0"/>
              </a:rPr>
              <a:t>Electric Field of a Point Charge</a:t>
            </a:r>
          </a:p>
        </p:txBody>
      </p:sp>
      <p:sp>
        <p:nvSpPr>
          <p:cNvPr id="6154" name="Rectangle 10"/>
          <p:cNvSpPr>
            <a:spLocks noChangeArrowheads="1"/>
          </p:cNvSpPr>
          <p:nvPr/>
        </p:nvSpPr>
        <p:spPr bwMode="auto">
          <a:xfrm>
            <a:off x="762000" y="4034118"/>
            <a:ext cx="7391400" cy="537882"/>
          </a:xfrm>
          <a:prstGeom prst="rect">
            <a:avLst/>
          </a:prstGeom>
          <a:noFill/>
          <a:ln w="12700">
            <a:noFill/>
            <a:miter lim="800000"/>
            <a:headEnd/>
            <a:tailEnd/>
          </a:ln>
          <a:effectLst/>
        </p:spPr>
        <p:txBody>
          <a:bodyPr lIns="90488" tIns="44450" rIns="90488" bIns="44450"/>
          <a:lstStyle/>
          <a:p>
            <a:pPr marL="342900" indent="-342900">
              <a:spcBef>
                <a:spcPct val="20000"/>
              </a:spcBef>
              <a:buSzPct val="100000"/>
              <a:buFontTx/>
              <a:buChar char="•"/>
            </a:pPr>
            <a:r>
              <a:rPr lang="en-US" sz="2800" dirty="0">
                <a:latin typeface="Times New Roman" pitchFamily="18" charset="0"/>
              </a:rPr>
              <a:t>Dividing out </a:t>
            </a:r>
            <a:r>
              <a:rPr lang="en-US" sz="2800" dirty="0" err="1">
                <a:latin typeface="Times New Roman" pitchFamily="18" charset="0"/>
              </a:rPr>
              <a:t>q</a:t>
            </a:r>
            <a:r>
              <a:rPr lang="en-US" sz="2800" baseline="-25000" dirty="0" err="1">
                <a:latin typeface="Times New Roman" pitchFamily="18" charset="0"/>
              </a:rPr>
              <a:t>test</a:t>
            </a:r>
            <a:r>
              <a:rPr lang="en-US" sz="2800" dirty="0">
                <a:latin typeface="Times New Roman" pitchFamily="18" charset="0"/>
              </a:rPr>
              <a:t> gives the electric field at</a:t>
            </a:r>
            <a:r>
              <a:rPr lang="en-US" sz="2800" b="1" u="sng" dirty="0">
                <a:latin typeface="Times New Roman" pitchFamily="18" charset="0"/>
              </a:rPr>
              <a:t> r</a:t>
            </a:r>
            <a:r>
              <a:rPr lang="en-US" sz="2800" dirty="0">
                <a:latin typeface="Times New Roman" pitchFamily="18" charset="0"/>
              </a:rPr>
              <a:t>:</a:t>
            </a:r>
          </a:p>
        </p:txBody>
      </p:sp>
      <p:grpSp>
        <p:nvGrpSpPr>
          <p:cNvPr id="2" name="Group 24"/>
          <p:cNvGrpSpPr>
            <a:grpSpLocks/>
          </p:cNvGrpSpPr>
          <p:nvPr/>
        </p:nvGrpSpPr>
        <p:grpSpPr bwMode="auto">
          <a:xfrm>
            <a:off x="5257800" y="2084294"/>
            <a:ext cx="3030538" cy="1033743"/>
            <a:chOff x="3312" y="1488"/>
            <a:chExt cx="1909" cy="738"/>
          </a:xfrm>
        </p:grpSpPr>
        <p:graphicFrame>
          <p:nvGraphicFramePr>
            <p:cNvPr id="6158" name="Object 14">
              <a:hlinkClick r:id="" action="ppaction://ole?verb=0"/>
            </p:cNvPr>
            <p:cNvGraphicFramePr>
              <a:graphicFrameLocks/>
            </p:cNvGraphicFramePr>
            <p:nvPr/>
          </p:nvGraphicFramePr>
          <p:xfrm>
            <a:off x="3312" y="1536"/>
            <a:ext cx="1909" cy="690"/>
          </p:xfrm>
          <a:graphic>
            <a:graphicData uri="http://schemas.openxmlformats.org/presentationml/2006/ole">
              <p:oleObj spid="_x0000_s106500" name="Equation" r:id="rId3" imgW="1066680" imgH="393480" progId="Equation.2">
                <p:embed/>
              </p:oleObj>
            </a:graphicData>
          </a:graphic>
        </p:graphicFrame>
        <p:sp>
          <p:nvSpPr>
            <p:cNvPr id="6166" name="Rectangle 22"/>
            <p:cNvSpPr>
              <a:spLocks noChangeArrowheads="1"/>
            </p:cNvSpPr>
            <p:nvPr/>
          </p:nvSpPr>
          <p:spPr bwMode="auto">
            <a:xfrm>
              <a:off x="3312" y="1488"/>
              <a:ext cx="170" cy="201"/>
            </a:xfrm>
            <a:prstGeom prst="rect">
              <a:avLst/>
            </a:prstGeom>
            <a:solidFill>
              <a:schemeClr val="bg1"/>
            </a:solidFill>
            <a:ln w="12700">
              <a:noFill/>
              <a:miter lim="800000"/>
              <a:headEnd/>
              <a:tailEnd/>
            </a:ln>
            <a:effectLst/>
          </p:spPr>
          <p:txBody>
            <a:bodyPr wrap="none" anchor="ctr"/>
            <a:lstStyle/>
            <a:p>
              <a:endParaRPr lang="en-US"/>
            </a:p>
          </p:txBody>
        </p:sp>
        <p:sp>
          <p:nvSpPr>
            <p:cNvPr id="6167" name="Line 23"/>
            <p:cNvSpPr>
              <a:spLocks noChangeShapeType="1"/>
            </p:cNvSpPr>
            <p:nvPr/>
          </p:nvSpPr>
          <p:spPr bwMode="auto">
            <a:xfrm>
              <a:off x="3312" y="1680"/>
              <a:ext cx="240" cy="0"/>
            </a:xfrm>
            <a:prstGeom prst="line">
              <a:avLst/>
            </a:prstGeom>
            <a:noFill/>
            <a:ln w="12700">
              <a:solidFill>
                <a:schemeClr val="tx1"/>
              </a:solidFill>
              <a:round/>
              <a:headEnd/>
              <a:tailEnd type="triangle" w="med" len="med"/>
            </a:ln>
            <a:effectLst/>
          </p:spPr>
          <p:txBody>
            <a:bodyPr/>
            <a:lstStyle/>
            <a:p>
              <a:endParaRPr lang="en-US"/>
            </a:p>
          </p:txBody>
        </p:sp>
      </p:grpSp>
      <p:grpSp>
        <p:nvGrpSpPr>
          <p:cNvPr id="3" name="Group 34"/>
          <p:cNvGrpSpPr>
            <a:grpSpLocks/>
          </p:cNvGrpSpPr>
          <p:nvPr/>
        </p:nvGrpSpPr>
        <p:grpSpPr bwMode="auto">
          <a:xfrm>
            <a:off x="1350964" y="4969809"/>
            <a:ext cx="3094037" cy="1071563"/>
            <a:chOff x="851" y="3548"/>
            <a:chExt cx="1949" cy="765"/>
          </a:xfrm>
        </p:grpSpPr>
        <p:graphicFrame>
          <p:nvGraphicFramePr>
            <p:cNvPr id="6159" name="Object 15">
              <a:hlinkClick r:id="" action="ppaction://ole?verb=0"/>
            </p:cNvPr>
            <p:cNvGraphicFramePr>
              <a:graphicFrameLocks/>
            </p:cNvGraphicFramePr>
            <p:nvPr/>
          </p:nvGraphicFramePr>
          <p:xfrm>
            <a:off x="851" y="3600"/>
            <a:ext cx="1949" cy="713"/>
          </p:xfrm>
          <a:graphic>
            <a:graphicData uri="http://schemas.openxmlformats.org/presentationml/2006/ole">
              <p:oleObj spid="_x0000_s106499" name="Equation" r:id="rId4" imgW="1054080" imgH="393480" progId="Equation.2">
                <p:embed/>
              </p:oleObj>
            </a:graphicData>
          </a:graphic>
        </p:graphicFrame>
        <p:sp>
          <p:nvSpPr>
            <p:cNvPr id="6170" name="Rectangle 26"/>
            <p:cNvSpPr>
              <a:spLocks noChangeArrowheads="1"/>
            </p:cNvSpPr>
            <p:nvPr/>
          </p:nvSpPr>
          <p:spPr bwMode="auto">
            <a:xfrm>
              <a:off x="877" y="3548"/>
              <a:ext cx="170" cy="196"/>
            </a:xfrm>
            <a:prstGeom prst="rect">
              <a:avLst/>
            </a:prstGeom>
            <a:solidFill>
              <a:schemeClr val="bg1"/>
            </a:solidFill>
            <a:ln w="12700">
              <a:noFill/>
              <a:miter lim="800000"/>
              <a:headEnd/>
              <a:tailEnd/>
            </a:ln>
            <a:effectLst/>
          </p:spPr>
          <p:txBody>
            <a:bodyPr wrap="none" anchor="ctr"/>
            <a:lstStyle/>
            <a:p>
              <a:endParaRPr lang="en-US"/>
            </a:p>
          </p:txBody>
        </p:sp>
        <p:sp>
          <p:nvSpPr>
            <p:cNvPr id="6171" name="Rectangle 27"/>
            <p:cNvSpPr>
              <a:spLocks noChangeArrowheads="1"/>
            </p:cNvSpPr>
            <p:nvPr/>
          </p:nvSpPr>
          <p:spPr bwMode="auto">
            <a:xfrm>
              <a:off x="1152" y="3648"/>
              <a:ext cx="144" cy="192"/>
            </a:xfrm>
            <a:prstGeom prst="rect">
              <a:avLst/>
            </a:prstGeom>
            <a:solidFill>
              <a:schemeClr val="bg1"/>
            </a:solidFill>
            <a:ln w="12700">
              <a:noFill/>
              <a:miter lim="800000"/>
              <a:headEnd/>
              <a:tailEnd/>
            </a:ln>
            <a:effectLst/>
          </p:spPr>
          <p:txBody>
            <a:bodyPr wrap="none" anchor="ctr"/>
            <a:lstStyle/>
            <a:p>
              <a:endParaRPr lang="en-US"/>
            </a:p>
          </p:txBody>
        </p:sp>
        <p:sp>
          <p:nvSpPr>
            <p:cNvPr id="6176" name="Line 32"/>
            <p:cNvSpPr>
              <a:spLocks noChangeShapeType="1"/>
            </p:cNvSpPr>
            <p:nvPr/>
          </p:nvSpPr>
          <p:spPr bwMode="auto">
            <a:xfrm>
              <a:off x="864" y="3744"/>
              <a:ext cx="196" cy="0"/>
            </a:xfrm>
            <a:prstGeom prst="line">
              <a:avLst/>
            </a:prstGeom>
            <a:noFill/>
            <a:ln w="12700">
              <a:solidFill>
                <a:schemeClr val="tx1"/>
              </a:solidFill>
              <a:round/>
              <a:headEnd/>
              <a:tailEnd type="triangle" w="med" len="med"/>
            </a:ln>
            <a:effectLst/>
          </p:spPr>
          <p:txBody>
            <a:bodyPr/>
            <a:lstStyle/>
            <a:p>
              <a:endParaRPr lang="en-US"/>
            </a:p>
          </p:txBody>
        </p:sp>
        <p:sp>
          <p:nvSpPr>
            <p:cNvPr id="6177" name="Line 33"/>
            <p:cNvSpPr>
              <a:spLocks noChangeShapeType="1"/>
            </p:cNvSpPr>
            <p:nvPr/>
          </p:nvSpPr>
          <p:spPr bwMode="auto">
            <a:xfrm>
              <a:off x="1178" y="3823"/>
              <a:ext cx="118" cy="0"/>
            </a:xfrm>
            <a:prstGeom prst="line">
              <a:avLst/>
            </a:prstGeom>
            <a:noFill/>
            <a:ln w="12700">
              <a:solidFill>
                <a:schemeClr val="tx1"/>
              </a:solidFill>
              <a:round/>
              <a:headEnd/>
              <a:tailEnd type="triangle" w="med" len="med"/>
            </a:ln>
            <a:effectLst/>
          </p:spPr>
          <p:txBody>
            <a:bodyPr/>
            <a:lstStyle/>
            <a:p>
              <a:endParaRPr lang="en-US"/>
            </a:p>
          </p:txBody>
        </p:sp>
      </p:grpSp>
      <p:grpSp>
        <p:nvGrpSpPr>
          <p:cNvPr id="4" name="Group 39"/>
          <p:cNvGrpSpPr>
            <a:grpSpLocks/>
          </p:cNvGrpSpPr>
          <p:nvPr/>
        </p:nvGrpSpPr>
        <p:grpSpPr bwMode="auto">
          <a:xfrm>
            <a:off x="685800" y="1784537"/>
            <a:ext cx="3455988" cy="2036669"/>
            <a:chOff x="432" y="1274"/>
            <a:chExt cx="2177" cy="1454"/>
          </a:xfrm>
        </p:grpSpPr>
        <p:grpSp>
          <p:nvGrpSpPr>
            <p:cNvPr id="5" name="Group 36"/>
            <p:cNvGrpSpPr>
              <a:grpSpLocks/>
            </p:cNvGrpSpPr>
            <p:nvPr/>
          </p:nvGrpSpPr>
          <p:grpSpPr bwMode="auto">
            <a:xfrm>
              <a:off x="432" y="1274"/>
              <a:ext cx="2177" cy="1454"/>
              <a:chOff x="432" y="1274"/>
              <a:chExt cx="2177" cy="1454"/>
            </a:xfrm>
          </p:grpSpPr>
          <p:sp>
            <p:nvSpPr>
              <p:cNvPr id="6148" name="Oval 4"/>
              <p:cNvSpPr>
                <a:spLocks noChangeArrowheads="1"/>
              </p:cNvSpPr>
              <p:nvPr/>
            </p:nvSpPr>
            <p:spPr bwMode="auto">
              <a:xfrm>
                <a:off x="528" y="2248"/>
                <a:ext cx="85" cy="97"/>
              </a:xfrm>
              <a:prstGeom prst="ellipse">
                <a:avLst/>
              </a:prstGeom>
              <a:solidFill>
                <a:schemeClr val="hlink"/>
              </a:solidFill>
              <a:ln w="12700">
                <a:solidFill>
                  <a:schemeClr val="tx1"/>
                </a:solidFill>
                <a:round/>
                <a:headEnd/>
                <a:tailEnd/>
              </a:ln>
              <a:effectLst/>
            </p:spPr>
            <p:txBody>
              <a:bodyPr wrap="none" anchor="ctr"/>
              <a:lstStyle/>
              <a:p>
                <a:endParaRPr lang="en-US"/>
              </a:p>
            </p:txBody>
          </p:sp>
          <p:sp>
            <p:nvSpPr>
              <p:cNvPr id="6149" name="Oval 5"/>
              <p:cNvSpPr>
                <a:spLocks noChangeArrowheads="1"/>
              </p:cNvSpPr>
              <p:nvPr/>
            </p:nvSpPr>
            <p:spPr bwMode="auto">
              <a:xfrm>
                <a:off x="1823" y="1785"/>
                <a:ext cx="85" cy="98"/>
              </a:xfrm>
              <a:prstGeom prst="ellipse">
                <a:avLst/>
              </a:prstGeom>
              <a:solidFill>
                <a:schemeClr val="hlink"/>
              </a:solidFill>
              <a:ln w="12700">
                <a:solidFill>
                  <a:schemeClr val="tx1"/>
                </a:solidFill>
                <a:round/>
                <a:headEnd/>
                <a:tailEnd/>
              </a:ln>
              <a:effectLst/>
            </p:spPr>
            <p:txBody>
              <a:bodyPr wrap="none" anchor="ctr"/>
              <a:lstStyle/>
              <a:p>
                <a:endParaRPr lang="en-US"/>
              </a:p>
            </p:txBody>
          </p:sp>
          <p:sp>
            <p:nvSpPr>
              <p:cNvPr id="6150" name="Line 6"/>
              <p:cNvSpPr>
                <a:spLocks noChangeShapeType="1"/>
              </p:cNvSpPr>
              <p:nvPr/>
            </p:nvSpPr>
            <p:spPr bwMode="auto">
              <a:xfrm>
                <a:off x="581" y="1414"/>
                <a:ext cx="0" cy="856"/>
              </a:xfrm>
              <a:prstGeom prst="line">
                <a:avLst/>
              </a:prstGeom>
              <a:noFill/>
              <a:ln w="12700">
                <a:solidFill>
                  <a:schemeClr val="tx1"/>
                </a:solidFill>
                <a:round/>
                <a:headEnd type="triangle" w="med" len="med"/>
                <a:tailEnd/>
              </a:ln>
              <a:effectLst/>
            </p:spPr>
            <p:txBody>
              <a:bodyPr/>
              <a:lstStyle/>
              <a:p>
                <a:endParaRPr lang="en-US"/>
              </a:p>
            </p:txBody>
          </p:sp>
          <p:sp>
            <p:nvSpPr>
              <p:cNvPr id="6151" name="Line 7"/>
              <p:cNvSpPr>
                <a:spLocks noChangeShapeType="1"/>
              </p:cNvSpPr>
              <p:nvPr/>
            </p:nvSpPr>
            <p:spPr bwMode="auto">
              <a:xfrm>
                <a:off x="602" y="2308"/>
                <a:ext cx="2007" cy="0"/>
              </a:xfrm>
              <a:prstGeom prst="line">
                <a:avLst/>
              </a:prstGeom>
              <a:noFill/>
              <a:ln w="12700">
                <a:solidFill>
                  <a:schemeClr val="tx1"/>
                </a:solidFill>
                <a:round/>
                <a:headEnd/>
                <a:tailEnd type="triangle" w="med" len="med"/>
              </a:ln>
              <a:effectLst/>
            </p:spPr>
            <p:txBody>
              <a:bodyPr/>
              <a:lstStyle/>
              <a:p>
                <a:endParaRPr lang="en-US"/>
              </a:p>
            </p:txBody>
          </p:sp>
          <p:sp>
            <p:nvSpPr>
              <p:cNvPr id="6152" name="Line 8"/>
              <p:cNvSpPr>
                <a:spLocks noChangeShapeType="1"/>
              </p:cNvSpPr>
              <p:nvPr/>
            </p:nvSpPr>
            <p:spPr bwMode="auto">
              <a:xfrm flipV="1">
                <a:off x="606" y="1816"/>
                <a:ext cx="1254" cy="454"/>
              </a:xfrm>
              <a:prstGeom prst="line">
                <a:avLst/>
              </a:prstGeom>
              <a:noFill/>
              <a:ln w="12700">
                <a:solidFill>
                  <a:schemeClr val="accent2"/>
                </a:solidFill>
                <a:round/>
                <a:headEnd/>
                <a:tailEnd type="triangle" w="med" len="med"/>
              </a:ln>
              <a:effectLst/>
            </p:spPr>
            <p:txBody>
              <a:bodyPr/>
              <a:lstStyle/>
              <a:p>
                <a:endParaRPr lang="en-US"/>
              </a:p>
            </p:txBody>
          </p:sp>
          <p:sp>
            <p:nvSpPr>
              <p:cNvPr id="6153" name="Rectangle 9"/>
              <p:cNvSpPr>
                <a:spLocks noChangeArrowheads="1"/>
              </p:cNvSpPr>
              <p:nvPr/>
            </p:nvSpPr>
            <p:spPr bwMode="auto">
              <a:xfrm>
                <a:off x="1497" y="1888"/>
                <a:ext cx="213" cy="372"/>
              </a:xfrm>
              <a:prstGeom prst="rect">
                <a:avLst/>
              </a:prstGeom>
              <a:noFill/>
              <a:ln w="12700">
                <a:noFill/>
                <a:miter lim="800000"/>
                <a:headEnd/>
                <a:tailEnd/>
              </a:ln>
              <a:effectLst/>
            </p:spPr>
            <p:txBody>
              <a:bodyPr lIns="90488" tIns="44450" rIns="90488" bIns="44450">
                <a:spAutoFit/>
              </a:bodyPr>
              <a:lstStyle/>
              <a:p>
                <a:pPr>
                  <a:spcBef>
                    <a:spcPct val="20000"/>
                  </a:spcBef>
                </a:pPr>
                <a:r>
                  <a:rPr lang="en-US" sz="2800" b="1" u="sng">
                    <a:solidFill>
                      <a:schemeClr val="accent2"/>
                    </a:solidFill>
                    <a:latin typeface="Times New Roman" pitchFamily="18" charset="0"/>
                  </a:rPr>
                  <a:t>r</a:t>
                </a:r>
              </a:p>
            </p:txBody>
          </p:sp>
          <p:sp>
            <p:nvSpPr>
              <p:cNvPr id="6155" name="Rectangle 11"/>
              <p:cNvSpPr>
                <a:spLocks noChangeArrowheads="1"/>
              </p:cNvSpPr>
              <p:nvPr/>
            </p:nvSpPr>
            <p:spPr bwMode="auto">
              <a:xfrm>
                <a:off x="1653" y="1440"/>
                <a:ext cx="436" cy="372"/>
              </a:xfrm>
              <a:prstGeom prst="rect">
                <a:avLst/>
              </a:prstGeom>
              <a:noFill/>
              <a:ln w="12700">
                <a:noFill/>
                <a:miter lim="800000"/>
                <a:headEnd/>
                <a:tailEnd/>
              </a:ln>
              <a:effectLst/>
            </p:spPr>
            <p:txBody>
              <a:bodyPr wrap="none" lIns="90488" tIns="44450" rIns="90488" bIns="44450">
                <a:spAutoFit/>
              </a:bodyPr>
              <a:lstStyle/>
              <a:p>
                <a:pPr>
                  <a:spcBef>
                    <a:spcPct val="20000"/>
                  </a:spcBef>
                </a:pPr>
                <a:r>
                  <a:rPr lang="en-US" sz="2800">
                    <a:latin typeface="Times New Roman" pitchFamily="18" charset="0"/>
                  </a:rPr>
                  <a:t>q</a:t>
                </a:r>
                <a:r>
                  <a:rPr lang="en-US" sz="2800" baseline="-25000">
                    <a:latin typeface="Times New Roman" pitchFamily="18" charset="0"/>
                  </a:rPr>
                  <a:t>test</a:t>
                </a:r>
              </a:p>
            </p:txBody>
          </p:sp>
          <p:sp>
            <p:nvSpPr>
              <p:cNvPr id="6157" name="Line 13"/>
              <p:cNvSpPr>
                <a:spLocks noChangeShapeType="1"/>
              </p:cNvSpPr>
              <p:nvPr/>
            </p:nvSpPr>
            <p:spPr bwMode="auto">
              <a:xfrm flipV="1">
                <a:off x="1896" y="1578"/>
                <a:ext cx="665" cy="243"/>
              </a:xfrm>
              <a:prstGeom prst="line">
                <a:avLst/>
              </a:prstGeom>
              <a:noFill/>
              <a:ln w="12700">
                <a:solidFill>
                  <a:srgbClr val="00279F"/>
                </a:solidFill>
                <a:round/>
                <a:headEnd/>
                <a:tailEnd type="triangle" w="med" len="med"/>
              </a:ln>
              <a:effectLst/>
            </p:spPr>
            <p:txBody>
              <a:bodyPr/>
              <a:lstStyle/>
              <a:p>
                <a:endParaRPr lang="en-US"/>
              </a:p>
            </p:txBody>
          </p:sp>
          <p:sp>
            <p:nvSpPr>
              <p:cNvPr id="6160" name="Rectangle 16"/>
              <p:cNvSpPr>
                <a:spLocks noChangeArrowheads="1"/>
              </p:cNvSpPr>
              <p:nvPr/>
            </p:nvSpPr>
            <p:spPr bwMode="auto">
              <a:xfrm>
                <a:off x="432" y="2400"/>
                <a:ext cx="266" cy="328"/>
              </a:xfrm>
              <a:prstGeom prst="rect">
                <a:avLst/>
              </a:prstGeom>
              <a:noFill/>
              <a:ln w="12700">
                <a:noFill/>
                <a:miter lim="800000"/>
                <a:headEnd/>
                <a:tailEnd/>
              </a:ln>
              <a:effectLst/>
            </p:spPr>
            <p:txBody>
              <a:bodyPr wrap="none" lIns="90488" tIns="44450" rIns="90488" bIns="44450">
                <a:spAutoFit/>
              </a:bodyPr>
              <a:lstStyle/>
              <a:p>
                <a:r>
                  <a:rPr lang="en-US" sz="2400" b="1">
                    <a:latin typeface="Times New Roman" pitchFamily="18" charset="0"/>
                  </a:rPr>
                  <a:t>Q</a:t>
                </a:r>
              </a:p>
            </p:txBody>
          </p:sp>
          <p:sp>
            <p:nvSpPr>
              <p:cNvPr id="6164" name="Text Box 20"/>
              <p:cNvSpPr txBox="1">
                <a:spLocks noChangeArrowheads="1"/>
              </p:cNvSpPr>
              <p:nvPr/>
            </p:nvSpPr>
            <p:spPr bwMode="auto">
              <a:xfrm>
                <a:off x="2294" y="1274"/>
                <a:ext cx="234" cy="330"/>
              </a:xfrm>
              <a:prstGeom prst="rect">
                <a:avLst/>
              </a:prstGeom>
              <a:noFill/>
              <a:ln w="12700">
                <a:noFill/>
                <a:miter lim="800000"/>
                <a:headEnd/>
                <a:tailEnd/>
              </a:ln>
              <a:effectLst/>
            </p:spPr>
            <p:txBody>
              <a:bodyPr wrap="none">
                <a:spAutoFit/>
              </a:bodyPr>
              <a:lstStyle/>
              <a:p>
                <a:r>
                  <a:rPr lang="en-US" sz="2400" b="1" u="sng">
                    <a:latin typeface="Times New Roman" pitchFamily="18" charset="0"/>
                  </a:rPr>
                  <a:t>F</a:t>
                </a:r>
              </a:p>
            </p:txBody>
          </p:sp>
        </p:grpSp>
        <p:sp>
          <p:nvSpPr>
            <p:cNvPr id="6181" name="Line 37"/>
            <p:cNvSpPr>
              <a:spLocks noChangeShapeType="1"/>
            </p:cNvSpPr>
            <p:nvPr/>
          </p:nvSpPr>
          <p:spPr bwMode="auto">
            <a:xfrm flipV="1">
              <a:off x="624" y="2166"/>
              <a:ext cx="260" cy="109"/>
            </a:xfrm>
            <a:prstGeom prst="line">
              <a:avLst/>
            </a:prstGeom>
            <a:noFill/>
            <a:ln w="12700">
              <a:solidFill>
                <a:schemeClr val="tx1"/>
              </a:solidFill>
              <a:round/>
              <a:headEnd/>
              <a:tailEnd type="triangle" w="med" len="med"/>
            </a:ln>
            <a:effectLst/>
          </p:spPr>
          <p:txBody>
            <a:bodyPr/>
            <a:lstStyle/>
            <a:p>
              <a:endParaRPr lang="en-US"/>
            </a:p>
          </p:txBody>
        </p:sp>
        <p:graphicFrame>
          <p:nvGraphicFramePr>
            <p:cNvPr id="6182" name="Object 38"/>
            <p:cNvGraphicFramePr>
              <a:graphicFrameLocks noChangeAspect="1"/>
            </p:cNvGraphicFramePr>
            <p:nvPr/>
          </p:nvGraphicFramePr>
          <p:xfrm>
            <a:off x="641" y="1856"/>
            <a:ext cx="199" cy="288"/>
          </p:xfrm>
          <a:graphic>
            <a:graphicData uri="http://schemas.openxmlformats.org/presentationml/2006/ole">
              <p:oleObj spid="_x0000_s106498" name="Equation" r:id="rId5" imgW="114120" imgH="164880" progId="">
                <p:embed/>
              </p:oleObj>
            </a:graphicData>
          </a:graphic>
        </p:graphicFrame>
      </p:grpSp>
    </p:spTree>
  </p:cSld>
  <p:clrMapOvr>
    <a:masterClrMapping/>
  </p:clrMapOv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026"/>
          <p:cNvSpPr>
            <a:spLocks noGrp="1" noChangeArrowheads="1"/>
          </p:cNvSpPr>
          <p:nvPr>
            <p:ph type="title"/>
          </p:nvPr>
        </p:nvSpPr>
        <p:spPr>
          <a:xfrm>
            <a:off x="1905001" y="336177"/>
            <a:ext cx="5345113" cy="470647"/>
          </a:xfrm>
          <a:noFill/>
          <a:ln/>
        </p:spPr>
        <p:txBody>
          <a:bodyPr>
            <a:normAutofit fontScale="90000"/>
          </a:bodyPr>
          <a:lstStyle/>
          <a:p>
            <a:r>
              <a:rPr lang="en-US" sz="3600" b="1" dirty="0">
                <a:solidFill>
                  <a:srgbClr val="FF0000"/>
                </a:solidFill>
                <a:latin typeface="Times New Roman" pitchFamily="18" charset="0"/>
                <a:cs typeface="Times New Roman" pitchFamily="18" charset="0"/>
              </a:rPr>
              <a:t>The Electric Field</a:t>
            </a:r>
          </a:p>
        </p:txBody>
      </p:sp>
      <p:pic>
        <p:nvPicPr>
          <p:cNvPr id="79875" name="Picture 1027" descr="FG19_11a"/>
          <p:cNvPicPr>
            <a:picLocks noChangeAspect="1" noChangeArrowheads="1"/>
          </p:cNvPicPr>
          <p:nvPr/>
        </p:nvPicPr>
        <p:blipFill>
          <a:blip r:embed="rId2"/>
          <a:srcRect/>
          <a:stretch>
            <a:fillRect/>
          </a:stretch>
        </p:blipFill>
        <p:spPr bwMode="auto">
          <a:xfrm>
            <a:off x="320676" y="1074365"/>
            <a:ext cx="3311525" cy="4909577"/>
          </a:xfrm>
          <a:prstGeom prst="rect">
            <a:avLst/>
          </a:prstGeom>
          <a:noFill/>
        </p:spPr>
      </p:pic>
      <p:pic>
        <p:nvPicPr>
          <p:cNvPr id="79877" name="Picture 1029" descr="FG19_12"/>
          <p:cNvPicPr>
            <a:picLocks noChangeAspect="1" noChangeArrowheads="1"/>
          </p:cNvPicPr>
          <p:nvPr/>
        </p:nvPicPr>
        <p:blipFill>
          <a:blip r:embed="rId3" cstate="print"/>
          <a:srcRect/>
          <a:stretch>
            <a:fillRect/>
          </a:stretch>
        </p:blipFill>
        <p:spPr bwMode="auto">
          <a:xfrm>
            <a:off x="4876800" y="1905000"/>
            <a:ext cx="3708400" cy="2454088"/>
          </a:xfrm>
          <a:prstGeom prst="rect">
            <a:avLst/>
          </a:prstGeom>
          <a:noFill/>
        </p:spPr>
      </p:pic>
      <p:sp>
        <p:nvSpPr>
          <p:cNvPr id="79878" name="Text Box 1030"/>
          <p:cNvSpPr txBox="1">
            <a:spLocks noChangeArrowheads="1"/>
          </p:cNvSpPr>
          <p:nvPr/>
        </p:nvSpPr>
        <p:spPr bwMode="auto">
          <a:xfrm>
            <a:off x="1108076" y="6081993"/>
            <a:ext cx="1887248" cy="707886"/>
          </a:xfrm>
          <a:prstGeom prst="rect">
            <a:avLst/>
          </a:prstGeom>
          <a:noFill/>
          <a:ln w="12700">
            <a:noFill/>
            <a:miter lim="800000"/>
            <a:headEnd/>
            <a:tailEnd/>
          </a:ln>
          <a:effectLst/>
        </p:spPr>
        <p:txBody>
          <a:bodyPr wrap="none">
            <a:spAutoFit/>
          </a:bodyPr>
          <a:lstStyle/>
          <a:p>
            <a:pPr algn="ctr"/>
            <a:r>
              <a:rPr lang="en-US" sz="2000" b="1" dirty="0">
                <a:latin typeface="Times New Roman" pitchFamily="18" charset="0"/>
              </a:rPr>
              <a:t>Direction of the</a:t>
            </a:r>
          </a:p>
          <a:p>
            <a:pPr algn="ctr"/>
            <a:r>
              <a:rPr lang="en-US" sz="2000" b="1" dirty="0">
                <a:latin typeface="Times New Roman" pitchFamily="18" charset="0"/>
              </a:rPr>
              <a:t>electric field</a:t>
            </a:r>
          </a:p>
        </p:txBody>
      </p:sp>
      <p:sp>
        <p:nvSpPr>
          <p:cNvPr id="79880" name="Text Box 1032"/>
          <p:cNvSpPr txBox="1">
            <a:spLocks noChangeArrowheads="1"/>
          </p:cNvSpPr>
          <p:nvPr/>
        </p:nvSpPr>
        <p:spPr bwMode="auto">
          <a:xfrm>
            <a:off x="5105400" y="4800600"/>
            <a:ext cx="3390672" cy="400110"/>
          </a:xfrm>
          <a:prstGeom prst="rect">
            <a:avLst/>
          </a:prstGeom>
          <a:noFill/>
          <a:ln w="12700">
            <a:noFill/>
            <a:miter lim="800000"/>
            <a:headEnd/>
            <a:tailEnd/>
          </a:ln>
          <a:effectLst/>
        </p:spPr>
        <p:txBody>
          <a:bodyPr wrap="none">
            <a:spAutoFit/>
          </a:bodyPr>
          <a:lstStyle/>
          <a:p>
            <a:r>
              <a:rPr lang="en-US" sz="2000" b="1" dirty="0">
                <a:latin typeface="Times New Roman" pitchFamily="18" charset="0"/>
              </a:rPr>
              <a:t>Superposition of electric field</a:t>
            </a:r>
          </a:p>
        </p:txBody>
      </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1026"/>
          <p:cNvSpPr>
            <a:spLocks noGrp="1" noChangeArrowheads="1"/>
          </p:cNvSpPr>
          <p:nvPr>
            <p:ph type="title"/>
          </p:nvPr>
        </p:nvSpPr>
        <p:spPr>
          <a:xfrm>
            <a:off x="1676400" y="201706"/>
            <a:ext cx="5943600" cy="672353"/>
          </a:xfrm>
          <a:noFill/>
          <a:ln/>
        </p:spPr>
        <p:txBody>
          <a:bodyPr>
            <a:normAutofit/>
          </a:bodyPr>
          <a:lstStyle/>
          <a:p>
            <a:r>
              <a:rPr lang="en-US" sz="4000" b="1" dirty="0">
                <a:solidFill>
                  <a:srgbClr val="FF0000"/>
                </a:solidFill>
                <a:latin typeface="Times New Roman" pitchFamily="18" charset="0"/>
                <a:cs typeface="Times New Roman" pitchFamily="18" charset="0"/>
              </a:rPr>
              <a:t>Electric Field Lines </a:t>
            </a:r>
          </a:p>
        </p:txBody>
      </p:sp>
      <p:sp>
        <p:nvSpPr>
          <p:cNvPr id="80899" name="Text Box 1027"/>
          <p:cNvSpPr txBox="1">
            <a:spLocks noChangeArrowheads="1"/>
          </p:cNvSpPr>
          <p:nvPr/>
        </p:nvSpPr>
        <p:spPr bwMode="auto">
          <a:xfrm>
            <a:off x="1206501" y="1047750"/>
            <a:ext cx="7253973" cy="830997"/>
          </a:xfrm>
          <a:prstGeom prst="rect">
            <a:avLst/>
          </a:prstGeom>
          <a:noFill/>
          <a:ln w="12700">
            <a:noFill/>
            <a:miter lim="800000"/>
            <a:headEnd/>
            <a:tailEnd/>
          </a:ln>
          <a:effectLst/>
        </p:spPr>
        <p:txBody>
          <a:bodyPr wrap="none">
            <a:spAutoFit/>
          </a:bodyPr>
          <a:lstStyle/>
          <a:p>
            <a:r>
              <a:rPr lang="en-US" sz="2400" b="1" dirty="0">
                <a:latin typeface="Times New Roman" pitchFamily="18" charset="0"/>
              </a:rPr>
              <a:t>Electric field lines (lines of force) are continuous lines </a:t>
            </a:r>
          </a:p>
          <a:p>
            <a:r>
              <a:rPr lang="en-US" sz="2400" b="1" dirty="0">
                <a:latin typeface="Times New Roman" pitchFamily="18" charset="0"/>
              </a:rPr>
              <a:t>whose direction is everywhere that of the electric field</a:t>
            </a:r>
          </a:p>
        </p:txBody>
      </p:sp>
      <p:pic>
        <p:nvPicPr>
          <p:cNvPr id="80900" name="Picture 1028" descr="FG19_14a"/>
          <p:cNvPicPr>
            <a:picLocks noChangeAspect="1" noChangeArrowheads="1"/>
          </p:cNvPicPr>
          <p:nvPr/>
        </p:nvPicPr>
        <p:blipFill>
          <a:blip r:embed="rId2" cstate="print"/>
          <a:srcRect/>
          <a:stretch>
            <a:fillRect/>
          </a:stretch>
        </p:blipFill>
        <p:spPr bwMode="auto">
          <a:xfrm>
            <a:off x="1336676" y="1872784"/>
            <a:ext cx="6481763" cy="2713224"/>
          </a:xfrm>
          <a:prstGeom prst="rect">
            <a:avLst/>
          </a:prstGeom>
          <a:noFill/>
        </p:spPr>
      </p:pic>
      <p:sp>
        <p:nvSpPr>
          <p:cNvPr id="80901" name="Text Box 1029"/>
          <p:cNvSpPr txBox="1">
            <a:spLocks noChangeArrowheads="1"/>
          </p:cNvSpPr>
          <p:nvPr/>
        </p:nvSpPr>
        <p:spPr bwMode="auto">
          <a:xfrm>
            <a:off x="762000" y="4724400"/>
            <a:ext cx="7745390" cy="1938992"/>
          </a:xfrm>
          <a:prstGeom prst="rect">
            <a:avLst/>
          </a:prstGeom>
          <a:noFill/>
          <a:ln w="12700">
            <a:noFill/>
            <a:miter lim="800000"/>
            <a:headEnd/>
            <a:tailEnd/>
          </a:ln>
          <a:effectLst/>
        </p:spPr>
        <p:txBody>
          <a:bodyPr wrap="none">
            <a:spAutoFit/>
          </a:bodyPr>
          <a:lstStyle/>
          <a:p>
            <a:pPr marL="457200" indent="-457200"/>
            <a:r>
              <a:rPr lang="en-US" sz="2400" b="1" dirty="0">
                <a:latin typeface="Times New Roman" pitchFamily="18" charset="0"/>
              </a:rPr>
              <a:t>Electric field lines:</a:t>
            </a:r>
          </a:p>
          <a:p>
            <a:pPr marL="457200" indent="-457200">
              <a:buFontTx/>
              <a:buAutoNum type="arabicParenR"/>
            </a:pPr>
            <a:r>
              <a:rPr lang="en-US" sz="2400" b="1" dirty="0">
                <a:latin typeface="Times New Roman" pitchFamily="18" charset="0"/>
              </a:rPr>
              <a:t>Point in the direction of the electric field </a:t>
            </a:r>
            <a:r>
              <a:rPr lang="en-US" sz="2400" b="1" u="sng" dirty="0">
                <a:latin typeface="Times New Roman" pitchFamily="18" charset="0"/>
              </a:rPr>
              <a:t>E</a:t>
            </a:r>
          </a:p>
          <a:p>
            <a:pPr marL="457200" indent="-457200">
              <a:buFontTx/>
              <a:buAutoNum type="arabicParenR"/>
            </a:pPr>
            <a:r>
              <a:rPr lang="en-US" sz="2400" b="1" dirty="0">
                <a:latin typeface="Times New Roman" pitchFamily="18" charset="0"/>
              </a:rPr>
              <a:t>Start at positive charges or at infinity</a:t>
            </a:r>
          </a:p>
          <a:p>
            <a:pPr marL="457200" indent="-457200">
              <a:buFontTx/>
              <a:buAutoNum type="arabicParenR"/>
            </a:pPr>
            <a:r>
              <a:rPr lang="en-US" sz="2400" b="1" dirty="0">
                <a:latin typeface="Times New Roman" pitchFamily="18" charset="0"/>
              </a:rPr>
              <a:t>End at negative charges or at infinity</a:t>
            </a:r>
          </a:p>
          <a:p>
            <a:pPr marL="457200" indent="-457200">
              <a:buFontTx/>
              <a:buAutoNum type="arabicParenR"/>
            </a:pPr>
            <a:r>
              <a:rPr lang="en-US" sz="2400" b="1" dirty="0">
                <a:latin typeface="Times New Roman" pitchFamily="18" charset="0"/>
              </a:rPr>
              <a:t>Are more dense where the field has greater magnitude</a:t>
            </a:r>
          </a:p>
        </p:txBody>
      </p:sp>
    </p:spTree>
  </p:cSld>
  <p:clrMapOvr>
    <a:masterClrMapping/>
  </p:clrMapOv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026"/>
          <p:cNvSpPr>
            <a:spLocks noGrp="1" noChangeArrowheads="1"/>
          </p:cNvSpPr>
          <p:nvPr>
            <p:ph type="title"/>
          </p:nvPr>
        </p:nvSpPr>
        <p:spPr>
          <a:xfrm>
            <a:off x="1676400" y="201706"/>
            <a:ext cx="5943600" cy="672353"/>
          </a:xfrm>
          <a:noFill/>
          <a:ln/>
        </p:spPr>
        <p:txBody>
          <a:bodyPr>
            <a:normAutofit/>
          </a:bodyPr>
          <a:lstStyle/>
          <a:p>
            <a:r>
              <a:rPr lang="en-US" sz="4000" b="1" dirty="0">
                <a:solidFill>
                  <a:srgbClr val="FF0000"/>
                </a:solidFill>
                <a:latin typeface="Times New Roman" pitchFamily="18" charset="0"/>
                <a:cs typeface="Times New Roman" pitchFamily="18" charset="0"/>
              </a:rPr>
              <a:t>Electric Field Lines </a:t>
            </a:r>
          </a:p>
        </p:txBody>
      </p:sp>
      <p:pic>
        <p:nvPicPr>
          <p:cNvPr id="81923" name="Picture 1027" descr="FG19_15"/>
          <p:cNvPicPr>
            <a:picLocks noChangeAspect="1" noChangeArrowheads="1"/>
          </p:cNvPicPr>
          <p:nvPr/>
        </p:nvPicPr>
        <p:blipFill>
          <a:blip r:embed="rId2"/>
          <a:srcRect/>
          <a:stretch>
            <a:fillRect/>
          </a:stretch>
        </p:blipFill>
        <p:spPr bwMode="auto">
          <a:xfrm>
            <a:off x="573089" y="1189225"/>
            <a:ext cx="7800975" cy="5163110"/>
          </a:xfrm>
          <a:prstGeom prst="rect">
            <a:avLst/>
          </a:prstGeom>
          <a:noFill/>
        </p:spPr>
      </p:pic>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026"/>
          <p:cNvSpPr>
            <a:spLocks noGrp="1" noChangeArrowheads="1"/>
          </p:cNvSpPr>
          <p:nvPr>
            <p:ph type="ctrTitle"/>
          </p:nvPr>
        </p:nvSpPr>
        <p:spPr>
          <a:xfrm>
            <a:off x="1954213" y="194703"/>
            <a:ext cx="5232400" cy="822231"/>
          </a:xfrm>
          <a:noFill/>
          <a:ln/>
        </p:spPr>
        <p:txBody>
          <a:bodyPr/>
          <a:lstStyle/>
          <a:p>
            <a:r>
              <a:rPr lang="en-US" sz="4000" b="1" dirty="0">
                <a:solidFill>
                  <a:srgbClr val="FF0000"/>
                </a:solidFill>
                <a:latin typeface="Times New Roman" pitchFamily="18" charset="0"/>
                <a:cs typeface="Times New Roman" pitchFamily="18" charset="0"/>
              </a:rPr>
              <a:t>The Electric Dipole</a:t>
            </a:r>
          </a:p>
        </p:txBody>
      </p:sp>
      <p:grpSp>
        <p:nvGrpSpPr>
          <p:cNvPr id="2" name="Group 1046"/>
          <p:cNvGrpSpPr>
            <a:grpSpLocks/>
          </p:cNvGrpSpPr>
          <p:nvPr/>
        </p:nvGrpSpPr>
        <p:grpSpPr bwMode="auto">
          <a:xfrm>
            <a:off x="2678114" y="1143000"/>
            <a:ext cx="3062287" cy="1920409"/>
            <a:chOff x="1687" y="816"/>
            <a:chExt cx="1929" cy="1371"/>
          </a:xfrm>
        </p:grpSpPr>
        <p:sp>
          <p:nvSpPr>
            <p:cNvPr id="18435" name="Line 1027"/>
            <p:cNvSpPr>
              <a:spLocks noChangeShapeType="1"/>
            </p:cNvSpPr>
            <p:nvPr/>
          </p:nvSpPr>
          <p:spPr bwMode="auto">
            <a:xfrm>
              <a:off x="1984" y="1299"/>
              <a:ext cx="1632" cy="0"/>
            </a:xfrm>
            <a:prstGeom prst="line">
              <a:avLst/>
            </a:prstGeom>
            <a:noFill/>
            <a:ln w="12700">
              <a:solidFill>
                <a:srgbClr val="51DC00"/>
              </a:solidFill>
              <a:round/>
              <a:headEnd/>
              <a:tailEnd type="triangle" w="med" len="med"/>
            </a:ln>
            <a:effectLst/>
          </p:spPr>
          <p:txBody>
            <a:bodyPr/>
            <a:lstStyle/>
            <a:p>
              <a:endParaRPr lang="en-US"/>
            </a:p>
          </p:txBody>
        </p:sp>
        <p:sp>
          <p:nvSpPr>
            <p:cNvPr id="18436" name="Line 1028"/>
            <p:cNvSpPr>
              <a:spLocks noChangeShapeType="1"/>
            </p:cNvSpPr>
            <p:nvPr/>
          </p:nvSpPr>
          <p:spPr bwMode="auto">
            <a:xfrm>
              <a:off x="1984" y="1571"/>
              <a:ext cx="1632" cy="0"/>
            </a:xfrm>
            <a:prstGeom prst="line">
              <a:avLst/>
            </a:prstGeom>
            <a:noFill/>
            <a:ln w="12700">
              <a:solidFill>
                <a:srgbClr val="51DC00"/>
              </a:solidFill>
              <a:round/>
              <a:headEnd/>
              <a:tailEnd type="triangle" w="med" len="med"/>
            </a:ln>
            <a:effectLst/>
          </p:spPr>
          <p:txBody>
            <a:bodyPr/>
            <a:lstStyle/>
            <a:p>
              <a:endParaRPr lang="en-US"/>
            </a:p>
          </p:txBody>
        </p:sp>
        <p:sp>
          <p:nvSpPr>
            <p:cNvPr id="18437" name="Line 1029"/>
            <p:cNvSpPr>
              <a:spLocks noChangeShapeType="1"/>
            </p:cNvSpPr>
            <p:nvPr/>
          </p:nvSpPr>
          <p:spPr bwMode="auto">
            <a:xfrm>
              <a:off x="1984" y="2169"/>
              <a:ext cx="1632" cy="0"/>
            </a:xfrm>
            <a:prstGeom prst="line">
              <a:avLst/>
            </a:prstGeom>
            <a:noFill/>
            <a:ln w="12700">
              <a:solidFill>
                <a:srgbClr val="51DC00"/>
              </a:solidFill>
              <a:round/>
              <a:headEnd/>
              <a:tailEnd type="triangle" w="med" len="med"/>
            </a:ln>
            <a:effectLst/>
          </p:spPr>
          <p:txBody>
            <a:bodyPr/>
            <a:lstStyle/>
            <a:p>
              <a:endParaRPr lang="en-US"/>
            </a:p>
          </p:txBody>
        </p:sp>
        <p:sp>
          <p:nvSpPr>
            <p:cNvPr id="18438" name="Line 1030"/>
            <p:cNvSpPr>
              <a:spLocks noChangeShapeType="1"/>
            </p:cNvSpPr>
            <p:nvPr/>
          </p:nvSpPr>
          <p:spPr bwMode="auto">
            <a:xfrm>
              <a:off x="1984" y="1843"/>
              <a:ext cx="1632" cy="0"/>
            </a:xfrm>
            <a:prstGeom prst="line">
              <a:avLst/>
            </a:prstGeom>
            <a:noFill/>
            <a:ln w="12700">
              <a:solidFill>
                <a:srgbClr val="51DC00"/>
              </a:solidFill>
              <a:round/>
              <a:headEnd/>
              <a:tailEnd type="triangle" w="med" len="med"/>
            </a:ln>
            <a:effectLst/>
          </p:spPr>
          <p:txBody>
            <a:bodyPr/>
            <a:lstStyle/>
            <a:p>
              <a:endParaRPr lang="en-US"/>
            </a:p>
          </p:txBody>
        </p:sp>
        <p:sp>
          <p:nvSpPr>
            <p:cNvPr id="18439" name="Oval 1031"/>
            <p:cNvSpPr>
              <a:spLocks noChangeArrowheads="1"/>
            </p:cNvSpPr>
            <p:nvPr/>
          </p:nvSpPr>
          <p:spPr bwMode="auto">
            <a:xfrm>
              <a:off x="2324" y="1792"/>
              <a:ext cx="136" cy="101"/>
            </a:xfrm>
            <a:prstGeom prst="ellipse">
              <a:avLst/>
            </a:prstGeom>
            <a:solidFill>
              <a:srgbClr val="063DE8"/>
            </a:solidFill>
            <a:ln w="12700">
              <a:solidFill>
                <a:schemeClr val="tx1"/>
              </a:solidFill>
              <a:round/>
              <a:headEnd/>
              <a:tailEnd/>
            </a:ln>
            <a:effectLst/>
          </p:spPr>
          <p:txBody>
            <a:bodyPr wrap="none" anchor="ctr"/>
            <a:lstStyle/>
            <a:p>
              <a:endParaRPr lang="en-US"/>
            </a:p>
          </p:txBody>
        </p:sp>
        <p:sp>
          <p:nvSpPr>
            <p:cNvPr id="18440" name="Oval 1032"/>
            <p:cNvSpPr>
              <a:spLocks noChangeArrowheads="1"/>
            </p:cNvSpPr>
            <p:nvPr/>
          </p:nvSpPr>
          <p:spPr bwMode="auto">
            <a:xfrm>
              <a:off x="2708" y="1248"/>
              <a:ext cx="136" cy="101"/>
            </a:xfrm>
            <a:prstGeom prst="ellipse">
              <a:avLst/>
            </a:prstGeom>
            <a:solidFill>
              <a:schemeClr val="hlink"/>
            </a:solidFill>
            <a:ln w="12700">
              <a:solidFill>
                <a:schemeClr val="tx1"/>
              </a:solidFill>
              <a:round/>
              <a:headEnd/>
              <a:tailEnd/>
            </a:ln>
            <a:effectLst/>
          </p:spPr>
          <p:txBody>
            <a:bodyPr wrap="none" anchor="ctr"/>
            <a:lstStyle/>
            <a:p>
              <a:endParaRPr lang="en-US"/>
            </a:p>
          </p:txBody>
        </p:sp>
        <p:sp>
          <p:nvSpPr>
            <p:cNvPr id="18441" name="Line 1033"/>
            <p:cNvSpPr>
              <a:spLocks noChangeShapeType="1"/>
            </p:cNvSpPr>
            <p:nvPr/>
          </p:nvSpPr>
          <p:spPr bwMode="auto">
            <a:xfrm flipH="1">
              <a:off x="2416" y="1299"/>
              <a:ext cx="384" cy="544"/>
            </a:xfrm>
            <a:prstGeom prst="line">
              <a:avLst/>
            </a:prstGeom>
            <a:noFill/>
            <a:ln w="50800">
              <a:solidFill>
                <a:schemeClr val="tx1"/>
              </a:solidFill>
              <a:round/>
              <a:headEnd/>
              <a:tailEnd/>
            </a:ln>
            <a:effectLst/>
          </p:spPr>
          <p:txBody>
            <a:bodyPr/>
            <a:lstStyle/>
            <a:p>
              <a:endParaRPr lang="en-US"/>
            </a:p>
          </p:txBody>
        </p:sp>
        <p:sp>
          <p:nvSpPr>
            <p:cNvPr id="18442" name="Rectangle 1034"/>
            <p:cNvSpPr>
              <a:spLocks noChangeArrowheads="1"/>
            </p:cNvSpPr>
            <p:nvPr/>
          </p:nvSpPr>
          <p:spPr bwMode="auto">
            <a:xfrm>
              <a:off x="2455" y="1805"/>
              <a:ext cx="277" cy="328"/>
            </a:xfrm>
            <a:prstGeom prst="rect">
              <a:avLst/>
            </a:prstGeom>
            <a:noFill/>
            <a:ln w="12700">
              <a:noFill/>
              <a:miter lim="800000"/>
              <a:headEnd/>
              <a:tailEnd/>
            </a:ln>
            <a:effectLst/>
          </p:spPr>
          <p:txBody>
            <a:bodyPr wrap="none" lIns="90488" tIns="44450" rIns="90488" bIns="44450">
              <a:spAutoFit/>
            </a:bodyPr>
            <a:lstStyle/>
            <a:p>
              <a:r>
                <a:rPr lang="en-US" sz="2400">
                  <a:latin typeface="Times New Roman" pitchFamily="18" charset="0"/>
                </a:rPr>
                <a:t>-q</a:t>
              </a:r>
            </a:p>
          </p:txBody>
        </p:sp>
        <p:sp>
          <p:nvSpPr>
            <p:cNvPr id="18443" name="Rectangle 1035"/>
            <p:cNvSpPr>
              <a:spLocks noChangeArrowheads="1"/>
            </p:cNvSpPr>
            <p:nvPr/>
          </p:nvSpPr>
          <p:spPr bwMode="auto">
            <a:xfrm>
              <a:off x="2839" y="1261"/>
              <a:ext cx="321" cy="328"/>
            </a:xfrm>
            <a:prstGeom prst="rect">
              <a:avLst/>
            </a:prstGeom>
            <a:noFill/>
            <a:ln w="12700">
              <a:noFill/>
              <a:miter lim="800000"/>
              <a:headEnd/>
              <a:tailEnd/>
            </a:ln>
            <a:effectLst/>
          </p:spPr>
          <p:txBody>
            <a:bodyPr wrap="none" lIns="90488" tIns="44450" rIns="90488" bIns="44450">
              <a:spAutoFit/>
            </a:bodyPr>
            <a:lstStyle/>
            <a:p>
              <a:r>
                <a:rPr lang="en-US" sz="2400">
                  <a:latin typeface="Times New Roman" pitchFamily="18" charset="0"/>
                </a:rPr>
                <a:t>+q</a:t>
              </a:r>
            </a:p>
          </p:txBody>
        </p:sp>
        <p:sp>
          <p:nvSpPr>
            <p:cNvPr id="18444" name="Line 1036"/>
            <p:cNvSpPr>
              <a:spLocks noChangeShapeType="1"/>
            </p:cNvSpPr>
            <p:nvPr/>
          </p:nvSpPr>
          <p:spPr bwMode="auto">
            <a:xfrm>
              <a:off x="2800" y="1299"/>
              <a:ext cx="480" cy="0"/>
            </a:xfrm>
            <a:prstGeom prst="line">
              <a:avLst/>
            </a:prstGeom>
            <a:noFill/>
            <a:ln w="50800">
              <a:solidFill>
                <a:schemeClr val="hlink"/>
              </a:solidFill>
              <a:round/>
              <a:headEnd/>
              <a:tailEnd type="triangle" w="med" len="med"/>
            </a:ln>
            <a:effectLst/>
          </p:spPr>
          <p:txBody>
            <a:bodyPr/>
            <a:lstStyle/>
            <a:p>
              <a:endParaRPr lang="en-US"/>
            </a:p>
          </p:txBody>
        </p:sp>
        <p:sp>
          <p:nvSpPr>
            <p:cNvPr id="18445" name="Line 1037"/>
            <p:cNvSpPr>
              <a:spLocks noChangeShapeType="1"/>
            </p:cNvSpPr>
            <p:nvPr/>
          </p:nvSpPr>
          <p:spPr bwMode="auto">
            <a:xfrm>
              <a:off x="1840" y="1843"/>
              <a:ext cx="480" cy="0"/>
            </a:xfrm>
            <a:prstGeom prst="line">
              <a:avLst/>
            </a:prstGeom>
            <a:noFill/>
            <a:ln w="50800">
              <a:solidFill>
                <a:srgbClr val="063DE8"/>
              </a:solidFill>
              <a:round/>
              <a:headEnd type="triangle" w="med" len="med"/>
              <a:tailEnd/>
            </a:ln>
            <a:effectLst/>
          </p:spPr>
          <p:txBody>
            <a:bodyPr/>
            <a:lstStyle/>
            <a:p>
              <a:endParaRPr lang="en-US"/>
            </a:p>
          </p:txBody>
        </p:sp>
        <p:sp>
          <p:nvSpPr>
            <p:cNvPr id="18446" name="Rectangle 1038"/>
            <p:cNvSpPr>
              <a:spLocks noChangeArrowheads="1"/>
            </p:cNvSpPr>
            <p:nvPr/>
          </p:nvSpPr>
          <p:spPr bwMode="auto">
            <a:xfrm>
              <a:off x="1687" y="1587"/>
              <a:ext cx="298" cy="328"/>
            </a:xfrm>
            <a:prstGeom prst="rect">
              <a:avLst/>
            </a:prstGeom>
            <a:noFill/>
            <a:ln w="12700">
              <a:noFill/>
              <a:miter lim="800000"/>
              <a:headEnd/>
              <a:tailEnd/>
            </a:ln>
            <a:effectLst/>
          </p:spPr>
          <p:txBody>
            <a:bodyPr wrap="none" lIns="90488" tIns="44450" rIns="90488" bIns="44450">
              <a:spAutoFit/>
            </a:bodyPr>
            <a:lstStyle/>
            <a:p>
              <a:r>
                <a:rPr lang="en-US" sz="2400" b="1" u="sng">
                  <a:latin typeface="Times New Roman" pitchFamily="18" charset="0"/>
                </a:rPr>
                <a:t>F-</a:t>
              </a:r>
            </a:p>
          </p:txBody>
        </p:sp>
        <p:sp>
          <p:nvSpPr>
            <p:cNvPr id="18447" name="Rectangle 1039"/>
            <p:cNvSpPr>
              <a:spLocks noChangeArrowheads="1"/>
            </p:cNvSpPr>
            <p:nvPr/>
          </p:nvSpPr>
          <p:spPr bwMode="auto">
            <a:xfrm>
              <a:off x="3223" y="989"/>
              <a:ext cx="343" cy="328"/>
            </a:xfrm>
            <a:prstGeom prst="rect">
              <a:avLst/>
            </a:prstGeom>
            <a:noFill/>
            <a:ln w="12700">
              <a:noFill/>
              <a:miter lim="800000"/>
              <a:headEnd/>
              <a:tailEnd/>
            </a:ln>
            <a:effectLst/>
          </p:spPr>
          <p:txBody>
            <a:bodyPr wrap="none" lIns="90488" tIns="44450" rIns="90488" bIns="44450">
              <a:spAutoFit/>
            </a:bodyPr>
            <a:lstStyle/>
            <a:p>
              <a:r>
                <a:rPr lang="en-US" sz="2400" b="1" u="sng">
                  <a:latin typeface="Times New Roman" pitchFamily="18" charset="0"/>
                </a:rPr>
                <a:t>F+</a:t>
              </a:r>
            </a:p>
          </p:txBody>
        </p:sp>
        <p:sp>
          <p:nvSpPr>
            <p:cNvPr id="18448" name="Rectangle 1040"/>
            <p:cNvSpPr>
              <a:spLocks noChangeArrowheads="1"/>
            </p:cNvSpPr>
            <p:nvPr/>
          </p:nvSpPr>
          <p:spPr bwMode="auto">
            <a:xfrm>
              <a:off x="1975" y="1043"/>
              <a:ext cx="244" cy="328"/>
            </a:xfrm>
            <a:prstGeom prst="rect">
              <a:avLst/>
            </a:prstGeom>
            <a:noFill/>
            <a:ln w="12700">
              <a:noFill/>
              <a:miter lim="800000"/>
              <a:headEnd/>
              <a:tailEnd/>
            </a:ln>
            <a:effectLst/>
          </p:spPr>
          <p:txBody>
            <a:bodyPr wrap="none" lIns="90488" tIns="44450" rIns="90488" bIns="44450">
              <a:spAutoFit/>
            </a:bodyPr>
            <a:lstStyle/>
            <a:p>
              <a:r>
                <a:rPr lang="en-US" sz="2400" b="1" u="sng">
                  <a:latin typeface="Times New Roman" pitchFamily="18" charset="0"/>
                </a:rPr>
                <a:t>E</a:t>
              </a:r>
            </a:p>
          </p:txBody>
        </p:sp>
        <p:sp>
          <p:nvSpPr>
            <p:cNvPr id="18449" name="Rectangle 1041"/>
            <p:cNvSpPr>
              <a:spLocks noChangeArrowheads="1"/>
            </p:cNvSpPr>
            <p:nvPr/>
          </p:nvSpPr>
          <p:spPr bwMode="auto">
            <a:xfrm>
              <a:off x="2119" y="1859"/>
              <a:ext cx="216" cy="328"/>
            </a:xfrm>
            <a:prstGeom prst="rect">
              <a:avLst/>
            </a:prstGeom>
            <a:noFill/>
            <a:ln w="12700">
              <a:noFill/>
              <a:miter lim="800000"/>
              <a:headEnd/>
              <a:tailEnd/>
            </a:ln>
            <a:effectLst/>
          </p:spPr>
          <p:txBody>
            <a:bodyPr wrap="none" lIns="90488" tIns="44450" rIns="90488" bIns="44450">
              <a:spAutoFit/>
            </a:bodyPr>
            <a:lstStyle/>
            <a:p>
              <a:r>
                <a:rPr lang="en-US" sz="2400">
                  <a:latin typeface="Symbol" pitchFamily="18" charset="2"/>
                </a:rPr>
                <a:t>q</a:t>
              </a:r>
            </a:p>
          </p:txBody>
        </p:sp>
        <p:sp>
          <p:nvSpPr>
            <p:cNvPr id="18450" name="Arc 1042"/>
            <p:cNvSpPr>
              <a:spLocks/>
            </p:cNvSpPr>
            <p:nvPr/>
          </p:nvSpPr>
          <p:spPr bwMode="auto">
            <a:xfrm>
              <a:off x="2033" y="1843"/>
              <a:ext cx="192" cy="327"/>
            </a:xfrm>
            <a:custGeom>
              <a:avLst/>
              <a:gdLst>
                <a:gd name="G0" fmla="+- 21600 0 0"/>
                <a:gd name="G1" fmla="+- 66 0 0"/>
                <a:gd name="G2" fmla="+- 21600 0 0"/>
                <a:gd name="T0" fmla="*/ 21600 w 21600"/>
                <a:gd name="T1" fmla="*/ 21666 h 21666"/>
                <a:gd name="T2" fmla="*/ 0 w 21600"/>
                <a:gd name="T3" fmla="*/ 0 h 21666"/>
                <a:gd name="T4" fmla="*/ 21600 w 21600"/>
                <a:gd name="T5" fmla="*/ 66 h 21666"/>
              </a:gdLst>
              <a:ahLst/>
              <a:cxnLst>
                <a:cxn ang="0">
                  <a:pos x="T0" y="T1"/>
                </a:cxn>
                <a:cxn ang="0">
                  <a:pos x="T2" y="T3"/>
                </a:cxn>
                <a:cxn ang="0">
                  <a:pos x="T4" y="T5"/>
                </a:cxn>
              </a:cxnLst>
              <a:rect l="0" t="0" r="r" b="b"/>
              <a:pathLst>
                <a:path w="21600" h="21666" fill="none" extrusionOk="0">
                  <a:moveTo>
                    <a:pt x="21600" y="21666"/>
                  </a:moveTo>
                  <a:cubicBezTo>
                    <a:pt x="9670" y="21666"/>
                    <a:pt x="0" y="11995"/>
                    <a:pt x="0" y="66"/>
                  </a:cubicBezTo>
                  <a:cubicBezTo>
                    <a:pt x="-1" y="44"/>
                    <a:pt x="0" y="22"/>
                    <a:pt x="0" y="0"/>
                  </a:cubicBezTo>
                </a:path>
                <a:path w="21600" h="21666" stroke="0" extrusionOk="0">
                  <a:moveTo>
                    <a:pt x="21600" y="21666"/>
                  </a:moveTo>
                  <a:cubicBezTo>
                    <a:pt x="9670" y="21666"/>
                    <a:pt x="0" y="11995"/>
                    <a:pt x="0" y="66"/>
                  </a:cubicBezTo>
                  <a:cubicBezTo>
                    <a:pt x="-1" y="44"/>
                    <a:pt x="0" y="22"/>
                    <a:pt x="0" y="0"/>
                  </a:cubicBezTo>
                  <a:lnTo>
                    <a:pt x="21600" y="66"/>
                  </a:lnTo>
                  <a:close/>
                </a:path>
              </a:pathLst>
            </a:custGeom>
            <a:noFill/>
            <a:ln w="12700" cap="rnd">
              <a:solidFill>
                <a:schemeClr val="tx1"/>
              </a:solidFill>
              <a:round/>
              <a:headEnd/>
              <a:tailEnd/>
            </a:ln>
            <a:effectLst/>
          </p:spPr>
          <p:txBody>
            <a:bodyPr/>
            <a:lstStyle/>
            <a:p>
              <a:endParaRPr lang="en-US"/>
            </a:p>
          </p:txBody>
        </p:sp>
        <p:sp>
          <p:nvSpPr>
            <p:cNvPr id="18451" name="Rectangle 1043"/>
            <p:cNvSpPr>
              <a:spLocks noChangeArrowheads="1"/>
            </p:cNvSpPr>
            <p:nvPr/>
          </p:nvSpPr>
          <p:spPr bwMode="auto">
            <a:xfrm>
              <a:off x="2263" y="1370"/>
              <a:ext cx="212" cy="328"/>
            </a:xfrm>
            <a:prstGeom prst="rect">
              <a:avLst/>
            </a:prstGeom>
            <a:noFill/>
            <a:ln w="12700">
              <a:noFill/>
              <a:miter lim="800000"/>
              <a:headEnd/>
              <a:tailEnd/>
            </a:ln>
            <a:effectLst/>
          </p:spPr>
          <p:txBody>
            <a:bodyPr wrap="none" lIns="90488" tIns="44450" rIns="90488" bIns="44450">
              <a:spAutoFit/>
            </a:bodyPr>
            <a:lstStyle/>
            <a:p>
              <a:r>
                <a:rPr lang="en-US" sz="2400">
                  <a:latin typeface="Times New Roman" pitchFamily="18" charset="0"/>
                </a:rPr>
                <a:t>d</a:t>
              </a:r>
            </a:p>
          </p:txBody>
        </p:sp>
        <p:sp>
          <p:nvSpPr>
            <p:cNvPr id="18452" name="Line 1044"/>
            <p:cNvSpPr>
              <a:spLocks noChangeShapeType="1"/>
            </p:cNvSpPr>
            <p:nvPr/>
          </p:nvSpPr>
          <p:spPr bwMode="auto">
            <a:xfrm flipV="1">
              <a:off x="2320" y="1244"/>
              <a:ext cx="384" cy="490"/>
            </a:xfrm>
            <a:prstGeom prst="line">
              <a:avLst/>
            </a:prstGeom>
            <a:noFill/>
            <a:ln w="12700">
              <a:solidFill>
                <a:schemeClr val="tx1"/>
              </a:solidFill>
              <a:round/>
              <a:headEnd type="triangle" w="med" len="med"/>
              <a:tailEnd type="triangle" w="med" len="med"/>
            </a:ln>
            <a:effectLst/>
          </p:spPr>
          <p:txBody>
            <a:bodyPr/>
            <a:lstStyle/>
            <a:p>
              <a:endParaRPr lang="en-US"/>
            </a:p>
          </p:txBody>
        </p:sp>
        <p:sp>
          <p:nvSpPr>
            <p:cNvPr id="18453" name="Line 1045"/>
            <p:cNvSpPr>
              <a:spLocks noChangeShapeType="1"/>
            </p:cNvSpPr>
            <p:nvPr/>
          </p:nvSpPr>
          <p:spPr bwMode="auto">
            <a:xfrm flipV="1">
              <a:off x="2200" y="816"/>
              <a:ext cx="960" cy="1344"/>
            </a:xfrm>
            <a:prstGeom prst="line">
              <a:avLst/>
            </a:prstGeom>
            <a:noFill/>
            <a:ln w="12700">
              <a:solidFill>
                <a:schemeClr val="tx1"/>
              </a:solidFill>
              <a:prstDash val="sysDot"/>
              <a:round/>
              <a:headEnd/>
              <a:tailEnd/>
            </a:ln>
            <a:effectLst/>
          </p:spPr>
          <p:txBody>
            <a:bodyPr/>
            <a:lstStyle/>
            <a:p>
              <a:endParaRPr lang="en-US"/>
            </a:p>
          </p:txBody>
        </p:sp>
      </p:grpSp>
      <p:sp>
        <p:nvSpPr>
          <p:cNvPr id="24" name="Rectangle 23"/>
          <p:cNvSpPr>
            <a:spLocks noChangeArrowheads="1"/>
          </p:cNvSpPr>
          <p:nvPr/>
        </p:nvSpPr>
        <p:spPr bwMode="auto">
          <a:xfrm>
            <a:off x="762000" y="3505200"/>
            <a:ext cx="7232650" cy="3017838"/>
          </a:xfrm>
          <a:prstGeom prst="rect">
            <a:avLst/>
          </a:prstGeom>
          <a:noFill/>
          <a:ln w="12700">
            <a:noFill/>
            <a:miter lim="800000"/>
            <a:headEnd/>
            <a:tailEnd/>
          </a:ln>
          <a:effectLst/>
        </p:spPr>
        <p:txBody>
          <a:bodyPr lIns="90488" tIns="44450" rIns="90488" bIns="44450"/>
          <a:lstStyle/>
          <a:p>
            <a:pPr>
              <a:spcBef>
                <a:spcPct val="20000"/>
              </a:spcBef>
            </a:pPr>
            <a:r>
              <a:rPr lang="en-US" sz="2800" b="1" dirty="0">
                <a:solidFill>
                  <a:srgbClr val="00279F"/>
                </a:solidFill>
                <a:latin typeface="Times New Roman" pitchFamily="18" charset="0"/>
              </a:rPr>
              <a:t>What is the total force acting on the dipole?</a:t>
            </a:r>
          </a:p>
          <a:p>
            <a:pPr>
              <a:spcBef>
                <a:spcPct val="20000"/>
              </a:spcBef>
            </a:pPr>
            <a:r>
              <a:rPr lang="en-US" sz="2400" dirty="0">
                <a:latin typeface="Times New Roman" pitchFamily="18" charset="0"/>
              </a:rPr>
              <a:t>    </a:t>
            </a:r>
            <a:r>
              <a:rPr lang="en-US" sz="2400" b="1" dirty="0">
                <a:latin typeface="Times New Roman" pitchFamily="18" charset="0"/>
              </a:rPr>
              <a:t>Zero, because the force on the two charges cancel: both  have magnitude </a:t>
            </a:r>
            <a:r>
              <a:rPr lang="en-US" sz="2400" b="1" dirty="0" err="1">
                <a:latin typeface="Times New Roman" pitchFamily="18" charset="0"/>
              </a:rPr>
              <a:t>qE</a:t>
            </a:r>
            <a:r>
              <a:rPr lang="en-US" sz="2400" b="1" dirty="0">
                <a:latin typeface="Times New Roman" pitchFamily="18" charset="0"/>
              </a:rPr>
              <a:t>. The center of mass does not accelerate.</a:t>
            </a:r>
          </a:p>
          <a:p>
            <a:pPr>
              <a:spcBef>
                <a:spcPct val="20000"/>
              </a:spcBef>
            </a:pPr>
            <a:r>
              <a:rPr lang="en-US" sz="2800" b="1" dirty="0">
                <a:solidFill>
                  <a:srgbClr val="00279F"/>
                </a:solidFill>
                <a:latin typeface="Times New Roman" pitchFamily="18" charset="0"/>
              </a:rPr>
              <a:t>But the charges start to move (rotate).  Why</a:t>
            </a:r>
            <a:r>
              <a:rPr lang="en-US" sz="2800" b="1" dirty="0" smtClean="0">
                <a:solidFill>
                  <a:srgbClr val="00279F"/>
                </a:solidFill>
                <a:latin typeface="Times New Roman" pitchFamily="18" charset="0"/>
              </a:rPr>
              <a:t>?</a:t>
            </a:r>
          </a:p>
          <a:p>
            <a:pPr>
              <a:spcBef>
                <a:spcPct val="20000"/>
              </a:spcBef>
            </a:pPr>
            <a:endParaRPr lang="en-US" sz="2800" b="1" dirty="0">
              <a:solidFill>
                <a:srgbClr val="00279F"/>
              </a:solidFill>
              <a:latin typeface="Times New Roman" pitchFamily="18" charset="0"/>
            </a:endParaRPr>
          </a:p>
          <a:p>
            <a:pPr>
              <a:spcBef>
                <a:spcPct val="20000"/>
              </a:spcBef>
            </a:pPr>
            <a:r>
              <a:rPr lang="en-US" sz="2400" dirty="0">
                <a:latin typeface="Times New Roman" pitchFamily="18" charset="0"/>
              </a:rPr>
              <a:t>   </a:t>
            </a:r>
          </a:p>
        </p:txBody>
      </p:sp>
      <p:sp>
        <p:nvSpPr>
          <p:cNvPr id="25" name="Rectangle 24"/>
          <p:cNvSpPr/>
          <p:nvPr/>
        </p:nvSpPr>
        <p:spPr>
          <a:xfrm>
            <a:off x="685800" y="5715000"/>
            <a:ext cx="7848600" cy="461665"/>
          </a:xfrm>
          <a:prstGeom prst="rect">
            <a:avLst/>
          </a:prstGeom>
        </p:spPr>
        <p:txBody>
          <a:bodyPr wrap="square">
            <a:spAutoFit/>
          </a:bodyPr>
          <a:lstStyle/>
          <a:p>
            <a:pPr>
              <a:spcBef>
                <a:spcPct val="20000"/>
              </a:spcBef>
            </a:pPr>
            <a:r>
              <a:rPr lang="en-US" sz="2400" b="1" dirty="0" smtClean="0">
                <a:latin typeface="Times New Roman" pitchFamily="18" charset="0"/>
              </a:rPr>
              <a:t>There’s a torque because the forces aren’t </a:t>
            </a:r>
            <a:r>
              <a:rPr lang="en-US" sz="2400" b="1" dirty="0" err="1" smtClean="0">
                <a:latin typeface="Times New Roman" pitchFamily="18" charset="0"/>
              </a:rPr>
              <a:t>colinear</a:t>
            </a:r>
            <a:r>
              <a:rPr lang="en-US" sz="2400" b="1" dirty="0" smtClean="0">
                <a:latin typeface="Times New Roman" pitchFamily="18" charset="0"/>
              </a:rPr>
              <a:t>.</a:t>
            </a:r>
            <a:endParaRPr lang="en-US" sz="2400" b="1" dirty="0">
              <a:latin typeface="Times New Roman" pitchFamily="18" charset="0"/>
            </a:endParaRP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ctrTitle"/>
          </p:nvPr>
        </p:nvSpPr>
        <p:spPr>
          <a:xfrm>
            <a:off x="1935163" y="424423"/>
            <a:ext cx="5232400" cy="806824"/>
          </a:xfrm>
          <a:noFill/>
          <a:ln/>
        </p:spPr>
        <p:txBody>
          <a:bodyPr/>
          <a:lstStyle/>
          <a:p>
            <a:r>
              <a:rPr lang="en-US" sz="4000" b="1" dirty="0">
                <a:solidFill>
                  <a:srgbClr val="FF0000"/>
                </a:solidFill>
                <a:latin typeface="Times New Roman" pitchFamily="18" charset="0"/>
                <a:cs typeface="Times New Roman" pitchFamily="18" charset="0"/>
              </a:rPr>
              <a:t>The Electric Dipole</a:t>
            </a:r>
          </a:p>
        </p:txBody>
      </p:sp>
      <p:sp>
        <p:nvSpPr>
          <p:cNvPr id="11267" name="Oval 3"/>
          <p:cNvSpPr>
            <a:spLocks noChangeArrowheads="1"/>
          </p:cNvSpPr>
          <p:nvPr/>
        </p:nvSpPr>
        <p:spPr bwMode="auto">
          <a:xfrm>
            <a:off x="3757613" y="3203482"/>
            <a:ext cx="379412" cy="359989"/>
          </a:xfrm>
          <a:prstGeom prst="ellipse">
            <a:avLst/>
          </a:prstGeom>
          <a:solidFill>
            <a:srgbClr val="063DE8"/>
          </a:solidFill>
          <a:ln w="12700">
            <a:solidFill>
              <a:schemeClr val="tx1"/>
            </a:solidFill>
            <a:round/>
            <a:headEnd/>
            <a:tailEnd/>
          </a:ln>
          <a:effectLst/>
        </p:spPr>
        <p:txBody>
          <a:bodyPr wrap="none" anchor="ctr"/>
          <a:lstStyle/>
          <a:p>
            <a:endParaRPr lang="en-US"/>
          </a:p>
        </p:txBody>
      </p:sp>
      <p:sp>
        <p:nvSpPr>
          <p:cNvPr id="11268" name="Oval 4"/>
          <p:cNvSpPr>
            <a:spLocks noChangeArrowheads="1"/>
          </p:cNvSpPr>
          <p:nvPr/>
        </p:nvSpPr>
        <p:spPr bwMode="auto">
          <a:xfrm>
            <a:off x="4800601" y="1347508"/>
            <a:ext cx="377825" cy="359989"/>
          </a:xfrm>
          <a:prstGeom prst="ellipse">
            <a:avLst/>
          </a:prstGeom>
          <a:solidFill>
            <a:schemeClr val="hlink"/>
          </a:solidFill>
          <a:ln w="12700">
            <a:solidFill>
              <a:schemeClr val="tx1"/>
            </a:solidFill>
            <a:round/>
            <a:headEnd/>
            <a:tailEnd/>
          </a:ln>
          <a:effectLst/>
        </p:spPr>
        <p:txBody>
          <a:bodyPr wrap="none" anchor="ctr"/>
          <a:lstStyle/>
          <a:p>
            <a:endParaRPr lang="en-US"/>
          </a:p>
        </p:txBody>
      </p:sp>
      <p:sp>
        <p:nvSpPr>
          <p:cNvPr id="11269" name="Line 5"/>
          <p:cNvSpPr>
            <a:spLocks noChangeShapeType="1"/>
          </p:cNvSpPr>
          <p:nvPr/>
        </p:nvSpPr>
        <p:spPr bwMode="auto">
          <a:xfrm flipH="1">
            <a:off x="3602038" y="1323696"/>
            <a:ext cx="1041400" cy="1855974"/>
          </a:xfrm>
          <a:prstGeom prst="line">
            <a:avLst/>
          </a:prstGeom>
          <a:noFill/>
          <a:ln w="50800">
            <a:solidFill>
              <a:schemeClr val="tx1"/>
            </a:solidFill>
            <a:round/>
            <a:headEnd type="triangle" w="med" len="med"/>
            <a:tailEnd type="triangle" w="med" len="med"/>
          </a:ln>
          <a:effectLst/>
        </p:spPr>
        <p:txBody>
          <a:bodyPr/>
          <a:lstStyle/>
          <a:p>
            <a:endParaRPr lang="en-US"/>
          </a:p>
        </p:txBody>
      </p:sp>
      <p:sp>
        <p:nvSpPr>
          <p:cNvPr id="11270" name="Rectangle 6"/>
          <p:cNvSpPr>
            <a:spLocks noChangeArrowheads="1"/>
          </p:cNvSpPr>
          <p:nvPr/>
        </p:nvSpPr>
        <p:spPr bwMode="auto">
          <a:xfrm>
            <a:off x="4183064" y="3148853"/>
            <a:ext cx="593112" cy="643766"/>
          </a:xfrm>
          <a:prstGeom prst="rect">
            <a:avLst/>
          </a:prstGeom>
          <a:noFill/>
          <a:ln w="12700">
            <a:noFill/>
            <a:miter lim="800000"/>
            <a:headEnd/>
            <a:tailEnd/>
          </a:ln>
          <a:effectLst/>
        </p:spPr>
        <p:txBody>
          <a:bodyPr wrap="none" lIns="90488" tIns="44450" rIns="90488" bIns="44450">
            <a:spAutoFit/>
          </a:bodyPr>
          <a:lstStyle/>
          <a:p>
            <a:r>
              <a:rPr lang="en-US" sz="3600" b="1">
                <a:latin typeface="Times New Roman" pitchFamily="18" charset="0"/>
              </a:rPr>
              <a:t>-q</a:t>
            </a:r>
          </a:p>
        </p:txBody>
      </p:sp>
      <p:sp>
        <p:nvSpPr>
          <p:cNvPr id="11271" name="Rectangle 7"/>
          <p:cNvSpPr>
            <a:spLocks noChangeArrowheads="1"/>
          </p:cNvSpPr>
          <p:nvPr/>
        </p:nvSpPr>
        <p:spPr bwMode="auto">
          <a:xfrm>
            <a:off x="5222876" y="1294280"/>
            <a:ext cx="702116" cy="643766"/>
          </a:xfrm>
          <a:prstGeom prst="rect">
            <a:avLst/>
          </a:prstGeom>
          <a:noFill/>
          <a:ln w="12700">
            <a:noFill/>
            <a:miter lim="800000"/>
            <a:headEnd/>
            <a:tailEnd/>
          </a:ln>
          <a:effectLst/>
        </p:spPr>
        <p:txBody>
          <a:bodyPr wrap="none" lIns="90488" tIns="44450" rIns="90488" bIns="44450">
            <a:spAutoFit/>
          </a:bodyPr>
          <a:lstStyle/>
          <a:p>
            <a:r>
              <a:rPr lang="en-US" sz="3600" b="1">
                <a:latin typeface="Times New Roman" pitchFamily="18" charset="0"/>
              </a:rPr>
              <a:t>+q</a:t>
            </a:r>
          </a:p>
        </p:txBody>
      </p:sp>
      <p:sp>
        <p:nvSpPr>
          <p:cNvPr id="11272" name="Rectangle 8"/>
          <p:cNvSpPr>
            <a:spLocks noChangeArrowheads="1"/>
          </p:cNvSpPr>
          <p:nvPr/>
        </p:nvSpPr>
        <p:spPr bwMode="auto">
          <a:xfrm>
            <a:off x="3660775" y="1700493"/>
            <a:ext cx="310984" cy="366767"/>
          </a:xfrm>
          <a:prstGeom prst="rect">
            <a:avLst/>
          </a:prstGeom>
          <a:noFill/>
          <a:ln w="12700">
            <a:noFill/>
            <a:miter lim="800000"/>
            <a:headEnd/>
            <a:tailEnd/>
          </a:ln>
          <a:effectLst/>
        </p:spPr>
        <p:txBody>
          <a:bodyPr wrap="none" lIns="90488" tIns="44450" rIns="90488" bIns="44450">
            <a:spAutoFit/>
          </a:bodyPr>
          <a:lstStyle/>
          <a:p>
            <a:r>
              <a:rPr lang="en-US" b="1">
                <a:latin typeface="Times New Roman" pitchFamily="18" charset="0"/>
              </a:rPr>
              <a:t>d</a:t>
            </a:r>
          </a:p>
        </p:txBody>
      </p:sp>
      <p:sp>
        <p:nvSpPr>
          <p:cNvPr id="11273" name="Line 9"/>
          <p:cNvSpPr>
            <a:spLocks noChangeShapeType="1"/>
          </p:cNvSpPr>
          <p:nvPr/>
        </p:nvSpPr>
        <p:spPr bwMode="auto">
          <a:xfrm flipV="1">
            <a:off x="3987801" y="1598240"/>
            <a:ext cx="982663" cy="1739713"/>
          </a:xfrm>
          <a:prstGeom prst="line">
            <a:avLst/>
          </a:prstGeom>
          <a:noFill/>
          <a:ln w="12700">
            <a:solidFill>
              <a:schemeClr val="tx1"/>
            </a:solidFill>
            <a:prstDash val="sysDot"/>
            <a:round/>
            <a:headEnd/>
            <a:tailEnd/>
          </a:ln>
          <a:effectLst/>
        </p:spPr>
        <p:txBody>
          <a:bodyPr/>
          <a:lstStyle/>
          <a:p>
            <a:endParaRPr lang="en-US"/>
          </a:p>
        </p:txBody>
      </p:sp>
      <p:sp>
        <p:nvSpPr>
          <p:cNvPr id="11274" name="Rectangle 10"/>
          <p:cNvSpPr>
            <a:spLocks noChangeArrowheads="1"/>
          </p:cNvSpPr>
          <p:nvPr/>
        </p:nvSpPr>
        <p:spPr bwMode="auto">
          <a:xfrm>
            <a:off x="515938" y="3966882"/>
            <a:ext cx="8437562" cy="935691"/>
          </a:xfrm>
          <a:prstGeom prst="rect">
            <a:avLst/>
          </a:prstGeom>
          <a:noFill/>
          <a:ln w="12700">
            <a:noFill/>
            <a:miter lim="800000"/>
            <a:headEnd/>
            <a:tailEnd/>
          </a:ln>
          <a:effectLst/>
        </p:spPr>
        <p:txBody>
          <a:bodyPr lIns="90488" tIns="44450" rIns="90488" bIns="44450"/>
          <a:lstStyle/>
          <a:p>
            <a:pPr marL="342900" indent="-342900">
              <a:spcBef>
                <a:spcPct val="20000"/>
              </a:spcBef>
            </a:pPr>
            <a:r>
              <a:rPr lang="en-US" sz="2800">
                <a:latin typeface="Times New Roman" pitchFamily="18" charset="0"/>
              </a:rPr>
              <a:t>An electric dipole consists of two equal and opposite charges (</a:t>
            </a:r>
            <a:r>
              <a:rPr lang="en-US" sz="2800" b="1">
                <a:solidFill>
                  <a:srgbClr val="00279F"/>
                </a:solidFill>
                <a:latin typeface="Times New Roman" pitchFamily="18" charset="0"/>
              </a:rPr>
              <a:t>q</a:t>
            </a:r>
            <a:r>
              <a:rPr lang="en-US" sz="2800">
                <a:latin typeface="Times New Roman" pitchFamily="18" charset="0"/>
              </a:rPr>
              <a:t> and </a:t>
            </a:r>
            <a:r>
              <a:rPr lang="en-US" sz="2800" b="1">
                <a:solidFill>
                  <a:srgbClr val="00279F"/>
                </a:solidFill>
                <a:latin typeface="Times New Roman" pitchFamily="18" charset="0"/>
              </a:rPr>
              <a:t>-q </a:t>
            </a:r>
            <a:r>
              <a:rPr lang="en-US" sz="2800">
                <a:latin typeface="Times New Roman" pitchFamily="18" charset="0"/>
              </a:rPr>
              <a:t>) separated a distance</a:t>
            </a:r>
            <a:r>
              <a:rPr lang="en-US" sz="2800" b="1">
                <a:solidFill>
                  <a:srgbClr val="00279F"/>
                </a:solidFill>
                <a:latin typeface="Times New Roman" pitchFamily="18" charset="0"/>
              </a:rPr>
              <a:t> d.</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ChangeArrowheads="1"/>
          </p:cNvSpPr>
          <p:nvPr/>
        </p:nvSpPr>
        <p:spPr bwMode="auto">
          <a:xfrm>
            <a:off x="1935163" y="424423"/>
            <a:ext cx="5232400" cy="806824"/>
          </a:xfrm>
          <a:prstGeom prst="rect">
            <a:avLst/>
          </a:prstGeom>
          <a:noFill/>
          <a:ln w="12700">
            <a:noFill/>
            <a:miter lim="800000"/>
            <a:headEnd/>
            <a:tailEnd/>
          </a:ln>
          <a:effectLst/>
        </p:spPr>
        <p:txBody>
          <a:bodyPr lIns="90488" tIns="44450" rIns="90488" bIns="44450" anchor="ctr"/>
          <a:lstStyle/>
          <a:p>
            <a:pPr algn="ctr"/>
            <a:r>
              <a:rPr lang="en-US" sz="4000">
                <a:solidFill>
                  <a:srgbClr val="00279F"/>
                </a:solidFill>
                <a:latin typeface="Times New Roman" pitchFamily="18" charset="0"/>
              </a:rPr>
              <a:t>The Electric Dipole</a:t>
            </a:r>
          </a:p>
        </p:txBody>
      </p:sp>
      <p:sp>
        <p:nvSpPr>
          <p:cNvPr id="13315" name="Oval 3"/>
          <p:cNvSpPr>
            <a:spLocks noChangeArrowheads="1"/>
          </p:cNvSpPr>
          <p:nvPr/>
        </p:nvSpPr>
        <p:spPr bwMode="auto">
          <a:xfrm>
            <a:off x="3757613" y="3203482"/>
            <a:ext cx="379412" cy="359989"/>
          </a:xfrm>
          <a:prstGeom prst="ellipse">
            <a:avLst/>
          </a:prstGeom>
          <a:solidFill>
            <a:srgbClr val="063DE8"/>
          </a:solidFill>
          <a:ln w="12700">
            <a:solidFill>
              <a:schemeClr val="tx1"/>
            </a:solidFill>
            <a:round/>
            <a:headEnd/>
            <a:tailEnd/>
          </a:ln>
          <a:effectLst/>
        </p:spPr>
        <p:txBody>
          <a:bodyPr wrap="none" anchor="ctr"/>
          <a:lstStyle/>
          <a:p>
            <a:endParaRPr lang="en-US"/>
          </a:p>
        </p:txBody>
      </p:sp>
      <p:sp>
        <p:nvSpPr>
          <p:cNvPr id="13316" name="Oval 4"/>
          <p:cNvSpPr>
            <a:spLocks noChangeArrowheads="1"/>
          </p:cNvSpPr>
          <p:nvPr/>
        </p:nvSpPr>
        <p:spPr bwMode="auto">
          <a:xfrm>
            <a:off x="4800601" y="1347508"/>
            <a:ext cx="377825" cy="359989"/>
          </a:xfrm>
          <a:prstGeom prst="ellipse">
            <a:avLst/>
          </a:prstGeom>
          <a:solidFill>
            <a:schemeClr val="hlink"/>
          </a:solidFill>
          <a:ln w="12700">
            <a:solidFill>
              <a:schemeClr val="tx1"/>
            </a:solidFill>
            <a:round/>
            <a:headEnd/>
            <a:tailEnd/>
          </a:ln>
          <a:effectLst/>
        </p:spPr>
        <p:txBody>
          <a:bodyPr wrap="none" anchor="ctr"/>
          <a:lstStyle/>
          <a:p>
            <a:endParaRPr lang="en-US"/>
          </a:p>
        </p:txBody>
      </p:sp>
      <p:sp>
        <p:nvSpPr>
          <p:cNvPr id="13317" name="Line 5"/>
          <p:cNvSpPr>
            <a:spLocks noChangeShapeType="1"/>
          </p:cNvSpPr>
          <p:nvPr/>
        </p:nvSpPr>
        <p:spPr bwMode="auto">
          <a:xfrm flipH="1">
            <a:off x="3602038" y="1323696"/>
            <a:ext cx="1041400" cy="1855974"/>
          </a:xfrm>
          <a:prstGeom prst="line">
            <a:avLst/>
          </a:prstGeom>
          <a:noFill/>
          <a:ln w="50800">
            <a:solidFill>
              <a:schemeClr val="tx1"/>
            </a:solidFill>
            <a:round/>
            <a:headEnd type="triangle" w="med" len="med"/>
            <a:tailEnd type="triangle" w="med" len="med"/>
          </a:ln>
          <a:effectLst/>
        </p:spPr>
        <p:txBody>
          <a:bodyPr/>
          <a:lstStyle/>
          <a:p>
            <a:endParaRPr lang="en-US"/>
          </a:p>
        </p:txBody>
      </p:sp>
      <p:sp>
        <p:nvSpPr>
          <p:cNvPr id="13318" name="Rectangle 6"/>
          <p:cNvSpPr>
            <a:spLocks noChangeArrowheads="1"/>
          </p:cNvSpPr>
          <p:nvPr/>
        </p:nvSpPr>
        <p:spPr bwMode="auto">
          <a:xfrm>
            <a:off x="3962400" y="3382776"/>
            <a:ext cx="808038" cy="643766"/>
          </a:xfrm>
          <a:prstGeom prst="rect">
            <a:avLst/>
          </a:prstGeom>
          <a:noFill/>
          <a:ln w="12700">
            <a:noFill/>
            <a:miter lim="800000"/>
            <a:headEnd/>
            <a:tailEnd/>
          </a:ln>
          <a:effectLst/>
        </p:spPr>
        <p:txBody>
          <a:bodyPr lIns="90488" tIns="44450" rIns="90488" bIns="44450">
            <a:spAutoFit/>
          </a:bodyPr>
          <a:lstStyle/>
          <a:p>
            <a:r>
              <a:rPr lang="en-US" sz="3600" b="1">
                <a:latin typeface="Times New Roman" pitchFamily="18" charset="0"/>
              </a:rPr>
              <a:t>-q</a:t>
            </a:r>
          </a:p>
        </p:txBody>
      </p:sp>
      <p:sp>
        <p:nvSpPr>
          <p:cNvPr id="13319" name="Rectangle 7"/>
          <p:cNvSpPr>
            <a:spLocks noChangeArrowheads="1"/>
          </p:cNvSpPr>
          <p:nvPr/>
        </p:nvSpPr>
        <p:spPr bwMode="auto">
          <a:xfrm>
            <a:off x="5222876" y="1294280"/>
            <a:ext cx="702116" cy="643766"/>
          </a:xfrm>
          <a:prstGeom prst="rect">
            <a:avLst/>
          </a:prstGeom>
          <a:noFill/>
          <a:ln w="12700">
            <a:noFill/>
            <a:miter lim="800000"/>
            <a:headEnd/>
            <a:tailEnd/>
          </a:ln>
          <a:effectLst/>
        </p:spPr>
        <p:txBody>
          <a:bodyPr wrap="none" lIns="90488" tIns="44450" rIns="90488" bIns="44450">
            <a:spAutoFit/>
          </a:bodyPr>
          <a:lstStyle/>
          <a:p>
            <a:r>
              <a:rPr lang="en-US" sz="3600" b="1">
                <a:latin typeface="Times New Roman" pitchFamily="18" charset="0"/>
              </a:rPr>
              <a:t>+q</a:t>
            </a:r>
          </a:p>
        </p:txBody>
      </p:sp>
      <p:sp>
        <p:nvSpPr>
          <p:cNvPr id="13320" name="Rectangle 8"/>
          <p:cNvSpPr>
            <a:spLocks noChangeArrowheads="1"/>
          </p:cNvSpPr>
          <p:nvPr/>
        </p:nvSpPr>
        <p:spPr bwMode="auto">
          <a:xfrm>
            <a:off x="3660775" y="1700493"/>
            <a:ext cx="310984" cy="366767"/>
          </a:xfrm>
          <a:prstGeom prst="rect">
            <a:avLst/>
          </a:prstGeom>
          <a:noFill/>
          <a:ln w="12700">
            <a:noFill/>
            <a:miter lim="800000"/>
            <a:headEnd/>
            <a:tailEnd/>
          </a:ln>
          <a:effectLst/>
        </p:spPr>
        <p:txBody>
          <a:bodyPr wrap="none" lIns="90488" tIns="44450" rIns="90488" bIns="44450">
            <a:spAutoFit/>
          </a:bodyPr>
          <a:lstStyle/>
          <a:p>
            <a:r>
              <a:rPr lang="en-US" b="1">
                <a:latin typeface="Times New Roman" pitchFamily="18" charset="0"/>
              </a:rPr>
              <a:t>d</a:t>
            </a:r>
          </a:p>
        </p:txBody>
      </p:sp>
      <p:sp>
        <p:nvSpPr>
          <p:cNvPr id="13321" name="Line 9"/>
          <p:cNvSpPr>
            <a:spLocks noChangeShapeType="1"/>
          </p:cNvSpPr>
          <p:nvPr/>
        </p:nvSpPr>
        <p:spPr bwMode="auto">
          <a:xfrm flipV="1">
            <a:off x="3960814" y="1525401"/>
            <a:ext cx="1036637" cy="1869981"/>
          </a:xfrm>
          <a:prstGeom prst="line">
            <a:avLst/>
          </a:prstGeom>
          <a:noFill/>
          <a:ln w="12700">
            <a:solidFill>
              <a:schemeClr val="tx1"/>
            </a:solidFill>
            <a:round/>
            <a:headEnd/>
            <a:tailEnd/>
          </a:ln>
          <a:effectLst/>
        </p:spPr>
        <p:txBody>
          <a:bodyPr/>
          <a:lstStyle/>
          <a:p>
            <a:endParaRPr lang="en-US"/>
          </a:p>
        </p:txBody>
      </p:sp>
      <p:sp>
        <p:nvSpPr>
          <p:cNvPr id="13322" name="Rectangle 10"/>
          <p:cNvSpPr>
            <a:spLocks noChangeArrowheads="1"/>
          </p:cNvSpPr>
          <p:nvPr/>
        </p:nvSpPr>
        <p:spPr bwMode="auto">
          <a:xfrm>
            <a:off x="1135063" y="4216214"/>
            <a:ext cx="6819900" cy="2182649"/>
          </a:xfrm>
          <a:prstGeom prst="rect">
            <a:avLst/>
          </a:prstGeom>
          <a:noFill/>
          <a:ln w="12700">
            <a:noFill/>
            <a:miter lim="800000"/>
            <a:headEnd/>
            <a:tailEnd/>
          </a:ln>
          <a:effectLst/>
        </p:spPr>
        <p:txBody>
          <a:bodyPr lIns="90488" tIns="44450" rIns="90488" bIns="44450">
            <a:spAutoFit/>
          </a:bodyPr>
          <a:lstStyle/>
          <a:p>
            <a:r>
              <a:rPr lang="en-US" sz="2800">
                <a:latin typeface="Times New Roman" pitchFamily="18" charset="0"/>
              </a:rPr>
              <a:t>       We define the </a:t>
            </a:r>
            <a:r>
              <a:rPr lang="en-US" b="1">
                <a:latin typeface="Times New Roman" pitchFamily="18" charset="0"/>
              </a:rPr>
              <a:t>Dipole Moment </a:t>
            </a:r>
            <a:r>
              <a:rPr lang="en-US" sz="3600" b="1" u="sng">
                <a:solidFill>
                  <a:srgbClr val="00279F"/>
                </a:solidFill>
                <a:latin typeface="Times New Roman" pitchFamily="18" charset="0"/>
              </a:rPr>
              <a:t>p</a:t>
            </a:r>
            <a:r>
              <a:rPr lang="en-US" sz="3600">
                <a:latin typeface="Times New Roman" pitchFamily="18" charset="0"/>
              </a:rPr>
              <a:t> </a:t>
            </a:r>
          </a:p>
          <a:p>
            <a:r>
              <a:rPr lang="en-US" sz="2800">
                <a:latin typeface="Times New Roman" pitchFamily="18" charset="0"/>
              </a:rPr>
              <a:t>                        magnitude = </a:t>
            </a:r>
            <a:r>
              <a:rPr lang="en-US" sz="3600" b="1">
                <a:latin typeface="Times New Roman" pitchFamily="18" charset="0"/>
              </a:rPr>
              <a:t>qd</a:t>
            </a:r>
            <a:r>
              <a:rPr lang="en-US" sz="2800">
                <a:latin typeface="Times New Roman" pitchFamily="18" charset="0"/>
              </a:rPr>
              <a:t>,</a:t>
            </a:r>
          </a:p>
          <a:p>
            <a:r>
              <a:rPr lang="en-US" sz="3600" b="1">
                <a:solidFill>
                  <a:srgbClr val="00279F"/>
                </a:solidFill>
                <a:latin typeface="Times New Roman" pitchFamily="18" charset="0"/>
              </a:rPr>
              <a:t>           </a:t>
            </a:r>
            <a:r>
              <a:rPr lang="en-US" sz="3600" b="1" u="sng">
                <a:solidFill>
                  <a:srgbClr val="00279F"/>
                </a:solidFill>
                <a:latin typeface="Times New Roman" pitchFamily="18" charset="0"/>
              </a:rPr>
              <a:t>p</a:t>
            </a:r>
            <a:endParaRPr lang="en-US" sz="2800">
              <a:latin typeface="Times New Roman" pitchFamily="18" charset="0"/>
            </a:endParaRPr>
          </a:p>
          <a:p>
            <a:r>
              <a:rPr lang="en-US" sz="2800">
                <a:latin typeface="Times New Roman" pitchFamily="18" charset="0"/>
              </a:rPr>
              <a:t>                        direction = from -q to +q</a:t>
            </a:r>
          </a:p>
        </p:txBody>
      </p:sp>
      <p:sp>
        <p:nvSpPr>
          <p:cNvPr id="13323" name="Line 11"/>
          <p:cNvSpPr>
            <a:spLocks noChangeShapeType="1"/>
          </p:cNvSpPr>
          <p:nvPr/>
        </p:nvSpPr>
        <p:spPr bwMode="auto">
          <a:xfrm flipV="1">
            <a:off x="3975100" y="2346232"/>
            <a:ext cx="577850" cy="1035143"/>
          </a:xfrm>
          <a:prstGeom prst="line">
            <a:avLst/>
          </a:prstGeom>
          <a:noFill/>
          <a:ln w="50800">
            <a:solidFill>
              <a:srgbClr val="00279F"/>
            </a:solidFill>
            <a:round/>
            <a:headEnd/>
            <a:tailEnd type="triangle" w="med" len="med"/>
          </a:ln>
          <a:effectLst/>
        </p:spPr>
        <p:txBody>
          <a:bodyPr/>
          <a:lstStyle/>
          <a:p>
            <a:endParaRPr lang="en-US"/>
          </a:p>
        </p:txBody>
      </p:sp>
      <p:sp>
        <p:nvSpPr>
          <p:cNvPr id="13324" name="Rectangle 12"/>
          <p:cNvSpPr>
            <a:spLocks noChangeArrowheads="1"/>
          </p:cNvSpPr>
          <p:nvPr/>
        </p:nvSpPr>
        <p:spPr bwMode="auto">
          <a:xfrm>
            <a:off x="4535489" y="2498912"/>
            <a:ext cx="439224" cy="643766"/>
          </a:xfrm>
          <a:prstGeom prst="rect">
            <a:avLst/>
          </a:prstGeom>
          <a:noFill/>
          <a:ln w="12700">
            <a:noFill/>
            <a:miter lim="800000"/>
            <a:headEnd/>
            <a:tailEnd/>
          </a:ln>
          <a:effectLst/>
        </p:spPr>
        <p:txBody>
          <a:bodyPr wrap="none" lIns="90488" tIns="44450" rIns="90488" bIns="44450">
            <a:spAutoFit/>
          </a:bodyPr>
          <a:lstStyle/>
          <a:p>
            <a:r>
              <a:rPr lang="en-US" sz="3600" b="1">
                <a:solidFill>
                  <a:srgbClr val="00279F"/>
                </a:solidFill>
                <a:latin typeface="Times New Roman" pitchFamily="18" charset="0"/>
              </a:rPr>
              <a:t>p</a:t>
            </a:r>
          </a:p>
        </p:txBody>
      </p:sp>
      <p:sp>
        <p:nvSpPr>
          <p:cNvPr id="13325" name="Line 13"/>
          <p:cNvSpPr>
            <a:spLocks noChangeShapeType="1"/>
          </p:cNvSpPr>
          <p:nvPr/>
        </p:nvSpPr>
        <p:spPr bwMode="auto">
          <a:xfrm>
            <a:off x="4629150" y="3018585"/>
            <a:ext cx="260350" cy="0"/>
          </a:xfrm>
          <a:prstGeom prst="line">
            <a:avLst/>
          </a:prstGeom>
          <a:noFill/>
          <a:ln w="12700">
            <a:solidFill>
              <a:srgbClr val="00279F"/>
            </a:solidFill>
            <a:round/>
            <a:headEnd/>
            <a:tailEnd/>
          </a:ln>
          <a:effectLst/>
        </p:spPr>
        <p:txBody>
          <a:bodyPr/>
          <a:lstStyle/>
          <a:p>
            <a:endParaRPr lang="en-US"/>
          </a:p>
        </p:txBody>
      </p:sp>
      <p:sp>
        <p:nvSpPr>
          <p:cNvPr id="13326" name="Line 14"/>
          <p:cNvSpPr>
            <a:spLocks noChangeShapeType="1"/>
          </p:cNvSpPr>
          <p:nvPr/>
        </p:nvSpPr>
        <p:spPr bwMode="auto">
          <a:xfrm flipV="1">
            <a:off x="2879726" y="5133696"/>
            <a:ext cx="430213" cy="327772"/>
          </a:xfrm>
          <a:prstGeom prst="line">
            <a:avLst/>
          </a:prstGeom>
          <a:noFill/>
          <a:ln w="12700">
            <a:solidFill>
              <a:schemeClr val="tx1"/>
            </a:solidFill>
            <a:round/>
            <a:headEnd/>
            <a:tailEnd type="triangle" w="med" len="med"/>
          </a:ln>
          <a:effectLst/>
        </p:spPr>
        <p:txBody>
          <a:bodyPr/>
          <a:lstStyle/>
          <a:p>
            <a:endParaRPr lang="en-US"/>
          </a:p>
        </p:txBody>
      </p:sp>
      <p:sp>
        <p:nvSpPr>
          <p:cNvPr id="13327" name="Line 15"/>
          <p:cNvSpPr>
            <a:spLocks noChangeShapeType="1"/>
          </p:cNvSpPr>
          <p:nvPr/>
        </p:nvSpPr>
        <p:spPr bwMode="auto">
          <a:xfrm>
            <a:off x="2879726" y="5513294"/>
            <a:ext cx="430213" cy="275945"/>
          </a:xfrm>
          <a:prstGeom prst="line">
            <a:avLst/>
          </a:prstGeom>
          <a:noFill/>
          <a:ln w="12700">
            <a:solidFill>
              <a:schemeClr val="tx1"/>
            </a:solidFill>
            <a:round/>
            <a:headEnd/>
            <a:tailEnd type="triangle" w="med" len="med"/>
          </a:ln>
          <a:effectLst/>
        </p:spPr>
        <p:txBody>
          <a:bodyPr/>
          <a:lstStyle/>
          <a:p>
            <a:endParaRPr lang="en-US"/>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1135063" y="2709022"/>
            <a:ext cx="6819900" cy="643766"/>
          </a:xfrm>
          <a:prstGeom prst="rect">
            <a:avLst/>
          </a:prstGeom>
          <a:noFill/>
          <a:ln w="12700">
            <a:noFill/>
            <a:miter lim="800000"/>
            <a:headEnd/>
            <a:tailEnd/>
          </a:ln>
          <a:effectLst/>
        </p:spPr>
        <p:txBody>
          <a:bodyPr lIns="90488" tIns="44450" rIns="90488" bIns="44450">
            <a:spAutoFit/>
          </a:bodyPr>
          <a:lstStyle/>
          <a:p>
            <a:r>
              <a:rPr lang="en-US">
                <a:latin typeface="Times New Roman" pitchFamily="18" charset="0"/>
              </a:rPr>
              <a:t>but we have defined : </a:t>
            </a:r>
            <a:r>
              <a:rPr lang="en-US" b="1">
                <a:latin typeface="Times New Roman" pitchFamily="18" charset="0"/>
              </a:rPr>
              <a:t>p = q d   </a:t>
            </a:r>
            <a:endParaRPr lang="en-US">
              <a:latin typeface="Times New Roman" pitchFamily="18" charset="0"/>
            </a:endParaRPr>
          </a:p>
          <a:p>
            <a:r>
              <a:rPr lang="en-US">
                <a:latin typeface="Times New Roman" pitchFamily="18" charset="0"/>
              </a:rPr>
              <a:t>and the direction of </a:t>
            </a:r>
            <a:r>
              <a:rPr lang="en-US" b="1" u="sng">
                <a:latin typeface="Times New Roman" pitchFamily="18" charset="0"/>
              </a:rPr>
              <a:t>p</a:t>
            </a:r>
            <a:r>
              <a:rPr lang="en-US">
                <a:latin typeface="Times New Roman" pitchFamily="18" charset="0"/>
              </a:rPr>
              <a:t> is from -q to +q</a:t>
            </a:r>
          </a:p>
        </p:txBody>
      </p:sp>
      <p:sp>
        <p:nvSpPr>
          <p:cNvPr id="28675" name="Rectangle 3"/>
          <p:cNvSpPr>
            <a:spLocks noChangeArrowheads="1"/>
          </p:cNvSpPr>
          <p:nvPr/>
        </p:nvSpPr>
        <p:spPr bwMode="auto">
          <a:xfrm>
            <a:off x="1143001" y="3944470"/>
            <a:ext cx="6315075" cy="920765"/>
          </a:xfrm>
          <a:prstGeom prst="rect">
            <a:avLst/>
          </a:prstGeom>
          <a:noFill/>
          <a:ln w="12700">
            <a:noFill/>
            <a:miter lim="800000"/>
            <a:headEnd/>
            <a:tailEnd/>
          </a:ln>
          <a:effectLst/>
        </p:spPr>
        <p:txBody>
          <a:bodyPr lIns="90488" tIns="44450" rIns="90488" bIns="44450">
            <a:spAutoFit/>
          </a:bodyPr>
          <a:lstStyle/>
          <a:p>
            <a:r>
              <a:rPr lang="en-US">
                <a:solidFill>
                  <a:schemeClr val="hlink"/>
                </a:solidFill>
                <a:latin typeface="Times New Roman" pitchFamily="18" charset="0"/>
              </a:rPr>
              <a:t>Then, the </a:t>
            </a:r>
            <a:r>
              <a:rPr lang="en-US" b="1">
                <a:solidFill>
                  <a:schemeClr val="hlink"/>
                </a:solidFill>
                <a:latin typeface="Times New Roman" pitchFamily="18" charset="0"/>
              </a:rPr>
              <a:t>torque</a:t>
            </a:r>
            <a:r>
              <a:rPr lang="en-US">
                <a:solidFill>
                  <a:schemeClr val="hlink"/>
                </a:solidFill>
                <a:latin typeface="Times New Roman" pitchFamily="18" charset="0"/>
              </a:rPr>
              <a:t> can be written as: </a:t>
            </a:r>
          </a:p>
          <a:p>
            <a:r>
              <a:rPr lang="en-US">
                <a:solidFill>
                  <a:schemeClr val="hlink"/>
                </a:solidFill>
                <a:latin typeface="Times New Roman" pitchFamily="18" charset="0"/>
              </a:rPr>
              <a:t>       </a:t>
            </a:r>
            <a:r>
              <a:rPr lang="en-US" sz="3600" b="1" u="sng">
                <a:solidFill>
                  <a:schemeClr val="hlink"/>
                </a:solidFill>
                <a:latin typeface="Symbol" pitchFamily="18" charset="2"/>
              </a:rPr>
              <a:t>t </a:t>
            </a:r>
            <a:r>
              <a:rPr lang="en-US">
                <a:solidFill>
                  <a:schemeClr val="hlink"/>
                </a:solidFill>
                <a:latin typeface="Symbol" pitchFamily="18" charset="2"/>
              </a:rPr>
              <a:t>= </a:t>
            </a:r>
            <a:r>
              <a:rPr lang="en-US" b="1" u="sng">
                <a:solidFill>
                  <a:schemeClr val="hlink"/>
                </a:solidFill>
                <a:latin typeface="Times New Roman" pitchFamily="18" charset="0"/>
              </a:rPr>
              <a:t>p</a:t>
            </a:r>
            <a:r>
              <a:rPr lang="en-US">
                <a:solidFill>
                  <a:schemeClr val="hlink"/>
                </a:solidFill>
                <a:latin typeface="Geneva" charset="0"/>
              </a:rPr>
              <a:t>x</a:t>
            </a:r>
            <a:r>
              <a:rPr lang="en-US" b="1" u="sng">
                <a:solidFill>
                  <a:schemeClr val="hlink"/>
                </a:solidFill>
                <a:latin typeface="Times New Roman" pitchFamily="18" charset="0"/>
              </a:rPr>
              <a:t>E</a:t>
            </a:r>
            <a:r>
              <a:rPr lang="en-US" b="1">
                <a:solidFill>
                  <a:schemeClr val="hlink"/>
                </a:solidFill>
                <a:latin typeface="Times New Roman" pitchFamily="18" charset="0"/>
              </a:rPr>
              <a:t>       </a:t>
            </a:r>
            <a:r>
              <a:rPr lang="en-US" sz="3600" b="1">
                <a:solidFill>
                  <a:schemeClr val="hlink"/>
                </a:solidFill>
                <a:latin typeface="Symbol" pitchFamily="18" charset="2"/>
              </a:rPr>
              <a:t>t</a:t>
            </a:r>
            <a:r>
              <a:rPr lang="en-US" b="1">
                <a:solidFill>
                  <a:schemeClr val="hlink"/>
                </a:solidFill>
                <a:latin typeface="Times New Roman" pitchFamily="18" charset="0"/>
              </a:rPr>
              <a:t> = p E sin </a:t>
            </a:r>
            <a:r>
              <a:rPr lang="en-US" b="1">
                <a:solidFill>
                  <a:schemeClr val="hlink"/>
                </a:solidFill>
                <a:latin typeface="Symbol" pitchFamily="18" charset="2"/>
              </a:rPr>
              <a:t>q</a:t>
            </a:r>
          </a:p>
        </p:txBody>
      </p:sp>
      <p:sp>
        <p:nvSpPr>
          <p:cNvPr id="28676" name="Line 4"/>
          <p:cNvSpPr>
            <a:spLocks noChangeShapeType="1"/>
          </p:cNvSpPr>
          <p:nvPr/>
        </p:nvSpPr>
        <p:spPr bwMode="auto">
          <a:xfrm>
            <a:off x="2136775" y="1962431"/>
            <a:ext cx="4146550" cy="0"/>
          </a:xfrm>
          <a:prstGeom prst="line">
            <a:avLst/>
          </a:prstGeom>
          <a:noFill/>
          <a:ln w="12700">
            <a:solidFill>
              <a:schemeClr val="tx1"/>
            </a:solidFill>
            <a:round/>
            <a:headEnd/>
            <a:tailEnd type="triangle" w="med" len="med"/>
          </a:ln>
          <a:effectLst/>
        </p:spPr>
        <p:txBody>
          <a:bodyPr/>
          <a:lstStyle/>
          <a:p>
            <a:endParaRPr lang="en-US"/>
          </a:p>
        </p:txBody>
      </p:sp>
      <p:sp>
        <p:nvSpPr>
          <p:cNvPr id="28677" name="Line 5"/>
          <p:cNvSpPr>
            <a:spLocks noChangeShapeType="1"/>
          </p:cNvSpPr>
          <p:nvPr/>
        </p:nvSpPr>
        <p:spPr bwMode="auto">
          <a:xfrm flipV="1">
            <a:off x="3529014" y="361390"/>
            <a:ext cx="1247775" cy="2145926"/>
          </a:xfrm>
          <a:prstGeom prst="line">
            <a:avLst/>
          </a:prstGeom>
          <a:noFill/>
          <a:ln w="12700">
            <a:solidFill>
              <a:schemeClr val="tx1"/>
            </a:solidFill>
            <a:prstDash val="sysDot"/>
            <a:round/>
            <a:headEnd/>
            <a:tailEnd/>
          </a:ln>
          <a:effectLst/>
        </p:spPr>
        <p:txBody>
          <a:bodyPr/>
          <a:lstStyle/>
          <a:p>
            <a:endParaRPr lang="en-US"/>
          </a:p>
        </p:txBody>
      </p:sp>
      <p:sp>
        <p:nvSpPr>
          <p:cNvPr id="28678" name="Line 6"/>
          <p:cNvSpPr>
            <a:spLocks noChangeShapeType="1"/>
          </p:cNvSpPr>
          <p:nvPr/>
        </p:nvSpPr>
        <p:spPr bwMode="auto">
          <a:xfrm>
            <a:off x="2159001" y="963706"/>
            <a:ext cx="3992563" cy="1401"/>
          </a:xfrm>
          <a:prstGeom prst="line">
            <a:avLst/>
          </a:prstGeom>
          <a:noFill/>
          <a:ln w="12700">
            <a:solidFill>
              <a:schemeClr val="tx1"/>
            </a:solidFill>
            <a:round/>
            <a:headEnd/>
            <a:tailEnd type="triangle" w="med" len="med"/>
          </a:ln>
          <a:effectLst/>
        </p:spPr>
        <p:txBody>
          <a:bodyPr/>
          <a:lstStyle/>
          <a:p>
            <a:endParaRPr lang="en-US"/>
          </a:p>
        </p:txBody>
      </p:sp>
      <p:sp>
        <p:nvSpPr>
          <p:cNvPr id="28679" name="Oval 7"/>
          <p:cNvSpPr>
            <a:spLocks noChangeArrowheads="1"/>
          </p:cNvSpPr>
          <p:nvPr/>
        </p:nvSpPr>
        <p:spPr bwMode="auto">
          <a:xfrm>
            <a:off x="3689350" y="1883989"/>
            <a:ext cx="215900" cy="194702"/>
          </a:xfrm>
          <a:prstGeom prst="ellipse">
            <a:avLst/>
          </a:prstGeom>
          <a:solidFill>
            <a:srgbClr val="063DE8"/>
          </a:solidFill>
          <a:ln w="12700">
            <a:solidFill>
              <a:schemeClr val="tx1"/>
            </a:solidFill>
            <a:round/>
            <a:headEnd/>
            <a:tailEnd/>
          </a:ln>
          <a:effectLst/>
        </p:spPr>
        <p:txBody>
          <a:bodyPr wrap="none" anchor="ctr"/>
          <a:lstStyle/>
          <a:p>
            <a:endParaRPr lang="en-US"/>
          </a:p>
        </p:txBody>
      </p:sp>
      <p:sp>
        <p:nvSpPr>
          <p:cNvPr id="28680" name="Oval 8"/>
          <p:cNvSpPr>
            <a:spLocks noChangeArrowheads="1"/>
          </p:cNvSpPr>
          <p:nvPr/>
        </p:nvSpPr>
        <p:spPr bwMode="auto">
          <a:xfrm>
            <a:off x="4298950" y="861453"/>
            <a:ext cx="215900" cy="194702"/>
          </a:xfrm>
          <a:prstGeom prst="ellipse">
            <a:avLst/>
          </a:prstGeom>
          <a:solidFill>
            <a:schemeClr val="hlink"/>
          </a:solidFill>
          <a:ln w="12700">
            <a:solidFill>
              <a:schemeClr val="tx1"/>
            </a:solidFill>
            <a:round/>
            <a:headEnd/>
            <a:tailEnd/>
          </a:ln>
          <a:effectLst/>
        </p:spPr>
        <p:txBody>
          <a:bodyPr wrap="none" anchor="ctr"/>
          <a:lstStyle/>
          <a:p>
            <a:endParaRPr lang="en-US"/>
          </a:p>
        </p:txBody>
      </p:sp>
      <p:sp>
        <p:nvSpPr>
          <p:cNvPr id="28681" name="Line 9"/>
          <p:cNvSpPr>
            <a:spLocks noChangeShapeType="1"/>
          </p:cNvSpPr>
          <p:nvPr/>
        </p:nvSpPr>
        <p:spPr bwMode="auto">
          <a:xfrm flipH="1">
            <a:off x="3835400" y="958103"/>
            <a:ext cx="609600" cy="1022537"/>
          </a:xfrm>
          <a:prstGeom prst="line">
            <a:avLst/>
          </a:prstGeom>
          <a:noFill/>
          <a:ln w="50800">
            <a:solidFill>
              <a:srgbClr val="00279F"/>
            </a:solidFill>
            <a:round/>
            <a:headEnd type="triangle" w="med" len="med"/>
            <a:tailEnd/>
          </a:ln>
          <a:effectLst/>
        </p:spPr>
        <p:txBody>
          <a:bodyPr/>
          <a:lstStyle/>
          <a:p>
            <a:endParaRPr lang="en-US"/>
          </a:p>
        </p:txBody>
      </p:sp>
      <p:sp>
        <p:nvSpPr>
          <p:cNvPr id="28682" name="Rectangle 10"/>
          <p:cNvSpPr>
            <a:spLocks noChangeArrowheads="1"/>
          </p:cNvSpPr>
          <p:nvPr/>
        </p:nvSpPr>
        <p:spPr bwMode="auto">
          <a:xfrm>
            <a:off x="3897314" y="1882588"/>
            <a:ext cx="482505" cy="520655"/>
          </a:xfrm>
          <a:prstGeom prst="rect">
            <a:avLst/>
          </a:prstGeom>
          <a:noFill/>
          <a:ln w="12700">
            <a:noFill/>
            <a:miter lim="800000"/>
            <a:headEnd/>
            <a:tailEnd/>
          </a:ln>
          <a:effectLst/>
        </p:spPr>
        <p:txBody>
          <a:bodyPr wrap="none" lIns="90488" tIns="44450" rIns="90488" bIns="44450">
            <a:spAutoFit/>
          </a:bodyPr>
          <a:lstStyle/>
          <a:p>
            <a:r>
              <a:rPr lang="en-US" sz="2800">
                <a:latin typeface="Times New Roman" pitchFamily="18" charset="0"/>
              </a:rPr>
              <a:t>-q</a:t>
            </a:r>
          </a:p>
        </p:txBody>
      </p:sp>
      <p:sp>
        <p:nvSpPr>
          <p:cNvPr id="28683" name="Rectangle 11"/>
          <p:cNvSpPr>
            <a:spLocks noChangeArrowheads="1"/>
          </p:cNvSpPr>
          <p:nvPr/>
        </p:nvSpPr>
        <p:spPr bwMode="auto">
          <a:xfrm>
            <a:off x="4506913" y="979115"/>
            <a:ext cx="558800" cy="951543"/>
          </a:xfrm>
          <a:prstGeom prst="rect">
            <a:avLst/>
          </a:prstGeom>
          <a:noFill/>
          <a:ln w="12700">
            <a:noFill/>
            <a:miter lim="800000"/>
            <a:headEnd/>
            <a:tailEnd/>
          </a:ln>
          <a:effectLst/>
        </p:spPr>
        <p:txBody>
          <a:bodyPr lIns="90488" tIns="44450" rIns="90488" bIns="44450">
            <a:spAutoFit/>
          </a:bodyPr>
          <a:lstStyle/>
          <a:p>
            <a:r>
              <a:rPr lang="en-US" sz="2800">
                <a:latin typeface="Times New Roman" pitchFamily="18" charset="0"/>
              </a:rPr>
              <a:t>+q</a:t>
            </a:r>
          </a:p>
        </p:txBody>
      </p:sp>
      <p:sp>
        <p:nvSpPr>
          <p:cNvPr id="28684" name="Rectangle 12"/>
          <p:cNvSpPr>
            <a:spLocks noChangeArrowheads="1"/>
          </p:cNvSpPr>
          <p:nvPr/>
        </p:nvSpPr>
        <p:spPr bwMode="auto">
          <a:xfrm>
            <a:off x="3311525" y="1986243"/>
            <a:ext cx="419100" cy="520655"/>
          </a:xfrm>
          <a:prstGeom prst="rect">
            <a:avLst/>
          </a:prstGeom>
          <a:noFill/>
          <a:ln w="12700">
            <a:noFill/>
            <a:miter lim="800000"/>
            <a:headEnd/>
            <a:tailEnd/>
          </a:ln>
          <a:effectLst/>
        </p:spPr>
        <p:txBody>
          <a:bodyPr lIns="90488" tIns="44450" rIns="90488" bIns="44450">
            <a:spAutoFit/>
          </a:bodyPr>
          <a:lstStyle/>
          <a:p>
            <a:r>
              <a:rPr lang="en-US" sz="2800">
                <a:latin typeface="Symbol" pitchFamily="18" charset="2"/>
              </a:rPr>
              <a:t>q</a:t>
            </a:r>
          </a:p>
        </p:txBody>
      </p:sp>
      <p:sp>
        <p:nvSpPr>
          <p:cNvPr id="28685" name="Arc 13"/>
          <p:cNvSpPr>
            <a:spLocks/>
          </p:cNvSpPr>
          <p:nvPr/>
        </p:nvSpPr>
        <p:spPr bwMode="auto">
          <a:xfrm>
            <a:off x="3227388" y="1979240"/>
            <a:ext cx="304800" cy="613522"/>
          </a:xfrm>
          <a:custGeom>
            <a:avLst/>
            <a:gdLst>
              <a:gd name="G0" fmla="+- 21600 0 0"/>
              <a:gd name="G1" fmla="+- 0 0 0"/>
              <a:gd name="G2" fmla="+- 21600 0 0"/>
              <a:gd name="T0" fmla="*/ 21600 w 21600"/>
              <a:gd name="T1" fmla="*/ 21600 h 21600"/>
              <a:gd name="T2" fmla="*/ 0 w 21600"/>
              <a:gd name="T3" fmla="*/ 0 h 21600"/>
              <a:gd name="T4" fmla="*/ 21600 w 21600"/>
              <a:gd name="T5" fmla="*/ 0 h 21600"/>
            </a:gdLst>
            <a:ahLst/>
            <a:cxnLst>
              <a:cxn ang="0">
                <a:pos x="T0" y="T1"/>
              </a:cxn>
              <a:cxn ang="0">
                <a:pos x="T2" y="T3"/>
              </a:cxn>
              <a:cxn ang="0">
                <a:pos x="T4" y="T5"/>
              </a:cxn>
            </a:cxnLst>
            <a:rect l="0" t="0" r="r" b="b"/>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noFill/>
          <a:ln w="12700" cap="rnd">
            <a:solidFill>
              <a:schemeClr val="tx1"/>
            </a:solidFill>
            <a:round/>
            <a:headEnd/>
            <a:tailEnd/>
          </a:ln>
          <a:effectLst/>
        </p:spPr>
        <p:txBody>
          <a:bodyPr/>
          <a:lstStyle/>
          <a:p>
            <a:endParaRPr lang="en-US"/>
          </a:p>
        </p:txBody>
      </p:sp>
      <p:sp>
        <p:nvSpPr>
          <p:cNvPr id="28686" name="Rectangle 14"/>
          <p:cNvSpPr>
            <a:spLocks noChangeArrowheads="1"/>
          </p:cNvSpPr>
          <p:nvPr/>
        </p:nvSpPr>
        <p:spPr bwMode="auto">
          <a:xfrm>
            <a:off x="3592514" y="1068762"/>
            <a:ext cx="362280" cy="520655"/>
          </a:xfrm>
          <a:prstGeom prst="rect">
            <a:avLst/>
          </a:prstGeom>
          <a:noFill/>
          <a:ln w="12700">
            <a:noFill/>
            <a:miter lim="800000"/>
            <a:headEnd/>
            <a:tailEnd/>
          </a:ln>
          <a:effectLst/>
        </p:spPr>
        <p:txBody>
          <a:bodyPr wrap="none" lIns="90488" tIns="44450" rIns="90488" bIns="44450">
            <a:spAutoFit/>
          </a:bodyPr>
          <a:lstStyle/>
          <a:p>
            <a:r>
              <a:rPr lang="en-US" sz="2800">
                <a:latin typeface="Times New Roman" pitchFamily="18" charset="0"/>
              </a:rPr>
              <a:t>d</a:t>
            </a:r>
          </a:p>
        </p:txBody>
      </p:sp>
      <p:sp>
        <p:nvSpPr>
          <p:cNvPr id="28687" name="Rectangle 15"/>
          <p:cNvSpPr>
            <a:spLocks noChangeArrowheads="1"/>
          </p:cNvSpPr>
          <p:nvPr/>
        </p:nvSpPr>
        <p:spPr bwMode="auto">
          <a:xfrm>
            <a:off x="4221164" y="1294280"/>
            <a:ext cx="573087" cy="520655"/>
          </a:xfrm>
          <a:prstGeom prst="rect">
            <a:avLst/>
          </a:prstGeom>
          <a:noFill/>
          <a:ln w="12700">
            <a:noFill/>
            <a:miter lim="800000"/>
            <a:headEnd/>
            <a:tailEnd/>
          </a:ln>
          <a:effectLst/>
        </p:spPr>
        <p:txBody>
          <a:bodyPr lIns="90488" tIns="44450" rIns="90488" bIns="44450">
            <a:spAutoFit/>
          </a:bodyPr>
          <a:lstStyle/>
          <a:p>
            <a:r>
              <a:rPr lang="en-US" sz="2800" b="1" u="sng">
                <a:solidFill>
                  <a:srgbClr val="00279F"/>
                </a:solidFill>
                <a:latin typeface="Times New Roman" pitchFamily="18" charset="0"/>
              </a:rPr>
              <a:t>p</a:t>
            </a:r>
          </a:p>
        </p:txBody>
      </p:sp>
      <p:sp>
        <p:nvSpPr>
          <p:cNvPr id="28688" name="Rectangle 16"/>
          <p:cNvSpPr>
            <a:spLocks noChangeArrowheads="1"/>
          </p:cNvSpPr>
          <p:nvPr/>
        </p:nvSpPr>
        <p:spPr bwMode="auto">
          <a:xfrm>
            <a:off x="5727700" y="1067361"/>
            <a:ext cx="495300" cy="459100"/>
          </a:xfrm>
          <a:prstGeom prst="rect">
            <a:avLst/>
          </a:prstGeom>
          <a:noFill/>
          <a:ln w="12700">
            <a:noFill/>
            <a:miter lim="800000"/>
            <a:headEnd/>
            <a:tailEnd/>
          </a:ln>
          <a:effectLst/>
        </p:spPr>
        <p:txBody>
          <a:bodyPr lIns="90488" tIns="44450" rIns="90488" bIns="44450">
            <a:spAutoFit/>
          </a:bodyPr>
          <a:lstStyle/>
          <a:p>
            <a:r>
              <a:rPr lang="en-US" sz="2400" b="1" u="sng">
                <a:solidFill>
                  <a:schemeClr val="tx2"/>
                </a:solidFill>
              </a:rPr>
              <a:t>E</a:t>
            </a:r>
          </a:p>
        </p:txBody>
      </p:sp>
      <p:sp>
        <p:nvSpPr>
          <p:cNvPr id="28689" name="Rectangle 17"/>
          <p:cNvSpPr>
            <a:spLocks noChangeArrowheads="1"/>
          </p:cNvSpPr>
          <p:nvPr/>
        </p:nvSpPr>
        <p:spPr bwMode="auto">
          <a:xfrm>
            <a:off x="1084263" y="5254159"/>
            <a:ext cx="6248400" cy="643766"/>
          </a:xfrm>
          <a:prstGeom prst="rect">
            <a:avLst/>
          </a:prstGeom>
          <a:noFill/>
          <a:ln w="12700">
            <a:noFill/>
            <a:miter lim="800000"/>
            <a:headEnd/>
            <a:tailEnd/>
          </a:ln>
          <a:effectLst/>
        </p:spPr>
        <p:txBody>
          <a:bodyPr lIns="90488" tIns="44450" rIns="90488" bIns="44450">
            <a:spAutoFit/>
          </a:bodyPr>
          <a:lstStyle/>
          <a:p>
            <a:r>
              <a:rPr lang="en-US">
                <a:solidFill>
                  <a:srgbClr val="00279F"/>
                </a:solidFill>
                <a:latin typeface="Times New Roman" pitchFamily="18" charset="0"/>
              </a:rPr>
              <a:t>with an associated </a:t>
            </a:r>
            <a:r>
              <a:rPr lang="en-US" b="1">
                <a:solidFill>
                  <a:srgbClr val="00279F"/>
                </a:solidFill>
                <a:latin typeface="Times New Roman" pitchFamily="18" charset="0"/>
              </a:rPr>
              <a:t>potential energy </a:t>
            </a:r>
          </a:p>
          <a:p>
            <a:r>
              <a:rPr lang="en-US" b="1">
                <a:solidFill>
                  <a:srgbClr val="00279F"/>
                </a:solidFill>
                <a:latin typeface="Times New Roman" pitchFamily="18" charset="0"/>
              </a:rPr>
              <a:t>                  U = - </a:t>
            </a:r>
            <a:r>
              <a:rPr lang="en-US" b="1" u="sng">
                <a:solidFill>
                  <a:srgbClr val="00279F"/>
                </a:solidFill>
                <a:latin typeface="Times New Roman" pitchFamily="18" charset="0"/>
              </a:rPr>
              <a:t>p</a:t>
            </a:r>
            <a:r>
              <a:rPr lang="en-US" b="1">
                <a:solidFill>
                  <a:srgbClr val="00279F"/>
                </a:solidFill>
                <a:latin typeface="Times New Roman" pitchFamily="18" charset="0"/>
              </a:rPr>
              <a:t>.</a:t>
            </a:r>
            <a:r>
              <a:rPr lang="en-US" b="1" u="sng">
                <a:solidFill>
                  <a:srgbClr val="00279F"/>
                </a:solidFill>
                <a:latin typeface="Times New Roman" pitchFamily="18" charset="0"/>
              </a:rPr>
              <a:t>E</a:t>
            </a:r>
          </a:p>
        </p:txBody>
      </p:sp>
      <p:sp>
        <p:nvSpPr>
          <p:cNvPr id="28690" name="Arc 18"/>
          <p:cNvSpPr>
            <a:spLocks/>
          </p:cNvSpPr>
          <p:nvPr/>
        </p:nvSpPr>
        <p:spPr bwMode="auto">
          <a:xfrm>
            <a:off x="4665664" y="595313"/>
            <a:ext cx="223837" cy="358588"/>
          </a:xfrm>
          <a:custGeom>
            <a:avLst/>
            <a:gdLst>
              <a:gd name="G0" fmla="+- 0 0 0"/>
              <a:gd name="G1" fmla="+- 21600 0 0"/>
              <a:gd name="G2" fmla="+- 21600 0 0"/>
              <a:gd name="T0" fmla="*/ 0 w 21600"/>
              <a:gd name="T1" fmla="*/ 0 h 21600"/>
              <a:gd name="T2" fmla="*/ 21600 w 21600"/>
              <a:gd name="T3" fmla="*/ 21600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12700" cap="rnd">
            <a:solidFill>
              <a:schemeClr val="tx1"/>
            </a:solidFill>
            <a:round/>
            <a:headEnd/>
            <a:tailEnd/>
          </a:ln>
          <a:effectLst/>
        </p:spPr>
        <p:txBody>
          <a:bodyPr/>
          <a:lstStyle/>
          <a:p>
            <a:endParaRPr lang="en-US"/>
          </a:p>
        </p:txBody>
      </p:sp>
      <p:sp>
        <p:nvSpPr>
          <p:cNvPr id="28691" name="Rectangle 19"/>
          <p:cNvSpPr>
            <a:spLocks noChangeArrowheads="1"/>
          </p:cNvSpPr>
          <p:nvPr/>
        </p:nvSpPr>
        <p:spPr bwMode="auto">
          <a:xfrm>
            <a:off x="4965700" y="361390"/>
            <a:ext cx="302969" cy="366767"/>
          </a:xfrm>
          <a:prstGeom prst="rect">
            <a:avLst/>
          </a:prstGeom>
          <a:noFill/>
          <a:ln w="12700">
            <a:noFill/>
            <a:miter lim="800000"/>
            <a:headEnd/>
            <a:tailEnd/>
          </a:ln>
          <a:effectLst/>
        </p:spPr>
        <p:txBody>
          <a:bodyPr wrap="none" lIns="90488" tIns="44450" rIns="90488" bIns="44450">
            <a:spAutoFit/>
          </a:bodyPr>
          <a:lstStyle/>
          <a:p>
            <a:r>
              <a:rPr lang="en-US" b="1">
                <a:latin typeface="Symbol" pitchFamily="18" charset="2"/>
              </a:rPr>
              <a:t>q</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r>
              <a:rPr lang="en-US" b="1" dirty="0">
                <a:solidFill>
                  <a:schemeClr val="accent2"/>
                </a:solidFill>
                <a:latin typeface="Times New Roman" pitchFamily="18" charset="0"/>
                <a:cs typeface="Times New Roman" pitchFamily="18" charset="0"/>
              </a:rPr>
              <a:t>Light as a Wave</a:t>
            </a:r>
          </a:p>
        </p:txBody>
      </p:sp>
      <p:sp>
        <p:nvSpPr>
          <p:cNvPr id="5" name="Rectangle 3"/>
          <p:cNvSpPr>
            <a:spLocks noGrp="1" noChangeArrowheads="1"/>
          </p:cNvSpPr>
          <p:nvPr>
            <p:ph idx="1"/>
          </p:nvPr>
        </p:nvSpPr>
        <p:spPr/>
        <p:txBody>
          <a:bodyPr>
            <a:normAutofit/>
          </a:bodyPr>
          <a:lstStyle/>
          <a:p>
            <a:r>
              <a:rPr lang="en-US" sz="2800" b="1" dirty="0">
                <a:latin typeface="Times New Roman" pitchFamily="18" charset="0"/>
                <a:cs typeface="Times New Roman" pitchFamily="18" charset="0"/>
              </a:rPr>
              <a:t>One way to think about light is as a traveling wave</a:t>
            </a:r>
          </a:p>
          <a:p>
            <a:endParaRPr lang="en-US" sz="2800" b="1" dirty="0">
              <a:latin typeface="Times New Roman" pitchFamily="18" charset="0"/>
              <a:cs typeface="Times New Roman" pitchFamily="18" charset="0"/>
            </a:endParaRPr>
          </a:p>
          <a:p>
            <a:r>
              <a:rPr lang="en-US" sz="2800" b="1" dirty="0">
                <a:latin typeface="Times New Roman" pitchFamily="18" charset="0"/>
                <a:cs typeface="Times New Roman" pitchFamily="18" charset="0"/>
              </a:rPr>
              <a:t>A wave is just a disturbance in some medium (water, air, space)</a:t>
            </a:r>
          </a:p>
          <a:p>
            <a:endParaRPr lang="en-US" sz="2800" b="1" dirty="0">
              <a:latin typeface="Times New Roman" pitchFamily="18" charset="0"/>
              <a:cs typeface="Times New Roman" pitchFamily="18" charset="0"/>
            </a:endParaRPr>
          </a:p>
          <a:p>
            <a:r>
              <a:rPr lang="en-US" sz="2800" b="1" dirty="0">
                <a:latin typeface="Times New Roman" pitchFamily="18" charset="0"/>
                <a:cs typeface="Times New Roman" pitchFamily="18" charset="0"/>
              </a:rPr>
              <a:t>A wave travels through a medium but does not transport material</a:t>
            </a:r>
          </a:p>
          <a:p>
            <a:endParaRPr lang="en-US" sz="2800" b="1" dirty="0">
              <a:latin typeface="Times New Roman" pitchFamily="18" charset="0"/>
              <a:cs typeface="Times New Roman" pitchFamily="18" charset="0"/>
            </a:endParaRPr>
          </a:p>
          <a:p>
            <a:r>
              <a:rPr lang="en-US" sz="2800" b="1" dirty="0">
                <a:latin typeface="Times New Roman" pitchFamily="18" charset="0"/>
                <a:cs typeface="Times New Roman" pitchFamily="18" charset="0"/>
              </a:rPr>
              <a:t>A wave can carry both energy and information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Users\Ho\AppData\Local\Temp\SNAGHTML2c629152.PNG"/>
          <p:cNvPicPr>
            <a:picLocks noGrp="1"/>
          </p:cNvPicPr>
          <p:nvPr>
            <p:ph idx="1"/>
          </p:nvPr>
        </p:nvPicPr>
        <p:blipFill>
          <a:blip r:embed="rId2"/>
          <a:srcRect/>
          <a:stretch>
            <a:fillRect/>
          </a:stretch>
        </p:blipFill>
        <p:spPr bwMode="auto">
          <a:xfrm>
            <a:off x="533400" y="762000"/>
            <a:ext cx="8077200" cy="548639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229600" cy="715962"/>
          </a:xfrm>
        </p:spPr>
        <p:txBody>
          <a:bodyPr>
            <a:normAutofit/>
          </a:bodyPr>
          <a:lstStyle/>
          <a:p>
            <a:pPr algn="l"/>
            <a:r>
              <a:rPr lang="en-US" sz="3200" b="1" dirty="0" smtClean="0">
                <a:solidFill>
                  <a:srgbClr val="FF0000"/>
                </a:solidFill>
              </a:rPr>
              <a:t>Homework</a:t>
            </a:r>
            <a:endParaRPr lang="en-US" sz="3200" b="1" dirty="0">
              <a:solidFill>
                <a:srgbClr val="FF0000"/>
              </a:solidFill>
            </a:endParaRPr>
          </a:p>
        </p:txBody>
      </p:sp>
      <p:pic>
        <p:nvPicPr>
          <p:cNvPr id="4" name="Content Placeholder 3" descr="C:\Users\Ho\AppData\Local\Temp\SNAGHTML2c820a15.PNG"/>
          <p:cNvPicPr>
            <a:picLocks noGrp="1"/>
          </p:cNvPicPr>
          <p:nvPr>
            <p:ph idx="1"/>
          </p:nvPr>
        </p:nvPicPr>
        <p:blipFill>
          <a:blip r:embed="rId2"/>
          <a:srcRect/>
          <a:stretch>
            <a:fillRect/>
          </a:stretch>
        </p:blipFill>
        <p:spPr bwMode="auto">
          <a:xfrm>
            <a:off x="381000" y="762000"/>
            <a:ext cx="8077200" cy="2948648"/>
          </a:xfrm>
          <a:prstGeom prst="rect">
            <a:avLst/>
          </a:prstGeom>
          <a:noFill/>
          <a:ln w="9525">
            <a:noFill/>
            <a:miter lim="800000"/>
            <a:headEnd/>
            <a:tailEnd/>
          </a:ln>
        </p:spPr>
      </p:pic>
      <p:pic>
        <p:nvPicPr>
          <p:cNvPr id="5" name="Picture 4"/>
          <p:cNvPicPr/>
          <p:nvPr/>
        </p:nvPicPr>
        <p:blipFill>
          <a:blip r:embed="rId3"/>
          <a:srcRect/>
          <a:stretch>
            <a:fillRect/>
          </a:stretch>
        </p:blipFill>
        <p:spPr bwMode="auto">
          <a:xfrm>
            <a:off x="457200" y="3810000"/>
            <a:ext cx="7848600" cy="2057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274638"/>
            <a:ext cx="9109075" cy="769937"/>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defRPr/>
            </a:pPr>
            <a:r>
              <a:rPr lang="en-AU" sz="4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Electric potential</a:t>
            </a:r>
            <a:endParaRPr lang="en-AU" sz="4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TextBox 10"/>
          <p:cNvSpPr txBox="1">
            <a:spLocks noRot="1" noChangeAspect="1" noMove="1" noResize="1" noEditPoints="1" noAdjustHandles="1" noChangeArrowheads="1" noChangeShapeType="1" noTextEdit="1"/>
          </p:cNvSpPr>
          <p:nvPr/>
        </p:nvSpPr>
        <p:spPr>
          <a:xfrm>
            <a:off x="620888" y="1365953"/>
            <a:ext cx="7902223" cy="4401205"/>
          </a:xfrm>
          <a:prstGeom prst="rect">
            <a:avLst/>
          </a:prstGeom>
          <a:blipFill rotWithShape="0">
            <a:blip r:embed="rId4"/>
            <a:stretch>
              <a:fillRect l="-1389" t="-1247" r="-2546" b="-3047"/>
            </a:stretch>
          </a:blipFill>
        </p:spPr>
        <p:txBody>
          <a:bodyPr/>
          <a:lstStyle/>
          <a:p>
            <a:pPr>
              <a:defRPr/>
            </a:pPr>
            <a:r>
              <a:rPr lang="en-AU">
                <a:noFill/>
              </a:rPr>
              <a:t> </a:t>
            </a:r>
          </a:p>
        </p:txBody>
      </p:sp>
      <p:sp>
        <p:nvSpPr>
          <p:cNvPr id="6" name="TextBox 5"/>
          <p:cNvSpPr txBox="1">
            <a:spLocks noRot="1" noChangeAspect="1" noMove="1" noResize="1" noEditPoints="1" noAdjustHandles="1" noChangeArrowheads="1" noChangeShapeType="1" noTextEdit="1"/>
          </p:cNvSpPr>
          <p:nvPr/>
        </p:nvSpPr>
        <p:spPr>
          <a:xfrm>
            <a:off x="3033722" y="2886362"/>
            <a:ext cx="3041095" cy="614592"/>
          </a:xfrm>
          <a:prstGeom prst="rect">
            <a:avLst/>
          </a:prstGeom>
          <a:blipFill rotWithShape="0">
            <a:blip r:embed="rId5"/>
            <a:stretch>
              <a:fillRect/>
            </a:stretch>
          </a:blipFill>
        </p:spPr>
        <p:txBody>
          <a:bodyPr/>
          <a:lstStyle/>
          <a:p>
            <a:pPr>
              <a:defRPr/>
            </a:pPr>
            <a:r>
              <a:rPr lang="en-AU">
                <a:noFill/>
              </a:rPr>
              <a:t> </a:t>
            </a:r>
          </a:p>
        </p:txBody>
      </p:sp>
      <p:sp>
        <p:nvSpPr>
          <p:cNvPr id="7" name="TextBox 6"/>
          <p:cNvSpPr txBox="1">
            <a:spLocks noRot="1" noChangeAspect="1" noMove="1" noResize="1" noEditPoints="1" noAdjustHandles="1" noChangeArrowheads="1" noChangeShapeType="1" noTextEdit="1"/>
          </p:cNvSpPr>
          <p:nvPr/>
        </p:nvSpPr>
        <p:spPr>
          <a:xfrm>
            <a:off x="2856094" y="3672563"/>
            <a:ext cx="4933241" cy="1200329"/>
          </a:xfrm>
          <a:prstGeom prst="rect">
            <a:avLst/>
          </a:prstGeom>
          <a:blipFill rotWithShape="0">
            <a:blip r:embed="rId6"/>
            <a:stretch>
              <a:fillRect l="-1978" t="-4061" b="-10660"/>
            </a:stretch>
          </a:blipFill>
        </p:spPr>
        <p:txBody>
          <a:bodyPr/>
          <a:lstStyle/>
          <a:p>
            <a:pPr>
              <a:defRPr/>
            </a:pPr>
            <a:r>
              <a:rPr lang="en-AU">
                <a:noFill/>
              </a:rPr>
              <a: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xEl>
                                              <p:char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274638"/>
            <a:ext cx="9109075" cy="769937"/>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AU" sz="4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Electric potential</a:t>
            </a:r>
            <a:endParaRPr lang="en-AU" sz="4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1267" name="Picture 1"/>
          <p:cNvPicPr>
            <a:picLocks noChangeAspect="1"/>
          </p:cNvPicPr>
          <p:nvPr/>
        </p:nvPicPr>
        <p:blipFill>
          <a:blip r:embed="rId4"/>
          <a:srcRect/>
          <a:stretch>
            <a:fillRect/>
          </a:stretch>
        </p:blipFill>
        <p:spPr bwMode="auto">
          <a:xfrm>
            <a:off x="271463" y="3736975"/>
            <a:ext cx="4284662" cy="2855913"/>
          </a:xfrm>
          <a:prstGeom prst="rect">
            <a:avLst/>
          </a:prstGeom>
          <a:noFill/>
          <a:ln w="9525">
            <a:noFill/>
            <a:miter lim="800000"/>
            <a:headEnd/>
            <a:tailEnd/>
          </a:ln>
        </p:spPr>
      </p:pic>
      <p:sp>
        <p:nvSpPr>
          <p:cNvPr id="11268" name="TextBox 2"/>
          <p:cNvSpPr txBox="1">
            <a:spLocks noChangeArrowheads="1"/>
          </p:cNvSpPr>
          <p:nvPr/>
        </p:nvSpPr>
        <p:spPr bwMode="auto">
          <a:xfrm>
            <a:off x="4887913" y="4379913"/>
            <a:ext cx="3635375" cy="1816100"/>
          </a:xfrm>
          <a:prstGeom prst="rect">
            <a:avLst/>
          </a:prstGeom>
          <a:noFill/>
          <a:ln w="9525">
            <a:noFill/>
            <a:miter lim="800000"/>
            <a:headEnd/>
            <a:tailEnd/>
          </a:ln>
        </p:spPr>
        <p:txBody>
          <a:bodyPr>
            <a:spAutoFit/>
          </a:bodyPr>
          <a:lstStyle/>
          <a:p>
            <a:r>
              <a:rPr lang="en-AU">
                <a:solidFill>
                  <a:srgbClr val="00B050"/>
                </a:solidFill>
                <a:latin typeface="Times New Roman" pitchFamily="18" charset="0"/>
                <a:cs typeface="Times New Roman" pitchFamily="18" charset="0"/>
              </a:rPr>
              <a:t>The </a:t>
            </a:r>
            <a:r>
              <a:rPr lang="en-AU">
                <a:solidFill>
                  <a:srgbClr val="FF0000"/>
                </a:solidFill>
                <a:latin typeface="Times New Roman" pitchFamily="18" charset="0"/>
                <a:cs typeface="Times New Roman" pitchFamily="18" charset="0"/>
              </a:rPr>
              <a:t>1.5 V</a:t>
            </a:r>
            <a:r>
              <a:rPr lang="en-AU">
                <a:solidFill>
                  <a:srgbClr val="00B050"/>
                </a:solidFill>
                <a:latin typeface="Times New Roman" pitchFamily="18" charset="0"/>
                <a:cs typeface="Times New Roman" pitchFamily="18" charset="0"/>
              </a:rPr>
              <a:t> battery does </a:t>
            </a:r>
            <a:r>
              <a:rPr lang="en-AU">
                <a:solidFill>
                  <a:srgbClr val="FF0000"/>
                </a:solidFill>
                <a:latin typeface="Times New Roman" pitchFamily="18" charset="0"/>
                <a:cs typeface="Times New Roman" pitchFamily="18" charset="0"/>
              </a:rPr>
              <a:t>1.5 J</a:t>
            </a:r>
            <a:r>
              <a:rPr lang="en-AU">
                <a:solidFill>
                  <a:srgbClr val="00B050"/>
                </a:solidFill>
                <a:latin typeface="Times New Roman" pitchFamily="18" charset="0"/>
                <a:cs typeface="Times New Roman" pitchFamily="18" charset="0"/>
              </a:rPr>
              <a:t> of work for every </a:t>
            </a:r>
            <a:r>
              <a:rPr lang="en-AU">
                <a:solidFill>
                  <a:srgbClr val="FF0000"/>
                </a:solidFill>
                <a:latin typeface="Times New Roman" pitchFamily="18" charset="0"/>
                <a:cs typeface="Times New Roman" pitchFamily="18" charset="0"/>
              </a:rPr>
              <a:t>1 C</a:t>
            </a:r>
            <a:r>
              <a:rPr lang="en-AU">
                <a:solidFill>
                  <a:srgbClr val="00B050"/>
                </a:solidFill>
                <a:latin typeface="Times New Roman" pitchFamily="18" charset="0"/>
                <a:cs typeface="Times New Roman" pitchFamily="18" charset="0"/>
              </a:rPr>
              <a:t> of charge flowing round the circuit</a:t>
            </a:r>
          </a:p>
        </p:txBody>
      </p:sp>
      <p:sp>
        <p:nvSpPr>
          <p:cNvPr id="13" name="TextBox 12"/>
          <p:cNvSpPr txBox="1">
            <a:spLocks noRot="1" noChangeAspect="1" noMove="1" noResize="1" noEditPoints="1" noAdjustHandles="1" noChangeArrowheads="1" noChangeShapeType="1" noTextEdit="1"/>
          </p:cNvSpPr>
          <p:nvPr/>
        </p:nvSpPr>
        <p:spPr>
          <a:xfrm>
            <a:off x="3033722" y="2886362"/>
            <a:ext cx="3041095" cy="614592"/>
          </a:xfrm>
          <a:prstGeom prst="rect">
            <a:avLst/>
          </a:prstGeom>
          <a:blipFill rotWithShape="0">
            <a:blip r:embed="rId5"/>
            <a:stretch>
              <a:fillRect/>
            </a:stretch>
          </a:blipFill>
        </p:spPr>
        <p:txBody>
          <a:bodyPr/>
          <a:lstStyle/>
          <a:p>
            <a:pPr>
              <a:defRPr/>
            </a:pPr>
            <a:r>
              <a:rPr lang="en-AU">
                <a:noFill/>
              </a:rPr>
              <a:t> </a:t>
            </a:r>
          </a:p>
        </p:txBody>
      </p:sp>
      <p:sp>
        <p:nvSpPr>
          <p:cNvPr id="9" name="TextBox 8"/>
          <p:cNvSpPr txBox="1">
            <a:spLocks noRot="1" noChangeAspect="1" noMove="1" noResize="1" noEditPoints="1" noAdjustHandles="1" noChangeArrowheads="1" noChangeShapeType="1" noTextEdit="1"/>
          </p:cNvSpPr>
          <p:nvPr/>
        </p:nvSpPr>
        <p:spPr>
          <a:xfrm>
            <a:off x="620888" y="1365953"/>
            <a:ext cx="7902223" cy="1384995"/>
          </a:xfrm>
          <a:prstGeom prst="rect">
            <a:avLst/>
          </a:prstGeom>
          <a:blipFill rotWithShape="0">
            <a:blip r:embed="rId6"/>
            <a:stretch>
              <a:fillRect l="-1389" t="-3965" r="-2546" b="-11894"/>
            </a:stretch>
          </a:blipFill>
        </p:spPr>
        <p:txBody>
          <a:bodyPr/>
          <a:lstStyle/>
          <a:p>
            <a:pPr>
              <a:defRPr/>
            </a:pPr>
            <a:r>
              <a:rPr lang="en-AU">
                <a:noFill/>
              </a:rPr>
              <a:t> </a:t>
            </a:r>
          </a:p>
        </p:txBody>
      </p:sp>
    </p:spTree>
    <p:custDataLst>
      <p:tags r:id="rId1"/>
    </p:custData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274638"/>
            <a:ext cx="9109075" cy="769937"/>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AU" sz="4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Potential energy</a:t>
            </a:r>
            <a:endParaRPr lang="en-AU" sz="4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TextBox 10"/>
          <p:cNvSpPr txBox="1">
            <a:spLocks noChangeArrowheads="1"/>
          </p:cNvSpPr>
          <p:nvPr/>
        </p:nvSpPr>
        <p:spPr bwMode="auto">
          <a:xfrm>
            <a:off x="620713" y="1365250"/>
            <a:ext cx="7902575" cy="1816100"/>
          </a:xfrm>
          <a:prstGeom prst="rect">
            <a:avLst/>
          </a:prstGeom>
          <a:noFill/>
          <a:ln w="9525">
            <a:noFill/>
            <a:miter lim="800000"/>
            <a:headEnd/>
            <a:tailEnd/>
          </a:ln>
        </p:spPr>
        <p:txBody>
          <a:bodyPr>
            <a:spAutoFit/>
          </a:bodyPr>
          <a:lstStyle/>
          <a:p>
            <a:pPr marL="285750" indent="-285750">
              <a:buFont typeface="Arial" charset="0"/>
              <a:buChar char="•"/>
            </a:pPr>
            <a:r>
              <a:rPr lang="en-AU" sz="2800" b="1" dirty="0">
                <a:solidFill>
                  <a:srgbClr val="FF0000"/>
                </a:solidFill>
                <a:latin typeface="Times New Roman" pitchFamily="18" charset="0"/>
                <a:cs typeface="Times New Roman" pitchFamily="18" charset="0"/>
              </a:rPr>
              <a:t>Potential energy U </a:t>
            </a:r>
            <a:r>
              <a:rPr lang="en-AU" sz="2800" b="1" dirty="0">
                <a:latin typeface="Times New Roman" pitchFamily="18" charset="0"/>
                <a:cs typeface="Times New Roman" pitchFamily="18" charset="0"/>
              </a:rPr>
              <a:t>is the energy stored in a system (when work is done against a force)</a:t>
            </a:r>
          </a:p>
          <a:p>
            <a:pPr marL="285750" indent="-285750">
              <a:buFont typeface="Arial" charset="0"/>
              <a:buChar char="•"/>
            </a:pPr>
            <a:endParaRPr lang="en-AU" sz="2800" b="1" dirty="0">
              <a:latin typeface="Times New Roman" pitchFamily="18" charset="0"/>
              <a:cs typeface="Times New Roman" pitchFamily="18" charset="0"/>
            </a:endParaRPr>
          </a:p>
          <a:p>
            <a:pPr marL="285750" indent="-285750">
              <a:buFont typeface="Arial" charset="0"/>
              <a:buChar char="•"/>
            </a:pPr>
            <a:r>
              <a:rPr lang="en-AU" sz="2800" b="1" dirty="0">
                <a:solidFill>
                  <a:srgbClr val="0070C0"/>
                </a:solidFill>
                <a:latin typeface="Times New Roman" pitchFamily="18" charset="0"/>
                <a:cs typeface="Times New Roman" pitchFamily="18" charset="0"/>
              </a:rPr>
              <a:t>e.g. force of gravity …</a:t>
            </a:r>
          </a:p>
        </p:txBody>
      </p:sp>
      <p:pic>
        <p:nvPicPr>
          <p:cNvPr id="4" name="Picture 3"/>
          <p:cNvPicPr>
            <a:picLocks noChangeAspect="1"/>
          </p:cNvPicPr>
          <p:nvPr/>
        </p:nvPicPr>
        <p:blipFill>
          <a:blip r:embed="rId4"/>
          <a:srcRect/>
          <a:stretch>
            <a:fillRect/>
          </a:stretch>
        </p:blipFill>
        <p:spPr bwMode="auto">
          <a:xfrm>
            <a:off x="282575" y="3578225"/>
            <a:ext cx="5283200" cy="2847975"/>
          </a:xfrm>
          <a:prstGeom prst="rect">
            <a:avLst/>
          </a:prstGeom>
          <a:noFill/>
          <a:ln w="9525">
            <a:noFill/>
            <a:miter lim="800000"/>
            <a:headEnd/>
            <a:tailEnd/>
          </a:ln>
        </p:spPr>
      </p:pic>
      <p:sp>
        <p:nvSpPr>
          <p:cNvPr id="6" name="TextBox 5"/>
          <p:cNvSpPr txBox="1">
            <a:spLocks noRot="1" noChangeAspect="1" noMove="1" noResize="1" noEditPoints="1" noAdjustHandles="1" noChangeArrowheads="1" noChangeShapeType="1" noTextEdit="1"/>
          </p:cNvSpPr>
          <p:nvPr/>
        </p:nvSpPr>
        <p:spPr>
          <a:xfrm>
            <a:off x="6541911" y="2968977"/>
            <a:ext cx="1496564" cy="492443"/>
          </a:xfrm>
          <a:prstGeom prst="rect">
            <a:avLst/>
          </a:prstGeom>
          <a:blipFill rotWithShape="0">
            <a:blip r:embed="rId5"/>
            <a:stretch>
              <a:fillRect/>
            </a:stretch>
          </a:blipFill>
        </p:spPr>
        <p:txBody>
          <a:bodyPr/>
          <a:lstStyle/>
          <a:p>
            <a:pPr>
              <a:defRPr/>
            </a:pPr>
            <a:r>
              <a:rPr lang="en-AU">
                <a:noFill/>
              </a:rPr>
              <a:t> </a:t>
            </a:r>
          </a:p>
        </p:txBody>
      </p:sp>
      <p:cxnSp>
        <p:nvCxnSpPr>
          <p:cNvPr id="9" name="Straight Arrow Connector 8"/>
          <p:cNvCxnSpPr/>
          <p:nvPr/>
        </p:nvCxnSpPr>
        <p:spPr>
          <a:xfrm>
            <a:off x="6005513" y="4470400"/>
            <a:ext cx="0" cy="1839913"/>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a:spLocks noRot="1" noChangeAspect="1" noMove="1" noResize="1" noEditPoints="1" noAdjustHandles="1" noChangeArrowheads="1" noChangeShapeType="1" noTextEdit="1"/>
          </p:cNvSpPr>
          <p:nvPr/>
        </p:nvSpPr>
        <p:spPr>
          <a:xfrm>
            <a:off x="5650087" y="5091289"/>
            <a:ext cx="327590" cy="492443"/>
          </a:xfrm>
          <a:prstGeom prst="rect">
            <a:avLst/>
          </a:prstGeom>
          <a:blipFill rotWithShape="0">
            <a:blip r:embed="rId6"/>
            <a:stretch>
              <a:fillRect/>
            </a:stretch>
          </a:blipFill>
        </p:spPr>
        <p:txBody>
          <a:bodyPr/>
          <a:lstStyle/>
          <a:p>
            <a:pPr>
              <a:defRPr/>
            </a:pPr>
            <a:r>
              <a:rPr lang="en-AU">
                <a:noFill/>
              </a:rPr>
              <a:t> </a:t>
            </a:r>
          </a:p>
        </p:txBody>
      </p:sp>
      <p:sp>
        <p:nvSpPr>
          <p:cNvPr id="16" name="TextBox 15"/>
          <p:cNvSpPr txBox="1">
            <a:spLocks noRot="1" noChangeAspect="1" noMove="1" noResize="1" noEditPoints="1" noAdjustHandles="1" noChangeArrowheads="1" noChangeShapeType="1" noTextEdit="1"/>
          </p:cNvSpPr>
          <p:nvPr/>
        </p:nvSpPr>
        <p:spPr>
          <a:xfrm>
            <a:off x="5633156" y="4312363"/>
            <a:ext cx="3368611" cy="492443"/>
          </a:xfrm>
          <a:prstGeom prst="rect">
            <a:avLst/>
          </a:prstGeom>
          <a:blipFill rotWithShape="0">
            <a:blip r:embed="rId7"/>
            <a:stretch>
              <a:fillRect/>
            </a:stretch>
          </a:blipFill>
        </p:spPr>
        <p:txBody>
          <a:bodyPr/>
          <a:lstStyle/>
          <a:p>
            <a:pPr>
              <a:defRPr/>
            </a:pPr>
            <a:r>
              <a:rPr lang="en-AU">
                <a:noFill/>
              </a:rPr>
              <a:t> </a:t>
            </a:r>
          </a:p>
        </p:txBody>
      </p:sp>
      <p:sp>
        <p:nvSpPr>
          <p:cNvPr id="17" name="TextBox 16"/>
          <p:cNvSpPr txBox="1">
            <a:spLocks noChangeArrowheads="1"/>
          </p:cNvSpPr>
          <p:nvPr/>
        </p:nvSpPr>
        <p:spPr bwMode="auto">
          <a:xfrm flipH="1">
            <a:off x="5768975" y="3657600"/>
            <a:ext cx="3214688" cy="461963"/>
          </a:xfrm>
          <a:prstGeom prst="rect">
            <a:avLst/>
          </a:prstGeom>
          <a:noFill/>
          <a:ln w="9525">
            <a:noFill/>
            <a:miter lim="800000"/>
            <a:headEnd/>
            <a:tailEnd/>
          </a:ln>
        </p:spPr>
        <p:txBody>
          <a:bodyPr>
            <a:spAutoFit/>
          </a:bodyPr>
          <a:lstStyle/>
          <a:p>
            <a:r>
              <a:rPr lang="en-AU" sz="2400"/>
              <a:t>Work = Force x Distance</a:t>
            </a:r>
          </a:p>
        </p:txBody>
      </p:sp>
      <p:sp>
        <p:nvSpPr>
          <p:cNvPr id="18" name="TextBox 17"/>
          <p:cNvSpPr txBox="1">
            <a:spLocks noRot="1" noChangeAspect="1" noMove="1" noResize="1" noEditPoints="1" noAdjustHandles="1" noChangeArrowheads="1" noChangeShapeType="1" noTextEdit="1"/>
          </p:cNvSpPr>
          <p:nvPr/>
        </p:nvSpPr>
        <p:spPr>
          <a:xfrm>
            <a:off x="6829778" y="4886711"/>
            <a:ext cx="1368572" cy="492443"/>
          </a:xfrm>
          <a:prstGeom prst="rect">
            <a:avLst/>
          </a:prstGeom>
          <a:blipFill rotWithShape="0">
            <a:blip r:embed="rId8"/>
            <a:stretch>
              <a:fillRect/>
            </a:stretch>
          </a:blipFill>
        </p:spPr>
        <p:txBody>
          <a:bodyPr/>
          <a:lstStyle/>
          <a:p>
            <a:pPr>
              <a:defRPr/>
            </a:pPr>
            <a:r>
              <a:rPr lang="en-AU">
                <a:noFill/>
              </a:rPr>
              <a:t> </a:t>
            </a:r>
          </a:p>
        </p:txBody>
      </p:sp>
      <p:sp>
        <p:nvSpPr>
          <p:cNvPr id="19" name="TextBox 18"/>
          <p:cNvSpPr txBox="1">
            <a:spLocks noRot="1" noChangeAspect="1" noMove="1" noResize="1" noEditPoints="1" noAdjustHandles="1" noChangeArrowheads="1" noChangeShapeType="1" noTextEdit="1"/>
          </p:cNvSpPr>
          <p:nvPr/>
        </p:nvSpPr>
        <p:spPr>
          <a:xfrm>
            <a:off x="6654801" y="5870225"/>
            <a:ext cx="2206886" cy="492443"/>
          </a:xfrm>
          <a:prstGeom prst="rect">
            <a:avLst/>
          </a:prstGeom>
          <a:blipFill rotWithShape="0">
            <a:blip r:embed="rId9"/>
            <a:stretch>
              <a:fillRect/>
            </a:stretch>
          </a:blipFill>
        </p:spPr>
        <p:txBody>
          <a:bodyPr/>
          <a:lstStyle/>
          <a:p>
            <a:pPr>
              <a:defRPr/>
            </a:pPr>
            <a:r>
              <a:rPr lang="en-AU">
                <a:noFill/>
              </a:rPr>
              <a:t> </a:t>
            </a:r>
          </a:p>
        </p:txBody>
      </p:sp>
      <p:cxnSp>
        <p:nvCxnSpPr>
          <p:cNvPr id="20" name="Straight Arrow Connector 19"/>
          <p:cNvCxnSpPr/>
          <p:nvPr/>
        </p:nvCxnSpPr>
        <p:spPr>
          <a:xfrm flipV="1">
            <a:off x="1682750" y="4470400"/>
            <a:ext cx="11113" cy="822325"/>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2" name="TextBox 21"/>
          <p:cNvSpPr txBox="1">
            <a:spLocks noRot="1" noChangeAspect="1" noMove="1" noResize="1" noEditPoints="1" noAdjustHandles="1" noChangeArrowheads="1" noChangeShapeType="1" noTextEdit="1"/>
          </p:cNvSpPr>
          <p:nvPr/>
        </p:nvSpPr>
        <p:spPr>
          <a:xfrm>
            <a:off x="1230488" y="4628450"/>
            <a:ext cx="398581" cy="492443"/>
          </a:xfrm>
          <a:prstGeom prst="rect">
            <a:avLst/>
          </a:prstGeom>
          <a:blipFill rotWithShape="0">
            <a:blip r:embed="rId10"/>
            <a:stretch>
              <a:fillRect/>
            </a:stretch>
          </a:blipFill>
        </p:spPr>
        <p:txBody>
          <a:bodyPr/>
          <a:lstStyle/>
          <a:p>
            <a:pPr>
              <a:defRPr/>
            </a:pPr>
            <a:r>
              <a:rPr lang="en-AU">
                <a:noFill/>
              </a:rPr>
              <a: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274638"/>
            <a:ext cx="9109075" cy="769937"/>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AU" sz="4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Electric potential</a:t>
            </a:r>
            <a:endParaRPr lang="en-AU" sz="4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3315" name="TextBox 10"/>
          <p:cNvSpPr txBox="1">
            <a:spLocks noChangeArrowheads="1"/>
          </p:cNvSpPr>
          <p:nvPr/>
        </p:nvSpPr>
        <p:spPr bwMode="auto">
          <a:xfrm>
            <a:off x="620713" y="1365250"/>
            <a:ext cx="7902575" cy="523220"/>
          </a:xfrm>
          <a:prstGeom prst="rect">
            <a:avLst/>
          </a:prstGeom>
          <a:noFill/>
          <a:ln w="9525">
            <a:noFill/>
            <a:miter lim="800000"/>
            <a:headEnd/>
            <a:tailEnd/>
          </a:ln>
        </p:spPr>
        <p:txBody>
          <a:bodyPr>
            <a:spAutoFit/>
          </a:bodyPr>
          <a:lstStyle/>
          <a:p>
            <a:pPr marL="457200" indent="-457200">
              <a:buFont typeface="Arial" charset="0"/>
              <a:buChar char="•"/>
            </a:pPr>
            <a:r>
              <a:rPr lang="en-AU" sz="2800" b="1" dirty="0">
                <a:solidFill>
                  <a:srgbClr val="0070C0"/>
                </a:solidFill>
                <a:latin typeface="Times New Roman" pitchFamily="18" charset="0"/>
                <a:cs typeface="Times New Roman" pitchFamily="18" charset="0"/>
              </a:rPr>
              <a:t>e.g. moving a charge through an electric field…</a:t>
            </a:r>
          </a:p>
        </p:txBody>
      </p:sp>
      <p:cxnSp>
        <p:nvCxnSpPr>
          <p:cNvPr id="14" name="Straight Arrow Connector 13"/>
          <p:cNvCxnSpPr/>
          <p:nvPr/>
        </p:nvCxnSpPr>
        <p:spPr>
          <a:xfrm>
            <a:off x="2008188" y="2257425"/>
            <a:ext cx="1106487" cy="0"/>
          </a:xfrm>
          <a:prstGeom prst="straightConnector1">
            <a:avLst/>
          </a:prstGeom>
          <a:ln w="5715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 name="Oval 6"/>
          <p:cNvSpPr/>
          <p:nvPr/>
        </p:nvSpPr>
        <p:spPr>
          <a:xfrm>
            <a:off x="2438400" y="2424113"/>
            <a:ext cx="196850" cy="220662"/>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22" name="TextBox 21"/>
          <p:cNvSpPr txBox="1">
            <a:spLocks noRot="1" noChangeAspect="1" noMove="1" noResize="1" noEditPoints="1" noAdjustHandles="1" noChangeArrowheads="1" noChangeShapeType="1" noTextEdit="1"/>
          </p:cNvSpPr>
          <p:nvPr/>
        </p:nvSpPr>
        <p:spPr>
          <a:xfrm>
            <a:off x="3132659" y="1986845"/>
            <a:ext cx="359073" cy="492443"/>
          </a:xfrm>
          <a:prstGeom prst="rect">
            <a:avLst/>
          </a:prstGeom>
          <a:blipFill rotWithShape="0">
            <a:blip r:embed="rId4"/>
            <a:stretch>
              <a:fillRect/>
            </a:stretch>
          </a:blipFill>
        </p:spPr>
        <p:txBody>
          <a:bodyPr/>
          <a:lstStyle/>
          <a:p>
            <a:pPr>
              <a:defRPr/>
            </a:pPr>
            <a:r>
              <a:rPr lang="en-AU">
                <a:noFill/>
              </a:rPr>
              <a:t> </a:t>
            </a:r>
          </a:p>
        </p:txBody>
      </p:sp>
      <p:sp>
        <p:nvSpPr>
          <p:cNvPr id="10" name="TextBox 9"/>
          <p:cNvSpPr txBox="1">
            <a:spLocks noRot="1" noChangeAspect="1" noMove="1" noResize="1" noEditPoints="1" noAdjustHandles="1" noChangeArrowheads="1" noChangeShapeType="1" noTextEdit="1"/>
          </p:cNvSpPr>
          <p:nvPr/>
        </p:nvSpPr>
        <p:spPr>
          <a:xfrm>
            <a:off x="874889" y="2539992"/>
            <a:ext cx="365485" cy="492443"/>
          </a:xfrm>
          <a:prstGeom prst="rect">
            <a:avLst/>
          </a:prstGeom>
          <a:blipFill rotWithShape="0">
            <a:blip r:embed="rId5"/>
            <a:stretch>
              <a:fillRect/>
            </a:stretch>
          </a:blipFill>
        </p:spPr>
        <p:txBody>
          <a:bodyPr/>
          <a:lstStyle/>
          <a:p>
            <a:pPr>
              <a:defRPr/>
            </a:pPr>
            <a:r>
              <a:rPr lang="en-AU">
                <a:noFill/>
              </a:rPr>
              <a:t> </a:t>
            </a:r>
          </a:p>
        </p:txBody>
      </p:sp>
      <p:sp>
        <p:nvSpPr>
          <p:cNvPr id="20" name="TextBox 19"/>
          <p:cNvSpPr txBox="1">
            <a:spLocks noRot="1" noChangeAspect="1" noMove="1" noResize="1" noEditPoints="1" noAdjustHandles="1" noChangeArrowheads="1" noChangeShapeType="1" noTextEdit="1"/>
          </p:cNvSpPr>
          <p:nvPr/>
        </p:nvSpPr>
        <p:spPr>
          <a:xfrm>
            <a:off x="5661375" y="1998135"/>
            <a:ext cx="2048936" cy="492443"/>
          </a:xfrm>
          <a:prstGeom prst="rect">
            <a:avLst/>
          </a:prstGeom>
          <a:blipFill rotWithShape="0">
            <a:blip r:embed="rId6"/>
            <a:stretch>
              <a:fillRect/>
            </a:stretch>
          </a:blipFill>
        </p:spPr>
        <p:txBody>
          <a:bodyPr/>
          <a:lstStyle/>
          <a:p>
            <a:pPr>
              <a:defRPr/>
            </a:pPr>
            <a:r>
              <a:rPr lang="en-AU">
                <a:noFill/>
              </a:rPr>
              <a:t> </a:t>
            </a:r>
          </a:p>
        </p:txBody>
      </p:sp>
      <p:sp>
        <p:nvSpPr>
          <p:cNvPr id="23" name="TextBox 22"/>
          <p:cNvSpPr txBox="1">
            <a:spLocks noChangeArrowheads="1"/>
          </p:cNvSpPr>
          <p:nvPr/>
        </p:nvSpPr>
        <p:spPr bwMode="auto">
          <a:xfrm flipH="1">
            <a:off x="642938" y="3668713"/>
            <a:ext cx="3216275" cy="461962"/>
          </a:xfrm>
          <a:prstGeom prst="rect">
            <a:avLst/>
          </a:prstGeom>
          <a:noFill/>
          <a:ln w="9525">
            <a:noFill/>
            <a:miter lim="800000"/>
            <a:headEnd/>
            <a:tailEnd/>
          </a:ln>
        </p:spPr>
        <p:txBody>
          <a:bodyPr>
            <a:spAutoFit/>
          </a:bodyPr>
          <a:lstStyle/>
          <a:p>
            <a:r>
              <a:rPr lang="en-AU" sz="2400"/>
              <a:t>Work = Force x Distance</a:t>
            </a:r>
          </a:p>
        </p:txBody>
      </p:sp>
      <p:sp>
        <p:nvSpPr>
          <p:cNvPr id="24" name="TextBox 23"/>
          <p:cNvSpPr txBox="1">
            <a:spLocks noRot="1" noChangeAspect="1" noMove="1" noResize="1" noEditPoints="1" noAdjustHandles="1" noChangeArrowheads="1" noChangeShapeType="1" noTextEdit="1"/>
          </p:cNvSpPr>
          <p:nvPr/>
        </p:nvSpPr>
        <p:spPr>
          <a:xfrm>
            <a:off x="6671734" y="3633644"/>
            <a:ext cx="1368572" cy="492443"/>
          </a:xfrm>
          <a:prstGeom prst="rect">
            <a:avLst/>
          </a:prstGeom>
          <a:blipFill rotWithShape="0">
            <a:blip r:embed="rId7"/>
            <a:stretch>
              <a:fillRect r="-28444"/>
            </a:stretch>
          </a:blipFill>
        </p:spPr>
        <p:txBody>
          <a:bodyPr/>
          <a:lstStyle/>
          <a:p>
            <a:pPr>
              <a:defRPr/>
            </a:pPr>
            <a:r>
              <a:rPr lang="en-AU">
                <a:noFill/>
              </a:rPr>
              <a:t> </a:t>
            </a:r>
          </a:p>
        </p:txBody>
      </p:sp>
      <p:sp>
        <p:nvSpPr>
          <p:cNvPr id="26" name="TextBox 25"/>
          <p:cNvSpPr txBox="1">
            <a:spLocks noRot="1" noChangeAspect="1" noMove="1" noResize="1" noEditPoints="1" noAdjustHandles="1" noChangeArrowheads="1" noChangeShapeType="1" noTextEdit="1"/>
          </p:cNvSpPr>
          <p:nvPr/>
        </p:nvSpPr>
        <p:spPr>
          <a:xfrm>
            <a:off x="3781776" y="3635035"/>
            <a:ext cx="3368611" cy="492443"/>
          </a:xfrm>
          <a:prstGeom prst="rect">
            <a:avLst/>
          </a:prstGeom>
          <a:blipFill rotWithShape="0">
            <a:blip r:embed="rId8"/>
            <a:stretch>
              <a:fillRect/>
            </a:stretch>
          </a:blipFill>
        </p:spPr>
        <p:txBody>
          <a:bodyPr/>
          <a:lstStyle/>
          <a:p>
            <a:pPr>
              <a:defRPr/>
            </a:pPr>
            <a:r>
              <a:rPr lang="en-AU">
                <a:noFill/>
              </a:rPr>
              <a:t> </a:t>
            </a:r>
          </a:p>
        </p:txBody>
      </p:sp>
      <p:cxnSp>
        <p:nvCxnSpPr>
          <p:cNvPr id="17" name="Straight Arrow Connector 16"/>
          <p:cNvCxnSpPr/>
          <p:nvPr/>
        </p:nvCxnSpPr>
        <p:spPr>
          <a:xfrm flipH="1" flipV="1">
            <a:off x="1252538" y="2776538"/>
            <a:ext cx="2668587" cy="22225"/>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a:spLocks noRot="1" noChangeAspect="1" noMove="1" noResize="1" noEditPoints="1" noAdjustHandles="1" noChangeArrowheads="1" noChangeShapeType="1" noTextEdit="1"/>
          </p:cNvSpPr>
          <p:nvPr/>
        </p:nvSpPr>
        <p:spPr>
          <a:xfrm>
            <a:off x="682976" y="4521199"/>
            <a:ext cx="7902223" cy="1815882"/>
          </a:xfrm>
          <a:prstGeom prst="rect">
            <a:avLst/>
          </a:prstGeom>
          <a:blipFill rotWithShape="0">
            <a:blip r:embed="rId9"/>
            <a:stretch>
              <a:fillRect l="-1389" t="-3356" b="-8725"/>
            </a:stretch>
          </a:blipFill>
        </p:spPr>
        <p:txBody>
          <a:bodyPr/>
          <a:lstStyle/>
          <a:p>
            <a:pPr>
              <a:defRPr/>
            </a:pPr>
            <a:r>
              <a:rPr lang="en-AU">
                <a:noFill/>
              </a:rPr>
              <a:t> </a:t>
            </a:r>
          </a:p>
        </p:txBody>
      </p:sp>
      <p:sp>
        <p:nvSpPr>
          <p:cNvPr id="13" name="TextBox 12"/>
          <p:cNvSpPr txBox="1">
            <a:spLocks noRot="1" noChangeAspect="1" noMove="1" noResize="1" noEditPoints="1" noAdjustHandles="1" noChangeArrowheads="1" noChangeShapeType="1" noTextEdit="1"/>
          </p:cNvSpPr>
          <p:nvPr/>
        </p:nvSpPr>
        <p:spPr>
          <a:xfrm>
            <a:off x="2664178" y="2336799"/>
            <a:ext cx="262166" cy="369332"/>
          </a:xfrm>
          <a:prstGeom prst="rect">
            <a:avLst/>
          </a:prstGeom>
          <a:blipFill rotWithShape="0">
            <a:blip r:embed="rId10"/>
            <a:stretch>
              <a:fillRect l="-25581" r="-20930" b="-24590"/>
            </a:stretch>
          </a:blipFill>
        </p:spPr>
        <p:txBody>
          <a:bodyPr/>
          <a:lstStyle/>
          <a:p>
            <a:pPr>
              <a:defRPr/>
            </a:pPr>
            <a:r>
              <a:rPr lang="en-AU">
                <a:noFill/>
              </a:rPr>
              <a:t> </a:t>
            </a:r>
          </a:p>
        </p:txBody>
      </p:sp>
      <p:sp>
        <p:nvSpPr>
          <p:cNvPr id="16" name="TextBox 15"/>
          <p:cNvSpPr txBox="1">
            <a:spLocks noChangeArrowheads="1"/>
          </p:cNvSpPr>
          <p:nvPr/>
        </p:nvSpPr>
        <p:spPr bwMode="auto">
          <a:xfrm>
            <a:off x="5000625" y="2528888"/>
            <a:ext cx="3500438" cy="830262"/>
          </a:xfrm>
          <a:prstGeom prst="rect">
            <a:avLst/>
          </a:prstGeom>
          <a:noFill/>
          <a:ln w="9525">
            <a:noFill/>
            <a:miter lim="800000"/>
            <a:headEnd/>
            <a:tailEnd/>
          </a:ln>
        </p:spPr>
        <p:txBody>
          <a:bodyPr>
            <a:spAutoFit/>
          </a:bodyPr>
          <a:lstStyle/>
          <a:p>
            <a:r>
              <a:rPr lang="en-AU" sz="2400"/>
              <a:t>(minus sign because the force is opposite to E) </a:t>
            </a:r>
          </a:p>
        </p:txBody>
      </p:sp>
      <p:cxnSp>
        <p:nvCxnSpPr>
          <p:cNvPr id="19" name="Straight Connector 18"/>
          <p:cNvCxnSpPr/>
          <p:nvPr/>
        </p:nvCxnSpPr>
        <p:spPr>
          <a:xfrm>
            <a:off x="2536825" y="2943225"/>
            <a:ext cx="0" cy="4159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3130550" y="2960688"/>
            <a:ext cx="0" cy="415925"/>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1" name="TextBox 20"/>
          <p:cNvSpPr txBox="1">
            <a:spLocks noRot="1" noChangeAspect="1" noMove="1" noResize="1" noEditPoints="1" noAdjustHandles="1" noChangeArrowheads="1" noChangeShapeType="1" noTextEdit="1"/>
          </p:cNvSpPr>
          <p:nvPr/>
        </p:nvSpPr>
        <p:spPr>
          <a:xfrm>
            <a:off x="2593625" y="2913587"/>
            <a:ext cx="496611" cy="430887"/>
          </a:xfrm>
          <a:prstGeom prst="rect">
            <a:avLst/>
          </a:prstGeom>
          <a:blipFill rotWithShape="0">
            <a:blip r:embed="rId11"/>
            <a:stretch>
              <a:fillRect/>
            </a:stretch>
          </a:blipFill>
        </p:spPr>
        <p:txBody>
          <a:bodyPr/>
          <a:lstStyle/>
          <a:p>
            <a:pPr>
              <a:defRPr/>
            </a:pPr>
            <a:r>
              <a:rPr lang="en-AU">
                <a:noFill/>
              </a:rPr>
              <a:t> </a:t>
            </a:r>
          </a:p>
        </p:txBody>
      </p:sp>
      <p:sp>
        <p:nvSpPr>
          <p:cNvPr id="31" name="TextBox 30"/>
          <p:cNvSpPr txBox="1">
            <a:spLocks noRot="1" noChangeAspect="1" noMove="1" noResize="1" noEditPoints="1" noAdjustHandles="1" noChangeArrowheads="1" noChangeShapeType="1" noTextEdit="1"/>
          </p:cNvSpPr>
          <p:nvPr/>
        </p:nvSpPr>
        <p:spPr>
          <a:xfrm>
            <a:off x="6214534" y="5384799"/>
            <a:ext cx="1789016" cy="925190"/>
          </a:xfrm>
          <a:prstGeom prst="rect">
            <a:avLst/>
          </a:prstGeom>
          <a:blipFill rotWithShape="0">
            <a:blip r:embed="rId12"/>
            <a:stretch>
              <a:fillRect/>
            </a:stretch>
          </a:blipFill>
          <a:ln>
            <a:solidFill>
              <a:srgbClr val="FF0000"/>
            </a:solidFill>
          </a:ln>
        </p:spPr>
        <p:txBody>
          <a:bodyPr/>
          <a:lstStyle/>
          <a:p>
            <a:pPr>
              <a:defRPr/>
            </a:pPr>
            <a:r>
              <a:rPr lang="en-AU">
                <a:noFill/>
              </a:rPr>
              <a: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27">
                                            <p:txEl>
                                              <p:pRg st="0" end="0"/>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7">
                                            <p:txEl>
                                              <p:charRg st="2" end="2"/>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2" grpId="0" animBg="1"/>
      <p:bldP spid="10" grpId="0" animBg="1"/>
      <p:bldP spid="20" grpId="0" animBg="1"/>
      <p:bldP spid="23" grpId="0"/>
      <p:bldP spid="24" grpId="0" animBg="1"/>
      <p:bldP spid="26" grpId="0" animBg="1"/>
      <p:bldP spid="13" grpId="0" animBg="1"/>
      <p:bldP spid="16" grpId="0"/>
      <p:bldP spid="21" grpId="0" animBg="1"/>
      <p:bldP spid="31"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274638"/>
            <a:ext cx="9109075" cy="769937"/>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AU" sz="4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Electric potential</a:t>
            </a:r>
            <a:endParaRPr lang="en-AU" sz="4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1" name="TextBox 10"/>
          <p:cNvSpPr txBox="1">
            <a:spLocks noRot="1" noChangeAspect="1" noMove="1" noResize="1" noEditPoints="1" noAdjustHandles="1" noChangeArrowheads="1" noChangeShapeType="1" noTextEdit="1"/>
          </p:cNvSpPr>
          <p:nvPr/>
        </p:nvSpPr>
        <p:spPr>
          <a:xfrm>
            <a:off x="620888" y="1286930"/>
            <a:ext cx="7902223" cy="739754"/>
          </a:xfrm>
          <a:prstGeom prst="rect">
            <a:avLst/>
          </a:prstGeom>
          <a:blipFill rotWithShape="0">
            <a:blip r:embed="rId4"/>
            <a:stretch>
              <a:fillRect l="-1389" b="-7438"/>
            </a:stretch>
          </a:blipFill>
        </p:spPr>
        <p:txBody>
          <a:bodyPr/>
          <a:lstStyle/>
          <a:p>
            <a:pPr>
              <a:defRPr/>
            </a:pPr>
            <a:r>
              <a:rPr lang="en-AU">
                <a:noFill/>
              </a:rPr>
              <a:t> </a:t>
            </a:r>
          </a:p>
        </p:txBody>
      </p:sp>
      <p:cxnSp>
        <p:nvCxnSpPr>
          <p:cNvPr id="17" name="Straight Arrow Connector 16"/>
          <p:cNvCxnSpPr/>
          <p:nvPr/>
        </p:nvCxnSpPr>
        <p:spPr>
          <a:xfrm flipV="1">
            <a:off x="925513" y="3014663"/>
            <a:ext cx="2698750"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925513" y="3527425"/>
            <a:ext cx="2698750"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925513" y="4041775"/>
            <a:ext cx="2698750"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925513" y="4554538"/>
            <a:ext cx="2698750"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925513" y="5068888"/>
            <a:ext cx="2698750"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925513" y="5581650"/>
            <a:ext cx="2698750"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81063" y="2573338"/>
            <a:ext cx="0" cy="3489325"/>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640138" y="2590800"/>
            <a:ext cx="0" cy="3487738"/>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 name="TextBox 12"/>
          <p:cNvSpPr txBox="1">
            <a:spLocks noChangeArrowheads="1"/>
          </p:cNvSpPr>
          <p:nvPr/>
        </p:nvSpPr>
        <p:spPr bwMode="auto">
          <a:xfrm>
            <a:off x="417513" y="2111375"/>
            <a:ext cx="1150937" cy="461963"/>
          </a:xfrm>
          <a:prstGeom prst="rect">
            <a:avLst/>
          </a:prstGeom>
          <a:noFill/>
          <a:ln w="9525">
            <a:noFill/>
            <a:miter lim="800000"/>
            <a:headEnd/>
            <a:tailEnd/>
          </a:ln>
        </p:spPr>
        <p:txBody>
          <a:bodyPr>
            <a:spAutoFit/>
          </a:bodyPr>
          <a:lstStyle/>
          <a:p>
            <a:r>
              <a:rPr lang="en-AU" sz="2400"/>
              <a:t>High V</a:t>
            </a:r>
          </a:p>
        </p:txBody>
      </p:sp>
      <p:sp>
        <p:nvSpPr>
          <p:cNvPr id="33" name="TextBox 32"/>
          <p:cNvSpPr txBox="1">
            <a:spLocks noChangeArrowheads="1"/>
          </p:cNvSpPr>
          <p:nvPr/>
        </p:nvSpPr>
        <p:spPr bwMode="auto">
          <a:xfrm>
            <a:off x="3121025" y="2116138"/>
            <a:ext cx="1152525" cy="461962"/>
          </a:xfrm>
          <a:prstGeom prst="rect">
            <a:avLst/>
          </a:prstGeom>
          <a:noFill/>
          <a:ln w="9525">
            <a:noFill/>
            <a:miter lim="800000"/>
            <a:headEnd/>
            <a:tailEnd/>
          </a:ln>
        </p:spPr>
        <p:txBody>
          <a:bodyPr>
            <a:spAutoFit/>
          </a:bodyPr>
          <a:lstStyle/>
          <a:p>
            <a:r>
              <a:rPr lang="en-AU" sz="2400"/>
              <a:t>Low V</a:t>
            </a:r>
          </a:p>
        </p:txBody>
      </p:sp>
      <p:sp>
        <p:nvSpPr>
          <p:cNvPr id="34" name="TextBox 33"/>
          <p:cNvSpPr txBox="1">
            <a:spLocks noRot="1" noChangeAspect="1" noMove="1" noResize="1" noEditPoints="1" noAdjustHandles="1" noChangeArrowheads="1" noChangeShapeType="1" noTextEdit="1"/>
          </p:cNvSpPr>
          <p:nvPr/>
        </p:nvSpPr>
        <p:spPr>
          <a:xfrm>
            <a:off x="2048933" y="2483547"/>
            <a:ext cx="365485" cy="492443"/>
          </a:xfrm>
          <a:prstGeom prst="rect">
            <a:avLst/>
          </a:prstGeom>
          <a:blipFill rotWithShape="0">
            <a:blip r:embed="rId5"/>
            <a:stretch>
              <a:fillRect/>
            </a:stretch>
          </a:blipFill>
        </p:spPr>
        <p:txBody>
          <a:bodyPr/>
          <a:lstStyle/>
          <a:p>
            <a:pPr>
              <a:defRPr/>
            </a:pPr>
            <a:r>
              <a:rPr lang="en-AU">
                <a:noFill/>
              </a:rPr>
              <a:t> </a:t>
            </a:r>
          </a:p>
        </p:txBody>
      </p:sp>
      <p:cxnSp>
        <p:nvCxnSpPr>
          <p:cNvPr id="18" name="Straight Arrow Connector 17"/>
          <p:cNvCxnSpPr/>
          <p:nvPr/>
        </p:nvCxnSpPr>
        <p:spPr>
          <a:xfrm flipV="1">
            <a:off x="5249863" y="2584450"/>
            <a:ext cx="0" cy="1751013"/>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a:off x="5249863" y="4335463"/>
            <a:ext cx="2697162"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39" name="TextBox 38"/>
          <p:cNvSpPr txBox="1">
            <a:spLocks noRot="1" noChangeAspect="1" noMove="1" noResize="1" noEditPoints="1" noAdjustHandles="1" noChangeArrowheads="1" noChangeShapeType="1" noTextEdit="1"/>
          </p:cNvSpPr>
          <p:nvPr/>
        </p:nvSpPr>
        <p:spPr>
          <a:xfrm>
            <a:off x="4836495" y="2305543"/>
            <a:ext cx="362472" cy="492443"/>
          </a:xfrm>
          <a:prstGeom prst="rect">
            <a:avLst/>
          </a:prstGeom>
          <a:blipFill rotWithShape="0">
            <a:blip r:embed="rId6"/>
            <a:stretch>
              <a:fillRect/>
            </a:stretch>
          </a:blipFill>
        </p:spPr>
        <p:txBody>
          <a:bodyPr/>
          <a:lstStyle/>
          <a:p>
            <a:pPr>
              <a:defRPr/>
            </a:pPr>
            <a:r>
              <a:rPr lang="en-AU">
                <a:noFill/>
              </a:rPr>
              <a:t> </a:t>
            </a:r>
          </a:p>
        </p:txBody>
      </p:sp>
      <p:sp>
        <p:nvSpPr>
          <p:cNvPr id="40" name="TextBox 39"/>
          <p:cNvSpPr txBox="1">
            <a:spLocks noRot="1" noChangeAspect="1" noMove="1" noResize="1" noEditPoints="1" noAdjustHandles="1" noChangeArrowheads="1" noChangeShapeType="1" noTextEdit="1"/>
          </p:cNvSpPr>
          <p:nvPr/>
        </p:nvSpPr>
        <p:spPr>
          <a:xfrm>
            <a:off x="8037690" y="4015808"/>
            <a:ext cx="333919" cy="492443"/>
          </a:xfrm>
          <a:prstGeom prst="rect">
            <a:avLst/>
          </a:prstGeom>
          <a:blipFill rotWithShape="0">
            <a:blip r:embed="rId7"/>
            <a:stretch>
              <a:fillRect/>
            </a:stretch>
          </a:blipFill>
        </p:spPr>
        <p:txBody>
          <a:bodyPr/>
          <a:lstStyle/>
          <a:p>
            <a:pPr>
              <a:defRPr/>
            </a:pPr>
            <a:r>
              <a:rPr lang="en-AU">
                <a:noFill/>
              </a:rPr>
              <a:t> </a:t>
            </a:r>
          </a:p>
        </p:txBody>
      </p:sp>
      <p:cxnSp>
        <p:nvCxnSpPr>
          <p:cNvPr id="42" name="Straight Connector 41"/>
          <p:cNvCxnSpPr/>
          <p:nvPr/>
        </p:nvCxnSpPr>
        <p:spPr>
          <a:xfrm>
            <a:off x="5656263" y="2782888"/>
            <a:ext cx="1965325" cy="128587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43" name="Straight Arrow Connector 42"/>
          <p:cNvCxnSpPr/>
          <p:nvPr/>
        </p:nvCxnSpPr>
        <p:spPr>
          <a:xfrm>
            <a:off x="874713" y="6383338"/>
            <a:ext cx="2698750" cy="0"/>
          </a:xfrm>
          <a:prstGeom prst="straightConnector1">
            <a:avLst/>
          </a:prstGeom>
          <a:ln w="381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4" name="TextBox 43"/>
          <p:cNvSpPr txBox="1">
            <a:spLocks noRot="1" noChangeAspect="1" noMove="1" noResize="1" noEditPoints="1" noAdjustHandles="1" noChangeArrowheads="1" noChangeShapeType="1" noTextEdit="1"/>
          </p:cNvSpPr>
          <p:nvPr/>
        </p:nvSpPr>
        <p:spPr>
          <a:xfrm>
            <a:off x="3640663" y="6121190"/>
            <a:ext cx="333919" cy="492443"/>
          </a:xfrm>
          <a:prstGeom prst="rect">
            <a:avLst/>
          </a:prstGeom>
          <a:blipFill rotWithShape="0">
            <a:blip r:embed="rId8"/>
            <a:stretch>
              <a:fillRect/>
            </a:stretch>
          </a:blipFill>
        </p:spPr>
        <p:txBody>
          <a:bodyPr/>
          <a:lstStyle/>
          <a:p>
            <a:pPr>
              <a:defRPr/>
            </a:pPr>
            <a:r>
              <a:rPr lang="en-AU">
                <a:noFill/>
              </a:rPr>
              <a:t> </a:t>
            </a:r>
          </a:p>
        </p:txBody>
      </p:sp>
      <p:sp>
        <p:nvSpPr>
          <p:cNvPr id="49" name="TextBox 48"/>
          <p:cNvSpPr txBox="1">
            <a:spLocks noChangeArrowheads="1"/>
          </p:cNvSpPr>
          <p:nvPr/>
        </p:nvSpPr>
        <p:spPr bwMode="auto">
          <a:xfrm>
            <a:off x="4357688" y="4679950"/>
            <a:ext cx="4560887" cy="1939925"/>
          </a:xfrm>
          <a:prstGeom prst="rect">
            <a:avLst/>
          </a:prstGeom>
          <a:noFill/>
          <a:ln w="9525">
            <a:noFill/>
            <a:miter lim="800000"/>
            <a:headEnd/>
            <a:tailEnd/>
          </a:ln>
        </p:spPr>
        <p:txBody>
          <a:bodyPr>
            <a:spAutoFit/>
          </a:bodyPr>
          <a:lstStyle/>
          <a:p>
            <a:pPr marL="342900" indent="-342900">
              <a:buFont typeface="Arial" charset="0"/>
              <a:buChar char="•"/>
            </a:pPr>
            <a:r>
              <a:rPr lang="en-AU" sz="2400">
                <a:solidFill>
                  <a:srgbClr val="002060"/>
                </a:solidFill>
                <a:latin typeface="Times New Roman" pitchFamily="18" charset="0"/>
                <a:cs typeface="Times New Roman" pitchFamily="18" charset="0"/>
              </a:rPr>
              <a:t>Positive charges feel a force from high to low potential</a:t>
            </a:r>
          </a:p>
          <a:p>
            <a:pPr marL="342900" indent="-342900">
              <a:buFont typeface="Arial" charset="0"/>
              <a:buChar char="•"/>
            </a:pPr>
            <a:endParaRPr lang="en-AU" sz="2400">
              <a:solidFill>
                <a:srgbClr val="002060"/>
              </a:solidFill>
              <a:latin typeface="Times New Roman" pitchFamily="18" charset="0"/>
              <a:cs typeface="Times New Roman" pitchFamily="18" charset="0"/>
            </a:endParaRPr>
          </a:p>
          <a:p>
            <a:pPr marL="342900" indent="-342900">
              <a:buFont typeface="Arial" charset="0"/>
              <a:buChar char="•"/>
            </a:pPr>
            <a:r>
              <a:rPr lang="en-AU" sz="2400">
                <a:solidFill>
                  <a:srgbClr val="002060"/>
                </a:solidFill>
                <a:latin typeface="Times New Roman" pitchFamily="18" charset="0"/>
                <a:cs typeface="Times New Roman" pitchFamily="18" charset="0"/>
              </a:rPr>
              <a:t>Negative charges feel a force from low to high potential</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1"/>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4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42"/>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49">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4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3"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274638"/>
            <a:ext cx="9109075" cy="769937"/>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AU" sz="4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Electric potential</a:t>
            </a:r>
            <a:endParaRPr lang="en-AU" sz="4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cxnSp>
        <p:nvCxnSpPr>
          <p:cNvPr id="17" name="Straight Arrow Connector 16"/>
          <p:cNvCxnSpPr/>
          <p:nvPr/>
        </p:nvCxnSpPr>
        <p:spPr>
          <a:xfrm flipV="1">
            <a:off x="925513" y="3014663"/>
            <a:ext cx="2698750"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925513" y="3527425"/>
            <a:ext cx="2698750"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V="1">
            <a:off x="925513" y="4041775"/>
            <a:ext cx="2698750"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V="1">
            <a:off x="925513" y="4554538"/>
            <a:ext cx="2698750"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V="1">
            <a:off x="925513" y="5068888"/>
            <a:ext cx="2698750"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925513" y="5581650"/>
            <a:ext cx="2698750" cy="0"/>
          </a:xfrm>
          <a:prstGeom prst="straightConnector1">
            <a:avLst/>
          </a:prstGeom>
          <a:ln w="57150">
            <a:solidFill>
              <a:srgbClr val="00B050"/>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881063" y="2573338"/>
            <a:ext cx="0" cy="3489325"/>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3640138" y="2590800"/>
            <a:ext cx="0" cy="3487738"/>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6395" name="TextBox 12"/>
          <p:cNvSpPr txBox="1">
            <a:spLocks noChangeArrowheads="1"/>
          </p:cNvSpPr>
          <p:nvPr/>
        </p:nvSpPr>
        <p:spPr bwMode="auto">
          <a:xfrm>
            <a:off x="417513" y="2111375"/>
            <a:ext cx="1150937" cy="461963"/>
          </a:xfrm>
          <a:prstGeom prst="rect">
            <a:avLst/>
          </a:prstGeom>
          <a:noFill/>
          <a:ln w="9525">
            <a:noFill/>
            <a:miter lim="800000"/>
            <a:headEnd/>
            <a:tailEnd/>
          </a:ln>
        </p:spPr>
        <p:txBody>
          <a:bodyPr>
            <a:spAutoFit/>
          </a:bodyPr>
          <a:lstStyle/>
          <a:p>
            <a:r>
              <a:rPr lang="en-AU" sz="2400"/>
              <a:t>High V</a:t>
            </a:r>
          </a:p>
        </p:txBody>
      </p:sp>
      <p:sp>
        <p:nvSpPr>
          <p:cNvPr id="16396" name="TextBox 32"/>
          <p:cNvSpPr txBox="1">
            <a:spLocks noChangeArrowheads="1"/>
          </p:cNvSpPr>
          <p:nvPr/>
        </p:nvSpPr>
        <p:spPr bwMode="auto">
          <a:xfrm>
            <a:off x="3121025" y="2116138"/>
            <a:ext cx="1152525" cy="461962"/>
          </a:xfrm>
          <a:prstGeom prst="rect">
            <a:avLst/>
          </a:prstGeom>
          <a:noFill/>
          <a:ln w="9525">
            <a:noFill/>
            <a:miter lim="800000"/>
            <a:headEnd/>
            <a:tailEnd/>
          </a:ln>
        </p:spPr>
        <p:txBody>
          <a:bodyPr>
            <a:spAutoFit/>
          </a:bodyPr>
          <a:lstStyle/>
          <a:p>
            <a:r>
              <a:rPr lang="en-AU" sz="2400"/>
              <a:t>Low V</a:t>
            </a:r>
          </a:p>
        </p:txBody>
      </p:sp>
      <p:sp>
        <p:nvSpPr>
          <p:cNvPr id="34" name="TextBox 33"/>
          <p:cNvSpPr txBox="1">
            <a:spLocks noRot="1" noChangeAspect="1" noMove="1" noResize="1" noEditPoints="1" noAdjustHandles="1" noChangeArrowheads="1" noChangeShapeType="1" noTextEdit="1"/>
          </p:cNvSpPr>
          <p:nvPr/>
        </p:nvSpPr>
        <p:spPr>
          <a:xfrm>
            <a:off x="2048933" y="2483547"/>
            <a:ext cx="365485" cy="492443"/>
          </a:xfrm>
          <a:prstGeom prst="rect">
            <a:avLst/>
          </a:prstGeom>
          <a:blipFill rotWithShape="0">
            <a:blip r:embed="rId4"/>
            <a:stretch>
              <a:fillRect/>
            </a:stretch>
          </a:blipFill>
        </p:spPr>
        <p:txBody>
          <a:bodyPr/>
          <a:lstStyle/>
          <a:p>
            <a:pPr>
              <a:defRPr/>
            </a:pPr>
            <a:r>
              <a:rPr lang="en-AU">
                <a:noFill/>
              </a:rPr>
              <a:t> </a:t>
            </a:r>
          </a:p>
        </p:txBody>
      </p:sp>
      <p:cxnSp>
        <p:nvCxnSpPr>
          <p:cNvPr id="24" name="Straight Connector 23"/>
          <p:cNvCxnSpPr/>
          <p:nvPr/>
        </p:nvCxnSpPr>
        <p:spPr>
          <a:xfrm>
            <a:off x="2014538" y="2579688"/>
            <a:ext cx="0" cy="3487737"/>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2416175" y="2584450"/>
            <a:ext cx="0" cy="3489325"/>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a:off x="2827338" y="2590800"/>
            <a:ext cx="0" cy="3487738"/>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3251200" y="2597150"/>
            <a:ext cx="0" cy="3487738"/>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1258888" y="2579688"/>
            <a:ext cx="0" cy="3487737"/>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1636713" y="2562225"/>
            <a:ext cx="0" cy="3489325"/>
          </a:xfrm>
          <a:prstGeom prst="line">
            <a:avLst/>
          </a:prstGeom>
          <a:ln w="381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2" name="TextBox 1"/>
          <p:cNvSpPr txBox="1">
            <a:spLocks noRot="1" noChangeAspect="1" noMove="1" noResize="1" noEditPoints="1" noAdjustHandles="1" noChangeArrowheads="1" noChangeShapeType="1" noTextEdit="1"/>
          </p:cNvSpPr>
          <p:nvPr/>
        </p:nvSpPr>
        <p:spPr>
          <a:xfrm flipH="1">
            <a:off x="4403226" y="2150525"/>
            <a:ext cx="4481128" cy="4264116"/>
          </a:xfrm>
          <a:prstGeom prst="rect">
            <a:avLst/>
          </a:prstGeom>
          <a:blipFill rotWithShape="0">
            <a:blip r:embed="rId5"/>
            <a:stretch>
              <a:fillRect l="-1769" t="-1144" r="-816" b="-2432"/>
            </a:stretch>
          </a:blipFill>
        </p:spPr>
        <p:txBody>
          <a:bodyPr/>
          <a:lstStyle/>
          <a:p>
            <a:pPr>
              <a:defRPr/>
            </a:pPr>
            <a:r>
              <a:rPr lang="en-AU">
                <a:noFill/>
              </a:rPr>
              <a:t> </a:t>
            </a:r>
          </a:p>
        </p:txBody>
      </p:sp>
      <p:sp>
        <p:nvSpPr>
          <p:cNvPr id="45" name="TextBox 44"/>
          <p:cNvSpPr txBox="1">
            <a:spLocks noRot="1" noChangeAspect="1" noMove="1" noResize="1" noEditPoints="1" noAdjustHandles="1" noChangeArrowheads="1" noChangeShapeType="1" noTextEdit="1"/>
          </p:cNvSpPr>
          <p:nvPr/>
        </p:nvSpPr>
        <p:spPr>
          <a:xfrm>
            <a:off x="620888" y="1286930"/>
            <a:ext cx="7902223" cy="739754"/>
          </a:xfrm>
          <a:prstGeom prst="rect">
            <a:avLst/>
          </a:prstGeom>
          <a:blipFill rotWithShape="0">
            <a:blip r:embed="rId6"/>
            <a:stretch>
              <a:fillRect l="-1389" b="-7438"/>
            </a:stretch>
          </a:blipFill>
        </p:spPr>
        <p:txBody>
          <a:bodyPr/>
          <a:lstStyle/>
          <a:p>
            <a:pPr>
              <a:defRPr/>
            </a:pPr>
            <a:r>
              <a:rPr lang="en-AU">
                <a:noFill/>
              </a:rPr>
              <a:t> </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char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char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Box 10"/>
          <p:cNvSpPr txBox="1">
            <a:spLocks noChangeArrowheads="1"/>
          </p:cNvSpPr>
          <p:nvPr/>
        </p:nvSpPr>
        <p:spPr bwMode="auto">
          <a:xfrm>
            <a:off x="620713" y="1365250"/>
            <a:ext cx="7902575" cy="523875"/>
          </a:xfrm>
          <a:prstGeom prst="rect">
            <a:avLst/>
          </a:prstGeom>
          <a:noFill/>
          <a:ln w="9525">
            <a:noFill/>
            <a:miter lim="800000"/>
            <a:headEnd/>
            <a:tailEnd/>
          </a:ln>
        </p:spPr>
        <p:txBody>
          <a:bodyPr>
            <a:spAutoFit/>
          </a:bodyPr>
          <a:lstStyle/>
          <a:p>
            <a:pPr marL="285750" indent="-285750">
              <a:buFont typeface="Arial" charset="0"/>
              <a:buChar char="•"/>
            </a:pPr>
            <a:r>
              <a:rPr lang="en-AU" sz="2800" b="1" dirty="0">
                <a:solidFill>
                  <a:srgbClr val="FF0000"/>
                </a:solidFill>
                <a:latin typeface="Times New Roman" pitchFamily="18" charset="0"/>
                <a:cs typeface="Times New Roman" pitchFamily="18" charset="0"/>
              </a:rPr>
              <a:t>What is the electric potential near a charge +Q?</a:t>
            </a:r>
          </a:p>
        </p:txBody>
      </p:sp>
      <p:cxnSp>
        <p:nvCxnSpPr>
          <p:cNvPr id="6" name="Straight Connector 5"/>
          <p:cNvCxnSpPr/>
          <p:nvPr/>
        </p:nvCxnSpPr>
        <p:spPr>
          <a:xfrm>
            <a:off x="463550" y="2471738"/>
            <a:ext cx="2133600" cy="3100387"/>
          </a:xfrm>
          <a:prstGeom prst="line">
            <a:avLst/>
          </a:prstGeom>
          <a:ln>
            <a:prstDash val="dash"/>
          </a:ln>
        </p:spPr>
        <p:style>
          <a:lnRef idx="3">
            <a:schemeClr val="accent1"/>
          </a:lnRef>
          <a:fillRef idx="0">
            <a:schemeClr val="accent1"/>
          </a:fillRef>
          <a:effectRef idx="2">
            <a:schemeClr val="accent1"/>
          </a:effectRef>
          <a:fontRef idx="minor">
            <a:schemeClr val="tx1"/>
          </a:fontRef>
        </p:style>
      </p:cxnSp>
      <p:sp>
        <p:nvSpPr>
          <p:cNvPr id="7" name="Oval 6"/>
          <p:cNvSpPr>
            <a:spLocks noChangeAspect="1"/>
          </p:cNvSpPr>
          <p:nvPr/>
        </p:nvSpPr>
        <p:spPr>
          <a:xfrm>
            <a:off x="2314219" y="5328218"/>
            <a:ext cx="564444" cy="564444"/>
          </a:xfrm>
          <a:prstGeom prst="ellipse">
            <a:avLst/>
          </a:prstGeom>
          <a:solidFill>
            <a:srgbClr val="FF00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AU" sz="3600" dirty="0">
                <a:ln>
                  <a:solidFill>
                    <a:schemeClr val="tx1"/>
                  </a:solidFill>
                </a:ln>
                <a:solidFill>
                  <a:schemeClr val="tx1"/>
                </a:solidFill>
              </a:rPr>
              <a:t>+</a:t>
            </a:r>
          </a:p>
        </p:txBody>
      </p:sp>
      <p:sp>
        <p:nvSpPr>
          <p:cNvPr id="9" name="Oval 8"/>
          <p:cNvSpPr/>
          <p:nvPr/>
        </p:nvSpPr>
        <p:spPr>
          <a:xfrm>
            <a:off x="1682750" y="4303713"/>
            <a:ext cx="225425" cy="238125"/>
          </a:xfrm>
          <a:prstGeom prst="ellipse">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AU"/>
          </a:p>
        </p:txBody>
      </p:sp>
      <p:sp>
        <p:nvSpPr>
          <p:cNvPr id="10" name="TextBox 9"/>
          <p:cNvSpPr txBox="1">
            <a:spLocks noChangeArrowheads="1"/>
          </p:cNvSpPr>
          <p:nvPr/>
        </p:nvSpPr>
        <p:spPr bwMode="auto">
          <a:xfrm flipH="1">
            <a:off x="1862138" y="3951288"/>
            <a:ext cx="620712" cy="461962"/>
          </a:xfrm>
          <a:prstGeom prst="rect">
            <a:avLst/>
          </a:prstGeom>
          <a:noFill/>
          <a:ln w="9525">
            <a:noFill/>
            <a:miter lim="800000"/>
            <a:headEnd/>
            <a:tailEnd/>
          </a:ln>
        </p:spPr>
        <p:txBody>
          <a:bodyPr>
            <a:spAutoFit/>
          </a:bodyPr>
          <a:lstStyle/>
          <a:p>
            <a:r>
              <a:rPr lang="en-AU" sz="2400"/>
              <a:t>+q</a:t>
            </a:r>
          </a:p>
        </p:txBody>
      </p:sp>
      <p:cxnSp>
        <p:nvCxnSpPr>
          <p:cNvPr id="12" name="Straight Arrow Connector 11"/>
          <p:cNvCxnSpPr/>
          <p:nvPr/>
        </p:nvCxnSpPr>
        <p:spPr>
          <a:xfrm flipH="1" flipV="1">
            <a:off x="1287463" y="3668713"/>
            <a:ext cx="439737" cy="635000"/>
          </a:xfrm>
          <a:prstGeom prst="straightConnector1">
            <a:avLst/>
          </a:prstGeom>
          <a:ln w="57150">
            <a:tailEnd type="triangle"/>
          </a:ln>
        </p:spPr>
        <p:style>
          <a:lnRef idx="3">
            <a:schemeClr val="accent1"/>
          </a:lnRef>
          <a:fillRef idx="0">
            <a:schemeClr val="accent1"/>
          </a:fillRef>
          <a:effectRef idx="2">
            <a:schemeClr val="accent1"/>
          </a:effectRef>
          <a:fontRef idx="minor">
            <a:schemeClr val="tx1"/>
          </a:fontRef>
        </p:style>
      </p:cxnSp>
      <p:sp>
        <p:nvSpPr>
          <p:cNvPr id="13" name="TextBox 12"/>
          <p:cNvSpPr txBox="1">
            <a:spLocks noChangeArrowheads="1"/>
          </p:cNvSpPr>
          <p:nvPr/>
        </p:nvSpPr>
        <p:spPr bwMode="auto">
          <a:xfrm flipH="1">
            <a:off x="2760663" y="4972050"/>
            <a:ext cx="620712" cy="461963"/>
          </a:xfrm>
          <a:prstGeom prst="rect">
            <a:avLst/>
          </a:prstGeom>
          <a:noFill/>
          <a:ln w="9525">
            <a:noFill/>
            <a:miter lim="800000"/>
            <a:headEnd/>
            <a:tailEnd/>
          </a:ln>
        </p:spPr>
        <p:txBody>
          <a:bodyPr>
            <a:spAutoFit/>
          </a:bodyPr>
          <a:lstStyle/>
          <a:p>
            <a:r>
              <a:rPr lang="en-AU" sz="2400"/>
              <a:t>+Q</a:t>
            </a:r>
          </a:p>
        </p:txBody>
      </p:sp>
      <p:sp>
        <p:nvSpPr>
          <p:cNvPr id="16" name="TextBox 15"/>
          <p:cNvSpPr txBox="1">
            <a:spLocks noRot="1" noChangeAspect="1" noMove="1" noResize="1" noEditPoints="1" noAdjustHandles="1" noChangeArrowheads="1" noChangeShapeType="1" noTextEdit="1"/>
          </p:cNvSpPr>
          <p:nvPr/>
        </p:nvSpPr>
        <p:spPr>
          <a:xfrm>
            <a:off x="1169208" y="2947204"/>
            <a:ext cx="1873414" cy="817981"/>
          </a:xfrm>
          <a:prstGeom prst="rect">
            <a:avLst/>
          </a:prstGeom>
          <a:blipFill rotWithShape="0">
            <a:blip r:embed="rId4"/>
            <a:stretch>
              <a:fillRect/>
            </a:stretch>
          </a:blipFill>
        </p:spPr>
        <p:txBody>
          <a:bodyPr/>
          <a:lstStyle/>
          <a:p>
            <a:pPr>
              <a:defRPr/>
            </a:pPr>
            <a:r>
              <a:rPr lang="en-AU">
                <a:noFill/>
              </a:rPr>
              <a:t> </a:t>
            </a:r>
          </a:p>
        </p:txBody>
      </p:sp>
      <p:cxnSp>
        <p:nvCxnSpPr>
          <p:cNvPr id="18" name="Straight Arrow Connector 17"/>
          <p:cNvCxnSpPr/>
          <p:nvPr/>
        </p:nvCxnSpPr>
        <p:spPr>
          <a:xfrm>
            <a:off x="1506538" y="4684713"/>
            <a:ext cx="644525" cy="925512"/>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TextBox 20"/>
          <p:cNvSpPr txBox="1">
            <a:spLocks noRot="1" noChangeAspect="1" noMove="1" noResize="1" noEditPoints="1" noAdjustHandles="1" noChangeArrowheads="1" noChangeShapeType="1" noTextEdit="1"/>
          </p:cNvSpPr>
          <p:nvPr/>
        </p:nvSpPr>
        <p:spPr>
          <a:xfrm>
            <a:off x="1507065" y="4993757"/>
            <a:ext cx="323422" cy="492443"/>
          </a:xfrm>
          <a:prstGeom prst="rect">
            <a:avLst/>
          </a:prstGeom>
          <a:blipFill rotWithShape="0">
            <a:blip r:embed="rId5"/>
            <a:stretch>
              <a:fillRect/>
            </a:stretch>
          </a:blipFill>
        </p:spPr>
        <p:txBody>
          <a:bodyPr/>
          <a:lstStyle/>
          <a:p>
            <a:pPr>
              <a:defRPr/>
            </a:pPr>
            <a:r>
              <a:rPr lang="en-AU">
                <a:noFill/>
              </a:rPr>
              <a:t> </a:t>
            </a:r>
          </a:p>
        </p:txBody>
      </p:sp>
      <p:sp>
        <p:nvSpPr>
          <p:cNvPr id="23" name="TextBox 22"/>
          <p:cNvSpPr txBox="1">
            <a:spLocks noChangeArrowheads="1"/>
          </p:cNvSpPr>
          <p:nvPr/>
        </p:nvSpPr>
        <p:spPr bwMode="auto">
          <a:xfrm flipH="1">
            <a:off x="4605338" y="1970088"/>
            <a:ext cx="3284537" cy="831850"/>
          </a:xfrm>
          <a:prstGeom prst="rect">
            <a:avLst/>
          </a:prstGeom>
          <a:noFill/>
          <a:ln w="9525">
            <a:noFill/>
            <a:miter lim="800000"/>
            <a:headEnd/>
            <a:tailEnd/>
          </a:ln>
        </p:spPr>
        <p:txBody>
          <a:bodyPr>
            <a:spAutoFit/>
          </a:bodyPr>
          <a:lstStyle/>
          <a:p>
            <a:r>
              <a:rPr lang="en-AU" sz="2400" dirty="0">
                <a:latin typeface="Times New Roman" pitchFamily="18" charset="0"/>
                <a:cs typeface="Times New Roman" pitchFamily="18" charset="0"/>
              </a:rPr>
              <a:t>Work = Force x Distance</a:t>
            </a:r>
          </a:p>
        </p:txBody>
      </p:sp>
      <p:sp>
        <p:nvSpPr>
          <p:cNvPr id="24" name="TextBox 23"/>
          <p:cNvSpPr txBox="1">
            <a:spLocks noChangeArrowheads="1"/>
          </p:cNvSpPr>
          <p:nvPr/>
        </p:nvSpPr>
        <p:spPr bwMode="auto">
          <a:xfrm flipH="1">
            <a:off x="3421063" y="2754313"/>
            <a:ext cx="5722937" cy="831850"/>
          </a:xfrm>
          <a:prstGeom prst="rect">
            <a:avLst/>
          </a:prstGeom>
          <a:noFill/>
          <a:ln w="9525">
            <a:noFill/>
            <a:miter lim="800000"/>
            <a:headEnd/>
            <a:tailEnd/>
          </a:ln>
        </p:spPr>
        <p:txBody>
          <a:bodyPr>
            <a:spAutoFit/>
          </a:bodyPr>
          <a:lstStyle/>
          <a:p>
            <a:r>
              <a:rPr lang="en-AU" sz="2400">
                <a:latin typeface="Times New Roman" pitchFamily="18" charset="0"/>
                <a:cs typeface="Times New Roman" pitchFamily="18" charset="0"/>
              </a:rPr>
              <a:t>Force is varying with distance, need integral!</a:t>
            </a:r>
          </a:p>
        </p:txBody>
      </p:sp>
      <p:sp>
        <p:nvSpPr>
          <p:cNvPr id="26" name="TextBox 25"/>
          <p:cNvSpPr txBox="1">
            <a:spLocks noRot="1" noChangeAspect="1" noMove="1" noResize="1" noEditPoints="1" noAdjustHandles="1" noChangeArrowheads="1" noChangeShapeType="1" noTextEdit="1"/>
          </p:cNvSpPr>
          <p:nvPr/>
        </p:nvSpPr>
        <p:spPr>
          <a:xfrm>
            <a:off x="2946400" y="3488271"/>
            <a:ext cx="6084712" cy="931024"/>
          </a:xfrm>
          <a:prstGeom prst="rect">
            <a:avLst/>
          </a:prstGeom>
          <a:blipFill rotWithShape="0">
            <a:blip r:embed="rId6"/>
            <a:stretch>
              <a:fillRect/>
            </a:stretch>
          </a:blipFill>
        </p:spPr>
        <p:txBody>
          <a:bodyPr/>
          <a:lstStyle/>
          <a:p>
            <a:pPr>
              <a:defRPr/>
            </a:pPr>
            <a:r>
              <a:rPr lang="en-AU">
                <a:noFill/>
              </a:rPr>
              <a:t> </a:t>
            </a:r>
          </a:p>
        </p:txBody>
      </p:sp>
      <p:sp>
        <p:nvSpPr>
          <p:cNvPr id="30" name="TextBox 29"/>
          <p:cNvSpPr txBox="1">
            <a:spLocks noRot="1" noChangeAspect="1" noMove="1" noResize="1" noEditPoints="1" noAdjustHandles="1" noChangeArrowheads="1" noChangeShapeType="1" noTextEdit="1"/>
          </p:cNvSpPr>
          <p:nvPr/>
        </p:nvSpPr>
        <p:spPr>
          <a:xfrm>
            <a:off x="4007556" y="4695542"/>
            <a:ext cx="4515555" cy="710579"/>
          </a:xfrm>
          <a:prstGeom prst="rect">
            <a:avLst/>
          </a:prstGeom>
          <a:blipFill rotWithShape="0">
            <a:blip r:embed="rId7"/>
            <a:stretch>
              <a:fillRect l="-2699" b="-11111"/>
            </a:stretch>
          </a:blipFill>
        </p:spPr>
        <p:txBody>
          <a:bodyPr/>
          <a:lstStyle/>
          <a:p>
            <a:pPr>
              <a:defRPr/>
            </a:pPr>
            <a:r>
              <a:rPr lang="en-AU">
                <a:noFill/>
              </a:rPr>
              <a:t> </a:t>
            </a:r>
          </a:p>
        </p:txBody>
      </p:sp>
      <p:sp>
        <p:nvSpPr>
          <p:cNvPr id="31" name="TextBox 30"/>
          <p:cNvSpPr txBox="1">
            <a:spLocks noRot="1" noChangeAspect="1" noMove="1" noResize="1" noEditPoints="1" noAdjustHandles="1" noChangeArrowheads="1" noChangeShapeType="1" noTextEdit="1"/>
          </p:cNvSpPr>
          <p:nvPr/>
        </p:nvSpPr>
        <p:spPr>
          <a:xfrm>
            <a:off x="3736623" y="5593014"/>
            <a:ext cx="4814710" cy="760208"/>
          </a:xfrm>
          <a:prstGeom prst="rect">
            <a:avLst/>
          </a:prstGeom>
          <a:blipFill rotWithShape="0">
            <a:blip r:embed="rId8"/>
            <a:stretch>
              <a:fillRect l="-2658" b="-4000"/>
            </a:stretch>
          </a:blipFill>
        </p:spPr>
        <p:txBody>
          <a:bodyPr/>
          <a:lstStyle/>
          <a:p>
            <a:pPr>
              <a:defRPr/>
            </a:pPr>
            <a:r>
              <a:rPr lang="en-AU">
                <a:noFill/>
              </a:rPr>
              <a:t> </a:t>
            </a:r>
          </a:p>
        </p:txBody>
      </p:sp>
      <p:sp>
        <p:nvSpPr>
          <p:cNvPr id="19" name="Title 1"/>
          <p:cNvSpPr txBox="1">
            <a:spLocks/>
          </p:cNvSpPr>
          <p:nvPr/>
        </p:nvSpPr>
        <p:spPr>
          <a:xfrm>
            <a:off x="0" y="274638"/>
            <a:ext cx="9109075" cy="769937"/>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AU" sz="4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Electric potential</a:t>
            </a:r>
            <a:endParaRPr lang="en-AU" sz="4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0"/>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3" grpId="0"/>
      <p:bldP spid="23" grpId="0"/>
      <p:bldP spid="2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274638"/>
            <a:ext cx="9109075" cy="769937"/>
          </a:xfrm>
          <a:prstGeom prst="rect">
            <a:avLst/>
          </a:prstGeom>
        </p:spPr>
        <p:txBody>
          <a:bodyPr anchor="ct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n-AU" sz="4800" dirty="0" smtClean="0">
                <a:solidFill>
                  <a:srgbClr val="FF0000"/>
                </a:solidFill>
                <a:effectLst>
                  <a:outerShdw blurRad="38100" dist="38100" dir="2700000" algn="tl">
                    <a:srgbClr val="000000">
                      <a:alpha val="43137"/>
                    </a:srgbClr>
                  </a:outerShdw>
                </a:effectLst>
                <a:latin typeface="Times New Roman" pitchFamily="18" charset="0"/>
                <a:cs typeface="Times New Roman" pitchFamily="18" charset="0"/>
              </a:rPr>
              <a:t>Electric potential</a:t>
            </a:r>
            <a:endParaRPr lang="en-AU" sz="4800" dirty="0">
              <a:solidFill>
                <a:srgbClr val="FF0000"/>
              </a:solidFill>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19459" name="TextBox 15"/>
          <p:cNvSpPr txBox="1">
            <a:spLocks noChangeArrowheads="1"/>
          </p:cNvSpPr>
          <p:nvPr/>
        </p:nvSpPr>
        <p:spPr bwMode="auto">
          <a:xfrm>
            <a:off x="412750" y="1103313"/>
            <a:ext cx="8242300" cy="1200150"/>
          </a:xfrm>
          <a:prstGeom prst="rect">
            <a:avLst/>
          </a:prstGeom>
          <a:noFill/>
          <a:ln w="9525">
            <a:noFill/>
            <a:miter lim="800000"/>
            <a:headEnd/>
            <a:tailEnd/>
          </a:ln>
        </p:spPr>
        <p:txBody>
          <a:bodyPr>
            <a:spAutoFit/>
          </a:bodyPr>
          <a:lstStyle/>
          <a:p>
            <a:r>
              <a:rPr lang="en-AU" sz="2400" b="1" u="sng" dirty="0">
                <a:solidFill>
                  <a:srgbClr val="0070C0"/>
                </a:solidFill>
                <a:latin typeface="Times New Roman" pitchFamily="18" charset="0"/>
                <a:ea typeface="Cambria Math" pitchFamily="18" charset="0"/>
                <a:cs typeface="Times New Roman" pitchFamily="18" charset="0"/>
              </a:rPr>
              <a:t>Exercise:</a:t>
            </a:r>
            <a:r>
              <a:rPr lang="en-AU" sz="2400" b="1" dirty="0">
                <a:solidFill>
                  <a:srgbClr val="0070C0"/>
                </a:solidFill>
                <a:latin typeface="Times New Roman" pitchFamily="18" charset="0"/>
                <a:ea typeface="Cambria Math" pitchFamily="18" charset="0"/>
                <a:cs typeface="Times New Roman" pitchFamily="18" charset="0"/>
              </a:rPr>
              <a:t> </a:t>
            </a:r>
            <a:r>
              <a:rPr lang="en-AU" sz="2400" b="1" dirty="0">
                <a:latin typeface="Times New Roman" pitchFamily="18" charset="0"/>
                <a:ea typeface="Cambria Math" pitchFamily="18" charset="0"/>
                <a:cs typeface="Times New Roman" pitchFamily="18" charset="0"/>
              </a:rPr>
              <a:t>a potential difference of 200 V is applied across a pair of parallel plates 0.012 m apart. </a:t>
            </a:r>
            <a:r>
              <a:rPr lang="en-AU" sz="2400" b="1" dirty="0">
                <a:solidFill>
                  <a:srgbClr val="FF0000"/>
                </a:solidFill>
                <a:latin typeface="Times New Roman" pitchFamily="18" charset="0"/>
                <a:ea typeface="Cambria Math" pitchFamily="18" charset="0"/>
                <a:cs typeface="Times New Roman" pitchFamily="18" charset="0"/>
              </a:rPr>
              <a:t>(a) calculate E and draw its direction between the plates.</a:t>
            </a:r>
          </a:p>
        </p:txBody>
      </p:sp>
      <p:sp>
        <p:nvSpPr>
          <p:cNvPr id="2" name="TextBox 1"/>
          <p:cNvSpPr txBox="1">
            <a:spLocks noChangeArrowheads="1"/>
          </p:cNvSpPr>
          <p:nvPr/>
        </p:nvSpPr>
        <p:spPr bwMode="auto">
          <a:xfrm>
            <a:off x="877888" y="2687638"/>
            <a:ext cx="6970712" cy="461665"/>
          </a:xfrm>
          <a:prstGeom prst="rect">
            <a:avLst/>
          </a:prstGeom>
          <a:noFill/>
          <a:ln w="9525">
            <a:noFill/>
            <a:miter lim="800000"/>
            <a:headEnd/>
            <a:tailEnd/>
          </a:ln>
        </p:spPr>
        <p:txBody>
          <a:bodyPr wrap="square">
            <a:spAutoFit/>
          </a:bodyPr>
          <a:lstStyle/>
          <a:p>
            <a:r>
              <a:rPr lang="en-AU" sz="2400" b="1" dirty="0">
                <a:solidFill>
                  <a:srgbClr val="0070C0"/>
                </a:solidFill>
                <a:latin typeface="Times New Roman" pitchFamily="18" charset="0"/>
                <a:cs typeface="Times New Roman" pitchFamily="18" charset="0"/>
              </a:rPr>
              <a:t>The electric field is the gradient in potential </a:t>
            </a:r>
          </a:p>
        </p:txBody>
      </p:sp>
      <p:sp>
        <p:nvSpPr>
          <p:cNvPr id="3" name="TextBox 2"/>
          <p:cNvSpPr txBox="1">
            <a:spLocks noRot="1" noChangeAspect="1" noMove="1" noResize="1" noEditPoints="1" noAdjustHandles="1" noChangeArrowheads="1" noChangeShapeType="1" noTextEdit="1"/>
          </p:cNvSpPr>
          <p:nvPr/>
        </p:nvSpPr>
        <p:spPr>
          <a:xfrm>
            <a:off x="1111950" y="3770489"/>
            <a:ext cx="1125693" cy="693908"/>
          </a:xfrm>
          <a:prstGeom prst="rect">
            <a:avLst/>
          </a:prstGeom>
          <a:blipFill rotWithShape="0">
            <a:blip r:embed="rId4"/>
            <a:stretch>
              <a:fillRect/>
            </a:stretch>
          </a:blipFill>
        </p:spPr>
        <p:txBody>
          <a:bodyPr/>
          <a:lstStyle/>
          <a:p>
            <a:pPr>
              <a:defRPr/>
            </a:pPr>
            <a:r>
              <a:rPr lang="en-AU">
                <a:noFill/>
              </a:rPr>
              <a:t> </a:t>
            </a:r>
          </a:p>
        </p:txBody>
      </p:sp>
      <p:sp>
        <p:nvSpPr>
          <p:cNvPr id="4" name="TextBox 3"/>
          <p:cNvSpPr txBox="1">
            <a:spLocks noRot="1" noChangeAspect="1" noMove="1" noResize="1" noEditPoints="1" noAdjustHandles="1" noChangeArrowheads="1" noChangeShapeType="1" noTextEdit="1"/>
          </p:cNvSpPr>
          <p:nvPr/>
        </p:nvSpPr>
        <p:spPr>
          <a:xfrm>
            <a:off x="2438400" y="3770488"/>
            <a:ext cx="1082617" cy="693844"/>
          </a:xfrm>
          <a:prstGeom prst="rect">
            <a:avLst/>
          </a:prstGeom>
          <a:blipFill rotWithShape="0">
            <a:blip r:embed="rId5"/>
            <a:stretch>
              <a:fillRect/>
            </a:stretch>
          </a:blipFill>
        </p:spPr>
        <p:txBody>
          <a:bodyPr/>
          <a:lstStyle/>
          <a:p>
            <a:pPr>
              <a:defRPr/>
            </a:pPr>
            <a:r>
              <a:rPr lang="en-AU">
                <a:noFill/>
              </a:rPr>
              <a:t> </a:t>
            </a:r>
          </a:p>
        </p:txBody>
      </p:sp>
      <p:sp>
        <p:nvSpPr>
          <p:cNvPr id="6" name="TextBox 5"/>
          <p:cNvSpPr txBox="1">
            <a:spLocks noRot="1" noChangeAspect="1" noMove="1" noResize="1" noEditPoints="1" noAdjustHandles="1" noChangeArrowheads="1" noChangeShapeType="1" noTextEdit="1"/>
          </p:cNvSpPr>
          <p:nvPr/>
        </p:nvSpPr>
        <p:spPr>
          <a:xfrm>
            <a:off x="3838222" y="3973689"/>
            <a:ext cx="3989032" cy="369332"/>
          </a:xfrm>
          <a:prstGeom prst="rect">
            <a:avLst/>
          </a:prstGeom>
          <a:blipFill rotWithShape="0">
            <a:blip r:embed="rId6"/>
            <a:stretch>
              <a:fillRect l="-612" r="-2599" b="-35000"/>
            </a:stretch>
          </a:blipFill>
        </p:spPr>
        <p:txBody>
          <a:bodyPr/>
          <a:lstStyle/>
          <a:p>
            <a:pPr>
              <a:defRPr/>
            </a:pPr>
            <a:r>
              <a:rPr lang="en-AU">
                <a:noFill/>
              </a:rPr>
              <a:t> </a:t>
            </a:r>
          </a:p>
        </p:txBody>
      </p:sp>
      <p:cxnSp>
        <p:nvCxnSpPr>
          <p:cNvPr id="9" name="Straight Connector 8"/>
          <p:cNvCxnSpPr/>
          <p:nvPr/>
        </p:nvCxnSpPr>
        <p:spPr>
          <a:xfrm>
            <a:off x="1682750" y="5203825"/>
            <a:ext cx="5045075" cy="1111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687513" y="6270625"/>
            <a:ext cx="5046662" cy="11113"/>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2238375" y="5327650"/>
            <a:ext cx="0" cy="8128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p:cNvSpPr txBox="1">
            <a:spLocks noRot="1" noChangeAspect="1" noMove="1" noResize="1" noEditPoints="1" noAdjustHandles="1" noChangeArrowheads="1" noChangeShapeType="1" noTextEdit="1"/>
          </p:cNvSpPr>
          <p:nvPr/>
        </p:nvSpPr>
        <p:spPr>
          <a:xfrm>
            <a:off x="1744132" y="5452534"/>
            <a:ext cx="365485" cy="492443"/>
          </a:xfrm>
          <a:prstGeom prst="rect">
            <a:avLst/>
          </a:prstGeom>
          <a:blipFill rotWithShape="0">
            <a:blip r:embed="rId7"/>
            <a:stretch>
              <a:fillRect/>
            </a:stretch>
          </a:blipFill>
        </p:spPr>
        <p:txBody>
          <a:bodyPr/>
          <a:lstStyle/>
          <a:p>
            <a:pPr>
              <a:defRPr/>
            </a:pPr>
            <a:r>
              <a:rPr lang="en-AU">
                <a:noFill/>
              </a:rPr>
              <a:t> </a:t>
            </a:r>
          </a:p>
        </p:txBody>
      </p:sp>
      <p:sp>
        <p:nvSpPr>
          <p:cNvPr id="14" name="TextBox 13"/>
          <p:cNvSpPr txBox="1">
            <a:spLocks noRot="1" noChangeAspect="1" noMove="1" noResize="1" noEditPoints="1" noAdjustHandles="1" noChangeArrowheads="1" noChangeShapeType="1" noTextEdit="1"/>
          </p:cNvSpPr>
          <p:nvPr/>
        </p:nvSpPr>
        <p:spPr>
          <a:xfrm>
            <a:off x="406400" y="5019334"/>
            <a:ext cx="1214823" cy="369332"/>
          </a:xfrm>
          <a:prstGeom prst="rect">
            <a:avLst/>
          </a:prstGeom>
          <a:blipFill rotWithShape="0">
            <a:blip r:embed="rId8"/>
            <a:stretch>
              <a:fillRect l="-4523" r="-4523" b="-6557"/>
            </a:stretch>
          </a:blipFill>
        </p:spPr>
        <p:txBody>
          <a:bodyPr/>
          <a:lstStyle/>
          <a:p>
            <a:pPr>
              <a:defRPr/>
            </a:pPr>
            <a:r>
              <a:rPr lang="en-AU">
                <a:noFill/>
              </a:rPr>
              <a:t> </a:t>
            </a:r>
          </a:p>
        </p:txBody>
      </p:sp>
      <p:sp>
        <p:nvSpPr>
          <p:cNvPr id="17" name="TextBox 16"/>
          <p:cNvSpPr txBox="1">
            <a:spLocks noRot="1" noChangeAspect="1" noMove="1" noResize="1" noEditPoints="1" noAdjustHandles="1" noChangeArrowheads="1" noChangeShapeType="1" noTextEdit="1"/>
          </p:cNvSpPr>
          <p:nvPr/>
        </p:nvSpPr>
        <p:spPr>
          <a:xfrm>
            <a:off x="598311" y="6097430"/>
            <a:ext cx="835476" cy="369332"/>
          </a:xfrm>
          <a:prstGeom prst="rect">
            <a:avLst/>
          </a:prstGeom>
          <a:blipFill rotWithShape="0">
            <a:blip r:embed="rId9"/>
            <a:stretch>
              <a:fillRect l="-8029" r="-9489" b="-6557"/>
            </a:stretch>
          </a:blipFill>
        </p:spPr>
        <p:txBody>
          <a:bodyPr/>
          <a:lstStyle/>
          <a:p>
            <a:pPr>
              <a:defRPr/>
            </a:pPr>
            <a:r>
              <a:rPr lang="en-AU">
                <a:noFill/>
              </a:rPr>
              <a:t> </a:t>
            </a:r>
          </a:p>
        </p:txBody>
      </p:sp>
      <p:cxnSp>
        <p:nvCxnSpPr>
          <p:cNvPr id="18" name="Straight Arrow Connector 17"/>
          <p:cNvCxnSpPr/>
          <p:nvPr/>
        </p:nvCxnSpPr>
        <p:spPr>
          <a:xfrm>
            <a:off x="2660650" y="5345113"/>
            <a:ext cx="0" cy="8128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3106738" y="5351463"/>
            <a:ext cx="0" cy="8128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3552825" y="5356225"/>
            <a:ext cx="0" cy="8128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3998913" y="5351463"/>
            <a:ext cx="0" cy="8128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a:off x="4445000" y="5356225"/>
            <a:ext cx="0" cy="8128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4891088" y="5351463"/>
            <a:ext cx="0" cy="8128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5337175" y="5356225"/>
            <a:ext cx="0" cy="8128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5781675" y="5351463"/>
            <a:ext cx="0" cy="8128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6227763" y="5367338"/>
            <a:ext cx="0" cy="812800"/>
          </a:xfrm>
          <a:prstGeom prst="straightConnector1">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p:cNvSpPr txBox="1">
            <a:spLocks noChangeArrowheads="1"/>
          </p:cNvSpPr>
          <p:nvPr/>
        </p:nvSpPr>
        <p:spPr bwMode="auto">
          <a:xfrm flipH="1">
            <a:off x="6853238" y="5005388"/>
            <a:ext cx="1477962" cy="461962"/>
          </a:xfrm>
          <a:prstGeom prst="rect">
            <a:avLst/>
          </a:prstGeom>
          <a:noFill/>
          <a:ln w="9525">
            <a:noFill/>
            <a:miter lim="800000"/>
            <a:headEnd/>
            <a:tailEnd/>
          </a:ln>
        </p:spPr>
        <p:txBody>
          <a:bodyPr>
            <a:spAutoFit/>
          </a:bodyPr>
          <a:lstStyle/>
          <a:p>
            <a:r>
              <a:rPr lang="en-AU" sz="2400"/>
              <a:t>+ve plate</a:t>
            </a:r>
          </a:p>
        </p:txBody>
      </p:sp>
      <p:sp>
        <p:nvSpPr>
          <p:cNvPr id="28" name="TextBox 27"/>
          <p:cNvSpPr txBox="1">
            <a:spLocks noChangeArrowheads="1"/>
          </p:cNvSpPr>
          <p:nvPr/>
        </p:nvSpPr>
        <p:spPr bwMode="auto">
          <a:xfrm flipH="1">
            <a:off x="6881813" y="6038850"/>
            <a:ext cx="1477962" cy="461963"/>
          </a:xfrm>
          <a:prstGeom prst="rect">
            <a:avLst/>
          </a:prstGeom>
          <a:noFill/>
          <a:ln w="9525">
            <a:noFill/>
            <a:miter lim="800000"/>
            <a:headEnd/>
            <a:tailEnd/>
          </a:ln>
        </p:spPr>
        <p:txBody>
          <a:bodyPr>
            <a:spAutoFit/>
          </a:bodyPr>
          <a:lstStyle/>
          <a:p>
            <a:r>
              <a:rPr lang="en-AU" sz="2400"/>
              <a:t>-ve plate</a:t>
            </a: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1"/>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17"/>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8"/>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0"/>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1"/>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2"/>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4"/>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5"/>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5"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457200" y="0"/>
            <a:ext cx="8229600" cy="1143000"/>
          </a:xfrm>
        </p:spPr>
        <p:txBody>
          <a:bodyPr/>
          <a:lstStyle/>
          <a:p>
            <a:r>
              <a:rPr lang="en-US" b="1" dirty="0">
                <a:solidFill>
                  <a:schemeClr val="accent2"/>
                </a:solidFill>
                <a:latin typeface="Times New Roman" pitchFamily="18" charset="0"/>
                <a:cs typeface="Times New Roman" pitchFamily="18" charset="0"/>
              </a:rPr>
              <a:t>Wave Terminology</a:t>
            </a:r>
          </a:p>
        </p:txBody>
      </p:sp>
      <p:sp>
        <p:nvSpPr>
          <p:cNvPr id="5" name="Rectangle 3"/>
          <p:cNvSpPr>
            <a:spLocks noGrp="1" noChangeArrowheads="1"/>
          </p:cNvSpPr>
          <p:nvPr>
            <p:ph idx="1"/>
          </p:nvPr>
        </p:nvSpPr>
        <p:spPr>
          <a:xfrm>
            <a:off x="457200" y="990600"/>
            <a:ext cx="8229600" cy="4525963"/>
          </a:xfrm>
        </p:spPr>
        <p:txBody>
          <a:bodyPr/>
          <a:lstStyle/>
          <a:p>
            <a:pPr>
              <a:lnSpc>
                <a:spcPct val="90000"/>
              </a:lnSpc>
            </a:pPr>
            <a:endParaRPr lang="en-US" sz="2000" dirty="0"/>
          </a:p>
          <a:p>
            <a:pPr>
              <a:lnSpc>
                <a:spcPct val="90000"/>
              </a:lnSpc>
            </a:pPr>
            <a:r>
              <a:rPr lang="en-US" sz="2400" b="1" i="1" dirty="0">
                <a:solidFill>
                  <a:srgbClr val="0070C0"/>
                </a:solidFill>
                <a:latin typeface="Times New Roman" pitchFamily="18" charset="0"/>
                <a:cs typeface="Times New Roman" pitchFamily="18" charset="0"/>
              </a:rPr>
              <a:t>Wavelength</a:t>
            </a:r>
            <a:r>
              <a:rPr lang="en-US" sz="2400" b="1" dirty="0">
                <a:latin typeface="Times New Roman" pitchFamily="18" charset="0"/>
                <a:cs typeface="Times New Roman" pitchFamily="18" charset="0"/>
              </a:rPr>
              <a:t> - distance between two like points on the wave</a:t>
            </a:r>
          </a:p>
          <a:p>
            <a:pPr>
              <a:lnSpc>
                <a:spcPct val="90000"/>
              </a:lnSpc>
            </a:pPr>
            <a:r>
              <a:rPr lang="en-US" sz="2400" b="1" i="1" dirty="0">
                <a:solidFill>
                  <a:srgbClr val="0070C0"/>
                </a:solidFill>
                <a:latin typeface="Times New Roman" pitchFamily="18" charset="0"/>
                <a:cs typeface="Times New Roman" pitchFamily="18" charset="0"/>
              </a:rPr>
              <a:t>Amplitude</a:t>
            </a:r>
            <a:r>
              <a:rPr lang="en-US" sz="2400" b="1" dirty="0">
                <a:latin typeface="Times New Roman" pitchFamily="18" charset="0"/>
                <a:cs typeface="Times New Roman" pitchFamily="18" charset="0"/>
              </a:rPr>
              <a:t> - the height of the wave compared to undisturbed state</a:t>
            </a:r>
          </a:p>
          <a:p>
            <a:pPr>
              <a:lnSpc>
                <a:spcPct val="90000"/>
              </a:lnSpc>
            </a:pPr>
            <a:r>
              <a:rPr lang="en-US" sz="2400" b="1" i="1" dirty="0" smtClean="0">
                <a:solidFill>
                  <a:srgbClr val="0070C0"/>
                </a:solidFill>
                <a:latin typeface="Times New Roman" pitchFamily="18" charset="0"/>
                <a:cs typeface="Times New Roman" pitchFamily="18" charset="0"/>
              </a:rPr>
              <a:t>Period</a:t>
            </a:r>
            <a:r>
              <a:rPr lang="en-US" sz="2400" b="1" dirty="0" smtClean="0">
                <a:latin typeface="Times New Roman" pitchFamily="18" charset="0"/>
                <a:cs typeface="Times New Roman" pitchFamily="18" charset="0"/>
              </a:rPr>
              <a:t> </a:t>
            </a:r>
            <a:r>
              <a:rPr lang="en-US" sz="2400" b="1" dirty="0">
                <a:latin typeface="Times New Roman" pitchFamily="18" charset="0"/>
                <a:cs typeface="Times New Roman" pitchFamily="18" charset="0"/>
              </a:rPr>
              <a:t>- the amount of time required for one wavelength to pass</a:t>
            </a:r>
          </a:p>
          <a:p>
            <a:pPr>
              <a:lnSpc>
                <a:spcPct val="90000"/>
              </a:lnSpc>
            </a:pPr>
            <a:r>
              <a:rPr lang="en-US" sz="2400" b="1" i="1" dirty="0">
                <a:solidFill>
                  <a:srgbClr val="0070C0"/>
                </a:solidFill>
                <a:latin typeface="Times New Roman" pitchFamily="18" charset="0"/>
                <a:cs typeface="Times New Roman" pitchFamily="18" charset="0"/>
              </a:rPr>
              <a:t>Frequency</a:t>
            </a:r>
            <a:r>
              <a:rPr lang="en-US" sz="2400" b="1" dirty="0">
                <a:latin typeface="Times New Roman" pitchFamily="18" charset="0"/>
                <a:cs typeface="Times New Roman" pitchFamily="18" charset="0"/>
              </a:rPr>
              <a:t> - the number of waves passing in a given amount of time</a:t>
            </a:r>
          </a:p>
        </p:txBody>
      </p:sp>
      <p:pic>
        <p:nvPicPr>
          <p:cNvPr id="6" name="Picture 4" descr="03_03"/>
          <p:cNvPicPr>
            <a:picLocks noChangeAspect="1" noChangeArrowheads="1"/>
          </p:cNvPicPr>
          <p:nvPr/>
        </p:nvPicPr>
        <p:blipFill>
          <a:blip r:embed="rId2"/>
          <a:srcRect b="6250"/>
          <a:stretch>
            <a:fillRect/>
          </a:stretch>
        </p:blipFill>
        <p:spPr bwMode="auto">
          <a:xfrm>
            <a:off x="0" y="4343400"/>
            <a:ext cx="9144000" cy="2286000"/>
          </a:xfrm>
          <a:prstGeom prst="rect">
            <a:avLst/>
          </a:prstGeo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a:srcRect/>
          <a:stretch>
            <a:fillRect/>
          </a:stretch>
        </p:blipFill>
        <p:spPr>
          <a:xfrm>
            <a:off x="533400" y="381000"/>
            <a:ext cx="8153400" cy="6096000"/>
          </a:xfr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p:cNvSpPr>
            <a:spLocks noGrp="1" noChangeArrowheads="1"/>
          </p:cNvSpPr>
          <p:nvPr>
            <p:ph type="title"/>
          </p:nvPr>
        </p:nvSpPr>
        <p:spPr/>
        <p:txBody>
          <a:bodyPr/>
          <a:lstStyle/>
          <a:p>
            <a:r>
              <a:rPr lang="en-US" b="1" dirty="0">
                <a:solidFill>
                  <a:srgbClr val="FF0000"/>
                </a:solidFill>
                <a:latin typeface="Times New Roman" pitchFamily="18" charset="0"/>
                <a:cs typeface="Times New Roman" pitchFamily="18" charset="0"/>
              </a:rPr>
              <a:t>Vector Notation</a:t>
            </a:r>
            <a:endParaRPr lang="en-GB" b="1" dirty="0">
              <a:solidFill>
                <a:srgbClr val="FF0000"/>
              </a:solidFill>
              <a:latin typeface="Times New Roman" pitchFamily="18" charset="0"/>
              <a:cs typeface="Times New Roman" pitchFamily="18" charset="0"/>
            </a:endParaRPr>
          </a:p>
        </p:txBody>
      </p:sp>
      <p:sp>
        <p:nvSpPr>
          <p:cNvPr id="52227" name="Rectangle 3"/>
          <p:cNvSpPr>
            <a:spLocks noGrp="1" noChangeArrowheads="1"/>
          </p:cNvSpPr>
          <p:nvPr>
            <p:ph type="body" idx="1"/>
          </p:nvPr>
        </p:nvSpPr>
        <p:spPr/>
        <p:txBody>
          <a:bodyPr/>
          <a:lstStyle/>
          <a:p>
            <a:r>
              <a:rPr lang="en-US" b="1" dirty="0">
                <a:latin typeface="Times New Roman" pitchFamily="18" charset="0"/>
                <a:cs typeface="Times New Roman" pitchFamily="18" charset="0"/>
              </a:rPr>
              <a:t>The DOT product</a:t>
            </a:r>
          </a:p>
          <a:p>
            <a:endParaRPr lang="en-US" dirty="0"/>
          </a:p>
          <a:p>
            <a:endParaRPr lang="en-US" dirty="0"/>
          </a:p>
          <a:p>
            <a:endParaRPr lang="en-US" dirty="0"/>
          </a:p>
          <a:p>
            <a:r>
              <a:rPr lang="en-US" b="1" dirty="0">
                <a:latin typeface="Times New Roman" pitchFamily="18" charset="0"/>
                <a:cs typeface="Times New Roman" pitchFamily="18" charset="0"/>
              </a:rPr>
              <a:t>The CROSS product</a:t>
            </a:r>
          </a:p>
          <a:p>
            <a:endParaRPr lang="en-US" dirty="0"/>
          </a:p>
          <a:p>
            <a:pPr>
              <a:buFont typeface="Wingdings" pitchFamily="2" charset="2"/>
              <a:buNone/>
            </a:pPr>
            <a:endParaRPr lang="en-GB" dirty="0"/>
          </a:p>
        </p:txBody>
      </p:sp>
      <p:pic>
        <p:nvPicPr>
          <p:cNvPr id="52231" name="Picture 7" descr="fig6"/>
          <p:cNvPicPr>
            <a:picLocks noChangeAspect="1" noChangeArrowheads="1"/>
          </p:cNvPicPr>
          <p:nvPr/>
        </p:nvPicPr>
        <p:blipFill>
          <a:blip r:embed="rId3"/>
          <a:srcRect b="70000"/>
          <a:stretch>
            <a:fillRect/>
          </a:stretch>
        </p:blipFill>
        <p:spPr bwMode="auto">
          <a:xfrm>
            <a:off x="6324600" y="1828800"/>
            <a:ext cx="2540000" cy="1600200"/>
          </a:xfrm>
          <a:prstGeom prst="rect">
            <a:avLst/>
          </a:prstGeom>
          <a:noFill/>
        </p:spPr>
      </p:pic>
      <p:graphicFrame>
        <p:nvGraphicFramePr>
          <p:cNvPr id="52233" name="Object 9"/>
          <p:cNvGraphicFramePr>
            <a:graphicFrameLocks noChangeAspect="1"/>
          </p:cNvGraphicFramePr>
          <p:nvPr/>
        </p:nvGraphicFramePr>
        <p:xfrm>
          <a:off x="363538" y="4953000"/>
          <a:ext cx="5826125" cy="838200"/>
        </p:xfrm>
        <a:graphic>
          <a:graphicData uri="http://schemas.openxmlformats.org/presentationml/2006/ole">
            <p:oleObj spid="_x0000_s34818" name="Equation" r:id="rId4" imgW="1574640" imgH="241200" progId="Equation.3">
              <p:embed/>
            </p:oleObj>
          </a:graphicData>
        </a:graphic>
      </p:graphicFrame>
      <p:pic>
        <p:nvPicPr>
          <p:cNvPr id="52234" name="Picture 10" descr="fig10"/>
          <p:cNvPicPr>
            <a:picLocks noChangeAspect="1" noChangeArrowheads="1"/>
          </p:cNvPicPr>
          <p:nvPr/>
        </p:nvPicPr>
        <p:blipFill>
          <a:blip r:embed="rId5"/>
          <a:srcRect t="3069" r="2777" b="1790"/>
          <a:stretch>
            <a:fillRect/>
          </a:stretch>
        </p:blipFill>
        <p:spPr bwMode="auto">
          <a:xfrm>
            <a:off x="6400800" y="3792538"/>
            <a:ext cx="2514600" cy="2227262"/>
          </a:xfrm>
          <a:prstGeom prst="rect">
            <a:avLst/>
          </a:prstGeom>
          <a:noFill/>
        </p:spPr>
      </p:pic>
      <p:graphicFrame>
        <p:nvGraphicFramePr>
          <p:cNvPr id="52235" name="Object 11"/>
          <p:cNvGraphicFramePr>
            <a:graphicFrameLocks noChangeAspect="1"/>
          </p:cNvGraphicFramePr>
          <p:nvPr/>
        </p:nvGraphicFramePr>
        <p:xfrm>
          <a:off x="260350" y="2617788"/>
          <a:ext cx="5959475" cy="936625"/>
        </p:xfrm>
        <a:graphic>
          <a:graphicData uri="http://schemas.openxmlformats.org/presentationml/2006/ole">
            <p:oleObj spid="_x0000_s34819" name="Equation" r:id="rId6" imgW="1549080" imgH="241200" progId="Equation.3">
              <p:embed/>
            </p:oleObj>
          </a:graphicData>
        </a:graphic>
      </p:graphicFrame>
    </p:spTree>
  </p:cSld>
  <p:clrMapOvr>
    <a:masterClrMapping/>
  </p:clrMapOvr>
  <p:transition>
    <p:dissolv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39762"/>
          </a:xfrm>
        </p:spPr>
        <p:txBody>
          <a:bodyPr>
            <a:normAutofit fontScale="90000"/>
          </a:bodyPr>
          <a:lstStyle/>
          <a:p>
            <a:r>
              <a:rPr lang="en-US" sz="3600" b="1" dirty="0" smtClean="0">
                <a:solidFill>
                  <a:srgbClr val="FF0000"/>
                </a:solidFill>
                <a:latin typeface="Times New Roman" pitchFamily="18" charset="0"/>
                <a:cs typeface="Times New Roman" pitchFamily="18" charset="0"/>
              </a:rPr>
              <a:t>Magnetic Field</a:t>
            </a:r>
            <a:endParaRPr lang="en-US" sz="3600" b="1" dirty="0">
              <a:solidFill>
                <a:srgbClr val="FF0000"/>
              </a:solidFill>
              <a:latin typeface="Times New Roman" pitchFamily="18" charset="0"/>
              <a:cs typeface="Times New Roman" pitchFamily="18" charset="0"/>
            </a:endParaRPr>
          </a:p>
        </p:txBody>
      </p:sp>
      <p:pic>
        <p:nvPicPr>
          <p:cNvPr id="181250" name="Picture 2"/>
          <p:cNvPicPr>
            <a:picLocks noGrp="1" noChangeAspect="1" noChangeArrowheads="1"/>
          </p:cNvPicPr>
          <p:nvPr>
            <p:ph idx="1"/>
          </p:nvPr>
        </p:nvPicPr>
        <p:blipFill>
          <a:blip r:embed="rId2"/>
          <a:srcRect/>
          <a:stretch>
            <a:fillRect/>
          </a:stretch>
        </p:blipFill>
        <p:spPr bwMode="auto">
          <a:xfrm>
            <a:off x="533400" y="762000"/>
            <a:ext cx="8153399" cy="5791200"/>
          </a:xfrm>
          <a:prstGeom prst="rect">
            <a:avLst/>
          </a:prstGeom>
          <a:noFill/>
          <a:ln w="9525">
            <a:noFill/>
            <a:miter lim="800000"/>
            <a:headEnd/>
            <a:tailEnd/>
          </a:ln>
          <a:effec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2274" name="Picture 2"/>
          <p:cNvPicPr>
            <a:picLocks noGrp="1" noChangeAspect="1" noChangeArrowheads="1"/>
          </p:cNvPicPr>
          <p:nvPr>
            <p:ph idx="1"/>
          </p:nvPr>
        </p:nvPicPr>
        <p:blipFill>
          <a:blip r:embed="rId2"/>
          <a:srcRect/>
          <a:stretch>
            <a:fillRect/>
          </a:stretch>
        </p:blipFill>
        <p:spPr bwMode="auto">
          <a:xfrm>
            <a:off x="304800" y="228600"/>
            <a:ext cx="8534400" cy="6324600"/>
          </a:xfrm>
          <a:prstGeom prst="rect">
            <a:avLst/>
          </a:prstGeom>
          <a:noFill/>
          <a:ln w="9525">
            <a:noFill/>
            <a:miter lim="800000"/>
            <a:headEnd/>
            <a:tailEnd/>
          </a:ln>
          <a:effectLst/>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228600" y="0"/>
            <a:ext cx="8458200" cy="762000"/>
          </a:xfrm>
        </p:spPr>
        <p:txBody>
          <a:bodyPr>
            <a:normAutofit/>
          </a:bodyPr>
          <a:lstStyle/>
          <a:p>
            <a:r>
              <a:rPr lang="en-US" sz="3600" b="1" dirty="0" smtClean="0">
                <a:solidFill>
                  <a:srgbClr val="FF0000"/>
                </a:solidFill>
                <a:latin typeface="Times New Roman" pitchFamily="18" charset="0"/>
                <a:cs typeface="Times New Roman" pitchFamily="18" charset="0"/>
              </a:rPr>
              <a:t>The </a:t>
            </a:r>
            <a:r>
              <a:rPr lang="en-US" sz="3600" b="1" dirty="0">
                <a:solidFill>
                  <a:srgbClr val="FF0000"/>
                </a:solidFill>
                <a:latin typeface="Times New Roman" pitchFamily="18" charset="0"/>
                <a:cs typeface="Times New Roman" pitchFamily="18" charset="0"/>
              </a:rPr>
              <a:t>Force Exerted by a Magnetic Field</a:t>
            </a:r>
          </a:p>
        </p:txBody>
      </p:sp>
      <p:sp>
        <p:nvSpPr>
          <p:cNvPr id="11267" name="Rectangle 3"/>
          <p:cNvSpPr>
            <a:spLocks noGrp="1" noChangeArrowheads="1"/>
          </p:cNvSpPr>
          <p:nvPr>
            <p:ph type="body" idx="1"/>
          </p:nvPr>
        </p:nvSpPr>
        <p:spPr/>
        <p:txBody>
          <a:bodyPr>
            <a:normAutofit/>
          </a:bodyPr>
          <a:lstStyle/>
          <a:p>
            <a:r>
              <a:rPr lang="en-GB" sz="2800" b="1" dirty="0">
                <a:latin typeface="Times New Roman" pitchFamily="18" charset="0"/>
                <a:cs typeface="Times New Roman" pitchFamily="18" charset="0"/>
              </a:rPr>
              <a:t>Key Concept –</a:t>
            </a:r>
            <a:r>
              <a:rPr lang="en-US" sz="2800" b="1" dirty="0">
                <a:latin typeface="Times New Roman" pitchFamily="18" charset="0"/>
                <a:cs typeface="Times New Roman" pitchFamily="18" charset="0"/>
              </a:rPr>
              <a:t> Magnetic fields apply a force to moving charges</a:t>
            </a:r>
          </a:p>
        </p:txBody>
      </p:sp>
      <p:graphicFrame>
        <p:nvGraphicFramePr>
          <p:cNvPr id="11270" name="Object 6"/>
          <p:cNvGraphicFramePr>
            <a:graphicFrameLocks noChangeAspect="1"/>
          </p:cNvGraphicFramePr>
          <p:nvPr/>
        </p:nvGraphicFramePr>
        <p:xfrm>
          <a:off x="4267200" y="2514600"/>
          <a:ext cx="3657600" cy="819150"/>
        </p:xfrm>
        <a:graphic>
          <a:graphicData uri="http://schemas.openxmlformats.org/presentationml/2006/ole">
            <p:oleObj spid="_x0000_s189442" name="Equation" r:id="rId3" imgW="685800" imgH="253800" progId="Equation.3">
              <p:embed/>
            </p:oleObj>
          </a:graphicData>
        </a:graphic>
      </p:graphicFrame>
      <p:sp>
        <p:nvSpPr>
          <p:cNvPr id="7" name="Rectangle 6"/>
          <p:cNvSpPr/>
          <p:nvPr/>
        </p:nvSpPr>
        <p:spPr>
          <a:xfrm>
            <a:off x="609600" y="609600"/>
            <a:ext cx="7696200" cy="830997"/>
          </a:xfrm>
          <a:prstGeom prst="rect">
            <a:avLst/>
          </a:prstGeom>
        </p:spPr>
        <p:txBody>
          <a:bodyPr wrap="square">
            <a:spAutoFit/>
          </a:bodyPr>
          <a:lstStyle/>
          <a:p>
            <a:r>
              <a:rPr lang="en-US" sz="2400" b="1" dirty="0" smtClean="0">
                <a:latin typeface="Times New Roman" pitchFamily="18" charset="0"/>
                <a:cs typeface="Times New Roman" pitchFamily="18" charset="0"/>
              </a:rPr>
              <a:t>The force exerted on a charged particle by a magnetic field is given by the vector cross product: </a:t>
            </a:r>
            <a:endParaRPr lang="en-US" sz="2400" b="1" dirty="0">
              <a:latin typeface="Times New Roman" pitchFamily="18" charset="0"/>
              <a:cs typeface="Times New Roman" pitchFamily="18" charset="0"/>
            </a:endParaRPr>
          </a:p>
        </p:txBody>
      </p:sp>
      <p:pic>
        <p:nvPicPr>
          <p:cNvPr id="9" name="Picture 2" descr="C:\Users\Ho\AppData\Local\Temp\SNAGHTML26547bc9.PNG"/>
          <p:cNvPicPr>
            <a:picLocks noChangeAspect="1" noChangeArrowheads="1"/>
          </p:cNvPicPr>
          <p:nvPr/>
        </p:nvPicPr>
        <p:blipFill>
          <a:blip r:embed="rId4"/>
          <a:srcRect/>
          <a:stretch>
            <a:fillRect/>
          </a:stretch>
        </p:blipFill>
        <p:spPr bwMode="auto">
          <a:xfrm>
            <a:off x="228600" y="3505200"/>
            <a:ext cx="8382000" cy="3352800"/>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11270">
                                            <p:subSp spid="_x0000_s189442"/>
                                          </p:spTgt>
                                        </p:tgtEl>
                                        <p:attrNameLst>
                                          <p:attrName>style.visibility</p:attrName>
                                        </p:attrNameLst>
                                      </p:cBhvr>
                                      <p:to>
                                        <p:strVal val="visible"/>
                                      </p:to>
                                    </p:set>
                                    <p:animEffect transition="in" filter="dissolve">
                                      <p:cBhvr>
                                        <p:cTn id="13" dur="500"/>
                                        <p:tgtEl>
                                          <p:spTgt spid="11270">
                                            <p:subSp spid="_x0000_s189442"/>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8418" name="Picture 2"/>
          <p:cNvPicPr>
            <a:picLocks noGrp="1" noChangeAspect="1" noChangeArrowheads="1"/>
          </p:cNvPicPr>
          <p:nvPr>
            <p:ph idx="1"/>
          </p:nvPr>
        </p:nvPicPr>
        <p:blipFill>
          <a:blip r:embed="rId2"/>
          <a:srcRect/>
          <a:stretch>
            <a:fillRect/>
          </a:stretch>
        </p:blipFill>
        <p:spPr bwMode="auto">
          <a:xfrm>
            <a:off x="381000" y="0"/>
            <a:ext cx="8305800" cy="4724400"/>
          </a:xfrm>
          <a:prstGeom prst="rect">
            <a:avLst/>
          </a:prstGeom>
          <a:noFill/>
          <a:ln w="9525">
            <a:noFill/>
            <a:miter lim="800000"/>
            <a:headEnd/>
            <a:tailEnd/>
          </a:ln>
          <a:effectLst/>
        </p:spPr>
      </p:pic>
      <p:pic>
        <p:nvPicPr>
          <p:cNvPr id="188419" name="Picture 3"/>
          <p:cNvPicPr>
            <a:picLocks noChangeAspect="1" noChangeArrowheads="1"/>
          </p:cNvPicPr>
          <p:nvPr/>
        </p:nvPicPr>
        <p:blipFill>
          <a:blip r:embed="rId3"/>
          <a:srcRect/>
          <a:stretch>
            <a:fillRect/>
          </a:stretch>
        </p:blipFill>
        <p:spPr bwMode="auto">
          <a:xfrm>
            <a:off x="457200" y="4876800"/>
            <a:ext cx="8153400" cy="1981200"/>
          </a:xfrm>
          <a:prstGeom prst="rect">
            <a:avLst/>
          </a:prstGeom>
          <a:noFill/>
          <a:ln w="9525">
            <a:noFill/>
            <a:miter lim="800000"/>
            <a:headEnd/>
            <a:tailEnd/>
          </a:ln>
          <a:effectLst/>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1"/>
            <a:ext cx="8229600" cy="3962400"/>
          </a:xfrm>
        </p:spPr>
        <p:txBody>
          <a:bodyPr>
            <a:normAutofit/>
          </a:bodyPr>
          <a:lstStyle/>
          <a:p>
            <a:r>
              <a:rPr lang="en-US" b="1" dirty="0" smtClean="0">
                <a:solidFill>
                  <a:srgbClr val="FF0000"/>
                </a:solidFill>
                <a:latin typeface="Times New Roman" pitchFamily="18" charset="0"/>
                <a:cs typeface="Times New Roman" pitchFamily="18" charset="0"/>
              </a:rPr>
              <a:t>Is it possible to find a magnetic monopole? </a:t>
            </a:r>
          </a:p>
          <a:p>
            <a:r>
              <a:rPr lang="en-US" b="1" dirty="0" smtClean="0">
                <a:solidFill>
                  <a:schemeClr val="accent1"/>
                </a:solidFill>
                <a:latin typeface="Times New Roman" pitchFamily="18" charset="0"/>
                <a:cs typeface="Times New Roman" pitchFamily="18" charset="0"/>
              </a:rPr>
              <a:t>“magnetic monopole do not exist”</a:t>
            </a:r>
          </a:p>
          <a:p>
            <a:pPr algn="just"/>
            <a:r>
              <a:rPr lang="en-US" sz="2800" dirty="0" smtClean="0">
                <a:latin typeface="Times New Roman" pitchFamily="18" charset="0"/>
                <a:cs typeface="Times New Roman" pitchFamily="18" charset="0"/>
              </a:rPr>
              <a:t>meaning it is impossible to isolate a </a:t>
            </a:r>
            <a:r>
              <a:rPr lang="en-US" sz="2800" b="1" dirty="0" smtClean="0">
                <a:latin typeface="Times New Roman" pitchFamily="18" charset="0"/>
                <a:cs typeface="Times New Roman" pitchFamily="18" charset="0"/>
              </a:rPr>
              <a:t>Nor S pole. The bar magnet on the left is surrounded by iron filings, which orient themselves according to the magnetic field they are in. When we try to separate the two poles by breaking the magnet, we only succeed in producing two distinct dipoles.</a:t>
            </a:r>
            <a:endParaRPr lang="en-US" sz="2800" dirty="0">
              <a:latin typeface="Times New Roman" pitchFamily="18" charset="0"/>
              <a:cs typeface="Times New Roman" pitchFamily="18" charset="0"/>
            </a:endParaRPr>
          </a:p>
        </p:txBody>
      </p:sp>
      <p:pic>
        <p:nvPicPr>
          <p:cNvPr id="190467" name="Picture 3"/>
          <p:cNvPicPr>
            <a:picLocks noChangeAspect="1" noChangeArrowheads="1"/>
          </p:cNvPicPr>
          <p:nvPr/>
        </p:nvPicPr>
        <p:blipFill>
          <a:blip r:embed="rId2"/>
          <a:srcRect/>
          <a:stretch>
            <a:fillRect/>
          </a:stretch>
        </p:blipFill>
        <p:spPr bwMode="auto">
          <a:xfrm>
            <a:off x="762000" y="4267200"/>
            <a:ext cx="3048000" cy="2286000"/>
          </a:xfrm>
          <a:prstGeom prst="rect">
            <a:avLst/>
          </a:prstGeom>
          <a:noFill/>
          <a:ln w="9525">
            <a:noFill/>
            <a:miter lim="800000"/>
            <a:headEnd/>
            <a:tailEnd/>
          </a:ln>
          <a:effectLst/>
        </p:spPr>
      </p:pic>
      <p:pic>
        <p:nvPicPr>
          <p:cNvPr id="190468" name="Picture 4"/>
          <p:cNvPicPr>
            <a:picLocks noChangeAspect="1" noChangeArrowheads="1"/>
          </p:cNvPicPr>
          <p:nvPr/>
        </p:nvPicPr>
        <p:blipFill>
          <a:blip r:embed="rId3"/>
          <a:srcRect/>
          <a:stretch>
            <a:fillRect/>
          </a:stretch>
        </p:blipFill>
        <p:spPr bwMode="auto">
          <a:xfrm>
            <a:off x="4572000" y="4343400"/>
            <a:ext cx="3048000" cy="2286000"/>
          </a:xfrm>
          <a:prstGeom prst="rect">
            <a:avLst/>
          </a:prstGeom>
          <a:noFill/>
          <a:ln w="9525">
            <a:noFill/>
            <a:miter lim="800000"/>
            <a:headEnd/>
            <a:tailEnd/>
          </a:ln>
          <a:effectLst/>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1"/>
            <a:ext cx="8915400" cy="2667000"/>
          </a:xfrm>
        </p:spPr>
        <p:txBody>
          <a:bodyPr/>
          <a:lstStyle/>
          <a:p>
            <a:r>
              <a:rPr lang="en-US" b="1" dirty="0" smtClean="0">
                <a:solidFill>
                  <a:srgbClr val="FF0000"/>
                </a:solidFill>
                <a:latin typeface="Times New Roman" pitchFamily="18" charset="0"/>
                <a:cs typeface="Times New Roman" pitchFamily="18" charset="0"/>
              </a:rPr>
              <a:t>Example: </a:t>
            </a:r>
            <a:r>
              <a:rPr lang="en-US" sz="2400" b="1" dirty="0" smtClean="0">
                <a:latin typeface="Times New Roman" pitchFamily="18" charset="0"/>
                <a:cs typeface="Times New Roman" pitchFamily="18" charset="0"/>
              </a:rPr>
              <a:t>Consider a magnet is similar to a parallel plate capacitor in that there is a strong uniform field between its poles with some fringing on the sides. Suppose the magnetic field strength inside is 0.07 T and a 4.3 </a:t>
            </a:r>
            <a:r>
              <a:rPr lang="en-US" sz="2400" b="1" dirty="0" err="1" smtClean="0">
                <a:latin typeface="Times New Roman" pitchFamily="18" charset="0"/>
                <a:cs typeface="Times New Roman" pitchFamily="18" charset="0"/>
              </a:rPr>
              <a:t>mCcharge</a:t>
            </a:r>
            <a:r>
              <a:rPr lang="en-US" sz="2400" b="1" dirty="0" smtClean="0">
                <a:latin typeface="Times New Roman" pitchFamily="18" charset="0"/>
                <a:cs typeface="Times New Roman" pitchFamily="18" charset="0"/>
              </a:rPr>
              <a:t> is moving through the field at right angle to the field lines. How strong and which way is the magnetic force on the charge?</a:t>
            </a:r>
            <a:endParaRPr lang="en-US" sz="2400" b="1" dirty="0">
              <a:latin typeface="Times New Roman" pitchFamily="18" charset="0"/>
              <a:cs typeface="Times New Roman" pitchFamily="18" charset="0"/>
            </a:endParaRPr>
          </a:p>
        </p:txBody>
      </p:sp>
      <p:pic>
        <p:nvPicPr>
          <p:cNvPr id="191490" name="Picture 2"/>
          <p:cNvPicPr>
            <a:picLocks noChangeAspect="1" noChangeArrowheads="1"/>
          </p:cNvPicPr>
          <p:nvPr/>
        </p:nvPicPr>
        <p:blipFill>
          <a:blip r:embed="rId2"/>
          <a:srcRect/>
          <a:stretch>
            <a:fillRect/>
          </a:stretch>
        </p:blipFill>
        <p:spPr bwMode="auto">
          <a:xfrm>
            <a:off x="685800" y="2438401"/>
            <a:ext cx="8001000" cy="4419600"/>
          </a:xfrm>
          <a:prstGeom prst="rect">
            <a:avLst/>
          </a:prstGeom>
          <a:noFill/>
          <a:ln w="9525">
            <a:noFill/>
            <a:miter lim="800000"/>
            <a:headEnd/>
            <a:tailEnd/>
          </a:ln>
          <a:effec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2514" name="Picture 2"/>
          <p:cNvPicPr>
            <a:picLocks noChangeAspect="1" noChangeArrowheads="1"/>
          </p:cNvPicPr>
          <p:nvPr/>
        </p:nvPicPr>
        <p:blipFill>
          <a:blip r:embed="rId2"/>
          <a:srcRect/>
          <a:stretch>
            <a:fillRect/>
          </a:stretch>
        </p:blipFill>
        <p:spPr bwMode="auto">
          <a:xfrm>
            <a:off x="0" y="304800"/>
            <a:ext cx="9144000" cy="3200400"/>
          </a:xfrm>
          <a:prstGeom prst="rect">
            <a:avLst/>
          </a:prstGeom>
          <a:noFill/>
          <a:ln w="9525">
            <a:noFill/>
            <a:miter lim="800000"/>
            <a:headEnd/>
            <a:tailEnd/>
          </a:ln>
          <a:effectLst/>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826" name="Picture 2"/>
          <p:cNvPicPr>
            <a:picLocks noGrp="1" noChangeAspect="1" noChangeArrowheads="1"/>
          </p:cNvPicPr>
          <p:nvPr>
            <p:ph idx="1"/>
          </p:nvPr>
        </p:nvPicPr>
        <p:blipFill>
          <a:blip r:embed="rId2"/>
          <a:srcRect/>
          <a:stretch>
            <a:fillRect/>
          </a:stretch>
        </p:blipFill>
        <p:spPr bwMode="auto">
          <a:xfrm>
            <a:off x="304801" y="304800"/>
            <a:ext cx="8382000" cy="5943600"/>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0" y="304800"/>
            <a:ext cx="8229600" cy="609600"/>
          </a:xfrm>
        </p:spPr>
        <p:txBody>
          <a:bodyPr>
            <a:normAutofit fontScale="90000"/>
          </a:bodyPr>
          <a:lstStyle/>
          <a:p>
            <a:r>
              <a:rPr lang="en-US" sz="3100" b="1" dirty="0" smtClean="0">
                <a:solidFill>
                  <a:srgbClr val="FF0000"/>
                </a:solidFill>
                <a:latin typeface="Times New Roman" pitchFamily="18" charset="0"/>
                <a:cs typeface="Times New Roman" pitchFamily="18" charset="0"/>
              </a:rPr>
              <a:t>Longitudinal Waves</a:t>
            </a:r>
            <a:r>
              <a:rPr lang="en-US" b="1" dirty="0" smtClean="0"/>
              <a:t/>
            </a:r>
            <a:br>
              <a:rPr lang="en-US" b="1" dirty="0" smtClean="0"/>
            </a:br>
            <a:endParaRPr lang="en-US" b="1" dirty="0"/>
          </a:p>
        </p:txBody>
      </p:sp>
      <p:pic>
        <p:nvPicPr>
          <p:cNvPr id="21506" name="Picture 2" descr="C:\Users\Ho\Desktop\Lwave-v8.gif"/>
          <p:cNvPicPr>
            <a:picLocks noGrp="1" noChangeAspect="1" noChangeArrowheads="1" noCrop="1"/>
          </p:cNvPicPr>
          <p:nvPr>
            <p:ph idx="1"/>
          </p:nvPr>
        </p:nvPicPr>
        <p:blipFill>
          <a:blip r:embed="rId2"/>
          <a:srcRect/>
          <a:stretch>
            <a:fillRect/>
          </a:stretch>
        </p:blipFill>
        <p:spPr bwMode="auto">
          <a:xfrm>
            <a:off x="152400" y="2133600"/>
            <a:ext cx="8686800" cy="2286000"/>
          </a:xfrm>
          <a:prstGeom prst="rect">
            <a:avLst/>
          </a:prstGeom>
          <a:noFill/>
        </p:spPr>
      </p:pic>
      <p:sp>
        <p:nvSpPr>
          <p:cNvPr id="5" name="Rectangle 4"/>
          <p:cNvSpPr/>
          <p:nvPr/>
        </p:nvSpPr>
        <p:spPr>
          <a:xfrm>
            <a:off x="0" y="685800"/>
            <a:ext cx="8458200" cy="1631216"/>
          </a:xfrm>
          <a:prstGeom prst="rect">
            <a:avLst/>
          </a:prstGeom>
        </p:spPr>
        <p:txBody>
          <a:bodyPr wrap="square">
            <a:spAutoFit/>
          </a:bodyPr>
          <a:lstStyle/>
          <a:p>
            <a:r>
              <a:rPr lang="en-US" sz="2000" b="1" dirty="0" smtClean="0">
                <a:solidFill>
                  <a:srgbClr val="002060"/>
                </a:solidFill>
                <a:latin typeface="Times New Roman" pitchFamily="18" charset="0"/>
                <a:cs typeface="Times New Roman" pitchFamily="18" charset="0"/>
              </a:rPr>
              <a:t>In a longitudinal wave the particle displacement is parallel to the direction of wave propagation. The animation at right shows a one-dimensional longitudinal plane wave propagating down a tube. The particles do not move down the tube with the wave; they simply oscillate back and forth about their individual equilibrium positions.</a:t>
            </a:r>
            <a:endParaRPr lang="en-US" sz="2000" b="1" dirty="0">
              <a:solidFill>
                <a:srgbClr val="002060"/>
              </a:solidFill>
              <a:latin typeface="Times New Roman" pitchFamily="18" charset="0"/>
              <a:cs typeface="Times New Roman" pitchFamily="18" charset="0"/>
            </a:endParaRPr>
          </a:p>
        </p:txBody>
      </p:sp>
      <p:pic>
        <p:nvPicPr>
          <p:cNvPr id="21507" name="Picture 3" descr="C:\Users\Ho\Desktop\Lwave-Red-2.gif"/>
          <p:cNvPicPr>
            <a:picLocks noChangeAspect="1" noChangeArrowheads="1" noCrop="1"/>
          </p:cNvPicPr>
          <p:nvPr/>
        </p:nvPicPr>
        <p:blipFill>
          <a:blip r:embed="rId3"/>
          <a:srcRect/>
          <a:stretch>
            <a:fillRect/>
          </a:stretch>
        </p:blipFill>
        <p:spPr bwMode="auto">
          <a:xfrm>
            <a:off x="0" y="4343400"/>
            <a:ext cx="8801100" cy="2038350"/>
          </a:xfrm>
          <a:prstGeom prst="rect">
            <a:avLst/>
          </a:prstGeom>
          <a:noFill/>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fontScale="90000"/>
          </a:bodyPr>
          <a:lstStyle/>
          <a:p>
            <a:r>
              <a:rPr lang="en-GB" dirty="0" smtClean="0"/>
              <a:t> </a:t>
            </a:r>
            <a:r>
              <a:rPr lang="en-US" sz="4000" b="1" dirty="0">
                <a:solidFill>
                  <a:srgbClr val="FF0000"/>
                </a:solidFill>
                <a:latin typeface="Times New Roman" pitchFamily="18" charset="0"/>
                <a:cs typeface="Times New Roman" pitchFamily="18" charset="0"/>
              </a:rPr>
              <a:t>Motion of  a Point Charge in a Magnetic Field</a:t>
            </a:r>
          </a:p>
        </p:txBody>
      </p:sp>
      <p:sp>
        <p:nvSpPr>
          <p:cNvPr id="14339" name="Rectangle 3"/>
          <p:cNvSpPr>
            <a:spLocks noGrp="1" noChangeArrowheads="1"/>
          </p:cNvSpPr>
          <p:nvPr>
            <p:ph type="body" idx="1"/>
          </p:nvPr>
        </p:nvSpPr>
        <p:spPr/>
        <p:txBody>
          <a:bodyPr/>
          <a:lstStyle/>
          <a:p>
            <a:r>
              <a:rPr lang="en-US" b="1" dirty="0" smtClean="0">
                <a:latin typeface="Times New Roman" pitchFamily="18" charset="0"/>
                <a:cs typeface="Times New Roman" pitchFamily="18" charset="0"/>
              </a:rPr>
              <a:t>Force </a:t>
            </a:r>
            <a:r>
              <a:rPr lang="en-US" b="1" dirty="0">
                <a:latin typeface="Times New Roman" pitchFamily="18" charset="0"/>
                <a:cs typeface="Times New Roman" pitchFamily="18" charset="0"/>
              </a:rPr>
              <a:t>is perpendicular to field direction and velocity</a:t>
            </a:r>
            <a:endParaRPr lang="en-GB" b="1" dirty="0">
              <a:latin typeface="Times New Roman" pitchFamily="18" charset="0"/>
              <a:cs typeface="Times New Roman" pitchFamily="18" charset="0"/>
            </a:endParaRPr>
          </a:p>
          <a:p>
            <a:r>
              <a:rPr lang="en-US" b="1" dirty="0">
                <a:latin typeface="Times New Roman" pitchFamily="18" charset="0"/>
                <a:cs typeface="Times New Roman" pitchFamily="18" charset="0"/>
              </a:rPr>
              <a:t>Therefore, magnetic fields do no work on particles</a:t>
            </a:r>
          </a:p>
          <a:p>
            <a:r>
              <a:rPr lang="en-US" b="1" dirty="0">
                <a:latin typeface="Times New Roman" pitchFamily="18" charset="0"/>
                <a:cs typeface="Times New Roman" pitchFamily="18" charset="0"/>
              </a:rPr>
              <a:t>There is no change in magnitude of velocity, just direction</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 calcmode="lin" valueType="num">
                                      <p:cBhvr additive="base">
                                        <p:cTn id="7" dur="5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43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39">
                                            <p:txEl>
                                              <p:pRg st="1" end="1"/>
                                            </p:txEl>
                                          </p:spTgt>
                                        </p:tgtEl>
                                        <p:attrNameLst>
                                          <p:attrName>style.visibility</p:attrName>
                                        </p:attrNameLst>
                                      </p:cBhvr>
                                      <p:to>
                                        <p:strVal val="visible"/>
                                      </p:to>
                                    </p:set>
                                    <p:anim calcmode="lin" valueType="num">
                                      <p:cBhvr additive="base">
                                        <p:cTn id="13" dur="5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43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339">
                                            <p:txEl>
                                              <p:pRg st="2" end="2"/>
                                            </p:txEl>
                                          </p:spTgt>
                                        </p:tgtEl>
                                        <p:attrNameLst>
                                          <p:attrName>style.visibility</p:attrName>
                                        </p:attrNameLst>
                                      </p:cBhvr>
                                      <p:to>
                                        <p:strVal val="visible"/>
                                      </p:to>
                                    </p:set>
                                    <p:anim calcmode="lin" valueType="num">
                                      <p:cBhvr additive="base">
                                        <p:cTn id="19" dur="5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433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026"/>
          <p:cNvSpPr>
            <a:spLocks noGrp="1" noChangeArrowheads="1"/>
          </p:cNvSpPr>
          <p:nvPr>
            <p:ph type="title"/>
          </p:nvPr>
        </p:nvSpPr>
        <p:spPr/>
        <p:txBody>
          <a:bodyPr>
            <a:normAutofit fontScale="90000"/>
          </a:bodyPr>
          <a:lstStyle/>
          <a:p>
            <a:r>
              <a:rPr lang="en-US" b="1" dirty="0">
                <a:solidFill>
                  <a:srgbClr val="FF0000"/>
                </a:solidFill>
                <a:latin typeface="Times New Roman" pitchFamily="18" charset="0"/>
                <a:cs typeface="Times New Roman" pitchFamily="18" charset="0"/>
              </a:rPr>
              <a:t>Motion of  a Point Charge in a Magnetic Field</a:t>
            </a:r>
            <a:endParaRPr lang="en-GB" b="1" dirty="0">
              <a:solidFill>
                <a:srgbClr val="FF0000"/>
              </a:solidFill>
              <a:latin typeface="Times New Roman" pitchFamily="18" charset="0"/>
              <a:cs typeface="Times New Roman" pitchFamily="18" charset="0"/>
            </a:endParaRPr>
          </a:p>
        </p:txBody>
      </p:sp>
      <p:pic>
        <p:nvPicPr>
          <p:cNvPr id="60419" name="Picture 1027" descr="F28-12"/>
          <p:cNvPicPr>
            <a:picLocks noChangeAspect="1" noChangeArrowheads="1"/>
          </p:cNvPicPr>
          <p:nvPr/>
        </p:nvPicPr>
        <p:blipFill>
          <a:blip r:embed="rId2"/>
          <a:srcRect/>
          <a:stretch>
            <a:fillRect/>
          </a:stretch>
        </p:blipFill>
        <p:spPr bwMode="auto">
          <a:xfrm>
            <a:off x="685800" y="1905000"/>
            <a:ext cx="3479800" cy="3414713"/>
          </a:xfrm>
          <a:prstGeom prst="rect">
            <a:avLst/>
          </a:prstGeom>
          <a:noFill/>
        </p:spPr>
      </p:pic>
      <p:pic>
        <p:nvPicPr>
          <p:cNvPr id="60420" name="Picture 1028" descr="F28-15"/>
          <p:cNvPicPr>
            <a:picLocks noChangeAspect="1" noChangeArrowheads="1"/>
          </p:cNvPicPr>
          <p:nvPr/>
        </p:nvPicPr>
        <p:blipFill>
          <a:blip r:embed="rId3"/>
          <a:srcRect/>
          <a:stretch>
            <a:fillRect/>
          </a:stretch>
        </p:blipFill>
        <p:spPr bwMode="auto">
          <a:xfrm>
            <a:off x="4267200" y="2057400"/>
            <a:ext cx="4648200" cy="3089275"/>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0420"/>
                                        </p:tgtEl>
                                        <p:attrNameLst>
                                          <p:attrName>style.visibility</p:attrName>
                                        </p:attrNameLst>
                                      </p:cBhvr>
                                      <p:to>
                                        <p:strVal val="visible"/>
                                      </p:to>
                                    </p:set>
                                    <p:animEffect transition="in" filter="dissolve">
                                      <p:cBhvr>
                                        <p:cTn id="7" dur="500"/>
                                        <p:tgtEl>
                                          <p:spTgt spid="604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noAutofit/>
          </a:bodyPr>
          <a:lstStyle/>
          <a:p>
            <a:r>
              <a:rPr lang="en-US" sz="3600" b="1" dirty="0" smtClean="0">
                <a:solidFill>
                  <a:srgbClr val="FF0000"/>
                </a:solidFill>
                <a:latin typeface="Times New Roman" pitchFamily="18" charset="0"/>
                <a:cs typeface="Times New Roman" pitchFamily="18" charset="0"/>
              </a:rPr>
              <a:t>The </a:t>
            </a:r>
            <a:r>
              <a:rPr lang="en-US" sz="3600" b="1" dirty="0">
                <a:solidFill>
                  <a:srgbClr val="FF0000"/>
                </a:solidFill>
                <a:latin typeface="Times New Roman" pitchFamily="18" charset="0"/>
                <a:cs typeface="Times New Roman" pitchFamily="18" charset="0"/>
              </a:rPr>
              <a:t>Magnetic Field of Moving Point Charges</a:t>
            </a:r>
          </a:p>
        </p:txBody>
      </p:sp>
      <p:sp>
        <p:nvSpPr>
          <p:cNvPr id="17411" name="Rectangle 3"/>
          <p:cNvSpPr>
            <a:spLocks noGrp="1" noChangeArrowheads="1"/>
          </p:cNvSpPr>
          <p:nvPr>
            <p:ph type="body" idx="1"/>
          </p:nvPr>
        </p:nvSpPr>
        <p:spPr/>
        <p:txBody>
          <a:bodyPr/>
          <a:lstStyle/>
          <a:p>
            <a:r>
              <a:rPr lang="en-US" b="1" dirty="0">
                <a:latin typeface="Times New Roman" pitchFamily="18" charset="0"/>
                <a:cs typeface="Times New Roman" pitchFamily="18" charset="0"/>
              </a:rPr>
              <a:t>Point charge q moving with velocity v produces a field B at point P</a:t>
            </a:r>
          </a:p>
          <a:p>
            <a:endParaRPr lang="en-US" dirty="0"/>
          </a:p>
          <a:p>
            <a:endParaRPr lang="en-US" dirty="0"/>
          </a:p>
          <a:p>
            <a:endParaRPr lang="en-US" dirty="0"/>
          </a:p>
        </p:txBody>
      </p:sp>
      <p:graphicFrame>
        <p:nvGraphicFramePr>
          <p:cNvPr id="17414" name="Object 6"/>
          <p:cNvGraphicFramePr>
            <a:graphicFrameLocks noChangeAspect="1"/>
          </p:cNvGraphicFramePr>
          <p:nvPr/>
        </p:nvGraphicFramePr>
        <p:xfrm>
          <a:off x="4953000" y="2971800"/>
          <a:ext cx="4038600" cy="1990725"/>
        </p:xfrm>
        <a:graphic>
          <a:graphicData uri="http://schemas.openxmlformats.org/presentationml/2006/ole">
            <p:oleObj spid="_x0000_s36866" name="Equation" r:id="rId3" imgW="901440" imgH="444240" progId="Equation.3">
              <p:embed/>
            </p:oleObj>
          </a:graphicData>
        </a:graphic>
      </p:graphicFrame>
      <p:pic>
        <p:nvPicPr>
          <p:cNvPr id="17415" name="Picture 7" descr="F29-01"/>
          <p:cNvPicPr>
            <a:picLocks noChangeAspect="1" noChangeArrowheads="1"/>
          </p:cNvPicPr>
          <p:nvPr/>
        </p:nvPicPr>
        <p:blipFill>
          <a:blip r:embed="rId4"/>
          <a:srcRect/>
          <a:stretch>
            <a:fillRect/>
          </a:stretch>
        </p:blipFill>
        <p:spPr bwMode="auto">
          <a:xfrm>
            <a:off x="228600" y="3048000"/>
            <a:ext cx="4572000" cy="1795463"/>
          </a:xfrm>
          <a:prstGeom prst="rect">
            <a:avLst/>
          </a:prstGeom>
          <a:noFill/>
        </p:spPr>
      </p:pic>
      <p:sp>
        <p:nvSpPr>
          <p:cNvPr id="17416" name="Text Box 8"/>
          <p:cNvSpPr txBox="1">
            <a:spLocks noChangeArrowheads="1"/>
          </p:cNvSpPr>
          <p:nvPr/>
        </p:nvSpPr>
        <p:spPr bwMode="auto">
          <a:xfrm>
            <a:off x="2209800" y="5257800"/>
            <a:ext cx="3178114" cy="646331"/>
          </a:xfrm>
          <a:prstGeom prst="rect">
            <a:avLst/>
          </a:prstGeom>
          <a:noFill/>
          <a:ln w="9525">
            <a:noFill/>
            <a:miter lim="800000"/>
            <a:headEnd/>
            <a:tailEnd/>
          </a:ln>
          <a:effectLst/>
        </p:spPr>
        <p:txBody>
          <a:bodyPr wrap="none">
            <a:spAutoFit/>
          </a:bodyPr>
          <a:lstStyle/>
          <a:p>
            <a:r>
              <a:rPr lang="en-US" b="1" i="1" dirty="0" err="1">
                <a:latin typeface="Times New Roman" pitchFamily="18" charset="0"/>
                <a:cs typeface="Times New Roman" pitchFamily="18" charset="0"/>
              </a:rPr>
              <a:t>μ</a:t>
            </a:r>
            <a:r>
              <a:rPr lang="en-US" b="1" i="1" baseline="-25000" dirty="0" err="1">
                <a:latin typeface="Times New Roman" pitchFamily="18" charset="0"/>
                <a:cs typeface="Times New Roman" pitchFamily="18" charset="0"/>
              </a:rPr>
              <a:t>o</a:t>
            </a:r>
            <a:r>
              <a:rPr lang="en-US" b="1" i="1" dirty="0">
                <a:latin typeface="Times New Roman" pitchFamily="18" charset="0"/>
                <a:cs typeface="Times New Roman" pitchFamily="18" charset="0"/>
              </a:rPr>
              <a:t>= </a:t>
            </a:r>
            <a:r>
              <a:rPr lang="en-US" b="1" dirty="0">
                <a:latin typeface="Times New Roman" pitchFamily="18" charset="0"/>
                <a:cs typeface="Times New Roman" pitchFamily="18" charset="0"/>
              </a:rPr>
              <a:t>permeability of free space </a:t>
            </a:r>
          </a:p>
          <a:p>
            <a:r>
              <a:rPr lang="en-US" b="1" i="1" dirty="0" err="1">
                <a:latin typeface="Times New Roman" pitchFamily="18" charset="0"/>
                <a:cs typeface="Times New Roman" pitchFamily="18" charset="0"/>
              </a:rPr>
              <a:t>μ</a:t>
            </a:r>
            <a:r>
              <a:rPr lang="en-US" b="1" i="1" baseline="-25000" dirty="0" err="1">
                <a:latin typeface="Times New Roman" pitchFamily="18" charset="0"/>
                <a:cs typeface="Times New Roman" pitchFamily="18" charset="0"/>
              </a:rPr>
              <a:t>o</a:t>
            </a:r>
            <a:r>
              <a:rPr lang="en-US" b="1" dirty="0">
                <a:latin typeface="Times New Roman" pitchFamily="18" charset="0"/>
                <a:cs typeface="Times New Roman" pitchFamily="18" charset="0"/>
              </a:rPr>
              <a:t>= 4</a:t>
            </a:r>
            <a:r>
              <a:rPr lang="en-US" b="1" dirty="0">
                <a:latin typeface="Times New Roman" pitchFamily="18" charset="0"/>
                <a:cs typeface="Times New Roman" pitchFamily="18" charset="0"/>
                <a:sym typeface="Symbol" pitchFamily="18" charset="2"/>
              </a:rPr>
              <a:t> </a:t>
            </a:r>
            <a:r>
              <a:rPr lang="en-US" b="1" dirty="0">
                <a:latin typeface="Times New Roman" pitchFamily="18" charset="0"/>
                <a:cs typeface="Times New Roman" pitchFamily="18" charset="0"/>
              </a:rPr>
              <a:t>x 10</a:t>
            </a:r>
            <a:r>
              <a:rPr lang="en-US" b="1" baseline="30000" dirty="0">
                <a:latin typeface="Times New Roman" pitchFamily="18" charset="0"/>
                <a:cs typeface="Times New Roman" pitchFamily="18" charset="0"/>
              </a:rPr>
              <a:t>-7</a:t>
            </a:r>
            <a:r>
              <a:rPr lang="en-US" b="1" dirty="0">
                <a:latin typeface="Times New Roman" pitchFamily="18" charset="0"/>
                <a:cs typeface="Times New Roman" pitchFamily="18" charset="0"/>
              </a:rPr>
              <a:t> T·m·A</a:t>
            </a:r>
            <a:r>
              <a:rPr lang="en-US" b="1" baseline="30000" dirty="0">
                <a:latin typeface="Times New Roman" pitchFamily="18" charset="0"/>
                <a:cs typeface="Times New Roman" pitchFamily="18" charset="0"/>
              </a:rPr>
              <a:t>-1</a:t>
            </a:r>
            <a:endParaRPr lang="en-GB" b="1" baseline="30000"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 calcmode="lin" valueType="num">
                                      <p:cBhvr additive="base">
                                        <p:cTn id="7" dur="5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74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17415"/>
                                        </p:tgtEl>
                                        <p:attrNameLst>
                                          <p:attrName>style.visibility</p:attrName>
                                        </p:attrNameLst>
                                      </p:cBhvr>
                                      <p:to>
                                        <p:strVal val="visible"/>
                                      </p:to>
                                    </p:set>
                                    <p:animEffect transition="in" filter="dissolve">
                                      <p:cBhvr>
                                        <p:cTn id="13" dur="500"/>
                                        <p:tgtEl>
                                          <p:spTgt spid="17415"/>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17414"/>
                                        </p:tgtEl>
                                        <p:attrNameLst>
                                          <p:attrName>style.visibility</p:attrName>
                                        </p:attrNameLst>
                                      </p:cBhvr>
                                      <p:to>
                                        <p:strVal val="visible"/>
                                      </p:to>
                                    </p:set>
                                    <p:animEffect transition="in" filter="dissolve">
                                      <p:cBhvr>
                                        <p:cTn id="18" dur="500"/>
                                        <p:tgtEl>
                                          <p:spTgt spid="17414"/>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17416"/>
                                        </p:tgtEl>
                                        <p:attrNameLst>
                                          <p:attrName>style.visibility</p:attrName>
                                        </p:attrNameLst>
                                      </p:cBhvr>
                                      <p:to>
                                        <p:strVal val="visible"/>
                                      </p:to>
                                    </p:set>
                                    <p:animEffect transition="in" filter="dissolve">
                                      <p:cBhvr>
                                        <p:cTn id="23" dur="500"/>
                                        <p:tgtEl>
                                          <p:spTgt spid="17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build="p" autoUpdateAnimBg="0"/>
      <p:bldP spid="17416" grpId="0"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33400" y="152400"/>
            <a:ext cx="4343400" cy="461665"/>
          </a:xfrm>
          <a:prstGeom prst="rect">
            <a:avLst/>
          </a:prstGeom>
          <a:noFill/>
        </p:spPr>
        <p:txBody>
          <a:bodyPr wrap="square" rtlCol="0">
            <a:spAutoFit/>
          </a:bodyPr>
          <a:lstStyle/>
          <a:p>
            <a:r>
              <a:rPr lang="en-US" sz="2400" b="1" dirty="0" smtClean="0">
                <a:solidFill>
                  <a:srgbClr val="FF0000"/>
                </a:solidFill>
                <a:latin typeface="Times New Roman" pitchFamily="18" charset="0"/>
                <a:cs typeface="Times New Roman" pitchFamily="18" charset="0"/>
              </a:rPr>
              <a:t>The Magnetic  Induction B</a:t>
            </a:r>
            <a:endParaRPr lang="en-US" sz="2400" b="1" dirty="0">
              <a:solidFill>
                <a:srgbClr val="FF0000"/>
              </a:solidFill>
              <a:latin typeface="Times New Roman" pitchFamily="18" charset="0"/>
              <a:cs typeface="Times New Roman" pitchFamily="18" charset="0"/>
            </a:endParaRPr>
          </a:p>
        </p:txBody>
      </p:sp>
      <p:sp>
        <p:nvSpPr>
          <p:cNvPr id="5" name="Rectangle 4"/>
          <p:cNvSpPr/>
          <p:nvPr/>
        </p:nvSpPr>
        <p:spPr>
          <a:xfrm>
            <a:off x="228600" y="762000"/>
            <a:ext cx="8534400" cy="1323439"/>
          </a:xfrm>
          <a:prstGeom prst="rect">
            <a:avLst/>
          </a:prstGeom>
        </p:spPr>
        <p:txBody>
          <a:bodyPr wrap="square">
            <a:spAutoFit/>
          </a:bodyPr>
          <a:lstStyle/>
          <a:p>
            <a:r>
              <a:rPr lang="en-US" sz="2000" b="1" dirty="0" smtClean="0">
                <a:latin typeface="Times New Roman" pitchFamily="18" charset="0"/>
                <a:cs typeface="Times New Roman" pitchFamily="18" charset="0"/>
              </a:rPr>
              <a:t>The </a:t>
            </a:r>
            <a:r>
              <a:rPr lang="en-US" sz="2000" b="1" dirty="0" err="1" smtClean="0">
                <a:latin typeface="Times New Roman" pitchFamily="18" charset="0"/>
                <a:cs typeface="Times New Roman" pitchFamily="18" charset="0"/>
              </a:rPr>
              <a:t>Biot–Savart</a:t>
            </a:r>
            <a:r>
              <a:rPr lang="en-US" sz="2000" b="1" dirty="0" smtClean="0">
                <a:latin typeface="Times New Roman" pitchFamily="18" charset="0"/>
                <a:cs typeface="Times New Roman" pitchFamily="18" charset="0"/>
              </a:rPr>
              <a:t> Law (The magnetic field set up by a current carrying conductor can be found from that law. It means the contribution dB to the field produced by a current-length element (ids) at a point P located a distance r </a:t>
            </a:r>
            <a:r>
              <a:rPr lang="en-US" sz="2000" b="1" i="1" dirty="0" smtClean="0">
                <a:latin typeface="Times New Roman" pitchFamily="18" charset="0"/>
                <a:cs typeface="Times New Roman" pitchFamily="18" charset="0"/>
              </a:rPr>
              <a:t>from the current element is: </a:t>
            </a:r>
            <a:endParaRPr lang="en-US" sz="2000" dirty="0">
              <a:latin typeface="Times New Roman" pitchFamily="18" charset="0"/>
              <a:cs typeface="Times New Roman" pitchFamily="18" charset="0"/>
            </a:endParaRPr>
          </a:p>
        </p:txBody>
      </p:sp>
      <p:pic>
        <p:nvPicPr>
          <p:cNvPr id="97281" name="Picture 1"/>
          <p:cNvPicPr>
            <a:picLocks noChangeAspect="1" noChangeArrowheads="1"/>
          </p:cNvPicPr>
          <p:nvPr/>
        </p:nvPicPr>
        <p:blipFill>
          <a:blip r:embed="rId2"/>
          <a:srcRect/>
          <a:stretch>
            <a:fillRect/>
          </a:stretch>
        </p:blipFill>
        <p:spPr bwMode="auto">
          <a:xfrm>
            <a:off x="5715000" y="1676400"/>
            <a:ext cx="2238375" cy="771525"/>
          </a:xfrm>
          <a:prstGeom prst="rect">
            <a:avLst/>
          </a:prstGeom>
          <a:noFill/>
          <a:ln w="9525">
            <a:noFill/>
            <a:miter lim="800000"/>
            <a:headEnd/>
            <a:tailEnd/>
          </a:ln>
          <a:effectLst/>
        </p:spPr>
      </p:pic>
      <p:pic>
        <p:nvPicPr>
          <p:cNvPr id="6" name="Picture 2"/>
          <p:cNvPicPr>
            <a:picLocks noChangeAspect="1" noChangeArrowheads="1"/>
          </p:cNvPicPr>
          <p:nvPr/>
        </p:nvPicPr>
        <p:blipFill>
          <a:blip r:embed="rId3"/>
          <a:srcRect/>
          <a:stretch>
            <a:fillRect/>
          </a:stretch>
        </p:blipFill>
        <p:spPr bwMode="auto">
          <a:xfrm>
            <a:off x="5638800" y="2743200"/>
            <a:ext cx="3505200" cy="1981200"/>
          </a:xfrm>
          <a:prstGeom prst="rect">
            <a:avLst/>
          </a:prstGeom>
          <a:noFill/>
          <a:ln w="9525">
            <a:noFill/>
            <a:miter lim="800000"/>
            <a:headEnd/>
            <a:tailEnd/>
          </a:ln>
          <a:effectLst/>
        </p:spPr>
      </p:pic>
      <p:pic>
        <p:nvPicPr>
          <p:cNvPr id="97283" name="Picture 3" descr="C:\Users\Ho\AppData\Local\Temp\SNAGHTML268299b2.PNG"/>
          <p:cNvPicPr>
            <a:picLocks noChangeAspect="1" noChangeArrowheads="1"/>
          </p:cNvPicPr>
          <p:nvPr/>
        </p:nvPicPr>
        <p:blipFill>
          <a:blip r:embed="rId4"/>
          <a:srcRect/>
          <a:stretch>
            <a:fillRect/>
          </a:stretch>
        </p:blipFill>
        <p:spPr bwMode="auto">
          <a:xfrm>
            <a:off x="228600" y="2209800"/>
            <a:ext cx="5334000" cy="4114800"/>
          </a:xfrm>
          <a:prstGeom prst="rect">
            <a:avLst/>
          </a:prstGeom>
          <a:noFill/>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srcRect/>
          <a:stretch>
            <a:fillRect/>
          </a:stretch>
        </p:blipFill>
        <p:spPr bwMode="auto">
          <a:xfrm>
            <a:off x="304800" y="533400"/>
            <a:ext cx="8382000" cy="5715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srcRect/>
          <a:stretch>
            <a:fillRect/>
          </a:stretch>
        </p:blipFill>
        <p:spPr bwMode="auto">
          <a:xfrm>
            <a:off x="457200" y="0"/>
            <a:ext cx="7696200" cy="3276600"/>
          </a:xfrm>
          <a:prstGeom prst="rect">
            <a:avLst/>
          </a:prstGeom>
          <a:noFill/>
          <a:ln w="9525">
            <a:noFill/>
            <a:miter lim="800000"/>
            <a:headEnd/>
            <a:tailEnd/>
          </a:ln>
          <a:effectLst/>
        </p:spPr>
      </p:pic>
      <p:pic>
        <p:nvPicPr>
          <p:cNvPr id="5" name="Picture 5" descr="F29-20a"/>
          <p:cNvPicPr>
            <a:picLocks noChangeAspect="1" noChangeArrowheads="1"/>
          </p:cNvPicPr>
          <p:nvPr/>
        </p:nvPicPr>
        <p:blipFill>
          <a:blip r:embed="rId3"/>
          <a:srcRect/>
          <a:stretch>
            <a:fillRect/>
          </a:stretch>
        </p:blipFill>
        <p:spPr bwMode="auto">
          <a:xfrm>
            <a:off x="1295400" y="3200400"/>
            <a:ext cx="2960687" cy="2743200"/>
          </a:xfrm>
          <a:prstGeom prst="rect">
            <a:avLst/>
          </a:prstGeom>
          <a:noFill/>
        </p:spPr>
      </p:pic>
      <p:pic>
        <p:nvPicPr>
          <p:cNvPr id="6" name="Picture 6" descr="F29-20b"/>
          <p:cNvPicPr>
            <a:picLocks noChangeAspect="1" noChangeArrowheads="1"/>
          </p:cNvPicPr>
          <p:nvPr/>
        </p:nvPicPr>
        <p:blipFill>
          <a:blip r:embed="rId4"/>
          <a:srcRect/>
          <a:stretch>
            <a:fillRect/>
          </a:stretch>
        </p:blipFill>
        <p:spPr bwMode="auto">
          <a:xfrm>
            <a:off x="5181600" y="3124200"/>
            <a:ext cx="2960688" cy="2895600"/>
          </a:xfrm>
          <a:prstGeom prst="rect">
            <a:avLst/>
          </a:prstGeom>
          <a:noFill/>
        </p:spPr>
      </p:pic>
      <p:sp>
        <p:nvSpPr>
          <p:cNvPr id="7" name="Text Box 7"/>
          <p:cNvSpPr txBox="1">
            <a:spLocks noChangeArrowheads="1"/>
          </p:cNvSpPr>
          <p:nvPr/>
        </p:nvSpPr>
        <p:spPr bwMode="auto">
          <a:xfrm>
            <a:off x="1295400" y="5943600"/>
            <a:ext cx="2743200" cy="369332"/>
          </a:xfrm>
          <a:prstGeom prst="rect">
            <a:avLst/>
          </a:prstGeom>
          <a:noFill/>
          <a:ln w="9525">
            <a:noFill/>
            <a:miter lim="800000"/>
            <a:headEnd/>
            <a:tailEnd/>
          </a:ln>
          <a:effectLst/>
        </p:spPr>
        <p:txBody>
          <a:bodyPr>
            <a:spAutoFit/>
          </a:bodyPr>
          <a:lstStyle/>
          <a:p>
            <a:pPr algn="ctr">
              <a:spcBef>
                <a:spcPct val="50000"/>
              </a:spcBef>
            </a:pPr>
            <a:r>
              <a:rPr lang="en-US" b="1" dirty="0">
                <a:solidFill>
                  <a:srgbClr val="FF0000"/>
                </a:solidFill>
                <a:latin typeface="Times New Roman" pitchFamily="18" charset="0"/>
                <a:cs typeface="Times New Roman" pitchFamily="18" charset="0"/>
              </a:rPr>
              <a:t>Electric dipole</a:t>
            </a:r>
          </a:p>
        </p:txBody>
      </p:sp>
      <p:sp>
        <p:nvSpPr>
          <p:cNvPr id="8" name="Text Box 8"/>
          <p:cNvSpPr txBox="1">
            <a:spLocks noChangeArrowheads="1"/>
          </p:cNvSpPr>
          <p:nvPr/>
        </p:nvSpPr>
        <p:spPr bwMode="auto">
          <a:xfrm>
            <a:off x="5334000" y="6035675"/>
            <a:ext cx="2743200" cy="646331"/>
          </a:xfrm>
          <a:prstGeom prst="rect">
            <a:avLst/>
          </a:prstGeom>
          <a:noFill/>
          <a:ln w="9525">
            <a:noFill/>
            <a:miter lim="800000"/>
            <a:headEnd/>
            <a:tailEnd/>
          </a:ln>
          <a:effectLst/>
        </p:spPr>
        <p:txBody>
          <a:bodyPr>
            <a:spAutoFit/>
          </a:bodyPr>
          <a:lstStyle/>
          <a:p>
            <a:pPr>
              <a:spcBef>
                <a:spcPct val="50000"/>
              </a:spcBef>
            </a:pPr>
            <a:r>
              <a:rPr lang="en-US" b="1" dirty="0">
                <a:solidFill>
                  <a:srgbClr val="FF0000"/>
                </a:solidFill>
                <a:latin typeface="Times New Roman" pitchFamily="18" charset="0"/>
                <a:cs typeface="Times New Roman" pitchFamily="18" charset="0"/>
              </a:rPr>
              <a:t>Magnetic dipole (or current loop)</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p:txBody>
          <a:bodyPr>
            <a:normAutofit/>
          </a:bodyPr>
          <a:lstStyle/>
          <a:p>
            <a:r>
              <a:rPr lang="en-US" b="1" dirty="0" smtClean="0">
                <a:solidFill>
                  <a:srgbClr val="FF0000"/>
                </a:solidFill>
                <a:latin typeface="Times New Roman" pitchFamily="18" charset="0"/>
                <a:cs typeface="Times New Roman" pitchFamily="18" charset="0"/>
              </a:rPr>
              <a:t>The </a:t>
            </a:r>
            <a:r>
              <a:rPr lang="en-US" b="1" dirty="0">
                <a:solidFill>
                  <a:srgbClr val="FF0000"/>
                </a:solidFill>
                <a:latin typeface="Times New Roman" pitchFamily="18" charset="0"/>
                <a:cs typeface="Times New Roman" pitchFamily="18" charset="0"/>
              </a:rPr>
              <a:t>Magnetic Field of Currents</a:t>
            </a:r>
            <a:r>
              <a:rPr lang="en-US" b="1" dirty="0" smtClean="0">
                <a:solidFill>
                  <a:srgbClr val="FF0000"/>
                </a:solidFill>
                <a:latin typeface="Times New Roman" pitchFamily="18" charset="0"/>
                <a:cs typeface="Times New Roman" pitchFamily="18" charset="0"/>
              </a:rPr>
              <a:t>:</a:t>
            </a:r>
            <a:endParaRPr lang="en-GB" b="1" dirty="0">
              <a:solidFill>
                <a:srgbClr val="FF0000"/>
              </a:solidFill>
              <a:latin typeface="Times New Roman" pitchFamily="18" charset="0"/>
              <a:cs typeface="Times New Roman" pitchFamily="18" charset="0"/>
            </a:endParaRPr>
          </a:p>
        </p:txBody>
      </p:sp>
      <p:sp>
        <p:nvSpPr>
          <p:cNvPr id="65539" name="Rectangle 3"/>
          <p:cNvSpPr>
            <a:spLocks noGrp="1" noChangeArrowheads="1"/>
          </p:cNvSpPr>
          <p:nvPr>
            <p:ph type="body" idx="1"/>
          </p:nvPr>
        </p:nvSpPr>
        <p:spPr>
          <a:xfrm>
            <a:off x="685800" y="1676400"/>
            <a:ext cx="7772400" cy="4114800"/>
          </a:xfrm>
        </p:spPr>
        <p:txBody>
          <a:bodyPr/>
          <a:lstStyle/>
          <a:p>
            <a:r>
              <a:rPr lang="en-US" b="1" dirty="0" smtClean="0">
                <a:latin typeface="Times New Roman" pitchFamily="18" charset="0"/>
                <a:cs typeface="Times New Roman" pitchFamily="18" charset="0"/>
              </a:rPr>
              <a:t>Current </a:t>
            </a:r>
            <a:r>
              <a:rPr lang="en-US" b="1" dirty="0">
                <a:latin typeface="Times New Roman" pitchFamily="18" charset="0"/>
                <a:cs typeface="Times New Roman" pitchFamily="18" charset="0"/>
              </a:rPr>
              <a:t>as a series of moving charges – replace </a:t>
            </a:r>
            <a:r>
              <a:rPr lang="en-US" b="1" i="1" dirty="0" err="1">
                <a:latin typeface="Times New Roman" pitchFamily="18" charset="0"/>
                <a:cs typeface="Times New Roman" pitchFamily="18" charset="0"/>
              </a:rPr>
              <a:t>q</a:t>
            </a:r>
            <a:r>
              <a:rPr lang="en-US" b="1" u="sng" dirty="0" err="1">
                <a:latin typeface="Times New Roman" pitchFamily="18" charset="0"/>
                <a:cs typeface="Times New Roman" pitchFamily="18" charset="0"/>
              </a:rPr>
              <a:t>v</a:t>
            </a:r>
            <a:r>
              <a:rPr lang="en-US" b="1" dirty="0">
                <a:latin typeface="Times New Roman" pitchFamily="18" charset="0"/>
                <a:cs typeface="Times New Roman" pitchFamily="18" charset="0"/>
              </a:rPr>
              <a:t>  by </a:t>
            </a:r>
            <a:r>
              <a:rPr lang="en-US" b="1" i="1" dirty="0" err="1">
                <a:latin typeface="Times New Roman" pitchFamily="18" charset="0"/>
                <a:cs typeface="Times New Roman" pitchFamily="18" charset="0"/>
              </a:rPr>
              <a:t>I</a:t>
            </a:r>
            <a:r>
              <a:rPr lang="en-US" b="1" u="sng" dirty="0" err="1">
                <a:latin typeface="Times New Roman" pitchFamily="18" charset="0"/>
                <a:cs typeface="Times New Roman" pitchFamily="18" charset="0"/>
              </a:rPr>
              <a:t>dl</a:t>
            </a:r>
            <a:endParaRPr lang="en-GB" b="1" u="sng" dirty="0">
              <a:latin typeface="Times New Roman" pitchFamily="18" charset="0"/>
              <a:cs typeface="Times New Roman" pitchFamily="18" charset="0"/>
            </a:endParaRPr>
          </a:p>
        </p:txBody>
      </p:sp>
      <p:pic>
        <p:nvPicPr>
          <p:cNvPr id="65540" name="Picture 4" descr="F29-03"/>
          <p:cNvPicPr>
            <a:picLocks noChangeAspect="1" noChangeArrowheads="1"/>
          </p:cNvPicPr>
          <p:nvPr/>
        </p:nvPicPr>
        <p:blipFill>
          <a:blip r:embed="rId3"/>
          <a:srcRect/>
          <a:stretch>
            <a:fillRect/>
          </a:stretch>
        </p:blipFill>
        <p:spPr bwMode="auto">
          <a:xfrm>
            <a:off x="228600" y="3022600"/>
            <a:ext cx="4165600" cy="2768600"/>
          </a:xfrm>
          <a:prstGeom prst="rect">
            <a:avLst/>
          </a:prstGeom>
          <a:noFill/>
        </p:spPr>
      </p:pic>
      <p:graphicFrame>
        <p:nvGraphicFramePr>
          <p:cNvPr id="118784" name="Object 0"/>
          <p:cNvGraphicFramePr>
            <a:graphicFrameLocks noChangeAspect="1"/>
          </p:cNvGraphicFramePr>
          <p:nvPr/>
        </p:nvGraphicFramePr>
        <p:xfrm>
          <a:off x="4724400" y="3124200"/>
          <a:ext cx="4264025" cy="1843088"/>
        </p:xfrm>
        <a:graphic>
          <a:graphicData uri="http://schemas.openxmlformats.org/presentationml/2006/ole">
            <p:oleObj spid="_x0000_s37890" name="Equation" r:id="rId4" imgW="1028520" imgH="444240" progId="Equation.3">
              <p:embed/>
            </p:oleObj>
          </a:graphicData>
        </a:graphic>
      </p:graphicFrame>
      <p:sp>
        <p:nvSpPr>
          <p:cNvPr id="65542" name="Text Box 6"/>
          <p:cNvSpPr txBox="1">
            <a:spLocks noChangeArrowheads="1"/>
          </p:cNvSpPr>
          <p:nvPr/>
        </p:nvSpPr>
        <p:spPr bwMode="auto">
          <a:xfrm>
            <a:off x="4800600" y="5029200"/>
            <a:ext cx="3962400" cy="1066800"/>
          </a:xfrm>
          <a:prstGeom prst="rect">
            <a:avLst/>
          </a:prstGeom>
          <a:noFill/>
          <a:ln w="9525">
            <a:noFill/>
            <a:miter lim="800000"/>
            <a:headEnd/>
            <a:tailEnd/>
          </a:ln>
          <a:effectLst/>
        </p:spPr>
        <p:txBody>
          <a:bodyPr>
            <a:spAutoFit/>
          </a:bodyPr>
          <a:lstStyle/>
          <a:p>
            <a:pPr>
              <a:spcBef>
                <a:spcPct val="50000"/>
              </a:spcBef>
            </a:pPr>
            <a:r>
              <a:rPr lang="en-US" sz="3200" b="1" dirty="0">
                <a:latin typeface="Times New Roman" pitchFamily="18" charset="0"/>
                <a:cs typeface="Times New Roman" pitchFamily="18" charset="0"/>
              </a:rPr>
              <a:t>Add each element to get  total B field</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5539">
                                            <p:txEl>
                                              <p:pRg st="0" end="0"/>
                                            </p:txEl>
                                          </p:spTgt>
                                        </p:tgtEl>
                                        <p:attrNameLst>
                                          <p:attrName>style.visibility</p:attrName>
                                        </p:attrNameLst>
                                      </p:cBhvr>
                                      <p:to>
                                        <p:strVal val="visible"/>
                                      </p:to>
                                    </p:set>
                                    <p:anim calcmode="lin" valueType="num">
                                      <p:cBhvr additive="base">
                                        <p:cTn id="7" dur="500" fill="hold"/>
                                        <p:tgtEl>
                                          <p:spTgt spid="6553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55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65540"/>
                                        </p:tgtEl>
                                        <p:attrNameLst>
                                          <p:attrName>style.visibility</p:attrName>
                                        </p:attrNameLst>
                                      </p:cBhvr>
                                      <p:to>
                                        <p:strVal val="visible"/>
                                      </p:to>
                                    </p:set>
                                    <p:animEffect transition="in" filter="dissolve">
                                      <p:cBhvr>
                                        <p:cTn id="13" dur="500"/>
                                        <p:tgtEl>
                                          <p:spTgt spid="65540"/>
                                        </p:tgtEl>
                                      </p:cBhvr>
                                    </p:animEffect>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nodeType="clickEffect">
                                  <p:stCondLst>
                                    <p:cond delay="0"/>
                                  </p:stCondLst>
                                  <p:childTnLst>
                                    <p:set>
                                      <p:cBhvr>
                                        <p:cTn id="17" dur="1" fill="hold">
                                          <p:stCondLst>
                                            <p:cond delay="0"/>
                                          </p:stCondLst>
                                        </p:cTn>
                                        <p:tgtEl>
                                          <p:spTgt spid="118784"/>
                                        </p:tgtEl>
                                        <p:attrNameLst>
                                          <p:attrName>style.visibility</p:attrName>
                                        </p:attrNameLst>
                                      </p:cBhvr>
                                      <p:to>
                                        <p:strVal val="visible"/>
                                      </p:to>
                                    </p:set>
                                    <p:animEffect transition="in" filter="dissolve">
                                      <p:cBhvr>
                                        <p:cTn id="18" dur="500"/>
                                        <p:tgtEl>
                                          <p:spTgt spid="118784"/>
                                        </p:tgtEl>
                                      </p:cBhvr>
                                    </p:animEffect>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grpId="0" nodeType="clickEffect">
                                  <p:stCondLst>
                                    <p:cond delay="0"/>
                                  </p:stCondLst>
                                  <p:childTnLst>
                                    <p:set>
                                      <p:cBhvr>
                                        <p:cTn id="22" dur="1" fill="hold">
                                          <p:stCondLst>
                                            <p:cond delay="0"/>
                                          </p:stCondLst>
                                        </p:cTn>
                                        <p:tgtEl>
                                          <p:spTgt spid="65542"/>
                                        </p:tgtEl>
                                        <p:attrNameLst>
                                          <p:attrName>style.visibility</p:attrName>
                                        </p:attrNameLst>
                                      </p:cBhvr>
                                      <p:to>
                                        <p:strVal val="visible"/>
                                      </p:to>
                                    </p:set>
                                    <p:animEffect transition="in" filter="dissolve">
                                      <p:cBhvr>
                                        <p:cTn id="23" dur="500"/>
                                        <p:tgtEl>
                                          <p:spTgt spid="655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build="p" autoUpdateAnimBg="0"/>
      <p:bldP spid="65542"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8435" name="Rectangle 3"/>
          <p:cNvSpPr>
            <a:spLocks noGrp="1" noChangeArrowheads="1"/>
          </p:cNvSpPr>
          <p:nvPr>
            <p:ph type="body" idx="1"/>
          </p:nvPr>
        </p:nvSpPr>
        <p:spPr>
          <a:xfrm>
            <a:off x="685800" y="1219200"/>
            <a:ext cx="7772400" cy="4114800"/>
          </a:xfrm>
        </p:spPr>
        <p:txBody>
          <a:bodyPr/>
          <a:lstStyle/>
          <a:p>
            <a:r>
              <a:rPr lang="en-US" b="1" dirty="0" smtClean="0">
                <a:latin typeface="Times New Roman" pitchFamily="18" charset="0"/>
                <a:cs typeface="Times New Roman" pitchFamily="18" charset="0"/>
              </a:rPr>
              <a:t> </a:t>
            </a:r>
            <a:r>
              <a:rPr lang="en-US" b="1" dirty="0">
                <a:latin typeface="Times New Roman" pitchFamily="18" charset="0"/>
                <a:cs typeface="Times New Roman" pitchFamily="18" charset="0"/>
              </a:rPr>
              <a:t>The net flux of magnetic field lines through a closed surface is zero (i.e. no magnetic monopoles)</a:t>
            </a:r>
            <a:endParaRPr lang="en-GB" b="1" dirty="0">
              <a:latin typeface="Times New Roman" pitchFamily="18" charset="0"/>
              <a:cs typeface="Times New Roman" pitchFamily="18" charset="0"/>
            </a:endParaRPr>
          </a:p>
          <a:p>
            <a:pPr>
              <a:buFont typeface="Wingdings" pitchFamily="2" charset="2"/>
              <a:buNone/>
            </a:pPr>
            <a:endParaRPr lang="en-US" dirty="0"/>
          </a:p>
        </p:txBody>
      </p:sp>
      <p:graphicFrame>
        <p:nvGraphicFramePr>
          <p:cNvPr id="18437" name="Object 5"/>
          <p:cNvGraphicFramePr>
            <a:graphicFrameLocks noChangeAspect="1"/>
          </p:cNvGraphicFramePr>
          <p:nvPr/>
        </p:nvGraphicFramePr>
        <p:xfrm>
          <a:off x="1714500" y="3048000"/>
          <a:ext cx="6627813" cy="1789113"/>
        </p:xfrm>
        <a:graphic>
          <a:graphicData uri="http://schemas.openxmlformats.org/presentationml/2006/ole">
            <p:oleObj spid="_x0000_s38914" name="Equation" r:id="rId3" imgW="1130040" imgH="304560" progId="Equation.3">
              <p:embed/>
            </p:oleObj>
          </a:graphicData>
        </a:graphic>
      </p:graphicFrame>
      <p:grpSp>
        <p:nvGrpSpPr>
          <p:cNvPr id="2" name="Group 10"/>
          <p:cNvGrpSpPr>
            <a:grpSpLocks/>
          </p:cNvGrpSpPr>
          <p:nvPr/>
        </p:nvGrpSpPr>
        <p:grpSpPr bwMode="auto">
          <a:xfrm>
            <a:off x="1066800" y="4267198"/>
            <a:ext cx="1550988" cy="1095375"/>
            <a:chOff x="614" y="3168"/>
            <a:chExt cx="977" cy="690"/>
          </a:xfrm>
        </p:grpSpPr>
        <p:sp>
          <p:nvSpPr>
            <p:cNvPr id="18438" name="Line 6"/>
            <p:cNvSpPr>
              <a:spLocks noChangeShapeType="1"/>
            </p:cNvSpPr>
            <p:nvPr/>
          </p:nvSpPr>
          <p:spPr bwMode="auto">
            <a:xfrm flipH="1">
              <a:off x="912" y="3168"/>
              <a:ext cx="480" cy="528"/>
            </a:xfrm>
            <a:prstGeom prst="line">
              <a:avLst/>
            </a:prstGeom>
            <a:noFill/>
            <a:ln w="9525">
              <a:solidFill>
                <a:schemeClr val="tx1"/>
              </a:solidFill>
              <a:miter lim="800000"/>
              <a:headEnd/>
              <a:tailEnd type="triangle" w="med" len="med"/>
            </a:ln>
            <a:effectLst/>
          </p:spPr>
          <p:txBody>
            <a:bodyPr wrap="none"/>
            <a:lstStyle/>
            <a:p>
              <a:endParaRPr lang="en-US"/>
            </a:p>
          </p:txBody>
        </p:sp>
        <p:sp>
          <p:nvSpPr>
            <p:cNvPr id="18439" name="Text Box 7"/>
            <p:cNvSpPr txBox="1">
              <a:spLocks noChangeArrowheads="1"/>
            </p:cNvSpPr>
            <p:nvPr/>
          </p:nvSpPr>
          <p:spPr bwMode="auto">
            <a:xfrm>
              <a:off x="614" y="3625"/>
              <a:ext cx="977" cy="233"/>
            </a:xfrm>
            <a:prstGeom prst="rect">
              <a:avLst/>
            </a:prstGeom>
            <a:noFill/>
            <a:ln w="9525">
              <a:noFill/>
              <a:miter lim="800000"/>
              <a:headEnd/>
              <a:tailEnd/>
            </a:ln>
            <a:effectLst/>
          </p:spPr>
          <p:txBody>
            <a:bodyPr wrap="none">
              <a:spAutoFit/>
            </a:bodyPr>
            <a:lstStyle/>
            <a:p>
              <a:r>
                <a:rPr lang="en-US" b="1" dirty="0">
                  <a:latin typeface="Times New Roman" pitchFamily="18" charset="0"/>
                  <a:cs typeface="Times New Roman" pitchFamily="18" charset="0"/>
                </a:rPr>
                <a:t>Magnetic flux</a:t>
              </a:r>
              <a:endParaRPr lang="en-GB" b="1" dirty="0">
                <a:latin typeface="Times New Roman" pitchFamily="18" charset="0"/>
                <a:cs typeface="Times New Roman" pitchFamily="18" charset="0"/>
              </a:endParaRPr>
            </a:p>
          </p:txBody>
        </p:sp>
      </p:grpSp>
      <p:sp>
        <p:nvSpPr>
          <p:cNvPr id="18441" name="Rectangle 9"/>
          <p:cNvSpPr>
            <a:spLocks noGrp="1" noChangeArrowheads="1"/>
          </p:cNvSpPr>
          <p:nvPr>
            <p:ph type="title"/>
          </p:nvPr>
        </p:nvSpPr>
        <p:spPr>
          <a:noFill/>
          <a:ln/>
        </p:spPr>
        <p:txBody>
          <a:bodyPr/>
          <a:lstStyle/>
          <a:p>
            <a:r>
              <a:rPr lang="en-US" b="1" dirty="0" smtClean="0">
                <a:solidFill>
                  <a:srgbClr val="FF0000"/>
                </a:solidFill>
                <a:latin typeface="Times New Roman" pitchFamily="18" charset="0"/>
                <a:cs typeface="Times New Roman" pitchFamily="18" charset="0"/>
              </a:rPr>
              <a:t>Gauss</a:t>
            </a:r>
            <a:r>
              <a:rPr lang="en-US" b="1" dirty="0">
                <a:solidFill>
                  <a:srgbClr val="FF0000"/>
                </a:solidFill>
                <a:latin typeface="Times New Roman" pitchFamily="18" charset="0"/>
                <a:cs typeface="Times New Roman" pitchFamily="18" charset="0"/>
              </a:rPr>
              <a:t>’ Law for Magnetism</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5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9" presetClass="entr" presetSubtype="0" fill="hold" nodeType="clickEffect">
                                  <p:stCondLst>
                                    <p:cond delay="0"/>
                                  </p:stCondLst>
                                  <p:childTnLst>
                                    <p:set>
                                      <p:cBhvr>
                                        <p:cTn id="12" dur="1" fill="hold">
                                          <p:stCondLst>
                                            <p:cond delay="0"/>
                                          </p:stCondLst>
                                        </p:cTn>
                                        <p:tgtEl>
                                          <p:spTgt spid="18437"/>
                                        </p:tgtEl>
                                        <p:attrNameLst>
                                          <p:attrName>style.visibility</p:attrName>
                                        </p:attrNameLst>
                                      </p:cBhvr>
                                      <p:to>
                                        <p:strVal val="visible"/>
                                      </p:to>
                                    </p:set>
                                    <p:animEffect transition="in" filter="dissolve">
                                      <p:cBhvr>
                                        <p:cTn id="13" dur="500"/>
                                        <p:tgtEl>
                                          <p:spTgt spid="1843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en-US" b="1" dirty="0" err="1" smtClean="0">
                <a:solidFill>
                  <a:srgbClr val="FF0000"/>
                </a:solidFill>
                <a:latin typeface="Times New Roman" pitchFamily="18" charset="0"/>
                <a:cs typeface="Times New Roman" pitchFamily="18" charset="0"/>
              </a:rPr>
              <a:t>Ampère’s</a:t>
            </a:r>
            <a:r>
              <a:rPr lang="en-US" b="1" dirty="0" smtClean="0">
                <a:solidFill>
                  <a:srgbClr val="FF0000"/>
                </a:solidFill>
                <a:latin typeface="Times New Roman" pitchFamily="18" charset="0"/>
                <a:cs typeface="Times New Roman" pitchFamily="18" charset="0"/>
              </a:rPr>
              <a:t> </a:t>
            </a:r>
            <a:r>
              <a:rPr lang="en-US" b="1" dirty="0">
                <a:solidFill>
                  <a:srgbClr val="FF0000"/>
                </a:solidFill>
                <a:latin typeface="Times New Roman" pitchFamily="18" charset="0"/>
                <a:cs typeface="Times New Roman" pitchFamily="18" charset="0"/>
              </a:rPr>
              <a:t>Law</a:t>
            </a:r>
            <a:endParaRPr lang="en-GB" b="1" dirty="0">
              <a:solidFill>
                <a:srgbClr val="FF0000"/>
              </a:solidFill>
              <a:latin typeface="Times New Roman" pitchFamily="18" charset="0"/>
              <a:cs typeface="Times New Roman" pitchFamily="18" charset="0"/>
            </a:endParaRPr>
          </a:p>
        </p:txBody>
      </p:sp>
      <p:sp>
        <p:nvSpPr>
          <p:cNvPr id="68611" name="Rectangle 3"/>
          <p:cNvSpPr>
            <a:spLocks noGrp="1" noChangeArrowheads="1"/>
          </p:cNvSpPr>
          <p:nvPr>
            <p:ph type="body" idx="1"/>
          </p:nvPr>
        </p:nvSpPr>
        <p:spPr>
          <a:xfrm>
            <a:off x="762000" y="1295400"/>
            <a:ext cx="8001000" cy="4114800"/>
          </a:xfrm>
        </p:spPr>
        <p:txBody>
          <a:bodyPr/>
          <a:lstStyle/>
          <a:p>
            <a:r>
              <a:rPr lang="en-US" dirty="0" smtClean="0"/>
              <a:t> </a:t>
            </a:r>
            <a:r>
              <a:rPr lang="en-US" b="1" dirty="0">
                <a:latin typeface="Times New Roman" pitchFamily="18" charset="0"/>
                <a:cs typeface="Times New Roman" pitchFamily="18" charset="0"/>
              </a:rPr>
              <a:t>like Gauss’ law for electric field, uses symmetry to calculate B field around a closed curve C</a:t>
            </a:r>
            <a:endParaRPr lang="en-GB" b="1" dirty="0">
              <a:latin typeface="Times New Roman" pitchFamily="18" charset="0"/>
              <a:cs typeface="Times New Roman" pitchFamily="18" charset="0"/>
            </a:endParaRPr>
          </a:p>
        </p:txBody>
      </p:sp>
      <p:graphicFrame>
        <p:nvGraphicFramePr>
          <p:cNvPr id="119808" name="Object 0"/>
          <p:cNvGraphicFramePr>
            <a:graphicFrameLocks noChangeAspect="1"/>
          </p:cNvGraphicFramePr>
          <p:nvPr/>
        </p:nvGraphicFramePr>
        <p:xfrm>
          <a:off x="2546350" y="3124200"/>
          <a:ext cx="4616450" cy="1787525"/>
        </p:xfrm>
        <a:graphic>
          <a:graphicData uri="http://schemas.openxmlformats.org/presentationml/2006/ole">
            <p:oleObj spid="_x0000_s39938" name="Equation" r:id="rId3" imgW="787320" imgH="304560" progId="Equation.3">
              <p:embed/>
            </p:oleObj>
          </a:graphicData>
        </a:graphic>
      </p:graphicFrame>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Effect transition="in" filter="dissolve">
                                      <p:cBhvr>
                                        <p:cTn id="7" dur="500"/>
                                        <p:tgtEl>
                                          <p:spTgt spid="686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119808"/>
                                        </p:tgtEl>
                                        <p:attrNameLst>
                                          <p:attrName>style.visibility</p:attrName>
                                        </p:attrNameLst>
                                      </p:cBhvr>
                                      <p:to>
                                        <p:strVal val="visible"/>
                                      </p:to>
                                    </p:set>
                                    <p:animEffect transition="in" filter="dissolve">
                                      <p:cBhvr>
                                        <p:cTn id="12" dur="500"/>
                                        <p:tgtEl>
                                          <p:spTgt spid="1198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build="p"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3538" name="Picture 2"/>
          <p:cNvPicPr>
            <a:picLocks noGrp="1" noChangeAspect="1" noChangeArrowheads="1"/>
          </p:cNvPicPr>
          <p:nvPr>
            <p:ph idx="1"/>
          </p:nvPr>
        </p:nvPicPr>
        <p:blipFill>
          <a:blip r:embed="rId2"/>
          <a:srcRect/>
          <a:stretch>
            <a:fillRect/>
          </a:stretch>
        </p:blipFill>
        <p:spPr bwMode="auto">
          <a:xfrm>
            <a:off x="304800" y="533400"/>
            <a:ext cx="8534400" cy="5592763"/>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274638"/>
            <a:ext cx="8229600" cy="487362"/>
          </a:xfrm>
        </p:spPr>
        <p:txBody>
          <a:bodyPr>
            <a:normAutofit fontScale="90000"/>
          </a:bodyPr>
          <a:lstStyle/>
          <a:p>
            <a:r>
              <a:rPr lang="en-US" sz="3100" b="1" dirty="0" smtClean="0">
                <a:solidFill>
                  <a:schemeClr val="accent2"/>
                </a:solidFill>
                <a:latin typeface="Times New Roman" pitchFamily="18" charset="0"/>
                <a:cs typeface="Times New Roman" pitchFamily="18" charset="0"/>
              </a:rPr>
              <a:t>Transverse Waves</a:t>
            </a:r>
            <a:r>
              <a:rPr lang="en-US" b="1" dirty="0" smtClean="0"/>
              <a:t/>
            </a:r>
            <a:br>
              <a:rPr lang="en-US" b="1" dirty="0" smtClean="0"/>
            </a:br>
            <a:endParaRPr lang="en-US" b="1" dirty="0"/>
          </a:p>
        </p:txBody>
      </p:sp>
      <p:pic>
        <p:nvPicPr>
          <p:cNvPr id="22530" name="Picture 2" descr="C:\Users\Ho\Desktop\Twave.gif"/>
          <p:cNvPicPr>
            <a:picLocks noGrp="1" noChangeAspect="1" noChangeArrowheads="1"/>
          </p:cNvPicPr>
          <p:nvPr>
            <p:ph idx="1"/>
          </p:nvPr>
        </p:nvPicPr>
        <p:blipFill>
          <a:blip r:embed="rId2"/>
          <a:srcRect/>
          <a:stretch>
            <a:fillRect/>
          </a:stretch>
        </p:blipFill>
        <p:spPr bwMode="auto">
          <a:xfrm>
            <a:off x="152400" y="1524000"/>
            <a:ext cx="8534400" cy="1752600"/>
          </a:xfrm>
          <a:prstGeom prst="rect">
            <a:avLst/>
          </a:prstGeom>
          <a:noFill/>
        </p:spPr>
      </p:pic>
      <p:sp>
        <p:nvSpPr>
          <p:cNvPr id="7" name="Rectangle 6"/>
          <p:cNvSpPr/>
          <p:nvPr/>
        </p:nvSpPr>
        <p:spPr>
          <a:xfrm>
            <a:off x="381000" y="533400"/>
            <a:ext cx="7848600" cy="923330"/>
          </a:xfrm>
          <a:prstGeom prst="rect">
            <a:avLst/>
          </a:prstGeom>
        </p:spPr>
        <p:txBody>
          <a:bodyPr wrap="square">
            <a:spAutoFit/>
          </a:bodyPr>
          <a:lstStyle/>
          <a:p>
            <a:r>
              <a:rPr lang="en-US" b="1" dirty="0" smtClean="0">
                <a:solidFill>
                  <a:srgbClr val="002060"/>
                </a:solidFill>
                <a:latin typeface="Times New Roman" pitchFamily="18" charset="0"/>
                <a:cs typeface="Times New Roman" pitchFamily="18" charset="0"/>
              </a:rPr>
              <a:t>In a transverse wave the particle displacement is perpendicular to the direction of wave propagation. The animation below shows a one-dimensional transverse plane wave propagating from left to right.</a:t>
            </a:r>
            <a:endParaRPr lang="en-US" b="1" dirty="0">
              <a:solidFill>
                <a:srgbClr val="002060"/>
              </a:solidFill>
              <a:latin typeface="Times New Roman" pitchFamily="18" charset="0"/>
              <a:cs typeface="Times New Roman" pitchFamily="18" charset="0"/>
            </a:endParaRPr>
          </a:p>
        </p:txBody>
      </p:sp>
      <p:sp>
        <p:nvSpPr>
          <p:cNvPr id="8" name="Rectangle 7"/>
          <p:cNvSpPr/>
          <p:nvPr/>
        </p:nvSpPr>
        <p:spPr>
          <a:xfrm>
            <a:off x="457200" y="3276600"/>
            <a:ext cx="7772400" cy="646331"/>
          </a:xfrm>
          <a:prstGeom prst="rect">
            <a:avLst/>
          </a:prstGeom>
        </p:spPr>
        <p:txBody>
          <a:bodyPr wrap="square">
            <a:spAutoFit/>
          </a:bodyPr>
          <a:lstStyle/>
          <a:p>
            <a:r>
              <a:rPr lang="en-US" b="1" dirty="0" smtClean="0">
                <a:solidFill>
                  <a:srgbClr val="002060"/>
                </a:solidFill>
                <a:latin typeface="Times New Roman" pitchFamily="18" charset="0"/>
                <a:cs typeface="Times New Roman" pitchFamily="18" charset="0"/>
              </a:rPr>
              <a:t>Water waves are an example of waves that involve a combination of both longitudinal and transverse motions.</a:t>
            </a:r>
            <a:endParaRPr lang="en-US" b="1" dirty="0">
              <a:solidFill>
                <a:srgbClr val="002060"/>
              </a:solidFill>
              <a:latin typeface="Times New Roman" pitchFamily="18" charset="0"/>
              <a:cs typeface="Times New Roman" pitchFamily="18" charset="0"/>
            </a:endParaRPr>
          </a:p>
        </p:txBody>
      </p:sp>
      <p:pic>
        <p:nvPicPr>
          <p:cNvPr id="22533" name="Picture 5" descr="C:\Users\Ho\Desktop\Water-2016.gif"/>
          <p:cNvPicPr>
            <a:picLocks noChangeAspect="1" noChangeArrowheads="1" noCrop="1"/>
          </p:cNvPicPr>
          <p:nvPr/>
        </p:nvPicPr>
        <p:blipFill>
          <a:blip r:embed="rId3"/>
          <a:srcRect/>
          <a:stretch>
            <a:fillRect/>
          </a:stretch>
        </p:blipFill>
        <p:spPr bwMode="auto">
          <a:xfrm>
            <a:off x="3048000" y="4114800"/>
            <a:ext cx="5486400" cy="2381250"/>
          </a:xfrm>
          <a:prstGeom prst="rect">
            <a:avLst/>
          </a:prstGeom>
          <a:noFill/>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62" name="Picture 2" descr="C:\Users\Ho\AppData\Local\Temp\SNAGHTML26913b7c.PNG"/>
          <p:cNvPicPr>
            <a:picLocks noChangeAspect="1" noChangeArrowheads="1"/>
          </p:cNvPicPr>
          <p:nvPr/>
        </p:nvPicPr>
        <p:blipFill>
          <a:blip r:embed="rId2"/>
          <a:srcRect/>
          <a:stretch>
            <a:fillRect/>
          </a:stretch>
        </p:blipFill>
        <p:spPr bwMode="auto">
          <a:xfrm>
            <a:off x="304800" y="304800"/>
            <a:ext cx="8534400" cy="6324600"/>
          </a:xfrm>
          <a:prstGeom prst="rect">
            <a:avLst/>
          </a:prstGeom>
          <a:noFill/>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0225" name="Picture 1"/>
          <p:cNvPicPr>
            <a:picLocks noChangeAspect="1" noChangeArrowheads="1"/>
          </p:cNvPicPr>
          <p:nvPr/>
        </p:nvPicPr>
        <p:blipFill>
          <a:blip r:embed="rId2"/>
          <a:srcRect/>
          <a:stretch>
            <a:fillRect/>
          </a:stretch>
        </p:blipFill>
        <p:spPr bwMode="auto">
          <a:xfrm>
            <a:off x="533400" y="685800"/>
            <a:ext cx="7848600" cy="388620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9201" name="Picture 1"/>
          <p:cNvPicPr>
            <a:picLocks noChangeAspect="1" noChangeArrowheads="1"/>
          </p:cNvPicPr>
          <p:nvPr/>
        </p:nvPicPr>
        <p:blipFill>
          <a:blip r:embed="rId2"/>
          <a:srcRect/>
          <a:stretch>
            <a:fillRect/>
          </a:stretch>
        </p:blipFill>
        <p:spPr bwMode="auto">
          <a:xfrm>
            <a:off x="381000" y="609600"/>
            <a:ext cx="8305800" cy="5819775"/>
          </a:xfrm>
          <a:prstGeom prst="rect">
            <a:avLst/>
          </a:prstGeom>
          <a:noFill/>
          <a:ln w="9525">
            <a:noFill/>
            <a:miter lim="800000"/>
            <a:headEnd/>
            <a:tailEnd/>
          </a:ln>
          <a:effectLst/>
        </p:spPr>
      </p:pic>
      <p:sp>
        <p:nvSpPr>
          <p:cNvPr id="4" name="Rectangle 3"/>
          <p:cNvSpPr/>
          <p:nvPr/>
        </p:nvSpPr>
        <p:spPr>
          <a:xfrm>
            <a:off x="457200" y="0"/>
            <a:ext cx="7772400" cy="461665"/>
          </a:xfrm>
          <a:prstGeom prst="rect">
            <a:avLst/>
          </a:prstGeom>
        </p:spPr>
        <p:txBody>
          <a:bodyPr wrap="square">
            <a:spAutoFit/>
          </a:bodyPr>
          <a:lstStyle/>
          <a:p>
            <a:r>
              <a:rPr lang="en-US" sz="2400" b="1" dirty="0" smtClean="0">
                <a:solidFill>
                  <a:srgbClr val="FF0000"/>
                </a:solidFill>
                <a:latin typeface="Times New Roman" pitchFamily="18" charset="0"/>
                <a:cs typeface="Times New Roman" pitchFamily="18" charset="0"/>
              </a:rPr>
              <a:t>A comparison between </a:t>
            </a:r>
            <a:r>
              <a:rPr lang="en-US" sz="2400" b="1" dirty="0" err="1" smtClean="0">
                <a:solidFill>
                  <a:srgbClr val="FF0000"/>
                </a:solidFill>
                <a:latin typeface="Times New Roman" pitchFamily="18" charset="0"/>
                <a:cs typeface="Times New Roman" pitchFamily="18" charset="0"/>
              </a:rPr>
              <a:t>Biot-Savart</a:t>
            </a:r>
            <a:r>
              <a:rPr lang="en-US" sz="2400" b="1" dirty="0" smtClean="0">
                <a:solidFill>
                  <a:srgbClr val="FF0000"/>
                </a:solidFill>
                <a:latin typeface="Times New Roman" pitchFamily="18" charset="0"/>
                <a:cs typeface="Times New Roman" pitchFamily="18" charset="0"/>
              </a:rPr>
              <a:t> Law &amp; Ampere's Law</a:t>
            </a:r>
            <a:endParaRPr lang="en-US" sz="24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8177" name="Picture 1"/>
          <p:cNvPicPr>
            <a:picLocks noChangeAspect="1" noChangeArrowheads="1"/>
          </p:cNvPicPr>
          <p:nvPr/>
        </p:nvPicPr>
        <p:blipFill>
          <a:blip r:embed="rId2"/>
          <a:srcRect/>
          <a:stretch>
            <a:fillRect/>
          </a:stretch>
        </p:blipFill>
        <p:spPr bwMode="auto">
          <a:xfrm>
            <a:off x="457200" y="304800"/>
            <a:ext cx="8534399" cy="6172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7153" name="Picture 1"/>
          <p:cNvPicPr>
            <a:picLocks noChangeAspect="1" noChangeArrowheads="1"/>
          </p:cNvPicPr>
          <p:nvPr/>
        </p:nvPicPr>
        <p:blipFill>
          <a:blip r:embed="rId2"/>
          <a:srcRect/>
          <a:stretch>
            <a:fillRect/>
          </a:stretch>
        </p:blipFill>
        <p:spPr bwMode="auto">
          <a:xfrm>
            <a:off x="381000" y="533400"/>
            <a:ext cx="8229600" cy="58769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a:srcRect/>
          <a:stretch>
            <a:fillRect/>
          </a:stretch>
        </p:blipFill>
        <p:spPr bwMode="auto">
          <a:xfrm>
            <a:off x="228600" y="1524000"/>
            <a:ext cx="8382000" cy="2514600"/>
          </a:xfrm>
          <a:prstGeom prst="rect">
            <a:avLst/>
          </a:prstGeom>
          <a:noFill/>
          <a:ln w="9525">
            <a:noFill/>
            <a:miter lim="800000"/>
            <a:headEnd/>
            <a:tailEnd/>
          </a:ln>
          <a:effectLst/>
        </p:spPr>
      </p:pic>
      <p:sp>
        <p:nvSpPr>
          <p:cNvPr id="4" name="TextBox 3"/>
          <p:cNvSpPr txBox="1"/>
          <p:nvPr/>
        </p:nvSpPr>
        <p:spPr>
          <a:xfrm>
            <a:off x="304800" y="457200"/>
            <a:ext cx="4495800" cy="523220"/>
          </a:xfrm>
          <a:prstGeom prst="rect">
            <a:avLst/>
          </a:prstGeom>
          <a:noFill/>
        </p:spPr>
        <p:txBody>
          <a:bodyPr wrap="square" rtlCol="0">
            <a:spAutoFit/>
          </a:bodyPr>
          <a:lstStyle/>
          <a:p>
            <a:r>
              <a:rPr lang="en-US" sz="2800" b="1" dirty="0" smtClean="0">
                <a:solidFill>
                  <a:srgbClr val="FF0000"/>
                </a:solidFill>
                <a:latin typeface="Times New Roman" pitchFamily="18" charset="0"/>
                <a:cs typeface="Times New Roman" pitchFamily="18" charset="0"/>
              </a:rPr>
              <a:t>Homework</a:t>
            </a:r>
            <a:endParaRPr lang="en-US" sz="2800" b="1"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Grp="1" noChangeAspect="1" noChangeArrowheads="1"/>
          </p:cNvPicPr>
          <p:nvPr>
            <p:ph idx="1"/>
          </p:nvPr>
        </p:nvPicPr>
        <p:blipFill>
          <a:blip r:embed="rId2"/>
          <a:srcRect/>
          <a:stretch>
            <a:fillRect/>
          </a:stretch>
        </p:blipFill>
        <p:spPr bwMode="auto">
          <a:xfrm>
            <a:off x="533400" y="304800"/>
            <a:ext cx="7772400" cy="6553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Grp="1" noChangeAspect="1" noChangeArrowheads="1"/>
          </p:cNvPicPr>
          <p:nvPr>
            <p:ph idx="1"/>
          </p:nvPr>
        </p:nvPicPr>
        <p:blipFill>
          <a:blip r:embed="rId2"/>
          <a:srcRect/>
          <a:stretch>
            <a:fillRect/>
          </a:stretch>
        </p:blipFill>
        <p:spPr bwMode="auto">
          <a:xfrm>
            <a:off x="914400" y="0"/>
            <a:ext cx="6477000" cy="2362200"/>
          </a:xfrm>
          <a:prstGeom prst="rect">
            <a:avLst/>
          </a:prstGeom>
          <a:noFill/>
          <a:ln w="9525">
            <a:noFill/>
            <a:miter lim="800000"/>
            <a:headEnd/>
            <a:tailEnd/>
          </a:ln>
          <a:effectLst/>
        </p:spPr>
      </p:pic>
      <p:pic>
        <p:nvPicPr>
          <p:cNvPr id="24580" name="Picture 4"/>
          <p:cNvPicPr>
            <a:picLocks noChangeAspect="1" noChangeArrowheads="1"/>
          </p:cNvPicPr>
          <p:nvPr/>
        </p:nvPicPr>
        <p:blipFill>
          <a:blip r:embed="rId3"/>
          <a:srcRect/>
          <a:stretch>
            <a:fillRect/>
          </a:stretch>
        </p:blipFill>
        <p:spPr bwMode="auto">
          <a:xfrm>
            <a:off x="685800" y="2209800"/>
            <a:ext cx="6781800" cy="4648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p:cNvPicPr>
            <a:picLocks noGrp="1" noChangeAspect="1" noChangeArrowheads="1"/>
          </p:cNvPicPr>
          <p:nvPr>
            <p:ph idx="1"/>
          </p:nvPr>
        </p:nvPicPr>
        <p:blipFill>
          <a:blip r:embed="rId2"/>
          <a:srcRect/>
          <a:stretch>
            <a:fillRect/>
          </a:stretch>
        </p:blipFill>
        <p:spPr bwMode="auto">
          <a:xfrm>
            <a:off x="304800" y="533400"/>
            <a:ext cx="8382000" cy="6096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C:\Users\Ho\AppData\Local\Temp\SNAGHTML19dc26e9.PNG"/>
          <p:cNvPicPr>
            <a:picLocks noChangeAspect="1" noChangeArrowheads="1"/>
          </p:cNvPicPr>
          <p:nvPr/>
        </p:nvPicPr>
        <p:blipFill>
          <a:blip r:embed="rId2"/>
          <a:srcRect/>
          <a:stretch>
            <a:fillRect/>
          </a:stretch>
        </p:blipFill>
        <p:spPr bwMode="auto">
          <a:xfrm>
            <a:off x="533400" y="0"/>
            <a:ext cx="8077200" cy="6629400"/>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143000"/>
            <a:ext cx="8229600" cy="1143000"/>
          </a:xfrm>
        </p:spPr>
        <p:txBody>
          <a:bodyPr>
            <a:noAutofit/>
          </a:bodyPr>
          <a:lstStyle/>
          <a:p>
            <a:r>
              <a:rPr lang="en-US" sz="2400" b="1" dirty="0" smtClean="0">
                <a:solidFill>
                  <a:srgbClr val="FF0000"/>
                </a:solidFill>
                <a:latin typeface="Times New Roman" pitchFamily="18" charset="0"/>
                <a:cs typeface="Times New Roman" pitchFamily="18" charset="0"/>
              </a:rPr>
              <a:t>Longitudinal waves</a:t>
            </a:r>
            <a:r>
              <a:rPr lang="en-US" sz="2400" b="1" dirty="0" smtClean="0">
                <a:latin typeface="Times New Roman" pitchFamily="18" charset="0"/>
                <a:cs typeface="Times New Roman" pitchFamily="18" charset="0"/>
              </a:rPr>
              <a:t> are waves in which the displacement of the medium is in the same direction as, or the opposite direction to, the direction of propagation of the wave.</a:t>
            </a:r>
            <a:r>
              <a:rPr lang="en-US" sz="2400" b="1" dirty="0" smtClean="0">
                <a:solidFill>
                  <a:srgbClr val="FF0000"/>
                </a:solidFill>
                <a:latin typeface="Times New Roman" pitchFamily="18" charset="0"/>
                <a:cs typeface="Times New Roman" pitchFamily="18" charset="0"/>
              </a:rPr>
              <a:t> Transverse wave</a:t>
            </a:r>
            <a:r>
              <a:rPr lang="en-US" sz="2400" b="1" dirty="0" smtClean="0">
                <a:latin typeface="Times New Roman" pitchFamily="18" charset="0"/>
                <a:cs typeface="Times New Roman" pitchFamily="18" charset="0"/>
              </a:rPr>
              <a:t> is a moving wave that consists of oscillations occurring perpendicular (right angled) to the direction of energy transfer (or the propagation of the wave). </a:t>
            </a:r>
            <a:br>
              <a:rPr lang="en-US" sz="2400" b="1" dirty="0" smtClean="0">
                <a:latin typeface="Times New Roman" pitchFamily="18" charset="0"/>
                <a:cs typeface="Times New Roman" pitchFamily="18" charset="0"/>
              </a:rPr>
            </a:br>
            <a:endParaRPr lang="en-US" sz="2400" b="1" dirty="0">
              <a:latin typeface="Times New Roman" pitchFamily="18" charset="0"/>
              <a:cs typeface="Times New Roman" pitchFamily="18" charset="0"/>
            </a:endParaRPr>
          </a:p>
        </p:txBody>
      </p:sp>
      <p:sp>
        <p:nvSpPr>
          <p:cNvPr id="4" name="Rectangle 3"/>
          <p:cNvSpPr>
            <a:spLocks noGrp="1" noChangeArrowheads="1"/>
          </p:cNvSpPr>
          <p:nvPr>
            <p:ph idx="1"/>
          </p:nvPr>
        </p:nvSpPr>
        <p:spPr>
          <a:xfrm>
            <a:off x="304800" y="3276601"/>
            <a:ext cx="8229600" cy="3276600"/>
          </a:xfrm>
        </p:spPr>
        <p:txBody>
          <a:bodyPr>
            <a:normAutofit/>
          </a:bodyPr>
          <a:lstStyle/>
          <a:p>
            <a:pPr eaLnBrk="1" hangingPunct="1"/>
            <a:r>
              <a:rPr lang="en-US" sz="2400" b="1" dirty="0" smtClean="0">
                <a:latin typeface="Times New Roman" pitchFamily="18" charset="0"/>
                <a:cs typeface="Times New Roman" pitchFamily="18" charset="0"/>
              </a:rPr>
              <a:t>Most waves are either longitudinal or transverse.</a:t>
            </a:r>
          </a:p>
          <a:p>
            <a:pPr eaLnBrk="1" hangingPunct="1"/>
            <a:r>
              <a:rPr lang="en-US" sz="2400" b="1" dirty="0" smtClean="0">
                <a:latin typeface="Times New Roman" pitchFamily="18" charset="0"/>
                <a:cs typeface="Times New Roman" pitchFamily="18" charset="0"/>
              </a:rPr>
              <a:t>Sound waves are longitudinal.</a:t>
            </a:r>
          </a:p>
          <a:p>
            <a:pPr eaLnBrk="1" hangingPunct="1"/>
            <a:r>
              <a:rPr lang="en-US" sz="2400" b="1" dirty="0" smtClean="0">
                <a:latin typeface="Times New Roman" pitchFamily="18" charset="0"/>
                <a:cs typeface="Times New Roman" pitchFamily="18" charset="0"/>
              </a:rPr>
              <a:t>But all </a:t>
            </a:r>
            <a:r>
              <a:rPr lang="en-US" sz="2400" b="1" dirty="0" smtClean="0">
                <a:solidFill>
                  <a:schemeClr val="accent1"/>
                </a:solidFill>
                <a:latin typeface="Times New Roman" pitchFamily="18" charset="0"/>
                <a:cs typeface="Times New Roman" pitchFamily="18" charset="0"/>
              </a:rPr>
              <a:t>electromagnetic</a:t>
            </a:r>
            <a:r>
              <a:rPr lang="en-US" sz="2400" b="1" dirty="0" smtClean="0">
                <a:latin typeface="Times New Roman" pitchFamily="18" charset="0"/>
                <a:cs typeface="Times New Roman" pitchFamily="18" charset="0"/>
              </a:rPr>
              <a:t> waves are transverse…</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dissolv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dissolv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dissolve">
                                      <p:cBhvr>
                                        <p:cTn id="17" dur="5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Grp="1" noChangeAspect="1" noChangeArrowheads="1"/>
          </p:cNvPicPr>
          <p:nvPr>
            <p:ph idx="1"/>
          </p:nvPr>
        </p:nvPicPr>
        <p:blipFill>
          <a:blip r:embed="rId2"/>
          <a:srcRect/>
          <a:stretch>
            <a:fillRect/>
          </a:stretch>
        </p:blipFill>
        <p:spPr bwMode="auto">
          <a:xfrm>
            <a:off x="914400" y="152400"/>
            <a:ext cx="6400800" cy="3962400"/>
          </a:xfrm>
          <a:prstGeom prst="rect">
            <a:avLst/>
          </a:prstGeom>
          <a:noFill/>
          <a:ln w="9525">
            <a:noFill/>
            <a:miter lim="800000"/>
            <a:headEnd/>
            <a:tailEnd/>
          </a:ln>
          <a:effectLst/>
        </p:spPr>
      </p:pic>
      <p:pic>
        <p:nvPicPr>
          <p:cNvPr id="58371" name="Picture 3"/>
          <p:cNvPicPr>
            <a:picLocks noChangeAspect="1" noChangeArrowheads="1"/>
          </p:cNvPicPr>
          <p:nvPr/>
        </p:nvPicPr>
        <p:blipFill>
          <a:blip r:embed="rId3"/>
          <a:srcRect/>
          <a:stretch>
            <a:fillRect/>
          </a:stretch>
        </p:blipFill>
        <p:spPr bwMode="auto">
          <a:xfrm>
            <a:off x="381000" y="4495800"/>
            <a:ext cx="7086600" cy="1524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normAutofit/>
          </a:bodyPr>
          <a:lstStyle/>
          <a:p>
            <a:r>
              <a:rPr lang="en-US" sz="3600" b="1" dirty="0">
                <a:solidFill>
                  <a:schemeClr val="accent2"/>
                </a:solidFill>
                <a:latin typeface="Times New Roman" pitchFamily="18" charset="0"/>
                <a:cs typeface="Times New Roman" pitchFamily="18" charset="0"/>
              </a:rPr>
              <a:t>Wave Relationships</a:t>
            </a:r>
          </a:p>
        </p:txBody>
      </p:sp>
      <p:sp>
        <p:nvSpPr>
          <p:cNvPr id="5" name="Rectangle 3"/>
          <p:cNvSpPr>
            <a:spLocks noGrp="1" noChangeArrowheads="1"/>
          </p:cNvSpPr>
          <p:nvPr>
            <p:ph idx="1"/>
          </p:nvPr>
        </p:nvSpPr>
        <p:spPr/>
        <p:txBody>
          <a:bodyPr/>
          <a:lstStyle/>
          <a:p>
            <a:r>
              <a:rPr lang="en-US" sz="2800" b="1" dirty="0">
                <a:latin typeface="Times New Roman" pitchFamily="18" charset="0"/>
                <a:cs typeface="Times New Roman" pitchFamily="18" charset="0"/>
              </a:rPr>
              <a:t>Notice from the definitions we can relate the properties of a wave to one another</a:t>
            </a:r>
          </a:p>
        </p:txBody>
      </p:sp>
      <p:graphicFrame>
        <p:nvGraphicFramePr>
          <p:cNvPr id="1026" name="Object 2"/>
          <p:cNvGraphicFramePr>
            <a:graphicFrameLocks noChangeAspect="1"/>
          </p:cNvGraphicFramePr>
          <p:nvPr/>
        </p:nvGraphicFramePr>
        <p:xfrm>
          <a:off x="2851150" y="3124200"/>
          <a:ext cx="3441700" cy="812800"/>
        </p:xfrm>
        <a:graphic>
          <a:graphicData uri="http://schemas.openxmlformats.org/presentationml/2006/ole">
            <p:oleObj spid="_x0000_s1026" name="Equation" r:id="rId3" imgW="1396800" imgH="330120" progId="Equation.3">
              <p:embed/>
            </p:oleObj>
          </a:graphicData>
        </a:graphic>
      </p:graphicFrame>
      <p:graphicFrame>
        <p:nvGraphicFramePr>
          <p:cNvPr id="1027" name="Object 3"/>
          <p:cNvGraphicFramePr>
            <a:graphicFrameLocks noChangeAspect="1"/>
          </p:cNvGraphicFramePr>
          <p:nvPr/>
        </p:nvGraphicFramePr>
        <p:xfrm>
          <a:off x="1023938" y="4724400"/>
          <a:ext cx="7086600" cy="992188"/>
        </p:xfrm>
        <a:graphic>
          <a:graphicData uri="http://schemas.openxmlformats.org/presentationml/2006/ole">
            <p:oleObj spid="_x0000_s1027" name="Equation" r:id="rId4" imgW="2997000" imgH="419040" progId="Equation.3">
              <p:embed/>
            </p:oleObj>
          </a:graphicData>
        </a:graphic>
      </p:graphicFrame>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DELIMITERS" val="3.1"/>
</p:tagLst>
</file>

<file path=ppt/tags/tag2.xml><?xml version="1.0" encoding="utf-8"?>
<p:tagLst xmlns:a="http://schemas.openxmlformats.org/drawingml/2006/main" xmlns:r="http://schemas.openxmlformats.org/officeDocument/2006/relationships" xmlns:p="http://schemas.openxmlformats.org/presentationml/2006/main">
  <p:tag name="DELIMITERS" val="3.1"/>
</p:tagLst>
</file>

<file path=ppt/tags/tag3.xml><?xml version="1.0" encoding="utf-8"?>
<p:tagLst xmlns:a="http://schemas.openxmlformats.org/drawingml/2006/main" xmlns:r="http://schemas.openxmlformats.org/officeDocument/2006/relationships" xmlns:p="http://schemas.openxmlformats.org/presentationml/2006/main">
  <p:tag name="DELIMITERS" val="3.1"/>
</p:tagLst>
</file>

<file path=ppt/tags/tag4.xml><?xml version="1.0" encoding="utf-8"?>
<p:tagLst xmlns:a="http://schemas.openxmlformats.org/drawingml/2006/main" xmlns:r="http://schemas.openxmlformats.org/officeDocument/2006/relationships" xmlns:p="http://schemas.openxmlformats.org/presentationml/2006/main">
  <p:tag name="DELIMITERS" val="3.1"/>
</p:tagLst>
</file>

<file path=ppt/tags/tag5.xml><?xml version="1.0" encoding="utf-8"?>
<p:tagLst xmlns:a="http://schemas.openxmlformats.org/drawingml/2006/main" xmlns:r="http://schemas.openxmlformats.org/officeDocument/2006/relationships" xmlns:p="http://schemas.openxmlformats.org/presentationml/2006/main">
  <p:tag name="DELIMITERS" val="3.1"/>
</p:tagLst>
</file>

<file path=ppt/tags/tag6.xml><?xml version="1.0" encoding="utf-8"?>
<p:tagLst xmlns:a="http://schemas.openxmlformats.org/drawingml/2006/main" xmlns:r="http://schemas.openxmlformats.org/officeDocument/2006/relationships" xmlns:p="http://schemas.openxmlformats.org/presentationml/2006/main">
  <p:tag name="DELIMITERS" val="3.1"/>
</p:tagLst>
</file>

<file path=ppt/tags/tag7.xml><?xml version="1.0" encoding="utf-8"?>
<p:tagLst xmlns:a="http://schemas.openxmlformats.org/drawingml/2006/main" xmlns:r="http://schemas.openxmlformats.org/officeDocument/2006/relationships" xmlns:p="http://schemas.openxmlformats.org/presentationml/2006/main">
  <p:tag name="DELIMITERS" val="3.1"/>
</p:tagLst>
</file>

<file path=ppt/tags/tag8.xml><?xml version="1.0" encoding="utf-8"?>
<p:tagLst xmlns:a="http://schemas.openxmlformats.org/drawingml/2006/main" xmlns:r="http://schemas.openxmlformats.org/officeDocument/2006/relationships" xmlns:p="http://schemas.openxmlformats.org/presentationml/2006/main">
  <p:tag name="DELIMITERS" val="3.1"/>
</p:tagLst>
</file>

<file path=ppt/theme/_rels/theme2.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3.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5685</TotalTime>
  <Words>2190</Words>
  <Application>Microsoft Office PowerPoint</Application>
  <PresentationFormat>On-screen Show (4:3)</PresentationFormat>
  <Paragraphs>348</Paragraphs>
  <Slides>80</Slides>
  <Notes>18</Notes>
  <HiddenSlides>0</HiddenSlides>
  <MMClips>0</MMClips>
  <ScaleCrop>false</ScaleCrop>
  <HeadingPairs>
    <vt:vector size="6" baseType="variant">
      <vt:variant>
        <vt:lpstr>Theme</vt:lpstr>
      </vt:variant>
      <vt:variant>
        <vt:i4>3</vt:i4>
      </vt:variant>
      <vt:variant>
        <vt:lpstr>Embedded OLE Servers</vt:lpstr>
      </vt:variant>
      <vt:variant>
        <vt:i4>1</vt:i4>
      </vt:variant>
      <vt:variant>
        <vt:lpstr>Slide Titles</vt:lpstr>
      </vt:variant>
      <vt:variant>
        <vt:i4>80</vt:i4>
      </vt:variant>
    </vt:vector>
  </HeadingPairs>
  <TitlesOfParts>
    <vt:vector size="84" baseType="lpstr">
      <vt:lpstr>Office Theme</vt:lpstr>
      <vt:lpstr>Flow</vt:lpstr>
      <vt:lpstr>Default Design</vt:lpstr>
      <vt:lpstr>Equation</vt:lpstr>
      <vt:lpstr>Slide 1</vt:lpstr>
      <vt:lpstr>Electromagnetic Spectrum (1)</vt:lpstr>
      <vt:lpstr>Light and the Electromagnetic Spectrum</vt:lpstr>
      <vt:lpstr>Light as a Wave</vt:lpstr>
      <vt:lpstr>Wave Terminology</vt:lpstr>
      <vt:lpstr>Longitudinal Waves </vt:lpstr>
      <vt:lpstr>Transverse Waves </vt:lpstr>
      <vt:lpstr>Longitudinal waves are waves in which the displacement of the medium is in the same direction as, or the opposite direction to, the direction of propagation of the wave. Transverse wave is a moving wave that consists of oscillations occurring perpendicular (right angled) to the direction of energy transfer (or the propagation of the wave).  </vt:lpstr>
      <vt:lpstr>Wave Relationships</vt:lpstr>
      <vt:lpstr>Wave Relationships</vt:lpstr>
      <vt:lpstr>The Electromagnetic Spectrum</vt:lpstr>
      <vt:lpstr>What does this picture show about the relationship between frequency and wavelength?</vt:lpstr>
      <vt:lpstr>Electromagnetic waves</vt:lpstr>
      <vt:lpstr>  Types of EM Radiation    </vt:lpstr>
      <vt:lpstr>Microwaves</vt:lpstr>
      <vt:lpstr>Infrared Radiation</vt:lpstr>
      <vt:lpstr>Visible light</vt:lpstr>
      <vt:lpstr>Ultraviolet</vt:lpstr>
      <vt:lpstr>X-rays</vt:lpstr>
      <vt:lpstr>Gamma Rays</vt:lpstr>
      <vt:lpstr>The Electric Field</vt:lpstr>
      <vt:lpstr>Slide 22</vt:lpstr>
      <vt:lpstr>Slide 23</vt:lpstr>
      <vt:lpstr>Slide 24</vt:lpstr>
      <vt:lpstr>Law of Electric Charges</vt:lpstr>
      <vt:lpstr>  Coulomb’s Law</vt:lpstr>
      <vt:lpstr>Slide 27</vt:lpstr>
      <vt:lpstr>Slide 28</vt:lpstr>
      <vt:lpstr>Slide 29</vt:lpstr>
      <vt:lpstr>Slide 30</vt:lpstr>
      <vt:lpstr>The Electric Field</vt:lpstr>
      <vt:lpstr>Electric Field of a Point Charge</vt:lpstr>
      <vt:lpstr>The Electric Field</vt:lpstr>
      <vt:lpstr>Electric Field Lines </vt:lpstr>
      <vt:lpstr>Electric Field Lines </vt:lpstr>
      <vt:lpstr>The Electric Dipole</vt:lpstr>
      <vt:lpstr>The Electric Dipole</vt:lpstr>
      <vt:lpstr>Slide 38</vt:lpstr>
      <vt:lpstr>Slide 39</vt:lpstr>
      <vt:lpstr>Slide 40</vt:lpstr>
      <vt:lpstr>Homework</vt:lpstr>
      <vt:lpstr>Slide 42</vt:lpstr>
      <vt:lpstr>Slide 43</vt:lpstr>
      <vt:lpstr>Slide 44</vt:lpstr>
      <vt:lpstr>Slide 45</vt:lpstr>
      <vt:lpstr>Slide 46</vt:lpstr>
      <vt:lpstr>Slide 47</vt:lpstr>
      <vt:lpstr>Slide 48</vt:lpstr>
      <vt:lpstr>Slide 49</vt:lpstr>
      <vt:lpstr>Slide 50</vt:lpstr>
      <vt:lpstr>Vector Notation</vt:lpstr>
      <vt:lpstr>Magnetic Field</vt:lpstr>
      <vt:lpstr>Slide 53</vt:lpstr>
      <vt:lpstr>The Force Exerted by a Magnetic Field</vt:lpstr>
      <vt:lpstr>Slide 55</vt:lpstr>
      <vt:lpstr>Slide 56</vt:lpstr>
      <vt:lpstr>Slide 57</vt:lpstr>
      <vt:lpstr>Slide 58</vt:lpstr>
      <vt:lpstr>Slide 59</vt:lpstr>
      <vt:lpstr> Motion of  a Point Charge in a Magnetic Field</vt:lpstr>
      <vt:lpstr>Motion of  a Point Charge in a Magnetic Field</vt:lpstr>
      <vt:lpstr>The Magnetic Field of Moving Point Charges</vt:lpstr>
      <vt:lpstr>Slide 63</vt:lpstr>
      <vt:lpstr>Slide 64</vt:lpstr>
      <vt:lpstr>Slide 65</vt:lpstr>
      <vt:lpstr>The Magnetic Field of Currents:</vt:lpstr>
      <vt:lpstr>Gauss’ Law for Magnetism</vt:lpstr>
      <vt:lpstr>Ampère’s Law</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Electromagnetic Radiation</dc:title>
  <dc:creator>Ho</dc:creator>
  <cp:lastModifiedBy>Ho</cp:lastModifiedBy>
  <cp:revision>176</cp:revision>
  <dcterms:created xsi:type="dcterms:W3CDTF">2006-08-16T00:00:00Z</dcterms:created>
  <dcterms:modified xsi:type="dcterms:W3CDTF">2019-04-07T06:33:49Z</dcterms:modified>
</cp:coreProperties>
</file>