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34" y="-12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2/2/2019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2/2/2019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2/2/2019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2/2/2019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2/2/2019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US" sz="4800" b="1" dirty="0" smtClean="0">
                <a:solidFill>
                  <a:srgbClr val="FF0000"/>
                </a:solidFill>
                <a:latin typeface="Times New Roman" pitchFamily="18" charset="0"/>
                <a:cs typeface="Times New Roman" pitchFamily="18" charset="0"/>
              </a:rPr>
              <a:t>CHAPTER 2</a:t>
            </a:r>
            <a:br>
              <a:rPr lang="en-US" sz="4800" b="1" dirty="0" smtClean="0">
                <a:solidFill>
                  <a:srgbClr val="FF0000"/>
                </a:solidFill>
                <a:latin typeface="Times New Roman" pitchFamily="18" charset="0"/>
                <a:cs typeface="Times New Roman" pitchFamily="18" charset="0"/>
              </a:rPr>
            </a:br>
            <a:r>
              <a:rPr lang="en-US" sz="4800" b="1" dirty="0" smtClean="0">
                <a:solidFill>
                  <a:srgbClr val="FF0000"/>
                </a:solidFill>
                <a:latin typeface="Times New Roman" pitchFamily="18" charset="0"/>
                <a:cs typeface="Times New Roman" pitchFamily="18" charset="0"/>
              </a:rPr>
              <a:t>ELECTRIC FIELDS</a:t>
            </a:r>
            <a:br>
              <a:rPr lang="en-US" sz="4800" b="1" dirty="0" smtClean="0">
                <a:solidFill>
                  <a:srgbClr val="FF0000"/>
                </a:solidFill>
                <a:latin typeface="Times New Roman" pitchFamily="18" charset="0"/>
                <a:cs typeface="Times New Roman" pitchFamily="18" charset="0"/>
              </a:rPr>
            </a:br>
            <a:endParaRPr lang="en-US" sz="4800" b="1" dirty="0">
              <a:solidFill>
                <a:srgbClr val="FF0000"/>
              </a:solidFill>
              <a:latin typeface="Times New Roman" pitchFamily="18" charset="0"/>
              <a:cs typeface="Times New Roman" pitchFamily="18" charset="0"/>
            </a:endParaRPr>
          </a:p>
        </p:txBody>
      </p:sp>
      <p:sp>
        <p:nvSpPr>
          <p:cNvPr id="3" name="Subtitle 2"/>
          <p:cNvSpPr>
            <a:spLocks noGrp="1"/>
          </p:cNvSpPr>
          <p:nvPr>
            <p:ph type="subTitle" idx="1"/>
          </p:nvPr>
        </p:nvSpPr>
        <p:spPr/>
        <p:txBody>
          <a:bodyPr>
            <a:normAutofit/>
          </a:bodyPr>
          <a:lstStyle/>
          <a:p>
            <a:r>
              <a:rPr lang="en-US" sz="4000" b="1" dirty="0" smtClean="0">
                <a:solidFill>
                  <a:srgbClr val="0070C0"/>
                </a:solidFill>
                <a:latin typeface="Times New Roman" pitchFamily="18" charset="0"/>
                <a:cs typeface="Times New Roman" pitchFamily="18" charset="0"/>
              </a:rPr>
              <a:t>Dr. Hind I. </a:t>
            </a:r>
            <a:r>
              <a:rPr lang="en-US" sz="4000" b="1" dirty="0" err="1" smtClean="0">
                <a:solidFill>
                  <a:srgbClr val="0070C0"/>
                </a:solidFill>
                <a:latin typeface="Times New Roman" pitchFamily="18" charset="0"/>
                <a:cs typeface="Times New Roman" pitchFamily="18" charset="0"/>
              </a:rPr>
              <a:t>Abdulgafour</a:t>
            </a:r>
            <a:endParaRPr lang="en-US" sz="4000" b="1" dirty="0">
              <a:solidFill>
                <a:srgbClr val="0070C0"/>
              </a:solidFill>
              <a:latin typeface="Times New Roman" pitchFamily="18" charset="0"/>
              <a:cs typeface="Times New Roman"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C:\Users\Ho\AppData\Local\Temp\SNAGHTML172a5efc.PNG"/>
          <p:cNvPicPr>
            <a:picLocks noGrp="1"/>
          </p:cNvPicPr>
          <p:nvPr>
            <p:ph idx="1"/>
          </p:nvPr>
        </p:nvPicPr>
        <p:blipFill>
          <a:blip r:embed="rId2"/>
          <a:srcRect/>
          <a:stretch>
            <a:fillRect/>
          </a:stretch>
        </p:blipFill>
        <p:spPr bwMode="auto">
          <a:xfrm>
            <a:off x="381000" y="304800"/>
            <a:ext cx="6400800" cy="5867400"/>
          </a:xfrm>
          <a:prstGeom prst="rect">
            <a:avLst/>
          </a:prstGeom>
          <a:noFill/>
          <a:ln w="9525">
            <a:noFill/>
            <a:miter lim="800000"/>
            <a:headEnd/>
            <a:tailEnd/>
          </a:ln>
        </p:spPr>
      </p:pic>
      <p:pic>
        <p:nvPicPr>
          <p:cNvPr id="5" name="Picture 4"/>
          <p:cNvPicPr/>
          <p:nvPr/>
        </p:nvPicPr>
        <p:blipFill>
          <a:blip r:embed="rId3"/>
          <a:srcRect/>
          <a:stretch>
            <a:fillRect/>
          </a:stretch>
        </p:blipFill>
        <p:spPr bwMode="auto">
          <a:xfrm>
            <a:off x="6781800" y="1066800"/>
            <a:ext cx="2034540" cy="3209925"/>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C:\Users\Ho\AppData\Local\Temp\SNAGHTML173b05ce.PNG"/>
          <p:cNvPicPr>
            <a:picLocks noGrp="1"/>
          </p:cNvPicPr>
          <p:nvPr>
            <p:ph idx="1"/>
          </p:nvPr>
        </p:nvPicPr>
        <p:blipFill>
          <a:blip r:embed="rId2"/>
          <a:srcRect/>
          <a:stretch>
            <a:fillRect/>
          </a:stretch>
        </p:blipFill>
        <p:spPr bwMode="auto">
          <a:xfrm>
            <a:off x="762000" y="381000"/>
            <a:ext cx="6553200" cy="1524000"/>
          </a:xfrm>
          <a:prstGeom prst="rect">
            <a:avLst/>
          </a:prstGeom>
          <a:noFill/>
          <a:ln w="9525">
            <a:noFill/>
            <a:miter lim="800000"/>
            <a:headEnd/>
            <a:tailEnd/>
          </a:ln>
        </p:spPr>
      </p:pic>
      <p:pic>
        <p:nvPicPr>
          <p:cNvPr id="20482" name="Picture 2"/>
          <p:cNvPicPr>
            <a:picLocks noChangeAspect="1" noChangeArrowheads="1"/>
          </p:cNvPicPr>
          <p:nvPr/>
        </p:nvPicPr>
        <p:blipFill>
          <a:blip r:embed="rId3"/>
          <a:srcRect/>
          <a:stretch>
            <a:fillRect/>
          </a:stretch>
        </p:blipFill>
        <p:spPr bwMode="auto">
          <a:xfrm>
            <a:off x="762000" y="2133600"/>
            <a:ext cx="7848600" cy="4219575"/>
          </a:xfrm>
          <a:prstGeom prst="rect">
            <a:avLst/>
          </a:prstGeom>
          <a:noFill/>
          <a:ln w="9525">
            <a:noFill/>
            <a:miter lim="800000"/>
            <a:headEnd/>
            <a:tailEnd/>
          </a:ln>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b="1" dirty="0" smtClean="0">
                <a:solidFill>
                  <a:srgbClr val="FF0000"/>
                </a:solidFill>
                <a:latin typeface="Times New Roman" pitchFamily="18" charset="0"/>
                <a:cs typeface="Times New Roman" pitchFamily="18" charset="0"/>
              </a:rPr>
              <a:t>5-The Electric Field Inside a Conductor: Shielding</a:t>
            </a:r>
            <a:r>
              <a:rPr lang="en-US" sz="3200" dirty="0" smtClean="0">
                <a:solidFill>
                  <a:srgbClr val="FF0000"/>
                </a:solidFill>
                <a:latin typeface="Times New Roman" pitchFamily="18" charset="0"/>
                <a:cs typeface="Times New Roman" pitchFamily="18" charset="0"/>
              </a:rPr>
              <a:t/>
            </a:r>
            <a:br>
              <a:rPr lang="en-US" sz="3200" dirty="0" smtClean="0">
                <a:solidFill>
                  <a:srgbClr val="FF0000"/>
                </a:solidFill>
                <a:latin typeface="Times New Roman" pitchFamily="18" charset="0"/>
                <a:cs typeface="Times New Roman" pitchFamily="18" charset="0"/>
              </a:rPr>
            </a:br>
            <a:endParaRPr lang="en-US" sz="3200"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1219200"/>
            <a:ext cx="8686800" cy="3200400"/>
          </a:xfrm>
        </p:spPr>
        <p:txBody>
          <a:bodyPr>
            <a:normAutofit/>
          </a:bodyPr>
          <a:lstStyle/>
          <a:p>
            <a:pPr>
              <a:buNone/>
            </a:pPr>
            <a:r>
              <a:rPr lang="en-US" sz="2600" b="1" dirty="0" smtClean="0">
                <a:latin typeface="Times New Roman" pitchFamily="18" charset="0"/>
                <a:cs typeface="Times New Roman" pitchFamily="18" charset="0"/>
              </a:rPr>
              <a:t>(1) At equilibrium under electrostatic conditions, any excess charge resides on the surface of a conductor.</a:t>
            </a:r>
            <a:endParaRPr lang="en-US" sz="2600" dirty="0" smtClean="0">
              <a:latin typeface="Times New Roman" pitchFamily="18" charset="0"/>
              <a:cs typeface="Times New Roman" pitchFamily="18" charset="0"/>
            </a:endParaRPr>
          </a:p>
          <a:p>
            <a:pPr>
              <a:buNone/>
            </a:pPr>
            <a:r>
              <a:rPr lang="en-US" sz="2600" b="1" dirty="0" smtClean="0">
                <a:latin typeface="Times New Roman" pitchFamily="18" charset="0"/>
                <a:cs typeface="Times New Roman" pitchFamily="18" charset="0"/>
              </a:rPr>
              <a:t>(2) At equilibrium under electrostatic conditions, the electric field is zero at any point within a conducting material.</a:t>
            </a:r>
            <a:endParaRPr lang="en-US" sz="2600" dirty="0" smtClean="0">
              <a:latin typeface="Times New Roman" pitchFamily="18" charset="0"/>
              <a:cs typeface="Times New Roman" pitchFamily="18" charset="0"/>
            </a:endParaRPr>
          </a:p>
          <a:p>
            <a:pPr>
              <a:buNone/>
            </a:pPr>
            <a:r>
              <a:rPr lang="en-US" sz="2600" b="1" dirty="0" smtClean="0">
                <a:latin typeface="Times New Roman" pitchFamily="18" charset="0"/>
                <a:cs typeface="Times New Roman" pitchFamily="18" charset="0"/>
              </a:rPr>
              <a:t>(3) The electric field just outside the surface of a conductor is perpendicular to the surface at equilibrium under electrostatic conditions.</a:t>
            </a:r>
            <a:endParaRPr lang="en-US" sz="2600" dirty="0" smtClean="0">
              <a:latin typeface="Times New Roman" pitchFamily="18" charset="0"/>
              <a:cs typeface="Times New Roman" pitchFamily="18" charset="0"/>
            </a:endParaRPr>
          </a:p>
          <a:p>
            <a:endParaRPr lang="en-US" dirty="0"/>
          </a:p>
        </p:txBody>
      </p:sp>
      <p:pic>
        <p:nvPicPr>
          <p:cNvPr id="4" name="Picture 3"/>
          <p:cNvPicPr/>
          <p:nvPr/>
        </p:nvPicPr>
        <p:blipFill>
          <a:blip r:embed="rId2"/>
          <a:srcRect/>
          <a:stretch>
            <a:fillRect/>
          </a:stretch>
        </p:blipFill>
        <p:spPr bwMode="auto">
          <a:xfrm>
            <a:off x="1828800" y="4343400"/>
            <a:ext cx="5669280" cy="2276475"/>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p:spPr>
        <p:txBody>
          <a:bodyPr>
            <a:normAutofit fontScale="90000"/>
          </a:bodyPr>
          <a:lstStyle/>
          <a:p>
            <a:r>
              <a:rPr lang="en-US" sz="3600" b="1" dirty="0" smtClean="0">
                <a:solidFill>
                  <a:srgbClr val="FF0000"/>
                </a:solidFill>
                <a:latin typeface="Times New Roman" pitchFamily="18" charset="0"/>
                <a:cs typeface="Times New Roman" pitchFamily="18" charset="0"/>
              </a:rPr>
              <a:t>5-The Electric Field Due to a Line of Charge</a:t>
            </a:r>
            <a:r>
              <a:rPr lang="en-US" dirty="0" smtClean="0"/>
              <a:t/>
            </a:r>
            <a:br>
              <a:rPr lang="en-US" dirty="0" smtClean="0"/>
            </a:br>
            <a:endParaRPr lang="en-US" dirty="0"/>
          </a:p>
        </p:txBody>
      </p:sp>
      <p:sp>
        <p:nvSpPr>
          <p:cNvPr id="3" name="Content Placeholder 2"/>
          <p:cNvSpPr>
            <a:spLocks noGrp="1"/>
          </p:cNvSpPr>
          <p:nvPr>
            <p:ph idx="1"/>
          </p:nvPr>
        </p:nvSpPr>
        <p:spPr>
          <a:xfrm>
            <a:off x="457200" y="838200"/>
            <a:ext cx="8229600" cy="5287963"/>
          </a:xfrm>
        </p:spPr>
        <p:txBody>
          <a:bodyPr/>
          <a:lstStyle/>
          <a:p>
            <a:r>
              <a:rPr lang="en-US" sz="2800" b="1" dirty="0" smtClean="0">
                <a:latin typeface="Times New Roman" pitchFamily="18" charset="0"/>
                <a:cs typeface="Times New Roman" pitchFamily="18" charset="0"/>
              </a:rPr>
              <a:t>Up to now we have only considered the electric field of point charges.</a:t>
            </a:r>
            <a:r>
              <a:rPr lang="en-US" sz="2800" dirty="0" smtClean="0">
                <a:latin typeface="Times New Roman" pitchFamily="18" charset="0"/>
                <a:cs typeface="Times New Roman" pitchFamily="18" charset="0"/>
              </a:rPr>
              <a:t> </a:t>
            </a:r>
            <a:r>
              <a:rPr lang="en-US" sz="2800" b="1" dirty="0" smtClean="0">
                <a:latin typeface="Times New Roman" pitchFamily="18" charset="0"/>
                <a:cs typeface="Times New Roman" pitchFamily="18" charset="0"/>
              </a:rPr>
              <a:t>Now let’s look at continuous distributions of charge lines - surfaces - volumes of charge and determine the resulting electric fields.</a:t>
            </a:r>
            <a:endParaRPr lang="en-US" sz="2800" dirty="0" smtClean="0">
              <a:latin typeface="Times New Roman" pitchFamily="18" charset="0"/>
              <a:cs typeface="Times New Roman" pitchFamily="18" charset="0"/>
            </a:endParaRPr>
          </a:p>
          <a:p>
            <a:endParaRPr lang="en-US" dirty="0"/>
          </a:p>
        </p:txBody>
      </p:sp>
      <p:pic>
        <p:nvPicPr>
          <p:cNvPr id="4" name="Picture 3"/>
          <p:cNvPicPr/>
          <p:nvPr/>
        </p:nvPicPr>
        <p:blipFill>
          <a:blip r:embed="rId2"/>
          <a:srcRect/>
          <a:stretch>
            <a:fillRect/>
          </a:stretch>
        </p:blipFill>
        <p:spPr bwMode="auto">
          <a:xfrm>
            <a:off x="1905000" y="2667000"/>
            <a:ext cx="4924425" cy="1647825"/>
          </a:xfrm>
          <a:prstGeom prst="rect">
            <a:avLst/>
          </a:prstGeom>
          <a:noFill/>
          <a:ln w="9525">
            <a:noFill/>
            <a:miter lim="800000"/>
            <a:headEnd/>
            <a:tailEnd/>
          </a:ln>
        </p:spPr>
      </p:pic>
      <p:graphicFrame>
        <p:nvGraphicFramePr>
          <p:cNvPr id="5" name="Table 4"/>
          <p:cNvGraphicFramePr>
            <a:graphicFrameLocks noGrp="1"/>
          </p:cNvGraphicFramePr>
          <p:nvPr/>
        </p:nvGraphicFramePr>
        <p:xfrm>
          <a:off x="1295400" y="4343400"/>
          <a:ext cx="6085840" cy="2195068"/>
        </p:xfrm>
        <a:graphic>
          <a:graphicData uri="http://schemas.openxmlformats.org/drawingml/2006/table">
            <a:tbl>
              <a:tblPr/>
              <a:tblGrid>
                <a:gridCol w="3284855"/>
                <a:gridCol w="1394460"/>
                <a:gridCol w="1406525"/>
              </a:tblGrid>
              <a:tr h="459740">
                <a:tc>
                  <a:txBody>
                    <a:bodyPr/>
                    <a:lstStyle/>
                    <a:p>
                      <a:pPr marL="0" marR="0">
                        <a:lnSpc>
                          <a:spcPct val="115000"/>
                        </a:lnSpc>
                        <a:spcBef>
                          <a:spcPts val="0"/>
                        </a:spcBef>
                        <a:spcAft>
                          <a:spcPts val="1000"/>
                        </a:spcAft>
                      </a:pPr>
                      <a:r>
                        <a:rPr lang="en-US" sz="1800" b="1">
                          <a:solidFill>
                            <a:srgbClr val="FF0000"/>
                          </a:solidFill>
                          <a:latin typeface="Times New Roman"/>
                          <a:ea typeface="Calibri"/>
                          <a:cs typeface="Arial"/>
                        </a:rPr>
                        <a:t>Name </a:t>
                      </a:r>
                      <a:endParaRPr lang="en-US" sz="1100">
                        <a:solidFill>
                          <a:srgbClr val="5F497A"/>
                        </a:solidFill>
                        <a:latin typeface="Calibri"/>
                        <a:ea typeface="Calibri"/>
                        <a:cs typeface="Arial"/>
                      </a:endParaRPr>
                    </a:p>
                  </a:txBody>
                  <a:tcPr marL="68580" marR="68580" marT="0" marB="0">
                    <a:lnL>
                      <a:noFill/>
                    </a:lnL>
                    <a:lnR>
                      <a:noFill/>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tcPr>
                </a:tc>
                <a:tc>
                  <a:txBody>
                    <a:bodyPr/>
                    <a:lstStyle/>
                    <a:p>
                      <a:pPr marL="0" marR="0">
                        <a:lnSpc>
                          <a:spcPct val="115000"/>
                        </a:lnSpc>
                        <a:spcBef>
                          <a:spcPts val="0"/>
                        </a:spcBef>
                        <a:spcAft>
                          <a:spcPts val="1000"/>
                        </a:spcAft>
                      </a:pPr>
                      <a:r>
                        <a:rPr lang="en-US" sz="1800" b="1">
                          <a:solidFill>
                            <a:srgbClr val="FF0000"/>
                          </a:solidFill>
                          <a:latin typeface="Times New Roman"/>
                          <a:ea typeface="Calibri"/>
                          <a:cs typeface="Arial"/>
                        </a:rPr>
                        <a:t>Symbol </a:t>
                      </a:r>
                      <a:endParaRPr lang="en-US" sz="1100">
                        <a:solidFill>
                          <a:srgbClr val="5F497A"/>
                        </a:solidFill>
                        <a:latin typeface="Calibri"/>
                        <a:ea typeface="Calibri"/>
                        <a:cs typeface="Arial"/>
                      </a:endParaRPr>
                    </a:p>
                  </a:txBody>
                  <a:tcPr marL="68580" marR="68580" marT="0" marB="0">
                    <a:lnL>
                      <a:noFill/>
                    </a:lnL>
                    <a:lnR>
                      <a:noFill/>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tcPr>
                </a:tc>
                <a:tc>
                  <a:txBody>
                    <a:bodyPr/>
                    <a:lstStyle/>
                    <a:p>
                      <a:pPr marL="0" marR="0">
                        <a:lnSpc>
                          <a:spcPct val="115000"/>
                        </a:lnSpc>
                        <a:spcBef>
                          <a:spcPts val="0"/>
                        </a:spcBef>
                        <a:spcAft>
                          <a:spcPts val="1000"/>
                        </a:spcAft>
                      </a:pPr>
                      <a:r>
                        <a:rPr lang="en-US" sz="1800" b="1">
                          <a:solidFill>
                            <a:srgbClr val="FF0000"/>
                          </a:solidFill>
                          <a:latin typeface="Times New Roman"/>
                          <a:ea typeface="Calibri"/>
                          <a:cs typeface="Arial"/>
                        </a:rPr>
                        <a:t>SI Unit </a:t>
                      </a:r>
                      <a:endParaRPr lang="en-US" sz="1100">
                        <a:solidFill>
                          <a:srgbClr val="5F497A"/>
                        </a:solidFill>
                        <a:latin typeface="Calibri"/>
                        <a:ea typeface="Calibri"/>
                        <a:cs typeface="Arial"/>
                      </a:endParaRPr>
                    </a:p>
                  </a:txBody>
                  <a:tcPr marL="68580" marR="68580" marT="0" marB="0">
                    <a:lnL>
                      <a:noFill/>
                    </a:lnL>
                    <a:lnR>
                      <a:noFill/>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tcPr>
                </a:tc>
              </a:tr>
              <a:tr h="259080">
                <a:tc>
                  <a:txBody>
                    <a:bodyPr/>
                    <a:lstStyle/>
                    <a:p>
                      <a:pPr marL="0" marR="0">
                        <a:lnSpc>
                          <a:spcPct val="115000"/>
                        </a:lnSpc>
                        <a:spcBef>
                          <a:spcPts val="0"/>
                        </a:spcBef>
                        <a:spcAft>
                          <a:spcPts val="1000"/>
                        </a:spcAft>
                      </a:pPr>
                      <a:r>
                        <a:rPr lang="en-US" sz="1800" b="1">
                          <a:solidFill>
                            <a:srgbClr val="5F497A"/>
                          </a:solidFill>
                          <a:latin typeface="Times New Roman"/>
                          <a:ea typeface="Calibri"/>
                          <a:cs typeface="Arial"/>
                        </a:rPr>
                        <a:t>Charge</a:t>
                      </a:r>
                      <a:endParaRPr lang="en-US" sz="1100">
                        <a:solidFill>
                          <a:srgbClr val="5F497A"/>
                        </a:solidFill>
                        <a:latin typeface="Calibri"/>
                        <a:ea typeface="Calibri"/>
                        <a:cs typeface="Arial"/>
                      </a:endParaRPr>
                    </a:p>
                  </a:txBody>
                  <a:tcPr marL="68580" marR="68580" marT="0" marB="0">
                    <a:lnL>
                      <a:noFill/>
                    </a:lnL>
                    <a:lnR>
                      <a:noFill/>
                    </a:lnR>
                    <a:lnT w="12700" cap="flat" cmpd="sng" algn="ctr">
                      <a:solidFill>
                        <a:srgbClr val="8064A2"/>
                      </a:solidFill>
                      <a:prstDash val="solid"/>
                      <a:round/>
                      <a:headEnd type="none" w="med" len="med"/>
                      <a:tailEnd type="none" w="med" len="med"/>
                    </a:lnT>
                    <a:lnB>
                      <a:noFill/>
                    </a:lnB>
                    <a:solidFill>
                      <a:srgbClr val="DFD8E8"/>
                    </a:solidFill>
                  </a:tcPr>
                </a:tc>
                <a:tc>
                  <a:txBody>
                    <a:bodyPr/>
                    <a:lstStyle/>
                    <a:p>
                      <a:pPr marL="0" marR="0">
                        <a:lnSpc>
                          <a:spcPct val="115000"/>
                        </a:lnSpc>
                        <a:spcBef>
                          <a:spcPts val="0"/>
                        </a:spcBef>
                        <a:spcAft>
                          <a:spcPts val="1000"/>
                        </a:spcAft>
                      </a:pPr>
                      <a:r>
                        <a:rPr lang="en-US" sz="1800" b="1" i="1">
                          <a:solidFill>
                            <a:srgbClr val="5F497A"/>
                          </a:solidFill>
                          <a:latin typeface="Times New Roman"/>
                          <a:ea typeface="Calibri"/>
                          <a:cs typeface="Arial"/>
                        </a:rPr>
                        <a:t>q</a:t>
                      </a:r>
                      <a:r>
                        <a:rPr lang="en-US" sz="1800" b="1">
                          <a:solidFill>
                            <a:srgbClr val="5F497A"/>
                          </a:solidFill>
                          <a:latin typeface="Times New Roman"/>
                          <a:ea typeface="Calibri"/>
                          <a:cs typeface="Arial"/>
                        </a:rPr>
                        <a:t> </a:t>
                      </a:r>
                      <a:endParaRPr lang="en-US" sz="1100">
                        <a:solidFill>
                          <a:srgbClr val="5F497A"/>
                        </a:solidFill>
                        <a:latin typeface="Calibri"/>
                        <a:ea typeface="Calibri"/>
                        <a:cs typeface="Arial"/>
                      </a:endParaRPr>
                    </a:p>
                  </a:txBody>
                  <a:tcPr marL="68580" marR="68580" marT="0" marB="0">
                    <a:lnL>
                      <a:noFill/>
                    </a:lnL>
                    <a:lnR>
                      <a:noFill/>
                    </a:lnR>
                    <a:lnT w="12700" cap="flat" cmpd="sng" algn="ctr">
                      <a:solidFill>
                        <a:srgbClr val="8064A2"/>
                      </a:solidFill>
                      <a:prstDash val="solid"/>
                      <a:round/>
                      <a:headEnd type="none" w="med" len="med"/>
                      <a:tailEnd type="none" w="med" len="med"/>
                    </a:lnT>
                    <a:lnB>
                      <a:noFill/>
                    </a:lnB>
                    <a:solidFill>
                      <a:srgbClr val="DFD8E8"/>
                    </a:solidFill>
                  </a:tcPr>
                </a:tc>
                <a:tc>
                  <a:txBody>
                    <a:bodyPr/>
                    <a:lstStyle/>
                    <a:p>
                      <a:pPr marL="0" marR="0">
                        <a:lnSpc>
                          <a:spcPct val="115000"/>
                        </a:lnSpc>
                        <a:spcBef>
                          <a:spcPts val="0"/>
                        </a:spcBef>
                        <a:spcAft>
                          <a:spcPts val="1000"/>
                        </a:spcAft>
                      </a:pPr>
                      <a:r>
                        <a:rPr lang="en-US" sz="1800" b="1">
                          <a:solidFill>
                            <a:srgbClr val="5F497A"/>
                          </a:solidFill>
                          <a:latin typeface="Times New Roman"/>
                          <a:ea typeface="Calibri"/>
                          <a:cs typeface="Arial"/>
                        </a:rPr>
                        <a:t>C</a:t>
                      </a:r>
                      <a:endParaRPr lang="en-US" sz="1100">
                        <a:solidFill>
                          <a:srgbClr val="5F497A"/>
                        </a:solidFill>
                        <a:latin typeface="Calibri"/>
                        <a:ea typeface="Calibri"/>
                        <a:cs typeface="Arial"/>
                      </a:endParaRPr>
                    </a:p>
                  </a:txBody>
                  <a:tcPr marL="68580" marR="68580" marT="0" marB="0">
                    <a:lnL>
                      <a:noFill/>
                    </a:lnL>
                    <a:lnR>
                      <a:noFill/>
                    </a:lnR>
                    <a:lnT w="12700" cap="flat" cmpd="sng" algn="ctr">
                      <a:solidFill>
                        <a:srgbClr val="8064A2"/>
                      </a:solidFill>
                      <a:prstDash val="solid"/>
                      <a:round/>
                      <a:headEnd type="none" w="med" len="med"/>
                      <a:tailEnd type="none" w="med" len="med"/>
                    </a:lnT>
                    <a:lnB>
                      <a:noFill/>
                    </a:lnB>
                    <a:solidFill>
                      <a:srgbClr val="DFD8E8"/>
                    </a:solidFill>
                  </a:tcPr>
                </a:tc>
              </a:tr>
              <a:tr h="459740">
                <a:tc>
                  <a:txBody>
                    <a:bodyPr/>
                    <a:lstStyle/>
                    <a:p>
                      <a:pPr marL="0" marR="0">
                        <a:lnSpc>
                          <a:spcPct val="115000"/>
                        </a:lnSpc>
                        <a:spcBef>
                          <a:spcPts val="0"/>
                        </a:spcBef>
                        <a:spcAft>
                          <a:spcPts val="1000"/>
                        </a:spcAft>
                      </a:pPr>
                      <a:r>
                        <a:rPr lang="en-US" sz="1800" b="1">
                          <a:solidFill>
                            <a:srgbClr val="5F497A"/>
                          </a:solidFill>
                          <a:latin typeface="Times New Roman"/>
                          <a:ea typeface="Calibri"/>
                          <a:cs typeface="Arial"/>
                        </a:rPr>
                        <a:t>Linear charge density</a:t>
                      </a:r>
                      <a:endParaRPr lang="en-US" sz="1100">
                        <a:solidFill>
                          <a:srgbClr val="5F497A"/>
                        </a:solidFill>
                        <a:latin typeface="Calibri"/>
                        <a:ea typeface="Calibri"/>
                        <a:cs typeface="Arial"/>
                      </a:endParaRPr>
                    </a:p>
                  </a:txBody>
                  <a:tcPr marL="68580" marR="68580" marT="0" marB="0">
                    <a:lnL>
                      <a:noFill/>
                    </a:lnL>
                    <a:lnR>
                      <a:noFill/>
                    </a:lnR>
                    <a:lnT>
                      <a:noFill/>
                    </a:lnT>
                    <a:lnB>
                      <a:noFill/>
                    </a:lnB>
                  </a:tcPr>
                </a:tc>
                <a:tc>
                  <a:txBody>
                    <a:bodyPr/>
                    <a:lstStyle/>
                    <a:p>
                      <a:pPr marL="0" marR="0">
                        <a:lnSpc>
                          <a:spcPct val="115000"/>
                        </a:lnSpc>
                        <a:spcBef>
                          <a:spcPts val="0"/>
                        </a:spcBef>
                        <a:spcAft>
                          <a:spcPts val="1000"/>
                        </a:spcAft>
                      </a:pPr>
                      <a:r>
                        <a:rPr lang="el-GR" sz="1800" b="1">
                          <a:solidFill>
                            <a:srgbClr val="5F497A"/>
                          </a:solidFill>
                          <a:latin typeface="Times New Roman"/>
                          <a:ea typeface="Calibri"/>
                          <a:cs typeface="Arial"/>
                        </a:rPr>
                        <a:t>λ</a:t>
                      </a:r>
                      <a:endParaRPr lang="en-US" sz="1100">
                        <a:solidFill>
                          <a:srgbClr val="5F497A"/>
                        </a:solidFill>
                        <a:latin typeface="Calibri"/>
                        <a:ea typeface="Calibri"/>
                        <a:cs typeface="Arial"/>
                      </a:endParaRPr>
                    </a:p>
                  </a:txBody>
                  <a:tcPr marL="68580" marR="68580" marT="0" marB="0">
                    <a:lnL>
                      <a:noFill/>
                    </a:lnL>
                    <a:lnR>
                      <a:noFill/>
                    </a:lnR>
                    <a:lnT>
                      <a:noFill/>
                    </a:lnT>
                    <a:lnB>
                      <a:noFill/>
                    </a:lnB>
                  </a:tcPr>
                </a:tc>
                <a:tc>
                  <a:txBody>
                    <a:bodyPr/>
                    <a:lstStyle/>
                    <a:p>
                      <a:pPr marL="0" marR="0">
                        <a:lnSpc>
                          <a:spcPct val="115000"/>
                        </a:lnSpc>
                        <a:spcBef>
                          <a:spcPts val="0"/>
                        </a:spcBef>
                        <a:spcAft>
                          <a:spcPts val="1000"/>
                        </a:spcAft>
                      </a:pPr>
                      <a:r>
                        <a:rPr lang="en-US" sz="1800" b="1">
                          <a:solidFill>
                            <a:srgbClr val="5F497A"/>
                          </a:solidFill>
                          <a:latin typeface="Times New Roman"/>
                          <a:ea typeface="Calibri"/>
                          <a:cs typeface="Arial"/>
                        </a:rPr>
                        <a:t>C/m</a:t>
                      </a:r>
                      <a:endParaRPr lang="en-US" sz="1100">
                        <a:solidFill>
                          <a:srgbClr val="5F497A"/>
                        </a:solidFill>
                        <a:latin typeface="Calibri"/>
                        <a:ea typeface="Calibri"/>
                        <a:cs typeface="Arial"/>
                      </a:endParaRPr>
                    </a:p>
                  </a:txBody>
                  <a:tcPr marL="68580" marR="68580" marT="0" marB="0">
                    <a:lnL>
                      <a:noFill/>
                    </a:lnL>
                    <a:lnR>
                      <a:noFill/>
                    </a:lnR>
                    <a:lnT>
                      <a:noFill/>
                    </a:lnT>
                    <a:lnB>
                      <a:noFill/>
                    </a:lnB>
                  </a:tcPr>
                </a:tc>
              </a:tr>
              <a:tr h="500380">
                <a:tc>
                  <a:txBody>
                    <a:bodyPr/>
                    <a:lstStyle/>
                    <a:p>
                      <a:pPr marL="0" marR="0">
                        <a:lnSpc>
                          <a:spcPct val="115000"/>
                        </a:lnSpc>
                        <a:spcBef>
                          <a:spcPts val="0"/>
                        </a:spcBef>
                        <a:spcAft>
                          <a:spcPts val="1000"/>
                        </a:spcAft>
                      </a:pPr>
                      <a:r>
                        <a:rPr lang="en-US" sz="1800" b="1">
                          <a:solidFill>
                            <a:srgbClr val="5F497A"/>
                          </a:solidFill>
                          <a:latin typeface="Times New Roman"/>
                          <a:ea typeface="Calibri"/>
                          <a:cs typeface="Arial"/>
                        </a:rPr>
                        <a:t>Surface charge density</a:t>
                      </a:r>
                      <a:endParaRPr lang="en-US" sz="1100">
                        <a:solidFill>
                          <a:srgbClr val="5F497A"/>
                        </a:solidFill>
                        <a:latin typeface="Calibri"/>
                        <a:ea typeface="Calibri"/>
                        <a:cs typeface="Arial"/>
                      </a:endParaRPr>
                    </a:p>
                  </a:txBody>
                  <a:tcPr marL="68580" marR="68580" marT="0" marB="0">
                    <a:lnL>
                      <a:noFill/>
                    </a:lnL>
                    <a:lnR>
                      <a:noFill/>
                    </a:lnR>
                    <a:lnT>
                      <a:noFill/>
                    </a:lnT>
                    <a:lnB>
                      <a:noFill/>
                    </a:lnB>
                    <a:solidFill>
                      <a:srgbClr val="DFD8E8"/>
                    </a:solidFill>
                  </a:tcPr>
                </a:tc>
                <a:tc>
                  <a:txBody>
                    <a:bodyPr/>
                    <a:lstStyle/>
                    <a:p>
                      <a:pPr marL="0" marR="0">
                        <a:lnSpc>
                          <a:spcPct val="115000"/>
                        </a:lnSpc>
                        <a:spcBef>
                          <a:spcPts val="0"/>
                        </a:spcBef>
                        <a:spcAft>
                          <a:spcPts val="1000"/>
                        </a:spcAft>
                      </a:pPr>
                      <a:r>
                        <a:rPr lang="el-GR" sz="1800" b="1">
                          <a:solidFill>
                            <a:srgbClr val="5F497A"/>
                          </a:solidFill>
                          <a:latin typeface="Times New Roman"/>
                          <a:ea typeface="Calibri"/>
                          <a:cs typeface="Arial"/>
                        </a:rPr>
                        <a:t>σ</a:t>
                      </a:r>
                      <a:endParaRPr lang="en-US" sz="1100">
                        <a:solidFill>
                          <a:srgbClr val="5F497A"/>
                        </a:solidFill>
                        <a:latin typeface="Calibri"/>
                        <a:ea typeface="Calibri"/>
                        <a:cs typeface="Arial"/>
                      </a:endParaRPr>
                    </a:p>
                  </a:txBody>
                  <a:tcPr marL="68580" marR="68580" marT="0" marB="0">
                    <a:lnL>
                      <a:noFill/>
                    </a:lnL>
                    <a:lnR>
                      <a:noFill/>
                    </a:lnR>
                    <a:lnT>
                      <a:noFill/>
                    </a:lnT>
                    <a:lnB>
                      <a:noFill/>
                    </a:lnB>
                    <a:solidFill>
                      <a:srgbClr val="DFD8E8"/>
                    </a:solidFill>
                  </a:tcPr>
                </a:tc>
                <a:tc>
                  <a:txBody>
                    <a:bodyPr/>
                    <a:lstStyle/>
                    <a:p>
                      <a:pPr marL="0" marR="0">
                        <a:lnSpc>
                          <a:spcPct val="115000"/>
                        </a:lnSpc>
                        <a:spcBef>
                          <a:spcPts val="0"/>
                        </a:spcBef>
                        <a:spcAft>
                          <a:spcPts val="1000"/>
                        </a:spcAft>
                      </a:pPr>
                      <a:r>
                        <a:rPr lang="en-US" sz="1800" b="1">
                          <a:solidFill>
                            <a:srgbClr val="5F497A"/>
                          </a:solidFill>
                          <a:latin typeface="Times New Roman"/>
                          <a:ea typeface="Calibri"/>
                          <a:cs typeface="Arial"/>
                        </a:rPr>
                        <a:t>C/m</a:t>
                      </a:r>
                      <a:r>
                        <a:rPr lang="en-US" sz="1800" b="1" baseline="30000">
                          <a:solidFill>
                            <a:srgbClr val="5F497A"/>
                          </a:solidFill>
                          <a:latin typeface="Times New Roman"/>
                          <a:ea typeface="Calibri"/>
                          <a:cs typeface="Arial"/>
                        </a:rPr>
                        <a:t>2</a:t>
                      </a:r>
                      <a:r>
                        <a:rPr lang="en-US" sz="1800" b="1">
                          <a:solidFill>
                            <a:srgbClr val="5F497A"/>
                          </a:solidFill>
                          <a:latin typeface="Times New Roman"/>
                          <a:ea typeface="Calibri"/>
                          <a:cs typeface="Arial"/>
                        </a:rPr>
                        <a:t> </a:t>
                      </a:r>
                      <a:endParaRPr lang="en-US" sz="1100">
                        <a:solidFill>
                          <a:srgbClr val="5F497A"/>
                        </a:solidFill>
                        <a:latin typeface="Calibri"/>
                        <a:ea typeface="Calibri"/>
                        <a:cs typeface="Arial"/>
                      </a:endParaRPr>
                    </a:p>
                  </a:txBody>
                  <a:tcPr marL="68580" marR="68580" marT="0" marB="0">
                    <a:lnL>
                      <a:noFill/>
                    </a:lnL>
                    <a:lnR>
                      <a:noFill/>
                    </a:lnR>
                    <a:lnT>
                      <a:noFill/>
                    </a:lnT>
                    <a:lnB>
                      <a:noFill/>
                    </a:lnB>
                    <a:solidFill>
                      <a:srgbClr val="DFD8E8"/>
                    </a:solidFill>
                  </a:tcPr>
                </a:tc>
              </a:tr>
              <a:tr h="459740">
                <a:tc>
                  <a:txBody>
                    <a:bodyPr/>
                    <a:lstStyle/>
                    <a:p>
                      <a:pPr marL="0" marR="0">
                        <a:lnSpc>
                          <a:spcPct val="115000"/>
                        </a:lnSpc>
                        <a:spcBef>
                          <a:spcPts val="0"/>
                        </a:spcBef>
                        <a:spcAft>
                          <a:spcPts val="1000"/>
                        </a:spcAft>
                      </a:pPr>
                      <a:r>
                        <a:rPr lang="en-US" sz="1800" b="1">
                          <a:solidFill>
                            <a:srgbClr val="5F497A"/>
                          </a:solidFill>
                          <a:latin typeface="Times New Roman"/>
                          <a:ea typeface="Calibri"/>
                          <a:cs typeface="Arial"/>
                        </a:rPr>
                        <a:t>Volume charge density</a:t>
                      </a:r>
                      <a:endParaRPr lang="en-US" sz="1100">
                        <a:solidFill>
                          <a:srgbClr val="5F497A"/>
                        </a:solidFill>
                        <a:latin typeface="Calibri"/>
                        <a:ea typeface="Calibri"/>
                        <a:cs typeface="Arial"/>
                      </a:endParaRPr>
                    </a:p>
                  </a:txBody>
                  <a:tcPr marL="68580" marR="68580" marT="0" marB="0">
                    <a:lnL>
                      <a:noFill/>
                    </a:lnL>
                    <a:lnR>
                      <a:noFill/>
                    </a:lnR>
                    <a:lnT>
                      <a:noFill/>
                    </a:lnT>
                    <a:lnB w="12700" cap="flat" cmpd="sng" algn="ctr">
                      <a:solidFill>
                        <a:srgbClr val="8064A2"/>
                      </a:solidFill>
                      <a:prstDash val="solid"/>
                      <a:round/>
                      <a:headEnd type="none" w="med" len="med"/>
                      <a:tailEnd type="none" w="med" len="med"/>
                    </a:lnB>
                  </a:tcPr>
                </a:tc>
                <a:tc>
                  <a:txBody>
                    <a:bodyPr/>
                    <a:lstStyle/>
                    <a:p>
                      <a:pPr marL="0" marR="0">
                        <a:lnSpc>
                          <a:spcPct val="115000"/>
                        </a:lnSpc>
                        <a:spcBef>
                          <a:spcPts val="0"/>
                        </a:spcBef>
                        <a:spcAft>
                          <a:spcPts val="1000"/>
                        </a:spcAft>
                      </a:pPr>
                      <a:r>
                        <a:rPr lang="el-GR" sz="1800" b="1">
                          <a:solidFill>
                            <a:srgbClr val="5F497A"/>
                          </a:solidFill>
                          <a:latin typeface="Times New Roman"/>
                          <a:ea typeface="Calibri"/>
                          <a:cs typeface="Arial"/>
                        </a:rPr>
                        <a:t>ρ</a:t>
                      </a:r>
                      <a:endParaRPr lang="en-US" sz="1100">
                        <a:solidFill>
                          <a:srgbClr val="5F497A"/>
                        </a:solidFill>
                        <a:latin typeface="Calibri"/>
                        <a:ea typeface="Calibri"/>
                        <a:cs typeface="Arial"/>
                      </a:endParaRPr>
                    </a:p>
                  </a:txBody>
                  <a:tcPr marL="68580" marR="68580" marT="0" marB="0">
                    <a:lnL>
                      <a:noFill/>
                    </a:lnL>
                    <a:lnR>
                      <a:noFill/>
                    </a:lnR>
                    <a:lnT>
                      <a:noFill/>
                    </a:lnT>
                    <a:lnB w="12700" cap="flat" cmpd="sng" algn="ctr">
                      <a:solidFill>
                        <a:srgbClr val="8064A2"/>
                      </a:solidFill>
                      <a:prstDash val="solid"/>
                      <a:round/>
                      <a:headEnd type="none" w="med" len="med"/>
                      <a:tailEnd type="none" w="med" len="med"/>
                    </a:lnB>
                  </a:tcPr>
                </a:tc>
                <a:tc>
                  <a:txBody>
                    <a:bodyPr/>
                    <a:lstStyle/>
                    <a:p>
                      <a:pPr marL="0" marR="0">
                        <a:lnSpc>
                          <a:spcPct val="115000"/>
                        </a:lnSpc>
                        <a:spcBef>
                          <a:spcPts val="0"/>
                        </a:spcBef>
                        <a:spcAft>
                          <a:spcPts val="1000"/>
                        </a:spcAft>
                      </a:pPr>
                      <a:r>
                        <a:rPr lang="en-US" sz="1800" b="1" dirty="0">
                          <a:solidFill>
                            <a:srgbClr val="5F497A"/>
                          </a:solidFill>
                          <a:latin typeface="Times New Roman"/>
                          <a:ea typeface="Calibri"/>
                          <a:cs typeface="Arial"/>
                        </a:rPr>
                        <a:t>C/m</a:t>
                      </a:r>
                      <a:r>
                        <a:rPr lang="en-US" sz="1800" b="1" baseline="30000" dirty="0">
                          <a:solidFill>
                            <a:srgbClr val="5F497A"/>
                          </a:solidFill>
                          <a:latin typeface="Times New Roman"/>
                          <a:ea typeface="Calibri"/>
                          <a:cs typeface="Arial"/>
                        </a:rPr>
                        <a:t>3</a:t>
                      </a:r>
                      <a:r>
                        <a:rPr lang="en-US" sz="1800" b="1" dirty="0">
                          <a:solidFill>
                            <a:srgbClr val="5F497A"/>
                          </a:solidFill>
                          <a:latin typeface="Times New Roman"/>
                          <a:ea typeface="Calibri"/>
                          <a:cs typeface="Arial"/>
                        </a:rPr>
                        <a:t> </a:t>
                      </a:r>
                      <a:endParaRPr lang="en-US" sz="1100" dirty="0">
                        <a:solidFill>
                          <a:srgbClr val="5F497A"/>
                        </a:solidFill>
                        <a:latin typeface="Calibri"/>
                        <a:ea typeface="Calibri"/>
                        <a:cs typeface="Arial"/>
                      </a:endParaRPr>
                    </a:p>
                  </a:txBody>
                  <a:tcPr marL="68580" marR="68580" marT="0" marB="0">
                    <a:lnL>
                      <a:noFill/>
                    </a:lnL>
                    <a:lnR>
                      <a:noFill/>
                    </a:lnR>
                    <a:lnT>
                      <a:noFill/>
                    </a:lnT>
                    <a:lnB w="12700" cap="flat" cmpd="sng" algn="ctr">
                      <a:solidFill>
                        <a:srgbClr val="8064A2"/>
                      </a:solidFill>
                      <a:prstDash val="solid"/>
                      <a:round/>
                      <a:headEnd type="none" w="med" len="med"/>
                      <a:tailEnd type="none" w="med" len="med"/>
                    </a:lnB>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fontScale="90000"/>
          </a:bodyPr>
          <a:lstStyle/>
          <a:p>
            <a:pPr algn="l"/>
            <a:r>
              <a:rPr lang="en-US" b="1" dirty="0" smtClean="0">
                <a:solidFill>
                  <a:srgbClr val="FF0000"/>
                </a:solidFill>
                <a:latin typeface="Times New Roman" pitchFamily="18" charset="0"/>
                <a:cs typeface="Times New Roman" pitchFamily="18" charset="0"/>
              </a:rPr>
              <a:t>1-The Electric Field</a:t>
            </a:r>
            <a:r>
              <a:rPr lang="en-US" dirty="0" smtClean="0">
                <a:solidFill>
                  <a:srgbClr val="FF0000"/>
                </a:solidFill>
                <a:latin typeface="Times New Roman" pitchFamily="18" charset="0"/>
                <a:cs typeface="Times New Roman" pitchFamily="18" charset="0"/>
              </a:rPr>
              <a:t/>
            </a:r>
            <a:br>
              <a:rPr lang="en-US" dirty="0" smtClean="0">
                <a:solidFill>
                  <a:srgbClr val="FF0000"/>
                </a:solidFill>
                <a:latin typeface="Times New Roman" pitchFamily="18" charset="0"/>
                <a:cs typeface="Times New Roman" pitchFamily="18" charset="0"/>
              </a:rPr>
            </a:br>
            <a:endParaRPr lang="en-US"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914400"/>
            <a:ext cx="8229600" cy="5211763"/>
          </a:xfrm>
        </p:spPr>
        <p:txBody>
          <a:bodyPr>
            <a:normAutofit fontScale="55000" lnSpcReduction="20000"/>
          </a:bodyPr>
          <a:lstStyle/>
          <a:p>
            <a:pPr>
              <a:buNone/>
            </a:pPr>
            <a:r>
              <a:rPr lang="en-US" b="1" dirty="0" smtClean="0">
                <a:latin typeface="Times New Roman" pitchFamily="18" charset="0"/>
                <a:cs typeface="Times New Roman" pitchFamily="18" charset="0"/>
              </a:rPr>
              <a:t>The </a:t>
            </a:r>
            <a:r>
              <a:rPr lang="en-US" b="1" dirty="0" smtClean="0">
                <a:latin typeface="Times New Roman" pitchFamily="18" charset="0"/>
                <a:cs typeface="Times New Roman" pitchFamily="18" charset="0"/>
              </a:rPr>
              <a:t>electric field E that exists at a point is the electrostatic force F experienced by a small test charge </a:t>
            </a:r>
            <a:r>
              <a:rPr lang="en-US" b="1" i="1" dirty="0" smtClean="0">
                <a:latin typeface="Times New Roman" pitchFamily="18" charset="0"/>
                <a:cs typeface="Times New Roman" pitchFamily="18" charset="0"/>
              </a:rPr>
              <a:t>q</a:t>
            </a:r>
            <a:r>
              <a:rPr lang="en-US" b="1" baseline="-25000" dirty="0" smtClean="0">
                <a:latin typeface="Times New Roman" pitchFamily="18" charset="0"/>
                <a:cs typeface="Times New Roman" pitchFamily="18" charset="0"/>
              </a:rPr>
              <a:t>0 </a:t>
            </a:r>
            <a:r>
              <a:rPr lang="en-US" b="1" dirty="0" smtClean="0">
                <a:latin typeface="Times New Roman" pitchFamily="18" charset="0"/>
                <a:cs typeface="Times New Roman" pitchFamily="18" charset="0"/>
              </a:rPr>
              <a:t>placed at that point divided by the charge itself:</a:t>
            </a:r>
            <a:endParaRPr lang="en-US" dirty="0" smtClean="0">
              <a:latin typeface="Times New Roman" pitchFamily="18" charset="0"/>
              <a:cs typeface="Times New Roman" pitchFamily="18" charset="0"/>
            </a:endParaRPr>
          </a:p>
          <a:p>
            <a:pPr>
              <a:buNone/>
            </a:pPr>
            <a:r>
              <a:rPr lang="en-US" dirty="0" smtClean="0"/>
              <a:t> </a:t>
            </a:r>
          </a:p>
          <a:p>
            <a:pPr>
              <a:buNone/>
            </a:pPr>
            <a:r>
              <a:rPr lang="en-US" dirty="0" smtClean="0"/>
              <a:t> </a:t>
            </a:r>
          </a:p>
          <a:p>
            <a:pPr lvl="0"/>
            <a:endParaRPr lang="en-US" b="1" dirty="0" smtClean="0"/>
          </a:p>
          <a:p>
            <a:pPr lvl="0"/>
            <a:endParaRPr lang="en-US" b="1" dirty="0" smtClean="0"/>
          </a:p>
          <a:p>
            <a:pPr lvl="0"/>
            <a:endParaRPr lang="en-US" b="1" dirty="0" smtClean="0"/>
          </a:p>
          <a:p>
            <a:pPr lvl="0"/>
            <a:endParaRPr lang="en-US" b="1" dirty="0" smtClean="0"/>
          </a:p>
          <a:p>
            <a:pPr lvl="0"/>
            <a:r>
              <a:rPr lang="en-US" b="1" dirty="0" smtClean="0">
                <a:latin typeface="Times New Roman" pitchFamily="18" charset="0"/>
                <a:cs typeface="Times New Roman" pitchFamily="18" charset="0"/>
              </a:rPr>
              <a:t>The </a:t>
            </a:r>
            <a:r>
              <a:rPr lang="en-US" b="1" dirty="0" smtClean="0">
                <a:latin typeface="Times New Roman" pitchFamily="18" charset="0"/>
                <a:cs typeface="Times New Roman" pitchFamily="18" charset="0"/>
              </a:rPr>
              <a:t>electric field is a vector, and its direction is the same as the direction of the force F on a positive test charge. </a:t>
            </a:r>
            <a:endParaRPr lang="en-US" dirty="0" smtClean="0">
              <a:latin typeface="Times New Roman" pitchFamily="18" charset="0"/>
              <a:cs typeface="Times New Roman" pitchFamily="18" charset="0"/>
            </a:endParaRPr>
          </a:p>
          <a:p>
            <a:pPr lvl="0"/>
            <a:r>
              <a:rPr lang="en-US" b="1" i="1" dirty="0" smtClean="0">
                <a:latin typeface="Times New Roman" pitchFamily="18" charset="0"/>
                <a:cs typeface="Times New Roman" pitchFamily="18" charset="0"/>
              </a:rPr>
              <a:t>SI Unit of Electric Field:</a:t>
            </a:r>
            <a:r>
              <a:rPr lang="en-US" b="1" dirty="0" smtClean="0">
                <a:latin typeface="Times New Roman" pitchFamily="18" charset="0"/>
                <a:cs typeface="Times New Roman" pitchFamily="18" charset="0"/>
              </a:rPr>
              <a:t> Newton per coulomb (N/C).</a:t>
            </a:r>
            <a:endParaRPr lang="en-US" dirty="0" smtClean="0">
              <a:latin typeface="Times New Roman" pitchFamily="18" charset="0"/>
              <a:cs typeface="Times New Roman" pitchFamily="18" charset="0"/>
            </a:endParaRPr>
          </a:p>
          <a:p>
            <a:pPr lvl="0"/>
            <a:r>
              <a:rPr lang="en-US" b="1" dirty="0" smtClean="0">
                <a:latin typeface="Times New Roman" pitchFamily="18" charset="0"/>
                <a:cs typeface="Times New Roman" pitchFamily="18" charset="0"/>
              </a:rPr>
              <a:t>Important about electric field:</a:t>
            </a:r>
            <a:endParaRPr lang="en-US" dirty="0" smtClean="0">
              <a:latin typeface="Times New Roman" pitchFamily="18" charset="0"/>
              <a:cs typeface="Times New Roman" pitchFamily="18" charset="0"/>
            </a:endParaRPr>
          </a:p>
          <a:p>
            <a:pPr lvl="0"/>
            <a:r>
              <a:rPr lang="en-US" b="1" dirty="0" smtClean="0">
                <a:latin typeface="Times New Roman" pitchFamily="18" charset="0"/>
                <a:cs typeface="Times New Roman" pitchFamily="18" charset="0"/>
              </a:rPr>
              <a:t>It is the surrounding charges that create an electric field at a given point.</a:t>
            </a:r>
            <a:endParaRPr lang="en-US" dirty="0" smtClean="0">
              <a:latin typeface="Times New Roman" pitchFamily="18" charset="0"/>
              <a:cs typeface="Times New Roman" pitchFamily="18" charset="0"/>
            </a:endParaRPr>
          </a:p>
          <a:p>
            <a:pPr lvl="0"/>
            <a:r>
              <a:rPr lang="en-US" b="1" dirty="0" smtClean="0">
                <a:latin typeface="Times New Roman" pitchFamily="18" charset="0"/>
                <a:cs typeface="Times New Roman" pitchFamily="18" charset="0"/>
              </a:rPr>
              <a:t>Any charge </a:t>
            </a:r>
            <a:r>
              <a:rPr lang="en-US" b="1" i="1" dirty="0" smtClean="0">
                <a:latin typeface="Times New Roman" pitchFamily="18" charset="0"/>
                <a:cs typeface="Times New Roman" pitchFamily="18" charset="0"/>
              </a:rPr>
              <a:t>q </a:t>
            </a:r>
            <a:r>
              <a:rPr lang="en-US" b="1" dirty="0" smtClean="0">
                <a:latin typeface="Times New Roman" pitchFamily="18" charset="0"/>
                <a:cs typeface="Times New Roman" pitchFamily="18" charset="0"/>
              </a:rPr>
              <a:t>placed at the point with the electric field </a:t>
            </a:r>
            <a:r>
              <a:rPr lang="en-US" b="1" i="1" dirty="0" smtClean="0">
                <a:latin typeface="Times New Roman" pitchFamily="18" charset="0"/>
                <a:cs typeface="Times New Roman" pitchFamily="18" charset="0"/>
              </a:rPr>
              <a:t>E</a:t>
            </a:r>
            <a:r>
              <a:rPr lang="en-US" b="1" dirty="0" smtClean="0">
                <a:latin typeface="Times New Roman" pitchFamily="18" charset="0"/>
                <a:cs typeface="Times New Roman" pitchFamily="18" charset="0"/>
              </a:rPr>
              <a:t>  will experiences a force, </a:t>
            </a:r>
            <a:r>
              <a:rPr lang="en-US" b="1" i="1" dirty="0" smtClean="0">
                <a:latin typeface="Times New Roman" pitchFamily="18" charset="0"/>
                <a:cs typeface="Times New Roman" pitchFamily="18" charset="0"/>
              </a:rPr>
              <a:t>F=</a:t>
            </a:r>
            <a:r>
              <a:rPr lang="en-US" b="1" i="1" dirty="0" err="1" smtClean="0">
                <a:latin typeface="Times New Roman" pitchFamily="18" charset="0"/>
                <a:cs typeface="Times New Roman" pitchFamily="18" charset="0"/>
              </a:rPr>
              <a:t>qE</a:t>
            </a:r>
            <a:r>
              <a:rPr lang="en-US" b="1" i="1" dirty="0" smtClean="0">
                <a:latin typeface="Times New Roman" pitchFamily="18" charset="0"/>
                <a:cs typeface="Times New Roman" pitchFamily="18" charset="0"/>
              </a:rPr>
              <a:t>. For a </a:t>
            </a:r>
            <a:r>
              <a:rPr lang="en-US" b="1" dirty="0" smtClean="0">
                <a:latin typeface="Times New Roman" pitchFamily="18" charset="0"/>
                <a:cs typeface="Times New Roman" pitchFamily="18" charset="0"/>
              </a:rPr>
              <a:t>positive charge, the force points in the same direction as the electric field; for a</a:t>
            </a:r>
            <a:r>
              <a:rPr lang="en-US" b="1" i="1" dirty="0" smtClean="0">
                <a:latin typeface="Times New Roman" pitchFamily="18" charset="0"/>
                <a:cs typeface="Times New Roman" pitchFamily="18" charset="0"/>
              </a:rPr>
              <a:t> </a:t>
            </a:r>
            <a:r>
              <a:rPr lang="en-US" b="1" dirty="0" smtClean="0">
                <a:latin typeface="Times New Roman" pitchFamily="18" charset="0"/>
                <a:cs typeface="Times New Roman" pitchFamily="18" charset="0"/>
              </a:rPr>
              <a:t>negative charge, the force points in the opposite direction as the electric field. </a:t>
            </a:r>
            <a:endParaRPr lang="en-US" b="1" dirty="0" smtClean="0">
              <a:latin typeface="Times New Roman" pitchFamily="18" charset="0"/>
              <a:cs typeface="Times New Roman" pitchFamily="18" charset="0"/>
            </a:endParaRPr>
          </a:p>
          <a:p>
            <a:r>
              <a:rPr lang="en-US" b="1" dirty="0" smtClean="0"/>
              <a:t>At a particular point in space, each of the surrounding charges contributes to the net electric field that exists there.</a:t>
            </a:r>
            <a:endParaRPr lang="en-US" dirty="0" smtClean="0"/>
          </a:p>
          <a:p>
            <a:pPr lvl="0"/>
            <a:endParaRPr lang="en-US" dirty="0" smtClean="0">
              <a:latin typeface="Times New Roman" pitchFamily="18" charset="0"/>
              <a:cs typeface="Times New Roman" pitchFamily="18" charset="0"/>
            </a:endParaRPr>
          </a:p>
          <a:p>
            <a:endParaRPr lang="en-US" dirty="0">
              <a:latin typeface="Times New Roman" pitchFamily="18" charset="0"/>
              <a:cs typeface="Times New Roman" pitchFamily="18" charset="0"/>
            </a:endParaRPr>
          </a:p>
        </p:txBody>
      </p:sp>
      <p:pic>
        <p:nvPicPr>
          <p:cNvPr id="4" name="Picture 3" descr="math006"/>
          <p:cNvPicPr/>
          <p:nvPr/>
        </p:nvPicPr>
        <p:blipFill>
          <a:blip r:embed="rId2"/>
          <a:srcRect/>
          <a:stretch>
            <a:fillRect/>
          </a:stretch>
        </p:blipFill>
        <p:spPr bwMode="auto">
          <a:xfrm>
            <a:off x="1295400" y="1447800"/>
            <a:ext cx="4029075" cy="781050"/>
          </a:xfrm>
          <a:prstGeom prst="rect">
            <a:avLst/>
          </a:prstGeom>
          <a:solidFill>
            <a:srgbClr val="FFFF99"/>
          </a:solidFill>
        </p:spPr>
      </p:pic>
      <p:pic>
        <p:nvPicPr>
          <p:cNvPr id="5" name="Picture 4" descr="A positive charge q0 experiences an electrostatic force F due to the surrounding charges on the ebonite rod and the two spheres."/>
          <p:cNvPicPr/>
          <p:nvPr/>
        </p:nvPicPr>
        <p:blipFill>
          <a:blip r:embed="rId3"/>
          <a:srcRect/>
          <a:stretch>
            <a:fillRect/>
          </a:stretch>
        </p:blipFill>
        <p:spPr bwMode="auto">
          <a:xfrm>
            <a:off x="5791200" y="1524000"/>
            <a:ext cx="1994535" cy="1343025"/>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fontScale="90000"/>
          </a:bodyPr>
          <a:lstStyle/>
          <a:p>
            <a:pPr algn="l"/>
            <a:r>
              <a:rPr lang="en-US" b="1" dirty="0" smtClean="0">
                <a:solidFill>
                  <a:srgbClr val="FF0000"/>
                </a:solidFill>
                <a:latin typeface="Times New Roman" pitchFamily="18" charset="0"/>
                <a:cs typeface="Times New Roman" pitchFamily="18" charset="0"/>
              </a:rPr>
              <a:t>2- The Electric Field Lines</a:t>
            </a:r>
            <a:r>
              <a:rPr lang="en-US" dirty="0" smtClean="0"/>
              <a:t/>
            </a:r>
            <a:br>
              <a:rPr lang="en-US" dirty="0" smtClean="0"/>
            </a:br>
            <a:endParaRPr lang="en-US" dirty="0"/>
          </a:p>
        </p:txBody>
      </p:sp>
      <p:sp>
        <p:nvSpPr>
          <p:cNvPr id="3" name="Content Placeholder 2"/>
          <p:cNvSpPr>
            <a:spLocks noGrp="1"/>
          </p:cNvSpPr>
          <p:nvPr>
            <p:ph idx="1"/>
          </p:nvPr>
        </p:nvSpPr>
        <p:spPr>
          <a:xfrm>
            <a:off x="457200" y="990600"/>
            <a:ext cx="8229600" cy="5135563"/>
          </a:xfrm>
        </p:spPr>
        <p:txBody>
          <a:bodyPr>
            <a:normAutofit/>
          </a:bodyPr>
          <a:lstStyle/>
          <a:p>
            <a:r>
              <a:rPr lang="en-US" sz="2400" b="1" dirty="0" smtClean="0">
                <a:latin typeface="Times New Roman" pitchFamily="18" charset="0"/>
                <a:cs typeface="Times New Roman" pitchFamily="18" charset="0"/>
              </a:rPr>
              <a:t>The electric charges create an electric field in the space surrounding them. It is useful to have a kind of “map” that gives the direction and indicates the strength of the field at various places. This can be done by drawing the electric field lines.</a:t>
            </a:r>
            <a:endParaRPr lang="en-US" sz="2400" dirty="0" smtClean="0">
              <a:latin typeface="Times New Roman" pitchFamily="18" charset="0"/>
              <a:cs typeface="Times New Roman" pitchFamily="18" charset="0"/>
            </a:endParaRPr>
          </a:p>
          <a:p>
            <a:pPr lvl="0"/>
            <a:r>
              <a:rPr lang="en-US" sz="2400" b="1" dirty="0" smtClean="0">
                <a:latin typeface="Times New Roman" pitchFamily="18" charset="0"/>
                <a:cs typeface="Times New Roman" pitchFamily="18" charset="0"/>
              </a:rPr>
              <a:t>The properties of the electric field lines</a:t>
            </a:r>
            <a:endParaRPr lang="en-US" sz="2400" dirty="0" smtClean="0">
              <a:latin typeface="Times New Roman" pitchFamily="18" charset="0"/>
              <a:cs typeface="Times New Roman" pitchFamily="18" charset="0"/>
            </a:endParaRPr>
          </a:p>
          <a:p>
            <a:r>
              <a:rPr lang="en-US" sz="2400" b="1" dirty="0" smtClean="0">
                <a:latin typeface="Times New Roman" pitchFamily="18" charset="0"/>
                <a:cs typeface="Times New Roman" pitchFamily="18" charset="0"/>
              </a:rPr>
              <a:t>Electric field lines (lines of force) are continuous lines whose direction is everywhere that of the electric field</a:t>
            </a:r>
            <a:endParaRPr lang="en-US" sz="2400" dirty="0" smtClean="0">
              <a:latin typeface="Times New Roman" pitchFamily="18" charset="0"/>
              <a:cs typeface="Times New Roman" pitchFamily="18" charset="0"/>
            </a:endParaRPr>
          </a:p>
          <a:p>
            <a:endParaRPr lang="en-US" sz="2400" dirty="0">
              <a:latin typeface="Times New Roman" pitchFamily="18" charset="0"/>
              <a:cs typeface="Times New Roman" pitchFamily="18" charset="0"/>
            </a:endParaRPr>
          </a:p>
        </p:txBody>
      </p:sp>
      <p:pic>
        <p:nvPicPr>
          <p:cNvPr id="4" name="Picture 3" descr="FG19_14a"/>
          <p:cNvPicPr/>
          <p:nvPr/>
        </p:nvPicPr>
        <p:blipFill>
          <a:blip r:embed="rId2" cstate="print"/>
          <a:srcRect/>
          <a:stretch>
            <a:fillRect/>
          </a:stretch>
        </p:blipFill>
        <p:spPr bwMode="auto">
          <a:xfrm>
            <a:off x="1828800" y="4267200"/>
            <a:ext cx="5124450" cy="1828800"/>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592763"/>
          </a:xfrm>
        </p:spPr>
        <p:txBody>
          <a:bodyPr>
            <a:normAutofit/>
          </a:bodyPr>
          <a:lstStyle/>
          <a:p>
            <a:pPr lvl="0"/>
            <a:r>
              <a:rPr lang="en-US" sz="2400" b="1" dirty="0" smtClean="0">
                <a:latin typeface="Times New Roman" pitchFamily="18" charset="0"/>
                <a:cs typeface="Times New Roman" pitchFamily="18" charset="0"/>
              </a:rPr>
              <a:t>At any point, the tangent direction of the electric line is the direction of electric field.</a:t>
            </a:r>
            <a:endParaRPr lang="en-US" sz="2400" dirty="0" smtClean="0">
              <a:latin typeface="Times New Roman" pitchFamily="18" charset="0"/>
              <a:cs typeface="Times New Roman" pitchFamily="18" charset="0"/>
            </a:endParaRPr>
          </a:p>
          <a:p>
            <a:pPr lvl="0"/>
            <a:r>
              <a:rPr lang="en-US" sz="2400" b="1" dirty="0" smtClean="0">
                <a:latin typeface="Times New Roman" pitchFamily="18" charset="0"/>
                <a:cs typeface="Times New Roman" pitchFamily="18" charset="0"/>
              </a:rPr>
              <a:t>The density of the electric field lines provides information about the magnitude of the field. The lines are closer together where the electric field is stronger, the lines are closer together. The lines are more spread out where the electric field is weaker. </a:t>
            </a:r>
            <a:endParaRPr lang="en-US" sz="2400" dirty="0" smtClean="0">
              <a:latin typeface="Times New Roman" pitchFamily="18" charset="0"/>
              <a:cs typeface="Times New Roman" pitchFamily="18" charset="0"/>
            </a:endParaRPr>
          </a:p>
          <a:p>
            <a:pPr lvl="0"/>
            <a:r>
              <a:rPr lang="en-US" sz="2400" b="1" dirty="0" smtClean="0">
                <a:latin typeface="Times New Roman" pitchFamily="18" charset="0"/>
                <a:cs typeface="Times New Roman" pitchFamily="18" charset="0"/>
              </a:rPr>
              <a:t>The electric field lines always begin on a positive charge and end on a negative charge and do not start or stop in mid space. </a:t>
            </a:r>
            <a:endParaRPr lang="en-US" sz="2400" dirty="0" smtClean="0">
              <a:latin typeface="Times New Roman" pitchFamily="18" charset="0"/>
              <a:cs typeface="Times New Roman" pitchFamily="18" charset="0"/>
            </a:endParaRPr>
          </a:p>
          <a:p>
            <a:endParaRPr lang="en-US" dirty="0"/>
          </a:p>
        </p:txBody>
      </p:sp>
      <p:pic>
        <p:nvPicPr>
          <p:cNvPr id="4" name="Picture 3"/>
          <p:cNvPicPr/>
          <p:nvPr/>
        </p:nvPicPr>
        <p:blipFill>
          <a:blip r:embed="rId2"/>
          <a:srcRect/>
          <a:stretch>
            <a:fillRect/>
          </a:stretch>
        </p:blipFill>
        <p:spPr bwMode="auto">
          <a:xfrm>
            <a:off x="1752600" y="4495800"/>
            <a:ext cx="5943600" cy="1994169"/>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p:cNvPicPr>
          <p:nvPr>
            <p:ph idx="1"/>
          </p:nvPr>
        </p:nvPicPr>
        <p:blipFill>
          <a:blip r:embed="rId2"/>
          <a:srcRect/>
          <a:stretch>
            <a:fillRect/>
          </a:stretch>
        </p:blipFill>
        <p:spPr bwMode="auto">
          <a:xfrm>
            <a:off x="457200" y="304800"/>
            <a:ext cx="8229600" cy="3086100"/>
          </a:xfrm>
          <a:prstGeom prst="rect">
            <a:avLst/>
          </a:prstGeom>
          <a:noFill/>
          <a:ln w="9525">
            <a:noFill/>
            <a:miter lim="800000"/>
            <a:headEnd/>
            <a:tailEnd/>
          </a:ln>
        </p:spPr>
      </p:pic>
      <p:sp>
        <p:nvSpPr>
          <p:cNvPr id="1025" name="Rectangle 1"/>
          <p:cNvSpPr>
            <a:spLocks noChangeArrowheads="1"/>
          </p:cNvSpPr>
          <p:nvPr/>
        </p:nvSpPr>
        <p:spPr bwMode="auto">
          <a:xfrm>
            <a:off x="0" y="3505200"/>
            <a:ext cx="9290557" cy="156966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2632075" algn="l"/>
              </a:tabLst>
            </a:pPr>
            <a:r>
              <a:rPr kumimoji="0" lang="en-US" sz="2400" b="1"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The electric charges create an electric field in the space surrounding </a:t>
            </a:r>
          </a:p>
          <a:p>
            <a:pPr marL="0" marR="0" lvl="0" indent="0" algn="l" defTabSz="914400" rtl="0" eaLnBrk="1" fontAlgn="base" latinLnBrk="0" hangingPunct="1">
              <a:lnSpc>
                <a:spcPct val="100000"/>
              </a:lnSpc>
              <a:spcBef>
                <a:spcPct val="0"/>
              </a:spcBef>
              <a:spcAft>
                <a:spcPct val="0"/>
              </a:spcAft>
              <a:buClrTx/>
              <a:buSzTx/>
              <a:buFontTx/>
              <a:buNone/>
              <a:tabLst>
                <a:tab pos="2632075" algn="l"/>
              </a:tabLst>
            </a:pPr>
            <a:r>
              <a:rPr kumimoji="0" lang="en-US" sz="2400" b="1"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them. It is useful to have a kind of </a:t>
            </a:r>
            <a:r>
              <a:rPr kumimoji="0" lang="en-US" sz="2400" b="1" i="1"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en-US" sz="2400" b="1"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map</a:t>
            </a:r>
            <a:r>
              <a:rPr kumimoji="0" lang="en-US" sz="2400" b="1" i="1"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en-US" sz="2400" b="1"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that gives the direction and </a:t>
            </a:r>
          </a:p>
          <a:p>
            <a:pPr marL="0" marR="0" lvl="0" indent="0" algn="l" defTabSz="914400" rtl="0" eaLnBrk="1" fontAlgn="base" latinLnBrk="0" hangingPunct="1">
              <a:lnSpc>
                <a:spcPct val="100000"/>
              </a:lnSpc>
              <a:spcBef>
                <a:spcPct val="0"/>
              </a:spcBef>
              <a:spcAft>
                <a:spcPct val="0"/>
              </a:spcAft>
              <a:buClrTx/>
              <a:buSzTx/>
              <a:buFontTx/>
              <a:buNone/>
              <a:tabLst>
                <a:tab pos="2632075" algn="l"/>
              </a:tabLst>
            </a:pPr>
            <a:r>
              <a:rPr kumimoji="0" lang="en-US" sz="2400" b="1"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indicates the strength of the field at  various places. This can be done</a:t>
            </a:r>
          </a:p>
          <a:p>
            <a:pPr marL="0" marR="0" lvl="0" indent="0" algn="l" defTabSz="914400" rtl="0" eaLnBrk="1" fontAlgn="base" latinLnBrk="0" hangingPunct="1">
              <a:lnSpc>
                <a:spcPct val="100000"/>
              </a:lnSpc>
              <a:spcBef>
                <a:spcPct val="0"/>
              </a:spcBef>
              <a:spcAft>
                <a:spcPct val="0"/>
              </a:spcAft>
              <a:buClrTx/>
              <a:buSzTx/>
              <a:buFontTx/>
              <a:buNone/>
              <a:tabLst>
                <a:tab pos="2632075" algn="l"/>
              </a:tabLst>
            </a:pPr>
            <a:r>
              <a:rPr kumimoji="0" lang="en-US" sz="2400" b="1"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by drawing </a:t>
            </a:r>
            <a:r>
              <a:rPr kumimoji="0" lang="en-US" sz="2400" b="1" i="1"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the electric field lines</a:t>
            </a:r>
            <a:r>
              <a:rPr kumimoji="0" lang="en-US" sz="2400" b="1"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915400" cy="1143000"/>
          </a:xfrm>
        </p:spPr>
        <p:txBody>
          <a:bodyPr>
            <a:noAutofit/>
          </a:bodyPr>
          <a:lstStyle/>
          <a:p>
            <a:r>
              <a:rPr lang="en-US" sz="3600" b="1" dirty="0" smtClean="0">
                <a:solidFill>
                  <a:srgbClr val="FF0000"/>
                </a:solidFill>
                <a:latin typeface="Times New Roman" pitchFamily="18" charset="0"/>
                <a:cs typeface="Times New Roman" pitchFamily="18" charset="0"/>
              </a:rPr>
              <a:t>3-The Electric Field Due to a Point Charge</a:t>
            </a:r>
            <a:r>
              <a:rPr lang="en-US" sz="3600" dirty="0" smtClean="0"/>
              <a:t/>
            </a:r>
            <a:br>
              <a:rPr lang="en-US" sz="3600" dirty="0" smtClean="0"/>
            </a:br>
            <a:endParaRPr lang="en-US" sz="3600" dirty="0"/>
          </a:p>
        </p:txBody>
      </p:sp>
      <p:sp>
        <p:nvSpPr>
          <p:cNvPr id="3" name="Content Placeholder 2"/>
          <p:cNvSpPr>
            <a:spLocks noGrp="1"/>
          </p:cNvSpPr>
          <p:nvPr>
            <p:ph idx="1"/>
          </p:nvPr>
        </p:nvSpPr>
        <p:spPr>
          <a:xfrm>
            <a:off x="457200" y="990601"/>
            <a:ext cx="8229600" cy="2514600"/>
          </a:xfrm>
        </p:spPr>
        <p:txBody>
          <a:bodyPr>
            <a:normAutofit/>
          </a:bodyPr>
          <a:lstStyle/>
          <a:p>
            <a:r>
              <a:rPr lang="en-US" sz="2800" b="1" dirty="0" smtClean="0">
                <a:latin typeface="Times New Roman" pitchFamily="18" charset="0"/>
                <a:cs typeface="Times New Roman" pitchFamily="18" charset="0"/>
              </a:rPr>
              <a:t>To find the electric field due to a point charge </a:t>
            </a:r>
            <a:r>
              <a:rPr lang="en-US" sz="2800" b="1" i="1" dirty="0" smtClean="0">
                <a:latin typeface="Times New Roman" pitchFamily="18" charset="0"/>
                <a:cs typeface="Times New Roman" pitchFamily="18" charset="0"/>
              </a:rPr>
              <a:t>q </a:t>
            </a:r>
            <a:r>
              <a:rPr lang="en-US" sz="2800" b="1" dirty="0" smtClean="0">
                <a:latin typeface="Times New Roman" pitchFamily="18" charset="0"/>
                <a:cs typeface="Times New Roman" pitchFamily="18" charset="0"/>
              </a:rPr>
              <a:t>(or charged particle) at any point a distance </a:t>
            </a:r>
            <a:r>
              <a:rPr lang="en-US" sz="2800" b="1" i="1" dirty="0" smtClean="0">
                <a:latin typeface="Times New Roman" pitchFamily="18" charset="0"/>
                <a:cs typeface="Times New Roman" pitchFamily="18" charset="0"/>
              </a:rPr>
              <a:t>r </a:t>
            </a:r>
            <a:r>
              <a:rPr lang="en-US" sz="2800" b="1" dirty="0" smtClean="0">
                <a:latin typeface="Times New Roman" pitchFamily="18" charset="0"/>
                <a:cs typeface="Times New Roman" pitchFamily="18" charset="0"/>
              </a:rPr>
              <a:t>from the point charge, we put a positive test charge </a:t>
            </a:r>
            <a:r>
              <a:rPr lang="en-US" sz="2800" b="1" i="1" dirty="0" err="1" smtClean="0">
                <a:latin typeface="Times New Roman" pitchFamily="18" charset="0"/>
                <a:cs typeface="Times New Roman" pitchFamily="18" charset="0"/>
              </a:rPr>
              <a:t>q</a:t>
            </a:r>
            <a:r>
              <a:rPr lang="en-US" sz="2800" b="1" baseline="-25000" dirty="0" err="1" smtClean="0">
                <a:latin typeface="Times New Roman" pitchFamily="18" charset="0"/>
                <a:cs typeface="Times New Roman" pitchFamily="18" charset="0"/>
              </a:rPr>
              <a:t>o</a:t>
            </a:r>
            <a:r>
              <a:rPr lang="en-US" sz="2800" b="1" dirty="0" smtClean="0">
                <a:latin typeface="Times New Roman" pitchFamily="18" charset="0"/>
                <a:cs typeface="Times New Roman" pitchFamily="18" charset="0"/>
              </a:rPr>
              <a:t> at that point. From Coulomb’s law, the electrostatic force acting on </a:t>
            </a:r>
            <a:r>
              <a:rPr lang="en-US" sz="2800" b="1" i="1" dirty="0" err="1" smtClean="0">
                <a:latin typeface="Times New Roman" pitchFamily="18" charset="0"/>
                <a:cs typeface="Times New Roman" pitchFamily="18" charset="0"/>
              </a:rPr>
              <a:t>q</a:t>
            </a:r>
            <a:r>
              <a:rPr lang="en-US" sz="2800" b="1" baseline="-25000" dirty="0" err="1" smtClean="0">
                <a:latin typeface="Times New Roman" pitchFamily="18" charset="0"/>
                <a:cs typeface="Times New Roman" pitchFamily="18" charset="0"/>
              </a:rPr>
              <a:t>o</a:t>
            </a:r>
            <a:r>
              <a:rPr lang="en-US" sz="2800" b="1" baseline="-25000" dirty="0" smtClean="0">
                <a:latin typeface="Times New Roman" pitchFamily="18" charset="0"/>
                <a:cs typeface="Times New Roman" pitchFamily="18" charset="0"/>
              </a:rPr>
              <a:t> </a:t>
            </a:r>
            <a:r>
              <a:rPr lang="en-US" sz="2800" b="1" dirty="0" smtClean="0">
                <a:latin typeface="Times New Roman" pitchFamily="18" charset="0"/>
                <a:cs typeface="Times New Roman" pitchFamily="18" charset="0"/>
              </a:rPr>
              <a:t>is:</a:t>
            </a:r>
            <a:endParaRPr lang="en-US" sz="2800" dirty="0" smtClean="0">
              <a:latin typeface="Times New Roman" pitchFamily="18" charset="0"/>
              <a:cs typeface="Times New Roman" pitchFamily="18" charset="0"/>
            </a:endParaRPr>
          </a:p>
          <a:p>
            <a:endParaRPr lang="en-US" sz="2800" dirty="0">
              <a:latin typeface="Times New Roman" pitchFamily="18" charset="0"/>
              <a:cs typeface="Times New Roman" pitchFamily="18" charset="0"/>
            </a:endParaRPr>
          </a:p>
        </p:txBody>
      </p:sp>
      <p:pic>
        <p:nvPicPr>
          <p:cNvPr id="18435" name="Picture 3"/>
          <p:cNvPicPr>
            <a:picLocks noChangeAspect="1" noChangeArrowheads="1"/>
          </p:cNvPicPr>
          <p:nvPr/>
        </p:nvPicPr>
        <p:blipFill>
          <a:blip r:embed="rId2"/>
          <a:srcRect/>
          <a:stretch>
            <a:fillRect/>
          </a:stretch>
        </p:blipFill>
        <p:spPr bwMode="auto">
          <a:xfrm>
            <a:off x="762000" y="3505200"/>
            <a:ext cx="7485063" cy="2781300"/>
          </a:xfrm>
          <a:prstGeom prst="rect">
            <a:avLst/>
          </a:prstGeom>
          <a:noFill/>
          <a:ln w="9525">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Grp="1" noChangeAspect="1" noChangeArrowheads="1"/>
          </p:cNvPicPr>
          <p:nvPr>
            <p:ph idx="1"/>
          </p:nvPr>
        </p:nvPicPr>
        <p:blipFill>
          <a:blip r:embed="rId2"/>
          <a:srcRect/>
          <a:stretch>
            <a:fillRect/>
          </a:stretch>
        </p:blipFill>
        <p:spPr bwMode="auto">
          <a:xfrm>
            <a:off x="609600" y="381000"/>
            <a:ext cx="8001000" cy="5486400"/>
          </a:xfrm>
          <a:prstGeom prst="rect">
            <a:avLst/>
          </a:prstGeom>
          <a:noFill/>
          <a:ln w="9525">
            <a:noFill/>
            <a:miter lim="800000"/>
            <a:headEnd/>
            <a:tailEnd/>
          </a:ln>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p:cNvPicPr>
          <p:nvPr>
            <p:ph idx="1"/>
          </p:nvPr>
        </p:nvPicPr>
        <p:blipFill>
          <a:blip r:embed="rId2"/>
          <a:srcRect/>
          <a:stretch>
            <a:fillRect/>
          </a:stretch>
        </p:blipFill>
        <p:spPr bwMode="auto">
          <a:xfrm>
            <a:off x="609600" y="381000"/>
            <a:ext cx="7696200" cy="6172200"/>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Autofit/>
          </a:bodyPr>
          <a:lstStyle/>
          <a:p>
            <a:r>
              <a:rPr lang="en-US" sz="3200" b="1" dirty="0" smtClean="0">
                <a:solidFill>
                  <a:srgbClr val="FF0000"/>
                </a:solidFill>
                <a:latin typeface="Times New Roman" pitchFamily="18" charset="0"/>
                <a:cs typeface="Times New Roman" pitchFamily="18" charset="0"/>
              </a:rPr>
              <a:t>4-The Electric Field Due to an Electric Dipole</a:t>
            </a:r>
            <a:r>
              <a:rPr lang="en-US" sz="3200" dirty="0" smtClean="0">
                <a:solidFill>
                  <a:srgbClr val="FF0000"/>
                </a:solidFill>
                <a:latin typeface="Times New Roman" pitchFamily="18" charset="0"/>
                <a:cs typeface="Times New Roman" pitchFamily="18" charset="0"/>
              </a:rPr>
              <a:t/>
            </a:r>
            <a:br>
              <a:rPr lang="en-US" sz="3200" dirty="0" smtClean="0">
                <a:solidFill>
                  <a:srgbClr val="FF0000"/>
                </a:solidFill>
                <a:latin typeface="Times New Roman" pitchFamily="18" charset="0"/>
                <a:cs typeface="Times New Roman" pitchFamily="18" charset="0"/>
              </a:rPr>
            </a:br>
            <a:endParaRPr lang="en-US" sz="3200"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990600"/>
            <a:ext cx="8229600" cy="5135563"/>
          </a:xfrm>
        </p:spPr>
        <p:txBody>
          <a:bodyPr>
            <a:normAutofit/>
          </a:bodyPr>
          <a:lstStyle/>
          <a:p>
            <a:pPr lvl="0" algn="just">
              <a:buNone/>
            </a:pPr>
            <a:r>
              <a:rPr lang="en-US" b="1" dirty="0" smtClean="0">
                <a:latin typeface="Times New Roman" pitchFamily="18" charset="0"/>
                <a:cs typeface="Times New Roman" pitchFamily="18" charset="0"/>
              </a:rPr>
              <a:t>Two charged particles of magnitude </a:t>
            </a:r>
            <a:r>
              <a:rPr lang="en-US" b="1" i="1" dirty="0" smtClean="0">
                <a:latin typeface="Times New Roman" pitchFamily="18" charset="0"/>
                <a:cs typeface="Times New Roman" pitchFamily="18" charset="0"/>
              </a:rPr>
              <a:t>q</a:t>
            </a:r>
            <a:r>
              <a:rPr lang="en-US" b="1" dirty="0" smtClean="0">
                <a:latin typeface="Times New Roman" pitchFamily="18" charset="0"/>
                <a:cs typeface="Times New Roman" pitchFamily="18" charset="0"/>
              </a:rPr>
              <a:t> but </a:t>
            </a:r>
            <a:r>
              <a:rPr lang="en-US" b="1" dirty="0" smtClean="0">
                <a:latin typeface="Times New Roman" pitchFamily="18" charset="0"/>
                <a:cs typeface="Times New Roman" pitchFamily="18" charset="0"/>
              </a:rPr>
              <a:t>of opposite </a:t>
            </a:r>
            <a:r>
              <a:rPr lang="en-US" b="1" dirty="0" smtClean="0">
                <a:latin typeface="Times New Roman" pitchFamily="18" charset="0"/>
                <a:cs typeface="Times New Roman" pitchFamily="18" charset="0"/>
              </a:rPr>
              <a:t>sign, separated by a distance </a:t>
            </a:r>
            <a:r>
              <a:rPr lang="en-US" b="1" i="1" dirty="0" smtClean="0">
                <a:latin typeface="Times New Roman" pitchFamily="18" charset="0"/>
                <a:cs typeface="Times New Roman" pitchFamily="18" charset="0"/>
              </a:rPr>
              <a:t>d</a:t>
            </a:r>
            <a:r>
              <a:rPr lang="en-US" b="1" dirty="0" smtClean="0">
                <a:latin typeface="Times New Roman" pitchFamily="18" charset="0"/>
                <a:cs typeface="Times New Roman" pitchFamily="18" charset="0"/>
              </a:rPr>
              <a:t>. We call this configuration an </a:t>
            </a:r>
            <a:r>
              <a:rPr lang="en-US" b="1" i="1" dirty="0" smtClean="0">
                <a:latin typeface="Times New Roman" pitchFamily="18" charset="0"/>
                <a:cs typeface="Times New Roman" pitchFamily="18" charset="0"/>
              </a:rPr>
              <a:t>electric dipole.</a:t>
            </a:r>
            <a:r>
              <a:rPr lang="en-US" b="1" dirty="0" smtClean="0">
                <a:latin typeface="Times New Roman" pitchFamily="18" charset="0"/>
                <a:cs typeface="Times New Roman" pitchFamily="18" charset="0"/>
              </a:rPr>
              <a:t> </a:t>
            </a:r>
            <a:endParaRPr lang="en-US" dirty="0" smtClean="0">
              <a:latin typeface="Times New Roman" pitchFamily="18" charset="0"/>
              <a:cs typeface="Times New Roman" pitchFamily="18" charset="0"/>
            </a:endParaRPr>
          </a:p>
          <a:p>
            <a:pPr lvl="0" algn="just"/>
            <a:r>
              <a:rPr lang="en-US" b="1" dirty="0" smtClean="0">
                <a:latin typeface="Times New Roman" pitchFamily="18" charset="0"/>
                <a:cs typeface="Times New Roman" pitchFamily="18" charset="0"/>
              </a:rPr>
              <a:t> The product </a:t>
            </a:r>
            <a:r>
              <a:rPr lang="en-US" b="1" i="1" dirty="0" err="1" smtClean="0">
                <a:latin typeface="Times New Roman" pitchFamily="18" charset="0"/>
                <a:cs typeface="Times New Roman" pitchFamily="18" charset="0"/>
              </a:rPr>
              <a:t>qd</a:t>
            </a:r>
            <a:r>
              <a:rPr lang="en-US" b="1" dirty="0" smtClean="0">
                <a:latin typeface="Times New Roman" pitchFamily="18" charset="0"/>
                <a:cs typeface="Times New Roman" pitchFamily="18" charset="0"/>
              </a:rPr>
              <a:t>, which involves the two intrinsic properties </a:t>
            </a:r>
            <a:r>
              <a:rPr lang="en-US" b="1" i="1" dirty="0" smtClean="0">
                <a:latin typeface="Times New Roman" pitchFamily="18" charset="0"/>
                <a:cs typeface="Times New Roman" pitchFamily="18" charset="0"/>
              </a:rPr>
              <a:t>q</a:t>
            </a:r>
            <a:r>
              <a:rPr lang="en-US" b="1" dirty="0" smtClean="0">
                <a:latin typeface="Times New Roman" pitchFamily="18" charset="0"/>
                <a:cs typeface="Times New Roman" pitchFamily="18" charset="0"/>
              </a:rPr>
              <a:t> and </a:t>
            </a:r>
            <a:r>
              <a:rPr lang="en-US" b="1" i="1" dirty="0" smtClean="0">
                <a:latin typeface="Times New Roman" pitchFamily="18" charset="0"/>
                <a:cs typeface="Times New Roman" pitchFamily="18" charset="0"/>
              </a:rPr>
              <a:t>d</a:t>
            </a:r>
            <a:r>
              <a:rPr lang="en-US" b="1" dirty="0" smtClean="0">
                <a:latin typeface="Times New Roman" pitchFamily="18" charset="0"/>
                <a:cs typeface="Times New Roman" pitchFamily="18" charset="0"/>
              </a:rPr>
              <a:t> of the dipole, is the magnitude </a:t>
            </a:r>
            <a:r>
              <a:rPr lang="en-US" b="1" i="1" dirty="0" smtClean="0">
                <a:latin typeface="Times New Roman" pitchFamily="18" charset="0"/>
                <a:cs typeface="Times New Roman" pitchFamily="18" charset="0"/>
              </a:rPr>
              <a:t>p</a:t>
            </a:r>
            <a:r>
              <a:rPr lang="en-US" b="1" dirty="0" smtClean="0">
                <a:latin typeface="Times New Roman" pitchFamily="18" charset="0"/>
                <a:cs typeface="Times New Roman" pitchFamily="18" charset="0"/>
              </a:rPr>
              <a:t> of a vector quantity known as the electric dipole moment   of the dipole. The direction of P is taken to be from the negative to the positive end of the dipole.</a:t>
            </a:r>
            <a:r>
              <a:rPr lang="en-US" dirty="0" smtClean="0">
                <a:latin typeface="Times New Roman" pitchFamily="18" charset="0"/>
                <a:cs typeface="Times New Roman" pitchFamily="18" charset="0"/>
              </a:rPr>
              <a:t> </a:t>
            </a:r>
          </a:p>
          <a:p>
            <a:pPr>
              <a:buNone/>
            </a:pPr>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TotalTime>
  <Words>553</Words>
  <Application>Microsoft Office PowerPoint</Application>
  <PresentationFormat>On-screen Show (4:3)</PresentationFormat>
  <Paragraphs>53</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CHAPTER 2 ELECTRIC FIELDS </vt:lpstr>
      <vt:lpstr>1-The Electric Field </vt:lpstr>
      <vt:lpstr>2- The Electric Field Lines </vt:lpstr>
      <vt:lpstr>Slide 4</vt:lpstr>
      <vt:lpstr>Slide 5</vt:lpstr>
      <vt:lpstr>3-The Electric Field Due to a Point Charge </vt:lpstr>
      <vt:lpstr>Slide 7</vt:lpstr>
      <vt:lpstr>Slide 8</vt:lpstr>
      <vt:lpstr>4-The Electric Field Due to an Electric Dipole </vt:lpstr>
      <vt:lpstr>Slide 10</vt:lpstr>
      <vt:lpstr>Slide 11</vt:lpstr>
      <vt:lpstr>5-The Electric Field Inside a Conductor: Shielding </vt:lpstr>
      <vt:lpstr>5-The Electric Field Due to a Line of Charge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 ELECTRIC FIELDS </dc:title>
  <dc:creator>Ho</dc:creator>
  <cp:lastModifiedBy>Ho</cp:lastModifiedBy>
  <cp:revision>14</cp:revision>
  <dcterms:created xsi:type="dcterms:W3CDTF">2006-08-16T00:00:00Z</dcterms:created>
  <dcterms:modified xsi:type="dcterms:W3CDTF">2019-02-02T19:51:51Z</dcterms:modified>
</cp:coreProperties>
</file>