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ELECTROSTATICE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Chapter 1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854696" cy="13716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r>
              <a:rPr lang="en-US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Al- </a:t>
            </a:r>
            <a:r>
              <a:rPr lang="en-US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Shaikh</a:t>
            </a:r>
            <a:endParaRPr lang="en-US" sz="3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o\AppData\Local\Temp\SNAGHTML64e272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7848600" cy="3429000"/>
          </a:xfrm>
          <a:prstGeom prst="rect">
            <a:avLst/>
          </a:prstGeom>
          <a:noFill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10000"/>
            <a:ext cx="7971429" cy="258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o\AppData\Local\Temp\SNAGHTML24fc1b44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971800"/>
            <a:ext cx="8001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Ho\AppData\Local\Temp\SNAGHTML24f8267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52400"/>
            <a:ext cx="7010400" cy="285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Users\Ho\AppData\Local\Temp\SNAGHTML25067c8d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7924800" cy="358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36567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>
                <a:tab pos="1535113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Charge is Quantized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:\Users\Ho\AppData\Local\Temp\SNAGHTML25096166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114801"/>
            <a:ext cx="746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67512"/>
          </a:xfrm>
        </p:spPr>
        <p:txBody>
          <a:bodyPr>
            <a:normAutofit fontScale="90000"/>
          </a:bodyPr>
          <a:lstStyle/>
          <a:p>
            <a:pPr lvl="0">
              <a:buFont typeface="Wingdings" pitchFamily="2" charset="2"/>
              <a:buChar char="v"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Charge is Conserved</a:t>
            </a:r>
            <a:endParaRPr lang="en-US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8458200" cy="52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o\AppData\Local\Temp\SNAGHTML2518804f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6498793" cy="313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19704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Homework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33800"/>
            <a:ext cx="4775276" cy="144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Ho\AppData\Local\Temp\SNAGHTML25222d0e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329123"/>
            <a:ext cx="4393616" cy="152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 LECT R IC CHARGE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Electrostatics</a:t>
            </a:r>
            <a:endParaRPr lang="en-US" dirty="0" smtClean="0">
              <a:solidFill>
                <a:srgbClr val="C00000"/>
              </a:solidFill>
            </a:endParaRPr>
          </a:p>
          <a:p>
            <a:pPr lvl="0">
              <a:buNone/>
            </a:pPr>
            <a:r>
              <a:rPr lang="en-US" b="1" dirty="0" smtClean="0"/>
              <a:t>Electrostatics is the physics term for </a:t>
            </a:r>
            <a:r>
              <a:rPr lang="en-US" b="1" u="sng" dirty="0" smtClean="0">
                <a:solidFill>
                  <a:srgbClr val="C00000"/>
                </a:solidFill>
              </a:rPr>
              <a:t>static charge</a:t>
            </a:r>
            <a:r>
              <a:rPr lang="en-US" b="1" dirty="0" smtClean="0"/>
              <a:t>. </a:t>
            </a:r>
            <a:endParaRPr lang="en-US" dirty="0" smtClean="0"/>
          </a:p>
          <a:p>
            <a:pPr lvl="0"/>
            <a:r>
              <a:rPr lang="en-US" b="1" dirty="0" smtClean="0"/>
              <a:t>Electro means charge, and of course static means stationary or not moving.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 </a:t>
            </a:r>
            <a:endParaRPr lang="en-US" dirty="0" smtClean="0"/>
          </a:p>
          <a:p>
            <a:pPr lvl="0"/>
            <a:r>
              <a:rPr lang="en-US" b="1" dirty="0" smtClean="0">
                <a:solidFill>
                  <a:srgbClr val="C00000"/>
                </a:solidFill>
              </a:rPr>
              <a:t>Charge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b="1" dirty="0" smtClean="0"/>
              <a:t>2 Types of Charge:</a:t>
            </a:r>
            <a:endParaRPr lang="en-US" dirty="0" smtClean="0"/>
          </a:p>
          <a:p>
            <a:r>
              <a:rPr lang="en-US" b="1" dirty="0" smtClean="0"/>
              <a:t>Positive (+) and Negative (-)</a:t>
            </a:r>
            <a:endParaRPr lang="en-US" dirty="0" smtClean="0"/>
          </a:p>
          <a:p>
            <a:pPr lvl="0"/>
            <a:r>
              <a:rPr lang="en-US" b="1" dirty="0" smtClean="0"/>
              <a:t>Electric Charge</a:t>
            </a:r>
            <a:endParaRPr lang="en-US" dirty="0" smtClean="0"/>
          </a:p>
          <a:p>
            <a:r>
              <a:rPr lang="en-US" b="1" dirty="0" smtClean="0"/>
              <a:t>All matter is made up of atoms</a:t>
            </a:r>
            <a:endParaRPr lang="en-US" dirty="0" smtClean="0"/>
          </a:p>
          <a:p>
            <a:r>
              <a:rPr lang="en-US" b="1" dirty="0" smtClean="0"/>
              <a:t>Atoms contain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-Protons (+)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-Neutrons (0)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-</a:t>
            </a:r>
            <a:r>
              <a:rPr lang="en-US" b="1" dirty="0" smtClean="0"/>
              <a:t>Electrons (-)</a:t>
            </a:r>
            <a:endParaRPr lang="en-US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hst_ele_002_a_po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810000"/>
            <a:ext cx="2742920" cy="228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Law of Electric Charges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8674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b="1" dirty="0" smtClean="0"/>
              <a:t>Charges with the same electrical sign repel each other, and charges with the opposite electrical signs attract each other. </a:t>
            </a:r>
            <a:endParaRPr lang="en-US" dirty="0" smtClean="0"/>
          </a:p>
          <a:p>
            <a:pPr lvl="0"/>
            <a:r>
              <a:rPr lang="en-US" b="1" dirty="0" smtClean="0"/>
              <a:t>Protons are positively charged and electrons are negatively charged, so they are attracted to each other.  </a:t>
            </a:r>
            <a:endParaRPr lang="en-US" dirty="0" smtClean="0"/>
          </a:p>
          <a:p>
            <a:pPr lvl="0"/>
            <a:r>
              <a:rPr lang="en-US" b="1" dirty="0" smtClean="0"/>
              <a:t>Without this attraction, electrons would not be held in atoms.</a:t>
            </a:r>
            <a:endParaRPr lang="en-US" dirty="0" smtClean="0"/>
          </a:p>
          <a:p>
            <a:r>
              <a:rPr lang="en-US" b="1" dirty="0" smtClean="0"/>
              <a:t>Unlike a gravitational force which always attracts, </a:t>
            </a:r>
            <a:r>
              <a:rPr lang="en-US" b="1" u="sng" dirty="0" smtClean="0"/>
              <a:t>electrostatic force may repel or attract depending on the type charge</a:t>
            </a:r>
            <a:r>
              <a:rPr lang="en-US" b="1" dirty="0" smtClean="0"/>
              <a:t>. 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Ben's Rule and Paula Abdul - Opposites attract and likes repel. </a:t>
            </a:r>
            <a:endParaRPr lang="en-US" b="1" dirty="0" smtClean="0"/>
          </a:p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(+) (-) = attract</a:t>
            </a:r>
            <a:b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(+) (+) = repel</a:t>
            </a:r>
            <a:b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(-) (-) = repel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6858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Conductors and Insulators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-The properties of conductors and insulators are due to the structure and electrical nature of atoms. </a:t>
            </a:r>
            <a:endParaRPr lang="en-US" dirty="0" smtClean="0"/>
          </a:p>
          <a:p>
            <a:r>
              <a:rPr lang="en-US" b="1" dirty="0" smtClean="0"/>
              <a:t>-Atoms consist of positively charged </a:t>
            </a:r>
            <a:r>
              <a:rPr lang="en-US" b="1" i="1" dirty="0" smtClean="0"/>
              <a:t>protons, </a:t>
            </a:r>
            <a:r>
              <a:rPr lang="en-US" b="1" dirty="0" smtClean="0"/>
              <a:t>negatively</a:t>
            </a:r>
            <a:r>
              <a:rPr lang="en-US" b="1" i="1" dirty="0" smtClean="0"/>
              <a:t> </a:t>
            </a:r>
            <a:r>
              <a:rPr lang="en-US" b="1" dirty="0" smtClean="0"/>
              <a:t>charged </a:t>
            </a:r>
            <a:r>
              <a:rPr lang="en-US" b="1" i="1" dirty="0" smtClean="0"/>
              <a:t>electrons, </a:t>
            </a:r>
            <a:r>
              <a:rPr lang="en-US" b="1" dirty="0" smtClean="0"/>
              <a:t>and electrically neutral </a:t>
            </a:r>
            <a:r>
              <a:rPr lang="en-US" b="1" i="1" dirty="0" smtClean="0"/>
              <a:t>neutrons. </a:t>
            </a:r>
            <a:r>
              <a:rPr lang="en-US" b="1" dirty="0" smtClean="0"/>
              <a:t>The protons and neutrons are packed tightly together in a central nucleus.</a:t>
            </a:r>
            <a:endParaRPr lang="en-US" dirty="0" smtClean="0"/>
          </a:p>
          <a:p>
            <a:r>
              <a:rPr lang="en-US" b="1" dirty="0" smtClean="0"/>
              <a:t>-</a:t>
            </a:r>
            <a:r>
              <a:rPr lang="en-US" dirty="0" smtClean="0"/>
              <a:t> </a:t>
            </a:r>
            <a:r>
              <a:rPr lang="en-US" b="1" dirty="0" smtClean="0"/>
              <a:t>When certain types of objects are rubbed together, electrons from one object may be transferred to an object with a greater affinity for the electrons. When this happens, the object that gave up the electrons is positive, whereas the object that collected the electrons is negative.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cales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5650992"/>
            <a:ext cx="5116220" cy="1207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198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Conductors</a:t>
            </a:r>
            <a:r>
              <a:rPr lang="en-US" b="1" dirty="0" smtClean="0"/>
              <a:t> are materials through which charge can move freely; examples include </a:t>
            </a:r>
            <a:r>
              <a:rPr lang="en-US" b="1" i="1" dirty="0" smtClean="0"/>
              <a:t>metals (such as copper in common lamp wire), the human body, and tap water</a:t>
            </a:r>
            <a:r>
              <a:rPr lang="en-US" b="1" dirty="0" smtClean="0"/>
              <a:t>.</a:t>
            </a:r>
          </a:p>
          <a:p>
            <a:pPr lvl="0"/>
            <a:r>
              <a:rPr lang="en-US" b="1" dirty="0" smtClean="0">
                <a:solidFill>
                  <a:srgbClr val="C00000"/>
                </a:solidFill>
              </a:rPr>
              <a:t>Nonconductors</a:t>
            </a:r>
            <a:r>
              <a:rPr lang="en-US" b="1" dirty="0" smtClean="0"/>
              <a:t> also called insulators are materials through which charge cannot move freely; examples include </a:t>
            </a:r>
            <a:r>
              <a:rPr lang="en-US" b="1" i="1" dirty="0" smtClean="0"/>
              <a:t>rubber, plastic, glass, and chemically pure water. </a:t>
            </a:r>
            <a:endParaRPr lang="en-US" b="1" i="1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Semiconductors</a:t>
            </a:r>
            <a:r>
              <a:rPr lang="en-US" b="1" dirty="0" smtClean="0"/>
              <a:t> are materials that are intermediate between conductors and insulators; examples include </a:t>
            </a:r>
            <a:r>
              <a:rPr lang="en-US" b="1" i="1" dirty="0" smtClean="0"/>
              <a:t>silicon and germanium in computer chips.</a:t>
            </a:r>
            <a:endParaRPr lang="en-US" dirty="0" smtClean="0"/>
          </a:p>
          <a:p>
            <a:r>
              <a:rPr lang="en-US" b="1" dirty="0" smtClean="0"/>
              <a:t>Superconductors are materials that are perfect conductors, allowing charge to move without any hindrance.</a:t>
            </a:r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5943600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FF000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</a:rPr>
              <a:t>How Can You Charge Objects?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/>
              <a:t>There are 3 ways objects can be charged:</a:t>
            </a:r>
            <a:endParaRPr lang="en-US" dirty="0" smtClean="0"/>
          </a:p>
          <a:p>
            <a:pPr lvl="0"/>
            <a:r>
              <a:rPr lang="en-US" b="1" dirty="0" smtClean="0"/>
              <a:t>Friction</a:t>
            </a:r>
            <a:endParaRPr lang="en-US" dirty="0" smtClean="0"/>
          </a:p>
          <a:p>
            <a:pPr lvl="0"/>
            <a:r>
              <a:rPr lang="en-US" b="1" dirty="0" smtClean="0"/>
              <a:t>Conduction</a:t>
            </a:r>
            <a:endParaRPr lang="en-US" dirty="0" smtClean="0"/>
          </a:p>
          <a:p>
            <a:pPr lvl="0"/>
            <a:r>
              <a:rPr lang="en-US" b="1" dirty="0" smtClean="0"/>
              <a:t>Induction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**In each of these, only the electrons move.  The protons stay in the nucleus**</a:t>
            </a:r>
            <a:endParaRPr lang="en-US" dirty="0" smtClean="0"/>
          </a:p>
          <a:p>
            <a:pPr lvl="0"/>
            <a:r>
              <a:rPr lang="en-US" b="1" dirty="0" smtClean="0"/>
              <a:t>Friction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Charging by friction occurs when electrons are “wiped” from one object onto another. </a:t>
            </a:r>
            <a:endParaRPr lang="en-US" dirty="0" smtClean="0"/>
          </a:p>
          <a:p>
            <a:r>
              <a:rPr lang="en-US" b="1" dirty="0" smtClean="0"/>
              <a:t>Example </a:t>
            </a:r>
            <a:endParaRPr lang="en-US" dirty="0" smtClean="0"/>
          </a:p>
          <a:p>
            <a:r>
              <a:rPr lang="en-US" b="1" dirty="0" smtClean="0"/>
              <a:t>If you use a cloth to rub a </a:t>
            </a:r>
            <a:endParaRPr lang="en-US" b="1" dirty="0" smtClean="0"/>
          </a:p>
          <a:p>
            <a:r>
              <a:rPr lang="en-US" b="1" dirty="0" smtClean="0"/>
              <a:t>plastic </a:t>
            </a:r>
            <a:r>
              <a:rPr lang="en-US" b="1" dirty="0" smtClean="0"/>
              <a:t>ruler, electrons move from the cloth to </a:t>
            </a:r>
            <a:r>
              <a:rPr lang="en-US" b="1" dirty="0" smtClean="0"/>
              <a:t>the ruler</a:t>
            </a:r>
            <a:r>
              <a:rPr lang="en-US" b="1" dirty="0" smtClean="0"/>
              <a:t>. The ruler gains electrons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and </a:t>
            </a:r>
            <a:r>
              <a:rPr lang="en-US" b="1" dirty="0" smtClean="0"/>
              <a:t>the cloth loses electrons.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Ho\AppData\Local\Temp\SNAGHTML64ce5b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4914899"/>
            <a:ext cx="2895600" cy="1943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8686800" cy="6096000"/>
          </a:xfrm>
        </p:spPr>
        <p:txBody>
          <a:bodyPr>
            <a:normAutofit fontScale="85000" lnSpcReduction="20000"/>
          </a:bodyPr>
          <a:lstStyle/>
          <a:p>
            <a:pPr lvl="0">
              <a:buClr>
                <a:srgbClr val="FF0000"/>
              </a:buCl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</a:rPr>
              <a:t>Conduction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/>
              <a:t>Charging by conduction happens when electrons move from one object to another through direct contact (touching). </a:t>
            </a:r>
            <a:endParaRPr lang="en-US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Example: 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/>
              <a:t>Suppose </a:t>
            </a:r>
            <a:r>
              <a:rPr lang="en-US" b="1" dirty="0" smtClean="0"/>
              <a:t>you touch an uncharged piece of metal with a positively charged glass rod. Electrons from the metal will move to the glass rod. The metal loses electrons and</a:t>
            </a:r>
            <a:r>
              <a:rPr lang="en-US" dirty="0" smtClean="0"/>
              <a:t> </a:t>
            </a:r>
            <a:r>
              <a:rPr lang="en-US" b="1" dirty="0" smtClean="0"/>
              <a:t>becomes positively charged.  </a:t>
            </a:r>
            <a:endParaRPr lang="en-US" dirty="0" smtClean="0"/>
          </a:p>
          <a:p>
            <a:r>
              <a:rPr lang="en-US" b="1" dirty="0" smtClean="0"/>
              <a:t> </a:t>
            </a:r>
            <a:endParaRPr lang="en-US" dirty="0" smtClean="0"/>
          </a:p>
          <a:p>
            <a:pPr lvl="0">
              <a:buClr>
                <a:srgbClr val="FF0000"/>
              </a:buClr>
              <a:buFont typeface="Wingdings" pitchFamily="2" charset="2"/>
              <a:buChar char="q"/>
            </a:pPr>
            <a:r>
              <a:rPr lang="en-US" b="1" dirty="0" smtClean="0"/>
              <a:t>Induction </a:t>
            </a:r>
            <a:endParaRPr lang="en-US" dirty="0" smtClean="0"/>
          </a:p>
          <a:p>
            <a:r>
              <a:rPr lang="en-US" b="1" dirty="0" smtClean="0"/>
              <a:t>Charging by induction happens when charges in an uncharged object are rearranged without direct contact with a charged object. </a:t>
            </a: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Ex.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/>
              <a:t>If you charge up a balloon through friction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and </a:t>
            </a:r>
            <a:r>
              <a:rPr lang="en-US" b="1" dirty="0" smtClean="0"/>
              <a:t>place the balloon near pieces of paper</a:t>
            </a:r>
            <a:r>
              <a:rPr lang="en-US" b="1" dirty="0" smtClean="0"/>
              <a:t>,</a:t>
            </a:r>
          </a:p>
          <a:p>
            <a:pPr>
              <a:buNone/>
            </a:pPr>
            <a:r>
              <a:rPr lang="en-US" b="1" dirty="0" smtClean="0"/>
              <a:t>the </a:t>
            </a:r>
            <a:r>
              <a:rPr lang="en-US" b="1" dirty="0" smtClean="0"/>
              <a:t>charges of the paper will be </a:t>
            </a:r>
            <a:r>
              <a:rPr lang="en-US" b="1" dirty="0" smtClean="0"/>
              <a:t>rearranged</a:t>
            </a:r>
          </a:p>
          <a:p>
            <a:pPr>
              <a:buNone/>
            </a:pPr>
            <a:r>
              <a:rPr lang="en-US" b="1" dirty="0" smtClean="0"/>
              <a:t>and </a:t>
            </a:r>
            <a:r>
              <a:rPr lang="en-US" b="1" dirty="0" smtClean="0"/>
              <a:t>the paper will be attracted to the balloon.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port-Plasm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15240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3506949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648200"/>
            <a:ext cx="174675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Coulomb’s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715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All bodies are able to take a charge of electricity </a:t>
            </a:r>
            <a:r>
              <a:rPr lang="en-US" b="1" dirty="0" smtClean="0"/>
              <a:t>and this </a:t>
            </a:r>
            <a:r>
              <a:rPr lang="en-US" b="1" dirty="0" smtClean="0"/>
              <a:t>is termed static electricity.  The charge on a body is measure by means of the force between the charges. The Coulomb force law, which only applies to charged points, is stated below</a:t>
            </a:r>
            <a:r>
              <a:rPr lang="en-US" b="1" dirty="0" smtClean="0"/>
              <a:t>..</a:t>
            </a:r>
          </a:p>
          <a:p>
            <a:pPr>
              <a:buNone/>
            </a:pPr>
            <a:endParaRPr lang="en-US" dirty="0" smtClean="0"/>
          </a:p>
          <a:p>
            <a:pPr algn="just"/>
            <a:r>
              <a:rPr lang="en-US" b="1" i="1" dirty="0" smtClean="0">
                <a:solidFill>
                  <a:srgbClr val="C00000"/>
                </a:solidFill>
              </a:rPr>
              <a:t>The force of attraction or repulsion between two charged points is directly proportional to the charges and inversely proportional to the square of the distance between them.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b="1" dirty="0" smtClean="0"/>
              <a:t>In vector form, it is stated thus, </a:t>
            </a:r>
            <a:endParaRPr lang="en-US" dirty="0" smtClean="0"/>
          </a:p>
          <a:p>
            <a:r>
              <a:rPr lang="en-US" b="1" dirty="0" smtClean="0"/>
              <a:t>Where;</a:t>
            </a:r>
            <a:br>
              <a:rPr lang="en-US" b="1" dirty="0" smtClean="0"/>
            </a:br>
            <a:r>
              <a:rPr lang="en-US" b="1" dirty="0" smtClean="0"/>
              <a:t>F = Force between points (N) </a:t>
            </a:r>
            <a:endParaRPr lang="en-US" dirty="0" smtClean="0"/>
          </a:p>
          <a:p>
            <a:r>
              <a:rPr lang="en-US" b="1" dirty="0" smtClean="0"/>
              <a:t>Q</a:t>
            </a:r>
            <a:r>
              <a:rPr lang="en-US" b="1" baseline="-25000" dirty="0" smtClean="0"/>
              <a:t>1</a:t>
            </a:r>
            <a:r>
              <a:rPr lang="en-US" b="1" dirty="0" smtClean="0"/>
              <a:t>, Q</a:t>
            </a:r>
            <a:r>
              <a:rPr lang="en-US" b="1" baseline="-25000" dirty="0" smtClean="0"/>
              <a:t>2</a:t>
            </a:r>
            <a:r>
              <a:rPr lang="en-US" b="1" dirty="0" smtClean="0"/>
              <a:t> = Charges on point 1 and point 2 (Coulomb)</a:t>
            </a:r>
            <a:br>
              <a:rPr lang="en-US" b="1" dirty="0" smtClean="0"/>
            </a:br>
            <a:r>
              <a:rPr lang="en-US" b="1" dirty="0" smtClean="0"/>
              <a:t>R = radial separation on points/distance (m)</a:t>
            </a:r>
            <a:endParaRPr lang="en-US" dirty="0" smtClean="0"/>
          </a:p>
          <a:p>
            <a:r>
              <a:rPr lang="en-US" b="1" dirty="0" smtClean="0"/>
              <a:t>      = the unit vector in the direction from Q</a:t>
            </a:r>
            <a:r>
              <a:rPr lang="en-US" b="1" baseline="-25000" dirty="0" smtClean="0"/>
              <a:t>1</a:t>
            </a:r>
            <a:r>
              <a:rPr lang="en-US" b="1" dirty="0" smtClean="0"/>
              <a:t> to Q</a:t>
            </a:r>
            <a:r>
              <a:rPr lang="en-US" b="1" baseline="-25000" dirty="0" smtClean="0"/>
              <a:t>2</a:t>
            </a:r>
            <a:r>
              <a:rPr lang="en-US" b="1" dirty="0" smtClean="0"/>
              <a:t> </a:t>
            </a:r>
            <a:endParaRPr lang="en-US" dirty="0" smtClean="0"/>
          </a:p>
          <a:p>
            <a:r>
              <a:rPr lang="en-US" b="1" dirty="0" smtClean="0"/>
              <a:t> </a:t>
            </a:r>
            <a:r>
              <a:rPr lang="en-US" b="1" dirty="0" smtClean="0"/>
              <a:t>      </a:t>
            </a:r>
            <a:r>
              <a:rPr lang="en-US" b="1" dirty="0" smtClean="0"/>
              <a:t>= Permittivity of the free space (vacuum) 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867400" y="4114800"/>
          <a:ext cx="2216150" cy="777875"/>
        </p:xfrm>
        <a:graphic>
          <a:graphicData uri="http://schemas.openxmlformats.org/presentationml/2006/ole">
            <p:oleObj spid="_x0000_s19459" name="Equation" r:id="rId3" imgW="1193760" imgH="469800" progId="Equation.3">
              <p:embed/>
            </p:oleObj>
          </a:graphicData>
        </a:graphic>
      </p:graphicFrame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381000" y="6172200"/>
          <a:ext cx="447675" cy="465138"/>
        </p:xfrm>
        <a:graphic>
          <a:graphicData uri="http://schemas.openxmlformats.org/presentationml/2006/ole">
            <p:oleObj spid="_x0000_s19465" name="Equation" r:id="rId4" imgW="164880" imgH="228600" progId="Equation.3">
              <p:embed/>
            </p:oleObj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304800" y="5791200"/>
          <a:ext cx="431800" cy="422275"/>
        </p:xfrm>
        <a:graphic>
          <a:graphicData uri="http://schemas.openxmlformats.org/presentationml/2006/ole">
            <p:oleObj spid="_x0000_s19466" name="Equation" r:id="rId5" imgW="20304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06400" y="457200"/>
            <a:ext cx="3837600" cy="2547257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04800"/>
            <a:ext cx="35909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C:\Users\Ho\AppData\Local\Temp\SNAGHTML24f26b49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124200"/>
            <a:ext cx="4419600" cy="341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3048000"/>
            <a:ext cx="3733800" cy="343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183</TotalTime>
  <Words>466</Words>
  <Application>Microsoft Office PowerPoint</Application>
  <PresentationFormat>On-screen Show (4:3)</PresentationFormat>
  <Paragraphs>67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Flow</vt:lpstr>
      <vt:lpstr>Microsoft Equation 3.0</vt:lpstr>
      <vt:lpstr>ELECTROSTATICE Chapter 1</vt:lpstr>
      <vt:lpstr>E LECT R IC CHARGE </vt:lpstr>
      <vt:lpstr>Law of Electric Charges</vt:lpstr>
      <vt:lpstr>  Conductors and Insulators</vt:lpstr>
      <vt:lpstr>Slide 5</vt:lpstr>
      <vt:lpstr>Slide 6</vt:lpstr>
      <vt:lpstr>Slide 7</vt:lpstr>
      <vt:lpstr>  Coulomb’s Law</vt:lpstr>
      <vt:lpstr>Slide 9</vt:lpstr>
      <vt:lpstr>Slide 10</vt:lpstr>
      <vt:lpstr>Slide 11</vt:lpstr>
      <vt:lpstr>Charge is Quantized</vt:lpstr>
      <vt:lpstr>  Charge is Conserved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ELECTROSTATICE Chapter 1</dc:title>
  <dc:creator>Ho</dc:creator>
  <cp:lastModifiedBy>Ho</cp:lastModifiedBy>
  <cp:revision>13</cp:revision>
  <dcterms:created xsi:type="dcterms:W3CDTF">2006-08-16T00:00:00Z</dcterms:created>
  <dcterms:modified xsi:type="dcterms:W3CDTF">2018-10-07T20:08:18Z</dcterms:modified>
</cp:coreProperties>
</file>