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Default Extension="jpg" ContentType="image/jpg"/>
  <Override PartName="/ppt/slides/slide6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</p:sldIdLst>
  <p:sldSz cx="7772400" cy="100584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79" cy="25146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37465">
              <a:lnSpc>
                <a:spcPct val="100000"/>
              </a:lnSpc>
            </a:pPr>
            <a:fld id="{81D60167-4931-47E6-BA6A-407CBD079E47}" type="slidenum">
              <a:rPr dirty="0" smtClean="0" sz="2900" spc="45">
                <a:solidFill>
                  <a:srgbClr val="B80305"/>
                </a:solidFill>
                <a:latin typeface="Arial"/>
                <a:cs typeface="Arial"/>
              </a:rPr>
              <a:t>#</a:t>
            </a:fld>
            <a:endParaRPr sz="290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37465">
              <a:lnSpc>
                <a:spcPct val="100000"/>
              </a:lnSpc>
            </a:pPr>
            <a:fld id="{81D60167-4931-47E6-BA6A-407CBD079E47}" type="slidenum">
              <a:rPr dirty="0" smtClean="0" sz="2900" spc="45">
                <a:solidFill>
                  <a:srgbClr val="B80305"/>
                </a:solidFill>
                <a:latin typeface="Arial"/>
                <a:cs typeface="Arial"/>
              </a:rPr>
              <a:t>#</a:t>
            </a:fld>
            <a:endParaRPr sz="290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5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37465">
              <a:lnSpc>
                <a:spcPct val="100000"/>
              </a:lnSpc>
            </a:pPr>
            <a:fld id="{81D60167-4931-47E6-BA6A-407CBD079E47}" type="slidenum">
              <a:rPr dirty="0" smtClean="0" sz="2900" spc="45">
                <a:solidFill>
                  <a:srgbClr val="B80305"/>
                </a:solidFill>
                <a:latin typeface="Arial"/>
                <a:cs typeface="Arial"/>
              </a:rPr>
              <a:t>#</a:t>
            </a:fld>
            <a:endParaRPr sz="290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37465">
              <a:lnSpc>
                <a:spcPct val="100000"/>
              </a:lnSpc>
            </a:pPr>
            <a:fld id="{81D60167-4931-47E6-BA6A-407CBD079E47}" type="slidenum">
              <a:rPr dirty="0" smtClean="0" sz="2900" spc="45">
                <a:solidFill>
                  <a:srgbClr val="B80305"/>
                </a:solidFill>
                <a:latin typeface="Arial"/>
                <a:cs typeface="Arial"/>
              </a:rPr>
              <a:t>#</a:t>
            </a:fld>
            <a:endParaRPr sz="290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37465">
              <a:lnSpc>
                <a:spcPct val="100000"/>
              </a:lnSpc>
            </a:pPr>
            <a:fld id="{81D60167-4931-47E6-BA6A-407CBD079E47}" type="slidenum">
              <a:rPr dirty="0" smtClean="0" sz="2900" spc="45">
                <a:solidFill>
                  <a:srgbClr val="B80305"/>
                </a:solidFill>
                <a:latin typeface="Arial"/>
                <a:cs typeface="Arial"/>
              </a:rPr>
              <a:t>#</a:t>
            </a:fld>
            <a:endParaRPr sz="290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5"/>
            <a:ext cx="6995159" cy="160934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59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7" cy="5029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710680" y="9133585"/>
            <a:ext cx="492252" cy="510642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37465">
              <a:lnSpc>
                <a:spcPct val="100000"/>
              </a:lnSpc>
            </a:pPr>
            <a:fld id="{81D60167-4931-47E6-BA6A-407CBD079E47}" type="slidenum">
              <a:rPr dirty="0" smtClean="0" sz="2900" spc="45">
                <a:solidFill>
                  <a:srgbClr val="B80305"/>
                </a:solidFill>
                <a:latin typeface="Arial"/>
                <a:cs typeface="Arial"/>
              </a:rPr>
              <a:t>#</a:t>
            </a:fld>
            <a:endParaRPr sz="2900">
              <a:latin typeface="Arial"/>
              <a:cs typeface="Arial"/>
            </a:endParaRPr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Relationship Id="rId3" Type="http://schemas.openxmlformats.org/officeDocument/2006/relationships/image" Target="../media/image2.jp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1309116" y="3313176"/>
          <a:ext cx="2328672" cy="37490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09956"/>
                <a:gridCol w="630935"/>
                <a:gridCol w="637032"/>
                <a:gridCol w="641604"/>
              </a:tblGrid>
              <a:tr h="274319">
                <a:tc>
                  <a:txBody>
                    <a:bodyPr/>
                    <a:lstStyle/>
                    <a:p>
                      <a:pPr/>
                      <a:endParaRPr sz="29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R w="12192">
                      <a:solidFill>
                        <a:srgbClr val="A0A0A0"/>
                      </a:solidFill>
                      <a:prstDash val="solid"/>
                    </a:lnR>
                    <a:lnB w="6096">
                      <a:solidFill>
                        <a:srgbClr val="97979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ct val="100000"/>
                        </a:lnSpc>
                      </a:pPr>
                      <a:r>
                        <a:rPr dirty="0" smtClean="0" sz="1450" i="1">
                          <a:solidFill>
                            <a:srgbClr val="464646"/>
                          </a:solidFill>
                          <a:latin typeface="Courier New"/>
                          <a:cs typeface="Courier New"/>
                        </a:rPr>
                        <a:t>Points</a:t>
                      </a:r>
                      <a:endParaRPr sz="145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12192">
                      <a:solidFill>
                        <a:srgbClr val="A0A0A0"/>
                      </a:solidFill>
                      <a:prstDash val="solid"/>
                    </a:lnL>
                    <a:lnR w="6096">
                      <a:solidFill>
                        <a:srgbClr val="A0A0A0"/>
                      </a:solidFill>
                      <a:prstDash val="solid"/>
                    </a:lnR>
                    <a:lnT w="12192">
                      <a:solidFill>
                        <a:srgbClr val="A0A0A0"/>
                      </a:solidFill>
                      <a:prstDash val="solid"/>
                    </a:lnT>
                    <a:lnB w="6096">
                      <a:solidFill>
                        <a:srgbClr val="97979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6680">
                        <a:lnSpc>
                          <a:spcPct val="100000"/>
                        </a:lnSpc>
                      </a:pPr>
                      <a:r>
                        <a:rPr dirty="0" smtClean="0" sz="1450" i="1">
                          <a:solidFill>
                            <a:srgbClr val="464646"/>
                          </a:solidFill>
                          <a:latin typeface="Courier New"/>
                          <a:cs typeface="Courier New"/>
                        </a:rPr>
                        <a:t>Lines</a:t>
                      </a:r>
                      <a:endParaRPr sz="145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6096">
                      <a:solidFill>
                        <a:srgbClr val="A0A0A0"/>
                      </a:solidFill>
                      <a:prstDash val="solid"/>
                    </a:lnL>
                    <a:lnR w="12192">
                      <a:solidFill>
                        <a:srgbClr val="A3A3A3"/>
                      </a:solidFill>
                      <a:prstDash val="solid"/>
                    </a:lnR>
                    <a:lnT w="12192">
                      <a:solidFill>
                        <a:srgbClr val="A0A0A0"/>
                      </a:solidFill>
                      <a:prstDash val="solid"/>
                    </a:lnT>
                    <a:lnB w="6096">
                      <a:solidFill>
                        <a:srgbClr val="97979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1915">
                        <a:lnSpc>
                          <a:spcPct val="100000"/>
                        </a:lnSpc>
                      </a:pPr>
                      <a:r>
                        <a:rPr dirty="0" smtClean="0" sz="1450" i="1">
                          <a:solidFill>
                            <a:srgbClr val="464646"/>
                          </a:solidFill>
                          <a:latin typeface="Courier New"/>
                          <a:cs typeface="Courier New"/>
                        </a:rPr>
                        <a:t>Areas</a:t>
                      </a:r>
                      <a:endParaRPr sz="145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12192">
                      <a:solidFill>
                        <a:srgbClr val="A3A3A3"/>
                      </a:solidFill>
                      <a:prstDash val="solid"/>
                    </a:lnL>
                    <a:lnR w="6096">
                      <a:solidFill>
                        <a:srgbClr val="A3A3A3"/>
                      </a:solidFill>
                      <a:prstDash val="solid"/>
                    </a:lnR>
                    <a:lnT w="12192">
                      <a:solidFill>
                        <a:srgbClr val="A0A0A0"/>
                      </a:solidFill>
                      <a:prstDash val="solid"/>
                    </a:lnT>
                    <a:lnB w="6096">
                      <a:solidFill>
                        <a:srgbClr val="979797"/>
                      </a:solidFill>
                      <a:prstDash val="solid"/>
                    </a:lnB>
                  </a:tcPr>
                </a:tc>
              </a:tr>
              <a:tr h="445008"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</a:pPr>
                      <a:r>
                        <a:rPr dirty="0" smtClean="0" sz="1250" i="1">
                          <a:solidFill>
                            <a:srgbClr val="595959"/>
                          </a:solidFill>
                          <a:latin typeface="Courier New"/>
                          <a:cs typeface="Courier New"/>
                        </a:rPr>
                        <a:t>Feature</a:t>
                      </a:r>
                      <a:endParaRPr sz="1250">
                        <a:latin typeface="Courier New"/>
                        <a:cs typeface="Courier New"/>
                      </a:endParaRPr>
                    </a:p>
                    <a:p>
                      <a:pPr marL="55880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dirty="0" smtClean="0" sz="750" i="1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data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96">
                      <a:solidFill>
                        <a:srgbClr val="B3B3B3"/>
                      </a:solidFill>
                      <a:prstDash val="solid"/>
                    </a:lnL>
                    <a:lnR w="12192">
                      <a:solidFill>
                        <a:srgbClr val="A0A0A0"/>
                      </a:solidFill>
                      <a:prstDash val="solid"/>
                    </a:lnR>
                    <a:lnT w="6096">
                      <a:solidFill>
                        <a:srgbClr val="979797"/>
                      </a:solidFill>
                      <a:prstDash val="solid"/>
                    </a:lnT>
                    <a:lnB w="6096">
                      <a:solidFill>
                        <a:srgbClr val="87878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1435">
                        <a:lnSpc>
                          <a:spcPts val="1639"/>
                        </a:lnSpc>
                      </a:pPr>
                      <a:r>
                        <a:rPr dirty="0" smtClean="0" sz="1500" b="1">
                          <a:solidFill>
                            <a:srgbClr val="363636"/>
                          </a:solidFill>
                          <a:latin typeface="Times New Roman"/>
                          <a:cs typeface="Times New Roman"/>
                        </a:rPr>
                        <a:t>A</a:t>
                      </a: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 algn="ctr" marR="85090">
                        <a:lnSpc>
                          <a:spcPts val="1245"/>
                        </a:lnSpc>
                      </a:pPr>
                      <a:r>
                        <a:rPr dirty="0" smtClean="0" sz="1400" b="1">
                          <a:solidFill>
                            <a:srgbClr val="363636"/>
                          </a:solidFill>
                          <a:latin typeface="Times New Roman"/>
                          <a:cs typeface="Times New Roman"/>
                        </a:rPr>
                        <a:t>A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A0A0A0"/>
                      </a:solidFill>
                      <a:prstDash val="solid"/>
                    </a:lnL>
                    <a:lnR w="6096">
                      <a:solidFill>
                        <a:srgbClr val="A0A0A0"/>
                      </a:solidFill>
                      <a:prstDash val="solid"/>
                    </a:lnR>
                    <a:lnT w="6096">
                      <a:solidFill>
                        <a:srgbClr val="979797"/>
                      </a:solidFill>
                      <a:prstDash val="solid"/>
                    </a:lnT>
                    <a:lnB w="12192">
                      <a:solidFill>
                        <a:srgbClr val="93939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785">
                        <a:lnSpc>
                          <a:spcPts val="3720"/>
                        </a:lnSpc>
                      </a:pPr>
                      <a:r>
                        <a:rPr dirty="0" smtClean="0" sz="3600" i="1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X</a:t>
                      </a:r>
                      <a:endParaRPr sz="36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96">
                      <a:solidFill>
                        <a:srgbClr val="A0A0A0"/>
                      </a:solidFill>
                      <a:prstDash val="solid"/>
                    </a:lnL>
                    <a:lnR w="12192">
                      <a:solidFill>
                        <a:srgbClr val="A3A3A3"/>
                      </a:solidFill>
                      <a:prstDash val="solid"/>
                    </a:lnR>
                    <a:lnT w="6096">
                      <a:solidFill>
                        <a:srgbClr val="979797"/>
                      </a:solidFill>
                      <a:prstDash val="solid"/>
                    </a:lnT>
                    <a:lnB w="12192">
                      <a:solidFill>
                        <a:srgbClr val="93939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71755">
                        <a:lnSpc>
                          <a:spcPct val="100000"/>
                        </a:lnSpc>
                      </a:pPr>
                      <a:r>
                        <a:rPr dirty="0" smtClean="0" sz="950">
                          <a:solidFill>
                            <a:srgbClr val="595959"/>
                          </a:solidFill>
                          <a:latin typeface="Times New Roman"/>
                          <a:cs typeface="Times New Roman"/>
                        </a:rPr>
                        <a:t>a</a:t>
                      </a:r>
                      <a:endParaRPr sz="9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A3A3A3"/>
                      </a:solidFill>
                      <a:prstDash val="solid"/>
                    </a:lnL>
                    <a:lnR w="6096">
                      <a:solidFill>
                        <a:srgbClr val="A3A3A3"/>
                      </a:solidFill>
                      <a:prstDash val="solid"/>
                    </a:lnR>
                    <a:lnT w="6096">
                      <a:solidFill>
                        <a:srgbClr val="979797"/>
                      </a:solidFill>
                      <a:prstDash val="solid"/>
                    </a:lnT>
                    <a:lnB w="12192">
                      <a:solidFill>
                        <a:srgbClr val="939393"/>
                      </a:solidFill>
                      <a:prstDash val="solid"/>
                    </a:lnB>
                  </a:tcPr>
                </a:tc>
              </a:tr>
              <a:tr h="405384">
                <a:tc>
                  <a:txBody>
                    <a:bodyPr/>
                    <a:lstStyle/>
                    <a:p>
                      <a:pPr marL="31750" marR="102870" indent="-6350">
                        <a:lnSpc>
                          <a:spcPct val="128000"/>
                        </a:lnSpc>
                      </a:pPr>
                      <a:r>
                        <a:rPr dirty="0" smtClean="0" sz="750" i="1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Areal</a:t>
                      </a:r>
                      <a:r>
                        <a:rPr dirty="0" smtClean="0" sz="750" i="1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750" i="1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units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96">
                      <a:solidFill>
                        <a:srgbClr val="B3B3B3"/>
                      </a:solidFill>
                      <a:prstDash val="solid"/>
                    </a:lnL>
                    <a:lnR w="12192">
                      <a:solidFill>
                        <a:srgbClr val="A0A0A0"/>
                      </a:solidFill>
                      <a:prstDash val="solid"/>
                    </a:lnR>
                    <a:lnT w="6096">
                      <a:solidFill>
                        <a:srgbClr val="878787"/>
                      </a:solidFill>
                      <a:prstDash val="solid"/>
                    </a:lnT>
                    <a:lnB w="6096">
                      <a:solidFill>
                        <a:srgbClr val="97979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R="31115">
                        <a:lnSpc>
                          <a:spcPct val="100000"/>
                        </a:lnSpc>
                      </a:pPr>
                      <a:r>
                        <a:rPr dirty="0" smtClean="0" sz="400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I</a:t>
                      </a:r>
                      <a:endParaRPr sz="400">
                        <a:latin typeface="Arial"/>
                        <a:cs typeface="Arial"/>
                      </a:endParaRPr>
                    </a:p>
                    <a:p>
                      <a:pPr marL="33020">
                        <a:lnSpc>
                          <a:spcPts val="1175"/>
                        </a:lnSpc>
                        <a:spcBef>
                          <a:spcPts val="114"/>
                        </a:spcBef>
                      </a:pPr>
                      <a:r>
                        <a:rPr dirty="0" smtClean="0" sz="1050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"</a:t>
                      </a:r>
                      <a:r>
                        <a:rPr dirty="0" smtClean="0" sz="1050" spc="-20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050" spc="-80">
                          <a:solidFill>
                            <a:srgbClr val="707070"/>
                          </a:solidFill>
                          <a:latin typeface="Arial"/>
                          <a:cs typeface="Arial"/>
                        </a:rPr>
                        <a:t>+</a:t>
                      </a:r>
                      <a:r>
                        <a:rPr dirty="0" smtClean="0" sz="1050" spc="0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....</a:t>
                      </a:r>
                      <a:r>
                        <a:rPr dirty="0" smtClean="0" sz="1050" spc="-80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...',</a:t>
                      </a:r>
                      <a:r>
                        <a:rPr dirty="0" smtClean="0" sz="1050" spc="25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+</a:t>
                      </a:r>
                      <a:endParaRPr sz="1050">
                        <a:latin typeface="Arial"/>
                        <a:cs typeface="Arial"/>
                      </a:endParaRPr>
                    </a:p>
                    <a:p>
                      <a:pPr algn="ctr" marR="39370">
                        <a:lnSpc>
                          <a:spcPts val="1315"/>
                        </a:lnSpc>
                      </a:pPr>
                      <a:r>
                        <a:rPr dirty="0" smtClean="0" sz="1050" spc="55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+</a:t>
                      </a:r>
                      <a:r>
                        <a:rPr dirty="0" smtClean="0" baseline="9259" sz="1800" spc="-405">
                          <a:solidFill>
                            <a:srgbClr val="A5A5A5"/>
                          </a:solidFill>
                          <a:latin typeface="Times New Roman"/>
                          <a:cs typeface="Times New Roman"/>
                        </a:rPr>
                        <a:t>"</a:t>
                      </a:r>
                      <a:r>
                        <a:rPr dirty="0" smtClean="0" sz="1050" spc="0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'</a:t>
                      </a:r>
                      <a:r>
                        <a:rPr dirty="0" smtClean="0" sz="1050" spc="-35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+</a:t>
                      </a:r>
                      <a:r>
                        <a:rPr dirty="0" smtClean="0" sz="1050" spc="0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050" spc="-145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baseline="10101" sz="1650" spc="-44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'</a:t>
                      </a:r>
                      <a:r>
                        <a:rPr dirty="0" smtClean="0" sz="1050" spc="0">
                          <a:solidFill>
                            <a:srgbClr val="8C8C8C"/>
                          </a:solidFill>
                          <a:latin typeface="Arial"/>
                          <a:cs typeface="Arial"/>
                        </a:rPr>
                        <a:t>-</a:t>
                      </a:r>
                      <a:r>
                        <a:rPr dirty="0" smtClean="0" sz="1050" spc="-55">
                          <a:solidFill>
                            <a:srgbClr val="8C8C8C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--</a:t>
                      </a:r>
                      <a:endParaRPr sz="10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A0A0A0"/>
                      </a:solidFill>
                      <a:prstDash val="solid"/>
                    </a:lnL>
                    <a:lnR w="6096">
                      <a:solidFill>
                        <a:srgbClr val="A0A0A0"/>
                      </a:solidFill>
                      <a:prstDash val="solid"/>
                    </a:lnR>
                    <a:lnT w="12192">
                      <a:solidFill>
                        <a:srgbClr val="939393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06680">
                        <a:lnSpc>
                          <a:spcPts val="685"/>
                        </a:lnSpc>
                      </a:pPr>
                      <a:r>
                        <a:rPr dirty="0" smtClean="0" sz="700">
                          <a:solidFill>
                            <a:srgbClr val="595959"/>
                          </a:solidFill>
                          <a:latin typeface="Times New Roman"/>
                          <a:cs typeface="Times New Roman"/>
                        </a:rPr>
                        <a:t>32.</a:t>
                      </a:r>
                      <a:r>
                        <a:rPr dirty="0" smtClean="0" sz="700" spc="45">
                          <a:solidFill>
                            <a:srgbClr val="595959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700" spc="0">
                          <a:solidFill>
                            <a:srgbClr val="8C8C8C"/>
                          </a:solidFill>
                          <a:latin typeface="Times New Roman"/>
                          <a:cs typeface="Times New Roman"/>
                        </a:rPr>
                        <a:t>"""'</a:t>
                      </a:r>
                      <a:r>
                        <a:rPr dirty="0" smtClean="0" sz="700" spc="0">
                          <a:solidFill>
                            <a:srgbClr val="8C8C8C"/>
                          </a:solidFill>
                          <a:latin typeface="Times New Roman"/>
                          <a:cs typeface="Times New Roman"/>
                        </a:rPr>
                        <a:t>\</a:t>
                      </a:r>
                      <a:r>
                        <a:rPr dirty="0" smtClean="0" sz="700" spc="0">
                          <a:solidFill>
                            <a:srgbClr val="8C8C8C"/>
                          </a:solidFill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dirty="0" smtClean="0" sz="700" spc="80">
                          <a:solidFill>
                            <a:srgbClr val="8C8C8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700" spc="5">
                          <a:solidFill>
                            <a:srgbClr val="A5A5A5"/>
                          </a:solidFill>
                          <a:latin typeface="Times New Roman"/>
                          <a:cs typeface="Times New Roman"/>
                        </a:rPr>
                        <a:t>'</a:t>
                      </a:r>
                      <a:r>
                        <a:rPr dirty="0" smtClean="0" sz="700" spc="0">
                          <a:solidFill>
                            <a:srgbClr val="A5A5A5"/>
                          </a:solidFill>
                          <a:latin typeface="Times New Roman"/>
                          <a:cs typeface="Times New Roman"/>
                        </a:rPr>
                        <a:t>'</a:t>
                      </a: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112395">
                        <a:lnSpc>
                          <a:spcPts val="1150"/>
                        </a:lnSpc>
                      </a:pPr>
                      <a:r>
                        <a:rPr dirty="0" smtClean="0" sz="800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''-</a:t>
                      </a:r>
                      <a:r>
                        <a:rPr dirty="0" smtClean="0" sz="800" spc="-140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350" spc="15">
                          <a:solidFill>
                            <a:srgbClr val="A5A5A5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dirty="0" smtClean="0" sz="1350" spc="0">
                          <a:solidFill>
                            <a:srgbClr val="8C8C8C"/>
                          </a:solidFill>
                          <a:latin typeface="Times New Roman"/>
                          <a:cs typeface="Times New Roman"/>
                        </a:rPr>
                        <a:t>;</a:t>
                      </a:r>
                      <a:endParaRPr sz="1350">
                        <a:latin typeface="Times New Roman"/>
                        <a:cs typeface="Times New Roman"/>
                      </a:endParaRPr>
                    </a:p>
                    <a:p>
                      <a:pPr marL="45720">
                        <a:lnSpc>
                          <a:spcPts val="615"/>
                        </a:lnSpc>
                        <a:tabLst>
                          <a:tab pos="276860" algn="l"/>
                        </a:tabLst>
                      </a:pPr>
                      <a:r>
                        <a:rPr dirty="0" smtClean="0" baseline="-10416" sz="1200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'</a:t>
                      </a:r>
                      <a:r>
                        <a:rPr dirty="0" smtClean="0" baseline="-10416" sz="1200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	</a:t>
                      </a:r>
                      <a:r>
                        <a:rPr dirty="0" smtClean="0" sz="600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326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96">
                      <a:solidFill>
                        <a:srgbClr val="A0A0A0"/>
                      </a:solidFill>
                      <a:prstDash val="solid"/>
                    </a:lnL>
                    <a:lnR w="12192">
                      <a:solidFill>
                        <a:srgbClr val="A3A3A3"/>
                      </a:solidFill>
                      <a:prstDash val="solid"/>
                    </a:lnR>
                    <a:lnT w="12192">
                      <a:solidFill>
                        <a:srgbClr val="939393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830"/>
                        </a:lnSpc>
                      </a:pPr>
                      <a:r>
                        <a:rPr dirty="0" smtClean="0" sz="750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,</a:t>
                      </a:r>
                      <a:endParaRPr sz="750">
                        <a:latin typeface="Arial"/>
                        <a:cs typeface="Arial"/>
                      </a:endParaRPr>
                    </a:p>
                    <a:p>
                      <a:pPr marL="76200">
                        <a:lnSpc>
                          <a:spcPts val="2730"/>
                        </a:lnSpc>
                      </a:pPr>
                      <a:r>
                        <a:rPr dirty="0" smtClean="0" sz="3150" i="1">
                          <a:solidFill>
                            <a:srgbClr val="8C8C8C"/>
                          </a:solidFill>
                          <a:latin typeface="Times New Roman"/>
                          <a:cs typeface="Times New Roman"/>
                        </a:rPr>
                        <a:t>EEl</a:t>
                      </a:r>
                      <a:endParaRPr sz="31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A3A3A3"/>
                      </a:solidFill>
                      <a:prstDash val="solid"/>
                    </a:lnL>
                    <a:lnR w="6096">
                      <a:solidFill>
                        <a:srgbClr val="A0A0A0"/>
                      </a:solidFill>
                      <a:prstDash val="solid"/>
                    </a:lnR>
                    <a:lnT w="12192">
                      <a:solidFill>
                        <a:srgbClr val="939393"/>
                      </a:solidFill>
                      <a:prstDash val="solid"/>
                    </a:lnT>
                    <a:lnB w="6096">
                      <a:solidFill>
                        <a:srgbClr val="ACACAC"/>
                      </a:solidFill>
                      <a:prstDash val="solid"/>
                    </a:lnB>
                  </a:tcPr>
                </a:tc>
              </a:tr>
              <a:tr h="478536"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dirty="0" smtClean="0" sz="1250" i="1">
                          <a:solidFill>
                            <a:srgbClr val="595959"/>
                          </a:solidFill>
                          <a:latin typeface="Courier New"/>
                          <a:cs typeface="Courier New"/>
                        </a:rPr>
                        <a:t>Ne</a:t>
                      </a:r>
                      <a:r>
                        <a:rPr dirty="0" smtClean="0" sz="1250" spc="25" i="1">
                          <a:solidFill>
                            <a:srgbClr val="595959"/>
                          </a:solidFill>
                          <a:latin typeface="Courier New"/>
                          <a:cs typeface="Courier New"/>
                        </a:rPr>
                        <a:t>t</a:t>
                      </a:r>
                      <a:r>
                        <a:rPr dirty="0" smtClean="0" sz="1250" spc="-30" i="1">
                          <a:solidFill>
                            <a:srgbClr val="363636"/>
                          </a:solidFill>
                          <a:latin typeface="Courier New"/>
                          <a:cs typeface="Courier New"/>
                        </a:rPr>
                        <a:t>r</a:t>
                      </a:r>
                      <a:r>
                        <a:rPr dirty="0" smtClean="0" sz="1250" spc="0" i="1">
                          <a:solidFill>
                            <a:srgbClr val="595959"/>
                          </a:solidFill>
                          <a:latin typeface="Courier New"/>
                          <a:cs typeface="Courier New"/>
                        </a:rPr>
                        <a:t>orks</a:t>
                      </a:r>
                      <a:endParaRPr sz="125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6096">
                      <a:solidFill>
                        <a:srgbClr val="B3B3B3"/>
                      </a:solidFill>
                      <a:prstDash val="solid"/>
                    </a:lnL>
                    <a:lnR w="12192">
                      <a:solidFill>
                        <a:srgbClr val="A0A0A0"/>
                      </a:solidFill>
                      <a:prstDash val="solid"/>
                    </a:lnR>
                    <a:lnT w="6096">
                      <a:solidFill>
                        <a:srgbClr val="979797"/>
                      </a:solidFill>
                      <a:prstDash val="solid"/>
                    </a:lnT>
                    <a:lnB w="6096">
                      <a:solidFill>
                        <a:srgbClr val="97979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R="40005">
                        <a:lnSpc>
                          <a:spcPts val="114"/>
                        </a:lnSpc>
                      </a:pPr>
                      <a:r>
                        <a:rPr dirty="0" smtClean="0" baseline="222222" sz="675" spc="-225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dirty="0" smtClean="0" sz="2700" spc="0">
                          <a:solidFill>
                            <a:srgbClr val="A5A5A5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dirty="0" smtClean="0" sz="2700" spc="0">
                          <a:solidFill>
                            <a:srgbClr val="A5A5A5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dirty="0" smtClean="0" sz="2700" spc="170">
                          <a:solidFill>
                            <a:srgbClr val="A5A5A5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dirty="0" smtClean="0" baseline="18274" sz="5700" spc="254">
                          <a:solidFill>
                            <a:srgbClr val="8C8C8C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dirty="0" smtClean="0" sz="3300" spc="0">
                          <a:solidFill>
                            <a:srgbClr val="A5A5A5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endParaRPr sz="3300">
                        <a:latin typeface="Times New Roman"/>
                        <a:cs typeface="Times New Roman"/>
                      </a:endParaRPr>
                    </a:p>
                    <a:p>
                      <a:pPr algn="ctr" marL="50165">
                        <a:lnSpc>
                          <a:spcPts val="4395"/>
                        </a:lnSpc>
                      </a:pPr>
                      <a:r>
                        <a:rPr dirty="0" smtClean="0" sz="550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'</a:t>
                      </a:r>
                      <a:endParaRPr sz="55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ts val="850"/>
                        </a:lnSpc>
                        <a:spcBef>
                          <a:spcPts val="8"/>
                        </a:spcBef>
                      </a:pPr>
                      <a:endParaRPr sz="850"/>
                    </a:p>
                    <a:p>
                      <a:pPr marL="276860">
                        <a:lnSpc>
                          <a:spcPct val="100000"/>
                        </a:lnSpc>
                      </a:pPr>
                      <a:r>
                        <a:rPr dirty="0" smtClean="0" sz="750" i="1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'</a:t>
                      </a:r>
                      <a:r>
                        <a:rPr dirty="0" smtClean="0" sz="750" i="1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   </a:t>
                      </a:r>
                      <a:r>
                        <a:rPr dirty="0" smtClean="0" sz="750" spc="-50" i="1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000" spc="0" b="1">
                          <a:solidFill>
                            <a:srgbClr val="464646"/>
                          </a:solidFill>
                          <a:latin typeface="Times New Roman"/>
                          <a:cs typeface="Times New Roman"/>
                        </a:rPr>
                        <a:t>;e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A0A0A0"/>
                      </a:solidFill>
                      <a:prstDash val="solid"/>
                    </a:lnL>
                    <a:lnR w="6096">
                      <a:solidFill>
                        <a:srgbClr val="A0A0A0"/>
                      </a:solidFill>
                      <a:prstDash val="solid"/>
                    </a:lnR>
                    <a:lnB w="12192">
                      <a:solidFill>
                        <a:srgbClr val="A3A3A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096">
                      <a:solidFill>
                        <a:srgbClr val="A0A0A0"/>
                      </a:solidFill>
                      <a:prstDash val="solid"/>
                    </a:lnL>
                    <a:lnR w="12192">
                      <a:solidFill>
                        <a:srgbClr val="A3A3A3"/>
                      </a:solidFill>
                      <a:prstDash val="solid"/>
                    </a:lnR>
                    <a:lnB w="12192">
                      <a:solidFill>
                        <a:srgbClr val="A3A3A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00000"/>
                        </a:lnSpc>
                      </a:pPr>
                      <a:r>
                        <a:rPr dirty="0" smtClean="0" sz="1000">
                          <a:solidFill>
                            <a:srgbClr val="BCBCBC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A3A3A3"/>
                      </a:solidFill>
                      <a:prstDash val="solid"/>
                    </a:lnL>
                    <a:lnR w="6096">
                      <a:solidFill>
                        <a:srgbClr val="A0A0A0"/>
                      </a:solidFill>
                      <a:prstDash val="solid"/>
                    </a:lnR>
                    <a:lnT w="6096">
                      <a:solidFill>
                        <a:srgbClr val="ACACAC"/>
                      </a:solidFill>
                      <a:prstDash val="solid"/>
                    </a:lnT>
                    <a:lnB w="12192">
                      <a:solidFill>
                        <a:srgbClr val="A3A3A3"/>
                      </a:solidFill>
                      <a:prstDash val="solid"/>
                    </a:lnB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marL="13335">
                        <a:lnSpc>
                          <a:spcPct val="100000"/>
                        </a:lnSpc>
                      </a:pPr>
                      <a:r>
                        <a:rPr dirty="0" smtClean="0" sz="900" i="1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Sup/</a:t>
                      </a:r>
                      <a:r>
                        <a:rPr dirty="0" smtClean="0" sz="900" spc="-70" i="1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900" spc="0" i="1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in</a:t>
                      </a:r>
                      <a:endParaRPr sz="900">
                        <a:latin typeface="Arial"/>
                        <a:cs typeface="Arial"/>
                      </a:endParaRPr>
                    </a:p>
                    <a:p>
                      <a:pPr marL="31750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dirty="0" smtClean="0" sz="750" i="1">
                          <a:solidFill>
                            <a:srgbClr val="707070"/>
                          </a:solidFill>
                          <a:latin typeface="Arial"/>
                          <a:cs typeface="Arial"/>
                        </a:rPr>
                        <a:t>records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96">
                      <a:solidFill>
                        <a:srgbClr val="B8B8B8"/>
                      </a:solidFill>
                      <a:prstDash val="solid"/>
                    </a:lnL>
                    <a:lnR w="12192">
                      <a:solidFill>
                        <a:srgbClr val="A8A8A8"/>
                      </a:solidFill>
                      <a:prstDash val="solid"/>
                    </a:lnR>
                    <a:lnT w="6096">
                      <a:solidFill>
                        <a:srgbClr val="979797"/>
                      </a:solidFill>
                      <a:prstDash val="solid"/>
                    </a:lnT>
                    <a:lnB w="12192">
                      <a:solidFill>
                        <a:srgbClr val="9C9C9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265">
                        <a:lnSpc>
                          <a:spcPct val="100000"/>
                        </a:lnSpc>
                      </a:pPr>
                      <a:r>
                        <a:rPr dirty="0" smtClean="0" baseline="-21164" sz="1575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+</a:t>
                      </a:r>
                      <a:r>
                        <a:rPr dirty="0" smtClean="0" baseline="-21164" sz="1575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  </a:t>
                      </a:r>
                      <a:r>
                        <a:rPr dirty="0" smtClean="0" baseline="-21164" sz="1575" spc="-7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baseline="-42328" sz="1575" spc="0">
                          <a:solidFill>
                            <a:srgbClr val="464646"/>
                          </a:solidFill>
                          <a:latin typeface="Arial"/>
                          <a:cs typeface="Arial"/>
                        </a:rPr>
                        <a:t>+</a:t>
                      </a:r>
                      <a:r>
                        <a:rPr dirty="0" smtClean="0" baseline="-42328" sz="1575" spc="0">
                          <a:solidFill>
                            <a:srgbClr val="46464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baseline="-42328" sz="1575" spc="89">
                          <a:solidFill>
                            <a:srgbClr val="46464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+</a:t>
                      </a:r>
                      <a:endParaRPr sz="1050">
                        <a:latin typeface="Arial"/>
                        <a:cs typeface="Arial"/>
                      </a:endParaRPr>
                    </a:p>
                    <a:p>
                      <a:pPr marL="130810">
                        <a:lnSpc>
                          <a:spcPct val="100000"/>
                        </a:lnSpc>
                        <a:spcBef>
                          <a:spcPts val="420"/>
                        </a:spcBef>
                        <a:tabLst>
                          <a:tab pos="368300" algn="l"/>
                        </a:tabLst>
                      </a:pPr>
                      <a:r>
                        <a:rPr dirty="0" smtClean="0" baseline="5291" sz="1575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+</a:t>
                      </a:r>
                      <a:r>
                        <a:rPr dirty="0" smtClean="0" baseline="5291" sz="1575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	</a:t>
                      </a:r>
                      <a:r>
                        <a:rPr dirty="0" smtClean="0" sz="1050">
                          <a:solidFill>
                            <a:srgbClr val="464646"/>
                          </a:solidFill>
                          <a:latin typeface="Arial"/>
                          <a:cs typeface="Arial"/>
                        </a:rPr>
                        <a:t>+</a:t>
                      </a:r>
                      <a:endParaRPr sz="10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A8A8A8"/>
                      </a:solidFill>
                      <a:prstDash val="solid"/>
                    </a:lnL>
                    <a:lnR w="6096">
                      <a:solidFill>
                        <a:srgbClr val="A0A0A0"/>
                      </a:solidFill>
                      <a:prstDash val="solid"/>
                    </a:lnR>
                    <a:lnT w="12192">
                      <a:solidFill>
                        <a:srgbClr val="A3A3A3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51435">
                        <a:lnSpc>
                          <a:spcPts val="3379"/>
                        </a:lnSpc>
                      </a:pPr>
                      <a:r>
                        <a:rPr dirty="0" smtClean="0" baseline="12345" sz="1350" spc="-142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mtClean="0" baseline="7168" sz="2325" spc="0">
                          <a:solidFill>
                            <a:srgbClr val="BCBCBC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dirty="0" smtClean="0" baseline="7168" sz="2325" spc="-367">
                          <a:solidFill>
                            <a:srgbClr val="BCBCB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2650" spc="0">
                          <a:solidFill>
                            <a:srgbClr val="A5A5A5"/>
                          </a:solidFill>
                          <a:latin typeface="Times New Roman"/>
                          <a:cs typeface="Times New Roman"/>
                        </a:rPr>
                        <a:t>--</a:t>
                      </a:r>
                      <a:r>
                        <a:rPr dirty="0" smtClean="0" sz="2650" spc="220">
                          <a:solidFill>
                            <a:srgbClr val="A5A5A5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dirty="0" smtClean="0" baseline="-6535" sz="5100" spc="-434">
                          <a:solidFill>
                            <a:srgbClr val="A5A5A5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dirty="0" smtClean="0" baseline="9259" sz="4050" spc="-284">
                          <a:solidFill>
                            <a:srgbClr val="A5A5A5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dirty="0" smtClean="0" baseline="-6535" sz="5100" spc="-600">
                          <a:solidFill>
                            <a:srgbClr val="A5A5A5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endParaRPr baseline="-6535" sz="5100">
                        <a:latin typeface="Times New Roman"/>
                        <a:cs typeface="Times New Roman"/>
                      </a:endParaRPr>
                    </a:p>
                    <a:p>
                      <a:pPr marL="63500">
                        <a:lnSpc>
                          <a:spcPts val="860"/>
                        </a:lnSpc>
                      </a:pPr>
                      <a:r>
                        <a:rPr dirty="0" smtClean="0" sz="1150" spc="-95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mtClean="0" sz="1550" spc="0">
                          <a:solidFill>
                            <a:srgbClr val="A5A5A5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endParaRPr sz="15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096">
                      <a:solidFill>
                        <a:srgbClr val="A0A0A0"/>
                      </a:solidFill>
                      <a:prstDash val="solid"/>
                    </a:lnL>
                    <a:lnR w="12192">
                      <a:solidFill>
                        <a:srgbClr val="B8B8B8"/>
                      </a:solidFill>
                      <a:prstDash val="solid"/>
                    </a:lnR>
                    <a:lnT w="12192">
                      <a:solidFill>
                        <a:srgbClr val="A3A3A3"/>
                      </a:solidFill>
                      <a:prstDash val="solid"/>
                    </a:lnT>
                    <a:lnB w="12192">
                      <a:solidFill>
                        <a:srgbClr val="A0A0A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42545">
                        <a:lnSpc>
                          <a:spcPts val="4540"/>
                        </a:lnSpc>
                        <a:tabLst>
                          <a:tab pos="328930" algn="l"/>
                        </a:tabLst>
                      </a:pPr>
                      <a:r>
                        <a:rPr dirty="0" smtClean="0" baseline="32407" sz="900" spc="-157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3</a:t>
                      </a:r>
                      <a:r>
                        <a:rPr dirty="0" smtClean="0" baseline="32407" sz="900" spc="0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_,</a:t>
                      </a:r>
                      <a:r>
                        <a:rPr dirty="0" smtClean="0" baseline="32407" sz="900" spc="0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	</a:t>
                      </a:r>
                      <a:r>
                        <a:rPr dirty="0" smtClean="0" sz="4350" spc="-495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·</a:t>
                      </a:r>
                      <a:r>
                        <a:rPr dirty="0" smtClean="0" sz="750" spc="0">
                          <a:solidFill>
                            <a:srgbClr val="A5A5A5"/>
                          </a:solidFill>
                          <a:latin typeface="Times New Roman"/>
                          <a:cs typeface="Times New Roman"/>
                        </a:rPr>
                        <a:t>..</a:t>
                      </a:r>
                      <a:r>
                        <a:rPr dirty="0" smtClean="0" sz="750" spc="-60">
                          <a:solidFill>
                            <a:srgbClr val="A5A5A5"/>
                          </a:solidFill>
                          <a:latin typeface="Times New Roman"/>
                          <a:cs typeface="Times New Roman"/>
                        </a:rPr>
                        <a:t>.</a:t>
                      </a:r>
                      <a:r>
                        <a:rPr dirty="0" smtClean="0" sz="1800" spc="0">
                          <a:solidFill>
                            <a:srgbClr val="BCBCBC"/>
                          </a:solidFill>
                          <a:latin typeface="Arial"/>
                          <a:cs typeface="Arial"/>
                        </a:rPr>
                        <a:t>·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algn="ctr" marL="99695">
                        <a:lnSpc>
                          <a:spcPts val="325"/>
                        </a:lnSpc>
                      </a:pPr>
                      <a:r>
                        <a:rPr dirty="0" smtClean="0" sz="800">
                          <a:solidFill>
                            <a:srgbClr val="8C8C8C"/>
                          </a:solidFill>
                          <a:latin typeface="Times New Roman"/>
                          <a:cs typeface="Times New Roman"/>
                        </a:rPr>
                        <a:t>-,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algn="ctr" marL="158750">
                        <a:lnSpc>
                          <a:spcPts val="645"/>
                        </a:lnSpc>
                      </a:pPr>
                      <a:r>
                        <a:rPr dirty="0" smtClean="0" baseline="-16666" sz="1500" spc="-22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-</a:t>
                      </a:r>
                      <a:r>
                        <a:rPr dirty="0" smtClean="0" sz="400" spc="0">
                          <a:solidFill>
                            <a:srgbClr val="8C8C8C"/>
                          </a:solidFill>
                          <a:latin typeface="Arial"/>
                          <a:cs typeface="Arial"/>
                        </a:rPr>
                        <a:t>I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B8B8B8"/>
                      </a:solidFill>
                      <a:prstDash val="solid"/>
                    </a:lnL>
                    <a:lnR w="6096">
                      <a:solidFill>
                        <a:srgbClr val="A0A0A0"/>
                      </a:solidFill>
                      <a:prstDash val="solid"/>
                    </a:lnR>
                    <a:lnT w="12192">
                      <a:solidFill>
                        <a:srgbClr val="A3A3A3"/>
                      </a:solidFill>
                      <a:prstDash val="solid"/>
                    </a:lnT>
                  </a:tcPr>
                </a:tc>
              </a:tr>
              <a:tr h="440436">
                <a:tc>
                  <a:txBody>
                    <a:bodyPr/>
                    <a:lstStyle/>
                    <a:p>
                      <a:pPr marL="104775" marR="10160" indent="-85725">
                        <a:lnSpc>
                          <a:spcPct val="128000"/>
                        </a:lnSpc>
                      </a:pPr>
                      <a:r>
                        <a:rPr dirty="0" smtClean="0" sz="750" i="1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Surface</a:t>
                      </a:r>
                      <a:r>
                        <a:rPr dirty="0" smtClean="0" sz="750" i="1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750" i="1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data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96">
                      <a:solidFill>
                        <a:srgbClr val="B8B8B8"/>
                      </a:solidFill>
                      <a:prstDash val="solid"/>
                    </a:lnL>
                    <a:lnR w="12192">
                      <a:solidFill>
                        <a:srgbClr val="A8A8A8"/>
                      </a:solidFill>
                      <a:prstDash val="solid"/>
                    </a:lnR>
                    <a:lnT w="12192">
                      <a:solidFill>
                        <a:srgbClr val="9C9C9C"/>
                      </a:solidFill>
                      <a:prstDash val="solid"/>
                    </a:lnT>
                    <a:lnB w="12192">
                      <a:solidFill>
                        <a:srgbClr val="A3A3A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R="69850">
                        <a:lnSpc>
                          <a:spcPct val="100000"/>
                        </a:lnSpc>
                      </a:pPr>
                      <a:r>
                        <a:rPr dirty="0" smtClean="0" sz="900" spc="-520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,</a:t>
                      </a:r>
                      <a:r>
                        <a:rPr dirty="0" smtClean="0" sz="900" spc="0" i="1">
                          <a:solidFill>
                            <a:srgbClr val="8C8C8C"/>
                          </a:solidFill>
                          <a:latin typeface="Arial"/>
                          <a:cs typeface="Arial"/>
                        </a:rPr>
                        <a:t>;.</a:t>
                      </a:r>
                      <a:r>
                        <a:rPr dirty="0" smtClean="0" sz="900" spc="20" i="1">
                          <a:solidFill>
                            <a:srgbClr val="8C8C8C"/>
                          </a:solidFill>
                          <a:latin typeface="Arial"/>
                          <a:cs typeface="Arial"/>
                        </a:rPr>
                        <a:t>:</a:t>
                      </a:r>
                      <a:r>
                        <a:rPr dirty="0" smtClean="0" sz="900" spc="-155" i="1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:</a:t>
                      </a:r>
                      <a:r>
                        <a:rPr dirty="0" smtClean="0" sz="900" spc="0" i="1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:j</a:t>
                      </a:r>
                      <a:r>
                        <a:rPr dirty="0" smtClean="0" sz="900" spc="10" i="1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:</a:t>
                      </a:r>
                      <a:r>
                        <a:rPr dirty="0" smtClean="0" sz="900" spc="0" i="1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--,'</a:t>
                      </a:r>
                      <a:r>
                        <a:rPr dirty="0" smtClean="0" sz="900" spc="-60" i="1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350" spc="0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I</a:t>
                      </a:r>
                      <a:endParaRPr sz="350">
                        <a:latin typeface="Arial"/>
                        <a:cs typeface="Arial"/>
                      </a:endParaRPr>
                    </a:p>
                    <a:p>
                      <a:pPr algn="ctr" marR="83820">
                        <a:lnSpc>
                          <a:spcPts val="505"/>
                        </a:lnSpc>
                      </a:pPr>
                      <a:r>
                        <a:rPr dirty="0" smtClean="0" sz="700" i="1">
                          <a:solidFill>
                            <a:srgbClr val="A5A5A5"/>
                          </a:solidFill>
                          <a:latin typeface="Times New Roman"/>
                          <a:cs typeface="Times New Roman"/>
                        </a:rPr>
                        <a:t>-,</a:t>
                      </a:r>
                      <a:r>
                        <a:rPr dirty="0" smtClean="0" sz="700" spc="-85" i="1">
                          <a:solidFill>
                            <a:srgbClr val="A5A5A5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700" spc="0" i="1">
                          <a:solidFill>
                            <a:srgbClr val="707070"/>
                          </a:solidFill>
                          <a:latin typeface="Times New Roman"/>
                          <a:cs typeface="Times New Roman"/>
                        </a:rPr>
                        <a:t>..,</a:t>
                      </a:r>
                      <a:r>
                        <a:rPr dirty="0" smtClean="0" sz="700" spc="-95" i="1">
                          <a:solidFill>
                            <a:srgbClr val="70707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700" spc="50" i="1">
                          <a:solidFill>
                            <a:srgbClr val="A5A5A5"/>
                          </a:solidFill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700" spc="0" i="1">
                          <a:solidFill>
                            <a:srgbClr val="8C8C8C"/>
                          </a:solidFill>
                          <a:latin typeface="Times New Roman"/>
                          <a:cs typeface="Times New Roman"/>
                        </a:rPr>
                        <a:t>_</a:t>
                      </a:r>
                      <a:r>
                        <a:rPr dirty="0" smtClean="0" sz="700" spc="80" i="1">
                          <a:solidFill>
                            <a:srgbClr val="8C8C8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700" spc="0" i="1">
                          <a:solidFill>
                            <a:srgbClr val="A5A5A5"/>
                          </a:solidFill>
                          <a:latin typeface="Times New Roman"/>
                          <a:cs typeface="Times New Roman"/>
                        </a:rPr>
                        <a:t>_</a:t>
                      </a:r>
                      <a:r>
                        <a:rPr dirty="0" smtClean="0" sz="700" spc="80" i="1">
                          <a:solidFill>
                            <a:srgbClr val="A5A5A5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700" spc="-155" i="1">
                          <a:solidFill>
                            <a:srgbClr val="A5A5A5"/>
                          </a:solidFill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700" spc="0" i="1">
                          <a:solidFill>
                            <a:srgbClr val="595959"/>
                          </a:solidFill>
                          <a:latin typeface="Times New Roman"/>
                          <a:cs typeface="Times New Roman"/>
                        </a:rPr>
                        <a:t>'1</a:t>
                      </a:r>
                      <a:r>
                        <a:rPr dirty="0" smtClean="0" sz="700" spc="-70" i="1">
                          <a:solidFill>
                            <a:srgbClr val="595959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dirty="0" smtClean="0" sz="700" spc="0" i="1">
                          <a:solidFill>
                            <a:srgbClr val="A5A5A5"/>
                          </a:solidFill>
                          <a:latin typeface="Times New Roman"/>
                          <a:cs typeface="Times New Roman"/>
                        </a:rPr>
                        <a:t>t</a:t>
                      </a: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algn="ctr" marL="5080">
                        <a:lnSpc>
                          <a:spcPts val="1135"/>
                        </a:lnSpc>
                      </a:pPr>
                      <a:r>
                        <a:rPr dirty="0" smtClean="0" sz="1200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,,</a:t>
                      </a:r>
                      <a:r>
                        <a:rPr dirty="0" smtClean="0" sz="1200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200" spc="-130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400" spc="0">
                          <a:solidFill>
                            <a:srgbClr val="595959"/>
                          </a:solidFill>
                          <a:latin typeface="Times New Roman"/>
                          <a:cs typeface="Times New Roman"/>
                        </a:rPr>
                        <a:t>,.</a:t>
                      </a:r>
                      <a:r>
                        <a:rPr dirty="0" smtClean="0" sz="1400" spc="-55">
                          <a:solidFill>
                            <a:srgbClr val="595959"/>
                          </a:solidFill>
                          <a:latin typeface="Times New Roman"/>
                          <a:cs typeface="Times New Roman"/>
                        </a:rPr>
                        <a:t>.</a:t>
                      </a:r>
                      <a:r>
                        <a:rPr dirty="0" smtClean="0" sz="1400" spc="-430">
                          <a:solidFill>
                            <a:srgbClr val="A5A5A5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dirty="0" smtClean="0" sz="1400" spc="0">
                          <a:solidFill>
                            <a:srgbClr val="595959"/>
                          </a:solidFill>
                          <a:latin typeface="Times New Roman"/>
                          <a:cs typeface="Times New Roman"/>
                        </a:rPr>
                        <a:t>.</a:t>
                      </a:r>
                      <a:r>
                        <a:rPr dirty="0" smtClean="0" sz="1400" spc="-55">
                          <a:solidFill>
                            <a:srgbClr val="595959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400" spc="0">
                          <a:solidFill>
                            <a:srgbClr val="A5A5A5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dirty="0" smtClean="0" sz="1400" spc="-210">
                          <a:solidFill>
                            <a:srgbClr val="A5A5A5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400" spc="0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/</a:t>
                      </a:r>
                      <a:endParaRPr sz="400">
                        <a:latin typeface="Arial"/>
                        <a:cs typeface="Arial"/>
                      </a:endParaRPr>
                    </a:p>
                    <a:p>
                      <a:pPr algn="ctr" marR="190500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dirty="0" smtClean="0" sz="400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dirty="0" smtClean="0" sz="400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  </a:t>
                      </a:r>
                      <a:r>
                        <a:rPr dirty="0" smtClean="0" sz="400" spc="-35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400" spc="0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dirty="0" smtClean="0" sz="400" spc="0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  </a:t>
                      </a:r>
                      <a:r>
                        <a:rPr dirty="0" smtClean="0" sz="400" spc="-35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400" spc="0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'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A8A8A8"/>
                      </a:solidFill>
                      <a:prstDash val="solid"/>
                    </a:lnL>
                    <a:lnR w="6096">
                      <a:solidFill>
                        <a:srgbClr val="A0A0A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/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96">
                      <a:solidFill>
                        <a:srgbClr val="A0A0A0"/>
                      </a:solidFill>
                      <a:prstDash val="solid"/>
                    </a:lnL>
                    <a:lnR w="12192">
                      <a:solidFill>
                        <a:srgbClr val="A3A3A3"/>
                      </a:solidFill>
                      <a:prstDash val="solid"/>
                    </a:lnR>
                    <a:lnT w="12192">
                      <a:solidFill>
                        <a:srgbClr val="A0A0A0"/>
                      </a:solidFill>
                      <a:prstDash val="solid"/>
                    </a:lnT>
                    <a:lnB w="6096">
                      <a:solidFill>
                        <a:srgbClr val="97979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A3A3A3"/>
                      </a:solidFill>
                      <a:prstDash val="solid"/>
                    </a:lnL>
                    <a:lnR w="6096">
                      <a:solidFill>
                        <a:srgbClr val="A0A0A0"/>
                      </a:solidFill>
                      <a:prstDash val="solid"/>
                    </a:lnR>
                    <a:lnB w="6096">
                      <a:solidFill>
                        <a:srgbClr val="838383"/>
                      </a:solidFill>
                      <a:prstDash val="solid"/>
                    </a:lnB>
                  </a:tcPr>
                </a:tc>
              </a:tr>
              <a:tr h="406907">
                <a:tc>
                  <a:txBody>
                    <a:bodyPr/>
                    <a:lstStyle/>
                    <a:p>
                      <a:pPr marL="86360" marR="75565" indent="-67310">
                        <a:lnSpc>
                          <a:spcPct val="117300"/>
                        </a:lnSpc>
                      </a:pPr>
                      <a:r>
                        <a:rPr dirty="0" smtClean="0" sz="750" i="1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Labell</a:t>
                      </a:r>
                      <a:r>
                        <a:rPr dirty="0" smtClean="0" sz="750" i="1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750" i="1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text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96">
                      <a:solidFill>
                        <a:srgbClr val="B8B8B8"/>
                      </a:solidFill>
                      <a:prstDash val="solid"/>
                    </a:lnL>
                    <a:lnR w="12192">
                      <a:solidFill>
                        <a:srgbClr val="A8A8A8"/>
                      </a:solidFill>
                      <a:prstDash val="solid"/>
                    </a:lnR>
                    <a:lnT w="12192">
                      <a:solidFill>
                        <a:srgbClr val="A3A3A3"/>
                      </a:solidFill>
                      <a:prstDash val="solid"/>
                    </a:lnT>
                    <a:lnB w="12192">
                      <a:solidFill>
                        <a:srgbClr val="A0A0A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785" marR="147320" indent="30480">
                        <a:lnSpc>
                          <a:spcPct val="160000"/>
                        </a:lnSpc>
                      </a:pPr>
                      <a:r>
                        <a:rPr dirty="0" smtClean="0" sz="800" spc="15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u</a:t>
                      </a:r>
                      <a:r>
                        <a:rPr dirty="0" smtClean="0" sz="800" spc="0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Utrecht</a:t>
                      </a:r>
                      <a:r>
                        <a:rPr dirty="0" smtClean="0" sz="800" spc="0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800" spc="55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A</a:t>
                      </a:r>
                      <a:r>
                        <a:rPr dirty="0" smtClean="0" sz="800" spc="15">
                          <a:solidFill>
                            <a:srgbClr val="363636"/>
                          </a:solidFill>
                          <a:latin typeface="Arial"/>
                          <a:cs typeface="Arial"/>
                        </a:rPr>
                        <a:t>r</a:t>
                      </a:r>
                      <a:r>
                        <a:rPr dirty="0" smtClean="0" sz="800" spc="0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nhem</a:t>
                      </a:r>
                      <a:r>
                        <a:rPr dirty="0" smtClean="0" sz="800" spc="-114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800" spc="0">
                          <a:solidFill>
                            <a:srgbClr val="A5A5A5"/>
                          </a:solidFill>
                          <a:latin typeface="Arial"/>
                          <a:cs typeface="Arial"/>
                        </a:rPr>
                        <a:t>u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A8A8A8"/>
                      </a:solidFill>
                      <a:prstDash val="solid"/>
                    </a:lnL>
                    <a:lnR w="6096">
                      <a:solidFill>
                        <a:srgbClr val="A0A0A0"/>
                      </a:solidFill>
                      <a:prstDash val="solid"/>
                    </a:lnR>
                    <a:lnB w="12192">
                      <a:solidFill>
                        <a:srgbClr val="A0A0A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96">
                      <a:solidFill>
                        <a:srgbClr val="A0A0A0"/>
                      </a:solidFill>
                      <a:prstDash val="solid"/>
                    </a:lnL>
                    <a:lnR w="12192">
                      <a:solidFill>
                        <a:srgbClr val="AFAFAF"/>
                      </a:solidFill>
                      <a:prstDash val="solid"/>
                    </a:lnR>
                    <a:lnT w="6096">
                      <a:solidFill>
                        <a:srgbClr val="979797"/>
                      </a:solidFill>
                      <a:prstDash val="solid"/>
                    </a:lnT>
                    <a:lnB w="12192">
                      <a:solidFill>
                        <a:srgbClr val="A0A0A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AFAFAF"/>
                      </a:solidFill>
                      <a:prstDash val="solid"/>
                    </a:lnL>
                    <a:lnR w="6096">
                      <a:solidFill>
                        <a:srgbClr val="A0A0A0"/>
                      </a:solidFill>
                      <a:prstDash val="solid"/>
                    </a:lnR>
                    <a:lnT w="6096">
                      <a:solidFill>
                        <a:srgbClr val="838383"/>
                      </a:solidFill>
                      <a:prstDash val="solid"/>
                    </a:lnT>
                    <a:lnB w="12192">
                      <a:solidFill>
                        <a:srgbClr val="A0A0A0"/>
                      </a:solidFill>
                      <a:prstDash val="solid"/>
                    </a:lnB>
                  </a:tcPr>
                </a:tc>
              </a:tr>
              <a:tr h="414527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</a:pPr>
                      <a:r>
                        <a:rPr dirty="0" smtClean="0" sz="750" i="1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Symbols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96">
                      <a:solidFill>
                        <a:srgbClr val="000000"/>
                      </a:solidFill>
                      <a:prstDash val="solid"/>
                    </a:lnL>
                    <a:lnR w="12192">
                      <a:solidFill>
                        <a:srgbClr val="A8A8A8"/>
                      </a:solidFill>
                      <a:prstDash val="solid"/>
                    </a:lnR>
                    <a:lnT w="12192">
                      <a:solidFill>
                        <a:srgbClr val="A0A0A0"/>
                      </a:solidFill>
                      <a:prstDash val="solid"/>
                    </a:lnT>
                    <a:lnB w="6096">
                      <a:solidFill>
                        <a:srgbClr val="83838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49225">
                        <a:lnSpc>
                          <a:spcPct val="100000"/>
                        </a:lnSpc>
                        <a:tabLst>
                          <a:tab pos="435609" algn="l"/>
                        </a:tabLst>
                      </a:pPr>
                      <a:r>
                        <a:rPr dirty="0" smtClean="0" baseline="-18849" sz="4200">
                          <a:solidFill>
                            <a:srgbClr val="464646"/>
                          </a:solidFill>
                          <a:latin typeface="Arial"/>
                          <a:cs typeface="Arial"/>
                        </a:rPr>
                        <a:t>•</a:t>
                      </a:r>
                      <a:r>
                        <a:rPr dirty="0" smtClean="0" baseline="-18849" sz="4200">
                          <a:solidFill>
                            <a:srgbClr val="464646"/>
                          </a:solidFill>
                          <a:latin typeface="Arial"/>
                          <a:cs typeface="Arial"/>
                        </a:rPr>
                        <a:t>	</a:t>
                      </a:r>
                      <a:r>
                        <a:rPr dirty="0" smtClean="0" sz="2750">
                          <a:solidFill>
                            <a:srgbClr val="363636"/>
                          </a:solidFill>
                          <a:latin typeface="Times New Roman"/>
                          <a:cs typeface="Times New Roman"/>
                        </a:rPr>
                        <a:t>..</a:t>
                      </a:r>
                      <a:endParaRPr sz="27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A8A8A8"/>
                      </a:solidFill>
                      <a:prstDash val="solid"/>
                    </a:lnL>
                    <a:lnR w="6096">
                      <a:solidFill>
                        <a:srgbClr val="909090"/>
                      </a:solidFill>
                      <a:prstDash val="solid"/>
                    </a:lnR>
                    <a:lnT w="12192">
                      <a:solidFill>
                        <a:srgbClr val="A0A0A0"/>
                      </a:solidFill>
                      <a:prstDash val="solid"/>
                    </a:lnT>
                    <a:lnB w="12192">
                      <a:solidFill>
                        <a:srgbClr val="A3A3A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22250">
                        <a:lnSpc>
                          <a:spcPts val="930"/>
                        </a:lnSpc>
                      </a:pPr>
                      <a:r>
                        <a:rPr dirty="0" smtClean="0" sz="850" spc="-200">
                          <a:solidFill>
                            <a:srgbClr val="A5A5A5"/>
                          </a:solidFill>
                          <a:latin typeface="Times New Roman"/>
                          <a:cs typeface="Times New Roman"/>
                        </a:rPr>
                        <a:t>.</a:t>
                      </a:r>
                      <a:r>
                        <a:rPr dirty="0" smtClean="0" sz="850" spc="0">
                          <a:solidFill>
                            <a:srgbClr val="8C8C8C"/>
                          </a:solidFill>
                          <a:latin typeface="Times New Roman"/>
                          <a:cs typeface="Times New Roman"/>
                        </a:rPr>
                        <a:t>,..</a:t>
                      </a:r>
                      <a:r>
                        <a:rPr dirty="0" smtClean="0" sz="850" spc="-10">
                          <a:solidFill>
                            <a:srgbClr val="8C8C8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850" spc="0">
                          <a:solidFill>
                            <a:srgbClr val="A5A5A5"/>
                          </a:solidFill>
                          <a:latin typeface="Times New Roman"/>
                          <a:cs typeface="Times New Roman"/>
                        </a:rPr>
                        <a:t>..s••·</a:t>
                      </a: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L="33020">
                        <a:lnSpc>
                          <a:spcPts val="1485"/>
                        </a:lnSpc>
                      </a:pPr>
                      <a:r>
                        <a:rPr dirty="0" smtClean="0" baseline="-5376" sz="2325">
                          <a:solidFill>
                            <a:srgbClr val="595959"/>
                          </a:solidFill>
                          <a:latin typeface="Times New Roman"/>
                          <a:cs typeface="Times New Roman"/>
                        </a:rPr>
                        <a:t>--</a:t>
                      </a:r>
                      <a:r>
                        <a:rPr dirty="0" smtClean="0" baseline="-5376" sz="2325" spc="-367">
                          <a:solidFill>
                            <a:srgbClr val="595959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-</a:t>
                      </a:r>
                      <a:r>
                        <a:rPr dirty="0" smtClean="0" sz="1100" spc="0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mtClean="0" sz="1100" spc="-165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:</a:t>
                      </a:r>
                      <a:r>
                        <a:rPr dirty="0" smtClean="0" baseline="25462" sz="1800" spc="-705">
                          <a:solidFill>
                            <a:srgbClr val="595959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dirty="0" smtClean="0" sz="1100" spc="25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:</a:t>
                      </a:r>
                      <a:r>
                        <a:rPr dirty="0" smtClean="0" sz="1100" spc="-250">
                          <a:solidFill>
                            <a:srgbClr val="8C8C8C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mtClean="0" sz="1100" spc="-235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:</a:t>
                      </a:r>
                      <a:r>
                        <a:rPr dirty="0" smtClean="0" baseline="25462" sz="1800" spc="-480">
                          <a:solidFill>
                            <a:srgbClr val="595959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dirty="0" smtClean="0" sz="1100" spc="-125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:</a:t>
                      </a:r>
                      <a:r>
                        <a:rPr dirty="0" smtClean="0" sz="1150" spc="-155">
                          <a:solidFill>
                            <a:srgbClr val="707070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mtClean="0" baseline="25462" sz="1800" spc="-750">
                          <a:solidFill>
                            <a:srgbClr val="595959"/>
                          </a:solidFill>
                          <a:latin typeface="Times New Roman"/>
                          <a:cs typeface="Times New Roman"/>
                        </a:rPr>
                        <a:t>:</a:t>
                      </a:r>
                      <a:r>
                        <a:rPr dirty="0" smtClean="0" sz="1150" spc="0">
                          <a:solidFill>
                            <a:srgbClr val="707070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mtClean="0" sz="1150" spc="-160">
                          <a:solidFill>
                            <a:srgbClr val="707070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mtClean="0" baseline="25462" sz="1800" spc="-794">
                          <a:solidFill>
                            <a:srgbClr val="595959"/>
                          </a:solidFill>
                          <a:latin typeface="Times New Roman"/>
                          <a:cs typeface="Times New Roman"/>
                        </a:rPr>
                        <a:t>:</a:t>
                      </a:r>
                      <a:r>
                        <a:rPr dirty="0" smtClean="0" sz="1150" spc="-80">
                          <a:solidFill>
                            <a:srgbClr val="707070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mtClean="0" sz="1150" spc="0">
                          <a:solidFill>
                            <a:srgbClr val="464646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mtClean="0" sz="1150" spc="-180">
                          <a:solidFill>
                            <a:srgbClr val="464646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mtClean="0" baseline="25462" sz="1800" spc="-419">
                          <a:solidFill>
                            <a:srgbClr val="595959"/>
                          </a:solidFill>
                          <a:latin typeface="Times New Roman"/>
                          <a:cs typeface="Times New Roman"/>
                        </a:rPr>
                        <a:t>:</a:t>
                      </a:r>
                      <a:r>
                        <a:rPr dirty="0" smtClean="0" sz="1150" spc="0">
                          <a:solidFill>
                            <a:srgbClr val="464646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mtClean="0" sz="1150" spc="-220">
                          <a:solidFill>
                            <a:srgbClr val="464646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mtClean="0" baseline="25462" sz="1800" spc="-630">
                          <a:solidFill>
                            <a:srgbClr val="595959"/>
                          </a:solidFill>
                          <a:latin typeface="Times New Roman"/>
                          <a:cs typeface="Times New Roman"/>
                        </a:rPr>
                        <a:t>:</a:t>
                      </a:r>
                      <a:r>
                        <a:rPr dirty="0" smtClean="0" sz="1150" spc="0">
                          <a:solidFill>
                            <a:srgbClr val="707070"/>
                          </a:solidFill>
                          <a:latin typeface="Arial"/>
                          <a:cs typeface="Arial"/>
                        </a:rPr>
                        <a:t>.</a:t>
                      </a:r>
                      <a:endParaRPr sz="1150">
                        <a:latin typeface="Arial"/>
                        <a:cs typeface="Arial"/>
                      </a:endParaRPr>
                    </a:p>
                    <a:p>
                      <a:pPr marL="27305">
                        <a:lnSpc>
                          <a:spcPts val="570"/>
                        </a:lnSpc>
                      </a:pPr>
                      <a:r>
                        <a:rPr dirty="0" smtClean="0" sz="900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·······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96">
                      <a:solidFill>
                        <a:srgbClr val="909090"/>
                      </a:solidFill>
                      <a:prstDash val="solid"/>
                    </a:lnL>
                    <a:lnR w="12192">
                      <a:solidFill>
                        <a:srgbClr val="A3A3A3"/>
                      </a:solidFill>
                      <a:prstDash val="solid"/>
                    </a:lnR>
                    <a:lnT w="12192">
                      <a:solidFill>
                        <a:srgbClr val="A0A0A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81915">
                        <a:lnSpc>
                          <a:spcPct val="100000"/>
                        </a:lnSpc>
                      </a:pPr>
                      <a:r>
                        <a:rPr dirty="0" smtClean="0" sz="2600">
                          <a:solidFill>
                            <a:srgbClr val="707070"/>
                          </a:solidFill>
                          <a:latin typeface="Arial"/>
                          <a:cs typeface="Arial"/>
                        </a:rPr>
                        <a:t>@</a:t>
                      </a:r>
                      <a:endParaRPr sz="26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A3A3A3"/>
                      </a:solidFill>
                      <a:prstDash val="solid"/>
                    </a:lnL>
                    <a:lnR w="6096">
                      <a:solidFill>
                        <a:srgbClr val="A0A0A0"/>
                      </a:solidFill>
                      <a:prstDash val="solid"/>
                    </a:lnR>
                    <a:lnT w="12192">
                      <a:solidFill>
                        <a:srgbClr val="A0A0A0"/>
                      </a:solidFill>
                      <a:prstDash val="solid"/>
                    </a:lnT>
                    <a:lnB w="12192">
                      <a:solidFill>
                        <a:srgbClr val="A3A3A3"/>
                      </a:solidFill>
                      <a:prstDash val="solid"/>
                    </a:lnB>
                  </a:tcPr>
                </a:tc>
              </a:tr>
              <a:tr h="432816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</a:pPr>
                      <a:r>
                        <a:rPr dirty="0" smtClean="0" sz="950" i="1">
                          <a:solidFill>
                            <a:srgbClr val="707070"/>
                          </a:solidFill>
                          <a:latin typeface="Times New Roman"/>
                          <a:cs typeface="Times New Roman"/>
                        </a:rPr>
                        <a:t>Relations</a:t>
                      </a:r>
                      <a:endParaRPr sz="9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909090"/>
                      </a:solidFill>
                      <a:prstDash val="solid"/>
                    </a:lnR>
                    <a:lnT w="6096">
                      <a:solidFill>
                        <a:srgbClr val="838383"/>
                      </a:solidFill>
                      <a:prstDash val="solid"/>
                    </a:lnT>
                    <a:lnB w="6096">
                      <a:solidFill>
                        <a:srgbClr val="A3A3A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164465" marR="175260">
                        <a:lnSpc>
                          <a:spcPct val="120000"/>
                        </a:lnSpc>
                      </a:pPr>
                      <a:r>
                        <a:rPr dirty="0" smtClean="0" sz="600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attributes</a:t>
                      </a:r>
                      <a:r>
                        <a:rPr dirty="0" smtClean="0" sz="600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 and</a:t>
                      </a:r>
                      <a:r>
                        <a:rPr dirty="0" smtClean="0" sz="600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600">
                          <a:solidFill>
                            <a:srgbClr val="707070"/>
                          </a:solidFill>
                          <a:latin typeface="Arial"/>
                          <a:cs typeface="Arial"/>
                        </a:rPr>
                        <a:t>pointer•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96">
                      <a:solidFill>
                        <a:srgbClr val="909090"/>
                      </a:solidFill>
                      <a:prstDash val="solid"/>
                    </a:lnL>
                    <a:lnR w="6096">
                      <a:solidFill>
                        <a:srgbClr val="A0A0A0"/>
                      </a:solidFill>
                      <a:prstDash val="solid"/>
                    </a:lnR>
                    <a:lnT w="12192">
                      <a:solidFill>
                        <a:srgbClr val="A3A3A3"/>
                      </a:solidFill>
                      <a:prstDash val="solid"/>
                    </a:lnT>
                    <a:lnB w="6096">
                      <a:solidFill>
                        <a:srgbClr val="A3A3A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167640" marR="175260">
                        <a:lnSpc>
                          <a:spcPct val="116700"/>
                        </a:lnSpc>
                      </a:pPr>
                      <a:r>
                        <a:rPr dirty="0" smtClean="0" sz="600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attributes</a:t>
                      </a:r>
                      <a:r>
                        <a:rPr dirty="0" smtClean="0" sz="600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 and</a:t>
                      </a:r>
                      <a:r>
                        <a:rPr dirty="0" smtClean="0" sz="600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600">
                          <a:solidFill>
                            <a:srgbClr val="707070"/>
                          </a:solidFill>
                          <a:latin typeface="Arial"/>
                          <a:cs typeface="Arial"/>
                        </a:rPr>
                        <a:t>pointers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96">
                      <a:solidFill>
                        <a:srgbClr val="A0A0A0"/>
                      </a:solidFill>
                      <a:prstDash val="solid"/>
                    </a:lnL>
                    <a:lnR w="12192">
                      <a:solidFill>
                        <a:srgbClr val="A3A3A3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06680">
                        <a:lnSpc>
                          <a:spcPts val="4105"/>
                        </a:lnSpc>
                      </a:pPr>
                      <a:r>
                        <a:rPr dirty="0" smtClean="0" sz="3600">
                          <a:solidFill>
                            <a:srgbClr val="8C8C8C"/>
                          </a:solidFill>
                          <a:latin typeface="Times New Roman"/>
                          <a:cs typeface="Times New Roman"/>
                        </a:rPr>
                        <a:t>®</a:t>
                      </a:r>
                      <a:endParaRPr sz="3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A3A3A3"/>
                      </a:solidFill>
                      <a:prstDash val="solid"/>
                    </a:lnL>
                    <a:lnR w="6096">
                      <a:solidFill>
                        <a:srgbClr val="A0A0A0"/>
                      </a:solidFill>
                      <a:prstDash val="solid"/>
                    </a:lnR>
                    <a:lnT w="12192">
                      <a:solidFill>
                        <a:srgbClr val="A3A3A3"/>
                      </a:solidFill>
                      <a:prstDash val="solid"/>
                    </a:lnT>
                    <a:lnB w="12192">
                      <a:solidFill>
                        <a:srgbClr val="A3A3A3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987044" y="415290"/>
            <a:ext cx="2052955" cy="46418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8895">
              <a:lnSpc>
                <a:spcPct val="100000"/>
              </a:lnSpc>
            </a:pPr>
            <a:r>
              <a:rPr dirty="0" smtClean="0" sz="1050" spc="25">
                <a:solidFill>
                  <a:srgbClr val="155216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50" spc="-7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>
                <a:solidFill>
                  <a:srgbClr val="155216"/>
                </a:solidFill>
                <a:latin typeface="Times New Roman"/>
                <a:cs typeface="Times New Roman"/>
              </a:rPr>
              <a:t>Analysis</a:t>
            </a:r>
            <a:endParaRPr sz="10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45"/>
              </a:spcBef>
            </a:pPr>
            <a:endParaRPr sz="750"/>
          </a:p>
          <a:p>
            <a:pPr marL="12700">
              <a:lnSpc>
                <a:spcPct val="100000"/>
              </a:lnSpc>
            </a:pPr>
            <a:r>
              <a:rPr dirty="0" smtClean="0" sz="1250" spc="65">
                <a:solidFill>
                  <a:srgbClr val="0C1A44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250" spc="70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C1A44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250" spc="50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C1A44"/>
                </a:solidFill>
                <a:latin typeface="Times New Roman"/>
                <a:cs typeface="Times New Roman"/>
              </a:rPr>
              <a:t>Concepts:</a:t>
            </a:r>
            <a:endParaRPr sz="1250">
              <a:latin typeface="Times New Roman"/>
              <a:cs typeface="Times New Roman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078223" y="3291840"/>
          <a:ext cx="2359152" cy="376123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5196"/>
                <a:gridCol w="647699"/>
                <a:gridCol w="630936"/>
                <a:gridCol w="640080"/>
              </a:tblGrid>
              <a:tr h="286511">
                <a:tc>
                  <a:txBody>
                    <a:bodyPr/>
                    <a:lstStyle/>
                    <a:p>
                      <a:pPr marL="43815">
                        <a:lnSpc>
                          <a:spcPct val="100000"/>
                        </a:lnSpc>
                      </a:pPr>
                      <a:r>
                        <a:rPr dirty="0" smtClean="0" sz="1500">
                          <a:solidFill>
                            <a:srgbClr val="464646"/>
                          </a:solidFill>
                          <a:latin typeface="Courier New"/>
                          <a:cs typeface="Courier New"/>
                        </a:rPr>
                        <a:t>ASTER</a:t>
                      </a:r>
                      <a:endParaRPr sz="150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R w="12192">
                      <a:solidFill>
                        <a:srgbClr val="A0A0A0"/>
                      </a:solidFill>
                      <a:prstDash val="solid"/>
                    </a:lnR>
                    <a:lnB w="6096">
                      <a:solidFill>
                        <a:srgbClr val="97979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dirty="0" smtClean="0" sz="700">
                          <a:solidFill>
                            <a:srgbClr val="BCBCBC"/>
                          </a:solidFill>
                          <a:latin typeface="Arial"/>
                          <a:cs typeface="Arial"/>
                        </a:rPr>
                        <a:t>-·</a:t>
                      </a:r>
                      <a:endParaRPr sz="700">
                        <a:latin typeface="Arial"/>
                        <a:cs typeface="Arial"/>
                      </a:endParaRPr>
                    </a:p>
                    <a:p>
                      <a:pPr marL="40640">
                        <a:lnSpc>
                          <a:spcPts val="1400"/>
                        </a:lnSpc>
                      </a:pPr>
                      <a:r>
                        <a:rPr dirty="0" smtClean="0" sz="1450" i="1">
                          <a:solidFill>
                            <a:srgbClr val="363636"/>
                          </a:solidFill>
                          <a:latin typeface="Courier New"/>
                          <a:cs typeface="Courier New"/>
                        </a:rPr>
                        <a:t>Points</a:t>
                      </a:r>
                      <a:endParaRPr sz="145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12192">
                      <a:solidFill>
                        <a:srgbClr val="A0A0A0"/>
                      </a:solidFill>
                      <a:prstDash val="solid"/>
                    </a:lnL>
                    <a:lnR w="6096">
                      <a:solidFill>
                        <a:srgbClr val="A0A0A0"/>
                      </a:solidFill>
                      <a:prstDash val="solid"/>
                    </a:lnR>
                    <a:lnB w="6096">
                      <a:solidFill>
                        <a:srgbClr val="97979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dirty="0" smtClean="0" sz="1450" i="1">
                          <a:solidFill>
                            <a:srgbClr val="464646"/>
                          </a:solidFill>
                          <a:latin typeface="Courier New"/>
                          <a:cs typeface="Courier New"/>
                        </a:rPr>
                        <a:t>Lines</a:t>
                      </a:r>
                      <a:endParaRPr sz="145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6096">
                      <a:solidFill>
                        <a:srgbClr val="A0A0A0"/>
                      </a:solidFill>
                      <a:prstDash val="solid"/>
                    </a:lnL>
                    <a:lnR w="6096">
                      <a:solidFill>
                        <a:srgbClr val="808080"/>
                      </a:solidFill>
                      <a:prstDash val="solid"/>
                    </a:lnR>
                    <a:lnB w="6096">
                      <a:solidFill>
                        <a:srgbClr val="97979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00000"/>
                        </a:lnSpc>
                      </a:pPr>
                      <a:r>
                        <a:rPr dirty="0" smtClean="0" sz="1450" i="1">
                          <a:solidFill>
                            <a:srgbClr val="464646"/>
                          </a:solidFill>
                          <a:latin typeface="Courier New"/>
                          <a:cs typeface="Courier New"/>
                        </a:rPr>
                        <a:t>Areas</a:t>
                      </a:r>
                      <a:endParaRPr sz="145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6096">
                      <a:solidFill>
                        <a:srgbClr val="808080"/>
                      </a:solidFill>
                      <a:prstDash val="solid"/>
                    </a:lnL>
                    <a:lnR w="12192">
                      <a:solidFill>
                        <a:srgbClr val="ACACAC"/>
                      </a:solidFill>
                      <a:prstDash val="solid"/>
                    </a:lnR>
                    <a:lnB w="6096">
                      <a:solidFill>
                        <a:srgbClr val="979797"/>
                      </a:solidFill>
                      <a:prstDash val="solid"/>
                    </a:lnB>
                  </a:tcPr>
                </a:tc>
              </a:tr>
              <a:tr h="448056">
                <a:tc>
                  <a:txBody>
                    <a:bodyPr/>
                    <a:lstStyle/>
                    <a:p>
                      <a:pPr marL="12065">
                        <a:lnSpc>
                          <a:spcPct val="100000"/>
                        </a:lnSpc>
                      </a:pPr>
                      <a:r>
                        <a:rPr dirty="0" smtClean="0" sz="1250" i="1">
                          <a:solidFill>
                            <a:srgbClr val="595959"/>
                          </a:solidFill>
                          <a:latin typeface="Courier New"/>
                          <a:cs typeface="Courier New"/>
                        </a:rPr>
                        <a:t>Feature</a:t>
                      </a:r>
                      <a:endParaRPr sz="1250">
                        <a:latin typeface="Courier New"/>
                        <a:cs typeface="Courier New"/>
                      </a:endParaRPr>
                    </a:p>
                    <a:p>
                      <a:pPr marL="6667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mtClean="0" sz="750" i="1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data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96">
                      <a:solidFill>
                        <a:srgbClr val="A0A0A0"/>
                      </a:solidFill>
                      <a:prstDash val="solid"/>
                    </a:lnL>
                    <a:lnR w="12192">
                      <a:solidFill>
                        <a:srgbClr val="A0A0A0"/>
                      </a:solidFill>
                      <a:prstDash val="solid"/>
                    </a:lnR>
                    <a:lnT w="6096">
                      <a:solidFill>
                        <a:srgbClr val="979797"/>
                      </a:solidFill>
                      <a:prstDash val="solid"/>
                    </a:lnT>
                    <a:lnB w="12192">
                      <a:solidFill>
                        <a:srgbClr val="97979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51790" indent="-152400">
                        <a:lnSpc>
                          <a:spcPct val="112000"/>
                        </a:lnSpc>
                      </a:pPr>
                      <a:r>
                        <a:rPr dirty="0" smtClean="0" baseline="-11111" sz="1500" spc="82">
                          <a:solidFill>
                            <a:srgbClr val="363636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dirty="0" smtClean="0" sz="1000" spc="0">
                          <a:solidFill>
                            <a:srgbClr val="363636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dirty="0" smtClean="0" sz="1000" spc="0">
                          <a:solidFill>
                            <a:srgbClr val="363636"/>
                          </a:solidFill>
                          <a:latin typeface="Arial"/>
                          <a:cs typeface="Arial"/>
                        </a:rPr>
                        <a:t> I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A0A0A0"/>
                      </a:solidFill>
                      <a:prstDash val="solid"/>
                    </a:lnL>
                    <a:lnR w="6096">
                      <a:solidFill>
                        <a:srgbClr val="A0A0A0"/>
                      </a:solidFill>
                      <a:prstDash val="solid"/>
                    </a:lnR>
                    <a:lnT w="6096">
                      <a:solidFill>
                        <a:srgbClr val="979797"/>
                      </a:solidFill>
                      <a:prstDash val="solid"/>
                    </a:lnT>
                    <a:lnB w="12192">
                      <a:solidFill>
                        <a:srgbClr val="97979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96">
                      <a:solidFill>
                        <a:srgbClr val="A0A0A0"/>
                      </a:solidFill>
                      <a:prstDash val="solid"/>
                    </a:lnL>
                    <a:lnR w="12192">
                      <a:solidFill>
                        <a:srgbClr val="A0A0A0"/>
                      </a:solidFill>
                      <a:prstDash val="solid"/>
                    </a:lnR>
                    <a:lnT w="6096">
                      <a:solidFill>
                        <a:srgbClr val="979797"/>
                      </a:solidFill>
                      <a:prstDash val="solid"/>
                    </a:lnT>
                    <a:lnB w="12192">
                      <a:solidFill>
                        <a:srgbClr val="97979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A0A0A0"/>
                      </a:solidFill>
                      <a:prstDash val="solid"/>
                    </a:lnL>
                    <a:lnR w="12192">
                      <a:solidFill>
                        <a:srgbClr val="ACACAC"/>
                      </a:solidFill>
                      <a:prstDash val="solid"/>
                    </a:lnR>
                    <a:lnT w="6096">
                      <a:solidFill>
                        <a:srgbClr val="979797"/>
                      </a:solidFill>
                      <a:prstDash val="solid"/>
                    </a:lnT>
                    <a:lnB w="6096">
                      <a:solidFill>
                        <a:srgbClr val="7C7C7C"/>
                      </a:solidFill>
                      <a:prstDash val="solid"/>
                    </a:lnB>
                  </a:tcPr>
                </a:tc>
              </a:tr>
              <a:tr h="438911">
                <a:tc>
                  <a:txBody>
                    <a:bodyPr/>
                    <a:lstStyle/>
                    <a:p>
                      <a:pPr marL="42545" marR="101600" indent="-12700">
                        <a:lnSpc>
                          <a:spcPct val="133300"/>
                        </a:lnSpc>
                      </a:pPr>
                      <a:r>
                        <a:rPr dirty="0" smtClean="0" sz="750" i="1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Areal</a:t>
                      </a:r>
                      <a:r>
                        <a:rPr dirty="0" smtClean="0" sz="750" i="1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750" i="1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units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96">
                      <a:solidFill>
                        <a:srgbClr val="A0A0A0"/>
                      </a:solidFill>
                      <a:prstDash val="solid"/>
                    </a:lnL>
                    <a:lnR w="12192">
                      <a:solidFill>
                        <a:srgbClr val="A0A0A0"/>
                      </a:solidFill>
                      <a:prstDash val="solid"/>
                    </a:lnR>
                    <a:lnT w="12192">
                      <a:solidFill>
                        <a:srgbClr val="979797"/>
                      </a:solidFill>
                      <a:prstDash val="solid"/>
                    </a:lnT>
                    <a:lnB w="6096">
                      <a:solidFill>
                        <a:srgbClr val="90909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33375" marR="24765" indent="-158750">
                        <a:lnSpc>
                          <a:spcPct val="112000"/>
                        </a:lnSpc>
                      </a:pPr>
                      <a:r>
                        <a:rPr dirty="0" smtClean="0" baseline="-11111" sz="1500" spc="-60">
                          <a:solidFill>
                            <a:srgbClr val="363636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dirty="0" smtClean="0" sz="1000" spc="0">
                          <a:solidFill>
                            <a:srgbClr val="363636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dirty="0" smtClean="0" sz="1000" spc="0">
                          <a:solidFill>
                            <a:srgbClr val="363636"/>
                          </a:solidFill>
                          <a:latin typeface="Arial"/>
                          <a:cs typeface="Arial"/>
                        </a:rPr>
                        <a:t> I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A0A0A0"/>
                      </a:solidFill>
                      <a:prstDash val="solid"/>
                    </a:lnL>
                    <a:lnR w="6096">
                      <a:solidFill>
                        <a:srgbClr val="A0A0A0"/>
                      </a:solidFill>
                      <a:prstDash val="solid"/>
                    </a:lnR>
                    <a:lnT w="12192">
                      <a:solidFill>
                        <a:srgbClr val="979797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</a:pPr>
                      <a:r>
                        <a:rPr dirty="0" smtClean="0" sz="1850">
                          <a:solidFill>
                            <a:srgbClr val="595959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endParaRPr sz="18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096">
                      <a:solidFill>
                        <a:srgbClr val="A0A0A0"/>
                      </a:solidFill>
                      <a:prstDash val="solid"/>
                    </a:lnL>
                    <a:lnR w="12192">
                      <a:solidFill>
                        <a:srgbClr val="A0A0A0"/>
                      </a:solidFill>
                      <a:prstDash val="solid"/>
                    </a:lnR>
                    <a:lnT w="12192">
                      <a:solidFill>
                        <a:srgbClr val="979797"/>
                      </a:solidFill>
                      <a:prstDash val="solid"/>
                    </a:lnT>
                    <a:lnB w="12192">
                      <a:solidFill>
                        <a:srgbClr val="A3A3A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18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A0A0A0"/>
                      </a:solidFill>
                      <a:prstDash val="solid"/>
                    </a:lnL>
                    <a:lnR w="12192">
                      <a:solidFill>
                        <a:srgbClr val="ACACAC"/>
                      </a:solidFill>
                      <a:prstDash val="solid"/>
                    </a:lnR>
                    <a:lnT w="6096">
                      <a:solidFill>
                        <a:srgbClr val="7C7C7C"/>
                      </a:solidFill>
                      <a:prstDash val="solid"/>
                    </a:lnT>
                    <a:lnB w="12192">
                      <a:solidFill>
                        <a:srgbClr val="A3A3A3"/>
                      </a:solidFill>
                      <a:prstDash val="solid"/>
                    </a:lnB>
                  </a:tcPr>
                </a:tc>
              </a:tr>
              <a:tr h="445007"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</a:pPr>
                      <a:r>
                        <a:rPr dirty="0" smtClean="0" sz="1250" i="1">
                          <a:solidFill>
                            <a:srgbClr val="595959"/>
                          </a:solidFill>
                          <a:latin typeface="Courier New"/>
                          <a:cs typeface="Courier New"/>
                        </a:rPr>
                        <a:t>Ne</a:t>
                      </a:r>
                      <a:r>
                        <a:rPr dirty="0" smtClean="0" sz="1250" spc="-40" i="1">
                          <a:solidFill>
                            <a:srgbClr val="595959"/>
                          </a:solidFill>
                          <a:latin typeface="Courier New"/>
                          <a:cs typeface="Courier New"/>
                        </a:rPr>
                        <a:t>t</a:t>
                      </a:r>
                      <a:r>
                        <a:rPr dirty="0" smtClean="0" sz="1250" spc="-30" i="1">
                          <a:solidFill>
                            <a:srgbClr val="363636"/>
                          </a:solidFill>
                          <a:latin typeface="Courier New"/>
                          <a:cs typeface="Courier New"/>
                        </a:rPr>
                        <a:t>r</a:t>
                      </a:r>
                      <a:r>
                        <a:rPr dirty="0" smtClean="0" sz="1250" spc="0" i="1">
                          <a:solidFill>
                            <a:srgbClr val="595959"/>
                          </a:solidFill>
                          <a:latin typeface="Courier New"/>
                          <a:cs typeface="Courier New"/>
                        </a:rPr>
                        <a:t>orks</a:t>
                      </a:r>
                      <a:endParaRPr sz="1250">
                        <a:latin typeface="Courier New"/>
                        <a:cs typeface="Courier New"/>
                      </a:endParaRPr>
                    </a:p>
                  </a:txBody>
                  <a:tcPr marL="0" marR="0" marB="0" marT="0">
                    <a:lnL w="6096">
                      <a:solidFill>
                        <a:srgbClr val="A0A0A0"/>
                      </a:solidFill>
                      <a:prstDash val="solid"/>
                    </a:lnL>
                    <a:lnR w="12192">
                      <a:solidFill>
                        <a:srgbClr val="A0A0A0"/>
                      </a:solidFill>
                      <a:prstDash val="solid"/>
                    </a:lnR>
                    <a:lnT w="6096">
                      <a:solidFill>
                        <a:srgbClr val="909090"/>
                      </a:solidFill>
                      <a:prstDash val="solid"/>
                    </a:lnT>
                    <a:lnB w="12192">
                      <a:solidFill>
                        <a:srgbClr val="A8A8A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R="5080">
                        <a:lnSpc>
                          <a:spcPct val="100000"/>
                        </a:lnSpc>
                      </a:pPr>
                      <a:r>
                        <a:rPr dirty="0" smtClean="0" sz="1550">
                          <a:solidFill>
                            <a:srgbClr val="464646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endParaRPr sz="15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A0A0A0"/>
                      </a:solidFill>
                      <a:prstDash val="solid"/>
                    </a:lnL>
                    <a:lnR w="6096">
                      <a:solidFill>
                        <a:srgbClr val="A0A0A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algn="ctr" marR="10160">
                        <a:lnSpc>
                          <a:spcPct val="100000"/>
                        </a:lnSpc>
                      </a:pPr>
                      <a:r>
                        <a:rPr dirty="0" smtClean="0" sz="1850">
                          <a:solidFill>
                            <a:srgbClr val="595959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endParaRPr sz="18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096">
                      <a:solidFill>
                        <a:srgbClr val="A0A0A0"/>
                      </a:solidFill>
                      <a:prstDash val="solid"/>
                    </a:lnL>
                    <a:lnR w="12192">
                      <a:solidFill>
                        <a:srgbClr val="A0A0A0"/>
                      </a:solidFill>
                      <a:prstDash val="solid"/>
                    </a:lnR>
                    <a:lnT w="12192">
                      <a:solidFill>
                        <a:srgbClr val="A3A3A3"/>
                      </a:solidFill>
                      <a:prstDash val="solid"/>
                    </a:lnT>
                    <a:lnB w="12192">
                      <a:solidFill>
                        <a:srgbClr val="A8A8A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32384">
                        <a:lnSpc>
                          <a:spcPct val="100000"/>
                        </a:lnSpc>
                      </a:pPr>
                      <a:r>
                        <a:rPr dirty="0" smtClean="0" sz="1550">
                          <a:solidFill>
                            <a:srgbClr val="464646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endParaRPr sz="15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A0A0A0"/>
                      </a:solidFill>
                      <a:prstDash val="solid"/>
                    </a:lnL>
                    <a:lnR w="12192">
                      <a:solidFill>
                        <a:srgbClr val="ACACAC"/>
                      </a:solidFill>
                      <a:prstDash val="solid"/>
                    </a:lnR>
                    <a:lnT w="12192">
                      <a:solidFill>
                        <a:srgbClr val="A3A3A3"/>
                      </a:solidFill>
                      <a:prstDash val="solid"/>
                    </a:lnT>
                    <a:lnB w="12192">
                      <a:solidFill>
                        <a:srgbClr val="A8A8A8"/>
                      </a:solidFill>
                      <a:prstDash val="solid"/>
                    </a:lnB>
                  </a:tcPr>
                </a:tc>
              </a:tr>
              <a:tr h="441960">
                <a:tc>
                  <a:txBody>
                    <a:bodyPr/>
                    <a:lstStyle/>
                    <a:p>
                      <a:pPr marL="12065">
                        <a:lnSpc>
                          <a:spcPct val="100000"/>
                        </a:lnSpc>
                      </a:pPr>
                      <a:r>
                        <a:rPr dirty="0" smtClean="0" sz="900" i="1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Sa1pl</a:t>
                      </a:r>
                      <a:r>
                        <a:rPr dirty="0" smtClean="0" sz="900" spc="-75" i="1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900" spc="0" i="1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ing</a:t>
                      </a:r>
                      <a:endParaRPr sz="900">
                        <a:latin typeface="Arial"/>
                        <a:cs typeface="Arial"/>
                      </a:endParaRPr>
                    </a:p>
                    <a:p>
                      <a:pPr marL="30480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dirty="0" smtClean="0" sz="750" i="1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records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96">
                      <a:solidFill>
                        <a:srgbClr val="A0A0A0"/>
                      </a:solidFill>
                      <a:prstDash val="solid"/>
                    </a:lnL>
                    <a:lnR w="12192">
                      <a:solidFill>
                        <a:srgbClr val="A0A0A0"/>
                      </a:solidFill>
                      <a:prstDash val="solid"/>
                    </a:lnR>
                    <a:lnT w="12192">
                      <a:solidFill>
                        <a:srgbClr val="A8A8A8"/>
                      </a:solidFill>
                      <a:prstDash val="solid"/>
                    </a:lnT>
                    <a:lnB w="6096">
                      <a:solidFill>
                        <a:srgbClr val="A0A0A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84480" marR="118110" indent="-128270">
                        <a:lnSpc>
                          <a:spcPct val="94000"/>
                        </a:lnSpc>
                        <a:buClr>
                          <a:srgbClr val="363636"/>
                        </a:buClr>
                        <a:buSzPct val="276470"/>
                        <a:buFont typeface="Times New Roman"/>
                        <a:buChar char="•"/>
                        <a:tabLst>
                          <a:tab pos="345440" algn="l"/>
                        </a:tabLst>
                      </a:pPr>
                      <a:r>
                        <a:rPr dirty="0" smtClean="0" sz="850" spc="0">
                          <a:solidFill>
                            <a:srgbClr val="363636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dirty="0" smtClean="0" sz="850" spc="0">
                          <a:solidFill>
                            <a:srgbClr val="36363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850" spc="0">
                          <a:solidFill>
                            <a:srgbClr val="363636"/>
                          </a:solidFill>
                          <a:latin typeface="Arial"/>
                          <a:cs typeface="Arial"/>
                        </a:rPr>
                        <a:t>I</a:t>
                      </a:r>
                      <a:endParaRPr sz="8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A0A0A0"/>
                      </a:solidFill>
                      <a:prstDash val="solid"/>
                    </a:lnL>
                    <a:lnB w="6096">
                      <a:solidFill>
                        <a:srgbClr val="A0A0A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R="10160">
                        <a:lnSpc>
                          <a:spcPct val="100000"/>
                        </a:lnSpc>
                      </a:pPr>
                      <a:r>
                        <a:rPr dirty="0" smtClean="0" sz="1550">
                          <a:solidFill>
                            <a:srgbClr val="595959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endParaRPr sz="15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096">
                      <a:solidFill>
                        <a:srgbClr val="A8A8A8"/>
                      </a:solidFill>
                      <a:prstDash val="solid"/>
                    </a:lnR>
                    <a:lnT w="12192">
                      <a:solidFill>
                        <a:srgbClr val="A8A8A8"/>
                      </a:solidFill>
                      <a:prstDash val="solid"/>
                    </a:lnT>
                    <a:lnB w="6096">
                      <a:solidFill>
                        <a:srgbClr val="A0A0A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15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096">
                      <a:solidFill>
                        <a:srgbClr val="A8A8A8"/>
                      </a:solidFill>
                      <a:prstDash val="solid"/>
                    </a:lnL>
                    <a:lnR w="6096">
                      <a:solidFill>
                        <a:srgbClr val="ACACAC"/>
                      </a:solidFill>
                      <a:prstDash val="solid"/>
                    </a:lnR>
                    <a:lnT w="12192">
                      <a:solidFill>
                        <a:srgbClr val="A8A8A8"/>
                      </a:solidFill>
                      <a:prstDash val="solid"/>
                    </a:lnT>
                    <a:lnB w="6096">
                      <a:solidFill>
                        <a:srgbClr val="A0A0A0"/>
                      </a:solidFill>
                      <a:prstDash val="solid"/>
                    </a:lnB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marL="109220" marR="10795" indent="-85725">
                        <a:lnSpc>
                          <a:spcPct val="128000"/>
                        </a:lnSpc>
                      </a:pPr>
                      <a:r>
                        <a:rPr dirty="0" smtClean="0" sz="750" i="1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Surface</a:t>
                      </a:r>
                      <a:r>
                        <a:rPr dirty="0" smtClean="0" sz="750" i="1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750" i="1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da</a:t>
                      </a:r>
                      <a:r>
                        <a:rPr dirty="0" smtClean="0" sz="750" spc="-70" i="1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750" spc="0" i="1">
                          <a:solidFill>
                            <a:srgbClr val="464646"/>
                          </a:solidFill>
                          <a:latin typeface="Arial"/>
                          <a:cs typeface="Arial"/>
                        </a:rPr>
                        <a:t>fa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96">
                      <a:solidFill>
                        <a:srgbClr val="A0A0A0"/>
                      </a:solidFill>
                      <a:prstDash val="solid"/>
                    </a:lnL>
                    <a:lnR w="12192">
                      <a:solidFill>
                        <a:srgbClr val="A0A0A0"/>
                      </a:solidFill>
                      <a:prstDash val="solid"/>
                    </a:lnR>
                    <a:lnT w="6096">
                      <a:solidFill>
                        <a:srgbClr val="A0A0A0"/>
                      </a:solidFill>
                      <a:prstDash val="solid"/>
                    </a:lnT>
                    <a:lnB w="12192">
                      <a:solidFill>
                        <a:srgbClr val="A8A8A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5260">
                        <a:lnSpc>
                          <a:spcPts val="1460"/>
                        </a:lnSpc>
                      </a:pPr>
                      <a:r>
                        <a:rPr dirty="0" smtClean="0" sz="2350">
                          <a:solidFill>
                            <a:srgbClr val="363636"/>
                          </a:solidFill>
                          <a:latin typeface="Times New Roman"/>
                          <a:cs typeface="Times New Roman"/>
                        </a:rPr>
                        <a:t>•</a:t>
                      </a:r>
                      <a:r>
                        <a:rPr dirty="0" smtClean="0" sz="2350" spc="-250">
                          <a:solidFill>
                            <a:srgbClr val="363636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baseline="-23640" sz="3525" spc="0">
                          <a:solidFill>
                            <a:srgbClr val="363636"/>
                          </a:solidFill>
                          <a:latin typeface="Times New Roman"/>
                          <a:cs typeface="Times New Roman"/>
                        </a:rPr>
                        <a:t>•</a:t>
                      </a:r>
                      <a:endParaRPr baseline="-23640" sz="3525">
                        <a:latin typeface="Times New Roman"/>
                        <a:cs typeface="Times New Roman"/>
                      </a:endParaRPr>
                    </a:p>
                    <a:p>
                      <a:pPr marL="358140">
                        <a:lnSpc>
                          <a:spcPts val="434"/>
                        </a:lnSpc>
                      </a:pPr>
                      <a:r>
                        <a:rPr dirty="0" smtClean="0" sz="850">
                          <a:solidFill>
                            <a:srgbClr val="363636"/>
                          </a:solidFill>
                          <a:latin typeface="Arial"/>
                          <a:cs typeface="Arial"/>
                        </a:rPr>
                        <a:t>I</a:t>
                      </a:r>
                      <a:endParaRPr sz="8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A0A0A0"/>
                      </a:solidFill>
                      <a:prstDash val="solid"/>
                    </a:lnL>
                    <a:lnT w="6096">
                      <a:solidFill>
                        <a:srgbClr val="A0A0A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 marR="34290">
                        <a:lnSpc>
                          <a:spcPct val="100000"/>
                        </a:lnSpc>
                      </a:pPr>
                      <a:r>
                        <a:rPr dirty="0" smtClean="0" sz="1550">
                          <a:solidFill>
                            <a:srgbClr val="595959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endParaRPr sz="15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096">
                      <a:solidFill>
                        <a:srgbClr val="A8A8A8"/>
                      </a:solidFill>
                      <a:prstDash val="solid"/>
                    </a:lnR>
                    <a:lnT w="6096">
                      <a:solidFill>
                        <a:srgbClr val="A0A0A0"/>
                      </a:solidFill>
                      <a:prstDash val="solid"/>
                    </a:lnT>
                    <a:lnB w="12192">
                      <a:solidFill>
                        <a:srgbClr val="A0A0A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15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096">
                      <a:solidFill>
                        <a:srgbClr val="A8A8A8"/>
                      </a:solidFill>
                      <a:prstDash val="solid"/>
                    </a:lnL>
                    <a:lnR w="6096">
                      <a:solidFill>
                        <a:srgbClr val="ACACAC"/>
                      </a:solidFill>
                      <a:prstDash val="solid"/>
                    </a:lnR>
                    <a:lnT w="6096">
                      <a:solidFill>
                        <a:srgbClr val="A0A0A0"/>
                      </a:solidFill>
                      <a:prstDash val="solid"/>
                    </a:lnT>
                    <a:lnB w="12192">
                      <a:solidFill>
                        <a:srgbClr val="A0A0A0"/>
                      </a:solidFill>
                      <a:prstDash val="solid"/>
                    </a:lnB>
                  </a:tcPr>
                </a:tc>
              </a:tr>
              <a:tr h="414527">
                <a:tc>
                  <a:txBody>
                    <a:bodyPr/>
                    <a:lstStyle/>
                    <a:p>
                      <a:pPr marL="91440" marR="67310" indent="-73660">
                        <a:lnSpc>
                          <a:spcPct val="122700"/>
                        </a:lnSpc>
                      </a:pPr>
                      <a:r>
                        <a:rPr dirty="0" smtClean="0" sz="750" i="1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Labell</a:t>
                      </a:r>
                      <a:r>
                        <a:rPr dirty="0" smtClean="0" sz="750" i="1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750" i="1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text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96">
                      <a:solidFill>
                        <a:srgbClr val="A0A0A0"/>
                      </a:solidFill>
                      <a:prstDash val="solid"/>
                    </a:lnL>
                    <a:lnR w="12192">
                      <a:solidFill>
                        <a:srgbClr val="A0A0A0"/>
                      </a:solidFill>
                      <a:prstDash val="solid"/>
                    </a:lnR>
                    <a:lnT w="12192">
                      <a:solidFill>
                        <a:srgbClr val="A8A8A8"/>
                      </a:solidFill>
                      <a:prstDash val="solid"/>
                    </a:lnT>
                    <a:lnB w="6096">
                      <a:solidFill>
                        <a:srgbClr val="8C8C8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R="38100">
                        <a:lnSpc>
                          <a:spcPct val="100000"/>
                        </a:lnSpc>
                      </a:pPr>
                      <a:r>
                        <a:rPr dirty="0" smtClean="0" sz="1200">
                          <a:solidFill>
                            <a:srgbClr val="464646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A0A0A0"/>
                      </a:solidFill>
                      <a:prstDash val="solid"/>
                    </a:lnL>
                    <a:lnR w="12192">
                      <a:solidFill>
                        <a:srgbClr val="AFAFA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algn="ctr" marR="13335">
                        <a:lnSpc>
                          <a:spcPct val="100000"/>
                        </a:lnSpc>
                      </a:pPr>
                      <a:r>
                        <a:rPr dirty="0" smtClean="0" sz="1850">
                          <a:solidFill>
                            <a:srgbClr val="595959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endParaRPr sz="18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AFAFAF"/>
                      </a:solidFill>
                      <a:prstDash val="solid"/>
                    </a:lnL>
                    <a:lnR w="12192">
                      <a:solidFill>
                        <a:srgbClr val="BCBCBC"/>
                      </a:solidFill>
                      <a:prstDash val="solid"/>
                    </a:lnR>
                    <a:lnT w="12192">
                      <a:solidFill>
                        <a:srgbClr val="A0A0A0"/>
                      </a:solidFill>
                      <a:prstDash val="solid"/>
                    </a:lnT>
                    <a:lnB w="6096">
                      <a:solidFill>
                        <a:srgbClr val="83838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41275">
                        <a:lnSpc>
                          <a:spcPct val="100000"/>
                        </a:lnSpc>
                      </a:pPr>
                      <a:r>
                        <a:rPr dirty="0" smtClean="0" sz="1250">
                          <a:solidFill>
                            <a:srgbClr val="464646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endParaRPr sz="1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BCBCBC"/>
                      </a:solidFill>
                      <a:prstDash val="solid"/>
                    </a:lnL>
                    <a:lnR w="6096">
                      <a:solidFill>
                        <a:srgbClr val="ACACAC"/>
                      </a:solidFill>
                      <a:prstDash val="solid"/>
                    </a:lnR>
                    <a:lnT w="12192">
                      <a:solidFill>
                        <a:srgbClr val="A0A0A0"/>
                      </a:solidFill>
                      <a:prstDash val="solid"/>
                    </a:lnT>
                    <a:lnB w="6096">
                      <a:solidFill>
                        <a:srgbClr val="A0A0A0"/>
                      </a:solidFill>
                      <a:prstDash val="solid"/>
                    </a:lnB>
                  </a:tcPr>
                </a:tc>
              </a:tr>
              <a:tr h="417575">
                <a:tc>
                  <a:txBody>
                    <a:bodyPr/>
                    <a:lstStyle/>
                    <a:p>
                      <a:pPr marL="30480">
                        <a:lnSpc>
                          <a:spcPct val="100000"/>
                        </a:lnSpc>
                      </a:pPr>
                      <a:r>
                        <a:rPr dirty="0" smtClean="0" sz="750" i="1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Symbols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96">
                      <a:solidFill>
                        <a:srgbClr val="A0A0A0"/>
                      </a:solidFill>
                      <a:prstDash val="solid"/>
                    </a:lnL>
                    <a:lnR w="12192">
                      <a:solidFill>
                        <a:srgbClr val="A0A0A0"/>
                      </a:solidFill>
                      <a:prstDash val="solid"/>
                    </a:lnR>
                    <a:lnT w="6096">
                      <a:solidFill>
                        <a:srgbClr val="8C8C8C"/>
                      </a:solidFill>
                      <a:prstDash val="solid"/>
                    </a:lnT>
                    <a:lnB w="12192">
                      <a:solidFill>
                        <a:srgbClr val="A8A8A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5260">
                        <a:lnSpc>
                          <a:spcPct val="100000"/>
                        </a:lnSpc>
                      </a:pPr>
                      <a:r>
                        <a:rPr dirty="0" smtClean="0" baseline="-9803" sz="1275">
                          <a:solidFill>
                            <a:srgbClr val="707070"/>
                          </a:solidFill>
                          <a:latin typeface="Arial"/>
                          <a:cs typeface="Arial"/>
                        </a:rPr>
                        <a:t>0</a:t>
                      </a:r>
                      <a:r>
                        <a:rPr dirty="0" smtClean="0" baseline="-9803" sz="1275">
                          <a:solidFill>
                            <a:srgbClr val="707070"/>
                          </a:solidFill>
                          <a:latin typeface="Arial"/>
                          <a:cs typeface="Arial"/>
                        </a:rPr>
                        <a:t>   </a:t>
                      </a:r>
                      <a:r>
                        <a:rPr dirty="0" smtClean="0" baseline="-9803" sz="1275" spc="-120">
                          <a:solidFill>
                            <a:srgbClr val="70707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900" spc="0">
                          <a:solidFill>
                            <a:srgbClr val="8C8C8C"/>
                          </a:solidFill>
                          <a:latin typeface="Times New Roman"/>
                          <a:cs typeface="Times New Roman"/>
                        </a:rPr>
                        <a:t>Eil</a:t>
                      </a: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302895" indent="-158750">
                        <a:lnSpc>
                          <a:spcPct val="100000"/>
                        </a:lnSpc>
                        <a:spcBef>
                          <a:spcPts val="215"/>
                        </a:spcBef>
                        <a:buClr>
                          <a:srgbClr val="363636"/>
                        </a:buClr>
                        <a:buFont typeface="Arial"/>
                        <a:buChar char="•"/>
                        <a:tabLst>
                          <a:tab pos="302895" algn="l"/>
                        </a:tabLst>
                      </a:pPr>
                      <a:r>
                        <a:rPr dirty="0" smtClean="0" sz="850" spc="0">
                          <a:solidFill>
                            <a:srgbClr val="8C8C8C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8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A0A0A0"/>
                      </a:solidFill>
                      <a:prstDash val="solid"/>
                    </a:lnL>
                    <a:lnR w="12192">
                      <a:solidFill>
                        <a:srgbClr val="AFAFAF"/>
                      </a:solidFill>
                      <a:prstDash val="solid"/>
                    </a:lnR>
                    <a:lnB w="12192">
                      <a:solidFill>
                        <a:srgbClr val="A8A8A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8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AFAFAF"/>
                      </a:solidFill>
                      <a:prstDash val="solid"/>
                    </a:lnL>
                    <a:lnR w="6096">
                      <a:solidFill>
                        <a:srgbClr val="A8A8A8"/>
                      </a:solidFill>
                      <a:prstDash val="solid"/>
                    </a:lnR>
                    <a:lnT w="6096">
                      <a:solidFill>
                        <a:srgbClr val="838383"/>
                      </a:solidFill>
                      <a:prstDash val="solid"/>
                    </a:lnT>
                    <a:lnB w="12192">
                      <a:solidFill>
                        <a:srgbClr val="A8A8A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8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96">
                      <a:solidFill>
                        <a:srgbClr val="A8A8A8"/>
                      </a:solidFill>
                      <a:prstDash val="solid"/>
                    </a:lnL>
                    <a:lnR w="6096">
                      <a:solidFill>
                        <a:srgbClr val="ACACAC"/>
                      </a:solidFill>
                      <a:prstDash val="solid"/>
                    </a:lnR>
                    <a:lnT w="6096">
                      <a:solidFill>
                        <a:srgbClr val="A0A0A0"/>
                      </a:solidFill>
                      <a:prstDash val="solid"/>
                    </a:lnT>
                    <a:lnB w="6096">
                      <a:solidFill>
                        <a:srgbClr val="939393"/>
                      </a:solidFill>
                      <a:prstDash val="solid"/>
                    </a:lnB>
                  </a:tcPr>
                </a:tc>
              </a:tr>
              <a:tr h="426720">
                <a:tc>
                  <a:txBody>
                    <a:bodyPr/>
                    <a:lstStyle/>
                    <a:p>
                      <a:pPr marL="24130">
                        <a:lnSpc>
                          <a:spcPct val="100000"/>
                        </a:lnSpc>
                      </a:pPr>
                      <a:r>
                        <a:rPr dirty="0" smtClean="0" sz="950" i="1">
                          <a:solidFill>
                            <a:srgbClr val="595959"/>
                          </a:solidFill>
                          <a:latin typeface="Times New Roman"/>
                          <a:cs typeface="Times New Roman"/>
                        </a:rPr>
                        <a:t>Relations</a:t>
                      </a:r>
                      <a:endParaRPr sz="9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096">
                      <a:solidFill>
                        <a:srgbClr val="A0A0A0"/>
                      </a:solidFill>
                      <a:prstDash val="solid"/>
                    </a:lnL>
                    <a:lnR w="12192">
                      <a:solidFill>
                        <a:srgbClr val="A0A0A0"/>
                      </a:solidFill>
                      <a:prstDash val="solid"/>
                    </a:lnR>
                    <a:lnT w="12192">
                      <a:solidFill>
                        <a:srgbClr val="A8A8A8"/>
                      </a:solidFill>
                      <a:prstDash val="solid"/>
                    </a:lnT>
                    <a:lnB w="6096">
                      <a:solidFill>
                        <a:srgbClr val="9C9C9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168910" marR="177165">
                        <a:lnSpc>
                          <a:spcPct val="116700"/>
                        </a:lnSpc>
                      </a:pPr>
                      <a:r>
                        <a:rPr dirty="0" smtClean="0" sz="600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anributu</a:t>
                      </a:r>
                      <a:r>
                        <a:rPr dirty="0" smtClean="0" sz="600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600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and</a:t>
                      </a:r>
                      <a:r>
                        <a:rPr dirty="0" smtClean="0" sz="600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600">
                          <a:solidFill>
                            <a:srgbClr val="707070"/>
                          </a:solidFill>
                          <a:latin typeface="Arial"/>
                          <a:cs typeface="Arial"/>
                        </a:rPr>
                        <a:t>r</a:t>
                      </a:r>
                      <a:r>
                        <a:rPr dirty="0" smtClean="0" sz="600" spc="-285">
                          <a:solidFill>
                            <a:srgbClr val="707070"/>
                          </a:solidFill>
                          <a:latin typeface="Arial"/>
                          <a:cs typeface="Arial"/>
                        </a:rPr>
                        <a:t>e</a:t>
                      </a:r>
                      <a:r>
                        <a:rPr dirty="0" smtClean="0" sz="600" spc="-445">
                          <a:solidFill>
                            <a:srgbClr val="8C8C8C"/>
                          </a:solidFill>
                          <a:latin typeface="Arial"/>
                          <a:cs typeface="Arial"/>
                        </a:rPr>
                        <a:t>l</a:t>
                      </a:r>
                      <a:r>
                        <a:rPr dirty="0" smtClean="0" sz="600" spc="0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ations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A0A0A0"/>
                      </a:solidFill>
                      <a:prstDash val="solid"/>
                    </a:lnL>
                    <a:lnR w="12192">
                      <a:solidFill>
                        <a:srgbClr val="AFAFAF"/>
                      </a:solidFill>
                      <a:prstDash val="solid"/>
                    </a:lnR>
                    <a:lnT w="12192">
                      <a:solidFill>
                        <a:srgbClr val="A8A8A8"/>
                      </a:solidFill>
                      <a:prstDash val="solid"/>
                    </a:lnT>
                    <a:lnB w="6096">
                      <a:solidFill>
                        <a:srgbClr val="A8A8A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154940" marR="187325">
                        <a:lnSpc>
                          <a:spcPct val="120000"/>
                        </a:lnSpc>
                      </a:pPr>
                      <a:r>
                        <a:rPr dirty="0" smtClean="0" sz="600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anrlbutes</a:t>
                      </a:r>
                      <a:r>
                        <a:rPr dirty="0" smtClean="0" sz="600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600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and</a:t>
                      </a:r>
                      <a:r>
                        <a:rPr dirty="0" smtClean="0" sz="600">
                          <a:solidFill>
                            <a:srgbClr val="59595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600">
                          <a:solidFill>
                            <a:srgbClr val="707070"/>
                          </a:solidFill>
                          <a:latin typeface="Arial"/>
                          <a:cs typeface="Arial"/>
                        </a:rPr>
                        <a:t>rlllations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192">
                      <a:solidFill>
                        <a:srgbClr val="AFAFAF"/>
                      </a:solidFill>
                      <a:prstDash val="solid"/>
                    </a:lnL>
                    <a:lnR w="6096">
                      <a:solidFill>
                        <a:srgbClr val="838383"/>
                      </a:solidFill>
                      <a:prstDash val="solid"/>
                    </a:lnR>
                    <a:lnT w="12192">
                      <a:solidFill>
                        <a:srgbClr val="A8A8A8"/>
                      </a:solidFill>
                      <a:prstDash val="solid"/>
                    </a:lnT>
                    <a:lnB w="6096">
                      <a:solidFill>
                        <a:srgbClr val="A0A0A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096">
                      <a:solidFill>
                        <a:srgbClr val="838383"/>
                      </a:solidFill>
                      <a:prstDash val="solid"/>
                    </a:lnL>
                    <a:lnR w="6096">
                      <a:solidFill>
                        <a:srgbClr val="ACACAC"/>
                      </a:solidFill>
                      <a:prstDash val="solid"/>
                    </a:lnR>
                    <a:lnT w="6096">
                      <a:solidFill>
                        <a:srgbClr val="939393"/>
                      </a:solidFill>
                      <a:prstDash val="solid"/>
                    </a:lnT>
                    <a:lnB w="6096">
                      <a:solidFill>
                        <a:srgbClr val="A0A0A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3334003" y="409193"/>
            <a:ext cx="1108075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-10">
                <a:solidFill>
                  <a:srgbClr val="602A1A"/>
                </a:solidFill>
                <a:latin typeface="Times New Roman"/>
                <a:cs typeface="Times New Roman"/>
              </a:rPr>
              <a:t>(</a:t>
            </a:r>
            <a:r>
              <a:rPr dirty="0" smtClean="0" sz="1050" spc="-5">
                <a:solidFill>
                  <a:srgbClr val="602A1A"/>
                </a:solidFill>
                <a:latin typeface="Times New Roman"/>
                <a:cs typeface="Times New Roman"/>
              </a:rPr>
              <a:t>N</a:t>
            </a:r>
            <a:r>
              <a:rPr dirty="0" smtClean="0" sz="1050" spc="15">
                <a:solidFill>
                  <a:srgbClr val="910F15"/>
                </a:solidFill>
                <a:latin typeface="Times New Roman"/>
                <a:cs typeface="Times New Roman"/>
              </a:rPr>
              <a:t>etwork</a:t>
            </a:r>
            <a:r>
              <a:rPr dirty="0" smtClean="0" sz="1050" spc="-10">
                <a:solidFill>
                  <a:srgbClr val="910F15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910F15"/>
                </a:solidFill>
                <a:latin typeface="Times New Roman"/>
                <a:cs typeface="Times New Roman"/>
              </a:rPr>
              <a:t>An</a:t>
            </a:r>
            <a:r>
              <a:rPr dirty="0" smtClean="0" sz="1050" spc="75">
                <a:solidFill>
                  <a:srgbClr val="910F15"/>
                </a:solidFill>
                <a:latin typeface="Times New Roman"/>
                <a:cs typeface="Times New Roman"/>
              </a:rPr>
              <a:t>a</a:t>
            </a:r>
            <a:r>
              <a:rPr dirty="0" smtClean="0" sz="1050" spc="-60">
                <a:solidFill>
                  <a:srgbClr val="B50305"/>
                </a:solidFill>
                <a:latin typeface="Times New Roman"/>
                <a:cs typeface="Times New Roman"/>
              </a:rPr>
              <a:t>l</a:t>
            </a:r>
            <a:r>
              <a:rPr dirty="0" smtClean="0" sz="1050" spc="-15">
                <a:solidFill>
                  <a:srgbClr val="910F15"/>
                </a:solidFill>
                <a:latin typeface="Times New Roman"/>
                <a:cs typeface="Times New Roman"/>
              </a:rPr>
              <a:t>ysi</a:t>
            </a:r>
            <a:r>
              <a:rPr dirty="0" smtClean="0" sz="1050" spc="-35">
                <a:solidFill>
                  <a:srgbClr val="910F15"/>
                </a:solidFill>
                <a:latin typeface="Times New Roman"/>
                <a:cs typeface="Times New Roman"/>
              </a:rPr>
              <a:t>s</a:t>
            </a:r>
            <a:r>
              <a:rPr dirty="0" smtClean="0" sz="1050" spc="55">
                <a:solidFill>
                  <a:srgbClr val="155216"/>
                </a:solidFill>
                <a:latin typeface="Times New Roman"/>
                <a:cs typeface="Times New Roman"/>
              </a:rPr>
              <a:t>)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437123" y="415290"/>
            <a:ext cx="1306195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50">
                <a:solidFill>
                  <a:srgbClr val="155216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6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5">
                <a:solidFill>
                  <a:srgbClr val="155216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85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155216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155216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87044" y="962913"/>
            <a:ext cx="5797550" cy="20986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8415" marR="12700" indent="432434">
              <a:lnSpc>
                <a:spcPct val="115999"/>
              </a:lnSpc>
            </a:pP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8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250" spc="9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10101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4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10101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series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interconnecting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10101"/>
                </a:solidFill>
                <a:latin typeface="Times New Roman"/>
                <a:cs typeface="Times New Roman"/>
              </a:rPr>
              <a:t>lines</a:t>
            </a:r>
            <a:r>
              <a:rPr dirty="0" smtClean="0" sz="1250" spc="-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along</a:t>
            </a:r>
            <a:r>
              <a:rPr dirty="0" smtClean="0" sz="1250" spc="-3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3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10101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10101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flow</a:t>
            </a:r>
            <a:r>
              <a:rPr dirty="0" smtClean="0" sz="1250" spc="-5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data,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objects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10101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9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materials,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10101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4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road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network,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along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1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10101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5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10101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flow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traffic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10101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6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10101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areas.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Another</a:t>
            </a:r>
            <a:r>
              <a:rPr dirty="0" smtClean="0" sz="1250" spc="9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example</a:t>
            </a:r>
            <a:r>
              <a:rPr dirty="0" smtClean="0" sz="1250" spc="8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10101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-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10101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river,</a:t>
            </a:r>
            <a:r>
              <a:rPr dirty="0" smtClean="0" sz="1250" spc="10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along</a:t>
            </a:r>
            <a:r>
              <a:rPr dirty="0" smtClean="0" sz="1250" spc="9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250" spc="6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4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10101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flow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water.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Others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10101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3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visible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10101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6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land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surfaces,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include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10101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sewerage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10101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telephone</a:t>
            </a:r>
            <a:r>
              <a:rPr dirty="0" smtClean="0" sz="1250" spc="1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systems</a:t>
            </a:r>
            <a:r>
              <a:rPr dirty="0" smtClean="0" sz="1250" spc="8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considered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250" spc="8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type</a:t>
            </a:r>
            <a:r>
              <a:rPr dirty="0" smtClean="0" sz="1250" spc="7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10101"/>
                </a:solidFill>
                <a:latin typeface="Times New Roman"/>
                <a:cs typeface="Times New Roman"/>
              </a:rPr>
              <a:t>entities.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1"/>
              </a:spcBef>
            </a:pPr>
            <a:endParaRPr sz="750"/>
          </a:p>
          <a:p>
            <a:pPr algn="just" marL="12700" marR="19685" indent="432434">
              <a:lnSpc>
                <a:spcPct val="116300"/>
              </a:lnSpc>
            </a:pP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Utility</a:t>
            </a:r>
            <a:r>
              <a:rPr dirty="0" smtClean="0" sz="1250" spc="-4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250" spc="4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10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10101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generic</a:t>
            </a:r>
            <a:r>
              <a:rPr dirty="0" smtClean="0" sz="1250" spc="-4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term</a:t>
            </a:r>
            <a:r>
              <a:rPr dirty="0" smtClean="0" sz="1250" spc="9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9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collections</a:t>
            </a:r>
            <a:r>
              <a:rPr dirty="0" smtClean="0" sz="1250" spc="6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pipes</a:t>
            </a:r>
            <a:r>
              <a:rPr dirty="0" smtClean="0" sz="1250" spc="9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10101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8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wires</a:t>
            </a:r>
            <a:r>
              <a:rPr dirty="0" smtClean="0" sz="1250" spc="-3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10101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-5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10101"/>
                </a:solidFill>
                <a:latin typeface="Times New Roman"/>
                <a:cs typeface="Times New Roman"/>
              </a:rPr>
              <a:t>link</a:t>
            </a:r>
            <a:r>
              <a:rPr dirty="0" smtClean="0" sz="1250" spc="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houses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consumers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10101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10101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supplies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water,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10101"/>
                </a:solidFill>
                <a:latin typeface="Times New Roman"/>
                <a:cs typeface="Times New Roman"/>
              </a:rPr>
              <a:t>gas,</a:t>
            </a:r>
            <a:r>
              <a:rPr dirty="0" smtClean="0" sz="1250" spc="3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electricity,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telephone,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cable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 television</a:t>
            </a:r>
            <a:r>
              <a:rPr dirty="0" smtClean="0" sz="1250" spc="6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10101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114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national</a:t>
            </a:r>
            <a:r>
              <a:rPr dirty="0" smtClean="0" sz="1250" spc="7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-9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regional</a:t>
            </a:r>
            <a:r>
              <a:rPr dirty="0" smtClean="0" sz="1250" spc="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suppliers</a:t>
            </a:r>
            <a:r>
              <a:rPr dirty="0" smtClean="0" sz="1250" spc="-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10101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also</a:t>
            </a:r>
            <a:r>
              <a:rPr dirty="0" smtClean="0" sz="1250" spc="-7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10101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10101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waste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disposal</a:t>
            </a:r>
            <a:r>
              <a:rPr dirty="0" smtClean="0" sz="1250" spc="3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systems</a:t>
            </a:r>
            <a:r>
              <a:rPr dirty="0" smtClean="0" sz="1250" spc="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drains</a:t>
            </a:r>
            <a:r>
              <a:rPr dirty="0" smtClean="0" sz="1250" spc="9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10101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sewers.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273555" y="3302507"/>
            <a:ext cx="402590" cy="2540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500" spc="-405">
                <a:solidFill>
                  <a:srgbClr val="595959"/>
                </a:solidFill>
                <a:latin typeface="Courier New"/>
                <a:cs typeface="Courier New"/>
              </a:rPr>
              <a:t>VECTOR</a:t>
            </a:r>
            <a:endParaRPr sz="1500">
              <a:latin typeface="Courier New"/>
              <a:cs typeface="Courier New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858772" y="4380991"/>
            <a:ext cx="260985" cy="736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213360" algn="l"/>
              </a:tabLst>
            </a:pPr>
            <a:r>
              <a:rPr dirty="0" smtClean="0" sz="400" spc="305">
                <a:solidFill>
                  <a:srgbClr val="A5A5A5"/>
                </a:solidFill>
                <a:latin typeface="Arial"/>
                <a:cs typeface="Arial"/>
              </a:rPr>
              <a:t>I</a:t>
            </a:r>
            <a:r>
              <a:rPr dirty="0" smtClean="0" sz="400" spc="305">
                <a:solidFill>
                  <a:srgbClr val="A5A5A5"/>
                </a:solidFill>
                <a:latin typeface="Arial"/>
                <a:cs typeface="Arial"/>
              </a:rPr>
              <a:t>	</a:t>
            </a:r>
            <a:r>
              <a:rPr dirty="0" smtClean="0" sz="400" spc="155" i="1">
                <a:solidFill>
                  <a:srgbClr val="A5A5A5"/>
                </a:solidFill>
                <a:latin typeface="Arial"/>
                <a:cs typeface="Arial"/>
              </a:rPr>
              <a:t>I</a:t>
            </a:r>
            <a:endParaRPr sz="4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657348" y="4661153"/>
            <a:ext cx="586740" cy="5003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235">
                <a:solidFill>
                  <a:srgbClr val="A5A5A5"/>
                </a:solidFill>
                <a:latin typeface="Times New Roman"/>
                <a:cs typeface="Times New Roman"/>
              </a:rPr>
              <a:t>,</a:t>
            </a:r>
            <a:r>
              <a:rPr dirty="0" smtClean="0" sz="800" spc="345">
                <a:solidFill>
                  <a:srgbClr val="A5A5A5"/>
                </a:solidFill>
                <a:latin typeface="Times New Roman"/>
                <a:cs typeface="Times New Roman"/>
              </a:rPr>
              <a:t>-</a:t>
            </a:r>
            <a:r>
              <a:rPr dirty="0" smtClean="0" baseline="-8771" sz="4275" spc="-712">
                <a:solidFill>
                  <a:srgbClr val="A5A5A5"/>
                </a:solidFill>
                <a:latin typeface="Times New Roman"/>
                <a:cs typeface="Times New Roman"/>
              </a:rPr>
              <a:t>--</a:t>
            </a:r>
            <a:r>
              <a:rPr dirty="0" smtClean="0" baseline="-8771" sz="4275" spc="165">
                <a:solidFill>
                  <a:srgbClr val="A5A5A5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3703" sz="1125" spc="450">
                <a:solidFill>
                  <a:srgbClr val="A5A5A5"/>
                </a:solidFill>
                <a:latin typeface="Times New Roman"/>
                <a:cs typeface="Times New Roman"/>
              </a:rPr>
              <a:t>--,</a:t>
            </a:r>
            <a:endParaRPr baseline="3703" sz="1125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315715" y="4891532"/>
            <a:ext cx="216535" cy="1187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110">
                <a:solidFill>
                  <a:srgbClr val="8C8C8C"/>
                </a:solidFill>
                <a:latin typeface="Arial"/>
                <a:cs typeface="Arial"/>
              </a:rPr>
              <a:t>-</a:t>
            </a:r>
            <a:r>
              <a:rPr dirty="0" smtClean="0" sz="700" spc="-15">
                <a:solidFill>
                  <a:srgbClr val="8C8C8C"/>
                </a:solidFill>
                <a:latin typeface="Arial"/>
                <a:cs typeface="Arial"/>
              </a:rPr>
              <a:t> </a:t>
            </a:r>
            <a:r>
              <a:rPr dirty="0" smtClean="0" sz="700" spc="100">
                <a:solidFill>
                  <a:srgbClr val="A5A5A5"/>
                </a:solidFill>
                <a:latin typeface="Arial"/>
                <a:cs typeface="Arial"/>
              </a:rPr>
              <a:t>--,</a:t>
            </a:r>
            <a:endParaRPr sz="7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450083" y="4948682"/>
            <a:ext cx="493395" cy="4381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550" spc="-210">
                <a:solidFill>
                  <a:srgbClr val="A5A5A5"/>
                </a:solidFill>
                <a:latin typeface="Times New Roman"/>
                <a:cs typeface="Times New Roman"/>
              </a:rPr>
              <a:t>_</a:t>
            </a:r>
            <a:r>
              <a:rPr dirty="0" smtClean="0" sz="1550" spc="-330">
                <a:solidFill>
                  <a:srgbClr val="A5A5A5"/>
                </a:solidFill>
                <a:latin typeface="Times New Roman"/>
                <a:cs typeface="Times New Roman"/>
              </a:rPr>
              <a:t>,</a:t>
            </a:r>
            <a:r>
              <a:rPr dirty="0" smtClean="0" sz="2650" spc="-665">
                <a:solidFill>
                  <a:srgbClr val="A5A5A5"/>
                </a:solidFill>
                <a:latin typeface="Times New Roman"/>
                <a:cs typeface="Times New Roman"/>
              </a:rPr>
              <a:t>-</a:t>
            </a:r>
            <a:r>
              <a:rPr dirty="0" smtClean="0" sz="1550" spc="-515">
                <a:solidFill>
                  <a:srgbClr val="A5A5A5"/>
                </a:solidFill>
                <a:latin typeface="Times New Roman"/>
                <a:cs typeface="Times New Roman"/>
              </a:rPr>
              <a:t>_</a:t>
            </a:r>
            <a:r>
              <a:rPr dirty="0" smtClean="0" sz="2650" spc="-585">
                <a:solidFill>
                  <a:srgbClr val="A5A5A5"/>
                </a:solidFill>
                <a:latin typeface="Times New Roman"/>
                <a:cs typeface="Times New Roman"/>
              </a:rPr>
              <a:t>-</a:t>
            </a:r>
            <a:r>
              <a:rPr dirty="0" smtClean="0" sz="1550" spc="-130">
                <a:solidFill>
                  <a:srgbClr val="A5A5A5"/>
                </a:solidFill>
                <a:latin typeface="Times New Roman"/>
                <a:cs typeface="Times New Roman"/>
              </a:rPr>
              <a:t>,--</a:t>
            </a:r>
            <a:r>
              <a:rPr dirty="0" smtClean="0" sz="1550" spc="-55">
                <a:solidFill>
                  <a:srgbClr val="A5A5A5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4273" sz="3900" spc="-630">
                <a:solidFill>
                  <a:srgbClr val="A5A5A5"/>
                </a:solidFill>
                <a:latin typeface="Times New Roman"/>
                <a:cs typeface="Times New Roman"/>
              </a:rPr>
              <a:t>--</a:t>
            </a:r>
            <a:endParaRPr baseline="-4273" sz="39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810004" y="6262623"/>
            <a:ext cx="132715" cy="1346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-60">
                <a:solidFill>
                  <a:srgbClr val="A5A5A5"/>
                </a:solidFill>
                <a:latin typeface="Times New Roman"/>
                <a:cs typeface="Times New Roman"/>
              </a:rPr>
              <a:t>c:;</a:t>
            </a:r>
            <a:r>
              <a:rPr dirty="0" smtClean="0" sz="800" spc="-60">
                <a:solidFill>
                  <a:srgbClr val="A5A5A5"/>
                </a:solidFill>
                <a:latin typeface="Times New Roman"/>
                <a:cs typeface="Times New Roman"/>
              </a:rPr>
              <a:t>)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011172" y="6233667"/>
            <a:ext cx="156210" cy="4508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900" spc="-105">
                <a:solidFill>
                  <a:srgbClr val="363636"/>
                </a:solidFill>
                <a:latin typeface="Arial"/>
                <a:cs typeface="Arial"/>
              </a:rPr>
              <a:t>*</a:t>
            </a:r>
            <a:endParaRPr sz="29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047235" y="3278123"/>
            <a:ext cx="90805" cy="2540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500" spc="-390">
                <a:solidFill>
                  <a:srgbClr val="464646"/>
                </a:solidFill>
                <a:latin typeface="Courier New"/>
                <a:cs typeface="Courier New"/>
              </a:rPr>
              <a:t>R</a:t>
            </a:r>
            <a:endParaRPr sz="1500">
              <a:latin typeface="Courier New"/>
              <a:cs typeface="Courier New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193284" y="3230879"/>
            <a:ext cx="1323340" cy="11010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200" spc="2685">
                <a:solidFill>
                  <a:srgbClr val="707070"/>
                </a:solidFill>
                <a:latin typeface="Arial"/>
                <a:cs typeface="Arial"/>
              </a:rPr>
              <a:t>-</a:t>
            </a:r>
            <a:r>
              <a:rPr dirty="0" smtClean="0" sz="7200" spc="2730">
                <a:solidFill>
                  <a:srgbClr val="595959"/>
                </a:solidFill>
                <a:latin typeface="Arial"/>
                <a:cs typeface="Arial"/>
              </a:rPr>
              <a:t>-</a:t>
            </a:r>
            <a:endParaRPr sz="72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839459" y="3675888"/>
            <a:ext cx="683260" cy="11010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200" spc="2780">
                <a:solidFill>
                  <a:srgbClr val="595959"/>
                </a:solidFill>
                <a:latin typeface="Arial"/>
                <a:cs typeface="Arial"/>
              </a:rPr>
              <a:t>-</a:t>
            </a:r>
            <a:endParaRPr sz="72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833364" y="4553711"/>
            <a:ext cx="683260" cy="11010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200" spc="2780">
                <a:solidFill>
                  <a:srgbClr val="8C8C8C"/>
                </a:solidFill>
                <a:latin typeface="Arial"/>
                <a:cs typeface="Arial"/>
              </a:rPr>
              <a:t>-</a:t>
            </a:r>
            <a:endParaRPr sz="72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845555" y="4998720"/>
            <a:ext cx="683260" cy="11010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200" spc="2780">
                <a:solidFill>
                  <a:srgbClr val="595959"/>
                </a:solidFill>
                <a:latin typeface="Arial"/>
                <a:cs typeface="Arial"/>
              </a:rPr>
              <a:t>-</a:t>
            </a:r>
            <a:endParaRPr sz="720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187188" y="5827776"/>
            <a:ext cx="1302385" cy="11252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baseline="-1543" sz="10800" spc="3884">
                <a:solidFill>
                  <a:srgbClr val="707070"/>
                </a:solidFill>
                <a:latin typeface="Arial"/>
                <a:cs typeface="Arial"/>
              </a:rPr>
              <a:t>-</a:t>
            </a:r>
            <a:r>
              <a:rPr dirty="0" smtClean="0" sz="7200" spc="2660">
                <a:solidFill>
                  <a:srgbClr val="595959"/>
                </a:solidFill>
                <a:latin typeface="Arial"/>
                <a:cs typeface="Arial"/>
              </a:rPr>
              <a:t>-</a:t>
            </a:r>
            <a:endParaRPr sz="720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894323" y="6309359"/>
            <a:ext cx="579120" cy="11010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200" spc="1835">
                <a:solidFill>
                  <a:srgbClr val="8C8C8C"/>
                </a:solidFill>
                <a:latin typeface="Arial"/>
                <a:cs typeface="Arial"/>
              </a:rPr>
              <a:t>•</a:t>
            </a:r>
            <a:endParaRPr sz="720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987044" y="7223315"/>
            <a:ext cx="5796280" cy="17818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474980">
              <a:lnSpc>
                <a:spcPct val="116100"/>
              </a:lnSpc>
            </a:pPr>
            <a:r>
              <a:rPr dirty="0" smtClean="0" sz="1250" spc="65">
                <a:solidFill>
                  <a:srgbClr val="010101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9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many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countries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networks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hidden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below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10101"/>
                </a:solidFill>
                <a:latin typeface="Times New Roman"/>
                <a:cs typeface="Times New Roman"/>
              </a:rPr>
              <a:t>ground</a:t>
            </a:r>
            <a:r>
              <a:rPr dirty="0" smtClean="0" sz="1250" spc="10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though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3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some,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electricity,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telephone,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10101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television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cables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suspended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poles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along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streets.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Three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aspects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3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networks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5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10101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35">
                <a:solidFill>
                  <a:srgbClr val="010101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4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3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when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recording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8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phenomena,</a:t>
            </a:r>
            <a:r>
              <a:rPr dirty="0" smtClean="0" sz="1250" spc="14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namely</a:t>
            </a:r>
            <a:r>
              <a:rPr dirty="0" smtClean="0" sz="1250" spc="8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10101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50">
                <a:solidFill>
                  <a:srgbClr val="010101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0">
                <a:solidFill>
                  <a:srgbClr val="010101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-6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attributes</a:t>
            </a:r>
            <a:r>
              <a:rPr dirty="0" smtClean="0" sz="1250" spc="8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10101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10101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250" spc="-7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10101"/>
                </a:solidFill>
                <a:latin typeface="Times New Roman"/>
                <a:cs typeface="Times New Roman"/>
              </a:rPr>
              <a:t>net</a:t>
            </a:r>
            <a:r>
              <a:rPr dirty="0" smtClean="0" sz="1250" spc="5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30">
                <a:solidFill>
                  <a:srgbClr val="010101"/>
                </a:solidFill>
                <a:latin typeface="Times New Roman"/>
                <a:cs typeface="Times New Roman"/>
              </a:rPr>
              <a:t>what</a:t>
            </a:r>
            <a:r>
              <a:rPr dirty="0" smtClean="0" sz="1250" spc="-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10101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-5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carries,</a:t>
            </a:r>
            <a:r>
              <a:rPr dirty="0" smtClean="0" sz="1250" spc="-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10101"/>
                </a:solidFill>
                <a:latin typeface="Times New Roman"/>
                <a:cs typeface="Times New Roman"/>
              </a:rPr>
              <a:t>what</a:t>
            </a:r>
            <a:r>
              <a:rPr dirty="0" smtClean="0" sz="1250" spc="6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kind</a:t>
            </a:r>
            <a:r>
              <a:rPr dirty="0" smtClean="0" sz="1250" spc="6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10101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wire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10101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-9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pipe,</a:t>
            </a:r>
            <a:r>
              <a:rPr dirty="0" smtClean="0" sz="1250" spc="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additional</a:t>
            </a:r>
            <a:r>
              <a:rPr dirty="0" smtClean="0" sz="1250" spc="6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250" spc="-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10101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10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materials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used,</a:t>
            </a:r>
            <a:r>
              <a:rPr dirty="0" smtClean="0" sz="1250" spc="5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age,</a:t>
            </a:r>
            <a:r>
              <a:rPr dirty="0" smtClean="0" sz="1250" spc="-9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name</a:t>
            </a:r>
            <a:r>
              <a:rPr dirty="0" smtClean="0" sz="1250" spc="-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contractor</a:t>
            </a:r>
            <a:r>
              <a:rPr dirty="0" smtClean="0" sz="1250" spc="-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10101"/>
                </a:solidFill>
                <a:latin typeface="Times New Roman"/>
                <a:cs typeface="Times New Roman"/>
              </a:rPr>
              <a:t>who</a:t>
            </a:r>
            <a:r>
              <a:rPr dirty="0" smtClean="0" sz="1250" spc="-3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installed</a:t>
            </a:r>
            <a:r>
              <a:rPr dirty="0" smtClean="0" sz="1250" spc="5">
                <a:solidFill>
                  <a:srgbClr val="010101"/>
                </a:solidFill>
                <a:latin typeface="Times New Roman"/>
                <a:cs typeface="Times New Roman"/>
              </a:rPr>
              <a:t> it,</a:t>
            </a:r>
            <a:r>
              <a:rPr dirty="0" smtClean="0" sz="1250" spc="3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10101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10101"/>
                </a:solidFill>
                <a:latin typeface="Times New Roman"/>
                <a:cs typeface="Times New Roman"/>
              </a:rPr>
              <a:t>so</a:t>
            </a:r>
            <a:r>
              <a:rPr dirty="0" smtClean="0" sz="1250" spc="-2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10101"/>
                </a:solidFill>
                <a:latin typeface="Times New Roman"/>
                <a:cs typeface="Times New Roman"/>
              </a:rPr>
              <a:t>on)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;</a:t>
            </a:r>
            <a:r>
              <a:rPr dirty="0" smtClean="0" sz="1250" spc="3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10101"/>
                </a:solidFill>
                <a:latin typeface="Times New Roman"/>
                <a:cs typeface="Times New Roman"/>
              </a:rPr>
              <a:t>(b)</a:t>
            </a:r>
            <a:r>
              <a:rPr dirty="0" smtClean="0" sz="1250" spc="-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location</a:t>
            </a:r>
            <a:r>
              <a:rPr dirty="0" smtClean="0" sz="1250" spc="6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10101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net</a:t>
            </a:r>
            <a:r>
              <a:rPr dirty="0" smtClean="0" sz="1250" spc="5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10101"/>
                </a:solidFill>
                <a:latin typeface="Times New Roman"/>
                <a:cs typeface="Times New Roman"/>
              </a:rPr>
              <a:t>(so</a:t>
            </a:r>
            <a:r>
              <a:rPr dirty="0" smtClean="0" sz="1250" spc="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persons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digging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10101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street</a:t>
            </a:r>
            <a:r>
              <a:rPr dirty="0" smtClean="0" sz="1250" spc="-3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will</a:t>
            </a:r>
            <a:r>
              <a:rPr dirty="0" smtClean="0" sz="1250" spc="7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10101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damage</a:t>
            </a:r>
            <a:r>
              <a:rPr dirty="0" smtClean="0" sz="1250" spc="6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10101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-5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10101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10101"/>
                </a:solidFill>
                <a:latin typeface="Times New Roman"/>
                <a:cs typeface="Times New Roman"/>
              </a:rPr>
              <a:t>so</a:t>
            </a:r>
            <a:r>
              <a:rPr dirty="0" smtClean="0" sz="1250" spc="-7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10101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-5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found</a:t>
            </a:r>
            <a:r>
              <a:rPr dirty="0" smtClean="0" sz="1250" spc="-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quickly</a:t>
            </a:r>
            <a:r>
              <a:rPr dirty="0" smtClean="0" sz="1250" spc="1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when</a:t>
            </a:r>
            <a:r>
              <a:rPr dirty="0" smtClean="0" sz="1250" spc="6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10101"/>
                </a:solidFill>
                <a:latin typeface="Times New Roman"/>
                <a:cs typeface="Times New Roman"/>
              </a:rPr>
              <a:t>needing</a:t>
            </a:r>
            <a:r>
              <a:rPr dirty="0" smtClean="0" sz="1250" spc="114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10101"/>
                </a:solidFill>
                <a:latin typeface="Times New Roman"/>
                <a:cs typeface="Times New Roman"/>
              </a:rPr>
              <a:t>repair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),</a:t>
            </a:r>
            <a:r>
              <a:rPr dirty="0" smtClean="0" sz="1250" spc="6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10101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c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4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250" spc="3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10101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3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10101"/>
                </a:solidFill>
                <a:latin typeface="Times New Roman"/>
                <a:cs typeface="Times New Roman"/>
              </a:rPr>
              <a:t>how</a:t>
            </a:r>
            <a:r>
              <a:rPr dirty="0" smtClean="0" sz="1250" spc="4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250" spc="6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parts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10101"/>
                </a:solidFill>
                <a:latin typeface="Times New Roman"/>
                <a:cs typeface="Times New Roman"/>
              </a:rPr>
              <a:t>net</a:t>
            </a:r>
            <a:r>
              <a:rPr dirty="0" smtClean="0" sz="1250" spc="10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10101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0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connected</a:t>
            </a:r>
            <a:r>
              <a:rPr dirty="0" smtClean="0" sz="1250" spc="8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together.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Clearly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all</a:t>
            </a:r>
            <a:r>
              <a:rPr dirty="0" smtClean="0" sz="1250" spc="114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114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requirements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6723380" y="9101835"/>
            <a:ext cx="478790" cy="5753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500" spc="-315" b="1">
                <a:solidFill>
                  <a:srgbClr val="B50305"/>
                </a:solidFill>
                <a:latin typeface="Courier New"/>
                <a:cs typeface="Courier New"/>
              </a:rPr>
              <a:t>51</a:t>
            </a:r>
            <a:endParaRPr sz="350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44450" rIns="0" bIns="0" rtlCol="0" vert="horz">
            <a:noAutofit/>
          </a:bodyPr>
          <a:lstStyle/>
          <a:p>
            <a:pPr marL="37465">
              <a:lnSpc>
                <a:spcPct val="100000"/>
              </a:lnSpc>
            </a:pPr>
            <a:r>
              <a:rPr dirty="0" smtClean="0" sz="2900" spc="45">
                <a:solidFill>
                  <a:srgbClr val="B80305"/>
                </a:solidFill>
                <a:latin typeface="Arial"/>
                <a:cs typeface="Arial"/>
              </a:rPr>
              <a:t>52</a:t>
            </a:r>
            <a:endParaRPr sz="290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993139" y="421640"/>
            <a:ext cx="5791835" cy="87661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8895">
              <a:lnSpc>
                <a:spcPct val="100000"/>
              </a:lnSpc>
              <a:tabLst>
                <a:tab pos="2353310" algn="l"/>
                <a:tab pos="4456430" algn="l"/>
              </a:tabLst>
            </a:pPr>
            <a:r>
              <a:rPr dirty="0" smtClean="0" sz="1000" spc="35">
                <a:solidFill>
                  <a:srgbClr val="135615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00" spc="1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5">
                <a:solidFill>
                  <a:srgbClr val="135615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15">
                <a:solidFill>
                  <a:srgbClr val="135615"/>
                </a:solidFill>
                <a:latin typeface="Times New Roman"/>
                <a:cs typeface="Times New Roman"/>
              </a:rPr>
              <a:t>	</a:t>
            </a:r>
            <a:r>
              <a:rPr dirty="0" smtClean="0" baseline="2777" sz="1500" spc="30">
                <a:solidFill>
                  <a:srgbClr val="722318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777" sz="1500" spc="0">
                <a:solidFill>
                  <a:srgbClr val="722318"/>
                </a:solidFill>
                <a:latin typeface="Times New Roman"/>
                <a:cs typeface="Times New Roman"/>
              </a:rPr>
              <a:t>N</a:t>
            </a:r>
            <a:r>
              <a:rPr dirty="0" smtClean="0" baseline="2777" sz="1500" spc="67">
                <a:solidFill>
                  <a:srgbClr val="9C0F16"/>
                </a:solidFill>
                <a:latin typeface="Times New Roman"/>
                <a:cs typeface="Times New Roman"/>
              </a:rPr>
              <a:t>etwork</a:t>
            </a:r>
            <a:r>
              <a:rPr dirty="0" smtClean="0" baseline="2777" sz="1500" spc="75">
                <a:solidFill>
                  <a:srgbClr val="9C0F16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15">
                <a:solidFill>
                  <a:srgbClr val="9C0F16"/>
                </a:solidFill>
                <a:latin typeface="Times New Roman"/>
                <a:cs typeface="Times New Roman"/>
              </a:rPr>
              <a:t>Analysi</a:t>
            </a:r>
            <a:r>
              <a:rPr dirty="0" smtClean="0" baseline="2777" sz="1500" spc="67">
                <a:solidFill>
                  <a:srgbClr val="9C0F16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777" sz="1500" spc="150">
                <a:solidFill>
                  <a:srgbClr val="135615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777" sz="1500" spc="150">
                <a:solidFill>
                  <a:srgbClr val="135615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65">
                <a:solidFill>
                  <a:srgbClr val="135615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5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135615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5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4"/>
              </a:spcBef>
            </a:pPr>
            <a:endParaRPr sz="550"/>
          </a:p>
          <a:p>
            <a:pPr marL="12700" marR="15875">
              <a:lnSpc>
                <a:spcPct val="115199"/>
              </a:lnSpc>
            </a:pP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incorporated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model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topologically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connected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lines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entities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described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attributes.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types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include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all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forms.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950"/>
              </a:lnSpc>
              <a:spcBef>
                <a:spcPts val="20"/>
              </a:spcBef>
            </a:pPr>
            <a:endParaRPr sz="950"/>
          </a:p>
          <a:p>
            <a:pPr marL="21590">
              <a:lnSpc>
                <a:spcPct val="100000"/>
              </a:lnSpc>
            </a:pPr>
            <a:r>
              <a:rPr dirty="0" smtClean="0" sz="1300" spc="75" u="heavy">
                <a:solidFill>
                  <a:srgbClr val="0C1F4F"/>
                </a:solidFill>
                <a:latin typeface="Times New Roman"/>
                <a:cs typeface="Times New Roman"/>
              </a:rPr>
              <a:t>Graph</a:t>
            </a:r>
            <a:r>
              <a:rPr dirty="0" smtClean="0" sz="1300" spc="35" u="heavy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 u="heavy">
                <a:solidFill>
                  <a:srgbClr val="0C1F4F"/>
                </a:solidFill>
                <a:latin typeface="Times New Roman"/>
                <a:cs typeface="Times New Roman"/>
              </a:rPr>
              <a:t>Theory: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650"/>
              </a:lnSpc>
              <a:spcBef>
                <a:spcPts val="43"/>
              </a:spcBef>
            </a:pPr>
            <a:endParaRPr sz="650"/>
          </a:p>
          <a:p>
            <a:pPr algn="just" marL="12700" marR="12700" indent="438784">
              <a:lnSpc>
                <a:spcPct val="116300"/>
              </a:lnSpc>
            </a:pP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early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qualitative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description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transport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networks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made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vanous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geographers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failed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apply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adequate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analytical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comparative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measure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transport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networks.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Quantitatively,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describe,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analyses,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compare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replicate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systems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method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accurate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consistent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measurement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needed.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end,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networks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have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been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approximated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use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graph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theory.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Graph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theory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branch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topology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provides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us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proper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language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suitable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measurement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structure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oftransportation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networks.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Topological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graph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theoretic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indices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arrived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simplifying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networks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basic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components,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lines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connecting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those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points.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specifically,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graph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theoretic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methods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have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been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translate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observed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relationships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networks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into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numerical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symbolic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forms.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Though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   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terminology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  </a:t>
            </a:r>
            <a:r>
              <a:rPr dirty="0" smtClean="0" sz="125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has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been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used,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nodes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now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commonly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referred 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vertices,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lines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routes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referred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edges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'areas'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mentioned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regions.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basic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types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measurements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possible: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600"/>
              </a:lnSpc>
              <a:spcBef>
                <a:spcPts val="48"/>
              </a:spcBef>
            </a:pPr>
            <a:endParaRPr sz="600"/>
          </a:p>
          <a:p>
            <a:pPr marL="12700" marR="12700" indent="17780">
              <a:lnSpc>
                <a:spcPct val="120000"/>
              </a:lnSpc>
              <a:buClr>
                <a:srgbClr val="080808"/>
              </a:buClr>
              <a:buFont typeface="Times New Roman"/>
              <a:buAutoNum type="arabicPeriod"/>
              <a:tabLst>
                <a:tab pos="250190" algn="l"/>
              </a:tabLst>
            </a:pP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single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describes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aggregate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pattern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whole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1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...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19"/>
              </a:spcBef>
              <a:buClr>
                <a:srgbClr val="080808"/>
              </a:buClr>
              <a:buFont typeface="Times New Roman"/>
              <a:buAutoNum type="arabicPeriod"/>
            </a:pPr>
            <a:endParaRPr sz="700"/>
          </a:p>
          <a:p>
            <a:pPr marL="12700" marR="20955">
              <a:lnSpc>
                <a:spcPct val="115199"/>
              </a:lnSpc>
              <a:buClr>
                <a:srgbClr val="080808"/>
              </a:buClr>
              <a:buFont typeface="Times New Roman"/>
              <a:buAutoNum type="arabicPeriod"/>
              <a:tabLst>
                <a:tab pos="195580" algn="l"/>
              </a:tabLst>
            </a:pP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vector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numbers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"which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measure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relationship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individual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elements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vertices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edges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whole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network.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30"/>
              </a:spcBef>
            </a:pPr>
            <a:endParaRPr sz="750"/>
          </a:p>
          <a:p>
            <a:pPr algn="just" marL="12700" marR="12700" indent="438784">
              <a:lnSpc>
                <a:spcPct val="115999"/>
              </a:lnSpc>
            </a:pP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topological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properties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defined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through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language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graph</a:t>
            </a:r>
            <a:r>
              <a:rPr dirty="0" smtClean="0" sz="125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theory.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researchers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made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interpretation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graph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theory.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first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geographical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application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various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graph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theoretic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concepts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measures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such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Alpha,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Beta,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Gamma,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Cyclomatic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number,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Eta,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Theta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Pie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Index.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Graph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theory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has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found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relevance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variety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problems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situations.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advantage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graph</a:t>
            </a:r>
            <a:r>
              <a:rPr dirty="0" smtClean="0" sz="125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theoretic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concepts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measures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provides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meaningful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simplification,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understanding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interpretation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complex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pattern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transport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networks.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31"/>
              </a:spcBef>
            </a:pPr>
            <a:endParaRPr sz="750"/>
          </a:p>
          <a:p>
            <a:pPr algn="just" marL="12700" marR="15875" indent="420370">
              <a:lnSpc>
                <a:spcPct val="115900"/>
              </a:lnSpc>
            </a:pP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Networks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highly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complex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systems.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need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substantial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structural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simplification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reality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into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form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graph.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precaution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essential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simplifying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comprehensive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understandable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graphic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form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because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topological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properties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transportation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have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considered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whole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range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properties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identified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any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network.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ofthe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applications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graph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theory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has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been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its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use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comparing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sets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networks.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reducing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topological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graph,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selecting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three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basic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measures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series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indices,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useful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forms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made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comparison.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ject 15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44450" rIns="0" bIns="0" rtlCol="0" vert="horz">
            <a:noAutofit/>
          </a:bodyPr>
          <a:lstStyle/>
          <a:p>
            <a:pPr marL="37465">
              <a:lnSpc>
                <a:spcPct val="100000"/>
              </a:lnSpc>
            </a:pPr>
            <a:r>
              <a:rPr dirty="0" smtClean="0" sz="2900" spc="45">
                <a:solidFill>
                  <a:srgbClr val="B80305"/>
                </a:solidFill>
                <a:latin typeface="Arial"/>
                <a:cs typeface="Arial"/>
              </a:rPr>
              <a:t>53</a:t>
            </a:r>
            <a:endParaRPr sz="290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002283" y="421640"/>
            <a:ext cx="1119505" cy="454659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0005">
              <a:lnSpc>
                <a:spcPct val="100000"/>
              </a:lnSpc>
            </a:pPr>
            <a:r>
              <a:rPr dirty="0" smtClean="0" sz="1000" spc="35">
                <a:solidFill>
                  <a:srgbClr val="135615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00" spc="1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5">
                <a:solidFill>
                  <a:srgbClr val="135615"/>
                </a:solidFill>
                <a:latin typeface="Times New Roman"/>
                <a:cs typeface="Times New Roman"/>
              </a:rPr>
              <a:t>Analysis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32"/>
              </a:spcBef>
            </a:pPr>
            <a:endParaRPr sz="750"/>
          </a:p>
          <a:p>
            <a:pPr marL="12700">
              <a:lnSpc>
                <a:spcPct val="100000"/>
              </a:lnSpc>
            </a:pPr>
            <a:r>
              <a:rPr dirty="0" smtClean="0" sz="1250" spc="75">
                <a:solidFill>
                  <a:srgbClr val="0C1F50"/>
                </a:solidFill>
                <a:latin typeface="Times New Roman"/>
                <a:cs typeface="Times New Roman"/>
              </a:rPr>
              <a:t>1.</a:t>
            </a:r>
            <a:r>
              <a:rPr dirty="0" smtClean="0" sz="1250" spc="-180">
                <a:solidFill>
                  <a:srgbClr val="0C1F50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C1F50"/>
                </a:solidFill>
                <a:latin typeface="Times New Roman"/>
                <a:cs typeface="Times New Roman"/>
              </a:rPr>
              <a:t>Alpha</a:t>
            </a:r>
            <a:r>
              <a:rPr dirty="0" smtClean="0" sz="1250" spc="80">
                <a:solidFill>
                  <a:srgbClr val="0C1F50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C1F50"/>
                </a:solidFill>
                <a:latin typeface="Times New Roman"/>
                <a:cs typeface="Times New Roman"/>
              </a:rPr>
              <a:t>Index: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334003" y="417068"/>
            <a:ext cx="111442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20">
                <a:solidFill>
                  <a:srgbClr val="722318"/>
                </a:solidFill>
                <a:latin typeface="Times New Roman"/>
                <a:cs typeface="Times New Roman"/>
              </a:rPr>
              <a:t>(</a:t>
            </a:r>
            <a:r>
              <a:rPr dirty="0" smtClean="0" sz="1000" spc="0">
                <a:solidFill>
                  <a:srgbClr val="722318"/>
                </a:solidFill>
                <a:latin typeface="Times New Roman"/>
                <a:cs typeface="Times New Roman"/>
              </a:rPr>
              <a:t>N</a:t>
            </a:r>
            <a:r>
              <a:rPr dirty="0" smtClean="0" sz="1000" spc="45">
                <a:solidFill>
                  <a:srgbClr val="9C0F16"/>
                </a:solidFill>
                <a:latin typeface="Times New Roman"/>
                <a:cs typeface="Times New Roman"/>
              </a:rPr>
              <a:t>etwork</a:t>
            </a:r>
            <a:r>
              <a:rPr dirty="0" smtClean="0" sz="1000" spc="50">
                <a:solidFill>
                  <a:srgbClr val="9C0F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0">
                <a:solidFill>
                  <a:srgbClr val="9C0F16"/>
                </a:solidFill>
                <a:latin typeface="Times New Roman"/>
                <a:cs typeface="Times New Roman"/>
              </a:rPr>
              <a:t>Analysi</a:t>
            </a:r>
            <a:r>
              <a:rPr dirty="0" smtClean="0" sz="1000" spc="45">
                <a:solidFill>
                  <a:srgbClr val="9C0F16"/>
                </a:solidFill>
                <a:latin typeface="Times New Roman"/>
                <a:cs typeface="Times New Roman"/>
              </a:rPr>
              <a:t>s</a:t>
            </a:r>
            <a:r>
              <a:rPr dirty="0" smtClean="0" sz="1000" spc="100">
                <a:solidFill>
                  <a:srgbClr val="135615"/>
                </a:solidFill>
                <a:latin typeface="Times New Roman"/>
                <a:cs typeface="Times New Roman"/>
              </a:rPr>
              <a:t>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437123" y="421640"/>
            <a:ext cx="130111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65">
                <a:solidFill>
                  <a:srgbClr val="135615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5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135615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5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93139" y="954532"/>
            <a:ext cx="5791200" cy="13493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438784">
              <a:lnSpc>
                <a:spcPct val="115599"/>
              </a:lnSpc>
            </a:pP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most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useful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perhaps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best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measure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connectivity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networks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alpha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index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'redundancy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index'.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consists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ratio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observed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numbers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fundamental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circuit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maximum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possible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circuits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exist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network.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observed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fundamental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circuits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Cyclomatic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/1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while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maximum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circuit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250" spc="50">
                <a:solidFill>
                  <a:srgbClr val="262626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50">
                <a:solidFill>
                  <a:srgbClr val="262626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0">
                <a:solidFill>
                  <a:srgbClr val="26262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division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g1ven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0" i="1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315" i="1">
                <a:solidFill>
                  <a:srgbClr val="080808"/>
                </a:solidFill>
                <a:latin typeface="Times New Roman"/>
                <a:cs typeface="Times New Roman"/>
              </a:rPr>
              <a:t>2v-</a:t>
            </a:r>
            <a:r>
              <a:rPr dirty="0" smtClean="0" sz="1300" spc="-3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5)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planner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graphs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242564" y="2398014"/>
            <a:ext cx="1958339" cy="21780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50" spc="20" i="1">
                <a:solidFill>
                  <a:srgbClr val="080808"/>
                </a:solidFill>
                <a:latin typeface="Times New Roman"/>
                <a:cs typeface="Times New Roman"/>
              </a:rPr>
              <a:t>actual</a:t>
            </a:r>
            <a:r>
              <a:rPr dirty="0" smtClean="0" sz="1350" spc="15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55" i="1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50" spc="13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20" i="1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50" spc="2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-5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50" i="1">
                <a:solidFill>
                  <a:srgbClr val="080808"/>
                </a:solidFill>
                <a:latin typeface="Times New Roman"/>
                <a:cs typeface="Times New Roman"/>
              </a:rPr>
              <a:t>circuits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715516" y="2516885"/>
            <a:ext cx="3655060" cy="21780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50" spc="15" i="1">
                <a:solidFill>
                  <a:srgbClr val="080808"/>
                </a:solidFill>
                <a:latin typeface="Times New Roman"/>
                <a:cs typeface="Times New Roman"/>
              </a:rPr>
              <a:t>Alpha</a:t>
            </a:r>
            <a:r>
              <a:rPr dirty="0" smtClean="0" sz="1350" spc="12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70" i="1">
                <a:solidFill>
                  <a:srgbClr val="080808"/>
                </a:solidFill>
                <a:latin typeface="Times New Roman"/>
                <a:cs typeface="Times New Roman"/>
              </a:rPr>
              <a:t>Index</a:t>
            </a:r>
            <a:r>
              <a:rPr dirty="0" smtClean="0" sz="1350" spc="65" i="1">
                <a:solidFill>
                  <a:srgbClr val="080808"/>
                </a:solidFill>
                <a:latin typeface="Times New Roman"/>
                <a:cs typeface="Times New Roman"/>
              </a:rPr>
              <a:t>(a)</a:t>
            </a:r>
            <a:r>
              <a:rPr dirty="0" smtClean="0" sz="1350" spc="6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-8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3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-11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1230">
                <a:solidFill>
                  <a:srgbClr val="080808"/>
                </a:solidFill>
                <a:latin typeface="Arial"/>
                <a:cs typeface="Arial"/>
              </a:rPr>
              <a:t>----------­</a:t>
            </a:r>
            <a:endParaRPr sz="115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096260" y="2635757"/>
            <a:ext cx="2236470" cy="21780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50" spc="80" i="1">
                <a:solidFill>
                  <a:srgbClr val="080808"/>
                </a:solidFill>
                <a:latin typeface="Times New Roman"/>
                <a:cs typeface="Times New Roman"/>
              </a:rPr>
              <a:t>maximum</a:t>
            </a:r>
            <a:r>
              <a:rPr dirty="0" smtClean="0" sz="1350" spc="5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45" i="1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50" spc="4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-16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10" i="1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50" spc="1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-3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45" i="1">
                <a:solidFill>
                  <a:srgbClr val="080808"/>
                </a:solidFill>
                <a:latin typeface="Times New Roman"/>
                <a:cs typeface="Times New Roman"/>
              </a:rPr>
              <a:t>circuits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537708" y="2398014"/>
            <a:ext cx="515620" cy="4495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50" spc="150" i="1">
                <a:solidFill>
                  <a:srgbClr val="080808"/>
                </a:solidFill>
                <a:latin typeface="Times New Roman"/>
                <a:cs typeface="Times New Roman"/>
              </a:rPr>
              <a:t>ev+G</a:t>
            </a:r>
            <a:endParaRPr sz="1350">
              <a:latin typeface="Times New Roman"/>
              <a:cs typeface="Times New Roman"/>
            </a:endParaRPr>
          </a:p>
          <a:p>
            <a:pPr marL="21590">
              <a:lnSpc>
                <a:spcPct val="100000"/>
              </a:lnSpc>
              <a:spcBef>
                <a:spcPts val="265"/>
              </a:spcBef>
            </a:pPr>
            <a:r>
              <a:rPr dirty="0" smtClean="0" sz="1300" spc="340" i="1">
                <a:solidFill>
                  <a:srgbClr val="080808"/>
                </a:solidFill>
                <a:latin typeface="Times New Roman"/>
                <a:cs typeface="Times New Roman"/>
              </a:rPr>
              <a:t>2v-</a:t>
            </a:r>
            <a:r>
              <a:rPr dirty="0" smtClean="0" sz="1300" spc="6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5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93139" y="2931541"/>
            <a:ext cx="5786120" cy="44824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4604" indent="429259">
              <a:lnSpc>
                <a:spcPct val="117000"/>
              </a:lnSpc>
            </a:pP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150" spc="0" i="1">
                <a:solidFill>
                  <a:srgbClr val="080808"/>
                </a:solidFill>
                <a:latin typeface="Arial"/>
                <a:cs typeface="Arial"/>
              </a:rPr>
              <a:t>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edges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150" spc="175" i="1">
                <a:solidFill>
                  <a:srgbClr val="080808"/>
                </a:solidFill>
                <a:latin typeface="Arial"/>
                <a:cs typeface="Arial"/>
              </a:rPr>
              <a:t>v)</a:t>
            </a:r>
            <a:r>
              <a:rPr dirty="0" smtClean="0" sz="1150" spc="-12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vertices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(G)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sub-graphs.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alpha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index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will</a:t>
            </a:r>
            <a:r>
              <a:rPr dirty="0" smtClean="0" sz="125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ranging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(0)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(1)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zero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represents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minimum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connected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represents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maximum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connected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network.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arithmetic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convenience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numerical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also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expressed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percentage.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900"/>
              </a:lnSpc>
              <a:spcBef>
                <a:spcPts val="48"/>
              </a:spcBef>
            </a:pPr>
            <a:endParaRPr sz="900"/>
          </a:p>
          <a:p>
            <a:pPr marL="12700">
              <a:lnSpc>
                <a:spcPct val="100000"/>
              </a:lnSpc>
            </a:pPr>
            <a:r>
              <a:rPr dirty="0" smtClean="0" sz="1250" spc="30">
                <a:solidFill>
                  <a:srgbClr val="0C1F50"/>
                </a:solidFill>
                <a:latin typeface="Times New Roman"/>
                <a:cs typeface="Times New Roman"/>
              </a:rPr>
              <a:t>2.</a:t>
            </a:r>
            <a:r>
              <a:rPr dirty="0" smtClean="0" sz="1250" spc="50">
                <a:solidFill>
                  <a:srgbClr val="0C1F50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C1F50"/>
                </a:solidFill>
                <a:latin typeface="Times New Roman"/>
                <a:cs typeface="Times New Roman"/>
              </a:rPr>
              <a:t>Beta</a:t>
            </a:r>
            <a:r>
              <a:rPr dirty="0" smtClean="0" sz="1250" spc="75">
                <a:solidFill>
                  <a:srgbClr val="0C1F50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 u="sng">
                <a:solidFill>
                  <a:srgbClr val="0C1F50"/>
                </a:solidFill>
                <a:latin typeface="Times New Roman"/>
                <a:cs typeface="Times New Roman"/>
              </a:rPr>
              <a:t>Ind</a:t>
            </a:r>
            <a:r>
              <a:rPr dirty="0" smtClean="0" sz="1250" spc="55">
                <a:solidFill>
                  <a:srgbClr val="0C1F50"/>
                </a:solidFill>
                <a:latin typeface="Times New Roman"/>
                <a:cs typeface="Times New Roman"/>
              </a:rPr>
              <a:t>ex: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800"/>
              </a:lnSpc>
              <a:spcBef>
                <a:spcPts val="28"/>
              </a:spcBef>
            </a:pPr>
            <a:endParaRPr sz="800"/>
          </a:p>
          <a:p>
            <a:pPr algn="just" marL="12700" marR="13970" indent="438784">
              <a:lnSpc>
                <a:spcPct val="112799"/>
              </a:lnSpc>
            </a:pP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Beta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index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also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called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Cyclomatic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number.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ofthe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fundamental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indices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graph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theory.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non-ratio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measure.</a:t>
            </a:r>
            <a:r>
              <a:rPr dirty="0" smtClean="0" sz="125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derived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equation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(8)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000"/>
              </a:lnSpc>
              <a:spcBef>
                <a:spcPts val="5"/>
              </a:spcBef>
            </a:pPr>
            <a:endParaRPr sz="1000"/>
          </a:p>
          <a:p>
            <a:pPr algn="ctr" marL="0" marR="8890">
              <a:lnSpc>
                <a:spcPct val="100000"/>
              </a:lnSpc>
            </a:pPr>
            <a:r>
              <a:rPr dirty="0" smtClean="0" sz="1200" spc="-114" i="1">
                <a:solidFill>
                  <a:srgbClr val="080808"/>
                </a:solidFill>
                <a:latin typeface="Arial"/>
                <a:cs typeface="Arial"/>
              </a:rPr>
              <a:t>f1</a:t>
            </a:r>
            <a:r>
              <a:rPr dirty="0" smtClean="0" sz="1200" spc="11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28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1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00" spc="32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375">
                <a:solidFill>
                  <a:srgbClr val="080808"/>
                </a:solidFill>
                <a:latin typeface="Times New Roman"/>
                <a:cs typeface="Times New Roman"/>
              </a:rPr>
              <a:t>e-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 i="1">
                <a:solidFill>
                  <a:srgbClr val="080808"/>
                </a:solidFill>
                <a:latin typeface="Arial"/>
                <a:cs typeface="Arial"/>
              </a:rPr>
              <a:t>v)</a:t>
            </a:r>
            <a:r>
              <a:rPr dirty="0" smtClean="0" sz="1250" spc="-8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+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(G)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27"/>
              </a:spcBef>
            </a:pPr>
            <a:endParaRPr sz="700"/>
          </a:p>
          <a:p>
            <a:pPr algn="just" marL="12700" marR="12700" indent="429259">
              <a:lnSpc>
                <a:spcPct val="116399"/>
              </a:lnSpc>
            </a:pP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(G)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represents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sub-graphs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sub-graph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becomes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greater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(1)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Cyclomatic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equal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zero.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It's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most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function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identify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trees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disconnected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graphs.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Here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higher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indicates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greater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connectivity.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measure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Cyclomatic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little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distinguishing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networks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possessing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low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degree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connectivity.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But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networks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complex,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nature,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Cyclomatic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tells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how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many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fundamental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circuits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present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network.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600"/>
              </a:lnSpc>
              <a:spcBef>
                <a:spcPts val="48"/>
              </a:spcBef>
            </a:pPr>
            <a:endParaRPr sz="600"/>
          </a:p>
          <a:p>
            <a:pPr algn="just" marL="12700" marR="20320" indent="429259">
              <a:lnSpc>
                <a:spcPct val="120000"/>
              </a:lnSpc>
            </a:pP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Beta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index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simplest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form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three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groups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measures.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This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simple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ratio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measure,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calculated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follows: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202684" y="7463790"/>
            <a:ext cx="712470" cy="21780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624840" algn="l"/>
              </a:tabLst>
            </a:pPr>
            <a:r>
              <a:rPr dirty="0" smtClean="0" sz="1350" spc="40" i="1">
                <a:solidFill>
                  <a:srgbClr val="080808"/>
                </a:solidFill>
                <a:latin typeface="Times New Roman"/>
                <a:cs typeface="Times New Roman"/>
              </a:rPr>
              <a:t>arcs</a:t>
            </a:r>
            <a:r>
              <a:rPr dirty="0" smtClean="0" sz="1350" spc="40" i="1">
                <a:solidFill>
                  <a:srgbClr val="080808"/>
                </a:solidFill>
                <a:latin typeface="Times New Roman"/>
                <a:cs typeface="Times New Roman"/>
              </a:rPr>
              <a:t>	</a:t>
            </a:r>
            <a:r>
              <a:rPr dirty="0" smtClean="0" sz="1350" spc="-20" i="1">
                <a:solidFill>
                  <a:srgbClr val="080808"/>
                </a:solidFill>
                <a:latin typeface="Times New Roman"/>
                <a:cs typeface="Times New Roman"/>
              </a:rPr>
              <a:t>e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849372" y="7591806"/>
            <a:ext cx="2103120" cy="3276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50" spc="45" i="1">
                <a:solidFill>
                  <a:srgbClr val="080808"/>
                </a:solidFill>
                <a:latin typeface="Times New Roman"/>
                <a:cs typeface="Times New Roman"/>
              </a:rPr>
              <a:t>Beta</a:t>
            </a:r>
            <a:r>
              <a:rPr dirty="0" smtClean="0" sz="1350" spc="6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20" i="1">
                <a:solidFill>
                  <a:srgbClr val="080808"/>
                </a:solidFill>
                <a:latin typeface="Times New Roman"/>
                <a:cs typeface="Times New Roman"/>
              </a:rPr>
              <a:t>Index</a:t>
            </a:r>
            <a:r>
              <a:rPr dirty="0" smtClean="0" sz="1350" spc="20" i="1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50" spc="20" i="1">
                <a:solidFill>
                  <a:srgbClr val="080808"/>
                </a:solidFill>
                <a:latin typeface="Times New Roman"/>
                <a:cs typeface="Times New Roman"/>
              </a:rPr>
              <a:t>f3</a:t>
            </a:r>
            <a:r>
              <a:rPr dirty="0" smtClean="0" sz="1350" spc="20" i="1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50" spc="2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-3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28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-6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baseline="-34979" sz="2025" spc="75" i="1">
                <a:solidFill>
                  <a:srgbClr val="080808"/>
                </a:solidFill>
                <a:latin typeface="Times New Roman"/>
                <a:cs typeface="Times New Roman"/>
              </a:rPr>
              <a:t>n</a:t>
            </a:r>
            <a:r>
              <a:rPr dirty="0" smtClean="0" baseline="-34979" sz="2025" spc="150" i="1">
                <a:solidFill>
                  <a:srgbClr val="080808"/>
                </a:solidFill>
                <a:latin typeface="Times New Roman"/>
                <a:cs typeface="Times New Roman"/>
              </a:rPr>
              <a:t>o</a:t>
            </a:r>
            <a:r>
              <a:rPr dirty="0" smtClean="0" sz="1350" spc="-110" i="1">
                <a:solidFill>
                  <a:srgbClr val="080808"/>
                </a:solidFill>
                <a:latin typeface="Times New Roman"/>
                <a:cs typeface="Times New Roman"/>
              </a:rPr>
              <a:t>d</a:t>
            </a:r>
            <a:r>
              <a:rPr dirty="0" smtClean="0" sz="1350" spc="-114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34979" sz="2025" spc="52" i="1">
                <a:solidFill>
                  <a:srgbClr val="080808"/>
                </a:solidFill>
                <a:latin typeface="Times New Roman"/>
                <a:cs typeface="Times New Roman"/>
              </a:rPr>
              <a:t>es</a:t>
            </a:r>
            <a:r>
              <a:rPr dirty="0" smtClean="0" baseline="-34979" sz="2025" spc="157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590">
                <a:solidFill>
                  <a:srgbClr val="080808"/>
                </a:solidFill>
                <a:latin typeface="Arial"/>
                <a:cs typeface="Arial"/>
              </a:rPr>
              <a:t>=­</a:t>
            </a:r>
            <a:endParaRPr sz="115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806188" y="7701533"/>
            <a:ext cx="115570" cy="21780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50" spc="100" i="1">
                <a:solidFill>
                  <a:srgbClr val="080808"/>
                </a:solidFill>
                <a:latin typeface="Times New Roman"/>
                <a:cs typeface="Times New Roman"/>
              </a:rPr>
              <a:t>v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93139" y="7961883"/>
            <a:ext cx="5785485" cy="6775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438784">
              <a:lnSpc>
                <a:spcPct val="116399"/>
              </a:lnSpc>
            </a:pP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index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designed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so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any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beta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index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less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(1)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will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composed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oflarge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branches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without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circuit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250" spc="50">
                <a:solidFill>
                  <a:srgbClr val="262626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-100">
                <a:solidFill>
                  <a:srgbClr val="26262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while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ratio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exactly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(1)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indicates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presence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complete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circuit.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37465">
              <a:lnSpc>
                <a:spcPct val="100000"/>
              </a:lnSpc>
            </a:pPr>
            <a:r>
              <a:rPr dirty="0" smtClean="0" sz="3250" spc="65">
                <a:solidFill>
                  <a:srgbClr val="B1080A"/>
                </a:solidFill>
                <a:latin typeface="Times New Roman"/>
                <a:cs typeface="Times New Roman"/>
              </a:rPr>
              <a:t>54</a:t>
            </a:r>
            <a:endParaRPr sz="325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93139" y="421640"/>
            <a:ext cx="5783580" cy="19735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8895">
              <a:lnSpc>
                <a:spcPct val="100000"/>
              </a:lnSpc>
              <a:tabLst>
                <a:tab pos="2353310" algn="l"/>
                <a:tab pos="4456430" algn="l"/>
              </a:tabLst>
            </a:pPr>
            <a:r>
              <a:rPr dirty="0" smtClean="0" sz="1000" spc="35">
                <a:solidFill>
                  <a:srgbClr val="135615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00" spc="1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5">
                <a:solidFill>
                  <a:srgbClr val="135615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15">
                <a:solidFill>
                  <a:srgbClr val="135615"/>
                </a:solidFill>
                <a:latin typeface="Times New Roman"/>
                <a:cs typeface="Times New Roman"/>
              </a:rPr>
              <a:t>	</a:t>
            </a:r>
            <a:r>
              <a:rPr dirty="0" smtClean="0" baseline="2777" sz="1500" spc="30">
                <a:solidFill>
                  <a:srgbClr val="722318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777" sz="1500" spc="0">
                <a:solidFill>
                  <a:srgbClr val="722318"/>
                </a:solidFill>
                <a:latin typeface="Times New Roman"/>
                <a:cs typeface="Times New Roman"/>
              </a:rPr>
              <a:t>N</a:t>
            </a:r>
            <a:r>
              <a:rPr dirty="0" smtClean="0" baseline="2777" sz="1500" spc="67">
                <a:solidFill>
                  <a:srgbClr val="9A0F16"/>
                </a:solidFill>
                <a:latin typeface="Times New Roman"/>
                <a:cs typeface="Times New Roman"/>
              </a:rPr>
              <a:t>etwork</a:t>
            </a:r>
            <a:r>
              <a:rPr dirty="0" smtClean="0" baseline="2777" sz="1500" spc="75">
                <a:solidFill>
                  <a:srgbClr val="9A0F16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15">
                <a:solidFill>
                  <a:srgbClr val="9A0F16"/>
                </a:solidFill>
                <a:latin typeface="Times New Roman"/>
                <a:cs typeface="Times New Roman"/>
              </a:rPr>
              <a:t>Analysi</a:t>
            </a:r>
            <a:r>
              <a:rPr dirty="0" smtClean="0" baseline="2777" sz="1500" spc="67">
                <a:solidFill>
                  <a:srgbClr val="9A0F16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777" sz="1500" spc="150">
                <a:solidFill>
                  <a:srgbClr val="135615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777" sz="1500" spc="150">
                <a:solidFill>
                  <a:srgbClr val="135615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65">
                <a:solidFill>
                  <a:srgbClr val="135615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5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135615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5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10"/>
              </a:spcBef>
            </a:pPr>
            <a:endParaRPr sz="500"/>
          </a:p>
          <a:p>
            <a:pPr algn="just" marL="12700" marR="12700" indent="420370">
              <a:lnSpc>
                <a:spcPct val="111900"/>
              </a:lnSpc>
            </a:pP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ratio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over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than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(1)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indicates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presence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more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than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one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complete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circuit.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beta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index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will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ranging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from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(0)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(3).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Here,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higher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value,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greater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connectivity.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000"/>
              </a:lnSpc>
              <a:spcBef>
                <a:spcPts val="10"/>
              </a:spcBef>
            </a:pPr>
            <a:endParaRPr sz="1000"/>
          </a:p>
          <a:p>
            <a:pPr marL="12700">
              <a:lnSpc>
                <a:spcPct val="100000"/>
              </a:lnSpc>
            </a:pPr>
            <a:r>
              <a:rPr dirty="0" smtClean="0" sz="1250" spc="50">
                <a:solidFill>
                  <a:srgbClr val="0C1F4F"/>
                </a:solidFill>
                <a:latin typeface="Times New Roman"/>
                <a:cs typeface="Times New Roman"/>
              </a:rPr>
              <a:t>3.</a:t>
            </a:r>
            <a:r>
              <a:rPr dirty="0" smtClean="0" sz="1250" spc="10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5">
                <a:solidFill>
                  <a:srgbClr val="0C1F4F"/>
                </a:solidFill>
                <a:latin typeface="Times New Roman"/>
                <a:cs typeface="Times New Roman"/>
              </a:rPr>
              <a:t>Gamma</a:t>
            </a:r>
            <a:r>
              <a:rPr dirty="0" smtClean="0" sz="1250" spc="45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C1F4F"/>
                </a:solidFill>
                <a:latin typeface="Times New Roman"/>
                <a:cs typeface="Times New Roman"/>
              </a:rPr>
              <a:t>Index: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800"/>
              </a:lnSpc>
              <a:spcBef>
                <a:spcPts val="1"/>
              </a:spcBef>
            </a:pPr>
            <a:endParaRPr sz="800"/>
          </a:p>
          <a:p>
            <a:pPr algn="just" marL="12700" marR="12700" indent="438784">
              <a:lnSpc>
                <a:spcPct val="110800"/>
              </a:lnSpc>
            </a:pP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gamma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index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simply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ratio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edges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vertices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transportation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network.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ratio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observed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edges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maximum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edges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planner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graph.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Gamma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Index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measured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follows: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586732" y="2437383"/>
            <a:ext cx="100330" cy="2254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00" spc="-40" i="1">
                <a:solidFill>
                  <a:srgbClr val="080808"/>
                </a:solidFill>
                <a:latin typeface="Times New Roman"/>
                <a:cs typeface="Times New Roman"/>
              </a:rPr>
              <a:t>e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821939" y="2574543"/>
            <a:ext cx="1692910" cy="2254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1603375" algn="l"/>
              </a:tabLst>
            </a:pPr>
            <a:r>
              <a:rPr dirty="0" smtClean="0" sz="1400" i="1">
                <a:solidFill>
                  <a:srgbClr val="080808"/>
                </a:solidFill>
                <a:latin typeface="Times New Roman"/>
                <a:cs typeface="Times New Roman"/>
              </a:rPr>
              <a:t>Gamma</a:t>
            </a:r>
            <a:r>
              <a:rPr dirty="0" smtClean="0" sz="1400" spc="4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40" i="1">
                <a:solidFill>
                  <a:srgbClr val="080808"/>
                </a:solidFill>
                <a:latin typeface="Times New Roman"/>
                <a:cs typeface="Times New Roman"/>
              </a:rPr>
              <a:t>Index</a:t>
            </a:r>
            <a:r>
              <a:rPr dirty="0" smtClean="0" sz="1400" spc="35" i="1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400" spc="40" i="1">
                <a:solidFill>
                  <a:srgbClr val="080808"/>
                </a:solidFill>
                <a:latin typeface="Times New Roman"/>
                <a:cs typeface="Times New Roman"/>
              </a:rPr>
              <a:t>y</a:t>
            </a:r>
            <a:r>
              <a:rPr dirty="0" smtClean="0" sz="1400" spc="35" i="1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400" spc="3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-12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3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335">
                <a:solidFill>
                  <a:srgbClr val="080808"/>
                </a:solidFill>
                <a:latin typeface="Arial"/>
                <a:cs typeface="Arial"/>
              </a:rPr>
              <a:t>	</a:t>
            </a:r>
            <a:r>
              <a:rPr dirty="0" smtClean="0" sz="1150" spc="215">
                <a:solidFill>
                  <a:srgbClr val="080808"/>
                </a:solidFill>
                <a:latin typeface="Arial"/>
                <a:cs typeface="Arial"/>
              </a:rPr>
              <a:t>(</a:t>
            </a:r>
            <a:endParaRPr sz="115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861052" y="2606293"/>
            <a:ext cx="102235" cy="1866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50" spc="215">
                <a:solidFill>
                  <a:srgbClr val="080808"/>
                </a:solidFill>
                <a:latin typeface="Arial"/>
                <a:cs typeface="Arial"/>
              </a:rPr>
              <a:t>)</a:t>
            </a:r>
            <a:endParaRPr sz="115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321555" y="2675128"/>
            <a:ext cx="555625" cy="2254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40">
                <a:solidFill>
                  <a:srgbClr val="080808"/>
                </a:solidFill>
                <a:latin typeface="Arial"/>
                <a:cs typeface="Arial"/>
              </a:rPr>
              <a:t>3</a:t>
            </a:r>
            <a:r>
              <a:rPr dirty="0" smtClean="0" sz="1200" spc="-4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00" spc="-7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400" spc="465" i="1">
                <a:solidFill>
                  <a:srgbClr val="080808"/>
                </a:solidFill>
                <a:latin typeface="Times New Roman"/>
                <a:cs typeface="Times New Roman"/>
              </a:rPr>
              <a:t>v-</a:t>
            </a:r>
            <a:r>
              <a:rPr dirty="0" smtClean="0" sz="1400" spc="-1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-95">
                <a:solidFill>
                  <a:srgbClr val="080808"/>
                </a:solidFill>
                <a:latin typeface="Arial"/>
                <a:cs typeface="Arial"/>
              </a:rPr>
              <a:t>2</a:t>
            </a:r>
            <a:endParaRPr sz="12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83996" y="2976138"/>
            <a:ext cx="5807710" cy="47224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438784">
              <a:lnSpc>
                <a:spcPct val="111400"/>
              </a:lnSpc>
            </a:pP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any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network,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maximum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direct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connections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strictly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function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nodes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present.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edges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system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decreases,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gamma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index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will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approach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(1)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upper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limit.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175">
                <a:solidFill>
                  <a:srgbClr val="080808"/>
                </a:solidFill>
                <a:latin typeface="Arial"/>
                <a:cs typeface="Arial"/>
              </a:rPr>
              <a:t>It</a:t>
            </a:r>
            <a:r>
              <a:rPr dirty="0" smtClean="0" sz="1150" spc="12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appears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most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convenient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express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index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percentage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therefore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multiplied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100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giving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range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from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(0)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(100)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interpreted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per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cent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connected.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Network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connectivity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measured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gamma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index,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indicates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degree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deviates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inter-connected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graph 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approximates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maximally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connected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graph.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000"/>
              </a:lnSpc>
              <a:spcBef>
                <a:spcPts val="10"/>
              </a:spcBef>
            </a:pPr>
            <a:endParaRPr sz="1000"/>
          </a:p>
          <a:p>
            <a:pPr marL="30480">
              <a:lnSpc>
                <a:spcPct val="100000"/>
              </a:lnSpc>
            </a:pPr>
            <a:r>
              <a:rPr dirty="0" smtClean="0" sz="1250" spc="60">
                <a:solidFill>
                  <a:srgbClr val="0C1F4F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-20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C1F4F"/>
                </a:solidFill>
                <a:latin typeface="Times New Roman"/>
                <a:cs typeface="Times New Roman"/>
              </a:rPr>
              <a:t>Structure</a:t>
            </a:r>
            <a:r>
              <a:rPr dirty="0" smtClean="0" sz="1250" spc="90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C1F4F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C1F4F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C1F4F"/>
                </a:solidFill>
                <a:latin typeface="Times New Roman"/>
                <a:cs typeface="Times New Roman"/>
              </a:rPr>
              <a:t>Network: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45"/>
              </a:spcBef>
            </a:pPr>
            <a:endParaRPr sz="750"/>
          </a:p>
          <a:p>
            <a:pPr algn="just" marL="21590" marR="20320" indent="420370">
              <a:lnSpc>
                <a:spcPct val="111200"/>
              </a:lnSpc>
            </a:pP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relative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measure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configuration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based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alpha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gamma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indices.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Three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basic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configurations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are,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spinal,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grid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delta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.Spinal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pattern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characteristic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minimally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connected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network,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every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node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connected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least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another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node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network,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possible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flow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occur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any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two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nodes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network,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but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only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single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path.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spinal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configuration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gamma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ranges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(33%)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(50%),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but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alpha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(0%).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32"/>
              </a:spcBef>
            </a:pPr>
            <a:endParaRPr sz="700"/>
          </a:p>
          <a:p>
            <a:pPr algn="just" marL="21590" marR="20320" indent="474980">
              <a:lnSpc>
                <a:spcPct val="112300"/>
              </a:lnSpc>
            </a:pP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antithesis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spinal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only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enough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linkages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minimal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connectivity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delta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characterized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high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density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linkages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pairs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nodes.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table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shows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alpha,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gamma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pattern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graph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theoretic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measures:</a:t>
            </a:r>
            <a:endParaRPr sz="1300">
              <a:latin typeface="Times New Roman"/>
              <a:cs typeface="Times New Roman"/>
            </a:endParaRP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1005839" y="8133588"/>
          <a:ext cx="6028182" cy="9281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72"/>
                <a:gridCol w="1147571"/>
                <a:gridCol w="2013966"/>
                <a:gridCol w="2272283"/>
              </a:tblGrid>
              <a:tr h="226314">
                <a:tc>
                  <a:txBody>
                    <a:bodyPr/>
                    <a:lstStyle/>
                    <a:p>
                      <a:pPr marL="137160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rank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300"/>
                      </a:solidFill>
                      <a:prstDash val="solid"/>
                    </a:lnL>
                    <a:lnR w="9144">
                      <a:solidFill>
                        <a:srgbClr val="000303"/>
                      </a:solidFill>
                      <a:prstDash val="solid"/>
                    </a:lnR>
                    <a:lnT w="9144">
                      <a:solidFill>
                        <a:srgbClr val="000300"/>
                      </a:solidFill>
                      <a:prstDash val="solid"/>
                    </a:lnT>
                    <a:lnB w="13716">
                      <a:solidFill>
                        <a:srgbClr val="0003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8930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Pattern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303"/>
                      </a:solidFill>
                      <a:prstDash val="solid"/>
                    </a:lnL>
                    <a:lnR w="9144">
                      <a:solidFill>
                        <a:srgbClr val="000300"/>
                      </a:solidFill>
                      <a:prstDash val="solid"/>
                    </a:lnR>
                    <a:lnT w="9144">
                      <a:solidFill>
                        <a:srgbClr val="000300"/>
                      </a:solidFill>
                      <a:prstDash val="solid"/>
                    </a:lnT>
                    <a:lnB w="13716">
                      <a:solidFill>
                        <a:srgbClr val="0003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80390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Alpha</a:t>
                      </a:r>
                      <a:r>
                        <a:rPr dirty="0" smtClean="0" sz="1300" spc="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3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Index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300"/>
                      </a:solidFill>
                      <a:prstDash val="solid"/>
                    </a:lnL>
                    <a:lnR w="13716">
                      <a:solidFill>
                        <a:srgbClr val="000300"/>
                      </a:solidFill>
                      <a:prstDash val="solid"/>
                    </a:lnR>
                    <a:lnT w="9144">
                      <a:solidFill>
                        <a:srgbClr val="000300"/>
                      </a:solidFill>
                      <a:prstDash val="solid"/>
                    </a:lnT>
                    <a:lnB w="13716">
                      <a:solidFill>
                        <a:srgbClr val="0003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3415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Gamma</a:t>
                      </a:r>
                      <a:r>
                        <a:rPr dirty="0" smtClean="0" sz="1300" spc="6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3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Index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3716">
                      <a:solidFill>
                        <a:srgbClr val="000300"/>
                      </a:solidFill>
                      <a:prstDash val="solid"/>
                    </a:lnL>
                    <a:lnR w="13716">
                      <a:solidFill>
                        <a:srgbClr val="000003"/>
                      </a:solidFill>
                      <a:prstDash val="solid"/>
                    </a:lnR>
                    <a:lnT w="9144">
                      <a:solidFill>
                        <a:srgbClr val="000300"/>
                      </a:solidFill>
                      <a:prstDash val="solid"/>
                    </a:lnT>
                    <a:lnB w="13716">
                      <a:solidFill>
                        <a:srgbClr val="000300"/>
                      </a:solidFill>
                      <a:prstDash val="solid"/>
                    </a:lnB>
                  </a:tcPr>
                </a:tc>
              </a:tr>
              <a:tr h="230885">
                <a:tc>
                  <a:txBody>
                    <a:bodyPr/>
                    <a:lstStyle/>
                    <a:p>
                      <a:pPr algn="ctr" marL="48895">
                        <a:lnSpc>
                          <a:spcPct val="100000"/>
                        </a:lnSpc>
                      </a:pPr>
                      <a:r>
                        <a:rPr dirty="0" smtClean="0" sz="1200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9144">
                      <a:solidFill>
                        <a:srgbClr val="000300"/>
                      </a:solidFill>
                      <a:prstDash val="solid"/>
                    </a:lnL>
                    <a:lnR w="9144">
                      <a:solidFill>
                        <a:srgbClr val="000303"/>
                      </a:solidFill>
                      <a:prstDash val="solid"/>
                    </a:lnR>
                    <a:lnT w="13716">
                      <a:solidFill>
                        <a:srgbClr val="0003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5760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Spinal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303"/>
                      </a:solidFill>
                      <a:prstDash val="solid"/>
                    </a:lnL>
                    <a:lnR w="9144">
                      <a:solidFill>
                        <a:srgbClr val="000300"/>
                      </a:solidFill>
                      <a:prstDash val="solid"/>
                    </a:lnR>
                    <a:lnT w="13716">
                      <a:solidFill>
                        <a:srgbClr val="0003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7325">
                        <a:lnSpc>
                          <a:spcPct val="100000"/>
                        </a:lnSpc>
                      </a:pPr>
                      <a:r>
                        <a:rPr dirty="0" smtClean="0" sz="1400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1400" spc="160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50" spc="0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=</a:t>
                      </a:r>
                      <a:r>
                        <a:rPr dirty="0" smtClean="0" sz="1150" spc="10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2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0</a:t>
                      </a:r>
                      <a:r>
                        <a:rPr dirty="0" smtClean="0" sz="1250" spc="3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400" spc="0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where</a:t>
                      </a:r>
                      <a:r>
                        <a:rPr dirty="0" smtClean="0" sz="1400" spc="55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400" spc="0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v</a:t>
                      </a:r>
                      <a:r>
                        <a:rPr dirty="0" smtClean="0" sz="1400" spc="95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50" spc="0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=</a:t>
                      </a:r>
                      <a:r>
                        <a:rPr dirty="0" smtClean="0" sz="1150" spc="35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400" spc="0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1400" spc="65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4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+</a:t>
                      </a:r>
                      <a:r>
                        <a:rPr dirty="0" smtClean="0" sz="1450" spc="2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2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 sz="1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300"/>
                      </a:solidFill>
                      <a:prstDash val="solid"/>
                    </a:lnL>
                    <a:lnR w="13716">
                      <a:solidFill>
                        <a:srgbClr val="000300"/>
                      </a:solidFill>
                      <a:prstDash val="solid"/>
                    </a:lnR>
                    <a:lnT w="13716">
                      <a:solidFill>
                        <a:srgbClr val="0003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9220">
                        <a:lnSpc>
                          <a:spcPct val="100000"/>
                        </a:lnSpc>
                      </a:pPr>
                      <a:r>
                        <a:rPr dirty="0" smtClean="0" sz="125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1/3</a:t>
                      </a:r>
                      <a:r>
                        <a:rPr dirty="0" smtClean="0" sz="1250" spc="-3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500" spc="0" u="sng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&lt;</a:t>
                      </a:r>
                      <a:r>
                        <a:rPr dirty="0" smtClean="0" sz="1500" spc="-155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400" spc="0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mtClean="0" sz="1400" spc="0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400" spc="-50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500" spc="0" u="sng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&lt;</a:t>
                      </a:r>
                      <a:r>
                        <a:rPr dirty="0" smtClean="0" sz="1500" spc="-85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2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1/2</a:t>
                      </a:r>
                      <a:r>
                        <a:rPr dirty="0" smtClean="0" sz="1250" spc="114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400" spc="0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where</a:t>
                      </a:r>
                      <a:r>
                        <a:rPr dirty="0" smtClean="0" sz="1400" spc="55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400" spc="0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v</a:t>
                      </a:r>
                      <a:r>
                        <a:rPr dirty="0" smtClean="0" sz="1400" spc="95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600" spc="0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&gt;</a:t>
                      </a:r>
                      <a:r>
                        <a:rPr dirty="0" smtClean="0" sz="1600" spc="-160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2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4</a:t>
                      </a:r>
                      <a:endParaRPr sz="1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3716">
                      <a:solidFill>
                        <a:srgbClr val="000300"/>
                      </a:solidFill>
                      <a:prstDash val="solid"/>
                    </a:lnL>
                    <a:lnR w="13716">
                      <a:solidFill>
                        <a:srgbClr val="000003"/>
                      </a:solidFill>
                      <a:prstDash val="solid"/>
                    </a:lnR>
                    <a:lnT w="13716">
                      <a:solidFill>
                        <a:srgbClr val="0003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30886">
                <a:tc>
                  <a:txBody>
                    <a:bodyPr/>
                    <a:lstStyle/>
                    <a:p>
                      <a:pPr algn="ctr" marL="3175">
                        <a:lnSpc>
                          <a:spcPct val="100000"/>
                        </a:lnSpc>
                      </a:pPr>
                      <a:r>
                        <a:rPr dirty="0" smtClean="0" sz="1200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2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9144">
                      <a:solidFill>
                        <a:srgbClr val="000300"/>
                      </a:solidFill>
                      <a:prstDash val="solid"/>
                    </a:lnL>
                    <a:lnR w="9144">
                      <a:solidFill>
                        <a:srgbClr val="000303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1371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R="635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Grid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303"/>
                      </a:solidFill>
                      <a:prstDash val="solid"/>
                    </a:lnL>
                    <a:lnR w="9144">
                      <a:solidFill>
                        <a:srgbClr val="0003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1371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300">
                        <a:lnSpc>
                          <a:spcPct val="100000"/>
                        </a:lnSpc>
                      </a:pPr>
                      <a:r>
                        <a:rPr dirty="0" smtClean="0" sz="125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0</a:t>
                      </a:r>
                      <a:r>
                        <a:rPr dirty="0" smtClean="0" sz="1250" spc="14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600" spc="0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&lt;</a:t>
                      </a:r>
                      <a:r>
                        <a:rPr dirty="0" smtClean="0" sz="1600" spc="-85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400" spc="0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1400" spc="160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600" spc="0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&lt;</a:t>
                      </a:r>
                      <a:r>
                        <a:rPr dirty="0" smtClean="0" sz="1600" spc="-110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2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0.5</a:t>
                      </a:r>
                      <a:r>
                        <a:rPr dirty="0" smtClean="0" sz="1250" spc="-2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400" spc="0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where</a:t>
                      </a:r>
                      <a:r>
                        <a:rPr dirty="0" smtClean="0" sz="1400" spc="90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400" spc="0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v</a:t>
                      </a:r>
                      <a:r>
                        <a:rPr dirty="0" smtClean="0" sz="1400" spc="130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600" spc="0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&gt;</a:t>
                      </a:r>
                      <a:r>
                        <a:rPr dirty="0" smtClean="0" sz="1600" spc="-85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2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3</a:t>
                      </a:r>
                      <a:endParaRPr sz="1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300"/>
                      </a:solidFill>
                      <a:prstDash val="solid"/>
                    </a:lnL>
                    <a:lnR w="13716">
                      <a:solidFill>
                        <a:srgbClr val="0003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1371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9220">
                        <a:lnSpc>
                          <a:spcPct val="100000"/>
                        </a:lnSpc>
                      </a:pPr>
                      <a:r>
                        <a:rPr dirty="0" smtClean="0" sz="125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1/2</a:t>
                      </a:r>
                      <a:r>
                        <a:rPr dirty="0" smtClean="0" sz="1250" spc="9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600" spc="0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&lt;</a:t>
                      </a:r>
                      <a:r>
                        <a:rPr dirty="0" smtClean="0" sz="1600" spc="-185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400" spc="0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mtClean="0" sz="1400" spc="0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400" spc="-50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600" spc="0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&lt;</a:t>
                      </a:r>
                      <a:r>
                        <a:rPr dirty="0" smtClean="0" sz="1600" spc="-110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2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2/3</a:t>
                      </a:r>
                      <a:r>
                        <a:rPr dirty="0" smtClean="0" sz="12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250" spc="-12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400" spc="0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where</a:t>
                      </a:r>
                      <a:r>
                        <a:rPr dirty="0" smtClean="0" sz="1400" spc="55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400" spc="0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v</a:t>
                      </a:r>
                      <a:r>
                        <a:rPr dirty="0" smtClean="0" sz="1400" spc="95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600" spc="0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&gt;</a:t>
                      </a:r>
                      <a:r>
                        <a:rPr dirty="0" smtClean="0" sz="1600" spc="-160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2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4</a:t>
                      </a:r>
                      <a:endParaRPr sz="1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3716">
                      <a:solidFill>
                        <a:srgbClr val="000300"/>
                      </a:solidFill>
                      <a:prstDash val="solid"/>
                    </a:lnL>
                    <a:lnR w="13716">
                      <a:solidFill>
                        <a:srgbClr val="000003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1371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30885">
                <a:tc>
                  <a:txBody>
                    <a:bodyPr/>
                    <a:lstStyle/>
                    <a:p>
                      <a:pPr algn="ctr" marL="16510">
                        <a:lnSpc>
                          <a:spcPct val="100000"/>
                        </a:lnSpc>
                      </a:pPr>
                      <a:r>
                        <a:rPr dirty="0" smtClean="0" sz="125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3</a:t>
                      </a:r>
                      <a:endParaRPr sz="1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300"/>
                      </a:solidFill>
                      <a:prstDash val="solid"/>
                    </a:lnL>
                    <a:lnR w="9144">
                      <a:solidFill>
                        <a:srgbClr val="000303"/>
                      </a:solidFill>
                      <a:prstDash val="solid"/>
                    </a:lnR>
                    <a:lnT w="13716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30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R="9525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Delta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303"/>
                      </a:solidFill>
                      <a:prstDash val="solid"/>
                    </a:lnL>
                    <a:lnR w="9144">
                      <a:solidFill>
                        <a:srgbClr val="000300"/>
                      </a:solidFill>
                      <a:prstDash val="solid"/>
                    </a:lnR>
                    <a:lnT w="13716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30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3189">
                        <a:lnSpc>
                          <a:spcPct val="100000"/>
                        </a:lnSpc>
                      </a:pPr>
                      <a:r>
                        <a:rPr dirty="0" smtClean="0" sz="125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0.5</a:t>
                      </a:r>
                      <a:r>
                        <a:rPr dirty="0" smtClean="0" sz="125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250" spc="-15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400" spc="0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&lt;a&lt;</a:t>
                      </a:r>
                      <a:r>
                        <a:rPr dirty="0" smtClean="0" sz="1400" spc="-85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400" spc="0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1where</a:t>
                      </a:r>
                      <a:r>
                        <a:rPr dirty="0" smtClean="0" sz="1400" spc="45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400" spc="0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v</a:t>
                      </a:r>
                      <a:r>
                        <a:rPr dirty="0" smtClean="0" sz="1400" spc="130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600" spc="0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&gt;</a:t>
                      </a:r>
                      <a:r>
                        <a:rPr dirty="0" smtClean="0" sz="1600" spc="-85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2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3</a:t>
                      </a:r>
                      <a:endParaRPr sz="1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300"/>
                      </a:solidFill>
                      <a:prstDash val="solid"/>
                    </a:lnL>
                    <a:lnR w="13716">
                      <a:solidFill>
                        <a:srgbClr val="000300"/>
                      </a:solidFill>
                      <a:prstDash val="solid"/>
                    </a:lnR>
                    <a:lnT w="13716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30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10185">
                        <a:lnSpc>
                          <a:spcPct val="100000"/>
                        </a:lnSpc>
                      </a:pPr>
                      <a:r>
                        <a:rPr dirty="0" smtClean="0" sz="125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2/3</a:t>
                      </a:r>
                      <a:r>
                        <a:rPr dirty="0" smtClean="0" sz="1250" spc="7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500" spc="0" u="sng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&lt;</a:t>
                      </a:r>
                      <a:r>
                        <a:rPr dirty="0" smtClean="0" sz="1500" spc="-130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400" spc="0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mtClean="0" sz="1400" spc="0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400" spc="-120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500" spc="0" u="sng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&lt;</a:t>
                      </a:r>
                      <a:r>
                        <a:rPr dirty="0" smtClean="0" sz="1500" spc="-55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250" spc="-8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dirty="0" smtClean="0" sz="1400" spc="0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where</a:t>
                      </a:r>
                      <a:r>
                        <a:rPr dirty="0" smtClean="0" sz="1400" spc="90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400" spc="0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v</a:t>
                      </a:r>
                      <a:r>
                        <a:rPr dirty="0" smtClean="0" sz="1400" spc="130" i="1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600" spc="0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&gt;</a:t>
                      </a:r>
                      <a:r>
                        <a:rPr dirty="0" smtClean="0" sz="1600" spc="-110">
                          <a:solidFill>
                            <a:srgbClr val="080808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25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4</a:t>
                      </a:r>
                      <a:endParaRPr sz="12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3716">
                      <a:solidFill>
                        <a:srgbClr val="000300"/>
                      </a:solidFill>
                      <a:prstDash val="solid"/>
                    </a:lnL>
                    <a:lnR w="13716">
                      <a:solidFill>
                        <a:srgbClr val="000003"/>
                      </a:solidFill>
                      <a:prstDash val="solid"/>
                    </a:lnR>
                    <a:lnT w="13716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303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450335" y="5145023"/>
            <a:ext cx="1901952" cy="16093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3060192" y="6498335"/>
            <a:ext cx="158495" cy="6096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1889760" y="5876544"/>
            <a:ext cx="1670303" cy="0"/>
          </a:xfrm>
          <a:custGeom>
            <a:avLst/>
            <a:gdLst/>
            <a:ahLst/>
            <a:cxnLst/>
            <a:rect l="l" t="t" r="r" b="b"/>
            <a:pathLst>
              <a:path w="1670303" h="0">
                <a:moveTo>
                  <a:pt x="0" y="0"/>
                </a:moveTo>
                <a:lnTo>
                  <a:pt x="1670303" y="0"/>
                </a:lnTo>
              </a:path>
            </a:pathLst>
          </a:custGeom>
          <a:ln w="24384">
            <a:solidFill>
              <a:srgbClr val="343434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5334000" y="6568440"/>
            <a:ext cx="981455" cy="0"/>
          </a:xfrm>
          <a:custGeom>
            <a:avLst/>
            <a:gdLst/>
            <a:ahLst/>
            <a:cxnLst/>
            <a:rect l="l" t="t" r="r" b="b"/>
            <a:pathLst>
              <a:path w="981455" h="0">
                <a:moveTo>
                  <a:pt x="0" y="0"/>
                </a:moveTo>
                <a:lnTo>
                  <a:pt x="981455" y="0"/>
                </a:lnTo>
              </a:path>
            </a:pathLst>
          </a:custGeom>
          <a:ln w="18288">
            <a:solidFill>
              <a:srgbClr val="2B2B2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993139" y="415290"/>
            <a:ext cx="1838325" cy="46418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3180">
              <a:lnSpc>
                <a:spcPct val="100000"/>
              </a:lnSpc>
            </a:pPr>
            <a:r>
              <a:rPr dirty="0" smtClean="0" sz="1050" spc="25">
                <a:solidFill>
                  <a:srgbClr val="155216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50" spc="-7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>
                <a:solidFill>
                  <a:srgbClr val="155216"/>
                </a:solidFill>
                <a:latin typeface="Times New Roman"/>
                <a:cs typeface="Times New Roman"/>
              </a:rPr>
              <a:t>Analysis</a:t>
            </a:r>
            <a:endParaRPr sz="10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45"/>
              </a:spcBef>
            </a:pPr>
            <a:endParaRPr sz="750"/>
          </a:p>
          <a:p>
            <a:pPr marL="12700">
              <a:lnSpc>
                <a:spcPct val="100000"/>
              </a:lnSpc>
            </a:pPr>
            <a:r>
              <a:rPr dirty="0" smtClean="0" sz="1250" spc="80">
                <a:solidFill>
                  <a:srgbClr val="0A1A46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">
                <a:solidFill>
                  <a:srgbClr val="0A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A1A46"/>
                </a:solidFill>
                <a:latin typeface="Times New Roman"/>
                <a:cs typeface="Times New Roman"/>
              </a:rPr>
              <a:t>Density</a:t>
            </a:r>
            <a:r>
              <a:rPr dirty="0" smtClean="0" sz="1250" spc="50">
                <a:solidFill>
                  <a:srgbClr val="0A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A1A46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A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A1A46"/>
                </a:solidFill>
                <a:latin typeface="Times New Roman"/>
                <a:cs typeface="Times New Roman"/>
              </a:rPr>
              <a:t>Networks: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37465">
              <a:lnSpc>
                <a:spcPct val="100000"/>
              </a:lnSpc>
            </a:pPr>
            <a:r>
              <a:rPr dirty="0" smtClean="0" sz="3250" spc="65">
                <a:solidFill>
                  <a:srgbClr val="B1080A"/>
                </a:solidFill>
                <a:latin typeface="Times New Roman"/>
                <a:cs typeface="Times New Roman"/>
              </a:rPr>
              <a:t>55</a:t>
            </a:r>
            <a:endParaRPr sz="3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334003" y="409193"/>
            <a:ext cx="1108075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-10">
                <a:solidFill>
                  <a:srgbClr val="602A1A"/>
                </a:solidFill>
                <a:latin typeface="Times New Roman"/>
                <a:cs typeface="Times New Roman"/>
              </a:rPr>
              <a:t>(</a:t>
            </a:r>
            <a:r>
              <a:rPr dirty="0" smtClean="0" sz="1050" spc="-5">
                <a:solidFill>
                  <a:srgbClr val="602A1A"/>
                </a:solidFill>
                <a:latin typeface="Times New Roman"/>
                <a:cs typeface="Times New Roman"/>
              </a:rPr>
              <a:t>N</a:t>
            </a:r>
            <a:r>
              <a:rPr dirty="0" smtClean="0" sz="1050" spc="15">
                <a:solidFill>
                  <a:srgbClr val="910F15"/>
                </a:solidFill>
                <a:latin typeface="Times New Roman"/>
                <a:cs typeface="Times New Roman"/>
              </a:rPr>
              <a:t>etwork</a:t>
            </a:r>
            <a:r>
              <a:rPr dirty="0" smtClean="0" sz="1050" spc="-10">
                <a:solidFill>
                  <a:srgbClr val="910F15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910F15"/>
                </a:solidFill>
                <a:latin typeface="Times New Roman"/>
                <a:cs typeface="Times New Roman"/>
              </a:rPr>
              <a:t>An</a:t>
            </a:r>
            <a:r>
              <a:rPr dirty="0" smtClean="0" sz="1050" spc="75">
                <a:solidFill>
                  <a:srgbClr val="910F15"/>
                </a:solidFill>
                <a:latin typeface="Times New Roman"/>
                <a:cs typeface="Times New Roman"/>
              </a:rPr>
              <a:t>a</a:t>
            </a:r>
            <a:r>
              <a:rPr dirty="0" smtClean="0" sz="1050" spc="-60">
                <a:solidFill>
                  <a:srgbClr val="B50305"/>
                </a:solidFill>
                <a:latin typeface="Times New Roman"/>
                <a:cs typeface="Times New Roman"/>
              </a:rPr>
              <a:t>l</a:t>
            </a:r>
            <a:r>
              <a:rPr dirty="0" smtClean="0" sz="1050" spc="-15">
                <a:solidFill>
                  <a:srgbClr val="910F15"/>
                </a:solidFill>
                <a:latin typeface="Times New Roman"/>
                <a:cs typeface="Times New Roman"/>
              </a:rPr>
              <a:t>ysi</a:t>
            </a:r>
            <a:r>
              <a:rPr dirty="0" smtClean="0" sz="1050" spc="-35">
                <a:solidFill>
                  <a:srgbClr val="910F15"/>
                </a:solidFill>
                <a:latin typeface="Times New Roman"/>
                <a:cs typeface="Times New Roman"/>
              </a:rPr>
              <a:t>s</a:t>
            </a:r>
            <a:r>
              <a:rPr dirty="0" smtClean="0" sz="1050" spc="55">
                <a:solidFill>
                  <a:srgbClr val="155216"/>
                </a:solidFill>
                <a:latin typeface="Times New Roman"/>
                <a:cs typeface="Times New Roman"/>
              </a:rPr>
              <a:t>)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437123" y="415290"/>
            <a:ext cx="1306195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50">
                <a:solidFill>
                  <a:srgbClr val="155216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6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5">
                <a:solidFill>
                  <a:srgbClr val="155216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85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155216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155216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87044" y="964437"/>
            <a:ext cx="5791200" cy="9874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8415" marR="12700" indent="426720">
              <a:lnSpc>
                <a:spcPct val="115199"/>
              </a:lnSpc>
            </a:pPr>
            <a:r>
              <a:rPr dirty="0" smtClean="0" sz="1200" spc="185">
                <a:solidFill>
                  <a:srgbClr val="030303"/>
                </a:solidFill>
                <a:latin typeface="Arial"/>
                <a:cs typeface="Arial"/>
              </a:rPr>
              <a:t>It</a:t>
            </a:r>
            <a:r>
              <a:rPr dirty="0" smtClean="0" sz="1200" spc="-18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ratio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total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area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region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total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length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all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edges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region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concerned.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18"/>
              </a:spcBef>
            </a:pPr>
            <a:endParaRPr sz="750"/>
          </a:p>
          <a:p>
            <a:pPr marL="12700" marR="15240" indent="481330">
              <a:lnSpc>
                <a:spcPct val="115199"/>
              </a:lnSpc>
            </a:pP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calculate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overall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density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per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sq.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km,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flowing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ratio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used: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437379" y="2009302"/>
            <a:ext cx="1406525" cy="4876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311150" marR="12700" indent="-299085">
              <a:lnSpc>
                <a:spcPct val="115599"/>
              </a:lnSpc>
            </a:pPr>
            <a:r>
              <a:rPr dirty="0" smtClean="0" sz="1350" spc="35" i="1">
                <a:solidFill>
                  <a:srgbClr val="030303"/>
                </a:solidFill>
                <a:latin typeface="Times New Roman"/>
                <a:cs typeface="Times New Roman"/>
              </a:rPr>
              <a:t>Total</a:t>
            </a:r>
            <a:r>
              <a:rPr dirty="0" smtClean="0" sz="1350" spc="13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10" i="1">
                <a:solidFill>
                  <a:srgbClr val="030303"/>
                </a:solidFill>
                <a:latin typeface="Times New Roman"/>
                <a:cs typeface="Times New Roman"/>
              </a:rPr>
              <a:t>Edge</a:t>
            </a:r>
            <a:r>
              <a:rPr dirty="0" smtClean="0" sz="1350" spc="114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35" i="1">
                <a:solidFill>
                  <a:srgbClr val="030303"/>
                </a:solidFill>
                <a:latin typeface="Times New Roman"/>
                <a:cs typeface="Times New Roman"/>
              </a:rPr>
              <a:t>Length</a:t>
            </a:r>
            <a:r>
              <a:rPr dirty="0" smtClean="0" sz="1350" spc="2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32921" sz="2025" spc="15" i="1">
                <a:solidFill>
                  <a:srgbClr val="030303"/>
                </a:solidFill>
                <a:latin typeface="Times New Roman"/>
                <a:cs typeface="Times New Roman"/>
              </a:rPr>
              <a:t>T</a:t>
            </a:r>
            <a:r>
              <a:rPr dirty="0" smtClean="0" sz="1350" spc="50" i="1">
                <a:solidFill>
                  <a:srgbClr val="030303"/>
                </a:solidFill>
                <a:latin typeface="Times New Roman"/>
                <a:cs typeface="Times New Roman"/>
              </a:rPr>
              <a:t>ota</a:t>
            </a:r>
            <a:r>
              <a:rPr dirty="0" smtClean="0" sz="1350" spc="-22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32921" sz="2025" spc="-127" i="1">
                <a:solidFill>
                  <a:srgbClr val="030303"/>
                </a:solidFill>
                <a:latin typeface="Times New Roman"/>
                <a:cs typeface="Times New Roman"/>
              </a:rPr>
              <a:t>l</a:t>
            </a:r>
            <a:r>
              <a:rPr dirty="0" smtClean="0" baseline="32921" sz="2025" spc="52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32921" sz="2025" spc="-30" i="1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350" spc="50" i="1">
                <a:solidFill>
                  <a:srgbClr val="030303"/>
                </a:solidFill>
                <a:latin typeface="Times New Roman"/>
                <a:cs typeface="Times New Roman"/>
              </a:rPr>
              <a:t>rea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907539" y="2175509"/>
            <a:ext cx="2517140" cy="21780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50" spc="40" i="1">
                <a:solidFill>
                  <a:srgbClr val="030303"/>
                </a:solidFill>
                <a:latin typeface="Times New Roman"/>
                <a:cs typeface="Times New Roman"/>
              </a:rPr>
              <a:t>Density</a:t>
            </a:r>
            <a:r>
              <a:rPr dirty="0" smtClean="0" sz="1350" spc="11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50" i="1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350" spc="5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-6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35" i="1">
                <a:solidFill>
                  <a:srgbClr val="030303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350" spc="3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-9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-20" i="1">
                <a:solidFill>
                  <a:srgbClr val="030303"/>
                </a:solidFill>
                <a:latin typeface="Times New Roman"/>
                <a:cs typeface="Times New Roman"/>
              </a:rPr>
              <a:t>per</a:t>
            </a:r>
            <a:r>
              <a:rPr dirty="0" smtClean="0" sz="1350" spc="-2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-9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40" i="1">
                <a:solidFill>
                  <a:srgbClr val="030303"/>
                </a:solidFill>
                <a:latin typeface="Times New Roman"/>
                <a:cs typeface="Times New Roman"/>
              </a:rPr>
              <a:t>sq.</a:t>
            </a:r>
            <a:r>
              <a:rPr dirty="0" smtClean="0" sz="1350" spc="-8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90" i="1">
                <a:solidFill>
                  <a:srgbClr val="030303"/>
                </a:solidFill>
                <a:latin typeface="Times New Roman"/>
                <a:cs typeface="Times New Roman"/>
              </a:rPr>
              <a:t>km</a:t>
            </a:r>
            <a:r>
              <a:rPr dirty="0" smtClean="0" sz="1350" spc="9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=</a:t>
            </a:r>
            <a:endParaRPr sz="115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87044" y="2543301"/>
            <a:ext cx="5796280" cy="24142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24765" marR="20320" indent="426720">
              <a:lnSpc>
                <a:spcPct val="115199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increasing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density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per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sq.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km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area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over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period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time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depicts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increasing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connectivity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accessibility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system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whole.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000"/>
              </a:lnSpc>
              <a:spcBef>
                <a:spcPts val="44"/>
              </a:spcBef>
            </a:pPr>
            <a:endParaRPr sz="1000"/>
          </a:p>
          <a:p>
            <a:pPr marL="12700">
              <a:lnSpc>
                <a:spcPct val="100000"/>
              </a:lnSpc>
            </a:pPr>
            <a:r>
              <a:rPr dirty="0" smtClean="0" sz="1250" spc="65">
                <a:solidFill>
                  <a:srgbClr val="0A1A46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250" spc="70">
                <a:solidFill>
                  <a:srgbClr val="0A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A1A46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45">
                <a:solidFill>
                  <a:srgbClr val="0A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A1A46"/>
                </a:solidFill>
                <a:latin typeface="Times New Roman"/>
                <a:cs typeface="Times New Roman"/>
              </a:rPr>
              <a:t>Model: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3"/>
              </a:spcBef>
            </a:pPr>
            <a:endParaRPr sz="700"/>
          </a:p>
          <a:p>
            <a:pPr algn="just" marL="12700" marR="12700" indent="438784">
              <a:lnSpc>
                <a:spcPct val="116300"/>
              </a:lnSpc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set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interconnected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linear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features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through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materials,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goods,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people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transported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along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communication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information.is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achieved.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models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GIS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abstract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representations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components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characteristics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real-world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counterparts.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They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essentially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adaptations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vector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model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made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up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same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arc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line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segments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node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elements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any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vector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model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but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addition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special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attributes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illustrated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below: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200403" y="6969252"/>
            <a:ext cx="1337945" cy="13169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36830">
              <a:lnSpc>
                <a:spcPct val="100000"/>
              </a:lnSpc>
              <a:tabLst>
                <a:tab pos="365760" algn="l"/>
              </a:tabLst>
            </a:pPr>
            <a:r>
              <a:rPr dirty="0" smtClean="0" sz="2100" spc="185" b="1">
                <a:solidFill>
                  <a:srgbClr val="030303"/>
                </a:solidFill>
                <a:latin typeface="Arial"/>
                <a:cs typeface="Arial"/>
              </a:rPr>
              <a:t>e</a:t>
            </a:r>
            <a:r>
              <a:rPr dirty="0" smtClean="0" sz="2100" spc="185" b="1">
                <a:solidFill>
                  <a:srgbClr val="030303"/>
                </a:solidFill>
                <a:latin typeface="Arial"/>
                <a:cs typeface="Arial"/>
              </a:rPr>
              <a:t>	</a:t>
            </a:r>
            <a:r>
              <a:rPr dirty="0" smtClean="0" sz="1200" spc="-65" b="1">
                <a:solidFill>
                  <a:srgbClr val="030303"/>
                </a:solidFill>
                <a:latin typeface="Arial"/>
                <a:cs typeface="Arial"/>
              </a:rPr>
              <a:t>Vertices</a:t>
            </a:r>
            <a:endParaRPr sz="1200">
              <a:latin typeface="Arial"/>
              <a:cs typeface="Arial"/>
            </a:endParaRPr>
          </a:p>
          <a:p>
            <a:pPr>
              <a:lnSpc>
                <a:spcPts val="1200"/>
              </a:lnSpc>
              <a:spcBef>
                <a:spcPts val="12"/>
              </a:spcBef>
            </a:pPr>
            <a:endParaRPr sz="1200"/>
          </a:p>
          <a:p>
            <a:pPr marL="372110" indent="-341630">
              <a:lnSpc>
                <a:spcPct val="100000"/>
              </a:lnSpc>
              <a:buClr>
                <a:srgbClr val="030303"/>
              </a:buClr>
              <a:buFont typeface="Arial"/>
              <a:buChar char="•"/>
              <a:tabLst>
                <a:tab pos="372110" algn="l"/>
              </a:tabLst>
            </a:pPr>
            <a:r>
              <a:rPr dirty="0" smtClean="0" sz="1200" spc="-95" b="1">
                <a:solidFill>
                  <a:srgbClr val="030303"/>
                </a:solidFill>
                <a:latin typeface="Arial"/>
                <a:cs typeface="Arial"/>
              </a:rPr>
              <a:t>Junction</a:t>
            </a:r>
            <a:r>
              <a:rPr dirty="0" smtClean="0" sz="1200" spc="-95" b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00" spc="-70" b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00" spc="-75" b="1">
                <a:solidFill>
                  <a:srgbClr val="030303"/>
                </a:solidFill>
                <a:latin typeface="Arial"/>
                <a:cs typeface="Arial"/>
              </a:rPr>
              <a:t>node</a:t>
            </a:r>
            <a:endParaRPr sz="1200">
              <a:latin typeface="Arial"/>
              <a:cs typeface="Arial"/>
            </a:endParaRPr>
          </a:p>
          <a:p>
            <a:pPr>
              <a:lnSpc>
                <a:spcPts val="750"/>
              </a:lnSpc>
              <a:spcBef>
                <a:spcPts val="46"/>
              </a:spcBef>
            </a:pPr>
            <a:endParaRPr sz="750"/>
          </a:p>
          <a:p>
            <a:pPr marL="30480">
              <a:lnSpc>
                <a:spcPct val="100000"/>
              </a:lnSpc>
            </a:pPr>
            <a:r>
              <a:rPr dirty="0" smtClean="0" sz="1700" spc="45" b="1">
                <a:solidFill>
                  <a:srgbClr val="030303"/>
                </a:solidFill>
                <a:latin typeface="Arial"/>
                <a:cs typeface="Arial"/>
              </a:rPr>
              <a:t>A</a:t>
            </a:r>
            <a:endParaRPr sz="1700">
              <a:latin typeface="Arial"/>
              <a:cs typeface="Arial"/>
            </a:endParaRPr>
          </a:p>
          <a:p>
            <a:pPr>
              <a:lnSpc>
                <a:spcPts val="1000"/>
              </a:lnSpc>
              <a:spcBef>
                <a:spcPts val="9"/>
              </a:spcBef>
            </a:pPr>
            <a:endParaRPr sz="1000"/>
          </a:p>
          <a:p>
            <a:pPr marL="12700">
              <a:lnSpc>
                <a:spcPct val="100000"/>
              </a:lnSpc>
            </a:pPr>
            <a:r>
              <a:rPr dirty="0" smtClean="0" sz="1050" spc="145">
                <a:solidFill>
                  <a:srgbClr val="030303"/>
                </a:solidFill>
                <a:latin typeface="Arial"/>
                <a:cs typeface="Arial"/>
              </a:rPr>
              <a:t>,.</a:t>
            </a:r>
            <a:endParaRPr sz="105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566163" y="7790688"/>
            <a:ext cx="678815" cy="1943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70" b="1">
                <a:solidFill>
                  <a:srgbClr val="030303"/>
                </a:solidFill>
                <a:latin typeface="Arial"/>
                <a:cs typeface="Arial"/>
              </a:rPr>
              <a:t>End</a:t>
            </a:r>
            <a:r>
              <a:rPr dirty="0" smtClean="0" sz="1200" spc="-70" b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00" spc="-160" b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00" spc="-90" b="1">
                <a:solidFill>
                  <a:srgbClr val="030303"/>
                </a:solidFill>
                <a:latin typeface="Arial"/>
                <a:cs typeface="Arial"/>
              </a:rPr>
              <a:t>node</a:t>
            </a:r>
            <a:endParaRPr sz="12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560067" y="8114538"/>
            <a:ext cx="997585" cy="1714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b="1">
                <a:solidFill>
                  <a:srgbClr val="030303"/>
                </a:solidFill>
                <a:latin typeface="Arial"/>
                <a:cs typeface="Arial"/>
              </a:rPr>
              <a:t>Two-way </a:t>
            </a:r>
            <a:r>
              <a:rPr dirty="0" smtClean="0" sz="1050" spc="-114" b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050" spc="0" b="1">
                <a:solidFill>
                  <a:srgbClr val="030303"/>
                </a:solidFill>
                <a:latin typeface="Arial"/>
                <a:cs typeface="Arial"/>
              </a:rPr>
              <a:t>flows</a:t>
            </a:r>
            <a:endParaRPr sz="105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987044" y="8437626"/>
            <a:ext cx="5791200" cy="8051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70815">
              <a:lnSpc>
                <a:spcPct val="100000"/>
              </a:lnSpc>
            </a:pPr>
            <a:r>
              <a:rPr dirty="0" smtClean="0" sz="1050" spc="105">
                <a:solidFill>
                  <a:srgbClr val="030303"/>
                </a:solidFill>
                <a:latin typeface="Arial"/>
                <a:cs typeface="Arial"/>
              </a:rPr>
              <a:t>--....</a:t>
            </a:r>
            <a:r>
              <a:rPr dirty="0" smtClean="0" sz="1050" spc="105">
                <a:solidFill>
                  <a:srgbClr val="030303"/>
                </a:solidFill>
                <a:latin typeface="Arial"/>
                <a:cs typeface="Arial"/>
              </a:rPr>
              <a:t>  </a:t>
            </a:r>
            <a:r>
              <a:rPr dirty="0" smtClean="0" sz="1050" spc="-14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050" spc="25" b="1">
                <a:solidFill>
                  <a:srgbClr val="030303"/>
                </a:solidFill>
                <a:latin typeface="Arial"/>
                <a:cs typeface="Arial"/>
              </a:rPr>
              <a:t>One-way</a:t>
            </a:r>
            <a:r>
              <a:rPr dirty="0" smtClean="0" sz="1050" spc="25" b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050" spc="-90" b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050" spc="-15" b="1">
                <a:solidFill>
                  <a:srgbClr val="030303"/>
                </a:solidFill>
                <a:latin typeface="Arial"/>
                <a:cs typeface="Arial"/>
              </a:rPr>
              <a:t>flows</a:t>
            </a:r>
            <a:endParaRPr sz="1050">
              <a:latin typeface="Arial"/>
              <a:cs typeface="Arial"/>
            </a:endParaRPr>
          </a:p>
          <a:p>
            <a:pPr marL="12700" marR="12700" indent="432434">
              <a:lnSpc>
                <a:spcPct val="150400"/>
              </a:lnSpc>
              <a:spcBef>
                <a:spcPts val="470"/>
              </a:spcBef>
            </a:pP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model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arcs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become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links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representing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roads,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railways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air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routes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transport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networks;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power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lines,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cables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pipelines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37465">
              <a:lnSpc>
                <a:spcPct val="100000"/>
              </a:lnSpc>
            </a:pPr>
            <a:r>
              <a:rPr dirty="0" smtClean="0" sz="3250" spc="65">
                <a:solidFill>
                  <a:srgbClr val="B1080A"/>
                </a:solidFill>
                <a:latin typeface="Times New Roman"/>
                <a:cs typeface="Times New Roman"/>
              </a:rPr>
              <a:t>56</a:t>
            </a:r>
            <a:endParaRPr sz="3250">
              <a:latin typeface="Times New Roman"/>
              <a:cs typeface="Times New Roman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993139" y="342392"/>
            <a:ext cx="5791835" cy="86093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20320" indent="36195">
              <a:lnSpc>
                <a:spcPct val="152000"/>
              </a:lnSpc>
            </a:pPr>
            <a:r>
              <a:rPr dirty="0" smtClean="0" sz="1000" spc="35">
                <a:solidFill>
                  <a:srgbClr val="135615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00" spc="1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5">
                <a:solidFill>
                  <a:srgbClr val="135615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15">
                <a:solidFill>
                  <a:srgbClr val="135615"/>
                </a:solidFill>
                <a:latin typeface="Times New Roman"/>
                <a:cs typeface="Times New Roman"/>
              </a:rPr>
              <a:t>                                            </a:t>
            </a:r>
            <a:r>
              <a:rPr dirty="0" smtClean="0" sz="1000" spc="-9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30">
                <a:solidFill>
                  <a:srgbClr val="722318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777" sz="1500" spc="0">
                <a:solidFill>
                  <a:srgbClr val="722318"/>
                </a:solidFill>
                <a:latin typeface="Times New Roman"/>
                <a:cs typeface="Times New Roman"/>
              </a:rPr>
              <a:t>N</a:t>
            </a:r>
            <a:r>
              <a:rPr dirty="0" smtClean="0" baseline="2777" sz="1500" spc="67">
                <a:solidFill>
                  <a:srgbClr val="9C0F16"/>
                </a:solidFill>
                <a:latin typeface="Times New Roman"/>
                <a:cs typeface="Times New Roman"/>
              </a:rPr>
              <a:t>etwork</a:t>
            </a:r>
            <a:r>
              <a:rPr dirty="0" smtClean="0" baseline="2777" sz="1500" spc="75">
                <a:solidFill>
                  <a:srgbClr val="9C0F16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15">
                <a:solidFill>
                  <a:srgbClr val="9C0F16"/>
                </a:solidFill>
                <a:latin typeface="Times New Roman"/>
                <a:cs typeface="Times New Roman"/>
              </a:rPr>
              <a:t>Analysi</a:t>
            </a:r>
            <a:r>
              <a:rPr dirty="0" smtClean="0" baseline="2777" sz="1500" spc="67">
                <a:solidFill>
                  <a:srgbClr val="9C0F16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777" sz="1500" spc="150">
                <a:solidFill>
                  <a:srgbClr val="135615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777" sz="1500" spc="150">
                <a:solidFill>
                  <a:srgbClr val="135615"/>
                </a:solidFill>
                <a:latin typeface="Times New Roman"/>
                <a:cs typeface="Times New Roman"/>
              </a:rPr>
              <a:t>                               </a:t>
            </a:r>
            <a:r>
              <a:rPr dirty="0" smtClean="0" baseline="2777" sz="1500" spc="-22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65">
                <a:solidFill>
                  <a:srgbClr val="135615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5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135615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5"/>
                </a:solidFill>
                <a:latin typeface="Times New Roman"/>
                <a:cs typeface="Times New Roman"/>
              </a:rPr>
              <a:t>Taha</a:t>
            </a:r>
            <a:r>
              <a:rPr dirty="0" smtClean="0" sz="1000" spc="2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utilities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networks,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rivers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streams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hydrological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systems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.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nodes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turn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become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nodes,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stop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160">
                <a:solidFill>
                  <a:srgbClr val="282828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50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centers.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nodes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simply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endParaRPr sz="1300">
              <a:latin typeface="Times New Roman"/>
              <a:cs typeface="Times New Roman"/>
            </a:endParaRPr>
          </a:p>
          <a:p>
            <a:pPr marL="12700" marR="12700">
              <a:lnSpc>
                <a:spcPct val="145400"/>
              </a:lnSpc>
              <a:spcBef>
                <a:spcPts val="35"/>
              </a:spcBef>
            </a:pPr>
            <a:r>
              <a:rPr dirty="0" smtClean="0" sz="1300">
                <a:solidFill>
                  <a:srgbClr val="080808"/>
                </a:solidFill>
                <a:latin typeface="Times New Roman"/>
                <a:cs typeface="Times New Roman"/>
              </a:rPr>
              <a:t>endpoints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links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such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represent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junctions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transportnetworks,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confluences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stream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networks</a:t>
            </a:r>
            <a:r>
              <a:rPr dirty="0" smtClean="0" sz="1300" spc="-1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282828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30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switches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valves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utilities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networks.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Stops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locations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visited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during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journey.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5"/>
              </a:spcBef>
            </a:pPr>
            <a:endParaRPr sz="750"/>
          </a:p>
          <a:p>
            <a:pPr algn="just" marL="12700" marR="12700" indent="484505">
              <a:lnSpc>
                <a:spcPct val="145400"/>
              </a:lnSpc>
            </a:pP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They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be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stops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bus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route,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pick-up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drop-off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delivery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syste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m</a:t>
            </a:r>
            <a:r>
              <a:rPr dirty="0" smtClean="0" sz="1300" spc="35">
                <a:solidFill>
                  <a:srgbClr val="282828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14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sediment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sources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stream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network.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They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goods,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people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resources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transferred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some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form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transport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system.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Centers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discrete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locations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exists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resource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supply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some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form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attraction.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Examples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include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shopping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center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100">
                <a:solidFill>
                  <a:srgbClr val="282828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05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airport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35">
                <a:solidFill>
                  <a:srgbClr val="282828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45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school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35">
                <a:solidFill>
                  <a:srgbClr val="282828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14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hospitals.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larger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scale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centers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whole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city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transport,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resource,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networks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entire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country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being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considered.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43"/>
              </a:spcBef>
            </a:pPr>
            <a:endParaRPr sz="700"/>
          </a:p>
          <a:p>
            <a:pPr algn="just" marL="12700" marR="16510" indent="438784">
              <a:lnSpc>
                <a:spcPct val="146200"/>
              </a:lnSpc>
            </a:pP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Turns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represent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transition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links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greatly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affect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movement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through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systems.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turns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across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oncoming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traffic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road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take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longer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than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turns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down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slipway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100">
                <a:solidFill>
                  <a:srgbClr val="282828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05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whereas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turns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go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against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flow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traffic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one-way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streets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prohibited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altogether.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All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regarding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characteristics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links,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nodes,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stop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35">
                <a:solidFill>
                  <a:srgbClr val="282828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45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centers,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turns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stored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attribute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vector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model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database.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Two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key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characteristics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features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impedance,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supply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demand.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5"/>
              </a:spcBef>
            </a:pPr>
            <a:endParaRPr sz="750"/>
          </a:p>
          <a:p>
            <a:pPr algn="just" marL="12700" marR="17145" indent="429259">
              <a:lnSpc>
                <a:spcPct val="145400"/>
              </a:lnSpc>
            </a:pPr>
            <a:r>
              <a:rPr dirty="0" smtClean="0" sz="1300">
                <a:solidFill>
                  <a:srgbClr val="080808"/>
                </a:solidFill>
                <a:latin typeface="Times New Roman"/>
                <a:cs typeface="Times New Roman"/>
              </a:rPr>
              <a:t>Correct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topology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connectivity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extremely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analysis.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networks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should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good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topological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representations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real-world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they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mimic.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Correct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geographical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representation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analysis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very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300" spc="-1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282828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45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so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long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key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attribute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35">
                <a:solidFill>
                  <a:srgbClr val="282828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45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such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as,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impedance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distanc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35">
                <a:solidFill>
                  <a:srgbClr val="282828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14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preserved.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classic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example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famous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map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Culcutta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underground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system.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bears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little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resemblance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real-world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map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underground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systems,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would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far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too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complex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underground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users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follow.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Instead,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map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was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redrawn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simplify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making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easily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understood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whilst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same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time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maintaining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relative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connectivity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all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stations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network.</a:t>
            </a:r>
            <a:endParaRPr sz="1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2019-02-22T19:23:21Z</dcterms:created>
  <dcterms:modified xsi:type="dcterms:W3CDTF">2019-02-22T19:23:21Z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2019-02-05T00:00:00Z</vt:filetime>
  </property>
  <property fmtid="{D5CDD505-2E9C-101B-9397-08002B2CF9AE}" pid="3" name="LastSaved">
    <vt:filetime>2019-02-22T00:00:00Z</vt:filetime>
  </property>
</Properties>
</file>