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Default Extension="jpg" ContentType="image/jpg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7772400" cy="10071100"/>
  <p:notesSz cx="7772400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22041"/>
            <a:ext cx="6606540" cy="21149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9816"/>
            <a:ext cx="5440679" cy="25177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843"/>
            <a:ext cx="6995159" cy="161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6353"/>
            <a:ext cx="6995159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66123"/>
            <a:ext cx="2487167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6776" y="9127235"/>
            <a:ext cx="486664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6034">
              <a:lnSpc>
                <a:spcPct val="100000"/>
              </a:lnSpc>
            </a:pPr>
            <a:fld id="{81D60167-4931-47E6-BA6A-407CBD079E47}" type="slidenum"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Relationship Id="rId4" Type="http://schemas.openxmlformats.org/officeDocument/2006/relationships/image" Target="../media/image4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02070" y="411629"/>
            <a:ext cx="217170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">
                <a:solidFill>
                  <a:srgbClr val="1550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8E1115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000" spc="7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8E111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000" spc="-3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8E111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000" spc="10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8E1115"/>
                </a:solidFill>
                <a:latin typeface="Times New Roman"/>
                <a:cs typeface="Times New Roman"/>
              </a:rPr>
              <a:t>Analysi</a:t>
            </a:r>
            <a:r>
              <a:rPr dirty="0" smtClean="0" sz="1000" spc="40">
                <a:solidFill>
                  <a:srgbClr val="8E1115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54538" rIns="0" bIns="0" rtlCol="0" vert="horz">
            <a:noAutofit/>
          </a:bodyPr>
          <a:lstStyle/>
          <a:p>
            <a:pPr marL="26034">
              <a:lnSpc>
                <a:spcPct val="100000"/>
              </a:lnSpc>
            </a:pPr>
            <a:r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28</a:t>
            </a:r>
            <a:endParaRPr sz="29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6089" y="664025"/>
            <a:ext cx="5795645" cy="270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1300" spc="25">
                <a:solidFill>
                  <a:srgbClr val="0C1C46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300" spc="95">
                <a:solidFill>
                  <a:srgbClr val="0C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C1C46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0">
                <a:solidFill>
                  <a:srgbClr val="0C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C1C46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45">
                <a:solidFill>
                  <a:srgbClr val="0C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1C46"/>
                </a:solidFill>
                <a:latin typeface="Times New Roman"/>
                <a:cs typeface="Times New Roman"/>
              </a:rPr>
              <a:t>Analysis: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3"/>
              </a:spcBef>
            </a:pPr>
            <a:endParaRPr sz="700"/>
          </a:p>
          <a:p>
            <a:pPr algn="just" marL="12700" marR="12700" indent="441325">
              <a:lnSpc>
                <a:spcPct val="1454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social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phenomena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prime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people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working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work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settings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government,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academic,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private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enterprise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people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working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disciplines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thought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realm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geography,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prominent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ecology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biology,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medicine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public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health,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statistics.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9"/>
              </a:spcBef>
            </a:pPr>
            <a:endParaRPr sz="800"/>
          </a:p>
          <a:p>
            <a:pPr algn="just" marL="12700" marR="35560" indent="435609">
              <a:lnSpc>
                <a:spcPct val="143600"/>
              </a:lnSpc>
            </a:pP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patterns,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distributions: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uniform,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random,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clustered,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58002" y="3601337"/>
            <a:ext cx="61023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40">
                <a:solidFill>
                  <a:srgbClr val="343434"/>
                </a:solidFill>
                <a:latin typeface="Arial"/>
                <a:cs typeface="Arial"/>
              </a:rPr>
              <a:t>a</a:t>
            </a:r>
            <a:r>
              <a:rPr dirty="0" smtClean="0" sz="950" spc="10">
                <a:solidFill>
                  <a:srgbClr val="4B4D4F"/>
                </a:solidFill>
                <a:latin typeface="Arial"/>
                <a:cs typeface="Arial"/>
              </a:rPr>
              <a:t>)</a:t>
            </a:r>
            <a:r>
              <a:rPr dirty="0" smtClean="0" sz="950" spc="-25">
                <a:solidFill>
                  <a:srgbClr val="4B4D4F"/>
                </a:solidFill>
                <a:latin typeface="Arial"/>
                <a:cs typeface="Arial"/>
              </a:rPr>
              <a:t> </a:t>
            </a:r>
            <a:r>
              <a:rPr dirty="0" smtClean="0" sz="950" spc="10">
                <a:solidFill>
                  <a:srgbClr val="1F1F21"/>
                </a:solidFill>
                <a:latin typeface="Arial"/>
                <a:cs typeface="Arial"/>
              </a:rPr>
              <a:t>Uniform</a:t>
            </a:r>
            <a:endParaRPr sz="9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83184" y="3601337"/>
            <a:ext cx="63563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">
                <a:solidFill>
                  <a:srgbClr val="343434"/>
                </a:solidFill>
                <a:latin typeface="Arial"/>
                <a:cs typeface="Arial"/>
              </a:rPr>
              <a:t>b</a:t>
            </a:r>
            <a:r>
              <a:rPr dirty="0" smtClean="0" sz="950" spc="10">
                <a:solidFill>
                  <a:srgbClr val="4B4D4F"/>
                </a:solidFill>
                <a:latin typeface="Arial"/>
                <a:cs typeface="Arial"/>
              </a:rPr>
              <a:t>)</a:t>
            </a:r>
            <a:r>
              <a:rPr dirty="0" smtClean="0" sz="950" spc="25">
                <a:solidFill>
                  <a:srgbClr val="4B4D4F"/>
                </a:solidFill>
                <a:latin typeface="Arial"/>
                <a:cs typeface="Arial"/>
              </a:rPr>
              <a:t> </a:t>
            </a:r>
            <a:r>
              <a:rPr dirty="0" smtClean="0" sz="950" spc="-25">
                <a:solidFill>
                  <a:srgbClr val="050505"/>
                </a:solidFill>
                <a:latin typeface="Arial"/>
                <a:cs typeface="Arial"/>
              </a:rPr>
              <a:t>R</a:t>
            </a:r>
            <a:r>
              <a:rPr dirty="0" smtClean="0" sz="950" spc="15">
                <a:solidFill>
                  <a:srgbClr val="343434"/>
                </a:solidFill>
                <a:latin typeface="Arial"/>
                <a:cs typeface="Arial"/>
              </a:rPr>
              <a:t>andom</a:t>
            </a:r>
            <a:endParaRPr sz="9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90207" y="3601337"/>
            <a:ext cx="70231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45">
                <a:solidFill>
                  <a:srgbClr val="343434"/>
                </a:solidFill>
                <a:latin typeface="Arial"/>
                <a:cs typeface="Arial"/>
              </a:rPr>
              <a:t>c</a:t>
            </a:r>
            <a:r>
              <a:rPr dirty="0" smtClean="0" sz="950" spc="10">
                <a:solidFill>
                  <a:srgbClr val="4B4D4F"/>
                </a:solidFill>
                <a:latin typeface="Arial"/>
                <a:cs typeface="Arial"/>
              </a:rPr>
              <a:t>)</a:t>
            </a:r>
            <a:r>
              <a:rPr dirty="0" smtClean="0" sz="950" spc="-25">
                <a:solidFill>
                  <a:srgbClr val="4B4D4F"/>
                </a:solidFill>
                <a:latin typeface="Arial"/>
                <a:cs typeface="Arial"/>
              </a:rPr>
              <a:t> </a:t>
            </a:r>
            <a:r>
              <a:rPr dirty="0" smtClean="0" sz="950" spc="25">
                <a:solidFill>
                  <a:srgbClr val="343434"/>
                </a:solidFill>
                <a:latin typeface="Arial"/>
                <a:cs typeface="Arial"/>
              </a:rPr>
              <a:t>C</a:t>
            </a:r>
            <a:r>
              <a:rPr dirty="0" smtClean="0" sz="950" spc="-25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950" spc="15">
                <a:solidFill>
                  <a:srgbClr val="343434"/>
                </a:solidFill>
                <a:latin typeface="Arial"/>
                <a:cs typeface="Arial"/>
              </a:rPr>
              <a:t>ustered</a:t>
            </a:r>
            <a:endParaRPr sz="9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62847" y="3867121"/>
            <a:ext cx="54292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415"/>
              </a:lnSpc>
            </a:pPr>
            <a:r>
              <a:rPr dirty="0" smtClean="0" sz="1850" spc="145">
                <a:solidFill>
                  <a:srgbClr val="343434"/>
                </a:solidFill>
                <a:latin typeface="Arial"/>
                <a:cs typeface="Arial"/>
              </a:rPr>
              <a:t>.</a:t>
            </a:r>
            <a:r>
              <a:rPr dirty="0" smtClean="0" baseline="20325" sz="3075" spc="-75">
                <a:solidFill>
                  <a:srgbClr val="343434"/>
                </a:solidFill>
                <a:latin typeface="Arial"/>
                <a:cs typeface="Arial"/>
              </a:rPr>
              <a:t>.</a:t>
            </a:r>
            <a:r>
              <a:rPr dirty="0" smtClean="0" baseline="45138" sz="2400" spc="390">
                <a:solidFill>
                  <a:srgbClr val="343434"/>
                </a:solidFill>
                <a:latin typeface="Arial"/>
                <a:cs typeface="Arial"/>
              </a:rPr>
              <a:t>.</a:t>
            </a:r>
            <a:r>
              <a:rPr dirty="0" smtClean="0" baseline="22522" sz="2775" spc="-284">
                <a:solidFill>
                  <a:srgbClr val="343434"/>
                </a:solidFill>
                <a:latin typeface="Arial"/>
                <a:cs typeface="Arial"/>
              </a:rPr>
              <a:t>.</a:t>
            </a:r>
            <a:r>
              <a:rPr dirty="0" smtClean="0" sz="1600" spc="200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600" spc="-5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850" spc="265">
                <a:solidFill>
                  <a:srgbClr val="1F1F21"/>
                </a:solidFill>
                <a:latin typeface="Arial"/>
                <a:cs typeface="Arial"/>
              </a:rPr>
              <a:t>.</a:t>
            </a:r>
            <a:endParaRPr sz="1850">
              <a:latin typeface="Arial"/>
              <a:cs typeface="Arial"/>
            </a:endParaRPr>
          </a:p>
          <a:p>
            <a:pPr marL="103505">
              <a:lnSpc>
                <a:spcPts val="1045"/>
              </a:lnSpc>
            </a:pPr>
            <a:r>
              <a:rPr dirty="0" smtClean="0" sz="2050" spc="-170">
                <a:solidFill>
                  <a:srgbClr val="050505"/>
                </a:solidFill>
                <a:latin typeface="Arial"/>
                <a:cs typeface="Arial"/>
              </a:rPr>
              <a:t>..</a:t>
            </a:r>
            <a:endParaRPr sz="20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62847" y="4136092"/>
            <a:ext cx="24892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70">
                <a:solidFill>
                  <a:srgbClr val="1F1F21"/>
                </a:solidFill>
                <a:latin typeface="Arial"/>
                <a:cs typeface="Arial"/>
              </a:rPr>
              <a:t>.</a:t>
            </a:r>
            <a:r>
              <a:rPr dirty="0" smtClean="0" sz="1600" spc="260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600" spc="70">
                <a:solidFill>
                  <a:srgbClr val="1F1F21"/>
                </a:solidFill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31852" y="4272607"/>
            <a:ext cx="11239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235">
                <a:solidFill>
                  <a:srgbClr val="343434"/>
                </a:solidFill>
                <a:latin typeface="Arial"/>
                <a:cs typeface="Arial"/>
              </a:rPr>
              <a:t>..</a:t>
            </a:r>
            <a:endParaRPr sz="20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43233" y="4393257"/>
            <a:ext cx="142240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605">
                <a:solidFill>
                  <a:srgbClr val="1F1F21"/>
                </a:solidFill>
                <a:latin typeface="Arial"/>
                <a:cs typeface="Arial"/>
              </a:rPr>
              <a:t>: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6089" y="5354970"/>
            <a:ext cx="5798820" cy="34715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41325">
              <a:lnSpc>
                <a:spcPct val="1455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points.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dispersed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uniformly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exhibits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dictates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point.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words,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process,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perfectly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predict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20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25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going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be.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unit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up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down)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right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left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1300" spc="254">
                <a:solidFill>
                  <a:srgbClr val="050505"/>
                </a:solidFill>
                <a:latin typeface="Arial"/>
                <a:cs typeface="Arial"/>
              </a:rPr>
              <a:t>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rarely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naturally,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engineering.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prime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traffic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lights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intersections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rect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1F1F21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5">
                <a:solidFill>
                  <a:srgbClr val="1F1F21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ular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1F1F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treet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2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34343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204">
                <a:solidFill>
                  <a:srgbClr val="3434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Manhattan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grid.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street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networ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k</a:t>
            </a:r>
            <a:r>
              <a:rPr dirty="0" smtClean="0" sz="1300" spc="75">
                <a:solidFill>
                  <a:srgbClr val="1F1F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street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intervals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directions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north-south 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east-west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)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traffic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lights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intersections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will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uniformly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pattern.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6017" y="3833214"/>
            <a:ext cx="617674" cy="10900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209482" y="3536487"/>
            <a:ext cx="1308016" cy="17985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699167" y="3560709"/>
            <a:ext cx="1102124" cy="13867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507263" y="3083500"/>
            <a:ext cx="4733658" cy="0"/>
          </a:xfrm>
          <a:custGeom>
            <a:avLst/>
            <a:gdLst/>
            <a:ahLst/>
            <a:cxnLst/>
            <a:rect l="l" t="t" r="r" b="b"/>
            <a:pathLst>
              <a:path w="4733658" h="0">
                <a:moveTo>
                  <a:pt x="0" y="0"/>
                </a:moveTo>
                <a:lnTo>
                  <a:pt x="4733658" y="0"/>
                </a:lnTo>
              </a:path>
            </a:pathLst>
          </a:custGeom>
          <a:ln w="30266">
            <a:solidFill>
              <a:srgbClr val="0303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525424" y="3068369"/>
            <a:ext cx="0" cy="2553949"/>
          </a:xfrm>
          <a:custGeom>
            <a:avLst/>
            <a:gdLst/>
            <a:ahLst/>
            <a:cxnLst/>
            <a:rect l="l" t="t" r="r" b="b"/>
            <a:pathLst>
              <a:path w="0" h="2553949">
                <a:moveTo>
                  <a:pt x="0" y="2553949"/>
                </a:moveTo>
                <a:lnTo>
                  <a:pt x="0" y="0"/>
                </a:lnTo>
              </a:path>
            </a:pathLst>
          </a:custGeom>
          <a:ln w="36319">
            <a:solidFill>
              <a:srgbClr val="0303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173124" y="3861183"/>
            <a:ext cx="569006" cy="0"/>
          </a:xfrm>
          <a:custGeom>
            <a:avLst/>
            <a:gdLst/>
            <a:ahLst/>
            <a:cxnLst/>
            <a:rect l="l" t="t" r="r" b="b"/>
            <a:pathLst>
              <a:path w="569006" h="0">
                <a:moveTo>
                  <a:pt x="0" y="0"/>
                </a:moveTo>
                <a:lnTo>
                  <a:pt x="569006" y="0"/>
                </a:lnTo>
              </a:path>
            </a:pathLst>
          </a:custGeom>
          <a:ln w="42372">
            <a:solidFill>
              <a:srgbClr val="0C0C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561744" y="5159340"/>
            <a:ext cx="1561743" cy="0"/>
          </a:xfrm>
          <a:custGeom>
            <a:avLst/>
            <a:gdLst/>
            <a:ahLst/>
            <a:cxnLst/>
            <a:rect l="l" t="t" r="r" b="b"/>
            <a:pathLst>
              <a:path w="1561743" h="0">
                <a:moveTo>
                  <a:pt x="0" y="0"/>
                </a:moveTo>
                <a:lnTo>
                  <a:pt x="1561743" y="0"/>
                </a:lnTo>
              </a:path>
            </a:pathLst>
          </a:custGeom>
          <a:ln w="18159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507263" y="5601136"/>
            <a:ext cx="4733658" cy="0"/>
          </a:xfrm>
          <a:custGeom>
            <a:avLst/>
            <a:gdLst/>
            <a:ahLst/>
            <a:cxnLst/>
            <a:rect l="l" t="t" r="r" b="b"/>
            <a:pathLst>
              <a:path w="4733658" h="0">
                <a:moveTo>
                  <a:pt x="0" y="0"/>
                </a:moveTo>
                <a:lnTo>
                  <a:pt x="4733658" y="0"/>
                </a:lnTo>
              </a:path>
            </a:pathLst>
          </a:custGeom>
          <a:ln w="42372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636805" y="5180521"/>
            <a:ext cx="1604116" cy="0"/>
          </a:xfrm>
          <a:custGeom>
            <a:avLst/>
            <a:gdLst/>
            <a:ahLst/>
            <a:cxnLst/>
            <a:rect l="l" t="t" r="r" b="b"/>
            <a:pathLst>
              <a:path w="1604116" h="0">
                <a:moveTo>
                  <a:pt x="0" y="0"/>
                </a:moveTo>
                <a:lnTo>
                  <a:pt x="1604116" y="0"/>
                </a:lnTo>
              </a:path>
            </a:pathLst>
          </a:custGeom>
          <a:ln w="12106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6219736" y="3068369"/>
            <a:ext cx="0" cy="2553949"/>
          </a:xfrm>
          <a:custGeom>
            <a:avLst/>
            <a:gdLst/>
            <a:ahLst/>
            <a:cxnLst/>
            <a:rect l="l" t="t" r="r" b="b"/>
            <a:pathLst>
              <a:path w="0" h="2553949">
                <a:moveTo>
                  <a:pt x="0" y="2553949"/>
                </a:moveTo>
                <a:lnTo>
                  <a:pt x="0" y="0"/>
                </a:lnTo>
              </a:path>
            </a:pathLst>
          </a:custGeom>
          <a:ln w="42372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444311" y="1234610"/>
            <a:ext cx="0" cy="695981"/>
          </a:xfrm>
          <a:custGeom>
            <a:avLst/>
            <a:gdLst/>
            <a:ahLst/>
            <a:cxnLst/>
            <a:rect l="l" t="t" r="r" b="b"/>
            <a:pathLst>
              <a:path w="0" h="695981">
                <a:moveTo>
                  <a:pt x="0" y="695981"/>
                </a:moveTo>
                <a:lnTo>
                  <a:pt x="0" y="0"/>
                </a:lnTo>
              </a:path>
            </a:pathLst>
          </a:custGeom>
          <a:ln w="1210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992143" y="9119579"/>
            <a:ext cx="152654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significantly</a:t>
            </a:r>
            <a:r>
              <a:rPr dirty="0" smtClean="0" sz="1150" spc="10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non-zero.</a:t>
            </a:r>
            <a:endParaRPr sz="115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30644" y="9181774"/>
            <a:ext cx="451484" cy="450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00" spc="60">
                <a:solidFill>
                  <a:srgbClr val="AC080A"/>
                </a:solidFill>
                <a:latin typeface="Arial"/>
                <a:cs typeface="Arial"/>
              </a:rPr>
              <a:t>37</a:t>
            </a:r>
            <a:endParaRPr sz="29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02070" y="411629"/>
            <a:ext cx="217170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">
                <a:solidFill>
                  <a:srgbClr val="1550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40">
                <a:solidFill>
                  <a:srgbClr val="8E1115"/>
                </a:solidFill>
                <a:latin typeface="Times New Roman"/>
                <a:cs typeface="Times New Roman"/>
              </a:rPr>
              <a:t>Geosta</a:t>
            </a:r>
            <a:r>
              <a:rPr dirty="0" smtClean="0" sz="1000" spc="50">
                <a:solidFill>
                  <a:srgbClr val="8E1115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45">
                <a:solidFill>
                  <a:srgbClr val="AC080A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15">
                <a:solidFill>
                  <a:srgbClr val="8E1115"/>
                </a:solidFill>
                <a:latin typeface="Times New Roman"/>
                <a:cs typeface="Times New Roman"/>
              </a:rPr>
              <a:t>stical</a:t>
            </a:r>
            <a:r>
              <a:rPr dirty="0" smtClean="0" sz="1000" spc="-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8E111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000" spc="-3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8E111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000" spc="10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8E1115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110">
                <a:solidFill>
                  <a:srgbClr val="AC080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50">
                <a:solidFill>
                  <a:srgbClr val="8E1115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-25">
                <a:solidFill>
                  <a:srgbClr val="8E1115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70">
                <a:solidFill>
                  <a:srgbClr val="AC080A"/>
                </a:solidFill>
                <a:latin typeface="Times New Roman"/>
                <a:cs typeface="Times New Roman"/>
              </a:rPr>
              <a:t>y</a:t>
            </a:r>
            <a:r>
              <a:rPr dirty="0" smtClean="0" sz="1000" spc="15">
                <a:solidFill>
                  <a:srgbClr val="8E1115"/>
                </a:solidFill>
                <a:latin typeface="Times New Roman"/>
                <a:cs typeface="Times New Roman"/>
              </a:rPr>
              <a:t>si</a:t>
            </a:r>
            <a:r>
              <a:rPr dirty="0" smtClean="0" sz="1000" spc="-55">
                <a:solidFill>
                  <a:srgbClr val="8E1115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888027" y="5224170"/>
            <a:ext cx="720725" cy="328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29895">
              <a:lnSpc>
                <a:spcPct val="100000"/>
              </a:lnSpc>
            </a:pPr>
            <a:r>
              <a:rPr dirty="0" smtClean="0" sz="800" spc="75" i="1">
                <a:solidFill>
                  <a:srgbClr val="505252"/>
                </a:solidFill>
                <a:latin typeface="Times New Roman"/>
                <a:cs typeface="Times New Roman"/>
              </a:rPr>
              <a:t>h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4"/>
              </a:spcBef>
            </a:pPr>
            <a:endParaRPr sz="550"/>
          </a:p>
          <a:p>
            <a:pPr marL="12700">
              <a:lnSpc>
                <a:spcPct val="100000"/>
              </a:lnSpc>
            </a:pPr>
            <a:r>
              <a:rPr dirty="0" smtClean="0" sz="800" spc="0">
                <a:solidFill>
                  <a:srgbClr val="3D3D42"/>
                </a:solidFill>
                <a:latin typeface="Times New Roman"/>
                <a:cs typeface="Times New Roman"/>
              </a:rPr>
              <a:t>Spheric</a:t>
            </a:r>
            <a:r>
              <a:rPr dirty="0" smtClean="0" sz="800" spc="5">
                <a:solidFill>
                  <a:srgbClr val="3D3D42"/>
                </a:solidFill>
                <a:latin typeface="Times New Roman"/>
                <a:cs typeface="Times New Roman"/>
              </a:rPr>
              <a:t>a</a:t>
            </a:r>
            <a:r>
              <a:rPr dirty="0" smtClean="0" sz="800" spc="120">
                <a:solidFill>
                  <a:srgbClr val="212A3F"/>
                </a:solidFill>
                <a:latin typeface="Times New Roman"/>
                <a:cs typeface="Times New Roman"/>
              </a:rPr>
              <a:t>l</a:t>
            </a:r>
            <a:r>
              <a:rPr dirty="0" smtClean="0" sz="800" spc="-70">
                <a:solidFill>
                  <a:srgbClr val="212A3F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0">
                <a:solidFill>
                  <a:srgbClr val="3D3D42"/>
                </a:solidFill>
                <a:latin typeface="Times New Roman"/>
                <a:cs typeface="Times New Roman"/>
              </a:rPr>
              <a:t>Mode</a:t>
            </a:r>
            <a:r>
              <a:rPr dirty="0" smtClean="0" sz="800" spc="0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76890" y="5387574"/>
            <a:ext cx="60579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0">
                <a:solidFill>
                  <a:srgbClr val="3D3D42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800" spc="15">
                <a:solidFill>
                  <a:srgbClr val="3D3D42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20">
                <a:solidFill>
                  <a:srgbClr val="3D3D42"/>
                </a:solidFill>
                <a:latin typeface="Times New Roman"/>
                <a:cs typeface="Times New Roman"/>
              </a:rPr>
              <a:t>Mod</a:t>
            </a:r>
            <a:r>
              <a:rPr dirty="0" smtClean="0" sz="800" spc="5">
                <a:solidFill>
                  <a:srgbClr val="3D3D42"/>
                </a:solidFill>
                <a:latin typeface="Times New Roman"/>
                <a:cs typeface="Times New Roman"/>
              </a:rPr>
              <a:t>e</a:t>
            </a:r>
            <a:r>
              <a:rPr dirty="0" smtClean="0" sz="800" spc="0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90207" y="5387574"/>
            <a:ext cx="823594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>
                <a:solidFill>
                  <a:srgbClr val="3D3D42"/>
                </a:solidFill>
                <a:latin typeface="Times New Roman"/>
                <a:cs typeface="Times New Roman"/>
              </a:rPr>
              <a:t>Exponential</a:t>
            </a:r>
            <a:r>
              <a:rPr dirty="0" smtClean="0" sz="800" spc="90">
                <a:solidFill>
                  <a:srgbClr val="3D3D42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5">
                <a:solidFill>
                  <a:srgbClr val="3D3D42"/>
                </a:solidFill>
                <a:latin typeface="Times New Roman"/>
                <a:cs typeface="Times New Roman"/>
              </a:rPr>
              <a:t>Model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92143" y="5759819"/>
            <a:ext cx="5786120" cy="9671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0">
                <a:solidFill>
                  <a:srgbClr val="0C1C46"/>
                </a:solidFill>
                <a:latin typeface="Times New Roman"/>
                <a:cs typeface="Times New Roman"/>
              </a:rPr>
              <a:t>Correlogram: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17"/>
              </a:spcBef>
            </a:pPr>
            <a:endParaRPr sz="650"/>
          </a:p>
          <a:p>
            <a:pPr algn="just" marL="12700" marR="12700" indent="429259">
              <a:lnSpc>
                <a:spcPct val="112999"/>
              </a:lnSpc>
            </a:pP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correlogram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correlation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statistics.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300" spc="220">
                <a:solidFill>
                  <a:srgbClr val="030303"/>
                </a:solidFill>
                <a:latin typeface="Arial"/>
                <a:cs typeface="Arial"/>
              </a:rPr>
              <a:t>n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correlogram,</a:t>
            </a:r>
            <a:r>
              <a:rPr dirty="0" smtClean="0" sz="130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autocorrelation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plot,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is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plot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of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autocorrelations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 i="1">
                <a:solidFill>
                  <a:srgbClr val="030303"/>
                </a:solidFill>
                <a:latin typeface="Arial"/>
                <a:cs typeface="Arial"/>
              </a:rPr>
              <a:t>r(h)</a:t>
            </a:r>
            <a:r>
              <a:rPr dirty="0" smtClean="0" sz="1250" spc="-8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versus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 i="1">
                <a:solidFill>
                  <a:srgbClr val="030303"/>
                </a:solidFill>
                <a:latin typeface="Arial"/>
                <a:cs typeface="Arial"/>
              </a:rPr>
              <a:t>(h)</a:t>
            </a:r>
            <a:r>
              <a:rPr dirty="0" smtClean="0" sz="1250" spc="-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lags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83184" y="6806817"/>
            <a:ext cx="151574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162685" algn="l"/>
              </a:tabLst>
            </a:pPr>
            <a:r>
              <a:rPr dirty="0" smtClean="0" sz="1300" spc="35" i="1">
                <a:solidFill>
                  <a:srgbClr val="030303"/>
                </a:solidFill>
                <a:latin typeface="Arial"/>
                <a:cs typeface="Arial"/>
              </a:rPr>
              <a:t>C(h)</a:t>
            </a:r>
            <a:r>
              <a:rPr dirty="0" smtClean="0" sz="1300" spc="35" i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300" spc="35" i="1">
                <a:solidFill>
                  <a:srgbClr val="030303"/>
                </a:solidFill>
                <a:latin typeface="Arial"/>
                <a:cs typeface="Arial"/>
              </a:rPr>
              <a:t>C(h)</a:t>
            </a:r>
            <a:endParaRPr sz="13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838390" y="6933910"/>
            <a:ext cx="210947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0" i="1">
                <a:solidFill>
                  <a:srgbClr val="030303"/>
                </a:solidFill>
                <a:latin typeface="Arial"/>
                <a:cs typeface="Arial"/>
              </a:rPr>
              <a:t>r(h)</a:t>
            </a:r>
            <a:r>
              <a:rPr dirty="0" smtClean="0" sz="1250" spc="6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2030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300" spc="1245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1250" spc="50" i="1">
                <a:solidFill>
                  <a:srgbClr val="030303"/>
                </a:solidFill>
                <a:latin typeface="Arial"/>
                <a:cs typeface="Arial"/>
              </a:rPr>
              <a:t>or</a:t>
            </a:r>
            <a:r>
              <a:rPr dirty="0" smtClean="0" sz="1250" spc="10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35" i="1">
                <a:solidFill>
                  <a:srgbClr val="030303"/>
                </a:solidFill>
                <a:latin typeface="Arial"/>
                <a:cs typeface="Arial"/>
              </a:rPr>
              <a:t>r(h)</a:t>
            </a:r>
            <a:r>
              <a:rPr dirty="0" smtClean="0" sz="1250" spc="7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1595">
                <a:solidFill>
                  <a:srgbClr val="030303"/>
                </a:solidFill>
                <a:latin typeface="Arial"/>
                <a:cs typeface="Arial"/>
              </a:rPr>
              <a:t>=-</a:t>
            </a:r>
            <a:endParaRPr sz="13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92144" y="7063088"/>
            <a:ext cx="16256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65">
                <a:solidFill>
                  <a:srgbClr val="030303"/>
                </a:solidFill>
                <a:latin typeface="Arial"/>
                <a:cs typeface="Arial"/>
              </a:rPr>
              <a:t>crz</a:t>
            </a:r>
            <a:endParaRPr sz="9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48318" y="7012288"/>
            <a:ext cx="154305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210">
                <a:solidFill>
                  <a:srgbClr val="030303"/>
                </a:solidFill>
                <a:latin typeface="Arial"/>
                <a:cs typeface="Arial"/>
              </a:rPr>
              <a:t>s2</a:t>
            </a:r>
            <a:endParaRPr sz="13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76890" y="7155060"/>
            <a:ext cx="10350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30">
                <a:solidFill>
                  <a:srgbClr val="030303"/>
                </a:solidFill>
                <a:latin typeface="Times New Roman"/>
                <a:cs typeface="Times New Roman"/>
              </a:rPr>
              <a:t>Z;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20958" y="7155060"/>
            <a:ext cx="110489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5">
                <a:solidFill>
                  <a:srgbClr val="030303"/>
                </a:solidFill>
                <a:latin typeface="Times New Roman"/>
                <a:cs typeface="Times New Roman"/>
              </a:rPr>
              <a:t>Z;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27009" y="7362708"/>
            <a:ext cx="791210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80" i="1">
                <a:solidFill>
                  <a:srgbClr val="030303"/>
                </a:solidFill>
                <a:latin typeface="Times New Roman"/>
                <a:cs typeface="Times New Roman"/>
              </a:rPr>
              <a:t>Zl</a:t>
            </a:r>
            <a:r>
              <a:rPr dirty="0" smtClean="0" sz="1100" spc="8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7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6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29" i="1" u="heavy">
                <a:solidFill>
                  <a:srgbClr val="030303"/>
                </a:solidFill>
                <a:latin typeface="Arial"/>
                <a:cs typeface="Arial"/>
              </a:rPr>
              <a:t>2:</a:t>
            </a:r>
            <a:r>
              <a:rPr dirty="0" smtClean="0" sz="1450" spc="-265" i="1" u="heavy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15" i="1" u="heavy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100" spc="15" i="1" u="heavy">
                <a:solidFill>
                  <a:srgbClr val="030303"/>
                </a:solidFill>
                <a:latin typeface="Times New Roman"/>
                <a:cs typeface="Times New Roman"/>
              </a:rPr>
              <a:t>Zi</a:t>
            </a:r>
            <a:r>
              <a:rPr dirty="0" smtClean="0" sz="1100" spc="15" i="1" u="heavy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100" spc="25" i="1" u="heavy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45170" y="7324608"/>
            <a:ext cx="917575" cy="278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229" i="1">
                <a:solidFill>
                  <a:srgbClr val="030303"/>
                </a:solidFill>
                <a:latin typeface="Arial"/>
                <a:cs typeface="Arial"/>
              </a:rPr>
              <a:t>2:</a:t>
            </a:r>
            <a:r>
              <a:rPr dirty="0" smtClean="0" sz="1450" spc="-21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750" spc="370" i="1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sz="1750" spc="8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750" spc="34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7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29" i="1" u="heavy">
                <a:solidFill>
                  <a:srgbClr val="030303"/>
                </a:solidFill>
                <a:latin typeface="Arial"/>
                <a:cs typeface="Arial"/>
              </a:rPr>
              <a:t>2:</a:t>
            </a:r>
            <a:r>
              <a:rPr dirty="0" smtClean="0" sz="1450" spc="-265" i="1" u="heavy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25" i="1" u="heavy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100" spc="25" i="1" u="heavy">
                <a:solidFill>
                  <a:srgbClr val="030303"/>
                </a:solidFill>
                <a:latin typeface="Times New Roman"/>
                <a:cs typeface="Times New Roman"/>
              </a:rPr>
              <a:t>Zi</a:t>
            </a:r>
            <a:r>
              <a:rPr dirty="0" smtClean="0" sz="1100" spc="25" i="1" u="heavy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100" spc="35" i="1" u="heavy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40569" y="7594771"/>
            <a:ext cx="104203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245"/>
              </a:lnSpc>
            </a:pPr>
            <a:r>
              <a:rPr dirty="0" smtClean="0" sz="1100" spc="20">
                <a:solidFill>
                  <a:srgbClr val="030303"/>
                </a:solidFill>
                <a:latin typeface="Times New Roman"/>
                <a:cs typeface="Times New Roman"/>
              </a:rPr>
              <a:t>Varince</a:t>
            </a:r>
            <a:r>
              <a:rPr dirty="0" smtClean="0" sz="11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3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1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030303"/>
                </a:solidFill>
                <a:latin typeface="Arial"/>
                <a:cs typeface="Arial"/>
              </a:rPr>
              <a:t>cr</a:t>
            </a:r>
            <a:r>
              <a:rPr dirty="0" smtClean="0" sz="950" spc="0">
                <a:solidFill>
                  <a:srgbClr val="030303"/>
                </a:solidFill>
                <a:latin typeface="Arial"/>
                <a:cs typeface="Arial"/>
              </a:rPr>
              <a:t> . </a:t>
            </a:r>
            <a:r>
              <a:rPr dirty="0" smtClean="0" sz="950" spc="-10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13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endParaRPr sz="1100">
              <a:latin typeface="Times New Roman"/>
              <a:cs typeface="Times New Roman"/>
            </a:endParaRPr>
          </a:p>
          <a:p>
            <a:pPr algn="r" marR="147320">
              <a:lnSpc>
                <a:spcPts val="430"/>
              </a:lnSpc>
            </a:pPr>
            <a:r>
              <a:rPr dirty="0" smtClean="0" sz="500" spc="11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47591" y="7575721"/>
            <a:ext cx="1974214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21310" algn="l"/>
              </a:tabLst>
            </a:pPr>
            <a:r>
              <a:rPr dirty="0" smtClean="0" sz="1150" spc="160" i="1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150" spc="160" i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40" i="1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150" spc="-1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0" i="1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150" spc="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 i="1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15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Arial"/>
                <a:cs typeface="Arial"/>
              </a:rPr>
              <a:t>&gt;</a:t>
            </a:r>
            <a:r>
              <a:rPr dirty="0" smtClean="0" sz="1250" spc="-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30">
                <a:solidFill>
                  <a:srgbClr val="030303"/>
                </a:solidFill>
                <a:latin typeface="Times New Roman"/>
                <a:cs typeface="Times New Roman"/>
              </a:rPr>
              <a:t>30</a:t>
            </a:r>
            <a:r>
              <a:rPr dirty="0" smtClean="0" sz="11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55" i="1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150" spc="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65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1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3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50981" y="7567789"/>
            <a:ext cx="82550" cy="96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17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86818" y="7575721"/>
            <a:ext cx="130556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21310" algn="l"/>
              </a:tabLst>
            </a:pPr>
            <a:r>
              <a:rPr dirty="0" smtClean="0" sz="1150" spc="160" i="1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150" spc="160" i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90" i="1">
                <a:solidFill>
                  <a:srgbClr val="030303"/>
                </a:solidFill>
                <a:latin typeface="Arial"/>
                <a:cs typeface="Arial"/>
              </a:rPr>
              <a:t>,f</a:t>
            </a:r>
            <a:r>
              <a:rPr dirty="0" smtClean="0" sz="1150" spc="9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3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 i="1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15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Arial"/>
                <a:cs typeface="Arial"/>
              </a:rPr>
              <a:t>&lt;</a:t>
            </a:r>
            <a:r>
              <a:rPr dirty="0" smtClean="0" sz="1250" spc="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30">
                <a:solidFill>
                  <a:srgbClr val="030303"/>
                </a:solidFill>
                <a:latin typeface="Times New Roman"/>
                <a:cs typeface="Times New Roman"/>
              </a:rPr>
              <a:t>30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05461" y="7678903"/>
            <a:ext cx="2900045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524125" algn="l"/>
              </a:tabLst>
            </a:pPr>
            <a:r>
              <a:rPr dirty="0" smtClean="0" sz="1200" spc="75" i="1">
                <a:solidFill>
                  <a:srgbClr val="030303"/>
                </a:solidFill>
                <a:latin typeface="Courier New"/>
                <a:cs typeface="Courier New"/>
              </a:rPr>
              <a:t>n</a:t>
            </a:r>
            <a:r>
              <a:rPr dirty="0" smtClean="0" sz="1200" spc="75" i="1">
                <a:solidFill>
                  <a:srgbClr val="030303"/>
                </a:solidFill>
                <a:latin typeface="Courier New"/>
                <a:cs typeface="Courier New"/>
              </a:rPr>
              <a:t>	</a:t>
            </a:r>
            <a:r>
              <a:rPr dirty="0" smtClean="0" sz="1200" spc="229" i="1">
                <a:solidFill>
                  <a:srgbClr val="030303"/>
                </a:solidFill>
                <a:latin typeface="Courier New"/>
                <a:cs typeface="Courier New"/>
              </a:rPr>
              <a:t>n-1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15147" y="7731491"/>
            <a:ext cx="71120" cy="88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1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86089" y="7878622"/>
            <a:ext cx="5795010" cy="11918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47675">
              <a:lnSpc>
                <a:spcPct val="134700"/>
              </a:lnSpc>
            </a:pPr>
            <a:r>
              <a:rPr dirty="0" smtClean="0" sz="1150" spc="70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150" spc="-1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cross-correlation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35">
                <a:solidFill>
                  <a:srgbClr val="030303"/>
                </a:solidFill>
                <a:latin typeface="Arial"/>
                <a:cs typeface="Arial"/>
              </a:rPr>
              <a:t>is</a:t>
            </a:r>
            <a:r>
              <a:rPr dirty="0" smtClean="0" sz="1150" spc="-3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-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used,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the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-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result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-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5">
                <a:solidFill>
                  <a:srgbClr val="030303"/>
                </a:solidFill>
                <a:latin typeface="Arial"/>
                <a:cs typeface="Arial"/>
              </a:rPr>
              <a:t>is</a:t>
            </a:r>
            <a:r>
              <a:rPr dirty="0" smtClean="0" sz="1150" spc="-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-114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called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-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cross-correlogram.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0">
                <a:solidFill>
                  <a:srgbClr val="030303"/>
                </a:solidFill>
                <a:latin typeface="Arial"/>
                <a:cs typeface="Arial"/>
              </a:rPr>
              <a:t>The</a:t>
            </a:r>
            <a:r>
              <a:rPr dirty="0" smtClean="0" sz="1150" spc="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correlogram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5">
                <a:solidFill>
                  <a:srgbClr val="030303"/>
                </a:solidFill>
                <a:latin typeface="Arial"/>
                <a:cs typeface="Arial"/>
              </a:rPr>
              <a:t>is</a:t>
            </a:r>
            <a:r>
              <a:rPr dirty="0" smtClean="0" sz="1150" spc="1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commonly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used</a:t>
            </a:r>
            <a:r>
              <a:rPr dirty="0" smtClean="0" sz="1150" spc="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tool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0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for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8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checking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randomness</a:t>
            </a:r>
            <a:r>
              <a:rPr dirty="0" smtClean="0" sz="1150" spc="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85">
                <a:solidFill>
                  <a:srgbClr val="030303"/>
                </a:solidFill>
                <a:latin typeface="Arial"/>
                <a:cs typeface="Arial"/>
              </a:rPr>
              <a:t>in</a:t>
            </a:r>
            <a:r>
              <a:rPr dirty="0" smtClean="0" sz="1150" spc="1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data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set.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This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randomness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35">
                <a:solidFill>
                  <a:srgbClr val="030303"/>
                </a:solidFill>
                <a:latin typeface="Arial"/>
                <a:cs typeface="Arial"/>
              </a:rPr>
              <a:t>is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ascertained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by</a:t>
            </a:r>
            <a:r>
              <a:rPr dirty="0" smtClean="0" sz="1150" spc="-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computing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autocorrelations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for</a:t>
            </a:r>
            <a:r>
              <a:rPr dirty="0" smtClean="0" sz="1150" spc="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data</a:t>
            </a:r>
            <a:r>
              <a:rPr dirty="0" smtClean="0" sz="1150" spc="114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0">
                <a:solidFill>
                  <a:srgbClr val="030303"/>
                </a:solidFill>
                <a:latin typeface="Arial"/>
                <a:cs typeface="Arial"/>
              </a:rPr>
              <a:t>values</a:t>
            </a:r>
            <a:r>
              <a:rPr dirty="0" smtClean="0" sz="1150" spc="1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at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varying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80">
                <a:solidFill>
                  <a:srgbClr val="030303"/>
                </a:solidFill>
                <a:latin typeface="Arial"/>
                <a:cs typeface="Arial"/>
              </a:rPr>
              <a:t>time</a:t>
            </a:r>
            <a:r>
              <a:rPr dirty="0" smtClean="0" sz="1150" spc="6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lags.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70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150" spc="-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random,</a:t>
            </a:r>
            <a:r>
              <a:rPr dirty="0" smtClean="0" sz="1150" spc="-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such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autocorrelations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should</a:t>
            </a:r>
            <a:r>
              <a:rPr dirty="0" smtClean="0" sz="1150" spc="1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be</a:t>
            </a:r>
            <a:r>
              <a:rPr dirty="0" smtClean="0" sz="1150" spc="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near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zero</a:t>
            </a:r>
            <a:r>
              <a:rPr dirty="0" smtClean="0" sz="1150" spc="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for</a:t>
            </a:r>
            <a:r>
              <a:rPr dirty="0" smtClean="0" sz="1150" spc="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any</a:t>
            </a:r>
            <a:r>
              <a:rPr dirty="0" smtClean="0" sz="1150" spc="-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and</a:t>
            </a:r>
            <a:r>
              <a:rPr dirty="0" smtClean="0" sz="1150" spc="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all</a:t>
            </a:r>
            <a:r>
              <a:rPr dirty="0" smtClean="0" sz="1150" spc="-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5">
                <a:solidFill>
                  <a:srgbClr val="030303"/>
                </a:solidFill>
                <a:latin typeface="Arial"/>
                <a:cs typeface="Arial"/>
              </a:rPr>
              <a:t>time­</a:t>
            </a:r>
            <a:r>
              <a:rPr dirty="0" smtClean="0" sz="1150" spc="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lag</a:t>
            </a:r>
            <a:r>
              <a:rPr dirty="0" smtClean="0" sz="1150" spc="7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separations.</a:t>
            </a:r>
            <a:r>
              <a:rPr dirty="0" smtClean="0" sz="1150" spc="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70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150" spc="1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non-random,</a:t>
            </a:r>
            <a:r>
              <a:rPr dirty="0" smtClean="0" sz="1150" spc="1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then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one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or</a:t>
            </a:r>
            <a:r>
              <a:rPr dirty="0" smtClean="0" sz="115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more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00">
                <a:solidFill>
                  <a:srgbClr val="030303"/>
                </a:solidFill>
                <a:latin typeface="Arial"/>
                <a:cs typeface="Arial"/>
              </a:rPr>
              <a:t>of</a:t>
            </a:r>
            <a:r>
              <a:rPr dirty="0" smtClean="0" sz="1150" spc="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the</a:t>
            </a:r>
            <a:r>
              <a:rPr dirty="0" smtClean="0" sz="115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autocorrelations</a:t>
            </a:r>
            <a:r>
              <a:rPr dirty="0" smtClean="0" sz="1150" spc="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5">
                <a:solidFill>
                  <a:srgbClr val="030303"/>
                </a:solidFill>
                <a:latin typeface="Arial"/>
                <a:cs typeface="Arial"/>
              </a:rPr>
              <a:t>will</a:t>
            </a:r>
            <a:r>
              <a:rPr dirty="0" smtClean="0" sz="1150" spc="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5">
                <a:solidFill>
                  <a:srgbClr val="030303"/>
                </a:solidFill>
                <a:latin typeface="Arial"/>
                <a:cs typeface="Arial"/>
              </a:rPr>
              <a:t>be</a:t>
            </a:r>
            <a:endParaRPr sz="1150">
              <a:latin typeface="Arial"/>
              <a:cs typeface="Arial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998789" y="677824"/>
          <a:ext cx="5774821" cy="20334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5423"/>
                <a:gridCol w="4231237"/>
              </a:tblGrid>
              <a:tr h="172482"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Variogram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7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Model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6053">
                      <a:solidFill>
                        <a:srgbClr val="080000"/>
                      </a:solidFill>
                      <a:prstDash val="solid"/>
                    </a:lnT>
                    <a:lnB w="12106">
                      <a:solidFill>
                        <a:srgbClr val="03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55244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Variogram</a:t>
                      </a:r>
                      <a:r>
                        <a:rPr dirty="0" smtClean="0" sz="1100" spc="1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00" spc="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dirty="0" smtClean="0" sz="1000" spc="9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(h)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6053">
                      <a:solidFill>
                        <a:srgbClr val="080000"/>
                      </a:solidFill>
                      <a:prstDash val="solid"/>
                    </a:lnT>
                    <a:lnB w="12106">
                      <a:solidFill>
                        <a:srgbClr val="030000"/>
                      </a:solidFill>
                      <a:prstDash val="solid"/>
                    </a:lnB>
                  </a:tcPr>
                </a:tc>
              </a:tr>
              <a:tr h="338912">
                <a:tc>
                  <a:txBody>
                    <a:bodyPr/>
                    <a:lstStyle/>
                    <a:p>
                      <a:pPr algn="ctr" marR="7620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Linear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3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89025">
                        <a:lnSpc>
                          <a:spcPts val="2780"/>
                        </a:lnSpc>
                        <a:tabLst>
                          <a:tab pos="2553970" algn="l"/>
                        </a:tabLst>
                      </a:pPr>
                      <a:r>
                        <a:rPr dirty="0" smtClean="0" sz="10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dirty="0" smtClean="0" sz="1000" spc="13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(h)</a:t>
                      </a:r>
                      <a:r>
                        <a:rPr dirty="0" smtClean="0" sz="1150" spc="1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{</a:t>
                      </a:r>
                      <a:r>
                        <a:rPr dirty="0" smtClean="0" sz="245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51587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baseline="51587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51587" sz="1050" spc="-3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400" spc="-21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7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baseline="32828" sz="1650" spc="89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h,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50" spc="13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1150" spc="8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250" spc="-12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466090">
                        <a:lnSpc>
                          <a:spcPts val="91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otherwtse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3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83735">
                <a:tc>
                  <a:txBody>
                    <a:bodyPr/>
                    <a:lstStyle/>
                    <a:p>
                      <a:pPr marL="45974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Spherical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00000"/>
                      </a:solidFill>
                      <a:prstDash val="solid"/>
                    </a:lnT>
                    <a:lnB w="605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26415">
                        <a:lnSpc>
                          <a:spcPts val="2900"/>
                        </a:lnSpc>
                      </a:pPr>
                      <a:r>
                        <a:rPr dirty="0" smtClean="0" sz="2450" spc="10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35714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baseline="35714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35714" sz="1050" spc="-3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400" spc="-21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7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baseline="22727" sz="16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baseline="22727" sz="1650" spc="112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,if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5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1150" spc="8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=range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50520">
                        <a:lnSpc>
                          <a:spcPts val="415"/>
                        </a:lnSpc>
                        <a:tabLst>
                          <a:tab pos="956310" algn="l"/>
                        </a:tabLst>
                      </a:pPr>
                      <a:r>
                        <a:rPr dirty="0" smtClean="0" baseline="-16666" sz="15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dirty="0" smtClean="0" baseline="-16666" sz="1500" spc="195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-15151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(h)</a:t>
                      </a:r>
                      <a:r>
                        <a:rPr dirty="0" smtClean="0" baseline="-15151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baseline="-15151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baseline="-10204" sz="3675" spc="157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7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7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00" spc="-2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-17857" sz="21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baseline="-17857" sz="2100" spc="-382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-21739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baseline="-21739" sz="1725" spc="-254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100" spc="12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5050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[1.5</a:t>
                      </a:r>
                      <a:r>
                        <a:rPr dirty="0" smtClean="0" baseline="5050" sz="1650" spc="-67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4115" sz="2025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*</a:t>
                      </a:r>
                      <a:r>
                        <a:rPr dirty="0" smtClean="0" baseline="4115" sz="2025" spc="-97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4830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baseline="4830" sz="1725" spc="-22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22727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-22727" sz="1650" spc="-247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5050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0.5</a:t>
                      </a:r>
                      <a:r>
                        <a:rPr dirty="0" smtClean="0" baseline="5050" sz="1650" spc="1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4115" sz="2025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*</a:t>
                      </a:r>
                      <a:r>
                        <a:rPr dirty="0" smtClean="0" baseline="4115" sz="2025" spc="-97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4830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baseline="4830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4830" sz="1725" spc="-172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7407" sz="11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]</a:t>
                      </a:r>
                      <a:endParaRPr baseline="7407" sz="1125">
                        <a:latin typeface="Times New Roman"/>
                        <a:cs typeface="Times New Roman"/>
                      </a:endParaRPr>
                    </a:p>
                    <a:p>
                      <a:pPr algn="ctr" marL="788670">
                        <a:lnSpc>
                          <a:spcPts val="380"/>
                        </a:lnSpc>
                      </a:pPr>
                      <a:r>
                        <a:rPr dirty="0" smtClean="0" sz="75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00"/>
                        </a:lnSpc>
                        <a:spcBef>
                          <a:spcPts val="24"/>
                        </a:spcBef>
                      </a:pPr>
                      <a:endParaRPr sz="500"/>
                    </a:p>
                    <a:p>
                      <a:pPr marL="1501140" marR="441325" indent="1149985">
                        <a:lnSpc>
                          <a:spcPct val="57499"/>
                        </a:lnSpc>
                        <a:tabLst>
                          <a:tab pos="2070100" algn="l"/>
                        </a:tabLst>
                      </a:pPr>
                      <a:r>
                        <a:rPr dirty="0" smtClean="0" sz="7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dirty="0" smtClean="0" sz="700" spc="-65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-5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100" spc="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250" spc="-13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1150" spc="8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:::;</a:t>
                      </a:r>
                      <a:r>
                        <a:rPr dirty="0" smtClean="0" sz="1150" spc="-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range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50" spc="-12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7777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baseline="27777" sz="1050">
                        <a:latin typeface="Arial"/>
                        <a:cs typeface="Arial"/>
                      </a:endParaRPr>
                    </a:p>
                    <a:p>
                      <a:pPr algn="ctr" marL="50038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100" spc="3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,otherwise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00000"/>
                      </a:solidFill>
                      <a:prstDash val="solid"/>
                    </a:lnT>
                    <a:lnB w="605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6147">
                <a:tc>
                  <a:txBody>
                    <a:bodyPr/>
                    <a:lstStyle/>
                    <a:p>
                      <a:pPr marL="37528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Exponential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6053">
                      <a:solidFill>
                        <a:srgbClr val="00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9285">
                        <a:lnSpc>
                          <a:spcPts val="2875"/>
                        </a:lnSpc>
                        <a:tabLst>
                          <a:tab pos="3014345" algn="l"/>
                        </a:tabLst>
                      </a:pPr>
                      <a:r>
                        <a:rPr dirty="0" smtClean="0" sz="10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dirty="0" smtClean="0" sz="1000" spc="13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(h)</a:t>
                      </a:r>
                      <a:r>
                        <a:rPr dirty="0" smtClean="0" sz="1150" spc="2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{</a:t>
                      </a:r>
                      <a:r>
                        <a:rPr dirty="0" smtClean="0" sz="245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47619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baseline="47619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47619" sz="1050" spc="37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400" spc="-21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7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baseline="30303" sz="16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baseline="30303" sz="1650" spc="-247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00" spc="-8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100" spc="-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exp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50" spc="-11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-Q)h)),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baseline="7246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dirty="0" smtClean="0" baseline="7246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7246" sz="1725" spc="-67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7246" sz="1725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baseline="7246" sz="1725" spc="12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6666" sz="1875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baseline="6666" sz="1875" spc="-179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757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baseline="7575" sz="1650">
                        <a:latin typeface="Times New Roman"/>
                        <a:cs typeface="Times New Roman"/>
                      </a:endParaRPr>
                    </a:p>
                    <a:p>
                      <a:pPr algn="ctr" marL="466090">
                        <a:lnSpc>
                          <a:spcPts val="105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otherwise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6053">
                      <a:solidFill>
                        <a:srgbClr val="00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3120">
                <a:tc>
                  <a:txBody>
                    <a:bodyPr/>
                    <a:lstStyle/>
                    <a:p>
                      <a:pPr marL="45974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Gaussian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0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26720">
                        <a:lnSpc>
                          <a:spcPts val="2495"/>
                        </a:lnSpc>
                        <a:tabLst>
                          <a:tab pos="2442845" algn="l"/>
                        </a:tabLst>
                      </a:pPr>
                      <a:r>
                        <a:rPr dirty="0" smtClean="0" sz="24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{</a:t>
                      </a:r>
                      <a:r>
                        <a:rPr dirty="0" smtClean="0" sz="245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39682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baseline="39682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39682" sz="1050" spc="-3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400" spc="-22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7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baseline="25252" sz="16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baseline="25252" sz="1650" spc="-179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00" spc="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exp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50" spc="-5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300" spc="-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baseline="39682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baseline="39682" sz="1050" spc="-165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-1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baseline="25252" sz="16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baseline="25252" sz="1650" spc="-247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))</a:t>
                      </a:r>
                      <a:r>
                        <a:rPr dirty="0" smtClean="0" sz="110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-9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1150" spc="125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250" spc="-12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562610">
                        <a:lnSpc>
                          <a:spcPts val="610"/>
                        </a:lnSpc>
                        <a:tabLst>
                          <a:tab pos="2753995" algn="l"/>
                        </a:tabLst>
                      </a:pPr>
                      <a:r>
                        <a:rPr dirty="0" smtClean="0" sz="10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dirty="0" smtClean="0" sz="10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100" i="1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(h)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4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J</a:t>
                      </a: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 algn="ctr" marL="466090">
                        <a:lnSpc>
                          <a:spcPts val="965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otherwise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06">
                      <a:solidFill>
                        <a:srgbClr val="000000"/>
                      </a:solidFill>
                      <a:prstDash val="solid"/>
                    </a:lnL>
                    <a:lnR w="12106">
                      <a:solidFill>
                        <a:srgbClr val="000000"/>
                      </a:solidFill>
                      <a:prstDash val="solid"/>
                    </a:lnR>
                    <a:lnT w="12106">
                      <a:solidFill>
                        <a:srgbClr val="000000"/>
                      </a:solidFill>
                      <a:prstDash val="solid"/>
                    </a:lnT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54538" rIns="0" bIns="0" rtlCol="0" vert="horz">
            <a:noAutofit/>
          </a:bodyPr>
          <a:lstStyle/>
          <a:p>
            <a:pPr marL="26034">
              <a:lnSpc>
                <a:spcPct val="100000"/>
              </a:lnSpc>
            </a:pPr>
            <a:r>
              <a:rPr dirty="0" smtClean="0" sz="2900" spc="60">
                <a:solidFill>
                  <a:srgbClr val="BC0305"/>
                </a:solidFill>
                <a:latin typeface="Arial"/>
                <a:cs typeface="Arial"/>
              </a:rPr>
              <a:t>29</a:t>
            </a:r>
            <a:endParaRPr sz="29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200" cy="81457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7785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</a:t>
            </a:r>
            <a:r>
              <a:rPr dirty="0" smtClean="0" sz="1000" spc="-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E0F16"/>
                </a:solidFill>
                <a:latin typeface="Times New Roman"/>
                <a:cs typeface="Times New Roman"/>
              </a:rPr>
              <a:t>Ce</a:t>
            </a:r>
            <a:r>
              <a:rPr dirty="0" smtClean="0" baseline="2777" sz="1500" spc="142">
                <a:solidFill>
                  <a:srgbClr val="9E0F16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E0F16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baseline="2777" sz="1500" spc="44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E0F16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777" sz="1500" spc="-7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9">
                <a:solidFill>
                  <a:srgbClr val="9E0F16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777" sz="1500" spc="60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E0F16"/>
                </a:solidFill>
                <a:latin typeface="Times New Roman"/>
                <a:cs typeface="Times New Roman"/>
              </a:rPr>
              <a:t>An</a:t>
            </a:r>
            <a:r>
              <a:rPr dirty="0" smtClean="0" baseline="2777" sz="1500" spc="135">
                <a:solidFill>
                  <a:srgbClr val="9E0F16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7">
                <a:solidFill>
                  <a:srgbClr val="BC050A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7">
                <a:solidFill>
                  <a:srgbClr val="9E0F16"/>
                </a:solidFill>
                <a:latin typeface="Times New Roman"/>
                <a:cs typeface="Times New Roman"/>
              </a:rPr>
              <a:t>ysi</a:t>
            </a:r>
            <a:r>
              <a:rPr dirty="0" smtClean="0" baseline="2777" sz="1500" spc="-22">
                <a:solidFill>
                  <a:srgbClr val="9E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baseline="2777" sz="1500" spc="89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 algn="just" marL="12700" marR="20320" indent="438784">
              <a:lnSpc>
                <a:spcPct val="145800"/>
              </a:lnSpc>
              <a:spcBef>
                <a:spcPts val="15"/>
              </a:spcBef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randomly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pattern,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exhibits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dominant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trend.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pattern,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indication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located-you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just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find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blind-folded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finger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calculations.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products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Poisson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allows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easy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testing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ofthis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hypothetical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0"/>
              </a:spcBef>
            </a:pPr>
            <a:endParaRPr sz="750"/>
          </a:p>
          <a:p>
            <a:pPr algn="just" marL="12700" marR="12700" indent="429259">
              <a:lnSpc>
                <a:spcPct val="1451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Lastly,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figure,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majority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none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prediction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you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location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point,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close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you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close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by.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represent,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retail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outlets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central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business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outbreak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disease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toxin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fixed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source.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35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21590" marR="3023870">
              <a:lnSpc>
                <a:spcPct val="100000"/>
              </a:lnSpc>
            </a:pPr>
            <a:r>
              <a:rPr dirty="0" smtClean="0" sz="1250" spc="50">
                <a:solidFill>
                  <a:srgbClr val="0C1F4F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5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F"/>
                </a:solidFill>
                <a:latin typeface="Times New Roman"/>
                <a:cs typeface="Times New Roman"/>
              </a:rPr>
              <a:t>Evaluating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F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C1F4F"/>
                </a:solidFill>
                <a:latin typeface="Times New Roman"/>
                <a:cs typeface="Times New Roman"/>
              </a:rPr>
              <a:t>Pattern: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1"/>
              </a:spcBef>
            </a:pPr>
            <a:endParaRPr sz="650"/>
          </a:p>
          <a:p>
            <a:pPr algn="just" marL="12700" marR="20320" indent="438784">
              <a:lnSpc>
                <a:spcPct val="1462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outlined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below.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firs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neighbor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second,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quadrat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places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areal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assess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3335" indent="8890">
              <a:lnSpc>
                <a:spcPct val="145400"/>
              </a:lnSpc>
            </a:pPr>
            <a:r>
              <a:rPr dirty="0" smtClean="0" sz="1250" spc="75">
                <a:solidFill>
                  <a:srgbClr val="0C1F4F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7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C1F4F"/>
                </a:solidFill>
                <a:latin typeface="Times New Roman"/>
                <a:cs typeface="Times New Roman"/>
              </a:rPr>
              <a:t>Analysis:</a:t>
            </a:r>
            <a:r>
              <a:rPr dirty="0" smtClean="0" sz="1250" spc="30">
                <a:solidFill>
                  <a:srgbClr val="0C1F4F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"nearest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neighbour",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set,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compares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expected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distance,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Poisson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 algn="just" marL="12700" marR="20320" indent="429259">
              <a:lnSpc>
                <a:spcPct val="1454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ascertain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apparent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calculations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undertaken.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Firs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00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distance: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69411" y="8763000"/>
            <a:ext cx="142367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3148" sz="1800" spc="112" i="1">
                <a:solidFill>
                  <a:srgbClr val="080808"/>
                </a:solidFill>
                <a:latin typeface="Arial"/>
                <a:cs typeface="Arial"/>
              </a:rPr>
              <a:t>NN</a:t>
            </a:r>
            <a:r>
              <a:rPr dirty="0" smtClean="0" baseline="-23148" sz="1800" spc="-3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3148" sz="1800" spc="-52" i="1">
                <a:solidFill>
                  <a:srgbClr val="080808"/>
                </a:solidFill>
                <a:latin typeface="Arial"/>
                <a:cs typeface="Arial"/>
              </a:rPr>
              <a:t>D*</a:t>
            </a:r>
            <a:r>
              <a:rPr dirty="0" smtClean="0" baseline="-23148" sz="1800" spc="-52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3148" sz="1800" spc="-97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4154" sz="1725" spc="502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baseline="-24154" sz="1725" spc="-6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1255" u="sng">
                <a:solidFill>
                  <a:srgbClr val="080808"/>
                </a:solidFill>
                <a:latin typeface="Arial"/>
                <a:cs typeface="Arial"/>
              </a:rPr>
              <a:t>"</a:t>
            </a:r>
            <a:r>
              <a:rPr dirty="0" smtClean="0" sz="1200" spc="-5" u="sng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5" u="sng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50" u="sng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20" i="1" u="sng">
                <a:solidFill>
                  <a:srgbClr val="080808"/>
                </a:solidFill>
                <a:latin typeface="Arial"/>
                <a:cs typeface="Arial"/>
              </a:rPr>
              <a:t>NND·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18635" y="8877807"/>
            <a:ext cx="76390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25805" algn="l"/>
              </a:tabLst>
            </a:pPr>
            <a:r>
              <a:rPr dirty="0" smtClean="0" sz="800" spc="114" i="1">
                <a:solidFill>
                  <a:srgbClr val="080808"/>
                </a:solidFill>
                <a:latin typeface="Arial"/>
                <a:cs typeface="Arial"/>
              </a:rPr>
              <a:t>L..l=l</a:t>
            </a:r>
            <a:r>
              <a:rPr dirty="0" smtClean="0" sz="800" spc="114" i="1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800" spc="20" i="1">
                <a:solidFill>
                  <a:srgbClr val="080808"/>
                </a:solidFill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56964" y="8991600"/>
            <a:ext cx="12065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80" i="1">
                <a:solidFill>
                  <a:srgbClr val="080808"/>
                </a:solidFill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93139" y="346334"/>
            <a:ext cx="5783580" cy="16922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12700" marR="12700" indent="36195">
              <a:lnSpc>
                <a:spcPct val="156400"/>
              </a:lnSpc>
              <a:tabLst>
                <a:tab pos="1823085" algn="l"/>
                <a:tab pos="4456430" algn="l"/>
              </a:tabLst>
            </a:pPr>
            <a:r>
              <a:rPr dirty="0" smtClean="0" sz="950" spc="5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950" spc="1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40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950" spc="40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923" sz="1425" spc="60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923" sz="1425" spc="97">
                <a:solidFill>
                  <a:srgbClr val="9A0F18"/>
                </a:solidFill>
                <a:latin typeface="Times New Roman"/>
                <a:cs typeface="Times New Roman"/>
              </a:rPr>
              <a:t>Ce</a:t>
            </a:r>
            <a:r>
              <a:rPr dirty="0" smtClean="0" baseline="2923" sz="1425" spc="172">
                <a:solidFill>
                  <a:srgbClr val="9A0F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923" sz="1425" spc="67">
                <a:solidFill>
                  <a:srgbClr val="9A0F1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baseline="2923" sz="1425" spc="52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89">
                <a:solidFill>
                  <a:srgbClr val="9A0F18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923" sz="1425" spc="7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127">
                <a:solidFill>
                  <a:srgbClr val="B30A0F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923" sz="1425" spc="44">
                <a:solidFill>
                  <a:srgbClr val="B30A0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67">
                <a:solidFill>
                  <a:srgbClr val="9A0F18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923" sz="1425" spc="89">
                <a:solidFill>
                  <a:srgbClr val="9A0F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923" sz="1425" spc="179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923" sz="1425" spc="179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9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950" spc="-3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70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950" spc="6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8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950" spc="9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70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950" spc="3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Where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NNDi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65" i="1">
                <a:solidFill>
                  <a:srgbClr val="080808"/>
                </a:solidFill>
                <a:latin typeface="Arial"/>
                <a:cs typeface="Arial"/>
              </a:rPr>
              <a:t>(i)</a:t>
            </a:r>
            <a:r>
              <a:rPr dirty="0" smtClean="0" sz="1250" spc="5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(n)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perfectly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clustered,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meaning</a:t>
            </a:r>
            <a:endParaRPr sz="1300">
              <a:latin typeface="Times New Roman"/>
              <a:cs typeface="Times New Roman"/>
            </a:endParaRPr>
          </a:p>
          <a:p>
            <a:pPr algn="r" marL="12700" marR="12700">
              <a:lnSpc>
                <a:spcPts val="2340"/>
              </a:lnSpc>
              <a:spcBef>
                <a:spcPts val="135"/>
              </a:spcBef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value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60" i="1">
                <a:solidFill>
                  <a:srgbClr val="080808"/>
                </a:solidFill>
                <a:latin typeface="Times New Roman"/>
                <a:cs typeface="Times New Roman"/>
              </a:rPr>
              <a:t>NN</a:t>
            </a:r>
            <a:r>
              <a:rPr dirty="0" smtClean="0" sz="1300" spc="165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220" i="1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r>
              <a:rPr dirty="0" smtClean="0" sz="1300" spc="-60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zero.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Second,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expected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needs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64"/>
              </a:spcBef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calculated: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75252" y="2206752"/>
            <a:ext cx="15875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380">
                <a:solidFill>
                  <a:srgbClr val="080808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59683" y="2331211"/>
            <a:ext cx="164846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30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1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 i="1">
                <a:solidFill>
                  <a:srgbClr val="080808"/>
                </a:solidFill>
                <a:latin typeface="Times New Roman"/>
                <a:cs typeface="Times New Roman"/>
              </a:rPr>
              <a:t>DR</a:t>
            </a:r>
            <a:r>
              <a:rPr dirty="0" smtClean="0" sz="1300" spc="-160" i="1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Arial"/>
                <a:cs typeface="Arial"/>
              </a:rPr>
              <a:t>-:-----r::;:::===</a:t>
            </a:r>
            <a:endParaRPr sz="12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2388616"/>
            <a:ext cx="5782945" cy="980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659130">
              <a:lnSpc>
                <a:spcPct val="100000"/>
              </a:lnSpc>
            </a:pPr>
            <a:r>
              <a:rPr dirty="0" smtClean="0" sz="1250" spc="-80">
                <a:solidFill>
                  <a:srgbClr val="080808"/>
                </a:solidFill>
                <a:latin typeface="Arial"/>
                <a:cs typeface="Arial"/>
              </a:rPr>
              <a:t>2</a:t>
            </a:r>
            <a:r>
              <a:rPr dirty="0" smtClean="0" sz="1250" spc="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-8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2000" spc="-335" i="1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2000" spc="-400" i="1">
                <a:solidFill>
                  <a:srgbClr val="080808"/>
                </a:solidFill>
                <a:latin typeface="Arial"/>
                <a:cs typeface="Arial"/>
              </a:rPr>
              <a:t>J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endParaRPr sz="13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7"/>
              </a:spcBef>
            </a:pPr>
            <a:endParaRPr sz="650"/>
          </a:p>
          <a:p>
            <a:pPr marL="12700" marR="12700" indent="429259">
              <a:lnSpc>
                <a:spcPct val="1454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divided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study.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standardized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18635" y="3519932"/>
            <a:ext cx="46228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NND</a:t>
            </a: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 i="1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80308" y="3654297"/>
            <a:ext cx="81915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65" i="1">
                <a:solidFill>
                  <a:srgbClr val="080808"/>
                </a:solidFill>
                <a:latin typeface="Arial"/>
                <a:cs typeface="Arial"/>
              </a:rPr>
              <a:t>R=--­</a:t>
            </a:r>
            <a:endParaRPr sz="12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09491" y="3757676"/>
            <a:ext cx="45656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NNDR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3139" y="4024345"/>
            <a:ext cx="5783580" cy="876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454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property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standardized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0" i="1">
                <a:solidFill>
                  <a:srgbClr val="080808"/>
                </a:solidFill>
                <a:latin typeface="Arial"/>
                <a:cs typeface="Arial"/>
              </a:rPr>
              <a:t>(R)</a:t>
            </a:r>
            <a:r>
              <a:rPr dirty="0" smtClean="0" sz="1200" spc="20" i="1">
                <a:solidFill>
                  <a:srgbClr val="080808"/>
                </a:solidFill>
                <a:latin typeface="Arial"/>
                <a:cs typeface="Arial"/>
              </a:rPr>
              <a:t>,</a:t>
            </a:r>
            <a:r>
              <a:rPr dirty="0" smtClean="0" sz="1200" spc="10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(0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2.149)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allows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6101618"/>
            <a:ext cx="5788660" cy="2172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446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ofte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descriptive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sufficient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inferential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testing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pattern.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test,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null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hypothesis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random,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test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statistic: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28"/>
              </a:spcBef>
            </a:pPr>
            <a:endParaRPr sz="1400"/>
          </a:p>
          <a:p>
            <a:pPr algn="ctr" marL="536575">
              <a:lnSpc>
                <a:spcPct val="100000"/>
              </a:lnSpc>
            </a:pPr>
            <a:r>
              <a:rPr dirty="0" smtClean="0" sz="1300" spc="-10" i="1">
                <a:solidFill>
                  <a:srgbClr val="080808"/>
                </a:solidFill>
                <a:latin typeface="Times New Roman"/>
                <a:cs typeface="Times New Roman"/>
              </a:rPr>
              <a:t>NND</a:t>
            </a:r>
            <a:r>
              <a:rPr dirty="0" smtClean="0" sz="1300" spc="-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10" i="1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r>
              <a:rPr dirty="0" smtClean="0" sz="1300" spc="25" i="1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 i="1">
                <a:solidFill>
                  <a:srgbClr val="080808"/>
                </a:solidFill>
                <a:latin typeface="Times New Roman"/>
                <a:cs typeface="Times New Roman"/>
              </a:rPr>
              <a:t>-NNDR</a:t>
            </a:r>
            <a:endParaRPr sz="1300">
              <a:latin typeface="Times New Roman"/>
              <a:cs typeface="Times New Roman"/>
            </a:endParaRPr>
          </a:p>
          <a:p>
            <a:pPr algn="ctr" marR="6985">
              <a:lnSpc>
                <a:spcPts val="1065"/>
              </a:lnSpc>
            </a:pPr>
            <a:r>
              <a:rPr dirty="0" smtClean="0" sz="800" spc="135" i="1">
                <a:solidFill>
                  <a:srgbClr val="080808"/>
                </a:solidFill>
                <a:latin typeface="Arial"/>
                <a:cs typeface="Arial"/>
              </a:rPr>
              <a:t>ZNND</a:t>
            </a:r>
            <a:r>
              <a:rPr dirty="0" smtClean="0" sz="800" spc="135" i="1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800" spc="-8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050" spc="1050">
                <a:solidFill>
                  <a:srgbClr val="080808"/>
                </a:solidFill>
                <a:latin typeface="Arial"/>
                <a:cs typeface="Arial"/>
              </a:rPr>
              <a:t>=-----­</a:t>
            </a:r>
            <a:endParaRPr sz="1050">
              <a:latin typeface="Arial"/>
              <a:cs typeface="Arial"/>
            </a:endParaRPr>
          </a:p>
          <a:p>
            <a:pPr algn="ctr" marL="539115">
              <a:lnSpc>
                <a:spcPct val="100000"/>
              </a:lnSpc>
              <a:spcBef>
                <a:spcPts val="70"/>
              </a:spcBef>
            </a:pPr>
            <a:r>
              <a:rPr dirty="0" smtClean="0" sz="800" spc="125" i="1">
                <a:solidFill>
                  <a:srgbClr val="080808"/>
                </a:solidFill>
                <a:latin typeface="Arial"/>
                <a:cs typeface="Arial"/>
              </a:rPr>
              <a:t>aNND</a:t>
            </a:r>
            <a:endParaRPr sz="8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48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73500" y="8430259"/>
            <a:ext cx="60515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0.26136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05404" y="8480552"/>
            <a:ext cx="1541145" cy="4502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0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700" spc="10" i="1">
                <a:solidFill>
                  <a:srgbClr val="080808"/>
                </a:solidFill>
                <a:latin typeface="Times New Roman"/>
                <a:cs typeface="Times New Roman"/>
              </a:rPr>
              <a:t>j</a:t>
            </a:r>
            <a:r>
              <a:rPr dirty="0" smtClean="0" sz="800" spc="95" i="1">
                <a:solidFill>
                  <a:srgbClr val="080808"/>
                </a:solidFill>
                <a:latin typeface="Arial"/>
                <a:cs typeface="Arial"/>
              </a:rPr>
              <a:t>NND</a:t>
            </a:r>
            <a:r>
              <a:rPr dirty="0" smtClean="0" sz="800" spc="95" i="1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800" spc="-10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3611" sz="3000" spc="-675" i="1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2200" spc="-1125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baseline="-23611" sz="3000" spc="-719" i="1">
                <a:solidFill>
                  <a:srgbClr val="080808"/>
                </a:solidFill>
                <a:latin typeface="Arial"/>
                <a:cs typeface="Arial"/>
              </a:rPr>
              <a:t>J</a:t>
            </a:r>
            <a:r>
              <a:rPr dirty="0" smtClean="0" sz="2200" spc="-445">
                <a:solidFill>
                  <a:srgbClr val="080808"/>
                </a:solidFill>
                <a:latin typeface="Times New Roman"/>
                <a:cs typeface="Times New Roman"/>
              </a:rPr>
              <a:t>=:</a:t>
            </a:r>
            <a:r>
              <a:rPr dirty="0" smtClean="0" sz="2200" spc="-31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-32567" sz="2175" spc="-825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2200" spc="-434">
                <a:solidFill>
                  <a:srgbClr val="080808"/>
                </a:solidFill>
                <a:latin typeface="Times New Roman"/>
                <a:cs typeface="Times New Roman"/>
              </a:rPr>
              <a:t>::::::=====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09491" y="8698230"/>
            <a:ext cx="841375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mtClean="0" sz="1350" spc="80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50" spc="8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50" spc="35" i="1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35571" y="9133585"/>
            <a:ext cx="442595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15" b="1">
                <a:solidFill>
                  <a:srgbClr val="B30A0F"/>
                </a:solidFill>
                <a:latin typeface="Times New Roman"/>
                <a:cs typeface="Times New Roman"/>
              </a:rPr>
              <a:t>30</a:t>
            </a:r>
            <a:endParaRPr sz="325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5839" y="5088635"/>
          <a:ext cx="5765292" cy="7269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9858"/>
                <a:gridCol w="1149857"/>
                <a:gridCol w="1152144"/>
                <a:gridCol w="1149857"/>
                <a:gridCol w="1149858"/>
              </a:tblGrid>
              <a:tr h="418338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Perfectly</a:t>
                      </a:r>
                      <a:r>
                        <a:rPr dirty="0" smtClean="0" sz="9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Clustered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0" marR="177800" indent="-64135">
                        <a:lnSpc>
                          <a:spcPct val="145300"/>
                        </a:lnSpc>
                      </a:pPr>
                      <a:r>
                        <a:rPr dirty="0" smtClean="0" sz="9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More</a:t>
                      </a:r>
                      <a:r>
                        <a:rPr dirty="0" smtClean="0" sz="950" spc="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Clustered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than</a:t>
                      </a:r>
                      <a:r>
                        <a:rPr dirty="0" smtClean="0" sz="950" spc="-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random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448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Random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 marR="184785" indent="-55244">
                        <a:lnSpc>
                          <a:spcPct val="145300"/>
                        </a:lnSpc>
                      </a:pPr>
                      <a:r>
                        <a:rPr dirty="0" smtClean="0" sz="9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More</a:t>
                      </a:r>
                      <a:r>
                        <a:rPr dirty="0" smtClean="0" sz="950" spc="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dispersed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than</a:t>
                      </a:r>
                      <a:r>
                        <a:rPr dirty="0" smtClean="0" sz="950" spc="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random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Perfectly</a:t>
                      </a:r>
                      <a:r>
                        <a:rPr dirty="0" smtClean="0" sz="9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9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dispersed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465">
                <a:tc>
                  <a:txBody>
                    <a:bodyPr/>
                    <a:lstStyle/>
                    <a:p>
                      <a:pPr marL="356235">
                        <a:lnSpc>
                          <a:spcPct val="100000"/>
                        </a:lnSpc>
                      </a:pPr>
                      <a:r>
                        <a:rPr dirty="0" smtClean="0" sz="145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R=O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dirty="0" smtClean="0" sz="145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R</a:t>
                      </a:r>
                      <a:r>
                        <a:rPr dirty="0" smtClean="0" sz="1450" spc="-295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5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550" spc="75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0.5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790">
                        <a:lnSpc>
                          <a:spcPct val="100000"/>
                        </a:lnSpc>
                      </a:pPr>
                      <a:r>
                        <a:rPr dirty="0" smtClean="0" sz="145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R=1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9240">
                        <a:lnSpc>
                          <a:spcPct val="100000"/>
                        </a:lnSpc>
                      </a:pPr>
                      <a:r>
                        <a:rPr dirty="0" smtClean="0" sz="145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R</a:t>
                      </a:r>
                      <a:r>
                        <a:rPr dirty="0" smtClean="0" sz="1450" spc="-33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5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550" spc="114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1.5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dirty="0" smtClean="0" sz="145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R</a:t>
                      </a:r>
                      <a:r>
                        <a:rPr dirty="0" smtClean="0" sz="1450" spc="-330" b="1" i="1">
                          <a:solidFill>
                            <a:srgbClr val="080808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5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dirty="0" smtClean="0" sz="1550" spc="4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 b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2.149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87044" y="415290"/>
            <a:ext cx="5789295" cy="3476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4572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 </a:t>
            </a:r>
            <a:r>
              <a:rPr dirty="0" smtClean="0" sz="1050" spc="-9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8E0F15"/>
                </a:solidFill>
                <a:latin typeface="Times New Roman"/>
                <a:cs typeface="Times New Roman"/>
              </a:rPr>
              <a:t>Geosta</a:t>
            </a:r>
            <a:r>
              <a:rPr dirty="0" smtClean="0" baseline="2645" sz="1575" spc="44">
                <a:solidFill>
                  <a:srgbClr val="8E0F15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60">
                <a:solidFill>
                  <a:srgbClr val="AC0708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645" sz="1575" spc="0">
                <a:solidFill>
                  <a:srgbClr val="8E0F15"/>
                </a:solidFill>
                <a:latin typeface="Times New Roman"/>
                <a:cs typeface="Times New Roman"/>
              </a:rPr>
              <a:t>stical </a:t>
            </a:r>
            <a:r>
              <a:rPr dirty="0" smtClean="0" baseline="2645" sz="1575" spc="37">
                <a:solidFill>
                  <a:srgbClr val="8E0F15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645" sz="1575" spc="-67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67">
                <a:solidFill>
                  <a:srgbClr val="8E0F15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645" sz="1575" spc="1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8E0F15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142">
                <a:solidFill>
                  <a:srgbClr val="AC070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44">
                <a:solidFill>
                  <a:srgbClr val="8E0F15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-44">
                <a:solidFill>
                  <a:srgbClr val="8E0F15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645" sz="1575" spc="0">
                <a:solidFill>
                  <a:srgbClr val="AC0708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645" sz="1575" spc="0">
                <a:solidFill>
                  <a:srgbClr val="8E0F15"/>
                </a:solidFill>
                <a:latin typeface="Times New Roman"/>
                <a:cs typeface="Times New Roman"/>
              </a:rPr>
              <a:t>si</a:t>
            </a:r>
            <a:r>
              <a:rPr dirty="0" smtClean="0" baseline="2645" sz="1575" spc="-112">
                <a:solidFill>
                  <a:srgbClr val="8E0F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baseline="2645" sz="1575" spc="-112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 algn="just" marL="18415" marR="12700" indent="426720">
              <a:lnSpc>
                <a:spcPct val="134200"/>
              </a:lnSpc>
              <a:spcBef>
                <a:spcPts val="280"/>
              </a:spcBef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one-tailed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test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percent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5" i="1">
                <a:solidFill>
                  <a:srgbClr val="030303"/>
                </a:solidFill>
                <a:latin typeface="Arial"/>
                <a:cs typeface="Arial"/>
              </a:rPr>
              <a:t>(p-</a:t>
            </a:r>
            <a:r>
              <a:rPr dirty="0" smtClean="0" sz="1250" spc="-114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7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0.10),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critical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-50" i="1">
                <a:solidFill>
                  <a:srgbClr val="030303"/>
                </a:solidFill>
                <a:latin typeface="Arial"/>
                <a:cs typeface="Arial"/>
              </a:rPr>
              <a:t>ZNND</a:t>
            </a:r>
            <a:r>
              <a:rPr dirty="0" smtClean="0" sz="1200" spc="-20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00" spc="1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approximately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(1.28).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ZNND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&gt;</a:t>
            </a:r>
            <a:r>
              <a:rPr dirty="0" smtClean="0" sz="1600" spc="-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(1.28),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dispersed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endParaRPr sz="1250">
              <a:latin typeface="Times New Roman"/>
              <a:cs typeface="Times New Roman"/>
            </a:endParaRPr>
          </a:p>
          <a:p>
            <a:pPr algn="just" marL="18415" marR="14604" indent="-6350">
              <a:lnSpc>
                <a:spcPts val="2300"/>
              </a:lnSpc>
              <a:spcBef>
                <a:spcPts val="140"/>
              </a:spcBef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-45" i="1">
                <a:solidFill>
                  <a:srgbClr val="030303"/>
                </a:solidFill>
                <a:latin typeface="Arial"/>
                <a:cs typeface="Arial"/>
              </a:rPr>
              <a:t>ZNND</a:t>
            </a:r>
            <a:r>
              <a:rPr dirty="0" smtClean="0" sz="1200" spc="-20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00" spc="114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&lt;</a:t>
            </a:r>
            <a:r>
              <a:rPr dirty="0" smtClean="0" sz="1600" spc="-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10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-1.28),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clustered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-1.28)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15">
                <a:solidFill>
                  <a:srgbClr val="030303"/>
                </a:solidFill>
                <a:latin typeface="Arial"/>
                <a:cs typeface="Arial"/>
              </a:rPr>
              <a:t>&lt;</a:t>
            </a:r>
            <a:r>
              <a:rPr dirty="0" smtClean="0" sz="15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2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4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110" i="1">
                <a:solidFill>
                  <a:srgbClr val="030303"/>
                </a:solidFill>
                <a:latin typeface="Arial"/>
                <a:cs typeface="Arial"/>
              </a:rPr>
              <a:t>Z</a:t>
            </a:r>
            <a:r>
              <a:rPr dirty="0" smtClean="0" sz="1200" spc="-105" i="1">
                <a:solidFill>
                  <a:srgbClr val="030303"/>
                </a:solidFill>
                <a:latin typeface="Arial"/>
                <a:cs typeface="Arial"/>
              </a:rPr>
              <a:t>NND)</a:t>
            </a:r>
            <a:r>
              <a:rPr dirty="0" smtClean="0" sz="1200" spc="-10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11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&lt;</a:t>
            </a:r>
            <a:r>
              <a:rPr dirty="0" smtClean="0" sz="1600" spc="1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(1.28),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insignificantly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Poisson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5"/>
              </a:spcBef>
            </a:pPr>
            <a:endParaRPr sz="500"/>
          </a:p>
          <a:p>
            <a:pPr algn="just" marL="18415" marR="1524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neighbourhood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statistical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"/>
              </a:spcBef>
            </a:pPr>
            <a:endParaRPr sz="800"/>
          </a:p>
          <a:p>
            <a:pPr algn="just" marL="18415" marR="5197475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analysis.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18415" marR="13335" indent="-6350">
              <a:lnSpc>
                <a:spcPct val="150400"/>
              </a:lnSpc>
            </a:pPr>
            <a:r>
              <a:rPr dirty="0" smtClean="0" sz="1250" spc="60">
                <a:solidFill>
                  <a:srgbClr val="0A1A42"/>
                </a:solidFill>
                <a:latin typeface="Times New Roman"/>
                <a:cs typeface="Times New Roman"/>
              </a:rPr>
              <a:t>Example//</a:t>
            </a:r>
            <a:r>
              <a:rPr dirty="0" smtClean="0" sz="1250" spc="35">
                <a:solidFill>
                  <a:srgbClr val="0A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(5)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somewhat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endParaRPr sz="1250">
              <a:latin typeface="Times New Roman"/>
              <a:cs typeface="Times New Roman"/>
            </a:endParaRPr>
          </a:p>
          <a:p>
            <a:pPr algn="just" marL="24765" marR="4176395">
              <a:lnSpc>
                <a:spcPct val="100000"/>
              </a:lnSpc>
              <a:spcBef>
                <a:spcPts val="455"/>
              </a:spcBef>
            </a:pP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100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(10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60">
                <a:solidFill>
                  <a:srgbClr val="030303"/>
                </a:solidFill>
                <a:latin typeface="Arial"/>
                <a:cs typeface="Arial"/>
              </a:rPr>
              <a:t>*</a:t>
            </a:r>
            <a:r>
              <a:rPr dirty="0" smtClean="0" sz="1600" spc="-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75" i="1">
                <a:solidFill>
                  <a:srgbClr val="030303"/>
                </a:solidFill>
                <a:latin typeface="Times New Roman"/>
                <a:cs typeface="Times New Roman"/>
              </a:rPr>
              <a:t>10)</a:t>
            </a:r>
            <a:r>
              <a:rPr dirty="0" smtClean="0" sz="1300" spc="55" i="1">
                <a:solidFill>
                  <a:srgbClr val="030303"/>
                </a:solidFill>
                <a:latin typeface="Times New Roman"/>
                <a:cs typeface="Times New Roman"/>
              </a:rPr>
              <a:t>units: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96388" y="4055871"/>
            <a:ext cx="157480" cy="20434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765">
              <a:lnSpc>
                <a:spcPct val="100000"/>
              </a:lnSpc>
            </a:pPr>
            <a:r>
              <a:rPr dirty="0" smtClean="0" sz="800" spc="70">
                <a:solidFill>
                  <a:srgbClr val="1D1D1D"/>
                </a:solidFill>
                <a:latin typeface="Times New Roman"/>
                <a:cs typeface="Times New Roman"/>
              </a:rPr>
              <a:t>10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4"/>
              </a:spcBef>
            </a:pPr>
            <a:endParaRPr sz="800"/>
          </a:p>
          <a:p>
            <a:pPr marL="18415">
              <a:lnSpc>
                <a:spcPct val="100000"/>
              </a:lnSpc>
            </a:pPr>
            <a:r>
              <a:rPr dirty="0" smtClean="0" sz="850" spc="85">
                <a:solidFill>
                  <a:srgbClr val="2F2F2F"/>
                </a:solidFill>
                <a:latin typeface="Times New Roman"/>
                <a:cs typeface="Times New Roman"/>
              </a:rPr>
              <a:t>9</a:t>
            </a:r>
            <a:endParaRPr sz="8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2"/>
              </a:spcBef>
            </a:pPr>
            <a:endParaRPr sz="900"/>
          </a:p>
          <a:p>
            <a:pPr marL="18415">
              <a:lnSpc>
                <a:spcPct val="100000"/>
              </a:lnSpc>
            </a:pPr>
            <a:r>
              <a:rPr dirty="0" smtClean="0" sz="800" spc="155">
                <a:solidFill>
                  <a:srgbClr val="2F2F2F"/>
                </a:solidFill>
                <a:latin typeface="Times New Roman"/>
                <a:cs typeface="Times New Roman"/>
              </a:rPr>
              <a:t>8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9"/>
              </a:spcBef>
            </a:pPr>
            <a:endParaRPr sz="900"/>
          </a:p>
          <a:p>
            <a:pPr marL="18415">
              <a:lnSpc>
                <a:spcPct val="100000"/>
              </a:lnSpc>
            </a:pPr>
            <a:r>
              <a:rPr dirty="0" smtClean="0" sz="850" spc="85">
                <a:solidFill>
                  <a:srgbClr val="2F2F2F"/>
                </a:solidFill>
                <a:latin typeface="Times New Roman"/>
                <a:cs typeface="Times New Roman"/>
              </a:rPr>
              <a:t>7</a:t>
            </a:r>
            <a:endParaRPr sz="85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"/>
              </a:spcBef>
            </a:pPr>
            <a:endParaRPr sz="850"/>
          </a:p>
          <a:p>
            <a:pPr marL="18415">
              <a:lnSpc>
                <a:spcPct val="100000"/>
              </a:lnSpc>
            </a:pPr>
            <a:r>
              <a:rPr dirty="0" smtClean="0" sz="850" spc="85">
                <a:solidFill>
                  <a:srgbClr val="2F2F2F"/>
                </a:solidFill>
                <a:latin typeface="Times New Roman"/>
                <a:cs typeface="Times New Roman"/>
              </a:rPr>
              <a:t>6</a:t>
            </a:r>
            <a:endParaRPr sz="8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0"/>
              </a:spcBef>
            </a:pPr>
            <a:endParaRPr sz="800"/>
          </a:p>
          <a:p>
            <a:pPr marL="18415">
              <a:lnSpc>
                <a:spcPct val="100000"/>
              </a:lnSpc>
            </a:pPr>
            <a:r>
              <a:rPr dirty="0" smtClean="0" sz="950" spc="75">
                <a:solidFill>
                  <a:srgbClr val="2F2F2F"/>
                </a:solidFill>
                <a:latin typeface="Times New Roman"/>
                <a:cs typeface="Times New Roman"/>
              </a:rPr>
              <a:t>5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0"/>
              </a:spcBef>
            </a:pPr>
            <a:endParaRPr sz="800"/>
          </a:p>
          <a:p>
            <a:pPr marL="12700">
              <a:lnSpc>
                <a:spcPct val="100000"/>
              </a:lnSpc>
            </a:pPr>
            <a:r>
              <a:rPr dirty="0" smtClean="0" sz="900" spc="75">
                <a:solidFill>
                  <a:srgbClr val="1D1D1D"/>
                </a:solidFill>
                <a:latin typeface="Times New Roman"/>
                <a:cs typeface="Times New Roman"/>
              </a:rPr>
              <a:t>4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marL="18415">
              <a:lnSpc>
                <a:spcPct val="100000"/>
              </a:lnSpc>
            </a:pPr>
            <a:r>
              <a:rPr dirty="0" smtClean="0" sz="900" spc="110">
                <a:solidFill>
                  <a:srgbClr val="2F2F2F"/>
                </a:solidFill>
                <a:latin typeface="Times New Roman"/>
                <a:cs typeface="Times New Roman"/>
              </a:rPr>
              <a:t>3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42"/>
              </a:spcBef>
            </a:pPr>
            <a:endParaRPr sz="800"/>
          </a:p>
          <a:p>
            <a:pPr marL="18415">
              <a:lnSpc>
                <a:spcPct val="100000"/>
              </a:lnSpc>
            </a:pPr>
            <a:r>
              <a:rPr dirty="0" smtClean="0" sz="850" spc="55">
                <a:solidFill>
                  <a:srgbClr val="2F2F2F"/>
                </a:solidFill>
                <a:latin typeface="Times New Roman"/>
                <a:cs typeface="Times New Roman"/>
              </a:rPr>
              <a:t>2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00020" y="6475984"/>
            <a:ext cx="8890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95">
                <a:solidFill>
                  <a:srgbClr val="2F2F2F"/>
                </a:solidFill>
                <a:latin typeface="Times New Roman"/>
                <a:cs typeface="Times New Roman"/>
              </a:rPr>
              <a:t>0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63316" y="6475984"/>
            <a:ext cx="195580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38125" algn="l"/>
                <a:tab pos="451484" algn="l"/>
                <a:tab pos="676910" algn="l"/>
                <a:tab pos="926465" algn="l"/>
                <a:tab pos="1146175" algn="l"/>
                <a:tab pos="1371600" algn="l"/>
                <a:tab pos="1591310" algn="l"/>
                <a:tab pos="1823085" algn="l"/>
              </a:tabLst>
            </a:pPr>
            <a:r>
              <a:rPr dirty="0" smtClean="0" sz="800" spc="85">
                <a:solidFill>
                  <a:srgbClr val="2F2F2F"/>
                </a:solidFill>
                <a:latin typeface="Times New Roman"/>
                <a:cs typeface="Times New Roman"/>
              </a:rPr>
              <a:t>2</a:t>
            </a:r>
            <a:r>
              <a:rPr dirty="0" smtClean="0" sz="800" spc="85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160">
                <a:solidFill>
                  <a:srgbClr val="2F2F2F"/>
                </a:solidFill>
                <a:latin typeface="Times New Roman"/>
                <a:cs typeface="Times New Roman"/>
              </a:rPr>
              <a:t>3</a:t>
            </a:r>
            <a:r>
              <a:rPr dirty="0" smtClean="0" sz="800" spc="160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70">
                <a:solidFill>
                  <a:srgbClr val="1D1D1D"/>
                </a:solidFill>
                <a:latin typeface="Times New Roman"/>
                <a:cs typeface="Times New Roman"/>
              </a:rPr>
              <a:t>4</a:t>
            </a:r>
            <a:r>
              <a:rPr dirty="0" smtClean="0" sz="800" spc="70">
                <a:solidFill>
                  <a:srgbClr val="1D1D1D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150">
                <a:solidFill>
                  <a:srgbClr val="1D1D1D"/>
                </a:solidFill>
                <a:latin typeface="Times New Roman"/>
                <a:cs typeface="Times New Roman"/>
              </a:rPr>
              <a:t>5</a:t>
            </a:r>
            <a:r>
              <a:rPr dirty="0" smtClean="0" sz="800" spc="150">
                <a:solidFill>
                  <a:srgbClr val="1D1D1D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105">
                <a:solidFill>
                  <a:srgbClr val="2F2F2F"/>
                </a:solidFill>
                <a:latin typeface="Times New Roman"/>
                <a:cs typeface="Times New Roman"/>
              </a:rPr>
              <a:t>6</a:t>
            </a:r>
            <a:r>
              <a:rPr dirty="0" smtClean="0" sz="800" spc="105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105">
                <a:solidFill>
                  <a:srgbClr val="2F2F2F"/>
                </a:solidFill>
                <a:latin typeface="Times New Roman"/>
                <a:cs typeface="Times New Roman"/>
              </a:rPr>
              <a:t>7</a:t>
            </a:r>
            <a:r>
              <a:rPr dirty="0" smtClean="0" sz="800" spc="105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90">
                <a:solidFill>
                  <a:srgbClr val="2F2F2F"/>
                </a:solidFill>
                <a:latin typeface="Times New Roman"/>
                <a:cs typeface="Times New Roman"/>
              </a:rPr>
              <a:t>8</a:t>
            </a:r>
            <a:r>
              <a:rPr dirty="0" smtClean="0" sz="800" spc="90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165">
                <a:solidFill>
                  <a:srgbClr val="2F2F2F"/>
                </a:solidFill>
                <a:latin typeface="Times New Roman"/>
                <a:cs typeface="Times New Roman"/>
              </a:rPr>
              <a:t>9</a:t>
            </a:r>
            <a:r>
              <a:rPr dirty="0" smtClean="0" sz="800" spc="165">
                <a:solidFill>
                  <a:srgbClr val="2F2F2F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70">
                <a:solidFill>
                  <a:srgbClr val="2F2F2F"/>
                </a:solidFill>
                <a:latin typeface="Times New Roman"/>
                <a:cs typeface="Times New Roman"/>
              </a:rPr>
              <a:t>10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6743445"/>
            <a:ext cx="5777865" cy="585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5040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neighbour,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reported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29476" y="9101835"/>
            <a:ext cx="50038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235">
                <a:solidFill>
                  <a:srgbClr val="AC0708"/>
                </a:solidFill>
                <a:latin typeface="Courier New"/>
                <a:cs typeface="Courier New"/>
              </a:rPr>
              <a:t>31</a:t>
            </a:r>
            <a:endParaRPr sz="3500">
              <a:latin typeface="Courier New"/>
              <a:cs typeface="Courier New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743200" y="4175759"/>
          <a:ext cx="1600200" cy="22829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"/>
                <a:gridCol w="222503"/>
                <a:gridCol w="231648"/>
                <a:gridCol w="224027"/>
                <a:gridCol w="230124"/>
                <a:gridCol w="225551"/>
                <a:gridCol w="228600"/>
              </a:tblGrid>
              <a:tr h="222504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B6B6B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B6B6B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A8A8A8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B6B6B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B6B6B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</a:tr>
              <a:tr h="23164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B6B6B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B6B6B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B6B6B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B6B6B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6096">
                      <a:solidFill>
                        <a:srgbClr val="5B5B5B"/>
                      </a:solidFill>
                      <a:prstDash val="solid"/>
                    </a:lnB>
                  </a:tcPr>
                </a:tc>
              </a:tr>
              <a:tr h="234696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ts val="1240"/>
                        </a:lnSpc>
                      </a:pPr>
                      <a:r>
                        <a:rPr dirty="0" smtClean="0" sz="1050">
                          <a:solidFill>
                            <a:srgbClr val="2F2F2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</a:tr>
              <a:tr h="231648"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12192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12192">
                      <a:solidFill>
                        <a:srgbClr val="878787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5080"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1D1D1D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4B4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4B4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dirty="0" smtClean="0" sz="850">
                          <a:solidFill>
                            <a:srgbClr val="2F2F2F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6096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6096">
                      <a:solidFill>
                        <a:srgbClr val="4B4B4B"/>
                      </a:solidFill>
                      <a:prstDash val="solid"/>
                    </a:lnT>
                    <a:lnB w="12192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4B4B4B"/>
                      </a:solidFill>
                      <a:prstDash val="solid"/>
                    </a:lnT>
                    <a:lnB w="12192">
                      <a:solidFill>
                        <a:srgbClr val="9C9C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ts val="1000"/>
                        </a:lnSpc>
                      </a:pPr>
                      <a:r>
                        <a:rPr dirty="0" smtClean="0" sz="950">
                          <a:solidFill>
                            <a:srgbClr val="1D1D1D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6096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9C9C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646464"/>
                      </a:solidFill>
                      <a:prstDash val="solid"/>
                    </a:lnT>
                    <a:lnB w="12192">
                      <a:solidFill>
                        <a:srgbClr val="838383"/>
                      </a:solidFill>
                      <a:prstDash val="solid"/>
                    </a:lnB>
                  </a:tcPr>
                </a:tc>
              </a:tr>
              <a:tr h="231647"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70707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6096">
                      <a:solidFill>
                        <a:srgbClr val="545454"/>
                      </a:solidFill>
                      <a:prstDash val="solid"/>
                    </a:lnR>
                    <a:lnT w="12192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70707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B8B8B8"/>
                      </a:solidFill>
                      <a:prstDash val="solid"/>
                    </a:lnT>
                    <a:lnB w="6096">
                      <a:solidFill>
                        <a:srgbClr val="70707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6096">
                      <a:solidFill>
                        <a:srgbClr val="777777"/>
                      </a:solidFill>
                      <a:prstDash val="solid"/>
                    </a:lnR>
                    <a:lnT w="12192">
                      <a:solidFill>
                        <a:srgbClr val="B8B8B8"/>
                      </a:solidFill>
                      <a:prstDash val="solid"/>
                    </a:lnT>
                    <a:lnB w="6096">
                      <a:solidFill>
                        <a:srgbClr val="70707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777777"/>
                      </a:solidFill>
                      <a:prstDash val="solid"/>
                    </a:lnL>
                    <a:lnR w="12192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9C9C9C"/>
                      </a:solidFill>
                      <a:prstDash val="solid"/>
                    </a:lnT>
                    <a:lnB w="6096">
                      <a:solidFill>
                        <a:srgbClr val="70707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87878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  <a:lnT w="12192">
                      <a:solidFill>
                        <a:srgbClr val="9C9C9C"/>
                      </a:solidFill>
                      <a:prstDash val="solid"/>
                    </a:lnT>
                    <a:lnB w="6096">
                      <a:solidFill>
                        <a:srgbClr val="57575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1D1D1D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12192">
                      <a:solidFill>
                        <a:srgbClr val="838383"/>
                      </a:solidFill>
                      <a:prstDash val="solid"/>
                    </a:lnT>
                    <a:lnB w="6096">
                      <a:solidFill>
                        <a:srgbClr val="575757"/>
                      </a:solidFill>
                      <a:prstDash val="solid"/>
                    </a:lnB>
                  </a:tcPr>
                </a:tc>
              </a:tr>
              <a:tr h="225551">
                <a:tc gridSpan="3"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545454"/>
                      </a:solidFill>
                      <a:prstDash val="solid"/>
                    </a:lnL>
                    <a:lnR w="6096">
                      <a:solidFill>
                        <a:srgbClr val="676767"/>
                      </a:solidFill>
                      <a:prstDash val="solid"/>
                    </a:lnR>
                    <a:lnT w="6096">
                      <a:solidFill>
                        <a:srgbClr val="70707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3"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676767"/>
                      </a:solidFill>
                      <a:prstDash val="solid"/>
                    </a:lnL>
                    <a:lnR w="12192">
                      <a:solidFill>
                        <a:srgbClr val="80808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808080"/>
                      </a:solidFill>
                      <a:prstDash val="solid"/>
                    </a:lnL>
                    <a:lnT w="6096">
                      <a:solidFill>
                        <a:srgbClr val="575757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444495" y="7516368"/>
          <a:ext cx="2889503" cy="17800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3024"/>
                <a:gridCol w="573023"/>
                <a:gridCol w="579120"/>
                <a:gridCol w="573024"/>
                <a:gridCol w="573024"/>
              </a:tblGrid>
              <a:tr h="301751">
                <a:tc>
                  <a:txBody>
                    <a:bodyPr/>
                    <a:lstStyle/>
                    <a:p>
                      <a:pPr marL="9715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Point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6096">
                      <a:solidFill>
                        <a:srgbClr val="000800"/>
                      </a:solidFill>
                      <a:prstDash val="solid"/>
                    </a:lnT>
                    <a:lnB w="12192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3655">
                        <a:lnSpc>
                          <a:spcPct val="100000"/>
                        </a:lnSpc>
                      </a:pPr>
                      <a:r>
                        <a:rPr dirty="0" smtClean="0" sz="95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800"/>
                      </a:solidFill>
                      <a:prstDash val="solid"/>
                    </a:lnT>
                    <a:lnB w="12192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21590">
                        <a:lnSpc>
                          <a:spcPct val="100000"/>
                        </a:lnSpc>
                      </a:pPr>
                      <a:r>
                        <a:rPr dirty="0" smtClean="0" sz="1400" i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800"/>
                      </a:solidFill>
                      <a:prstDash val="solid"/>
                    </a:lnT>
                    <a:lnB w="12192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dirty="0" smtClean="0" sz="1500" i="1">
                          <a:solidFill>
                            <a:srgbClr val="030303"/>
                          </a:solidFill>
                          <a:latin typeface="Courier New"/>
                          <a:cs typeface="Courier New"/>
                        </a:rPr>
                        <a:t>NN</a:t>
                      </a:r>
                      <a:endParaRPr sz="15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800"/>
                      </a:solidFill>
                      <a:prstDash val="solid"/>
                    </a:lnT>
                    <a:lnB w="12192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155">
                        <a:lnSpc>
                          <a:spcPct val="100000"/>
                        </a:lnSpc>
                      </a:pPr>
                      <a:r>
                        <a:rPr dirty="0" smtClean="0" sz="1500" i="1">
                          <a:solidFill>
                            <a:srgbClr val="030303"/>
                          </a:solidFill>
                          <a:latin typeface="Courier New"/>
                          <a:cs typeface="Courier New"/>
                        </a:rPr>
                        <a:t>NND</a:t>
                      </a:r>
                      <a:endParaRPr sz="15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800"/>
                      </a:solidFill>
                      <a:prstDash val="solid"/>
                    </a:lnT>
                    <a:lnB w="12192">
                      <a:solidFill>
                        <a:srgbClr val="0003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algn="ctr" marR="15240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12192">
                      <a:solidFill>
                        <a:srgbClr val="0003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3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06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3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27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3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2.24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3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587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mtClean="0" sz="18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2.00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8704">
                <a:tc>
                  <a:txBody>
                    <a:bodyPr/>
                    <a:lstStyle/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mtClean="0" sz="18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778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27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2.00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algn="ctr" marR="1079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98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06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1.00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3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98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3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3020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079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1.00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000000"/>
                      </a:solidFill>
                      <a:prstDash val="solid"/>
                    </a:lnR>
                    <a:lnT w="12192">
                      <a:solidFill>
                        <a:srgbClr val="000000"/>
                      </a:solidFill>
                      <a:prstDash val="solid"/>
                    </a:lnT>
                    <a:lnB w="1219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5745480" cy="4502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23085" algn="l"/>
                <a:tab pos="4456430" algn="l"/>
              </a:tabLst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A0F18"/>
                </a:solidFill>
                <a:latin typeface="Times New Roman"/>
                <a:cs typeface="Times New Roman"/>
              </a:rPr>
              <a:t>Ce</a:t>
            </a:r>
            <a:r>
              <a:rPr dirty="0" smtClean="0" baseline="2777" sz="1500" spc="142">
                <a:solidFill>
                  <a:srgbClr val="9A0F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A0F1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baseline="2777" sz="1500" spc="44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0F18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777" sz="1500" spc="-7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9">
                <a:solidFill>
                  <a:srgbClr val="B30A0F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777" sz="1500" spc="60">
                <a:solidFill>
                  <a:srgbClr val="B30A0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A0F18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75">
                <a:solidFill>
                  <a:srgbClr val="9A0F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5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numbers,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remaining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25444" y="1612392"/>
            <a:ext cx="119189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036319" algn="l"/>
              </a:tabLst>
            </a:pPr>
            <a:r>
              <a:rPr dirty="0" smtClean="0" sz="1200" spc="450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200" spc="45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1200" spc="450">
                <a:solidFill>
                  <a:srgbClr val="080808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876" y="1719580"/>
            <a:ext cx="1666875" cy="224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5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1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 i="1">
                <a:solidFill>
                  <a:srgbClr val="080808"/>
                </a:solidFill>
                <a:latin typeface="Times New Roman"/>
                <a:cs typeface="Times New Roman"/>
              </a:rPr>
              <a:t>DR</a:t>
            </a:r>
            <a:r>
              <a:rPr dirty="0" smtClean="0" sz="1300" spc="-1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400" spc="150">
                <a:solidFill>
                  <a:srgbClr val="080808"/>
                </a:solidFill>
                <a:latin typeface="Arial"/>
                <a:cs typeface="Arial"/>
              </a:rPr>
              <a:t>-----;::===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86532" y="1768856"/>
            <a:ext cx="960119" cy="345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80">
                <a:solidFill>
                  <a:srgbClr val="080808"/>
                </a:solidFill>
                <a:latin typeface="Arial"/>
                <a:cs typeface="Arial"/>
              </a:rPr>
              <a:t>2</a:t>
            </a:r>
            <a:r>
              <a:rPr dirty="0" smtClean="0" sz="1250" spc="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2200" spc="-300" i="1">
                <a:solidFill>
                  <a:srgbClr val="080808"/>
                </a:solidFill>
                <a:latin typeface="Arial"/>
                <a:cs typeface="Arial"/>
              </a:rPr>
              <a:t>.</a:t>
            </a:r>
            <a:r>
              <a:rPr dirty="0" smtClean="0" sz="2200" spc="-425" i="1">
                <a:solidFill>
                  <a:srgbClr val="080808"/>
                </a:solidFill>
                <a:latin typeface="Arial"/>
                <a:cs typeface="Arial"/>
              </a:rPr>
              <a:t>J</a:t>
            </a:r>
            <a:r>
              <a:rPr dirty="0" smtClean="0" sz="1350" spc="35" i="1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36340" y="1032764"/>
            <a:ext cx="33782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8.24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87116" y="1230883"/>
            <a:ext cx="1619250" cy="250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780415" marR="12700" indent="-768350">
              <a:lnSpc>
                <a:spcPct val="60000"/>
              </a:lnSpc>
            </a:pPr>
            <a:r>
              <a:rPr dirty="0" smtClean="0" sz="1300" spc="-60" i="1">
                <a:solidFill>
                  <a:srgbClr val="080808"/>
                </a:solidFill>
                <a:latin typeface="Times New Roman"/>
                <a:cs typeface="Times New Roman"/>
              </a:rPr>
              <a:t>NND*</a:t>
            </a:r>
            <a:r>
              <a:rPr dirty="0" smtClean="0" sz="1300" spc="-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83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1300" spc="1290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1.648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61535" y="1659890"/>
            <a:ext cx="1291590" cy="6019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6075" algn="l"/>
              </a:tabLst>
            </a:pPr>
            <a:r>
              <a:rPr dirty="0" smtClean="0" sz="2050" strike="sngStrike">
                <a:solidFill>
                  <a:srgbClr val="080808"/>
                </a:solidFill>
                <a:latin typeface="Times New Roman"/>
                <a:cs typeface="Times New Roman"/>
              </a:rPr>
              <a:t> 	</a:t>
            </a:r>
            <a:r>
              <a:rPr dirty="0" smtClean="0" sz="2050" spc="555" strike="sngStrike">
                <a:solidFill>
                  <a:srgbClr val="080808"/>
                </a:solidFill>
                <a:latin typeface="Times New Roman"/>
                <a:cs typeface="Times New Roman"/>
              </a:rPr>
              <a:t>/5</a:t>
            </a:r>
            <a:r>
              <a:rPr dirty="0" smtClean="0" sz="2050" spc="-2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2.236</a:t>
            </a:r>
            <a:endParaRPr sz="1250">
              <a:latin typeface="Times New Roman"/>
              <a:cs typeface="Times New Roman"/>
            </a:endParaRPr>
          </a:p>
          <a:p>
            <a:pPr marL="17145">
              <a:lnSpc>
                <a:spcPct val="100000"/>
              </a:lnSpc>
              <a:spcBef>
                <a:spcPts val="390"/>
              </a:spcBef>
            </a:pPr>
            <a:r>
              <a:rPr dirty="0" smtClean="0" sz="1250" spc="-80">
                <a:solidFill>
                  <a:srgbClr val="080808"/>
                </a:solidFill>
                <a:latin typeface="Arial"/>
                <a:cs typeface="Arial"/>
              </a:rPr>
              <a:t>2</a:t>
            </a:r>
            <a:r>
              <a:rPr dirty="0" smtClean="0" sz="1250" spc="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Arial"/>
                <a:cs typeface="Arial"/>
              </a:rPr>
              <a:t>IOO</a:t>
            </a:r>
            <a:endParaRPr sz="13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87700" y="2422652"/>
            <a:ext cx="1120140" cy="44830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590">
              <a:lnSpc>
                <a:spcPct val="100000"/>
              </a:lnSpc>
              <a:tabLst>
                <a:tab pos="697865" algn="l"/>
              </a:tabLst>
            </a:pPr>
            <a:r>
              <a:rPr dirty="0" smtClean="0" sz="1300" spc="-35" i="1">
                <a:solidFill>
                  <a:srgbClr val="080808"/>
                </a:solidFill>
                <a:latin typeface="Times New Roman"/>
                <a:cs typeface="Times New Roman"/>
              </a:rPr>
              <a:t>NND*</a:t>
            </a:r>
            <a:r>
              <a:rPr dirty="0" smtClean="0" sz="1300" spc="-35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1.648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  <a:tabLst>
                <a:tab pos="688975" algn="l"/>
              </a:tabLst>
            </a:pP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NNDR</a:t>
            </a: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2.236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58516" y="2563368"/>
            <a:ext cx="32194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45" i="1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mtClean="0" sz="1200" spc="-4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99764" y="2569718"/>
            <a:ext cx="15430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21555" y="2557018"/>
            <a:ext cx="59055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0.737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3139" y="2925826"/>
            <a:ext cx="5772150" cy="876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512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Consistent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random.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question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significant.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question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answered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of(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ZNND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91588" y="3886453"/>
            <a:ext cx="2133600" cy="417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ts val="2400"/>
              </a:lnSpc>
              <a:tabLst>
                <a:tab pos="466090" algn="l"/>
              </a:tabLst>
            </a:pPr>
            <a:r>
              <a:rPr dirty="0" smtClean="0" sz="2050" spc="-120" i="1">
                <a:solidFill>
                  <a:srgbClr val="080808"/>
                </a:solidFill>
                <a:latin typeface="Times New Roman"/>
                <a:cs typeface="Times New Roman"/>
              </a:rPr>
              <a:t>z</a:t>
            </a:r>
            <a:r>
              <a:rPr dirty="0" smtClean="0" sz="2050" spc="-12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50" spc="80" u="heavy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105" u="heavy">
                <a:solidFill>
                  <a:srgbClr val="080808"/>
                </a:solidFill>
                <a:latin typeface="Times New Roman"/>
                <a:cs typeface="Times New Roman"/>
              </a:rPr>
              <a:t>1.648-2.236</a:t>
            </a:r>
            <a:r>
              <a:rPr dirty="0" smtClean="0" sz="850" spc="80" u="heavy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8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8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-1.13.</a:t>
            </a:r>
            <a:endParaRPr sz="1300">
              <a:latin typeface="Times New Roman"/>
              <a:cs typeface="Times New Roman"/>
            </a:endParaRPr>
          </a:p>
          <a:p>
            <a:pPr algn="ctr" marR="58419">
              <a:lnSpc>
                <a:spcPts val="795"/>
              </a:lnSpc>
            </a:pPr>
            <a:r>
              <a:rPr dirty="0" smtClean="0" sz="850" spc="80">
                <a:solidFill>
                  <a:srgbClr val="080808"/>
                </a:solidFill>
                <a:latin typeface="Times New Roman"/>
                <a:cs typeface="Times New Roman"/>
              </a:rPr>
              <a:t>0.523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83027" y="4168647"/>
            <a:ext cx="28765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05" i="1">
                <a:solidFill>
                  <a:srgbClr val="080808"/>
                </a:solidFill>
                <a:latin typeface="Arial"/>
                <a:cs typeface="Arial"/>
              </a:rPr>
              <a:t>NND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93139" y="4379722"/>
            <a:ext cx="6186805" cy="52482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15290" indent="474980">
              <a:lnSpc>
                <a:spcPct val="1512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Consequently</a:t>
            </a:r>
            <a:r>
              <a:rPr dirty="0" smtClean="0" sz="125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5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null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hypothesis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spatially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rejected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test.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appears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random,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statistically.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4"/>
              </a:spcBef>
            </a:pPr>
            <a:endParaRPr sz="700"/>
          </a:p>
          <a:p>
            <a:pPr algn="just" marL="12700" marR="408305">
              <a:lnSpc>
                <a:spcPct val="152000"/>
              </a:lnSpc>
            </a:pPr>
            <a:r>
              <a:rPr dirty="0" smtClean="0" sz="1250" spc="10" b="1">
                <a:solidFill>
                  <a:srgbClr val="0C1F50"/>
                </a:solidFill>
                <a:latin typeface="Times New Roman"/>
                <a:cs typeface="Times New Roman"/>
              </a:rPr>
              <a:t>2.</a:t>
            </a:r>
            <a:r>
              <a:rPr dirty="0" smtClean="0" sz="1250" spc="10" b="1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 b="1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50"/>
                </a:solidFill>
                <a:latin typeface="Times New Roman"/>
                <a:cs typeface="Times New Roman"/>
              </a:rPr>
              <a:t>Quadrat</a:t>
            </a:r>
            <a:r>
              <a:rPr dirty="0" smtClean="0" sz="1250" spc="15" b="1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C1F50"/>
                </a:solidFill>
                <a:latin typeface="Times New Roman"/>
                <a:cs typeface="Times New Roman"/>
              </a:rPr>
              <a:t>Analysis:</a:t>
            </a:r>
            <a:r>
              <a:rPr dirty="0" smtClean="0" sz="1250" spc="30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methodology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focusing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used.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quadrats,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superimposed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quadrat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counted.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counts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cells.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407670" indent="429259">
              <a:lnSpc>
                <a:spcPct val="1512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speaking,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contains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(no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unifor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80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dispersed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ifthe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moderate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cells,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27"/>
              </a:spcBef>
            </a:pPr>
            <a:endParaRPr sz="1200"/>
          </a:p>
          <a:p>
            <a:pPr algn="r" marR="12700">
              <a:lnSpc>
                <a:spcPct val="100000"/>
              </a:lnSpc>
            </a:pPr>
            <a:r>
              <a:rPr dirty="0" smtClean="0" sz="2850" spc="60" b="1">
                <a:solidFill>
                  <a:srgbClr val="B30A0F"/>
                </a:solidFill>
                <a:latin typeface="Arial"/>
                <a:cs typeface="Arial"/>
              </a:rPr>
              <a:t>32</a:t>
            </a:r>
            <a:endParaRPr sz="2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80">
                <a:solidFill>
                  <a:srgbClr val="BA0507"/>
                </a:solidFill>
                <a:latin typeface="Times New Roman"/>
                <a:cs typeface="Times New Roman"/>
              </a:rPr>
              <a:t>33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6089" y="329181"/>
            <a:ext cx="5786120" cy="82994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41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                           </a:t>
            </a:r>
            <a:r>
              <a:rPr dirty="0" smtClean="0" sz="1000" spc="-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5">
                <a:solidFill>
                  <a:srgbClr val="1550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8E1115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000" spc="7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8E111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000" spc="-35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8E111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000" spc="10">
                <a:solidFill>
                  <a:srgbClr val="8E11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8E1115"/>
                </a:solidFill>
                <a:latin typeface="Times New Roman"/>
                <a:cs typeface="Times New Roman"/>
              </a:rPr>
              <a:t>Analysi</a:t>
            </a:r>
            <a:r>
              <a:rPr dirty="0" smtClean="0" sz="1000" spc="40">
                <a:solidFill>
                  <a:srgbClr val="8E1115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sz="1000" spc="8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random.</a:t>
            </a:r>
            <a:r>
              <a:rPr dirty="0" smtClean="0" sz="1300" spc="9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-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94322" y="1519146"/>
            <a:ext cx="66484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0">
                <a:solidFill>
                  <a:srgbClr val="26282A"/>
                </a:solidFill>
                <a:latin typeface="Arial"/>
                <a:cs typeface="Arial"/>
              </a:rPr>
              <a:t>a</a:t>
            </a:r>
            <a:r>
              <a:rPr dirty="0" smtClean="0" sz="1000" spc="60">
                <a:solidFill>
                  <a:srgbClr val="4F4F4F"/>
                </a:solidFill>
                <a:latin typeface="Arial"/>
                <a:cs typeface="Arial"/>
              </a:rPr>
              <a:t>)</a:t>
            </a:r>
            <a:r>
              <a:rPr dirty="0" smtClean="0" sz="1000" spc="-10">
                <a:solidFill>
                  <a:srgbClr val="4F4F4F"/>
                </a:solidFill>
                <a:latin typeface="Arial"/>
                <a:cs typeface="Arial"/>
              </a:rPr>
              <a:t> </a:t>
            </a:r>
            <a:r>
              <a:rPr dirty="0" smtClean="0" sz="1000" spc="30">
                <a:solidFill>
                  <a:srgbClr val="161616"/>
                </a:solidFill>
                <a:latin typeface="Arial"/>
                <a:cs typeface="Arial"/>
              </a:rPr>
              <a:t>Uniform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2942" y="1519146"/>
            <a:ext cx="69278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>
                <a:solidFill>
                  <a:srgbClr val="26282A"/>
                </a:solidFill>
                <a:latin typeface="Arial"/>
                <a:cs typeface="Arial"/>
              </a:rPr>
              <a:t>b</a:t>
            </a:r>
            <a:r>
              <a:rPr dirty="0" smtClean="0" sz="1000" spc="60">
                <a:solidFill>
                  <a:srgbClr val="4F4F4F"/>
                </a:solidFill>
                <a:latin typeface="Arial"/>
                <a:cs typeface="Arial"/>
              </a:rPr>
              <a:t>)</a:t>
            </a:r>
            <a:r>
              <a:rPr dirty="0" smtClean="0" sz="1000" spc="40">
                <a:solidFill>
                  <a:srgbClr val="4F4F4F"/>
                </a:solidFill>
                <a:latin typeface="Arial"/>
                <a:cs typeface="Arial"/>
              </a:rPr>
              <a:t> </a:t>
            </a:r>
            <a:r>
              <a:rPr dirty="0" smtClean="0" sz="1000" spc="30">
                <a:solidFill>
                  <a:srgbClr val="26282A"/>
                </a:solidFill>
                <a:latin typeface="Arial"/>
                <a:cs typeface="Arial"/>
              </a:rPr>
              <a:t>Random</a:t>
            </a:r>
            <a:endParaRPr sz="1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53403" y="1519146"/>
            <a:ext cx="75501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95">
                <a:solidFill>
                  <a:srgbClr val="26282A"/>
                </a:solidFill>
                <a:latin typeface="Arial"/>
                <a:cs typeface="Arial"/>
              </a:rPr>
              <a:t>c</a:t>
            </a:r>
            <a:r>
              <a:rPr dirty="0" smtClean="0" sz="950" spc="10">
                <a:solidFill>
                  <a:srgbClr val="4F4F4F"/>
                </a:solidFill>
                <a:latin typeface="Arial"/>
                <a:cs typeface="Arial"/>
              </a:rPr>
              <a:t>)</a:t>
            </a:r>
            <a:r>
              <a:rPr dirty="0" smtClean="0" sz="950" spc="70">
                <a:solidFill>
                  <a:srgbClr val="4F4F4F"/>
                </a:solidFill>
                <a:latin typeface="Arial"/>
                <a:cs typeface="Arial"/>
              </a:rPr>
              <a:t> </a:t>
            </a:r>
            <a:r>
              <a:rPr dirty="0" smtClean="0" sz="1000" spc="-5">
                <a:solidFill>
                  <a:srgbClr val="26282A"/>
                </a:solidFill>
                <a:latin typeface="Arial"/>
                <a:cs typeface="Arial"/>
              </a:rPr>
              <a:t>C</a:t>
            </a:r>
            <a:r>
              <a:rPr dirty="0" smtClean="0" sz="1000" spc="-25">
                <a:solidFill>
                  <a:srgbClr val="030305"/>
                </a:solidFill>
                <a:latin typeface="Arial"/>
                <a:cs typeface="Arial"/>
              </a:rPr>
              <a:t>l</a:t>
            </a:r>
            <a:r>
              <a:rPr dirty="0" smtClean="0" sz="1000" spc="15">
                <a:solidFill>
                  <a:srgbClr val="26282A"/>
                </a:solidFill>
                <a:latin typeface="Arial"/>
                <a:cs typeface="Arial"/>
              </a:rPr>
              <a:t>ustered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6089" y="3642053"/>
            <a:ext cx="5796915" cy="2418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5875" indent="441325">
              <a:lnSpc>
                <a:spcPct val="145600"/>
              </a:lnSpc>
            </a:pPr>
            <a:r>
              <a:rPr dirty="0" smtClean="0" sz="1300">
                <a:solidFill>
                  <a:srgbClr val="030305"/>
                </a:solidFill>
                <a:latin typeface="Times New Roman"/>
                <a:cs typeface="Times New Roman"/>
              </a:rPr>
              <a:t>Though </a:t>
            </a:r>
            <a:r>
              <a:rPr dirty="0" smtClean="0" sz="1300" spc="-1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types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just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above </a:t>
            </a:r>
            <a:r>
              <a:rPr dirty="0" smtClean="0" sz="1300" spc="-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present 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figures,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10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section</a:t>
            </a:r>
            <a:r>
              <a:rPr dirty="0" smtClean="0" sz="1300" spc="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statistically</a:t>
            </a:r>
            <a:r>
              <a:rPr dirty="0" smtClean="0" sz="1300" spc="1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inference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drawn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analysis.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8"/>
              </a:spcBef>
            </a:pPr>
            <a:endParaRPr sz="750"/>
          </a:p>
          <a:p>
            <a:pPr algn="just" marL="18415" marR="12700" indent="435609">
              <a:lnSpc>
                <a:spcPct val="145600"/>
              </a:lnSpc>
            </a:pPr>
            <a:r>
              <a:rPr dirty="0" smtClean="0" sz="1300">
                <a:solidFill>
                  <a:srgbClr val="030305"/>
                </a:solidFill>
                <a:latin typeface="Times New Roman"/>
                <a:cs typeface="Times New Roman"/>
              </a:rPr>
              <a:t>Though </a:t>
            </a:r>
            <a:r>
              <a:rPr dirty="0" smtClean="0" sz="1300" spc="-1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similar </a:t>
            </a:r>
            <a:r>
              <a:rPr dirty="0" smtClean="0" sz="1300" spc="-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form, </a:t>
            </a:r>
            <a:r>
              <a:rPr dirty="0" smtClean="0" sz="1300" spc="-10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test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quadrat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simpler </a:t>
            </a:r>
            <a:r>
              <a:rPr dirty="0" smtClean="0" sz="1300" spc="-10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execute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neighbour</a:t>
            </a:r>
            <a:r>
              <a:rPr dirty="0" smtClean="0" sz="1300" spc="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needed</a:t>
            </a:r>
            <a:r>
              <a:rPr dirty="0" smtClean="0" sz="1300" spc="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0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cell </a:t>
            </a:r>
            <a:r>
              <a:rPr dirty="0" smtClean="0" sz="1300" spc="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variance  </a:t>
            </a:r>
            <a:r>
              <a:rPr dirty="0" smtClean="0" sz="1300" spc="-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frequency,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both  </a:t>
            </a:r>
            <a:r>
              <a:rPr dirty="0" smtClean="0" sz="1300" spc="-1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classical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descriptive</a:t>
            </a:r>
            <a:r>
              <a:rPr dirty="0" smtClean="0" sz="1300" spc="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statistics.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-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variables,</a:t>
            </a:r>
            <a:r>
              <a:rPr dirty="0" smtClean="0" sz="1300" spc="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10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calculated: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35243" y="6219772"/>
            <a:ext cx="241617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70" i="1">
                <a:solidFill>
                  <a:srgbClr val="030305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300" spc="-35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 i="1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 i="1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i="1">
                <a:solidFill>
                  <a:srgbClr val="0303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9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 i="1">
                <a:solidFill>
                  <a:srgbClr val="030305"/>
                </a:solidFill>
                <a:latin typeface="Times New Roman"/>
                <a:cs typeface="Times New Roman"/>
              </a:rPr>
              <a:t>frequencies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66235" y="6289118"/>
            <a:ext cx="3076575" cy="2940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55" i="1">
                <a:solidFill>
                  <a:srgbClr val="030305"/>
                </a:solidFill>
                <a:latin typeface="Arial"/>
                <a:cs typeface="Arial"/>
              </a:rPr>
              <a:t>VMR</a:t>
            </a:r>
            <a:r>
              <a:rPr dirty="0" smtClean="0" sz="1150" spc="114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sz="1850" spc="-210">
                <a:solidFill>
                  <a:srgbClr val="030305"/>
                </a:solidFill>
                <a:latin typeface="Times New Roman"/>
                <a:cs typeface="Times New Roman"/>
              </a:rPr>
              <a:t>=</a:t>
            </a:r>
            <a:r>
              <a:rPr dirty="0" smtClean="0" sz="1850" spc="-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1015">
                <a:solidFill>
                  <a:srgbClr val="030305"/>
                </a:solidFill>
                <a:latin typeface="Times New Roman"/>
                <a:cs typeface="Times New Roman"/>
              </a:rPr>
              <a:t>------------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74468" y="6461852"/>
            <a:ext cx="214376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0" i="1">
                <a:solidFill>
                  <a:srgbClr val="030305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5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 i="1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 i="1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i="1">
                <a:solidFill>
                  <a:srgbClr val="0303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90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 i="1">
                <a:solidFill>
                  <a:srgbClr val="030305"/>
                </a:solidFill>
                <a:latin typeface="Times New Roman"/>
                <a:cs typeface="Times New Roman"/>
              </a:rPr>
              <a:t>frequencies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6089" y="6756858"/>
            <a:ext cx="5793740" cy="2541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5609">
              <a:lnSpc>
                <a:spcPct val="146600"/>
              </a:lnSpc>
            </a:pP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50" i="1">
                <a:solidFill>
                  <a:srgbClr val="030305"/>
                </a:solidFill>
                <a:latin typeface="Arial"/>
                <a:cs typeface="Arial"/>
              </a:rPr>
              <a:t>(</a:t>
            </a:r>
            <a:r>
              <a:rPr dirty="0" smtClean="0" sz="1150" spc="95" i="1">
                <a:solidFill>
                  <a:srgbClr val="030305"/>
                </a:solidFill>
                <a:latin typeface="Arial"/>
                <a:cs typeface="Arial"/>
              </a:rPr>
              <a:t>V</a:t>
            </a:r>
            <a:r>
              <a:rPr dirty="0" smtClean="0" sz="1150" spc="195" i="1">
                <a:solidFill>
                  <a:srgbClr val="030305"/>
                </a:solidFill>
                <a:latin typeface="Arial"/>
                <a:cs typeface="Arial"/>
              </a:rPr>
              <a:t>M</a:t>
            </a:r>
            <a:r>
              <a:rPr dirty="0" smtClean="0" sz="1150" spc="95" i="1">
                <a:solidFill>
                  <a:srgbClr val="030305"/>
                </a:solidFill>
                <a:latin typeface="Arial"/>
                <a:cs typeface="Arial"/>
              </a:rPr>
              <a:t>R)</a:t>
            </a:r>
            <a:r>
              <a:rPr dirty="0" smtClean="0" sz="1150" spc="-15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acronym</a:t>
            </a:r>
            <a:r>
              <a:rPr dirty="0" smtClean="0" sz="1300" spc="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variance-mean</a:t>
            </a:r>
            <a:r>
              <a:rPr dirty="0" smtClean="0" sz="1300" spc="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ratio?</a:t>
            </a:r>
            <a:r>
              <a:rPr dirty="0" smtClean="0" sz="1300" spc="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85">
                <a:solidFill>
                  <a:srgbClr val="030305"/>
                </a:solidFill>
                <a:latin typeface="Arial"/>
                <a:cs typeface="Arial"/>
              </a:rPr>
              <a:t>I</a:t>
            </a:r>
            <a:r>
              <a:rPr dirty="0" smtClean="0" sz="1300" spc="270">
                <a:solidFill>
                  <a:srgbClr val="030305"/>
                </a:solidFill>
                <a:latin typeface="Arial"/>
                <a:cs typeface="Arial"/>
              </a:rPr>
              <a:t>f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65" i="1">
                <a:solidFill>
                  <a:srgbClr val="030305"/>
                </a:solidFill>
                <a:latin typeface="Arial"/>
                <a:cs typeface="Arial"/>
              </a:rPr>
              <a:t>(</a:t>
            </a:r>
            <a:r>
              <a:rPr dirty="0" smtClean="0" sz="1150" spc="135" i="1">
                <a:solidFill>
                  <a:srgbClr val="030305"/>
                </a:solidFill>
                <a:latin typeface="Arial"/>
                <a:cs typeface="Arial"/>
              </a:rPr>
              <a:t>VMR</a:t>
            </a:r>
            <a:r>
              <a:rPr dirty="0" smtClean="0" sz="1150" spc="65" i="1">
                <a:solidFill>
                  <a:srgbClr val="030305"/>
                </a:solidFill>
                <a:latin typeface="Arial"/>
                <a:cs typeface="Arial"/>
              </a:rPr>
              <a:t>)</a:t>
            </a:r>
            <a:r>
              <a:rPr dirty="0" smtClean="0" sz="1150" spc="35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300" spc="-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5"/>
                </a:solidFill>
                <a:latin typeface="Times New Roman"/>
                <a:cs typeface="Times New Roman"/>
              </a:rPr>
              <a:t>one,</a:t>
            </a:r>
            <a:r>
              <a:rPr dirty="0" smtClean="0" sz="1300" spc="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14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1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random; </a:t>
            </a:r>
            <a:r>
              <a:rPr dirty="0" smtClean="0" sz="1300" spc="-1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30305"/>
                </a:solidFill>
                <a:latin typeface="Times New Roman"/>
                <a:cs typeface="Times New Roman"/>
              </a:rPr>
              <a:t>VJ</a:t>
            </a:r>
            <a:r>
              <a:rPr dirty="0" smtClean="0" sz="1300" spc="-85">
                <a:solidFill>
                  <a:srgbClr val="030305"/>
                </a:solidFill>
                <a:latin typeface="Times New Roman"/>
                <a:cs typeface="Times New Roman"/>
              </a:rPr>
              <a:t>\1R</a:t>
            </a:r>
            <a:r>
              <a:rPr dirty="0" smtClean="0" sz="1300" spc="-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greater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one,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7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random;</a:t>
            </a:r>
            <a:r>
              <a:rPr dirty="0" smtClean="0" sz="1300" spc="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i="1">
                <a:solidFill>
                  <a:srgbClr val="030305"/>
                </a:solidFill>
                <a:latin typeface="Arial"/>
                <a:cs typeface="Arial"/>
              </a:rPr>
              <a:t>(</a:t>
            </a:r>
            <a:r>
              <a:rPr dirty="0" smtClean="0" sz="1250" spc="25" i="1">
                <a:solidFill>
                  <a:srgbClr val="030305"/>
                </a:solidFill>
                <a:latin typeface="Arial"/>
                <a:cs typeface="Arial"/>
              </a:rPr>
              <a:t>V</a:t>
            </a:r>
            <a:r>
              <a:rPr dirty="0" smtClean="0" sz="1250" spc="100" i="1">
                <a:solidFill>
                  <a:srgbClr val="030305"/>
                </a:solidFill>
                <a:latin typeface="Arial"/>
                <a:cs typeface="Arial"/>
              </a:rPr>
              <a:t>M</a:t>
            </a:r>
            <a:r>
              <a:rPr dirty="0" smtClean="0" sz="1250" spc="70" i="1">
                <a:solidFill>
                  <a:srgbClr val="030305"/>
                </a:solidFill>
                <a:latin typeface="Arial"/>
                <a:cs typeface="Arial"/>
              </a:rPr>
              <a:t>R)</a:t>
            </a:r>
            <a:r>
              <a:rPr dirty="0" smtClean="0" sz="1250" spc="-50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one,</a:t>
            </a:r>
            <a:r>
              <a:rPr dirty="0" smtClean="0" sz="1300" spc="-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7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dispersed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random.</a:t>
            </a:r>
            <a:r>
              <a:rPr dirty="0" smtClean="0" sz="1300" spc="9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test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chi-square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(x</a:t>
            </a:r>
            <a:r>
              <a:rPr dirty="0" smtClean="0" sz="1300" spc="-20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7" sz="1350" spc="315">
                <a:solidFill>
                  <a:srgbClr val="030305"/>
                </a:solidFill>
                <a:latin typeface="Times New Roman"/>
                <a:cs typeface="Times New Roman"/>
              </a:rPr>
              <a:t>2</a:t>
            </a:r>
            <a:r>
              <a:rPr dirty="0" smtClean="0" sz="900" spc="160">
                <a:solidFill>
                  <a:srgbClr val="030305"/>
                </a:solidFill>
                <a:latin typeface="Times New Roman"/>
                <a:cs typeface="Times New Roman"/>
              </a:rPr>
              <a:t>)</a:t>
            </a:r>
            <a:r>
              <a:rPr dirty="0" smtClean="0" sz="900" spc="135">
                <a:solidFill>
                  <a:srgbClr val="030305"/>
                </a:solidFill>
                <a:latin typeface="Times New Roman"/>
                <a:cs typeface="Times New Roman"/>
              </a:rPr>
              <a:t>: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35"/>
              </a:spcBef>
            </a:pPr>
            <a:endParaRPr sz="1000"/>
          </a:p>
          <a:p>
            <a:pPr algn="ctr" marL="2540">
              <a:lnSpc>
                <a:spcPct val="100000"/>
              </a:lnSpc>
            </a:pPr>
            <a:r>
              <a:rPr dirty="0" smtClean="0" sz="1150" spc="70" i="1">
                <a:solidFill>
                  <a:srgbClr val="030305"/>
                </a:solidFill>
                <a:latin typeface="Arial"/>
                <a:cs typeface="Arial"/>
              </a:rPr>
              <a:t>x</a:t>
            </a:r>
            <a:r>
              <a:rPr dirty="0" smtClean="0" sz="1150" spc="-160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baseline="30864" sz="1350" spc="97" i="1">
                <a:solidFill>
                  <a:srgbClr val="0303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0864" sz="1350" spc="97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0864" sz="1350" spc="44" i="1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-210">
                <a:solidFill>
                  <a:srgbClr val="030305"/>
                </a:solidFill>
                <a:latin typeface="Times New Roman"/>
                <a:cs typeface="Times New Roman"/>
              </a:rPr>
              <a:t>=</a:t>
            </a:r>
            <a:r>
              <a:rPr dirty="0" smtClean="0" sz="185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35" i="1">
                <a:solidFill>
                  <a:srgbClr val="030305"/>
                </a:solidFill>
                <a:latin typeface="Arial"/>
                <a:cs typeface="Arial"/>
              </a:rPr>
              <a:t>VMR</a:t>
            </a:r>
            <a:r>
              <a:rPr dirty="0" smtClean="0" sz="1150" spc="110" i="1">
                <a:solidFill>
                  <a:srgbClr val="030305"/>
                </a:solidFill>
                <a:latin typeface="Arial"/>
                <a:cs typeface="Arial"/>
              </a:rPr>
              <a:t>(m</a:t>
            </a:r>
            <a:r>
              <a:rPr dirty="0" smtClean="0" sz="1150" spc="-20" i="1">
                <a:solidFill>
                  <a:srgbClr val="030305"/>
                </a:solidFill>
                <a:latin typeface="Arial"/>
                <a:cs typeface="Arial"/>
              </a:rPr>
              <a:t> </a:t>
            </a:r>
            <a:r>
              <a:rPr dirty="0" smtClean="0" sz="1300" spc="300">
                <a:solidFill>
                  <a:srgbClr val="030305"/>
                </a:solidFill>
                <a:latin typeface="Arial"/>
                <a:cs typeface="Arial"/>
              </a:rPr>
              <a:t>-1)</a:t>
            </a:r>
            <a:endParaRPr sz="1300">
              <a:latin typeface="Arial"/>
              <a:cs typeface="Arial"/>
            </a:endParaRPr>
          </a:p>
          <a:p>
            <a:pPr>
              <a:lnSpc>
                <a:spcPts val="500"/>
              </a:lnSpc>
              <a:spcBef>
                <a:spcPts val="17"/>
              </a:spcBef>
            </a:pPr>
            <a:endParaRPr sz="500"/>
          </a:p>
          <a:p>
            <a:pPr algn="just" marL="18415" marR="13335" indent="429259">
              <a:lnSpc>
                <a:spcPct val="147200"/>
              </a:lnSpc>
            </a:pP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>
                <a:solidFill>
                  <a:srgbClr val="030305"/>
                </a:solidFill>
                <a:latin typeface="Times New Roman"/>
                <a:cs typeface="Times New Roman"/>
              </a:rPr>
              <a:t>(</a:t>
            </a:r>
            <a:r>
              <a:rPr dirty="0" smtClean="0" sz="1350" spc="114">
                <a:solidFill>
                  <a:srgbClr val="030305"/>
                </a:solidFill>
                <a:latin typeface="Times New Roman"/>
                <a:cs typeface="Times New Roman"/>
              </a:rPr>
              <a:t>m</a:t>
            </a:r>
            <a:r>
              <a:rPr dirty="0" smtClean="0" sz="1350" spc="50">
                <a:solidFill>
                  <a:srgbClr val="030305"/>
                </a:solidFill>
                <a:latin typeface="Times New Roman"/>
                <a:cs typeface="Times New Roman"/>
              </a:rPr>
              <a:t>)</a:t>
            </a:r>
            <a:r>
              <a:rPr dirty="0" smtClean="0" sz="1350" spc="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300" spc="-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6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null</a:t>
            </a:r>
            <a:r>
              <a:rPr dirty="0" smtClean="0" sz="1300" spc="1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hypothesis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8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300" spc="-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61616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20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2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61616"/>
                </a:solidFill>
                <a:latin typeface="Times New Roman"/>
                <a:cs typeface="Times New Roman"/>
              </a:rPr>
              <a:t>variance </a:t>
            </a:r>
            <a:r>
              <a:rPr dirty="0" smtClean="0" sz="1300" spc="-40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6161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number </a:t>
            </a:r>
            <a:r>
              <a:rPr dirty="0" smtClean="0" sz="1300" spc="-8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161616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points </a:t>
            </a:r>
            <a:r>
              <a:rPr dirty="0" smtClean="0" sz="1300" spc="-4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26282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30">
                <a:solidFill>
                  <a:srgbClr val="26282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40">
                <a:solidFill>
                  <a:srgbClr val="030305"/>
                </a:solidFill>
                <a:latin typeface="Times New Roman"/>
                <a:cs typeface="Times New Roman"/>
              </a:rPr>
              <a:t>ch</a:t>
            </a:r>
            <a:r>
              <a:rPr dirty="0" smtClean="0" sz="1300" spc="65">
                <a:solidFill>
                  <a:srgbClr val="0303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61616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15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5"/>
                </a:solidFill>
                <a:latin typeface="Times New Roman"/>
                <a:cs typeface="Times New Roman"/>
              </a:rPr>
              <a:t>of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01453" y="1942694"/>
          <a:ext cx="1449757" cy="1482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2154"/>
                <a:gridCol w="478208"/>
                <a:gridCol w="487288"/>
              </a:tblGrid>
              <a:tr h="490213">
                <a:tc>
                  <a:txBody>
                    <a:bodyPr/>
                    <a:lstStyle/>
                    <a:p>
                      <a:pPr/>
                      <a:endParaRPr sz="2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6053">
                      <a:solidFill>
                        <a:srgbClr val="131313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</a:tr>
              <a:tr h="496263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dirty="0" smtClean="0" sz="2500" spc="-145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6053">
                      <a:solidFill>
                        <a:srgbClr val="131313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</a:tr>
              <a:tr h="484160"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dirty="0" smtClean="0" baseline="-11111" sz="3750" spc="-525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26282A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•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6053">
                      <a:solidFill>
                        <a:srgbClr val="131313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208234" y="1942694"/>
          <a:ext cx="1446730" cy="14766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2154"/>
                <a:gridCol w="478208"/>
                <a:gridCol w="478208"/>
              </a:tblGrid>
              <a:tr h="490213">
                <a:tc>
                  <a:txBody>
                    <a:bodyPr/>
                    <a:lstStyle/>
                    <a:p>
                      <a:pPr/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575757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</a:pPr>
                      <a:r>
                        <a:rPr dirty="0" smtClean="0" baseline="-12077" sz="3450" spc="-81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030303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  <a:lnB w="12106">
                      <a:solidFill>
                        <a:srgbClr val="545454"/>
                      </a:solidFill>
                      <a:prstDash val="solid"/>
                    </a:lnB>
                  </a:tcPr>
                </a:tc>
              </a:tr>
              <a:tr h="502316"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575757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">
                        <a:lnSpc>
                          <a:spcPct val="100000"/>
                        </a:lnSpc>
                      </a:pPr>
                      <a:r>
                        <a:rPr dirty="0" smtClean="0" sz="230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030303"/>
                      </a:solidFill>
                      <a:prstDash val="solid"/>
                    </a:lnR>
                    <a:lnT w="12106">
                      <a:solidFill>
                        <a:srgbClr val="545454"/>
                      </a:solidFill>
                      <a:prstDash val="solid"/>
                    </a:lnT>
                    <a:lnB w="12106">
                      <a:solidFill>
                        <a:srgbClr val="979797"/>
                      </a:solidFill>
                      <a:prstDash val="solid"/>
                    </a:lnB>
                  </a:tcPr>
                </a:tc>
              </a:tr>
              <a:tr h="472056"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575757"/>
                      </a:solidFill>
                      <a:prstDash val="solid"/>
                    </a:lnL>
                    <a:lnR w="12106">
                      <a:solidFill>
                        <a:srgbClr val="9C9C9C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C9C9C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7650">
                        <a:lnSpc>
                          <a:spcPct val="100000"/>
                        </a:lnSpc>
                      </a:pPr>
                      <a:r>
                        <a:rPr dirty="0" smtClean="0" sz="2500" spc="-67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12106">
                      <a:solidFill>
                        <a:srgbClr val="030303"/>
                      </a:solidFill>
                      <a:prstDash val="solid"/>
                    </a:lnR>
                    <a:lnT w="12106">
                      <a:solidFill>
                        <a:srgbClr val="979797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115013" y="1918486"/>
          <a:ext cx="1446731" cy="147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9129"/>
                <a:gridCol w="475181"/>
                <a:gridCol w="487287"/>
              </a:tblGrid>
              <a:tr h="487185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baseline="8888" sz="3750" spc="-52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-31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19323" sz="3450" spc="-1260">
                          <a:solidFill>
                            <a:srgbClr val="26282A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-34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19323" sz="3450" spc="-66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3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878787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4F4F4F"/>
                      </a:solidFill>
                      <a:prstDash val="solid"/>
                    </a:lnT>
                    <a:lnB w="6053">
                      <a:solidFill>
                        <a:srgbClr val="1F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6053">
                      <a:solidFill>
                        <a:srgbClr val="2B2B2B"/>
                      </a:solidFill>
                      <a:prstDash val="solid"/>
                    </a:lnR>
                    <a:lnT w="12106">
                      <a:solidFill>
                        <a:srgbClr val="4F4F4F"/>
                      </a:solidFill>
                      <a:prstDash val="solid"/>
                    </a:lnT>
                    <a:lnB w="6053">
                      <a:solidFill>
                        <a:srgbClr val="1F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2B2B2B"/>
                      </a:solidFill>
                      <a:prstDash val="solid"/>
                    </a:lnL>
                    <a:lnR w="12106">
                      <a:solidFill>
                        <a:srgbClr val="080808"/>
                      </a:solidFill>
                      <a:prstDash val="solid"/>
                    </a:lnR>
                    <a:lnT w="12106">
                      <a:solidFill>
                        <a:srgbClr val="4F4F4F"/>
                      </a:solidFill>
                      <a:prstDash val="solid"/>
                    </a:lnT>
                    <a:lnB w="6053">
                      <a:solidFill>
                        <a:srgbClr val="1F1F1F"/>
                      </a:solidFill>
                      <a:prstDash val="solid"/>
                    </a:lnB>
                  </a:tcPr>
                </a:tc>
              </a:tr>
              <a:tr h="493240"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878787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6053">
                      <a:solidFill>
                        <a:srgbClr val="1F1F1F"/>
                      </a:solidFill>
                      <a:prstDash val="solid"/>
                    </a:lnT>
                    <a:lnB w="12106">
                      <a:solidFill>
                        <a:srgbClr val="4B4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6053">
                      <a:solidFill>
                        <a:srgbClr val="2B2B2B"/>
                      </a:solidFill>
                      <a:prstDash val="solid"/>
                    </a:lnR>
                    <a:lnT w="6053">
                      <a:solidFill>
                        <a:srgbClr val="1F1F1F"/>
                      </a:solidFill>
                      <a:prstDash val="solid"/>
                    </a:lnT>
                    <a:lnB w="12106">
                      <a:solidFill>
                        <a:srgbClr val="4B4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2B2B2B"/>
                      </a:solidFill>
                      <a:prstDash val="solid"/>
                    </a:lnL>
                    <a:lnR w="12106">
                      <a:solidFill>
                        <a:srgbClr val="080808"/>
                      </a:solidFill>
                      <a:prstDash val="solid"/>
                    </a:lnR>
                    <a:lnT w="6053">
                      <a:solidFill>
                        <a:srgbClr val="1F1F1F"/>
                      </a:solidFill>
                      <a:prstDash val="solid"/>
                    </a:lnT>
                    <a:lnB w="12106">
                      <a:solidFill>
                        <a:srgbClr val="4B4B4B"/>
                      </a:solidFill>
                      <a:prstDash val="solid"/>
                    </a:lnB>
                  </a:tcPr>
                </a:tc>
              </a:tr>
              <a:tr h="478108"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878787"/>
                      </a:solidFill>
                      <a:prstDash val="solid"/>
                    </a:lnL>
                    <a:lnR w="12106">
                      <a:solidFill>
                        <a:srgbClr val="4F4F4F"/>
                      </a:solidFill>
                      <a:prstDash val="solid"/>
                    </a:lnR>
                    <a:lnT w="12106">
                      <a:solidFill>
                        <a:srgbClr val="4B4B4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/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4F4F4F"/>
                      </a:solidFill>
                      <a:prstDash val="solid"/>
                    </a:lnL>
                    <a:lnR w="6053">
                      <a:solidFill>
                        <a:srgbClr val="2B2B2B"/>
                      </a:solidFill>
                      <a:prstDash val="solid"/>
                    </a:lnR>
                    <a:lnT w="12106">
                      <a:solidFill>
                        <a:srgbClr val="4B4B4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ts val="2535"/>
                        </a:lnSpc>
                      </a:pPr>
                      <a:r>
                        <a:rPr dirty="0" smtClean="0" sz="1500" i="1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.:</a:t>
                      </a:r>
                      <a:r>
                        <a:rPr dirty="0" smtClean="0" sz="1500" spc="125" i="1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24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450">
                        <a:latin typeface="Arial"/>
                        <a:cs typeface="Arial"/>
                      </a:endParaRPr>
                    </a:p>
                    <a:p>
                      <a:pPr marL="72390">
                        <a:lnSpc>
                          <a:spcPts val="2014"/>
                        </a:lnSpc>
                      </a:pPr>
                      <a:r>
                        <a:rPr dirty="0" smtClean="0" sz="24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·.</a:t>
                      </a:r>
                      <a:r>
                        <a:rPr dirty="0" smtClean="0" sz="2400" spc="-6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2300" spc="0">
                          <a:solidFill>
                            <a:srgbClr val="030305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53">
                      <a:solidFill>
                        <a:srgbClr val="2B2B2B"/>
                      </a:solidFill>
                      <a:prstDash val="solid"/>
                    </a:lnL>
                    <a:lnR w="12106">
                      <a:solidFill>
                        <a:srgbClr val="080808"/>
                      </a:solidFill>
                      <a:prstDash val="solid"/>
                    </a:lnR>
                    <a:lnT w="12106">
                      <a:solidFill>
                        <a:srgbClr val="4B4B4B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80">
                <a:solidFill>
                  <a:srgbClr val="BA0507"/>
                </a:solidFill>
                <a:latin typeface="Times New Roman"/>
                <a:cs typeface="Times New Roman"/>
              </a:rPr>
              <a:t>34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342392"/>
            <a:ext cx="5786755" cy="11112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2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</a:t>
            </a:r>
            <a:r>
              <a:rPr dirty="0" smtClean="0" sz="1000" spc="-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A0F18"/>
                </a:solidFill>
                <a:latin typeface="Times New Roman"/>
                <a:cs typeface="Times New Roman"/>
              </a:rPr>
              <a:t>Ce</a:t>
            </a:r>
            <a:r>
              <a:rPr dirty="0" smtClean="0" baseline="2777" sz="1500" spc="142">
                <a:solidFill>
                  <a:srgbClr val="9A0F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A0F1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baseline="2777" sz="1500" spc="44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0F18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777" sz="1500" spc="-7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9">
                <a:solidFill>
                  <a:srgbClr val="B10A0F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777" sz="1500" spc="60">
                <a:solidFill>
                  <a:srgbClr val="B10A0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A0F18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75">
                <a:solidFill>
                  <a:srgbClr val="9A0F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baseline="2777" sz="1500" spc="89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zero,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tests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carried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figure.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5328920">
              <a:lnSpc>
                <a:spcPct val="1000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3027649"/>
            <a:ext cx="5791835" cy="6106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7145" indent="420370">
              <a:lnSpc>
                <a:spcPct val="145400"/>
              </a:lnSpc>
            </a:pP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shown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Table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above,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shows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definite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signs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distribution,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evidence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dispersed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random.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clustered,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show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chi-square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statistic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rejects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null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hypothesis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D1D1D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relevant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degrees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freedom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critical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seven,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nine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minus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9"/>
              </a:spcBef>
            </a:pPr>
            <a:endParaRPr sz="750"/>
          </a:p>
          <a:p>
            <a:pPr algn="just" marL="12700" marR="20320" indent="466090">
              <a:lnSpc>
                <a:spcPct val="1462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chi-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of(6.670),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such,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correspond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appearances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4122420">
              <a:lnSpc>
                <a:spcPct val="100000"/>
              </a:lnSpc>
            </a:pPr>
            <a:r>
              <a:rPr dirty="0" smtClean="0" sz="1250" spc="60">
                <a:solidFill>
                  <a:srgbClr val="0C2154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250" spc="60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2154"/>
                </a:solidFill>
                <a:latin typeface="Times New Roman"/>
                <a:cs typeface="Times New Roman"/>
              </a:rPr>
              <a:t>Methods: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0"/>
              </a:spcBef>
            </a:pPr>
            <a:endParaRPr sz="750"/>
          </a:p>
          <a:p>
            <a:pPr algn="just" marL="12700" marR="12700" indent="438784">
              <a:lnSpc>
                <a:spcPct val="1115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module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geostatistics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continuous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landscape.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interpolation,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speaking,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geographically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inside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otherwise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extrapolation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geostatistics,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techniques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interpolator,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smoother, 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estimator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predictor,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65">
                <a:solidFill>
                  <a:srgbClr val="5E5E5E"/>
                </a:solidFill>
                <a:latin typeface="Times New Roman"/>
                <a:cs typeface="Times New Roman"/>
              </a:rPr>
              <a:t>/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technique.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adopted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extrapolation.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9"/>
              </a:spcBef>
            </a:pPr>
            <a:endParaRPr sz="950"/>
          </a:p>
          <a:p>
            <a:pPr algn="just" marL="12700" marR="706755" indent="1778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/>
              <a:tabLst>
                <a:tab pos="177165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deterministic,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interpolator.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3"/>
              </a:spcBef>
              <a:buClr>
                <a:srgbClr val="080808"/>
              </a:buClr>
              <a:buFont typeface="Times New Roman"/>
              <a:buAutoNum type="arabicPeriod"/>
            </a:pPr>
            <a:endParaRPr sz="650"/>
          </a:p>
          <a:p>
            <a:pPr algn="just" marL="12700" marR="20320">
              <a:lnSpc>
                <a:spcPct val="113100"/>
              </a:lnSpc>
              <a:buClr>
                <a:srgbClr val="080808"/>
              </a:buClr>
              <a:buFont typeface="Times New Roman"/>
              <a:buAutoNum type="arabicPeriod"/>
              <a:tabLst>
                <a:tab pos="259079" algn="l"/>
              </a:tabLst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Trend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stochastic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smoother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global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polynomials.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Trend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10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trend,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i.e.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50" i="1">
                <a:solidFill>
                  <a:srgbClr val="080808"/>
                </a:solidFill>
                <a:latin typeface="Arial"/>
                <a:cs typeface="Arial"/>
              </a:rPr>
              <a:t>fl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(</a:t>
            </a:r>
            <a:r>
              <a:rPr dirty="0" smtClean="0" sz="1200" spc="90" i="1">
                <a:solidFill>
                  <a:srgbClr val="080808"/>
                </a:solidFill>
                <a:latin typeface="Arial"/>
                <a:cs typeface="Arial"/>
              </a:rPr>
              <a:t>Si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1200" spc="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deterministic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component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stochastic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581911" y="1636776"/>
          <a:ext cx="4613148" cy="1495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99716"/>
                <a:gridCol w="1152144"/>
                <a:gridCol w="1147571"/>
              </a:tblGrid>
              <a:tr h="294894"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Statues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765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Random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Clustered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</a:tr>
              <a:tr h="294894"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Variance</a:t>
                      </a:r>
                      <a:r>
                        <a:rPr dirty="0" smtClean="0" sz="1300" spc="1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30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</a:t>
                      </a:r>
                      <a:r>
                        <a:rPr dirty="0" smtClean="0" sz="130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frequencies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909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2.500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marL="3105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Mean</a:t>
                      </a:r>
                      <a:r>
                        <a:rPr dirty="0" smtClean="0" sz="130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30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</a:t>
                      </a:r>
                      <a:r>
                        <a:rPr dirty="0" smtClean="0" sz="130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frequencies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3.000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032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1751"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mtClean="0" sz="1200" i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VMR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0.833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1751">
                <a:tc>
                  <a:txBody>
                    <a:bodyPr/>
                    <a:lstStyle/>
                    <a:p>
                      <a:pPr marL="640080">
                        <a:lnSpc>
                          <a:spcPct val="100000"/>
                        </a:lnSpc>
                      </a:pPr>
                      <a:r>
                        <a:rPr dirty="0" smtClean="0" sz="135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mtClean="0" sz="1350" spc="-14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31250" sz="12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baseline="31250" sz="12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baseline="31250" sz="1200" spc="-142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800" spc="-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5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Statistic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6.670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993139" y="8988043"/>
            <a:ext cx="220091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5" i="1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55" i="1">
                <a:solidFill>
                  <a:srgbClr val="080808"/>
                </a:solidFill>
                <a:latin typeface="Arial"/>
                <a:cs typeface="Arial"/>
              </a:rPr>
              <a:t>(h)</a:t>
            </a:r>
            <a:r>
              <a:rPr dirty="0" smtClean="0" sz="1150" spc="-4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Sem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variogram.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250" spc="80">
                <a:solidFill>
                  <a:srgbClr val="B3080F"/>
                </a:solidFill>
                <a:latin typeface="Times New Roman"/>
                <a:cs typeface="Times New Roman"/>
              </a:rPr>
              <a:t>35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8185" cy="6360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23085" algn="l"/>
                <a:tab pos="4456430" algn="l"/>
              </a:tabLst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A0F18"/>
                </a:solidFill>
                <a:latin typeface="Times New Roman"/>
                <a:cs typeface="Times New Roman"/>
              </a:rPr>
              <a:t>Ce</a:t>
            </a:r>
            <a:r>
              <a:rPr dirty="0" smtClean="0" baseline="2777" sz="1500" spc="142">
                <a:solidFill>
                  <a:srgbClr val="9A0F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A0F1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baseline="2777" sz="1500" spc="44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0F18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777" sz="1500" spc="-7">
                <a:solidFill>
                  <a:srgbClr val="9A0F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9">
                <a:solidFill>
                  <a:srgbClr val="B3080F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777" sz="1500" spc="60">
                <a:solidFill>
                  <a:srgbClr val="B3080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A0F18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75">
                <a:solidFill>
                  <a:srgbClr val="9A0F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3"/>
              </a:spcBef>
            </a:pPr>
            <a:endParaRPr sz="550"/>
          </a:p>
          <a:p>
            <a:pPr marL="12700" marR="22860">
              <a:lnSpc>
                <a:spcPct val="110800"/>
              </a:lnSpc>
              <a:buClr>
                <a:srgbClr val="080808"/>
              </a:buClr>
              <a:buFont typeface="Times New Roman"/>
              <a:buAutoNum type="arabicPeriod" startAt="3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Splines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piecewise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polynomials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deterministic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smoother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global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neighborhoods.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  <a:buClr>
                <a:srgbClr val="080808"/>
              </a:buClr>
              <a:buFont typeface="Times New Roman"/>
              <a:buAutoNum type="arabicPeriod" startAt="3"/>
            </a:pPr>
            <a:endParaRPr sz="750"/>
          </a:p>
          <a:p>
            <a:pPr marL="12700" marR="32384">
              <a:lnSpc>
                <a:spcPct val="110800"/>
              </a:lnSpc>
              <a:buClr>
                <a:srgbClr val="080808"/>
              </a:buClr>
              <a:buFont typeface="Times New Roman"/>
              <a:buAutoNum type="arabicPeriod" startAt="3"/>
              <a:tabLst>
                <a:tab pos="195580" algn="l"/>
              </a:tabLst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Kriging: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stochastic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predictor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work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smoother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interpolator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depending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Variogram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9"/>
              </a:spcBef>
            </a:pPr>
            <a:endParaRPr sz="750"/>
          </a:p>
          <a:p>
            <a:pPr algn="just" marL="21590" marR="19050" indent="457200">
              <a:lnSpc>
                <a:spcPct val="1122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14" i="1">
                <a:solidFill>
                  <a:srgbClr val="080808"/>
                </a:solidFill>
                <a:latin typeface="Arial"/>
                <a:cs typeface="Arial"/>
              </a:rPr>
              <a:t>z(si)</a:t>
            </a:r>
            <a:r>
              <a:rPr dirty="0" smtClean="0" sz="1100" spc="13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z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(sJ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(sJ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stochastic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process: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{z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si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0" i="1">
                <a:solidFill>
                  <a:srgbClr val="080808"/>
                </a:solidFill>
                <a:latin typeface="Arial"/>
                <a:cs typeface="Arial"/>
              </a:rPr>
              <a:t>si</a:t>
            </a:r>
            <a:r>
              <a:rPr dirty="0" smtClean="0" sz="1100" spc="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00" spc="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050" spc="40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mtClean="0" sz="10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00" i="1">
                <a:solidFill>
                  <a:srgbClr val="080808"/>
                </a:solidFill>
                <a:latin typeface="Arial"/>
                <a:cs typeface="Arial"/>
              </a:rPr>
              <a:t>D,</a:t>
            </a:r>
            <a:r>
              <a:rPr dirty="0" smtClean="0" sz="1150" spc="-17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-30" i="1">
                <a:solidFill>
                  <a:srgbClr val="080808"/>
                </a:solidFill>
                <a:latin typeface="Times New Roman"/>
                <a:cs typeface="Times New Roman"/>
              </a:rPr>
              <a:t>i</a:t>
            </a:r>
            <a:r>
              <a:rPr dirty="0" smtClean="0" sz="135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45" i="1">
                <a:solidFill>
                  <a:srgbClr val="080808"/>
                </a:solidFill>
                <a:latin typeface="Arial"/>
                <a:cs typeface="Arial"/>
              </a:rPr>
              <a:t>1,2,</a:t>
            </a:r>
            <a:r>
              <a:rPr dirty="0" smtClean="0" sz="1150" spc="-2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40">
                <a:solidFill>
                  <a:srgbClr val="080808"/>
                </a:solidFill>
                <a:latin typeface="Arial"/>
                <a:cs typeface="Arial"/>
              </a:rPr>
              <a:t>......</a:t>
            </a:r>
            <a:r>
              <a:rPr dirty="0" smtClean="0" sz="1150" spc="-19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70">
                <a:solidFill>
                  <a:srgbClr val="080808"/>
                </a:solidFill>
                <a:latin typeface="Arial"/>
                <a:cs typeface="Arial"/>
              </a:rPr>
              <a:t>}</a:t>
            </a:r>
            <a:endParaRPr sz="115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31"/>
              </a:spcBef>
            </a:pPr>
            <a:endParaRPr sz="750"/>
          </a:p>
          <a:p>
            <a:pPr algn="just" marL="12700" marR="12700" indent="438784">
              <a:lnSpc>
                <a:spcPct val="1108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components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{z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(sJ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p(si)</a:t>
            </a:r>
            <a:r>
              <a:rPr dirty="0" smtClean="0" sz="1150" spc="1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q(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si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}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"trend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plus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residual"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components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{z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si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p(sJ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00" i="1">
                <a:solidFill>
                  <a:srgbClr val="080808"/>
                </a:solidFill>
                <a:latin typeface="Arial"/>
                <a:cs typeface="Arial"/>
              </a:rPr>
              <a:t>q(si)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5" i="1">
                <a:solidFill>
                  <a:srgbClr val="080808"/>
                </a:solidFill>
                <a:latin typeface="Arial"/>
                <a:cs typeface="Arial"/>
              </a:rPr>
              <a:t>c:</a:t>
            </a:r>
            <a:r>
              <a:rPr dirty="0" smtClean="0" sz="1150" spc="35" i="1">
                <a:solidFill>
                  <a:srgbClr val="080808"/>
                </a:solidFill>
                <a:latin typeface="Arial"/>
                <a:cs typeface="Arial"/>
              </a:rPr>
              <a:t>(si)</a:t>
            </a:r>
            <a:r>
              <a:rPr dirty="0" smtClean="0" sz="1150" spc="30" i="1">
                <a:solidFill>
                  <a:srgbClr val="080808"/>
                </a:solidFill>
                <a:latin typeface="Arial"/>
                <a:cs typeface="Arial"/>
              </a:rPr>
              <a:t>}</a:t>
            </a:r>
            <a:endParaRPr sz="115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9"/>
              </a:spcBef>
            </a:pPr>
            <a:endParaRPr sz="950"/>
          </a:p>
          <a:p>
            <a:pPr marL="441959">
              <a:lnSpc>
                <a:spcPct val="100000"/>
              </a:lnSpc>
              <a:tabLst>
                <a:tab pos="1264920" algn="l"/>
                <a:tab pos="1896110" algn="l"/>
                <a:tab pos="2700655" algn="l"/>
              </a:tabLst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"signal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plus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noise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p(si)</a:t>
            </a: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deterministic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trend,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6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25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150" spc="100" i="1">
                <a:solidFill>
                  <a:srgbClr val="080808"/>
                </a:solidFill>
                <a:latin typeface="Arial"/>
                <a:cs typeface="Arial"/>
              </a:rPr>
              <a:t>(si)</a:t>
            </a:r>
            <a:r>
              <a:rPr dirty="0" smtClean="0" sz="1150" spc="4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stochastic,</a:t>
            </a:r>
            <a:r>
              <a:rPr dirty="0" smtClean="0" sz="1150" spc="-1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correlated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residual</a:t>
            </a:r>
            <a:r>
              <a:rPr dirty="0" smtClean="0" sz="1150" spc="-7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0" i="1">
                <a:solidFill>
                  <a:srgbClr val="212121"/>
                </a:solidFill>
                <a:latin typeface="Arial"/>
                <a:cs typeface="Arial"/>
              </a:rPr>
              <a:t>,</a:t>
            </a:r>
            <a:r>
              <a:rPr dirty="0" smtClean="0" sz="1150" spc="20" i="1">
                <a:solidFill>
                  <a:srgbClr val="080808"/>
                </a:solidFill>
                <a:latin typeface="Arial"/>
                <a:cs typeface="Arial"/>
              </a:rPr>
              <a:t>c:</a:t>
            </a:r>
            <a:r>
              <a:rPr dirty="0" smtClean="0" sz="1150" spc="20" i="1">
                <a:solidFill>
                  <a:srgbClr val="080808"/>
                </a:solidFill>
                <a:latin typeface="Arial"/>
                <a:cs typeface="Arial"/>
              </a:rPr>
              <a:t>(si)</a:t>
            </a:r>
            <a:r>
              <a:rPr dirty="0" smtClean="0" sz="1150" spc="1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20" i="1">
                <a:solidFill>
                  <a:srgbClr val="080808"/>
                </a:solidFill>
                <a:latin typeface="Arial"/>
                <a:cs typeface="Arial"/>
              </a:rPr>
              <a:t>random</a:t>
            </a:r>
            <a:r>
              <a:rPr dirty="0" smtClean="0" sz="1150" spc="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14" i="1">
                <a:solidFill>
                  <a:srgbClr val="080808"/>
                </a:solidFill>
                <a:latin typeface="Arial"/>
                <a:cs typeface="Arial"/>
              </a:rPr>
              <a:t>noise,</a:t>
            </a:r>
            <a:r>
              <a:rPr dirty="0" smtClean="0" sz="1150" spc="-16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05" i="1">
                <a:solidFill>
                  <a:srgbClr val="080808"/>
                </a:solidFill>
                <a:latin typeface="Arial"/>
                <a:cs typeface="Arial"/>
              </a:rPr>
              <a:t>uncorrelated.</a:t>
            </a:r>
            <a:endParaRPr sz="115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40"/>
              </a:spcBef>
            </a:pPr>
            <a:endParaRPr sz="1000"/>
          </a:p>
          <a:p>
            <a:pPr marL="21590">
              <a:lnSpc>
                <a:spcPct val="100000"/>
              </a:lnSpc>
            </a:pPr>
            <a:r>
              <a:rPr dirty="0" smtClean="0" sz="1250" spc="55">
                <a:solidFill>
                  <a:srgbClr val="0E2150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250" spc="140">
                <a:solidFill>
                  <a:srgbClr val="0E21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E2150"/>
                </a:solidFill>
                <a:latin typeface="Times New Roman"/>
                <a:cs typeface="Times New Roman"/>
              </a:rPr>
              <a:t>Concept: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2"/>
              </a:spcBef>
            </a:pPr>
            <a:endParaRPr sz="700"/>
          </a:p>
          <a:p>
            <a:pPr algn="just" marL="12700" marR="19685" indent="429259">
              <a:lnSpc>
                <a:spcPct val="1119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A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functions 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indicate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correlation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shows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pairs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locations.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helpful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build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location.</a:t>
            </a:r>
            <a:endParaRPr sz="1300">
              <a:latin typeface="Times New Roman"/>
              <a:cs typeface="Times New Roman"/>
            </a:endParaRPr>
          </a:p>
          <a:p>
            <a:pPr algn="just" marL="12700" marR="19685" indent="466090">
              <a:lnSpc>
                <a:spcPts val="1800"/>
              </a:lnSpc>
              <a:spcBef>
                <a:spcPts val="25"/>
              </a:spcBef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Modeling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separation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endParaRPr sz="1300">
              <a:latin typeface="Times New Roman"/>
              <a:cs typeface="Times New Roman"/>
            </a:endParaRPr>
          </a:p>
          <a:p>
            <a:pPr marL="21590">
              <a:lnSpc>
                <a:spcPct val="100000"/>
              </a:lnSpc>
              <a:spcBef>
                <a:spcPts val="65"/>
              </a:spcBef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modeling.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summarizing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endParaRPr sz="1300">
              <a:latin typeface="Times New Roman"/>
              <a:cs typeface="Times New Roman"/>
            </a:endParaRPr>
          </a:p>
          <a:p>
            <a:pPr marL="12700" marR="27305">
              <a:lnSpc>
                <a:spcPct val="1108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33333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modeling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prediction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location.</a:t>
            </a:r>
            <a:endParaRPr sz="1300">
              <a:latin typeface="Times New Roman"/>
              <a:cs typeface="Times New Roman"/>
            </a:endParaRPr>
          </a:p>
          <a:p>
            <a:pPr algn="just" marL="12700" marR="24130" indent="429259">
              <a:lnSpc>
                <a:spcPct val="113100"/>
              </a:lnSpc>
              <a:spcBef>
                <a:spcPts val="35"/>
              </a:spcBef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5" i="1">
                <a:solidFill>
                  <a:srgbClr val="080808"/>
                </a:solidFill>
                <a:latin typeface="Arial"/>
                <a:cs typeface="Arial"/>
              </a:rPr>
              <a:t>x</a:t>
            </a:r>
            <a:r>
              <a:rPr dirty="0" smtClean="0" sz="1150" spc="-1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0833" sz="1200" spc="315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baseline="-20833" sz="1200" spc="3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20833" sz="1200" spc="-37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40" i="1">
                <a:solidFill>
                  <a:srgbClr val="080808"/>
                </a:solidFill>
                <a:latin typeface="Arial"/>
                <a:cs typeface="Arial"/>
              </a:rPr>
              <a:t>x</a:t>
            </a:r>
            <a:r>
              <a:rPr dirty="0" smtClean="0" baseline="-20833" sz="1200" spc="315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baseline="-20833" sz="1200" spc="82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 i="1">
                <a:solidFill>
                  <a:srgbClr val="080808"/>
                </a:solidFill>
                <a:latin typeface="Arial"/>
                <a:cs typeface="Arial"/>
              </a:rPr>
              <a:t>h</a:t>
            </a:r>
            <a:r>
              <a:rPr dirty="0" smtClean="0" sz="1250" spc="-10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 i="1">
                <a:solidFill>
                  <a:srgbClr val="080808"/>
                </a:solidFill>
                <a:latin typeface="Arial"/>
                <a:cs typeface="Arial"/>
              </a:rPr>
              <a:t>Z,</a:t>
            </a:r>
            <a:r>
              <a:rPr dirty="0" smtClean="0" sz="1250" spc="6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taken.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locations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 i="1">
                <a:solidFill>
                  <a:srgbClr val="080808"/>
                </a:solidFill>
                <a:latin typeface="Arial"/>
                <a:cs typeface="Arial"/>
              </a:rPr>
              <a:t>x</a:t>
            </a:r>
            <a:r>
              <a:rPr dirty="0" smtClean="0" baseline="-20833" sz="1200" spc="405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baseline="-20833" sz="1200" spc="-7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+hand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 i="1">
                <a:solidFill>
                  <a:srgbClr val="080808"/>
                </a:solidFill>
                <a:latin typeface="Arial"/>
                <a:cs typeface="Arial"/>
              </a:rPr>
              <a:t>x</a:t>
            </a:r>
            <a:r>
              <a:rPr dirty="0" smtClean="0" sz="1150" spc="1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said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i="1">
                <a:solidFill>
                  <a:srgbClr val="080808"/>
                </a:solidFill>
                <a:latin typeface="Arial"/>
                <a:cs typeface="Arial"/>
              </a:rPr>
              <a:t>h</a:t>
            </a:r>
            <a:r>
              <a:rPr dirty="0" smtClean="0" sz="1250" spc="100" i="1">
                <a:solidFill>
                  <a:srgbClr val="212121"/>
                </a:solidFill>
                <a:latin typeface="Arial"/>
                <a:cs typeface="Arial"/>
              </a:rPr>
              <a:t>,</a:t>
            </a:r>
            <a:r>
              <a:rPr dirty="0" smtClean="0" sz="1250" spc="-225" i="1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denotes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orientation.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17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dirty="0" smtClean="0" sz="850" spc="90">
                <a:solidFill>
                  <a:srgbClr val="080808"/>
                </a:solidFill>
                <a:latin typeface="Times New Roman"/>
                <a:cs typeface="Times New Roman"/>
              </a:rPr>
              <a:t>lS: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78555" y="6908292"/>
            <a:ext cx="27749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95" i="1">
                <a:solidFill>
                  <a:srgbClr val="080808"/>
                </a:solidFill>
                <a:latin typeface="Arial"/>
                <a:cs typeface="Arial"/>
              </a:rPr>
              <a:t>n(h)</a:t>
            </a:r>
            <a:endParaRPr sz="9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64155" y="6889750"/>
            <a:ext cx="3228340" cy="650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C(h)</a:t>
            </a:r>
            <a:r>
              <a:rPr dirty="0" smtClean="0" sz="1150" spc="9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90" i="1">
                <a:solidFill>
                  <a:srgbClr val="080808"/>
                </a:solidFill>
                <a:latin typeface="Arial"/>
                <a:cs typeface="Arial"/>
              </a:rPr>
              <a:t>n</a:t>
            </a:r>
            <a:r>
              <a:rPr dirty="0" smtClean="0" sz="1150" spc="9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50" i="1">
                <a:solidFill>
                  <a:srgbClr val="080808"/>
                </a:solidFill>
                <a:latin typeface="Arial"/>
                <a:cs typeface="Arial"/>
              </a:rPr>
              <a:t>h)</a:t>
            </a:r>
            <a:r>
              <a:rPr dirty="0" smtClean="0" sz="1150" spc="5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3350" spc="-715">
                <a:solidFill>
                  <a:srgbClr val="080808"/>
                </a:solidFill>
                <a:latin typeface="Arial"/>
                <a:cs typeface="Arial"/>
              </a:rPr>
              <a:t>L:</a:t>
            </a:r>
            <a:r>
              <a:rPr dirty="0" smtClean="0" sz="3350" spc="-320">
                <a:solidFill>
                  <a:srgbClr val="080808"/>
                </a:solidFill>
                <a:latin typeface="Arial"/>
                <a:cs typeface="Arial"/>
              </a:rPr>
              <a:t>:</a:t>
            </a:r>
            <a:r>
              <a:rPr dirty="0" smtClean="0" sz="1150" spc="114" i="1">
                <a:solidFill>
                  <a:srgbClr val="080808"/>
                </a:solidFill>
                <a:latin typeface="Arial"/>
                <a:cs typeface="Arial"/>
              </a:rPr>
              <a:t>[Z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(xi)</a:t>
            </a:r>
            <a:r>
              <a:rPr dirty="0" smtClean="0" sz="1150" spc="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57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1150" spc="-1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35" i="1">
                <a:solidFill>
                  <a:srgbClr val="080808"/>
                </a:solidFill>
                <a:latin typeface="Arial"/>
                <a:cs typeface="Arial"/>
              </a:rPr>
              <a:t>Z]</a:t>
            </a:r>
            <a:r>
              <a:rPr dirty="0" smtClean="0" sz="1300" spc="-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6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75" i="1">
                <a:solidFill>
                  <a:srgbClr val="080808"/>
                </a:solidFill>
                <a:latin typeface="Arial"/>
                <a:cs typeface="Arial"/>
              </a:rPr>
              <a:t>[Z</a:t>
            </a:r>
            <a:r>
              <a:rPr dirty="0" smtClean="0" sz="1150" spc="60" i="1">
                <a:solidFill>
                  <a:srgbClr val="080808"/>
                </a:solidFill>
                <a:latin typeface="Arial"/>
                <a:cs typeface="Arial"/>
              </a:rPr>
              <a:t>(xi</a:t>
            </a:r>
            <a:r>
              <a:rPr dirty="0" smtClean="0" sz="1150" spc="6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0" i="1">
                <a:solidFill>
                  <a:srgbClr val="080808"/>
                </a:solidFill>
                <a:latin typeface="Arial"/>
                <a:cs typeface="Arial"/>
              </a:rPr>
              <a:t>+h</a:t>
            </a:r>
            <a:r>
              <a:rPr dirty="0" smtClean="0" sz="1150" spc="195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1150" spc="-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57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1150" spc="-1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35" i="1">
                <a:solidFill>
                  <a:srgbClr val="080808"/>
                </a:solidFill>
                <a:latin typeface="Arial"/>
                <a:cs typeface="Arial"/>
              </a:rPr>
              <a:t>Z]</a:t>
            </a:r>
            <a:endParaRPr sz="1300">
              <a:latin typeface="Arial"/>
              <a:cs typeface="Arial"/>
            </a:endParaRPr>
          </a:p>
          <a:p>
            <a:pPr marL="963294">
              <a:lnSpc>
                <a:spcPct val="100000"/>
              </a:lnSpc>
              <a:spcBef>
                <a:spcPts val="40"/>
              </a:spcBef>
            </a:pPr>
            <a:r>
              <a:rPr dirty="0" smtClean="0" sz="800" spc="125" i="1">
                <a:solidFill>
                  <a:srgbClr val="080808"/>
                </a:solidFill>
                <a:latin typeface="Times New Roman"/>
                <a:cs typeface="Times New Roman"/>
              </a:rPr>
              <a:t>t=1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7625588"/>
            <a:ext cx="3543300" cy="464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28"/>
              </a:spcBef>
            </a:pPr>
            <a:endParaRPr sz="900"/>
          </a:p>
          <a:p>
            <a:pPr algn="r" marR="695325">
              <a:lnSpc>
                <a:spcPct val="100000"/>
              </a:lnSpc>
            </a:pPr>
            <a:r>
              <a:rPr dirty="0" smtClean="0" sz="900" spc="100" i="1">
                <a:solidFill>
                  <a:srgbClr val="080808"/>
                </a:solidFill>
                <a:latin typeface="Arial"/>
                <a:cs typeface="Arial"/>
              </a:rPr>
              <a:t>n(h)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74467" y="8095488"/>
            <a:ext cx="1057275" cy="304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69215">
              <a:lnSpc>
                <a:spcPts val="1265"/>
              </a:lnSpc>
            </a:pPr>
            <a:r>
              <a:rPr dirty="0" smtClean="0" sz="1200" spc="450">
                <a:solidFill>
                  <a:srgbClr val="080808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  <a:p>
            <a:pPr algn="r" marR="12700">
              <a:lnSpc>
                <a:spcPts val="1040"/>
              </a:lnSpc>
            </a:pPr>
            <a:r>
              <a:rPr dirty="0" smtClean="0" sz="1200" spc="-95">
                <a:solidFill>
                  <a:srgbClr val="080808"/>
                </a:solidFill>
                <a:latin typeface="Arial"/>
                <a:cs typeface="Arial"/>
              </a:rPr>
              <a:t>2</a:t>
            </a:r>
            <a:r>
              <a:rPr dirty="0" smtClean="0" sz="1200" spc="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25" i="1">
                <a:solidFill>
                  <a:srgbClr val="080808"/>
                </a:solidFill>
                <a:latin typeface="Arial"/>
                <a:cs typeface="Arial"/>
              </a:rPr>
              <a:t>y(h)</a:t>
            </a:r>
            <a:r>
              <a:rPr dirty="0" smtClean="0" sz="1150" spc="1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7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30" i="1">
                <a:solidFill>
                  <a:srgbClr val="080808"/>
                </a:solidFill>
                <a:latin typeface="Arial"/>
                <a:cs typeface="Arial"/>
              </a:rPr>
              <a:t>n(h)</a:t>
            </a:r>
            <a:endParaRPr sz="11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17667" y="8139938"/>
            <a:ext cx="82550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2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46067" y="8211566"/>
            <a:ext cx="137350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10" i="1">
                <a:solidFill>
                  <a:srgbClr val="080808"/>
                </a:solidFill>
                <a:latin typeface="Arial"/>
                <a:cs typeface="Arial"/>
              </a:rPr>
              <a:t>[Z</a:t>
            </a:r>
            <a:r>
              <a:rPr dirty="0" smtClean="0" sz="1150" spc="114" i="1">
                <a:solidFill>
                  <a:srgbClr val="080808"/>
                </a:solidFill>
                <a:latin typeface="Arial"/>
                <a:cs typeface="Arial"/>
              </a:rPr>
              <a:t>(xJ</a:t>
            </a:r>
            <a:r>
              <a:rPr dirty="0" smtClean="0" sz="1150" spc="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57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1150" spc="-1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14" i="1">
                <a:solidFill>
                  <a:srgbClr val="080808"/>
                </a:solidFill>
                <a:latin typeface="Arial"/>
                <a:cs typeface="Arial"/>
              </a:rPr>
              <a:t>Z</a:t>
            </a:r>
            <a:r>
              <a:rPr dirty="0" smtClean="0" sz="1150" spc="70" i="1">
                <a:solidFill>
                  <a:srgbClr val="080808"/>
                </a:solidFill>
                <a:latin typeface="Arial"/>
                <a:cs typeface="Arial"/>
              </a:rPr>
              <a:t>(xi</a:t>
            </a:r>
            <a:r>
              <a:rPr dirty="0" smtClean="0" sz="1150" spc="7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2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60" i="1">
                <a:solidFill>
                  <a:srgbClr val="080808"/>
                </a:solidFill>
                <a:latin typeface="Arial"/>
                <a:cs typeface="Arial"/>
              </a:rPr>
              <a:t>+h</a:t>
            </a:r>
            <a:r>
              <a:rPr dirty="0" smtClean="0" sz="1150" spc="155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1150" spc="125" i="1">
                <a:solidFill>
                  <a:srgbClr val="080808"/>
                </a:solidFill>
                <a:latin typeface="Arial"/>
                <a:cs typeface="Arial"/>
              </a:rPr>
              <a:t>]</a:t>
            </a:r>
            <a:endParaRPr sz="11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3139" y="8448040"/>
            <a:ext cx="5747385" cy="4305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288925">
              <a:lnSpc>
                <a:spcPct val="100000"/>
              </a:lnSpc>
            </a:pPr>
            <a:r>
              <a:rPr dirty="0" smtClean="0" sz="800" spc="135" i="1">
                <a:solidFill>
                  <a:srgbClr val="080808"/>
                </a:solidFill>
                <a:latin typeface="Times New Roman"/>
                <a:cs typeface="Times New Roman"/>
              </a:rPr>
              <a:t>t=1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1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abov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term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 i="1">
                <a:solidFill>
                  <a:srgbClr val="080808"/>
                </a:solidFill>
                <a:latin typeface="Arial"/>
                <a:cs typeface="Arial"/>
              </a:rPr>
              <a:t>2y</a:t>
            </a:r>
            <a:r>
              <a:rPr dirty="0" smtClean="0" sz="1150" spc="4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5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30" i="1">
                <a:solidFill>
                  <a:srgbClr val="080808"/>
                </a:solidFill>
                <a:latin typeface="Arial"/>
                <a:cs typeface="Arial"/>
              </a:rPr>
              <a:t>(h)</a:t>
            </a:r>
            <a:r>
              <a:rPr dirty="0" smtClean="0" sz="1150" spc="-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Variogram,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term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232" y="2218944"/>
            <a:ext cx="914399" cy="11948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353055" y="1484375"/>
            <a:ext cx="2993135" cy="0"/>
          </a:xfrm>
          <a:custGeom>
            <a:avLst/>
            <a:gdLst/>
            <a:ahLst/>
            <a:cxnLst/>
            <a:rect l="l" t="t" r="r" b="b"/>
            <a:pathLst>
              <a:path w="2993135" h="0">
                <a:moveTo>
                  <a:pt x="0" y="0"/>
                </a:moveTo>
                <a:lnTo>
                  <a:pt x="2993135" y="0"/>
                </a:lnTo>
              </a:path>
            </a:pathLst>
          </a:custGeom>
          <a:ln w="30480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368295" y="1469136"/>
            <a:ext cx="0" cy="2633471"/>
          </a:xfrm>
          <a:custGeom>
            <a:avLst/>
            <a:gdLst/>
            <a:ahLst/>
            <a:cxnLst/>
            <a:rect l="l" t="t" r="r" b="b"/>
            <a:pathLst>
              <a:path w="0" h="2633471">
                <a:moveTo>
                  <a:pt x="0" y="2633471"/>
                </a:moveTo>
                <a:lnTo>
                  <a:pt x="0" y="0"/>
                </a:lnTo>
              </a:path>
            </a:pathLst>
          </a:custGeom>
          <a:ln w="30480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895344" y="2261616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 h="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6576">
            <a:solidFill>
              <a:srgbClr val="0C0C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330952" y="1469136"/>
            <a:ext cx="0" cy="2633471"/>
          </a:xfrm>
          <a:custGeom>
            <a:avLst/>
            <a:gdLst/>
            <a:ahLst/>
            <a:cxnLst/>
            <a:rect l="l" t="t" r="r" b="b"/>
            <a:pathLst>
              <a:path w="0" h="2633471">
                <a:moveTo>
                  <a:pt x="0" y="2633471"/>
                </a:moveTo>
                <a:lnTo>
                  <a:pt x="0" y="0"/>
                </a:lnTo>
              </a:path>
            </a:pathLst>
          </a:custGeom>
          <a:ln w="30480">
            <a:solidFill>
              <a:srgbClr val="1313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279647" y="3617976"/>
            <a:ext cx="2066543" cy="0"/>
          </a:xfrm>
          <a:custGeom>
            <a:avLst/>
            <a:gdLst/>
            <a:ahLst/>
            <a:cxnLst/>
            <a:rect l="l" t="t" r="r" b="b"/>
            <a:pathLst>
              <a:path w="2066543" h="0">
                <a:moveTo>
                  <a:pt x="0" y="0"/>
                </a:moveTo>
                <a:lnTo>
                  <a:pt x="2066543" y="0"/>
                </a:lnTo>
              </a:path>
            </a:pathLst>
          </a:custGeom>
          <a:ln w="18288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353055" y="4087367"/>
            <a:ext cx="2993135" cy="0"/>
          </a:xfrm>
          <a:custGeom>
            <a:avLst/>
            <a:gdLst/>
            <a:ahLst/>
            <a:cxnLst/>
            <a:rect l="l" t="t" r="r" b="b"/>
            <a:pathLst>
              <a:path w="2993135" h="0">
                <a:moveTo>
                  <a:pt x="0" y="0"/>
                </a:moveTo>
                <a:lnTo>
                  <a:pt x="2993135" y="0"/>
                </a:lnTo>
              </a:path>
            </a:pathLst>
          </a:custGeom>
          <a:ln w="30480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987044" y="415290"/>
            <a:ext cx="5791835" cy="9086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28800" algn="l"/>
                <a:tab pos="4462145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8E0F15"/>
                </a:solidFill>
                <a:latin typeface="Times New Roman"/>
                <a:cs typeface="Times New Roman"/>
              </a:rPr>
              <a:t>Geosta</a:t>
            </a:r>
            <a:r>
              <a:rPr dirty="0" smtClean="0" baseline="2645" sz="1575" spc="44">
                <a:solidFill>
                  <a:srgbClr val="8E0F15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60">
                <a:solidFill>
                  <a:srgbClr val="AA080A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645" sz="1575" spc="0">
                <a:solidFill>
                  <a:srgbClr val="8E0F15"/>
                </a:solidFill>
                <a:latin typeface="Times New Roman"/>
                <a:cs typeface="Times New Roman"/>
              </a:rPr>
              <a:t>stical </a:t>
            </a:r>
            <a:r>
              <a:rPr dirty="0" smtClean="0" baseline="2645" sz="1575" spc="37">
                <a:solidFill>
                  <a:srgbClr val="8E0F15"/>
                </a:solidFill>
                <a:latin typeface="Times New Roman"/>
                <a:cs typeface="Times New Roman"/>
              </a:rPr>
              <a:t>Point</a:t>
            </a:r>
            <a:r>
              <a:rPr dirty="0" smtClean="0" baseline="2645" sz="1575" spc="-67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67">
                <a:solidFill>
                  <a:srgbClr val="8E0F15"/>
                </a:solidFill>
                <a:latin typeface="Times New Roman"/>
                <a:cs typeface="Times New Roman"/>
              </a:rPr>
              <a:t>Pattern</a:t>
            </a:r>
            <a:r>
              <a:rPr dirty="0" smtClean="0" baseline="2645" sz="1575" spc="1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8E0F15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142">
                <a:solidFill>
                  <a:srgbClr val="AA080A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44">
                <a:solidFill>
                  <a:srgbClr val="8E0F15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-44">
                <a:solidFill>
                  <a:srgbClr val="8E0F15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645" sz="1575" spc="0">
                <a:solidFill>
                  <a:srgbClr val="AA080A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645" sz="1575" spc="0">
                <a:solidFill>
                  <a:srgbClr val="8E0F15"/>
                </a:solidFill>
                <a:latin typeface="Times New Roman"/>
                <a:cs typeface="Times New Roman"/>
              </a:rPr>
              <a:t>si</a:t>
            </a:r>
            <a:r>
              <a:rPr dirty="0" smtClean="0" baseline="2645" sz="1575" spc="-112">
                <a:solidFill>
                  <a:srgbClr val="8E0F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3"/>
              </a:spcBef>
            </a:pPr>
            <a:endParaRPr sz="500"/>
          </a:p>
          <a:p>
            <a:pPr algn="just" marL="12700" marR="12700" indent="444500">
              <a:lnSpc>
                <a:spcPct val="1167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exploratory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technique.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5" i="1">
                <a:solidFill>
                  <a:srgbClr val="030303"/>
                </a:solidFill>
                <a:latin typeface="Arial"/>
                <a:cs typeface="Arial"/>
              </a:rPr>
              <a:t>y</a:t>
            </a:r>
            <a:r>
              <a:rPr dirty="0" smtClean="0" sz="1200" spc="13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30" i="1">
                <a:solidFill>
                  <a:srgbClr val="030303"/>
                </a:solidFill>
                <a:latin typeface="Arial"/>
                <a:cs typeface="Arial"/>
              </a:rPr>
              <a:t>(h)</a:t>
            </a:r>
            <a:r>
              <a:rPr dirty="0" smtClean="0" sz="1250" spc="-16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against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pairs.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Inferential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looking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1427" y="9125457"/>
            <a:ext cx="499364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AA080A"/>
                </a:solidFill>
                <a:latin typeface="Times New Roman"/>
                <a:cs typeface="Times New Roman"/>
              </a:rPr>
              <a:t>36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17139" y="2203195"/>
            <a:ext cx="741045" cy="831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ct val="100000"/>
              </a:lnSpc>
            </a:pPr>
            <a:r>
              <a:rPr dirty="0" smtClean="0" sz="700" spc="5" i="1">
                <a:solidFill>
                  <a:srgbClr val="424244"/>
                </a:solidFill>
                <a:latin typeface="Times New Roman"/>
                <a:cs typeface="Times New Roman"/>
              </a:rPr>
              <a:t>Sill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6"/>
              </a:spcBef>
            </a:pPr>
            <a:endParaRPr sz="850"/>
          </a:p>
          <a:p>
            <a:pPr>
              <a:lnSpc>
                <a:spcPts val="1000"/>
              </a:lnSpc>
            </a:pPr>
            <a:endParaRPr sz="1000"/>
          </a:p>
          <a:p>
            <a:pPr algn="r" marR="65405">
              <a:lnSpc>
                <a:spcPct val="100000"/>
              </a:lnSpc>
            </a:pPr>
            <a:r>
              <a:rPr dirty="0" smtClean="0" sz="1200" spc="30" i="1">
                <a:solidFill>
                  <a:srgbClr val="545456"/>
                </a:solidFill>
                <a:latin typeface="Arial"/>
                <a:cs typeface="Arial"/>
              </a:rPr>
              <a:t>y</a:t>
            </a:r>
            <a:r>
              <a:rPr dirty="0" smtClean="0" sz="1200" spc="-200" i="1">
                <a:solidFill>
                  <a:srgbClr val="545456"/>
                </a:solidFill>
                <a:latin typeface="Arial"/>
                <a:cs typeface="Arial"/>
              </a:rPr>
              <a:t> </a:t>
            </a:r>
            <a:r>
              <a:rPr dirty="0" smtClean="0" sz="1200" spc="95" i="1">
                <a:solidFill>
                  <a:srgbClr val="313134"/>
                </a:solidFill>
                <a:latin typeface="Arial"/>
                <a:cs typeface="Arial"/>
              </a:rPr>
              <a:t>(h)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42"/>
              </a:spcBef>
            </a:pPr>
            <a:endParaRPr sz="600"/>
          </a:p>
          <a:p>
            <a:pPr algn="r" marR="64135">
              <a:lnSpc>
                <a:spcPct val="100000"/>
              </a:lnSpc>
            </a:pPr>
            <a:r>
              <a:rPr dirty="0" smtClean="0" sz="750">
                <a:solidFill>
                  <a:srgbClr val="424244"/>
                </a:solidFill>
                <a:latin typeface="Arial"/>
                <a:cs typeface="Arial"/>
              </a:rPr>
              <a:t>Semivariogr</a:t>
            </a:r>
            <a:r>
              <a:rPr dirty="0" smtClean="0" sz="750" spc="50">
                <a:solidFill>
                  <a:srgbClr val="424244"/>
                </a:solidFill>
                <a:latin typeface="Arial"/>
                <a:cs typeface="Arial"/>
              </a:rPr>
              <a:t>a</a:t>
            </a:r>
            <a:r>
              <a:rPr dirty="0" smtClean="0" sz="750" spc="40">
                <a:solidFill>
                  <a:srgbClr val="212328"/>
                </a:solidFill>
                <a:latin typeface="Arial"/>
                <a:cs typeface="Arial"/>
              </a:rPr>
              <a:t>m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ts val="760"/>
              </a:lnSpc>
            </a:pPr>
            <a:r>
              <a:rPr dirty="0" smtClean="0" sz="700" spc="10">
                <a:solidFill>
                  <a:srgbClr val="424244"/>
                </a:solidFill>
                <a:latin typeface="Arial"/>
                <a:cs typeface="Arial"/>
              </a:rPr>
              <a:t>Values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7044" y="3891279"/>
            <a:ext cx="5791200" cy="5217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696595">
              <a:lnSpc>
                <a:spcPct val="100000"/>
              </a:lnSpc>
            </a:pPr>
            <a:r>
              <a:rPr dirty="0" smtClean="0" sz="800">
                <a:solidFill>
                  <a:srgbClr val="424244"/>
                </a:solidFill>
                <a:latin typeface="Arial"/>
                <a:cs typeface="Arial"/>
              </a:rPr>
              <a:t>Distance</a:t>
            </a:r>
            <a:r>
              <a:rPr dirty="0" smtClean="0" sz="800" spc="-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800" spc="40">
                <a:solidFill>
                  <a:srgbClr val="313134"/>
                </a:solidFill>
                <a:latin typeface="Arial"/>
                <a:cs typeface="Arial"/>
              </a:rPr>
              <a:t>of</a:t>
            </a:r>
            <a:r>
              <a:rPr dirty="0" smtClean="0" sz="800" spc="-20">
                <a:solidFill>
                  <a:srgbClr val="313134"/>
                </a:solidFill>
                <a:latin typeface="Arial"/>
                <a:cs typeface="Arial"/>
              </a:rPr>
              <a:t> </a:t>
            </a:r>
            <a:r>
              <a:rPr dirty="0" smtClean="0" sz="800" spc="5">
                <a:solidFill>
                  <a:srgbClr val="424244"/>
                </a:solidFill>
                <a:latin typeface="Arial"/>
                <a:cs typeface="Arial"/>
              </a:rPr>
              <a:t>Separation,</a:t>
            </a:r>
            <a:r>
              <a:rPr dirty="0" smtClean="0" sz="800" spc="30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800" spc="130" i="1">
                <a:solidFill>
                  <a:srgbClr val="424244"/>
                </a:solidFill>
                <a:latin typeface="Times New Roman"/>
                <a:cs typeface="Times New Roman"/>
              </a:rPr>
              <a:t>h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6"/>
              </a:spcBef>
            </a:pPr>
            <a:endParaRPr sz="550"/>
          </a:p>
          <a:p>
            <a:pPr marL="1896110">
              <a:lnSpc>
                <a:spcPct val="100000"/>
              </a:lnSpc>
            </a:pPr>
            <a:r>
              <a:rPr dirty="0" smtClean="0" sz="1250" spc="50">
                <a:solidFill>
                  <a:srgbClr val="212328"/>
                </a:solidFill>
                <a:latin typeface="Arial"/>
                <a:cs typeface="Arial"/>
              </a:rPr>
              <a:t>An</a:t>
            </a:r>
            <a:r>
              <a:rPr dirty="0" smtClean="0" sz="1250" spc="-30">
                <a:solidFill>
                  <a:srgbClr val="212328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313134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85">
                <a:solidFill>
                  <a:srgbClr val="3131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212328"/>
                </a:solidFill>
                <a:latin typeface="Times New Roman"/>
                <a:cs typeface="Times New Roman"/>
              </a:rPr>
              <a:t>Sem</a:t>
            </a:r>
            <a:r>
              <a:rPr dirty="0" smtClean="0" sz="1300" spc="-10">
                <a:solidFill>
                  <a:srgbClr val="212328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-30">
                <a:solidFill>
                  <a:srgbClr val="424244"/>
                </a:solidFill>
                <a:latin typeface="Times New Roman"/>
                <a:cs typeface="Times New Roman"/>
              </a:rPr>
              <a:t>v</a:t>
            </a:r>
            <a:r>
              <a:rPr dirty="0" smtClean="0" sz="1300" spc="80">
                <a:solidFill>
                  <a:srgbClr val="424244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212328"/>
                </a:solidFill>
                <a:latin typeface="Times New Roman"/>
                <a:cs typeface="Times New Roman"/>
              </a:rPr>
              <a:t>riogram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9"/>
              </a:spcBef>
            </a:pPr>
            <a:endParaRPr sz="700"/>
          </a:p>
          <a:p>
            <a:pPr algn="just" marL="12700" marR="12700" indent="438784">
              <a:lnSpc>
                <a:spcPct val="1163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"ideal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model"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plot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showing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 i="1">
                <a:solidFill>
                  <a:srgbClr val="030303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35" i="1">
                <a:solidFill>
                  <a:srgbClr val="030303"/>
                </a:solidFill>
                <a:latin typeface="Arial"/>
                <a:cs typeface="Arial"/>
              </a:rPr>
              <a:t>(h)</a:t>
            </a:r>
            <a:r>
              <a:rPr dirty="0" smtClean="0" sz="1200" spc="-19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25" i="1">
                <a:solidFill>
                  <a:srgbClr val="030303"/>
                </a:solidFill>
                <a:latin typeface="Arial"/>
                <a:cs typeface="Arial"/>
              </a:rPr>
              <a:t>h.</a:t>
            </a:r>
            <a:r>
              <a:rPr dirty="0" smtClean="0" sz="120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inferred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figure,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pairs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closer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pairs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farther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apart.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gradually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till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threshold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reached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separation.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threshold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Once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beyond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maintains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constant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variability.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0"/>
              </a:spcBef>
            </a:pPr>
            <a:endParaRPr sz="700"/>
          </a:p>
          <a:p>
            <a:pPr algn="just" marL="12700" marR="12700" indent="481330">
              <a:lnSpc>
                <a:spcPct val="1165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attained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variogram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sill.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describe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well.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variogram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extrapolated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zero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reaches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non-zero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nugget.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speaking,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zero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zero.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cause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dissimilar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values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close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other.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5"/>
              </a:spcBef>
            </a:pPr>
            <a:endParaRPr sz="950"/>
          </a:p>
          <a:p>
            <a:pPr marL="18415">
              <a:lnSpc>
                <a:spcPct val="100000"/>
              </a:lnSpc>
            </a:pPr>
            <a:r>
              <a:rPr dirty="0" smtClean="0" sz="1250" spc="55" u="heavy">
                <a:solidFill>
                  <a:srgbClr val="0A1A48"/>
                </a:solidFill>
                <a:latin typeface="Times New Roman"/>
                <a:cs typeface="Times New Roman"/>
              </a:rPr>
              <a:t>Semivariogram</a:t>
            </a:r>
            <a:r>
              <a:rPr dirty="0" smtClean="0" sz="1250" spc="55" u="heavy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 u="heavy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A1A48"/>
                </a:solidFill>
                <a:latin typeface="Times New Roman"/>
                <a:cs typeface="Times New Roman"/>
              </a:rPr>
              <a:t>Models: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8"/>
              </a:spcBef>
            </a:pPr>
            <a:endParaRPr sz="750"/>
          </a:p>
          <a:p>
            <a:pPr algn="just" marL="36830" marR="87630" indent="414020">
              <a:lnSpc>
                <a:spcPct val="1151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section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Spherical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model.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taken,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Spherical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right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fit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dataset.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Hence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Linear,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Spherical,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Exponential,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Gaussian.</a:t>
            </a:r>
            <a:endParaRPr sz="1250">
              <a:latin typeface="Times New Roman"/>
              <a:cs typeface="Times New Roman"/>
            </a:endParaRPr>
          </a:p>
          <a:p>
            <a:pPr marL="494030">
              <a:lnSpc>
                <a:spcPct val="100000"/>
              </a:lnSpc>
              <a:spcBef>
                <a:spcPts val="275"/>
              </a:spcBef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Variogram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functions.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dataset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2019-02-22T19:20:43Z</dcterms:created>
  <dcterms:modified xsi:type="dcterms:W3CDTF">2019-02-22T19:20:43Z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