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jpg" ContentType="image/jpg"/>
  <Override PartName="/ppt/slides/slide4.xml" ContentType="application/vnd.openxmlformats-officedocument.presentationml.slide+xml"/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5.jpg"/><Relationship Id="rId5" Type="http://schemas.openxmlformats.org/officeDocument/2006/relationships/image" Target="../media/image6.png"/><Relationship Id="rId6" Type="http://schemas.openxmlformats.org/officeDocument/2006/relationships/image" Target="../media/image7.jpg"/><Relationship Id="rId7" Type="http://schemas.openxmlformats.org/officeDocument/2006/relationships/image" Target="../media/image8.jpg"/><Relationship Id="rId8" Type="http://schemas.openxmlformats.org/officeDocument/2006/relationships/image" Target="../media/image9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Relationship Id="rId3" Type="http://schemas.openxmlformats.org/officeDocument/2006/relationships/image" Target="../media/image11.jpg"/><Relationship Id="rId4" Type="http://schemas.openxmlformats.org/officeDocument/2006/relationships/image" Target="../media/image12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9716" y="421640"/>
            <a:ext cx="912494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35">
                <a:solidFill>
                  <a:srgbClr val="1356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13379" y="417068"/>
            <a:ext cx="195008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0">
                <a:solidFill>
                  <a:srgbClr val="1356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5">
                <a:solidFill>
                  <a:srgbClr val="971118"/>
                </a:solidFill>
                <a:latin typeface="Times New Roman"/>
                <a:cs typeface="Times New Roman"/>
              </a:rPr>
              <a:t>Geost</a:t>
            </a:r>
            <a:r>
              <a:rPr dirty="0" smtClean="0" sz="1000" spc="80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35">
                <a:solidFill>
                  <a:srgbClr val="AF0A0F"/>
                </a:solidFill>
                <a:latin typeface="Times New Roman"/>
                <a:cs typeface="Times New Roman"/>
              </a:rPr>
              <a:t>t</a:t>
            </a:r>
            <a:r>
              <a:rPr dirty="0" smtClean="0" sz="1000" spc="45">
                <a:solidFill>
                  <a:srgbClr val="AF0A0F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40">
                <a:solidFill>
                  <a:srgbClr val="971118"/>
                </a:solidFill>
                <a:latin typeface="Times New Roman"/>
                <a:cs typeface="Times New Roman"/>
              </a:rPr>
              <a:t>st</a:t>
            </a:r>
            <a:r>
              <a:rPr dirty="0" smtClean="0" sz="1000" spc="40">
                <a:solidFill>
                  <a:srgbClr val="971118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-20">
                <a:solidFill>
                  <a:srgbClr val="AF0A0F"/>
                </a:solidFill>
                <a:latin typeface="Times New Roman"/>
                <a:cs typeface="Times New Roman"/>
              </a:rPr>
              <a:t>c</a:t>
            </a:r>
            <a:r>
              <a:rPr dirty="0" smtClean="0" sz="1000" spc="50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20">
                <a:solidFill>
                  <a:srgbClr val="AF0A0F"/>
                </a:solidFill>
                <a:latin typeface="Times New Roman"/>
                <a:cs typeface="Times New Roman"/>
              </a:rPr>
              <a:t>l</a:t>
            </a:r>
            <a:r>
              <a:rPr dirty="0" smtClean="0" sz="1000" spc="-50">
                <a:solidFill>
                  <a:srgbClr val="AF0A0F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AF0A0F"/>
                </a:solidFill>
                <a:latin typeface="Times New Roman"/>
                <a:cs typeface="Times New Roman"/>
              </a:rPr>
              <a:t>D</a:t>
            </a:r>
            <a:r>
              <a:rPr dirty="0" smtClean="0" sz="1000" spc="25">
                <a:solidFill>
                  <a:srgbClr val="AF0A0F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30">
                <a:solidFill>
                  <a:srgbClr val="971118"/>
                </a:solidFill>
                <a:latin typeface="Times New Roman"/>
                <a:cs typeface="Times New Roman"/>
              </a:rPr>
              <a:t>stances</a:t>
            </a:r>
            <a:r>
              <a:rPr dirty="0" smtClean="0" sz="1000" spc="-10">
                <a:solidFill>
                  <a:srgbClr val="97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75">
                <a:solidFill>
                  <a:srgbClr val="AF0A0F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50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10">
                <a:solidFill>
                  <a:srgbClr val="AF0A0F"/>
                </a:solidFill>
                <a:latin typeface="Times New Roman"/>
                <a:cs typeface="Times New Roman"/>
              </a:rPr>
              <a:t>l</a:t>
            </a:r>
            <a:r>
              <a:rPr dirty="0" smtClean="0" sz="1000" spc="-5">
                <a:solidFill>
                  <a:srgbClr val="AF0A0F"/>
                </a:solidFill>
                <a:latin typeface="Times New Roman"/>
                <a:cs typeface="Times New Roman"/>
              </a:rPr>
              <a:t>y</a:t>
            </a:r>
            <a:r>
              <a:rPr dirty="0" smtClean="0" sz="1000" spc="15">
                <a:solidFill>
                  <a:srgbClr val="971118"/>
                </a:solidFill>
                <a:latin typeface="Times New Roman"/>
                <a:cs typeface="Times New Roman"/>
              </a:rPr>
              <a:t>si</a:t>
            </a:r>
            <a:r>
              <a:rPr dirty="0" smtClean="0" sz="1000" spc="-25">
                <a:solidFill>
                  <a:srgbClr val="97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5">
                <a:solidFill>
                  <a:srgbClr val="1356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9024619"/>
            <a:ext cx="6231890" cy="6527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155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hindrance",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cost.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less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travel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town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purchase</a:t>
            </a:r>
            <a:endParaRPr sz="1300">
              <a:latin typeface="Times New Roman"/>
              <a:cs typeface="Times New Roman"/>
            </a:endParaRPr>
          </a:p>
          <a:p>
            <a:pPr algn="r" marR="12700">
              <a:lnSpc>
                <a:spcPts val="3260"/>
              </a:lnSpc>
            </a:pPr>
            <a:r>
              <a:rPr dirty="0" smtClean="0" sz="3500" spc="-275">
                <a:solidFill>
                  <a:srgbClr val="AF0A0F"/>
                </a:solidFill>
                <a:latin typeface="Courier New"/>
                <a:cs typeface="Courier New"/>
              </a:rPr>
              <a:t>22</a:t>
            </a:r>
            <a:endParaRPr sz="35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1356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139" y="673354"/>
            <a:ext cx="5791200" cy="82778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1590">
              <a:lnSpc>
                <a:spcPct val="100000"/>
              </a:lnSpc>
            </a:pPr>
            <a:r>
              <a:rPr dirty="0" smtClean="0" sz="1250" spc="40">
                <a:solidFill>
                  <a:srgbClr val="0C1F4F"/>
                </a:solidFill>
                <a:latin typeface="Times New Roman"/>
                <a:cs typeface="Times New Roman"/>
              </a:rPr>
              <a:t>Geostatistical</a:t>
            </a:r>
            <a:r>
              <a:rPr dirty="0" smtClean="0" sz="1250" spc="13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F4F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250" spc="6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F4F"/>
                </a:solidFill>
                <a:latin typeface="Times New Roman"/>
                <a:cs typeface="Times New Roman"/>
              </a:rPr>
              <a:t>Analysis: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9"/>
              </a:spcBef>
            </a:pPr>
            <a:endParaRPr sz="750"/>
          </a:p>
          <a:p>
            <a:pPr algn="just" marL="12700" marR="14604" indent="429259">
              <a:lnSpc>
                <a:spcPct val="145800"/>
              </a:lnSpc>
            </a:pP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Geostatistics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branch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statistics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focusing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spatiotemporal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datasets.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Developed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originally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predict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probability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distributions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ore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grades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mining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operations,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currently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diverse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disciplines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petroleum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geology,  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hydrogeology,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hydrology,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meteorology,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oceanography,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geochemistry,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geography,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forestry,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environmental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control,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landscape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ecology,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science,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agriculture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5"/>
              </a:spcBef>
            </a:pPr>
            <a:endParaRPr sz="750"/>
          </a:p>
          <a:p>
            <a:pPr algn="just" marL="12700" marR="15875" indent="429259">
              <a:lnSpc>
                <a:spcPct val="144800"/>
              </a:lnSpc>
            </a:pP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Geostatistics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varied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branches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geography,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particularly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involving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spread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diseases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epidemiology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practice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commerce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military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planning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logistics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development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efficient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networks.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Geostatistical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algorithms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incorporated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places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D2D2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(GIS)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statistical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environment.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0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70">
                <a:solidFill>
                  <a:srgbClr val="0C1F4F"/>
                </a:solidFill>
                <a:latin typeface="Times New Roman"/>
                <a:cs typeface="Times New Roman"/>
              </a:rPr>
              <a:t>Tobler's</a:t>
            </a:r>
            <a:r>
              <a:rPr dirty="0" smtClean="0" sz="1250" spc="8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F4F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3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F4F"/>
                </a:solidFill>
                <a:latin typeface="Times New Roman"/>
                <a:cs typeface="Times New Roman"/>
              </a:rPr>
              <a:t>law</a:t>
            </a:r>
            <a:r>
              <a:rPr dirty="0" smtClean="0" sz="1250" spc="6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C1F4F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C1F4F"/>
                </a:solidFill>
                <a:latin typeface="Times New Roman"/>
                <a:cs typeface="Times New Roman"/>
              </a:rPr>
              <a:t>geography: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5"/>
              </a:spcBef>
            </a:pPr>
            <a:endParaRPr sz="750"/>
          </a:p>
          <a:p>
            <a:pPr algn="just" marL="12700" marR="19685" indent="438784">
              <a:lnSpc>
                <a:spcPct val="1454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"Everything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everything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else,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things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related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things."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law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foundation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concepts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dependence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autocorrelation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utilized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specifically</a:t>
            </a:r>
            <a:r>
              <a:rPr dirty="0" smtClean="0" sz="1300" spc="-1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distance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weighting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interpolation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support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regionalized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variable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kriging.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5"/>
              </a:spcBef>
            </a:pPr>
            <a:endParaRPr sz="750"/>
          </a:p>
          <a:p>
            <a:pPr algn="just" marL="12700" marR="12700" indent="438784">
              <a:lnSpc>
                <a:spcPct val="1454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Though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presentation,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idea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profound.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Without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it,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"the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full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anywhere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principle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packed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area.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approximately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homogeneous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described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giving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attributes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area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objects.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Topographic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surfaces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vary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chaotically,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slopes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were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everywhere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infinite,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contours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infinitely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dense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contorted.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indeed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life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itself</a:t>
            </a:r>
            <a:r>
              <a:rPr dirty="0" smtClean="0" sz="1300" spc="-2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D2D2D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D2D2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impossible"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</a:pPr>
            <a:endParaRPr sz="700"/>
          </a:p>
          <a:p>
            <a:pPr algn="just" marL="12700" marR="19685" indent="438784">
              <a:lnSpc>
                <a:spcPct val="147700"/>
              </a:lnSpc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theory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upon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concept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friction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"where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itself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hinders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places.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farther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places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apart,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greater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93139" y="8933180"/>
            <a:ext cx="6216015" cy="7442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distance,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becomes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metric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norm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endParaRPr sz="1300">
              <a:latin typeface="Times New Roman"/>
              <a:cs typeface="Times New Roman"/>
            </a:endParaRPr>
          </a:p>
          <a:p>
            <a:pPr algn="r" marR="12700">
              <a:lnSpc>
                <a:spcPts val="3970"/>
              </a:lnSpc>
            </a:pPr>
            <a:r>
              <a:rPr dirty="0" smtClean="0" sz="3500" spc="-340">
                <a:solidFill>
                  <a:srgbClr val="AF0A0F"/>
                </a:solidFill>
                <a:latin typeface="Courier New"/>
                <a:cs typeface="Courier New"/>
              </a:rPr>
              <a:t>23</a:t>
            </a:r>
            <a:endParaRPr sz="3500">
              <a:latin typeface="Courier New"/>
              <a:cs typeface="Courier New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417068"/>
            <a:ext cx="5789295" cy="8434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6515">
              <a:lnSpc>
                <a:spcPct val="100000"/>
              </a:lnSpc>
            </a:pPr>
            <a:r>
              <a:rPr dirty="0" smtClean="0" sz="1000" spc="35">
                <a:solidFill>
                  <a:srgbClr val="1356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6"/>
                </a:solidFill>
                <a:latin typeface="Times New Roman"/>
                <a:cs typeface="Times New Roman"/>
              </a:rPr>
              <a:t>                              </a:t>
            </a:r>
            <a:r>
              <a:rPr dirty="0" smtClean="0" sz="1000" spc="95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35616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25">
                <a:solidFill>
                  <a:srgbClr val="971118"/>
                </a:solidFill>
                <a:latin typeface="Times New Roman"/>
                <a:cs typeface="Times New Roman"/>
              </a:rPr>
              <a:t>Geost</a:t>
            </a:r>
            <a:r>
              <a:rPr dirty="0" smtClean="0" sz="1000" spc="80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35">
                <a:solidFill>
                  <a:srgbClr val="AF0A0F"/>
                </a:solidFill>
                <a:latin typeface="Times New Roman"/>
                <a:cs typeface="Times New Roman"/>
              </a:rPr>
              <a:t>t</a:t>
            </a:r>
            <a:r>
              <a:rPr dirty="0" smtClean="0" sz="1000" spc="45">
                <a:solidFill>
                  <a:srgbClr val="AF0A0F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40">
                <a:solidFill>
                  <a:srgbClr val="971118"/>
                </a:solidFill>
                <a:latin typeface="Times New Roman"/>
                <a:cs typeface="Times New Roman"/>
              </a:rPr>
              <a:t>st</a:t>
            </a:r>
            <a:r>
              <a:rPr dirty="0" smtClean="0" sz="1000" spc="40">
                <a:solidFill>
                  <a:srgbClr val="971118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-20">
                <a:solidFill>
                  <a:srgbClr val="AF0A0F"/>
                </a:solidFill>
                <a:latin typeface="Times New Roman"/>
                <a:cs typeface="Times New Roman"/>
              </a:rPr>
              <a:t>c</a:t>
            </a:r>
            <a:r>
              <a:rPr dirty="0" smtClean="0" sz="1000" spc="50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20">
                <a:solidFill>
                  <a:srgbClr val="AF0A0F"/>
                </a:solidFill>
                <a:latin typeface="Times New Roman"/>
                <a:cs typeface="Times New Roman"/>
              </a:rPr>
              <a:t>l</a:t>
            </a:r>
            <a:r>
              <a:rPr dirty="0" smtClean="0" sz="1000" spc="-50">
                <a:solidFill>
                  <a:srgbClr val="AF0A0F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AF0A0F"/>
                </a:solidFill>
                <a:latin typeface="Times New Roman"/>
                <a:cs typeface="Times New Roman"/>
              </a:rPr>
              <a:t>D</a:t>
            </a:r>
            <a:r>
              <a:rPr dirty="0" smtClean="0" sz="1000" spc="25">
                <a:solidFill>
                  <a:srgbClr val="AF0A0F"/>
                </a:solidFill>
                <a:latin typeface="Times New Roman"/>
                <a:cs typeface="Times New Roman"/>
              </a:rPr>
              <a:t>i</a:t>
            </a:r>
            <a:r>
              <a:rPr dirty="0" smtClean="0" sz="1000" spc="30">
                <a:solidFill>
                  <a:srgbClr val="971118"/>
                </a:solidFill>
                <a:latin typeface="Times New Roman"/>
                <a:cs typeface="Times New Roman"/>
              </a:rPr>
              <a:t>stances</a:t>
            </a:r>
            <a:r>
              <a:rPr dirty="0" smtClean="0" sz="1000" spc="-10">
                <a:solidFill>
                  <a:srgbClr val="971118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75">
                <a:solidFill>
                  <a:srgbClr val="AF0A0F"/>
                </a:solidFill>
                <a:latin typeface="Times New Roman"/>
                <a:cs typeface="Times New Roman"/>
              </a:rPr>
              <a:t>n</a:t>
            </a:r>
            <a:r>
              <a:rPr dirty="0" smtClean="0" sz="1000" spc="50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10">
                <a:solidFill>
                  <a:srgbClr val="AF0A0F"/>
                </a:solidFill>
                <a:latin typeface="Times New Roman"/>
                <a:cs typeface="Times New Roman"/>
              </a:rPr>
              <a:t>l</a:t>
            </a:r>
            <a:r>
              <a:rPr dirty="0" smtClean="0" sz="1000" spc="-5">
                <a:solidFill>
                  <a:srgbClr val="AF0A0F"/>
                </a:solidFill>
                <a:latin typeface="Times New Roman"/>
                <a:cs typeface="Times New Roman"/>
              </a:rPr>
              <a:t>y</a:t>
            </a:r>
            <a:r>
              <a:rPr dirty="0" smtClean="0" sz="1000" spc="15">
                <a:solidFill>
                  <a:srgbClr val="971118"/>
                </a:solidFill>
                <a:latin typeface="Times New Roman"/>
                <a:cs typeface="Times New Roman"/>
              </a:rPr>
              <a:t>si</a:t>
            </a:r>
            <a:r>
              <a:rPr dirty="0" smtClean="0" sz="1000" spc="-25">
                <a:solidFill>
                  <a:srgbClr val="971118"/>
                </a:solidFill>
                <a:latin typeface="Times New Roman"/>
                <a:cs typeface="Times New Roman"/>
              </a:rPr>
              <a:t>s</a:t>
            </a:r>
            <a:r>
              <a:rPr dirty="0" smtClean="0" sz="1000" spc="55">
                <a:solidFill>
                  <a:srgbClr val="135616"/>
                </a:solidFill>
                <a:latin typeface="Times New Roman"/>
                <a:cs typeface="Times New Roman"/>
              </a:rPr>
              <a:t>)</a:t>
            </a:r>
            <a:r>
              <a:rPr dirty="0" smtClean="0" sz="1000" spc="55">
                <a:solidFill>
                  <a:srgbClr val="135616"/>
                </a:solidFill>
                <a:latin typeface="Times New Roman"/>
                <a:cs typeface="Times New Roman"/>
              </a:rPr>
              <a:t>                  </a:t>
            </a:r>
            <a:r>
              <a:rPr dirty="0" smtClean="0" sz="1000" spc="-35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 algn="just" marL="12700" marR="13335">
              <a:lnSpc>
                <a:spcPct val="144600"/>
              </a:lnSpc>
              <a:spcBef>
                <a:spcPts val="70"/>
              </a:spcBef>
            </a:pP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sandwich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walk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corner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store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sandwich.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hindrance,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cost,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readily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counted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transportation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costs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added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price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purchase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thus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levels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friction.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friction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increase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cost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combine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causing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decay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effect.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35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21590" marR="4452620">
              <a:lnSpc>
                <a:spcPct val="100000"/>
              </a:lnSpc>
            </a:pPr>
            <a:r>
              <a:rPr dirty="0" smtClean="0" sz="1300" spc="30">
                <a:solidFill>
                  <a:srgbClr val="0C1F50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300" spc="30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1F50"/>
                </a:solidFill>
                <a:latin typeface="Times New Roman"/>
                <a:cs typeface="Times New Roman"/>
              </a:rPr>
              <a:t>space: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21"/>
              </a:spcBef>
            </a:pPr>
            <a:endParaRPr sz="650"/>
          </a:p>
          <a:p>
            <a:pPr algn="just" marL="12700" marR="14604" indent="420370">
              <a:lnSpc>
                <a:spcPct val="146200"/>
              </a:lnSpc>
            </a:pP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exists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whenever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attributes.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individuals'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incomes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years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education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coordinate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location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specified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both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dimensions.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individuals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oftheir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income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education.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concerned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types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spaces,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namely,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30"/>
              </a:spcBef>
            </a:pPr>
            <a:endParaRPr sz="500"/>
          </a:p>
          <a:p>
            <a:pPr algn="just" marL="12700" marR="14604" indent="466090">
              <a:lnSpc>
                <a:spcPct val="146000"/>
              </a:lnSpc>
            </a:pP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space,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observations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correspond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framework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capture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proximity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world.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framework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Earth,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this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strictly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necessary.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measurement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framework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capture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proximity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to,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say,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interstellar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biological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entity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liver.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fundamental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tenet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Tobler's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Law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Geography: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interrelation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entities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increases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proximity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world,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representation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geographic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assessment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appropriate.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39"/>
              </a:spcBef>
            </a:pPr>
            <a:endParaRPr sz="500"/>
          </a:p>
          <a:p>
            <a:pPr algn="just" marL="12700" marR="12700" indent="438784">
              <a:lnSpc>
                <a:spcPct val="145400"/>
              </a:lnSpc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locations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proximity,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although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possibility.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infinite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distances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support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0"/>
              </a:spcBef>
            </a:pPr>
            <a:endParaRPr sz="1300"/>
          </a:p>
          <a:p>
            <a:pPr algn="just" marL="12700" marR="4064000">
              <a:lnSpc>
                <a:spcPct val="100000"/>
              </a:lnSpc>
            </a:pPr>
            <a:r>
              <a:rPr dirty="0" smtClean="0" sz="1300" spc="50">
                <a:solidFill>
                  <a:srgbClr val="0C1F50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65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1F50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300" spc="75">
                <a:solidFill>
                  <a:srgbClr val="0C1F50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C1F50"/>
                </a:solidFill>
                <a:latin typeface="Times New Roman"/>
                <a:cs typeface="Times New Roman"/>
              </a:rPr>
              <a:t>distance: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5"/>
              </a:spcBef>
            </a:pPr>
            <a:endParaRPr sz="550"/>
          </a:p>
          <a:p>
            <a:pPr algn="just" marL="21590" marR="16510" indent="457200">
              <a:lnSpc>
                <a:spcPct val="143100"/>
              </a:lnSpc>
            </a:pP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mathematics,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  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   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Euclidean     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metric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   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"ordinary"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straight-line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F1F1F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300" spc="-15">
                <a:solidFill>
                  <a:srgbClr val="1F1F1F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0">
                <a:solidFill>
                  <a:srgbClr val="1F1F1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space.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26207" y="6534911"/>
            <a:ext cx="2852927" cy="21945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5724144" y="2624327"/>
            <a:ext cx="938783" cy="0"/>
          </a:xfrm>
          <a:custGeom>
            <a:avLst/>
            <a:gdLst/>
            <a:ahLst/>
            <a:cxnLst/>
            <a:rect l="l" t="t" r="r" b="b"/>
            <a:pathLst>
              <a:path w="938783" h="0">
                <a:moveTo>
                  <a:pt x="0" y="0"/>
                </a:moveTo>
                <a:lnTo>
                  <a:pt x="938783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5699759" y="2609088"/>
            <a:ext cx="0" cy="755903"/>
          </a:xfrm>
          <a:custGeom>
            <a:avLst/>
            <a:gdLst/>
            <a:ahLst/>
            <a:cxnLst/>
            <a:rect l="l" t="t" r="r" b="b"/>
            <a:pathLst>
              <a:path w="0" h="755903">
                <a:moveTo>
                  <a:pt x="0" y="755903"/>
                </a:moveTo>
                <a:lnTo>
                  <a:pt x="0" y="0"/>
                </a:lnTo>
              </a:path>
            </a:pathLst>
          </a:custGeom>
          <a:ln w="6096">
            <a:solidFill>
              <a:srgbClr val="03030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230879" y="5099303"/>
            <a:ext cx="1274064" cy="0"/>
          </a:xfrm>
          <a:custGeom>
            <a:avLst/>
            <a:gdLst/>
            <a:ahLst/>
            <a:cxnLst/>
            <a:rect l="l" t="t" r="r" b="b"/>
            <a:pathLst>
              <a:path w="1274064" h="0">
                <a:moveTo>
                  <a:pt x="0" y="0"/>
                </a:moveTo>
                <a:lnTo>
                  <a:pt x="1274064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87044" y="319024"/>
            <a:ext cx="5793740" cy="2099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29845" indent="36195">
              <a:lnSpc>
                <a:spcPts val="226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                             </a:t>
            </a:r>
            <a:r>
              <a:rPr dirty="0" smtClean="0" sz="1050" spc="-2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0">
                <a:solidFill>
                  <a:srgbClr val="8C1113"/>
                </a:solidFill>
                <a:latin typeface="Times New Roman"/>
                <a:cs typeface="Times New Roman"/>
              </a:rPr>
              <a:t>Geostatistica</a:t>
            </a:r>
            <a:r>
              <a:rPr dirty="0" smtClean="0" baseline="2645" sz="1575" spc="-254">
                <a:solidFill>
                  <a:srgbClr val="8C11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5">
                <a:solidFill>
                  <a:srgbClr val="AF0708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645" sz="1575" spc="-52">
                <a:solidFill>
                  <a:srgbClr val="AF07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8C111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baseline="2645" sz="1575" spc="52">
                <a:solidFill>
                  <a:srgbClr val="8C11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8C1113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142">
                <a:solidFill>
                  <a:srgbClr val="AF070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0">
                <a:solidFill>
                  <a:srgbClr val="8C1113"/>
                </a:solidFill>
                <a:latin typeface="Times New Roman"/>
                <a:cs typeface="Times New Roman"/>
              </a:rPr>
              <a:t>al</a:t>
            </a:r>
            <a:r>
              <a:rPr dirty="0" smtClean="0" baseline="2645" sz="1575" spc="0">
                <a:solidFill>
                  <a:srgbClr val="AF0708"/>
                </a:solidFill>
                <a:latin typeface="Times New Roman"/>
                <a:cs typeface="Times New Roman"/>
              </a:rPr>
              <a:t>y</a:t>
            </a:r>
            <a:r>
              <a:rPr dirty="0" smtClean="0" baseline="2645" sz="1575" spc="-22">
                <a:solidFill>
                  <a:srgbClr val="8C1113"/>
                </a:solidFill>
                <a:latin typeface="Times New Roman"/>
                <a:cs typeface="Times New Roman"/>
              </a:rPr>
              <a:t>si</a:t>
            </a:r>
            <a:r>
              <a:rPr dirty="0" smtClean="0" baseline="2645" sz="1575" spc="-60">
                <a:solidFill>
                  <a:srgbClr val="8C11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                  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50" spc="2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norm.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Older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literature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refers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metric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Pythagorean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metric.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generalized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term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norm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0" i="1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400" spc="-90" i="1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7777" sz="1350" spc="52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7777" sz="1350" spc="52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7" sz="1350" spc="-112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45" i="1">
                <a:solidFill>
                  <a:srgbClr val="030303"/>
                </a:solidFill>
                <a:latin typeface="Times New Roman"/>
                <a:cs typeface="Times New Roman"/>
              </a:rPr>
              <a:t>norm)</a:t>
            </a:r>
            <a:r>
              <a:rPr dirty="0" smtClean="0" sz="1400" spc="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7777" sz="1350" spc="52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7777" sz="1350" spc="157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36"/>
              </a:spcBef>
            </a:pPr>
            <a:endParaRPr sz="600"/>
          </a:p>
          <a:p>
            <a:pPr algn="just" marL="18415" marR="12700" indent="432434">
              <a:lnSpc>
                <a:spcPct val="139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points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 i="1">
                <a:solidFill>
                  <a:srgbClr val="030303"/>
                </a:solidFill>
                <a:latin typeface="Arial"/>
                <a:cs typeface="Arial"/>
              </a:rPr>
              <a:t>(p)</a:t>
            </a:r>
            <a:r>
              <a:rPr dirty="0" smtClean="0" sz="1250" spc="-5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85" i="1">
                <a:solidFill>
                  <a:srgbClr val="030303"/>
                </a:solidFill>
                <a:latin typeface="Arial"/>
                <a:cs typeface="Arial"/>
              </a:rPr>
              <a:t>q)</a:t>
            </a:r>
            <a:r>
              <a:rPr dirty="0" smtClean="0" sz="1250" spc="-5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segment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connecting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them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(pq</a:t>
            </a:r>
            <a:r>
              <a:rPr dirty="0" smtClean="0" sz="1400" spc="-19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4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Cartesian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coordinates,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40" i="1">
                <a:solidFill>
                  <a:srgbClr val="030303"/>
                </a:solidFill>
                <a:latin typeface="Times New Roman"/>
                <a:cs typeface="Times New Roman"/>
              </a:rPr>
              <a:t>p</a:t>
            </a:r>
            <a:r>
              <a:rPr dirty="0" smtClean="0" sz="1400" spc="-1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1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-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{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-19607" sz="1275" spc="150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sz="850" spc="195">
                <a:solidFill>
                  <a:srgbClr val="030303"/>
                </a:solidFill>
                <a:latin typeface="Arial"/>
                <a:cs typeface="Arial"/>
              </a:rPr>
              <a:t>,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-11904" sz="2100" spc="-120" i="1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400" spc="-15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90">
                <a:solidFill>
                  <a:srgbClr val="030303"/>
                </a:solidFill>
                <a:latin typeface="Times New Roman"/>
                <a:cs typeface="Times New Roman"/>
              </a:rPr>
              <a:t>··</a:t>
            </a:r>
            <a:r>
              <a:rPr dirty="0" smtClean="0" sz="1400" spc="95">
                <a:solidFill>
                  <a:srgbClr val="030303"/>
                </a:solidFill>
                <a:latin typeface="Times New Roman"/>
                <a:cs typeface="Times New Roman"/>
              </a:rPr>
              <a:t>·</a:t>
            </a:r>
            <a:r>
              <a:rPr dirty="0" smtClean="0" sz="1400" spc="40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400" spc="-85" i="1">
                <a:solidFill>
                  <a:srgbClr val="030303"/>
                </a:solidFill>
                <a:latin typeface="Times New Roman"/>
                <a:cs typeface="Times New Roman"/>
              </a:rPr>
              <a:t>Pn}</a:t>
            </a:r>
            <a:r>
              <a:rPr dirty="0" smtClean="0" sz="1400" spc="-8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8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q</a:t>
            </a:r>
            <a:r>
              <a:rPr dirty="0" smtClean="0" sz="1400" spc="17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-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{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q</a:t>
            </a:r>
            <a:r>
              <a:rPr dirty="0" smtClean="0" baseline="-17543" sz="1425" spc="7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950" spc="85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q</a:t>
            </a:r>
            <a:r>
              <a:rPr dirty="0" smtClean="0" baseline="-11904" sz="2100" spc="-262" i="1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400" spc="-10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20">
                <a:solidFill>
                  <a:srgbClr val="030303"/>
                </a:solidFill>
                <a:latin typeface="Times New Roman"/>
                <a:cs typeface="Times New Roman"/>
              </a:rPr>
              <a:t>···</a:t>
            </a:r>
            <a:r>
              <a:rPr dirty="0" smtClean="0" sz="1400" spc="80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400" spc="-40" i="1">
                <a:solidFill>
                  <a:srgbClr val="030303"/>
                </a:solidFill>
                <a:latin typeface="Times New Roman"/>
                <a:cs typeface="Times New Roman"/>
              </a:rPr>
              <a:t>qn}</a:t>
            </a:r>
            <a:r>
              <a:rPr dirty="0" smtClean="0" sz="1400" spc="-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6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points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(n-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400" spc="15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(d)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80" i="1">
                <a:solidFill>
                  <a:srgbClr val="030303"/>
                </a:solidFill>
                <a:latin typeface="Times New Roman"/>
                <a:cs typeface="Times New Roman"/>
              </a:rPr>
              <a:t>(p)</a:t>
            </a:r>
            <a:r>
              <a:rPr dirty="0" smtClean="0" sz="1400" spc="-1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65" i="1">
                <a:solidFill>
                  <a:srgbClr val="030303"/>
                </a:solidFill>
                <a:latin typeface="Times New Roman"/>
                <a:cs typeface="Times New Roman"/>
              </a:rPr>
              <a:t>(q),</a:t>
            </a:r>
            <a:r>
              <a:rPr dirty="0" smtClean="0" sz="1400" spc="-2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80" i="1">
                <a:solidFill>
                  <a:srgbClr val="030303"/>
                </a:solidFill>
                <a:latin typeface="Times New Roman"/>
                <a:cs typeface="Times New Roman"/>
              </a:rPr>
              <a:t>(q)</a:t>
            </a:r>
            <a:r>
              <a:rPr dirty="0" smtClean="0" sz="1400" spc="-1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80" i="1">
                <a:solidFill>
                  <a:srgbClr val="030303"/>
                </a:solidFill>
                <a:latin typeface="Times New Roman"/>
                <a:cs typeface="Times New Roman"/>
              </a:rPr>
              <a:t>(p)</a:t>
            </a:r>
            <a:r>
              <a:rPr dirty="0" smtClean="0" sz="1400" spc="-1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400" spc="35" i="1">
                <a:solidFill>
                  <a:srgbClr val="030303"/>
                </a:solidFill>
                <a:latin typeface="Times New Roman"/>
                <a:cs typeface="Times New Roman"/>
              </a:rPr>
              <a:t>Pythagorean</a:t>
            </a:r>
            <a:r>
              <a:rPr dirty="0" smtClean="0" sz="1400" spc="-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formula</a:t>
            </a:r>
            <a:r>
              <a:rPr dirty="0" smtClean="0" sz="1400" spc="20" i="1">
                <a:solidFill>
                  <a:srgbClr val="030303"/>
                </a:solidFill>
                <a:latin typeface="Times New Roman"/>
                <a:cs typeface="Times New Roman"/>
              </a:rPr>
              <a:t>):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96788" y="2683764"/>
            <a:ext cx="120014" cy="1492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240" i="1">
                <a:solidFill>
                  <a:srgbClr val="030303"/>
                </a:solidFill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96772" y="2863088"/>
            <a:ext cx="4491990" cy="2546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1341120" algn="l"/>
              </a:tabLst>
            </a:pPr>
            <a:r>
              <a:rPr dirty="0" smtClean="0" sz="900" spc="100" i="1">
                <a:solidFill>
                  <a:srgbClr val="030303"/>
                </a:solidFill>
                <a:latin typeface="Arial"/>
                <a:cs typeface="Arial"/>
              </a:rPr>
              <a:t>d(</a:t>
            </a:r>
            <a:r>
              <a:rPr dirty="0" smtClean="0" sz="900" spc="100" i="1">
                <a:solidFill>
                  <a:srgbClr val="030303"/>
                </a:solidFill>
                <a:latin typeface="Arial"/>
                <a:cs typeface="Arial"/>
              </a:rPr>
              <a:t>p,q</a:t>
            </a:r>
            <a:r>
              <a:rPr dirty="0" smtClean="0" sz="900" spc="75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r>
              <a:rPr dirty="0" smtClean="0" sz="900" spc="7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00" spc="-5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-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00" spc="100" i="1">
                <a:solidFill>
                  <a:srgbClr val="030303"/>
                </a:solidFill>
                <a:latin typeface="Arial"/>
                <a:cs typeface="Arial"/>
              </a:rPr>
              <a:t>d(</a:t>
            </a:r>
            <a:r>
              <a:rPr dirty="0" smtClean="0" sz="900" spc="100" i="1">
                <a:solidFill>
                  <a:srgbClr val="030303"/>
                </a:solidFill>
                <a:latin typeface="Arial"/>
                <a:cs typeface="Arial"/>
              </a:rPr>
              <a:t>q,p</a:t>
            </a:r>
            <a:r>
              <a:rPr dirty="0" smtClean="0" sz="900" spc="75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r>
              <a:rPr dirty="0" smtClean="0" sz="900" spc="7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900" spc="-5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	</a:t>
            </a:r>
            <a:r>
              <a:rPr dirty="0" smtClean="0" sz="1300" spc="26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85">
                <a:solidFill>
                  <a:srgbClr val="030303"/>
                </a:solidFill>
                <a:latin typeface="Times New Roman"/>
                <a:cs typeface="Times New Roman"/>
              </a:rPr>
              <a:t>ql-</a:t>
            </a:r>
            <a:r>
              <a:rPr dirty="0" smtClean="0" sz="130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P1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4444" sz="1875" spc="-135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4444" sz="1875" spc="89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600" spc="-1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-50" i="1">
                <a:solidFill>
                  <a:srgbClr val="030303"/>
                </a:solidFill>
                <a:latin typeface="Times New Roman"/>
                <a:cs typeface="Times New Roman"/>
              </a:rPr>
              <a:t>(q2</a:t>
            </a:r>
            <a:r>
              <a:rPr dirty="0" smtClean="0" sz="1400" spc="4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680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P2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4444" sz="1875" spc="-135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4444" sz="1875" spc="89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600" spc="-1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-130">
                <a:solidFill>
                  <a:srgbClr val="030303"/>
                </a:solidFill>
                <a:latin typeface="Arial"/>
                <a:cs typeface="Arial"/>
              </a:rPr>
              <a:t>··</a:t>
            </a:r>
            <a:r>
              <a:rPr dirty="0" smtClean="0" sz="1600" spc="-5">
                <a:solidFill>
                  <a:srgbClr val="030303"/>
                </a:solidFill>
                <a:latin typeface="Arial"/>
                <a:cs typeface="Arial"/>
              </a:rPr>
              <a:t>·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600" spc="-1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5" i="1">
                <a:solidFill>
                  <a:srgbClr val="030303"/>
                </a:solidFill>
                <a:latin typeface="Times New Roman"/>
                <a:cs typeface="Times New Roman"/>
              </a:rPr>
              <a:t>(qn</a:t>
            </a:r>
            <a:r>
              <a:rPr dirty="0" smtClean="0" sz="1400" spc="-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9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400" spc="-2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80" i="1">
                <a:solidFill>
                  <a:srgbClr val="030303"/>
                </a:solidFill>
                <a:latin typeface="Times New Roman"/>
                <a:cs typeface="Times New Roman"/>
              </a:rPr>
              <a:t>Pn</a:t>
            </a:r>
            <a:r>
              <a:rPr dirty="0" smtClean="0" sz="1400" spc="-45" i="1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400" spc="-2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1825" sz="2100" spc="-359" i="1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1825" sz="2100" spc="217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729732" y="2609088"/>
            <a:ext cx="931544" cy="5594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600" spc="-185" i="1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r>
              <a:rPr dirty="0" smtClean="0" sz="1400" spc="-15" i="1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400" spc="-25" i="1">
                <a:solidFill>
                  <a:srgbClr val="030303"/>
                </a:solidFill>
                <a:latin typeface="Times New Roman"/>
                <a:cs typeface="Times New Roman"/>
              </a:rPr>
              <a:t>qi</a:t>
            </a:r>
            <a:r>
              <a:rPr dirty="0" smtClean="0" sz="1400" spc="6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95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400" spc="-2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45" i="1">
                <a:solidFill>
                  <a:srgbClr val="030303"/>
                </a:solidFill>
                <a:latin typeface="Times New Roman"/>
                <a:cs typeface="Times New Roman"/>
              </a:rPr>
              <a:t>Pi</a:t>
            </a:r>
            <a:r>
              <a:rPr dirty="0" smtClean="0" sz="1400" spc="-30" i="1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400" spc="-229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1825" sz="2100" spc="-359" i="1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endParaRPr baseline="21825" sz="21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7044" y="3140709"/>
            <a:ext cx="5795010" cy="1755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824865">
              <a:lnSpc>
                <a:spcPct val="100000"/>
              </a:lnSpc>
            </a:pPr>
            <a:r>
              <a:rPr dirty="0" smtClean="0" sz="950" spc="155">
                <a:solidFill>
                  <a:srgbClr val="030303"/>
                </a:solidFill>
                <a:latin typeface="Times New Roman"/>
                <a:cs typeface="Times New Roman"/>
              </a:rPr>
              <a:t>i=l</a:t>
            </a:r>
            <a:endParaRPr sz="9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0"/>
              </a:spcBef>
            </a:pPr>
            <a:endParaRPr sz="750"/>
          </a:p>
          <a:p>
            <a:pPr>
              <a:lnSpc>
                <a:spcPts val="1000"/>
              </a:lnSpc>
            </a:pPr>
            <a:endParaRPr sz="1000"/>
          </a:p>
          <a:p>
            <a:pPr marL="451484">
              <a:lnSpc>
                <a:spcPct val="100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335" i="1">
                <a:solidFill>
                  <a:srgbClr val="030303"/>
                </a:solidFill>
                <a:latin typeface="Times New Roman"/>
                <a:cs typeface="Times New Roman"/>
              </a:rPr>
              <a:t>(n-</a:t>
            </a:r>
            <a:r>
              <a:rPr dirty="0" smtClean="0" sz="1400" spc="-114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400" spc="17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vector.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So,</a:t>
            </a:r>
            <a:endParaRPr sz="1250">
              <a:latin typeface="Times New Roman"/>
              <a:cs typeface="Times New Roman"/>
            </a:endParaRPr>
          </a:p>
          <a:p>
            <a:pPr algn="just" marL="12700" marR="15240" indent="12065">
              <a:lnSpc>
                <a:spcPct val="151500"/>
              </a:lnSpc>
              <a:spcBef>
                <a:spcPts val="50"/>
              </a:spcBef>
            </a:pPr>
            <a:r>
              <a:rPr dirty="0" smtClean="0" sz="1250" spc="110" i="1">
                <a:solidFill>
                  <a:srgbClr val="030303"/>
                </a:solidFill>
                <a:latin typeface="Arial"/>
                <a:cs typeface="Arial"/>
              </a:rPr>
              <a:t>(p)</a:t>
            </a:r>
            <a:r>
              <a:rPr dirty="0" smtClean="0" sz="1250" spc="-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85" i="1">
                <a:solidFill>
                  <a:srgbClr val="030303"/>
                </a:solidFill>
                <a:latin typeface="Arial"/>
                <a:cs typeface="Arial"/>
              </a:rPr>
              <a:t>q)</a:t>
            </a:r>
            <a:r>
              <a:rPr dirty="0" smtClean="0" sz="1250" spc="-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vectors,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starting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origin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initial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tips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terminal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points.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norm,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length,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magnitude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measures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vector: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39060" y="5148834"/>
            <a:ext cx="2059939" cy="2622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650" spc="-190">
                <a:solidFill>
                  <a:srgbClr val="030303"/>
                </a:solidFill>
                <a:latin typeface="Arial"/>
                <a:cs typeface="Arial"/>
              </a:rPr>
              <a:t>IIPII</a:t>
            </a:r>
            <a:r>
              <a:rPr dirty="0" smtClean="0" sz="1650" spc="-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-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.jpf</a:t>
            </a:r>
            <a:r>
              <a:rPr dirty="0" smtClean="0" sz="1400" spc="3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70" i="1">
                <a:solidFill>
                  <a:srgbClr val="030303"/>
                </a:solidFill>
                <a:latin typeface="Times New Roman"/>
                <a:cs typeface="Times New Roman"/>
              </a:rPr>
              <a:t>+Pi+···+</a:t>
            </a:r>
            <a:r>
              <a:rPr dirty="0" smtClean="0" sz="1400" spc="-1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409" i="1">
                <a:solidFill>
                  <a:srgbClr val="030303"/>
                </a:solidFill>
                <a:latin typeface="Times New Roman"/>
                <a:cs typeface="Times New Roman"/>
              </a:rPr>
              <a:t>P</a:t>
            </a:r>
            <a:r>
              <a:rPr dirty="0" smtClean="0" sz="1400" spc="409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5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endParaRPr sz="11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77359" y="5180584"/>
            <a:ext cx="38290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175" i="1">
                <a:solidFill>
                  <a:srgbClr val="030303"/>
                </a:solidFill>
                <a:latin typeface="Times New Roman"/>
                <a:cs typeface="Times New Roman"/>
              </a:rPr>
              <a:t>p.q,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87044" y="5632450"/>
            <a:ext cx="344805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last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expression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involves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dot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product.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37252" y="6396482"/>
            <a:ext cx="85725" cy="142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45" i="1">
                <a:solidFill>
                  <a:srgbClr val="8E8E8E"/>
                </a:solidFill>
                <a:latin typeface="Times New Roman"/>
                <a:cs typeface="Times New Roman"/>
              </a:rPr>
              <a:t>q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29476" y="9171431"/>
            <a:ext cx="457834" cy="4660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000" spc="30">
                <a:solidFill>
                  <a:srgbClr val="AF0708"/>
                </a:solidFill>
                <a:latin typeface="Arial"/>
                <a:cs typeface="Arial"/>
              </a:rPr>
              <a:t>24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32888" y="2386583"/>
            <a:ext cx="2697480" cy="1737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3762755" y="4386834"/>
            <a:ext cx="1138428" cy="0"/>
          </a:xfrm>
          <a:custGeom>
            <a:avLst/>
            <a:gdLst/>
            <a:ahLst/>
            <a:cxnLst/>
            <a:rect l="l" t="t" r="r" b="b"/>
            <a:pathLst>
              <a:path w="1138428" h="0">
                <a:moveTo>
                  <a:pt x="0" y="0"/>
                </a:moveTo>
                <a:lnTo>
                  <a:pt x="1138428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475988" y="5024628"/>
            <a:ext cx="1037844" cy="0"/>
          </a:xfrm>
          <a:custGeom>
            <a:avLst/>
            <a:gdLst/>
            <a:ahLst/>
            <a:cxnLst/>
            <a:rect l="l" t="t" r="r" b="b"/>
            <a:pathLst>
              <a:path w="1037844" h="0">
                <a:moveTo>
                  <a:pt x="0" y="0"/>
                </a:moveTo>
                <a:lnTo>
                  <a:pt x="1037844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557015" y="5372100"/>
            <a:ext cx="1554480" cy="0"/>
          </a:xfrm>
          <a:custGeom>
            <a:avLst/>
            <a:gdLst/>
            <a:ahLst/>
            <a:cxnLst/>
            <a:rect l="l" t="t" r="r" b="b"/>
            <a:pathLst>
              <a:path w="1554480" h="0">
                <a:moveTo>
                  <a:pt x="0" y="0"/>
                </a:moveTo>
                <a:lnTo>
                  <a:pt x="1554480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93139" y="421640"/>
            <a:ext cx="5782945" cy="18535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932305" algn="l"/>
                <a:tab pos="4456430" algn="l"/>
              </a:tabLst>
            </a:pPr>
            <a:r>
              <a:rPr dirty="0" smtClean="0" sz="1000" spc="35">
                <a:solidFill>
                  <a:srgbClr val="1356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6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6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0">
                <a:solidFill>
                  <a:srgbClr val="1356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971118"/>
                </a:solidFill>
                <a:latin typeface="Times New Roman"/>
                <a:cs typeface="Times New Roman"/>
              </a:rPr>
              <a:t>Geost</a:t>
            </a:r>
            <a:r>
              <a:rPr dirty="0" smtClean="0" baseline="2777" sz="1500" spc="120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52">
                <a:solidFill>
                  <a:srgbClr val="AF0A0F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777" sz="1500" spc="67">
                <a:solidFill>
                  <a:srgbClr val="AF0A0F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60">
                <a:solidFill>
                  <a:srgbClr val="971118"/>
                </a:solidFill>
                <a:latin typeface="Times New Roman"/>
                <a:cs typeface="Times New Roman"/>
              </a:rPr>
              <a:t>st</a:t>
            </a:r>
            <a:r>
              <a:rPr dirty="0" smtClean="0" baseline="2777" sz="1500" spc="60">
                <a:solidFill>
                  <a:srgbClr val="971118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-30">
                <a:solidFill>
                  <a:srgbClr val="AF0A0F"/>
                </a:solidFill>
                <a:latin typeface="Times New Roman"/>
                <a:cs typeface="Times New Roman"/>
              </a:rPr>
              <a:t>c</a:t>
            </a:r>
            <a:r>
              <a:rPr dirty="0" smtClean="0" baseline="2777" sz="1500" spc="75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30">
                <a:solidFill>
                  <a:srgbClr val="AF0A0F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777" sz="1500" spc="-75">
                <a:solidFill>
                  <a:srgbClr val="AF0A0F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0">
                <a:solidFill>
                  <a:srgbClr val="AF0A0F"/>
                </a:solidFill>
                <a:latin typeface="Times New Roman"/>
                <a:cs typeface="Times New Roman"/>
              </a:rPr>
              <a:t>D</a:t>
            </a:r>
            <a:r>
              <a:rPr dirty="0" smtClean="0" baseline="2777" sz="1500" spc="37">
                <a:solidFill>
                  <a:srgbClr val="AF0A0F"/>
                </a:solidFill>
                <a:latin typeface="Times New Roman"/>
                <a:cs typeface="Times New Roman"/>
              </a:rPr>
              <a:t>i</a:t>
            </a:r>
            <a:r>
              <a:rPr dirty="0" smtClean="0" baseline="2777" sz="1500" spc="44">
                <a:solidFill>
                  <a:srgbClr val="971118"/>
                </a:solidFill>
                <a:latin typeface="Times New Roman"/>
                <a:cs typeface="Times New Roman"/>
              </a:rPr>
              <a:t>stances</a:t>
            </a:r>
            <a:r>
              <a:rPr dirty="0" smtClean="0" baseline="2777" sz="1500" spc="-15">
                <a:solidFill>
                  <a:srgbClr val="97111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97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112">
                <a:solidFill>
                  <a:srgbClr val="AF0A0F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777" sz="1500" spc="75">
                <a:solidFill>
                  <a:srgbClr val="97111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15">
                <a:solidFill>
                  <a:srgbClr val="AF0A0F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777" sz="1500" spc="-7">
                <a:solidFill>
                  <a:srgbClr val="AF0A0F"/>
                </a:solidFill>
                <a:latin typeface="Times New Roman"/>
                <a:cs typeface="Times New Roman"/>
              </a:rPr>
              <a:t>y</a:t>
            </a:r>
            <a:r>
              <a:rPr dirty="0" smtClean="0" baseline="2777" sz="1500" spc="22">
                <a:solidFill>
                  <a:srgbClr val="971118"/>
                </a:solidFill>
                <a:latin typeface="Times New Roman"/>
                <a:cs typeface="Times New Roman"/>
              </a:rPr>
              <a:t>si</a:t>
            </a:r>
            <a:r>
              <a:rPr dirty="0" smtClean="0" baseline="2777" sz="1500" spc="-37">
                <a:solidFill>
                  <a:srgbClr val="971118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777" sz="1500" spc="82">
                <a:solidFill>
                  <a:srgbClr val="1356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1356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"/>
              </a:spcBef>
            </a:pPr>
            <a:endParaRPr sz="550"/>
          </a:p>
          <a:p>
            <a:pPr algn="just" marL="12700" marR="12700" indent="429259">
              <a:lnSpc>
                <a:spcPct val="115199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Describing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directed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segment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origin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tail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tip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actually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tail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tip.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norm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seen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just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distance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tail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tip.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40"/>
              </a:spcBef>
            </a:pPr>
            <a:endParaRPr sz="500"/>
          </a:p>
          <a:p>
            <a:pPr algn="just" marL="12700" marR="12700" indent="438784">
              <a:lnSpc>
                <a:spcPct val="1176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point's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q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involve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(for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q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0">
                <a:solidFill>
                  <a:srgbClr val="242424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4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when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does,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relationship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itself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vector,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by: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139" y="2723133"/>
            <a:ext cx="6221730" cy="69538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56565" indent="429259">
              <a:lnSpc>
                <a:spcPct val="118400"/>
              </a:lnSpc>
            </a:pP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two-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three-dimensional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(n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  </a:t>
            </a:r>
            <a:r>
              <a:rPr dirty="0" smtClean="0" sz="1250" spc="335">
                <a:solidFill>
                  <a:srgbClr val="080808"/>
                </a:solidFill>
                <a:latin typeface="Times New Roman"/>
                <a:cs typeface="Times New Roman"/>
              </a:rPr>
              <a:t>2,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85">
                <a:solidFill>
                  <a:srgbClr val="242424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visually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arrow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(p)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(q).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space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regarded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position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q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top.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4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1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displacement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vector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(p)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10" i="1">
                <a:solidFill>
                  <a:srgbClr val="080808"/>
                </a:solidFill>
                <a:latin typeface="Arial"/>
                <a:cs typeface="Arial"/>
              </a:rPr>
              <a:t>(q)</a:t>
            </a:r>
            <a:r>
              <a:rPr dirty="0" smtClean="0" sz="1200" spc="-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represent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positions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moving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6"/>
              </a:spcBef>
            </a:pPr>
            <a:endParaRPr sz="1200"/>
          </a:p>
          <a:p>
            <a:pPr algn="just" marL="12700" marR="449580" indent="438784">
              <a:lnSpc>
                <a:spcPct val="117600"/>
              </a:lnSpc>
            </a:pP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(p)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25" i="1">
                <a:solidFill>
                  <a:srgbClr val="080808"/>
                </a:solidFill>
                <a:latin typeface="Arial"/>
                <a:cs typeface="Arial"/>
              </a:rPr>
              <a:t>(q)</a:t>
            </a:r>
            <a:r>
              <a:rPr dirty="0" smtClean="0" sz="1200" spc="-9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just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displacement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vector: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</a:pPr>
            <a:endParaRPr sz="1200"/>
          </a:p>
          <a:p>
            <a:pPr algn="ctr" marL="0" marR="426084">
              <a:lnSpc>
                <a:spcPct val="100000"/>
              </a:lnSpc>
            </a:pPr>
            <a:r>
              <a:rPr dirty="0" smtClean="0" sz="1250" spc="215">
                <a:solidFill>
                  <a:srgbClr val="080808"/>
                </a:solidFill>
                <a:latin typeface="Times New Roman"/>
                <a:cs typeface="Times New Roman"/>
              </a:rPr>
              <a:t>llq-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Pll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6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330" i="1">
                <a:solidFill>
                  <a:srgbClr val="080808"/>
                </a:solidFill>
                <a:latin typeface="Arial"/>
                <a:cs typeface="Arial"/>
              </a:rPr>
              <a:t>J(q-</a:t>
            </a:r>
            <a:r>
              <a:rPr dirty="0" smtClean="0" sz="1250" spc="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40" i="1">
                <a:solidFill>
                  <a:srgbClr val="080808"/>
                </a:solidFill>
                <a:latin typeface="Arial"/>
                <a:cs typeface="Arial"/>
              </a:rPr>
              <a:t>p)</a:t>
            </a:r>
            <a:r>
              <a:rPr dirty="0" smtClean="0" sz="1250" spc="20" i="1">
                <a:solidFill>
                  <a:srgbClr val="080808"/>
                </a:solidFill>
                <a:latin typeface="Arial"/>
                <a:cs typeface="Arial"/>
              </a:rPr>
              <a:t>,</a:t>
            </a:r>
            <a:r>
              <a:rPr dirty="0" smtClean="0" sz="1250" spc="-12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340" i="1">
                <a:solidFill>
                  <a:srgbClr val="080808"/>
                </a:solidFill>
                <a:latin typeface="Arial"/>
                <a:cs typeface="Arial"/>
              </a:rPr>
              <a:t>(q-</a:t>
            </a:r>
            <a:r>
              <a:rPr dirty="0" smtClean="0" sz="1250" spc="-9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p)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31"/>
              </a:spcBef>
            </a:pPr>
            <a:endParaRPr sz="9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equivalent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equation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80" i="1">
                <a:solidFill>
                  <a:srgbClr val="080808"/>
                </a:solidFill>
                <a:latin typeface="Arial"/>
                <a:cs typeface="Arial"/>
              </a:rPr>
              <a:t>d(</a:t>
            </a:r>
            <a:r>
              <a:rPr dirty="0" smtClean="0" sz="900" spc="80" i="1">
                <a:solidFill>
                  <a:srgbClr val="080808"/>
                </a:solidFill>
                <a:latin typeface="Arial"/>
                <a:cs typeface="Arial"/>
              </a:rPr>
              <a:t>p,q</a:t>
            </a:r>
            <a:r>
              <a:rPr dirty="0" smtClean="0" sz="900" spc="60" i="1">
                <a:solidFill>
                  <a:srgbClr val="080808"/>
                </a:solidFill>
                <a:latin typeface="Arial"/>
                <a:cs typeface="Arial"/>
              </a:rPr>
              <a:t>)</a:t>
            </a:r>
            <a:r>
              <a:rPr dirty="0" smtClean="0" sz="900" spc="6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900" spc="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900" spc="90" i="1">
                <a:solidFill>
                  <a:srgbClr val="080808"/>
                </a:solidFill>
                <a:latin typeface="Arial"/>
                <a:cs typeface="Arial"/>
              </a:rPr>
              <a:t>d(</a:t>
            </a:r>
            <a:r>
              <a:rPr dirty="0" smtClean="0" sz="900" spc="90" i="1">
                <a:solidFill>
                  <a:srgbClr val="080808"/>
                </a:solidFill>
                <a:latin typeface="Arial"/>
                <a:cs typeface="Arial"/>
              </a:rPr>
              <a:t>q,p</a:t>
            </a:r>
            <a:r>
              <a:rPr dirty="0" smtClean="0" sz="900" spc="65" i="1">
                <a:solidFill>
                  <a:srgbClr val="080808"/>
                </a:solidFill>
                <a:latin typeface="Arial"/>
                <a:cs typeface="Arial"/>
              </a:rPr>
              <a:t>)</a:t>
            </a:r>
            <a:r>
              <a:rPr dirty="0" smtClean="0" sz="900" spc="6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900" spc="-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150" spc="33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-4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750" spc="-80">
                <a:solidFill>
                  <a:srgbClr val="080808"/>
                </a:solidFill>
                <a:latin typeface="Arial"/>
                <a:cs typeface="Arial"/>
              </a:rPr>
              <a:t>/'L</a:t>
            </a:r>
            <a:r>
              <a:rPr dirty="0" smtClean="0" sz="1750" spc="-65" u="heavy">
                <a:solidFill>
                  <a:srgbClr val="080808"/>
                </a:solidFill>
                <a:latin typeface="Arial"/>
                <a:cs typeface="Arial"/>
              </a:rPr>
              <a:t>f</a:t>
            </a:r>
            <a:r>
              <a:rPr dirty="0" smtClean="0" sz="1750" spc="-15" u="heavy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baseline="-19607" sz="1275" spc="217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10" i="1">
                <a:solidFill>
                  <a:srgbClr val="080808"/>
                </a:solidFill>
                <a:latin typeface="Arial"/>
                <a:cs typeface="Arial"/>
              </a:rPr>
              <a:t>(qi</a:t>
            </a:r>
            <a:r>
              <a:rPr dirty="0" smtClean="0" sz="1250" spc="16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545">
                <a:solidFill>
                  <a:srgbClr val="080808"/>
                </a:solidFill>
                <a:latin typeface="Arial"/>
                <a:cs typeface="Arial"/>
              </a:rPr>
              <a:t>-</a:t>
            </a:r>
            <a:r>
              <a:rPr dirty="0" smtClean="0" sz="1250" spc="-8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Pi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-1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411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9411" sz="1275" spc="8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411" sz="1275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210">
                <a:solidFill>
                  <a:srgbClr val="242424"/>
                </a:solidFill>
                <a:latin typeface="Times New Roman"/>
                <a:cs typeface="Times New Roman"/>
              </a:rPr>
              <a:t>,</a:t>
            </a:r>
            <a:r>
              <a:rPr dirty="0" smtClean="0" sz="850" spc="5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to: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30"/>
              </a:spcBef>
            </a:pPr>
            <a:endParaRPr sz="1000"/>
          </a:p>
          <a:p>
            <a:pPr algn="ctr" marL="0" marR="428625">
              <a:lnSpc>
                <a:spcPct val="100000"/>
              </a:lnSpc>
            </a:pPr>
            <a:r>
              <a:rPr dirty="0" smtClean="0" sz="1250" spc="215">
                <a:solidFill>
                  <a:srgbClr val="080808"/>
                </a:solidFill>
                <a:latin typeface="Times New Roman"/>
                <a:cs typeface="Times New Roman"/>
              </a:rPr>
              <a:t>llq-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pll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285">
                <a:solidFill>
                  <a:srgbClr val="080808"/>
                </a:solidFill>
                <a:latin typeface="Arial"/>
                <a:cs typeface="Arial"/>
              </a:rPr>
              <a:t>=</a:t>
            </a:r>
            <a:r>
              <a:rPr dirty="0" smtClean="0" sz="1150" spc="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llpll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679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8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679" sz="1275" spc="3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450" spc="40">
                <a:solidFill>
                  <a:srgbClr val="080808"/>
                </a:solidFill>
                <a:latin typeface="Times New Roman"/>
                <a:cs typeface="Times New Roman"/>
              </a:rPr>
              <a:t>+</a:t>
            </a:r>
            <a:r>
              <a:rPr dirty="0" smtClean="0" sz="14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llqll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679" sz="1275" spc="82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32679" sz="1275" spc="8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2679" sz="1275" spc="3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850" spc="800">
                <a:solidFill>
                  <a:srgbClr val="080808"/>
                </a:solidFill>
                <a:latin typeface="Times New Roman"/>
                <a:cs typeface="Times New Roman"/>
              </a:rPr>
              <a:t>-</a:t>
            </a:r>
            <a:r>
              <a:rPr dirty="0" smtClean="0" sz="8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2p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-80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sz="1500" spc="-6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400" spc="-80" i="1">
                <a:solidFill>
                  <a:srgbClr val="080808"/>
                </a:solidFill>
                <a:latin typeface="Times New Roman"/>
                <a:cs typeface="Times New Roman"/>
              </a:rPr>
              <a:t>q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23"/>
              </a:spcBef>
            </a:pPr>
            <a:endParaRPr sz="1400"/>
          </a:p>
          <a:p>
            <a:pPr marL="21590">
              <a:lnSpc>
                <a:spcPct val="100000"/>
              </a:lnSpc>
            </a:pPr>
            <a:r>
              <a:rPr dirty="0" smtClean="0" sz="1300" spc="50" u="heavy">
                <a:solidFill>
                  <a:srgbClr val="0C2154"/>
                </a:solidFill>
                <a:latin typeface="Times New Roman"/>
                <a:cs typeface="Times New Roman"/>
              </a:rPr>
              <a:t>1.</a:t>
            </a:r>
            <a:r>
              <a:rPr dirty="0" smtClean="0" sz="1300" spc="-114" u="heavy">
                <a:solidFill>
                  <a:srgbClr val="0C215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 u="heavy">
                <a:solidFill>
                  <a:srgbClr val="0C2154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20" u="heavy">
                <a:solidFill>
                  <a:srgbClr val="0C2154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 u="heavy">
                <a:solidFill>
                  <a:srgbClr val="0C2154"/>
                </a:solidFill>
                <a:latin typeface="Times New Roman"/>
                <a:cs typeface="Times New Roman"/>
              </a:rPr>
              <a:t>Dimension: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0"/>
              </a:spcBef>
            </a:pPr>
            <a:endParaRPr sz="1200"/>
          </a:p>
          <a:p>
            <a:pPr algn="just" marL="12700" marR="447040" indent="429259">
              <a:lnSpc>
                <a:spcPct val="116199"/>
              </a:lnSpc>
            </a:pP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context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geometry</a:t>
            </a:r>
            <a:r>
              <a:rPr dirty="0" smtClean="0" sz="1250" spc="-20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242424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2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metric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established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dimension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by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fixing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line,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choosing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origin.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segment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defines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unit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origin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positive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direction.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segment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translated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build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segments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whose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lengths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correspond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multiples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unit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distance.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6"/>
              </a:spcBef>
            </a:pPr>
            <a:endParaRPr sz="1300"/>
          </a:p>
          <a:p>
            <a:pPr algn="just" marL="12700" marR="442595" indent="466090">
              <a:lnSpc>
                <a:spcPct val="115999"/>
              </a:lnSpc>
            </a:pP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manner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origin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Cartesian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coordinates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what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now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line.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alternate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way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establish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metric,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instead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choosing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lin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110">
                <a:solidFill>
                  <a:srgbClr val="242424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90">
                <a:solidFill>
                  <a:srgbClr val="24242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choose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origin,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unit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direction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call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positive.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second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uniquely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positive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unit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origin.</a:t>
            </a:r>
            <a:endParaRPr sz="1250">
              <a:latin typeface="Times New Roman"/>
              <a:cs typeface="Times New Roman"/>
            </a:endParaRPr>
          </a:p>
          <a:p>
            <a:pPr algn="r" marR="12700">
              <a:lnSpc>
                <a:spcPts val="3690"/>
              </a:lnSpc>
            </a:pPr>
            <a:r>
              <a:rPr dirty="0" smtClean="0" sz="3500" spc="-315">
                <a:solidFill>
                  <a:srgbClr val="AF0A0F"/>
                </a:solidFill>
                <a:latin typeface="Courier New"/>
                <a:cs typeface="Courier New"/>
              </a:rPr>
              <a:t>25</a:t>
            </a:r>
            <a:endParaRPr sz="35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08832" y="3230879"/>
            <a:ext cx="963167" cy="1584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876800" y="3230879"/>
            <a:ext cx="1889759" cy="1584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682239" y="3840479"/>
            <a:ext cx="2389632" cy="2316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511551" y="5193791"/>
            <a:ext cx="2743200" cy="37795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499360" y="6973823"/>
            <a:ext cx="707136" cy="1097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462528" y="6498335"/>
            <a:ext cx="1072896" cy="5608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438400" y="7229856"/>
            <a:ext cx="865631" cy="4876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267455" y="1679448"/>
            <a:ext cx="627888" cy="0"/>
          </a:xfrm>
          <a:custGeom>
            <a:avLst/>
            <a:gdLst/>
            <a:ahLst/>
            <a:cxnLst/>
            <a:rect l="l" t="t" r="r" b="b"/>
            <a:pathLst>
              <a:path w="627888" h="0">
                <a:moveTo>
                  <a:pt x="0" y="0"/>
                </a:moveTo>
                <a:lnTo>
                  <a:pt x="627888" y="0"/>
                </a:lnTo>
              </a:path>
            </a:pathLst>
          </a:custGeom>
          <a:ln w="1828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499103" y="755904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 h="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24384">
            <a:solidFill>
              <a:srgbClr val="CFCFC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590288" y="7559040"/>
            <a:ext cx="487679" cy="0"/>
          </a:xfrm>
          <a:custGeom>
            <a:avLst/>
            <a:gdLst/>
            <a:ahLst/>
            <a:cxnLst/>
            <a:rect l="l" t="t" r="r" b="b"/>
            <a:pathLst>
              <a:path w="487679" h="0">
                <a:moveTo>
                  <a:pt x="0" y="0"/>
                </a:moveTo>
                <a:lnTo>
                  <a:pt x="487679" y="0"/>
                </a:lnTo>
              </a:path>
            </a:pathLst>
          </a:custGeom>
          <a:ln w="24384">
            <a:solidFill>
              <a:srgbClr val="CFCFC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987044" y="415290"/>
            <a:ext cx="5797550" cy="3213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938655" algn="l"/>
                <a:tab pos="4462145" algn="l"/>
              </a:tabLst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	</a:t>
            </a:r>
            <a:r>
              <a:rPr dirty="0" smtClean="0" baseline="2645" sz="1575" spc="44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0">
                <a:solidFill>
                  <a:srgbClr val="8C1113"/>
                </a:solidFill>
                <a:latin typeface="Times New Roman"/>
                <a:cs typeface="Times New Roman"/>
              </a:rPr>
              <a:t>Geostatistica</a:t>
            </a:r>
            <a:r>
              <a:rPr dirty="0" smtClean="0" baseline="2645" sz="1575" spc="-254">
                <a:solidFill>
                  <a:srgbClr val="8C11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5">
                <a:solidFill>
                  <a:srgbClr val="AE0708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645" sz="1575" spc="-52">
                <a:solidFill>
                  <a:srgbClr val="AE07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8C111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baseline="2645" sz="1575" spc="52">
                <a:solidFill>
                  <a:srgbClr val="8C11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7">
                <a:solidFill>
                  <a:srgbClr val="8C1113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645" sz="1575" spc="142">
                <a:solidFill>
                  <a:srgbClr val="AE0708"/>
                </a:solidFill>
                <a:latin typeface="Times New Roman"/>
                <a:cs typeface="Times New Roman"/>
              </a:rPr>
              <a:t>n</a:t>
            </a:r>
            <a:r>
              <a:rPr dirty="0" smtClean="0" baseline="2645" sz="1575" spc="0">
                <a:solidFill>
                  <a:srgbClr val="8C1113"/>
                </a:solidFill>
                <a:latin typeface="Times New Roman"/>
                <a:cs typeface="Times New Roman"/>
              </a:rPr>
              <a:t>al</a:t>
            </a:r>
            <a:r>
              <a:rPr dirty="0" smtClean="0" baseline="2645" sz="1575" spc="0">
                <a:solidFill>
                  <a:srgbClr val="AE0708"/>
                </a:solidFill>
                <a:latin typeface="Times New Roman"/>
                <a:cs typeface="Times New Roman"/>
              </a:rPr>
              <a:t>y</a:t>
            </a:r>
            <a:r>
              <a:rPr dirty="0" smtClean="0" baseline="2645" sz="1575" spc="-22">
                <a:solidFill>
                  <a:srgbClr val="8C1113"/>
                </a:solidFill>
                <a:latin typeface="Times New Roman"/>
                <a:cs typeface="Times New Roman"/>
              </a:rPr>
              <a:t>si</a:t>
            </a:r>
            <a:r>
              <a:rPr dirty="0" smtClean="0" baseline="2645" sz="1575" spc="-60">
                <a:solidFill>
                  <a:srgbClr val="8C1113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55216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"/>
              </a:spcBef>
            </a:pPr>
            <a:endParaRPr sz="550"/>
          </a:p>
          <a:p>
            <a:pPr algn="just" marL="12700" marR="20320" indent="438784">
              <a:lnSpc>
                <a:spcPct val="116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line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absolute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numerical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coordinates.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5">
                <a:solidFill>
                  <a:srgbClr val="030303"/>
                </a:solidFill>
                <a:latin typeface="Arial"/>
                <a:cs typeface="Arial"/>
              </a:rPr>
              <a:t>It</a:t>
            </a:r>
            <a:r>
              <a:rPr dirty="0" smtClean="0" sz="1200" spc="-229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common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name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Cartesian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coordinate.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 i="1">
                <a:solidFill>
                  <a:srgbClr val="030303"/>
                </a:solidFill>
                <a:latin typeface="Arial"/>
                <a:cs typeface="Arial"/>
              </a:rPr>
              <a:t>(p)</a:t>
            </a:r>
            <a:r>
              <a:rPr dirty="0" smtClean="0" sz="1250" spc="-5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85" i="1">
                <a:solidFill>
                  <a:srgbClr val="030303"/>
                </a:solidFill>
                <a:latin typeface="Arial"/>
                <a:cs typeface="Arial"/>
              </a:rPr>
              <a:t>q)</a:t>
            </a:r>
            <a:r>
              <a:rPr dirty="0" smtClean="0" sz="1250" spc="-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real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line,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them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by: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8"/>
              </a:spcBef>
            </a:pPr>
            <a:endParaRPr sz="750"/>
          </a:p>
          <a:p>
            <a:pPr algn="ctr" marL="6350">
              <a:lnSpc>
                <a:spcPct val="100000"/>
              </a:lnSpc>
            </a:pPr>
            <a:r>
              <a:rPr dirty="0" smtClean="0" sz="1400" spc="15" i="1">
                <a:solidFill>
                  <a:srgbClr val="030303"/>
                </a:solidFill>
                <a:latin typeface="Times New Roman"/>
                <a:cs typeface="Times New Roman"/>
              </a:rPr>
              <a:t>,j</a:t>
            </a:r>
            <a:r>
              <a:rPr dirty="0" smtClean="0" sz="1400" spc="-1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5" i="1">
                <a:solidFill>
                  <a:srgbClr val="030303"/>
                </a:solidFill>
                <a:latin typeface="Times New Roman"/>
                <a:cs typeface="Times New Roman"/>
              </a:rPr>
              <a:t>(q</a:t>
            </a:r>
            <a:r>
              <a:rPr dirty="0" smtClean="0" sz="1400" spc="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680">
                <a:solidFill>
                  <a:srgbClr val="030303"/>
                </a:solidFill>
                <a:latin typeface="Times New Roman"/>
                <a:cs typeface="Times New Roman"/>
              </a:rPr>
              <a:t>-</a:t>
            </a:r>
            <a:r>
              <a:rPr dirty="0" smtClean="0" sz="1400" spc="-100" i="1">
                <a:solidFill>
                  <a:srgbClr val="030303"/>
                </a:solidFill>
                <a:latin typeface="Times New Roman"/>
                <a:cs typeface="Times New Roman"/>
              </a:rPr>
              <a:t>p</a:t>
            </a:r>
            <a:r>
              <a:rPr dirty="0" smtClean="0" sz="1400" spc="-14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0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315" sz="1425" spc="7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26315" sz="1425" spc="7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12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-105">
                <a:solidFill>
                  <a:srgbClr val="030303"/>
                </a:solidFill>
                <a:latin typeface="Arial"/>
                <a:cs typeface="Arial"/>
              </a:rPr>
              <a:t>lq</a:t>
            </a:r>
            <a:r>
              <a:rPr dirty="0" smtClean="0" sz="1650" spc="-14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434">
                <a:solidFill>
                  <a:srgbClr val="030303"/>
                </a:solidFill>
                <a:latin typeface="Arial"/>
                <a:cs typeface="Arial"/>
              </a:rPr>
              <a:t>-</a:t>
            </a:r>
            <a:r>
              <a:rPr dirty="0" smtClean="0" sz="1650" spc="-25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-45">
                <a:solidFill>
                  <a:srgbClr val="030303"/>
                </a:solidFill>
                <a:latin typeface="Arial"/>
                <a:cs typeface="Arial"/>
              </a:rPr>
              <a:t>pi</a:t>
            </a:r>
            <a:endParaRPr sz="1650">
              <a:latin typeface="Arial"/>
              <a:cs typeface="Arial"/>
            </a:endParaRPr>
          </a:p>
          <a:p>
            <a:pPr algn="just" marL="18415" marR="12700" indent="426720">
              <a:lnSpc>
                <a:spcPct val="116799"/>
              </a:lnSpc>
              <a:spcBef>
                <a:spcPts val="470"/>
              </a:spcBef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dimension,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homogeneous,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translation-invariant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metric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words,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induced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norm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up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factor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length,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dimensions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norms.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2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95" u="heavy">
                <a:solidFill>
                  <a:srgbClr val="0A1A44"/>
                </a:solidFill>
                <a:latin typeface="Times New Roman"/>
                <a:cs typeface="Times New Roman"/>
              </a:rPr>
              <a:t>2</a:t>
            </a:r>
            <a:r>
              <a:rPr dirty="0" smtClean="0" sz="1250" spc="235" u="heavy">
                <a:solidFill>
                  <a:srgbClr val="1A1D28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-195" u="heavy">
                <a:solidFill>
                  <a:srgbClr val="1A1D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 u="heavy">
                <a:solidFill>
                  <a:srgbClr val="0A1A44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-75" u="heavy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u="heavy">
                <a:solidFill>
                  <a:srgbClr val="0A1A44"/>
                </a:solidFill>
                <a:latin typeface="Times New Roman"/>
                <a:cs typeface="Times New Roman"/>
              </a:rPr>
              <a:t>Dimensions</a:t>
            </a:r>
            <a:r>
              <a:rPr dirty="0" smtClean="0" sz="1250" spc="-195" u="heavy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0" u="heavy">
                <a:solidFill>
                  <a:srgbClr val="1A1D28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21"/>
              </a:spcBef>
            </a:pPr>
            <a:endParaRPr sz="1400"/>
          </a:p>
          <a:p>
            <a:pPr marL="445134">
              <a:lnSpc>
                <a:spcPct val="100000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plane,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-100" i="1">
                <a:solidFill>
                  <a:srgbClr val="030303"/>
                </a:solidFill>
                <a:latin typeface="Times New Roman"/>
                <a:cs typeface="Times New Roman"/>
              </a:rPr>
              <a:t>p</a:t>
            </a: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by: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93139" y="4243514"/>
            <a:ext cx="5788025" cy="7613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12700" indent="-6350">
              <a:lnSpc>
                <a:spcPct val="112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equivalent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Pythagorean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Theorem.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Alternatively,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follows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-95">
                <a:solidFill>
                  <a:srgbClr val="030303"/>
                </a:solidFill>
                <a:latin typeface="Arial"/>
                <a:cs typeface="Arial"/>
              </a:rPr>
              <a:t>li</a:t>
            </a:r>
            <a:r>
              <a:rPr dirty="0" smtClean="0" sz="1650" spc="-235">
                <a:solidFill>
                  <a:srgbClr val="030303"/>
                </a:solidFill>
                <a:latin typeface="Arial"/>
                <a:cs typeface="Arial"/>
              </a:rPr>
              <a:t>P</a:t>
            </a:r>
            <a:r>
              <a:rPr dirty="0" smtClean="0" sz="1650" spc="-155">
                <a:solidFill>
                  <a:srgbClr val="030303"/>
                </a:solidFill>
                <a:latin typeface="Arial"/>
                <a:cs typeface="Arial"/>
              </a:rPr>
              <a:t>II</a:t>
            </a:r>
            <a:r>
              <a:rPr dirty="0" smtClean="0" sz="1650" spc="-2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-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,jpf</a:t>
            </a:r>
            <a:r>
              <a:rPr dirty="0" smtClean="0" sz="1400" spc="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12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700" spc="-20" i="1">
                <a:solidFill>
                  <a:srgbClr val="030303"/>
                </a:solidFill>
                <a:latin typeface="Arial"/>
                <a:cs typeface="Arial"/>
              </a:rPr>
              <a:t>+Pi</a:t>
            </a:r>
            <a:r>
              <a:rPr dirty="0" smtClean="0" sz="1700" spc="-2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600" spc="-19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-150">
                <a:solidFill>
                  <a:srgbClr val="030303"/>
                </a:solidFill>
                <a:latin typeface="Arial"/>
                <a:cs typeface="Arial"/>
              </a:rPr>
              <a:t>··</a:t>
            </a:r>
            <a:r>
              <a:rPr dirty="0" smtClean="0" sz="1600" spc="40">
                <a:solidFill>
                  <a:srgbClr val="030303"/>
                </a:solidFill>
                <a:latin typeface="Arial"/>
                <a:cs typeface="Arial"/>
              </a:rPr>
              <a:t>·</a:t>
            </a:r>
            <a:r>
              <a:rPr dirty="0" smtClean="0" sz="1600" spc="45">
                <a:solidFill>
                  <a:srgbClr val="030303"/>
                </a:solidFill>
                <a:latin typeface="Arial"/>
                <a:cs typeface="Arial"/>
              </a:rPr>
              <a:t>+</a:t>
            </a:r>
            <a:r>
              <a:rPr dirty="0" smtClean="0" sz="1600" spc="-2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385" i="1">
                <a:solidFill>
                  <a:srgbClr val="030303"/>
                </a:solidFill>
                <a:latin typeface="Times New Roman"/>
                <a:cs typeface="Times New Roman"/>
              </a:rPr>
              <a:t>p</a:t>
            </a:r>
            <a:r>
              <a:rPr dirty="0" smtClean="0" sz="1400" spc="38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3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50" spc="3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1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400" spc="45" i="1">
                <a:solidFill>
                  <a:srgbClr val="030303"/>
                </a:solidFill>
                <a:latin typeface="Times New Roman"/>
                <a:cs typeface="Times New Roman"/>
              </a:rPr>
              <a:t>,jp.</a:t>
            </a:r>
            <a:r>
              <a:rPr dirty="0" smtClean="0" sz="1400" spc="-19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50" i="1">
                <a:solidFill>
                  <a:srgbClr val="030303"/>
                </a:solidFill>
                <a:latin typeface="Times New Roman"/>
                <a:cs typeface="Times New Roman"/>
              </a:rPr>
              <a:t>q,</a:t>
            </a:r>
            <a:r>
              <a:rPr dirty="0" smtClean="0" sz="1400" spc="175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polar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80" i="1">
                <a:solidFill>
                  <a:srgbClr val="030303"/>
                </a:solidFill>
                <a:latin typeface="Times New Roman"/>
                <a:cs typeface="Times New Roman"/>
              </a:rPr>
              <a:t>(p)</a:t>
            </a:r>
            <a:r>
              <a:rPr dirty="0" smtClean="0" sz="1400" spc="-120" i="1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-14619" sz="1425" spc="142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950" spc="85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baseline="-14619" sz="1425" spc="75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950" spc="204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9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 i="1">
                <a:solidFill>
                  <a:srgbClr val="030303"/>
                </a:solidFill>
                <a:latin typeface="Arial"/>
                <a:cs typeface="Arial"/>
              </a:rPr>
              <a:t>(q)</a:t>
            </a:r>
            <a:r>
              <a:rPr dirty="0" smtClean="0" sz="1250" spc="-10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-14619" sz="1425" spc="7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14619" sz="1425" spc="-2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85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9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r>
              <a:rPr dirty="0" smtClean="0" baseline="-14619" sz="1425" spc="7">
                <a:solidFill>
                  <a:srgbClr val="030303"/>
                </a:solidFill>
                <a:latin typeface="Times New Roman"/>
                <a:cs typeface="Times New Roman"/>
              </a:rPr>
              <a:t>2</a:t>
            </a:r>
            <a:r>
              <a:rPr dirty="0" smtClean="0" baseline="-14619" sz="1425" spc="-2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155">
                <a:solidFill>
                  <a:srgbClr val="030303"/>
                </a:solidFill>
                <a:latin typeface="Times New Roman"/>
                <a:cs typeface="Times New Roman"/>
              </a:rPr>
              <a:t>),</a:t>
            </a:r>
            <a:r>
              <a:rPr dirty="0" smtClean="0" sz="9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63444" y="5881623"/>
            <a:ext cx="93980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45">
                <a:solidFill>
                  <a:srgbClr val="919191"/>
                </a:solidFill>
                <a:latin typeface="Times New Roman"/>
                <a:cs typeface="Times New Roman"/>
              </a:rPr>
              <a:t>•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736595" y="6009894"/>
            <a:ext cx="2219325" cy="21780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50" spc="-45" i="1">
                <a:solidFill>
                  <a:srgbClr val="1A1D28"/>
                </a:solidFill>
                <a:latin typeface="Times New Roman"/>
                <a:cs typeface="Times New Roman"/>
              </a:rPr>
              <a:t>d</a:t>
            </a:r>
            <a:r>
              <a:rPr dirty="0" smtClean="0" sz="1350" spc="-160" i="1">
                <a:solidFill>
                  <a:srgbClr val="1A1D2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-160" i="1">
                <a:solidFill>
                  <a:srgbClr val="363636"/>
                </a:solidFill>
                <a:latin typeface="Times New Roman"/>
                <a:cs typeface="Times New Roman"/>
              </a:rPr>
              <a:t>(</a:t>
            </a:r>
            <a:r>
              <a:rPr dirty="0" smtClean="0" sz="1350" spc="-200" i="1">
                <a:solidFill>
                  <a:srgbClr val="363636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15" i="1">
                <a:solidFill>
                  <a:srgbClr val="1A1D28"/>
                </a:solidFill>
                <a:latin typeface="Times New Roman"/>
                <a:cs typeface="Times New Roman"/>
              </a:rPr>
              <a:t>p.</a:t>
            </a:r>
            <a:r>
              <a:rPr dirty="0" smtClean="0" sz="1350" spc="-40" i="1">
                <a:solidFill>
                  <a:srgbClr val="1A1D28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90" i="1">
                <a:solidFill>
                  <a:srgbClr val="1A1D28"/>
                </a:solidFill>
                <a:latin typeface="Times New Roman"/>
                <a:cs typeface="Times New Roman"/>
              </a:rPr>
              <a:t>q</a:t>
            </a:r>
            <a:r>
              <a:rPr dirty="0" smtClean="0" sz="1350" spc="5" i="1">
                <a:solidFill>
                  <a:srgbClr val="545459"/>
                </a:solidFill>
                <a:latin typeface="Times New Roman"/>
                <a:cs typeface="Times New Roman"/>
              </a:rPr>
              <a:t>f</a:t>
            </a:r>
            <a:r>
              <a:rPr dirty="0" smtClean="0" sz="1350" spc="5" i="1">
                <a:solidFill>
                  <a:srgbClr val="545459"/>
                </a:solidFill>
                <a:latin typeface="Times New Roman"/>
                <a:cs typeface="Times New Roman"/>
              </a:rPr>
              <a:t>  </a:t>
            </a:r>
            <a:r>
              <a:rPr dirty="0" smtClean="0" sz="1350" spc="-105" i="1">
                <a:solidFill>
                  <a:srgbClr val="545459"/>
                </a:solidFill>
                <a:latin typeface="Times New Roman"/>
                <a:cs typeface="Times New Roman"/>
              </a:rPr>
              <a:t> </a:t>
            </a:r>
            <a:r>
              <a:rPr dirty="0" smtClean="0" sz="1350" spc="535" i="1">
                <a:solidFill>
                  <a:srgbClr val="919191"/>
                </a:solidFill>
                <a:latin typeface="Times New Roman"/>
                <a:cs typeface="Times New Roman"/>
              </a:rPr>
              <a:t>-</a:t>
            </a:r>
            <a:r>
              <a:rPr dirty="0" smtClean="0" sz="1350" spc="-75" i="1">
                <a:solidFill>
                  <a:srgbClr val="91919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919191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5">
                <a:solidFill>
                  <a:srgbClr val="545459"/>
                </a:solidFill>
                <a:latin typeface="Times New Roman"/>
                <a:cs typeface="Times New Roman"/>
              </a:rPr>
              <a:t>q,</a:t>
            </a:r>
            <a:r>
              <a:rPr dirty="0" smtClean="0" sz="1250" spc="75">
                <a:solidFill>
                  <a:srgbClr val="54545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20">
                <a:solidFill>
                  <a:srgbClr val="919191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-200">
                <a:solidFill>
                  <a:srgbClr val="919191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15">
                <a:solidFill>
                  <a:srgbClr val="414656"/>
                </a:solidFill>
                <a:latin typeface="Times New Roman"/>
                <a:cs typeface="Times New Roman"/>
              </a:rPr>
              <a:t>J</a:t>
            </a:r>
            <a:r>
              <a:rPr dirty="0" smtClean="0" sz="1250" spc="-229">
                <a:solidFill>
                  <a:srgbClr val="414656"/>
                </a:solidFill>
                <a:latin typeface="Times New Roman"/>
                <a:cs typeface="Times New Roman"/>
              </a:rPr>
              <a:t>&gt;</a:t>
            </a:r>
            <a:r>
              <a:rPr dirty="0" smtClean="0" sz="1250" spc="-114">
                <a:solidFill>
                  <a:srgbClr val="797979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-50">
                <a:solidFill>
                  <a:srgbClr val="797979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34722" sz="1200" spc="179">
                <a:solidFill>
                  <a:srgbClr val="797979"/>
                </a:solidFill>
                <a:latin typeface="Arial"/>
                <a:cs typeface="Arial"/>
              </a:rPr>
              <a:t>1</a:t>
            </a:r>
            <a:r>
              <a:rPr dirty="0" smtClean="0" sz="1250" spc="-385">
                <a:solidFill>
                  <a:srgbClr val="AFAFAF"/>
                </a:solidFill>
                <a:latin typeface="Times New Roman"/>
                <a:cs typeface="Times New Roman"/>
              </a:rPr>
              <a:t>·</a:t>
            </a:r>
            <a:r>
              <a:rPr dirty="0" smtClean="0" sz="1250" spc="-110">
                <a:solidFill>
                  <a:srgbClr val="797979"/>
                </a:solidFill>
                <a:latin typeface="Times New Roman"/>
                <a:cs typeface="Times New Roman"/>
              </a:rPr>
              <a:t>t-</a:t>
            </a:r>
            <a:r>
              <a:rPr dirty="0" smtClean="0" sz="1250" spc="90">
                <a:solidFill>
                  <a:srgbClr val="797979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0">
                <a:solidFill>
                  <a:srgbClr val="797979"/>
                </a:solidFill>
                <a:latin typeface="Times New Roman"/>
                <a:cs typeface="Times New Roman"/>
              </a:rPr>
              <a:t>(</a:t>
            </a:r>
            <a:r>
              <a:rPr dirty="0" smtClean="0" sz="1100" spc="-50">
                <a:solidFill>
                  <a:srgbClr val="797979"/>
                </a:solidFill>
                <a:latin typeface="Times New Roman"/>
                <a:cs typeface="Times New Roman"/>
              </a:rPr>
              <a:t>t</a:t>
            </a:r>
            <a:r>
              <a:rPr dirty="0" smtClean="0" sz="1100" spc="-25">
                <a:solidFill>
                  <a:srgbClr val="363636"/>
                </a:solidFill>
                <a:latin typeface="Times New Roman"/>
                <a:cs typeface="Times New Roman"/>
              </a:rPr>
              <a:t>/</a:t>
            </a:r>
            <a:r>
              <a:rPr dirty="0" smtClean="0" sz="1100" spc="260">
                <a:solidFill>
                  <a:srgbClr val="797979"/>
                </a:solidFill>
                <a:latin typeface="Times New Roman"/>
                <a:cs typeface="Times New Roman"/>
              </a:rPr>
              <a:t>:t-</a:t>
            </a:r>
            <a:r>
              <a:rPr dirty="0" smtClean="0" sz="1100" spc="-170">
                <a:solidFill>
                  <a:srgbClr val="79797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 i="1">
                <a:solidFill>
                  <a:srgbClr val="545459"/>
                </a:solidFill>
                <a:latin typeface="Times New Roman"/>
                <a:cs typeface="Times New Roman"/>
              </a:rPr>
              <a:t>p</a:t>
            </a:r>
            <a:r>
              <a:rPr dirty="0" smtClean="0" sz="1250" spc="-204" i="1">
                <a:solidFill>
                  <a:srgbClr val="545459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 i="1">
                <a:solidFill>
                  <a:srgbClr val="797979"/>
                </a:solidFill>
                <a:latin typeface="Times New Roman"/>
                <a:cs typeface="Times New Roman"/>
              </a:rPr>
              <a:t>z</a:t>
            </a:r>
            <a:r>
              <a:rPr dirty="0" smtClean="0" sz="1250" spc="35" i="1">
                <a:solidFill>
                  <a:srgbClr val="797979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0" i="1">
                <a:solidFill>
                  <a:srgbClr val="545459"/>
                </a:solidFill>
                <a:latin typeface="Times New Roman"/>
                <a:cs typeface="Times New Roman"/>
              </a:rPr>
              <a:t>!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98340" y="6575552"/>
            <a:ext cx="78740" cy="736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00" spc="305">
                <a:solidFill>
                  <a:srgbClr val="AFAFAF"/>
                </a:solidFill>
                <a:latin typeface="Arial"/>
                <a:cs typeface="Arial"/>
              </a:rPr>
              <a:t>I</a:t>
            </a:r>
            <a:endParaRPr sz="4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351391" y="6598666"/>
            <a:ext cx="650875" cy="4946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2205"/>
              </a:lnSpc>
            </a:pPr>
            <a:r>
              <a:rPr dirty="0" smtClean="0" baseline="138888" sz="600" spc="-1904">
                <a:solidFill>
                  <a:srgbClr val="AFAFAF"/>
                </a:solidFill>
                <a:latin typeface="Arial"/>
                <a:cs typeface="Arial"/>
              </a:rPr>
              <a:t>I</a:t>
            </a:r>
            <a:r>
              <a:rPr dirty="0" smtClean="0" sz="1850" spc="-185">
                <a:solidFill>
                  <a:srgbClr val="AFAFAF"/>
                </a:solidFill>
                <a:latin typeface="Times New Roman"/>
                <a:cs typeface="Times New Roman"/>
              </a:rPr>
              <a:t>:</a:t>
            </a:r>
            <a:r>
              <a:rPr dirty="0" smtClean="0" sz="1850" spc="-265">
                <a:solidFill>
                  <a:srgbClr val="545459"/>
                </a:solidFill>
                <a:latin typeface="Times New Roman"/>
                <a:cs typeface="Times New Roman"/>
              </a:rPr>
              <a:t>tr-</a:t>
            </a:r>
            <a:r>
              <a:rPr dirty="0" smtClean="0" sz="1850" spc="-100">
                <a:solidFill>
                  <a:srgbClr val="545459"/>
                </a:solidFill>
                <a:latin typeface="Times New Roman"/>
                <a:cs typeface="Times New Roman"/>
              </a:rPr>
              <a:t> </a:t>
            </a:r>
            <a:r>
              <a:rPr dirty="0" smtClean="0" sz="1850" spc="434">
                <a:solidFill>
                  <a:srgbClr val="919191"/>
                </a:solidFill>
                <a:latin typeface="Times New Roman"/>
                <a:cs typeface="Times New Roman"/>
              </a:rPr>
              <a:t>-</a:t>
            </a:r>
            <a:r>
              <a:rPr dirty="0" smtClean="0" sz="1250" spc="-120" i="1">
                <a:solidFill>
                  <a:srgbClr val="666769"/>
                </a:solidFill>
                <a:latin typeface="Times New Roman"/>
                <a:cs typeface="Times New Roman"/>
              </a:rPr>
              <a:t>P'l</a:t>
            </a:r>
            <a:endParaRPr sz="1250">
              <a:latin typeface="Times New Roman"/>
              <a:cs typeface="Times New Roman"/>
            </a:endParaRPr>
          </a:p>
          <a:p>
            <a:pPr marL="31115">
              <a:lnSpc>
                <a:spcPts val="1595"/>
              </a:lnSpc>
            </a:pPr>
            <a:r>
              <a:rPr dirty="0" smtClean="0" sz="1600" spc="20">
                <a:solidFill>
                  <a:srgbClr val="797979"/>
                </a:solidFill>
                <a:latin typeface="Times New Roman"/>
                <a:cs typeface="Times New Roman"/>
              </a:rPr>
              <a:t>.d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70579" y="6809232"/>
            <a:ext cx="92075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-80" i="1">
                <a:solidFill>
                  <a:srgbClr val="545459"/>
                </a:solidFill>
                <a:latin typeface="Times New Roman"/>
                <a:cs typeface="Times New Roman"/>
              </a:rPr>
              <a:t>p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87044" y="7065771"/>
            <a:ext cx="6196965" cy="25647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163195">
              <a:lnSpc>
                <a:spcPct val="100000"/>
              </a:lnSpc>
            </a:pPr>
            <a:r>
              <a:rPr dirty="0" smtClean="0" sz="1100" spc="-45">
                <a:solidFill>
                  <a:srgbClr val="545459"/>
                </a:solidFill>
                <a:latin typeface="Times New Roman"/>
                <a:cs typeface="Times New Roman"/>
              </a:rPr>
              <a:t>91</a:t>
            </a:r>
            <a:r>
              <a:rPr dirty="0" smtClean="0" sz="1100" spc="5">
                <a:solidFill>
                  <a:srgbClr val="545459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635">
                <a:solidFill>
                  <a:srgbClr val="797979"/>
                </a:solidFill>
                <a:latin typeface="Times New Roman"/>
                <a:cs typeface="Times New Roman"/>
              </a:rPr>
              <a:t>-</a:t>
            </a:r>
            <a:r>
              <a:rPr dirty="0" smtClean="0" sz="1100" spc="-130">
                <a:solidFill>
                  <a:srgbClr val="797979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-25" i="1">
                <a:solidFill>
                  <a:srgbClr val="545459"/>
                </a:solidFill>
                <a:latin typeface="Arial"/>
                <a:cs typeface="Arial"/>
              </a:rPr>
              <a:t>P</a:t>
            </a:r>
            <a:r>
              <a:rPr dirty="0" smtClean="0" sz="1100" spc="-45" i="1">
                <a:solidFill>
                  <a:srgbClr val="797979"/>
                </a:solidFill>
                <a:latin typeface="Arial"/>
                <a:cs typeface="Arial"/>
              </a:rPr>
              <a:t>I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5"/>
              </a:spcBef>
            </a:pPr>
            <a:endParaRPr sz="9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algn="ctr" marR="1120775">
              <a:lnSpc>
                <a:spcPct val="100000"/>
              </a:lnSpc>
            </a:pPr>
            <a:r>
              <a:rPr dirty="0" smtClean="0" sz="1050" spc="10">
                <a:solidFill>
                  <a:srgbClr val="545459"/>
                </a:solidFill>
                <a:latin typeface="Arial"/>
                <a:cs typeface="Arial"/>
              </a:rPr>
              <a:t>P</a:t>
            </a:r>
            <a:r>
              <a:rPr dirty="0" smtClean="0" sz="1050" spc="254">
                <a:solidFill>
                  <a:srgbClr val="797979"/>
                </a:solidFill>
                <a:latin typeface="Arial"/>
                <a:cs typeface="Arial"/>
              </a:rPr>
              <a:t>I</a:t>
            </a:r>
            <a:endParaRPr sz="1050">
              <a:latin typeface="Arial"/>
              <a:cs typeface="Arial"/>
            </a:endParaRPr>
          </a:p>
          <a:p>
            <a:pPr>
              <a:lnSpc>
                <a:spcPts val="700"/>
              </a:lnSpc>
              <a:spcBef>
                <a:spcPts val="48"/>
              </a:spcBef>
            </a:pPr>
            <a:endParaRPr sz="700"/>
          </a:p>
          <a:p>
            <a:pPr marL="1499870">
              <a:lnSpc>
                <a:spcPct val="100000"/>
              </a:lnSpc>
            </a:pPr>
            <a:r>
              <a:rPr dirty="0" smtClean="0" sz="1250" spc="75">
                <a:solidFill>
                  <a:srgbClr val="545459"/>
                </a:solidFill>
                <a:latin typeface="Arial"/>
                <a:cs typeface="Arial"/>
              </a:rPr>
              <a:t>Eu</a:t>
            </a:r>
            <a:r>
              <a:rPr dirty="0" smtClean="0" sz="1250" spc="-5">
                <a:solidFill>
                  <a:srgbClr val="545459"/>
                </a:solidFill>
                <a:latin typeface="Arial"/>
                <a:cs typeface="Arial"/>
              </a:rPr>
              <a:t>d</a:t>
            </a:r>
            <a:r>
              <a:rPr dirty="0" smtClean="0" sz="1250" spc="-40">
                <a:solidFill>
                  <a:srgbClr val="343D70"/>
                </a:solidFill>
                <a:latin typeface="Arial"/>
                <a:cs typeface="Arial"/>
              </a:rPr>
              <a:t>i</a:t>
            </a:r>
            <a:r>
              <a:rPr dirty="0" smtClean="0" sz="1250" spc="5">
                <a:solidFill>
                  <a:srgbClr val="414656"/>
                </a:solidFill>
                <a:latin typeface="Arial"/>
                <a:cs typeface="Arial"/>
              </a:rPr>
              <a:t>dean</a:t>
            </a:r>
            <a:r>
              <a:rPr dirty="0" smtClean="0" sz="1250" spc="10">
                <a:solidFill>
                  <a:srgbClr val="414656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414656"/>
                </a:solidFill>
                <a:latin typeface="Arial"/>
                <a:cs typeface="Arial"/>
              </a:rPr>
              <a:t>d</a:t>
            </a:r>
            <a:r>
              <a:rPr dirty="0" smtClean="0" sz="1250" spc="5">
                <a:solidFill>
                  <a:srgbClr val="56677E"/>
                </a:solidFill>
                <a:latin typeface="Arial"/>
                <a:cs typeface="Arial"/>
              </a:rPr>
              <a:t>i</a:t>
            </a:r>
            <a:r>
              <a:rPr dirty="0" smtClean="0" sz="1250" spc="-10">
                <a:solidFill>
                  <a:srgbClr val="545459"/>
                </a:solidFill>
                <a:latin typeface="Arial"/>
                <a:cs typeface="Arial"/>
              </a:rPr>
              <a:t>stance</a:t>
            </a:r>
            <a:r>
              <a:rPr dirty="0" smtClean="0" sz="1250" spc="-70">
                <a:solidFill>
                  <a:srgbClr val="545459"/>
                </a:solidFill>
                <a:latin typeface="Arial"/>
                <a:cs typeface="Arial"/>
              </a:rPr>
              <a:t> </a:t>
            </a:r>
            <a:r>
              <a:rPr dirty="0" smtClean="0" sz="1250" spc="-65">
                <a:solidFill>
                  <a:srgbClr val="666769"/>
                </a:solidFill>
                <a:latin typeface="Arial"/>
                <a:cs typeface="Arial"/>
              </a:rPr>
              <a:t>i</a:t>
            </a:r>
            <a:r>
              <a:rPr dirty="0" smtClean="0" sz="1250" spc="45">
                <a:solidFill>
                  <a:srgbClr val="414656"/>
                </a:solidFill>
                <a:latin typeface="Arial"/>
                <a:cs typeface="Arial"/>
              </a:rPr>
              <a:t>n</a:t>
            </a:r>
            <a:r>
              <a:rPr dirty="0" smtClean="0" sz="1250" spc="-40">
                <a:solidFill>
                  <a:srgbClr val="414656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545459"/>
                </a:solidFill>
                <a:latin typeface="Arial"/>
                <a:cs typeface="Arial"/>
              </a:rPr>
              <a:t>R2</a:t>
            </a:r>
            <a:endParaRPr sz="1250">
              <a:latin typeface="Arial"/>
              <a:cs typeface="Arial"/>
            </a:endParaRPr>
          </a:p>
          <a:p>
            <a:pPr>
              <a:lnSpc>
                <a:spcPts val="800"/>
              </a:lnSpc>
              <a:spcBef>
                <a:spcPts val="20"/>
              </a:spcBef>
            </a:pPr>
            <a:endParaRPr sz="8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90" u="heavy">
                <a:solidFill>
                  <a:srgbClr val="0A1A44"/>
                </a:solidFill>
                <a:latin typeface="Times New Roman"/>
                <a:cs typeface="Times New Roman"/>
              </a:rPr>
              <a:t>3</a:t>
            </a:r>
            <a:r>
              <a:rPr dirty="0" smtClean="0" sz="1250" spc="235" u="heavy">
                <a:solidFill>
                  <a:srgbClr val="1A1D28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-195" u="heavy">
                <a:solidFill>
                  <a:srgbClr val="1A1D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 u="heavy">
                <a:solidFill>
                  <a:srgbClr val="0A1A44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250" spc="-15" u="heavy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 u="heavy">
                <a:solidFill>
                  <a:srgbClr val="0A1A44"/>
                </a:solidFill>
                <a:latin typeface="Times New Roman"/>
                <a:cs typeface="Times New Roman"/>
              </a:rPr>
              <a:t>Dimensions</a:t>
            </a:r>
            <a:r>
              <a:rPr dirty="0" smtClean="0" sz="1250" spc="-245" u="heavy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0" u="heavy">
                <a:solidFill>
                  <a:srgbClr val="1A1D28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100"/>
              </a:lnSpc>
            </a:pPr>
            <a:endParaRPr sz="1100"/>
          </a:p>
          <a:p>
            <a:pPr marL="445134">
              <a:lnSpc>
                <a:spcPct val="100000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three-dimensional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space,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is: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27"/>
              </a:spcBef>
            </a:pPr>
            <a:endParaRPr sz="900"/>
          </a:p>
          <a:p>
            <a:pPr algn="r" marR="12700">
              <a:lnSpc>
                <a:spcPct val="100000"/>
              </a:lnSpc>
            </a:pPr>
            <a:r>
              <a:rPr dirty="0" smtClean="0" sz="2950" spc="45">
                <a:solidFill>
                  <a:srgbClr val="AE0708"/>
                </a:solidFill>
                <a:latin typeface="Arial"/>
                <a:cs typeface="Arial"/>
              </a:rPr>
              <a:t>26</a:t>
            </a:r>
            <a:endParaRPr sz="2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06751" y="694944"/>
            <a:ext cx="3340608" cy="2438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036064" y="2145792"/>
            <a:ext cx="3694176" cy="231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596384" y="6144767"/>
            <a:ext cx="1341119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170432" y="6184391"/>
            <a:ext cx="1036319" cy="0"/>
          </a:xfrm>
          <a:custGeom>
            <a:avLst/>
            <a:gdLst/>
            <a:ahLst/>
            <a:cxnLst/>
            <a:rect l="l" t="t" r="r" b="b"/>
            <a:pathLst>
              <a:path w="1036319" h="0">
                <a:moveTo>
                  <a:pt x="0" y="0"/>
                </a:moveTo>
                <a:lnTo>
                  <a:pt x="1036319" y="0"/>
                </a:lnTo>
              </a:path>
            </a:pathLst>
          </a:custGeom>
          <a:ln w="18288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645664" y="6184391"/>
            <a:ext cx="1036320" cy="0"/>
          </a:xfrm>
          <a:custGeom>
            <a:avLst/>
            <a:gdLst/>
            <a:ahLst/>
            <a:cxnLst/>
            <a:rect l="l" t="t" r="r" b="b"/>
            <a:pathLst>
              <a:path w="1036320" h="0">
                <a:moveTo>
                  <a:pt x="0" y="0"/>
                </a:moveTo>
                <a:lnTo>
                  <a:pt x="1036320" y="0"/>
                </a:lnTo>
              </a:path>
            </a:pathLst>
          </a:custGeom>
          <a:ln w="18288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179575" y="6175247"/>
            <a:ext cx="0" cy="1030224"/>
          </a:xfrm>
          <a:custGeom>
            <a:avLst/>
            <a:gdLst/>
            <a:ahLst/>
            <a:cxnLst/>
            <a:rect l="l" t="t" r="r" b="b"/>
            <a:pathLst>
              <a:path w="0" h="1030224">
                <a:moveTo>
                  <a:pt x="0" y="1030224"/>
                </a:moveTo>
                <a:lnTo>
                  <a:pt x="0" y="0"/>
                </a:lnTo>
              </a:path>
            </a:pathLst>
          </a:custGeom>
          <a:ln w="18288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200655" y="6175247"/>
            <a:ext cx="0" cy="1030224"/>
          </a:xfrm>
          <a:custGeom>
            <a:avLst/>
            <a:gdLst/>
            <a:ahLst/>
            <a:cxnLst/>
            <a:rect l="l" t="t" r="r" b="b"/>
            <a:pathLst>
              <a:path w="0" h="1030224">
                <a:moveTo>
                  <a:pt x="0" y="1030224"/>
                </a:moveTo>
                <a:lnTo>
                  <a:pt x="0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2654807" y="6175247"/>
            <a:ext cx="0" cy="1030224"/>
          </a:xfrm>
          <a:custGeom>
            <a:avLst/>
            <a:gdLst/>
            <a:ahLst/>
            <a:cxnLst/>
            <a:rect l="l" t="t" r="r" b="b"/>
            <a:pathLst>
              <a:path w="0" h="1030224">
                <a:moveTo>
                  <a:pt x="0" y="1030224"/>
                </a:moveTo>
                <a:lnTo>
                  <a:pt x="0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675888" y="6175247"/>
            <a:ext cx="0" cy="1030224"/>
          </a:xfrm>
          <a:custGeom>
            <a:avLst/>
            <a:gdLst/>
            <a:ahLst/>
            <a:cxnLst/>
            <a:rect l="l" t="t" r="r" b="b"/>
            <a:pathLst>
              <a:path w="0" h="1030224">
                <a:moveTo>
                  <a:pt x="0" y="1030224"/>
                </a:moveTo>
                <a:lnTo>
                  <a:pt x="0" y="0"/>
                </a:lnTo>
              </a:path>
            </a:pathLst>
          </a:custGeom>
          <a:ln w="12192">
            <a:solidFill>
              <a:srgbClr val="03030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170432" y="7199376"/>
            <a:ext cx="1036319" cy="0"/>
          </a:xfrm>
          <a:custGeom>
            <a:avLst/>
            <a:gdLst/>
            <a:ahLst/>
            <a:cxnLst/>
            <a:rect l="l" t="t" r="r" b="b"/>
            <a:pathLst>
              <a:path w="1036319" h="0">
                <a:moveTo>
                  <a:pt x="0" y="0"/>
                </a:moveTo>
                <a:lnTo>
                  <a:pt x="1036319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2645664" y="7199376"/>
            <a:ext cx="1036320" cy="0"/>
          </a:xfrm>
          <a:custGeom>
            <a:avLst/>
            <a:gdLst/>
            <a:ahLst/>
            <a:cxnLst/>
            <a:rect l="l" t="t" r="r" b="b"/>
            <a:pathLst>
              <a:path w="1036320" h="0">
                <a:moveTo>
                  <a:pt x="0" y="0"/>
                </a:moveTo>
                <a:lnTo>
                  <a:pt x="1036320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023619" y="415290"/>
            <a:ext cx="91757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5">
                <a:solidFill>
                  <a:srgbClr val="1552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50" spc="-7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155216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13379" y="409193"/>
            <a:ext cx="1948814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155216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0">
                <a:solidFill>
                  <a:srgbClr val="8C1113"/>
                </a:solidFill>
                <a:latin typeface="Times New Roman"/>
                <a:cs typeface="Times New Roman"/>
              </a:rPr>
              <a:t>Geostatistica</a:t>
            </a:r>
            <a:r>
              <a:rPr dirty="0" smtClean="0" sz="1050" spc="-170">
                <a:solidFill>
                  <a:srgbClr val="8C11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AF0708"/>
                </a:solidFill>
                <a:latin typeface="Times New Roman"/>
                <a:cs typeface="Times New Roman"/>
              </a:rPr>
              <a:t>l</a:t>
            </a:r>
            <a:r>
              <a:rPr dirty="0" smtClean="0" sz="1050" spc="-35">
                <a:solidFill>
                  <a:srgbClr val="AF0708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8C1113"/>
                </a:solidFill>
                <a:latin typeface="Times New Roman"/>
                <a:cs typeface="Times New Roman"/>
              </a:rPr>
              <a:t>Distances</a:t>
            </a:r>
            <a:r>
              <a:rPr dirty="0" smtClean="0" sz="1050" spc="35">
                <a:solidFill>
                  <a:srgbClr val="8C11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8C1113"/>
                </a:solidFill>
                <a:latin typeface="Times New Roman"/>
                <a:cs typeface="Times New Roman"/>
              </a:rPr>
              <a:t>A</a:t>
            </a:r>
            <a:r>
              <a:rPr dirty="0" smtClean="0" sz="1050" spc="95">
                <a:solidFill>
                  <a:srgbClr val="AF0708"/>
                </a:solidFill>
                <a:latin typeface="Times New Roman"/>
                <a:cs typeface="Times New Roman"/>
              </a:rPr>
              <a:t>n</a:t>
            </a:r>
            <a:r>
              <a:rPr dirty="0" smtClean="0" sz="1050" spc="0">
                <a:solidFill>
                  <a:srgbClr val="8C1113"/>
                </a:solidFill>
                <a:latin typeface="Times New Roman"/>
                <a:cs typeface="Times New Roman"/>
              </a:rPr>
              <a:t>al</a:t>
            </a:r>
            <a:r>
              <a:rPr dirty="0" smtClean="0" sz="1050" spc="0">
                <a:solidFill>
                  <a:srgbClr val="AF0708"/>
                </a:solidFill>
                <a:latin typeface="Times New Roman"/>
                <a:cs typeface="Times New Roman"/>
              </a:rPr>
              <a:t>y</a:t>
            </a:r>
            <a:r>
              <a:rPr dirty="0" smtClean="0" sz="1050" spc="-15">
                <a:solidFill>
                  <a:srgbClr val="8C1113"/>
                </a:solidFill>
                <a:latin typeface="Times New Roman"/>
                <a:cs typeface="Times New Roman"/>
              </a:rPr>
              <a:t>si</a:t>
            </a:r>
            <a:r>
              <a:rPr dirty="0" smtClean="0" sz="1050" spc="-40">
                <a:solidFill>
                  <a:srgbClr val="8C1113"/>
                </a:solidFill>
                <a:latin typeface="Times New Roman"/>
                <a:cs typeface="Times New Roman"/>
              </a:rPr>
              <a:t>s</a:t>
            </a:r>
            <a:r>
              <a:rPr dirty="0" smtClean="0" sz="1050" spc="55">
                <a:solidFill>
                  <a:srgbClr val="155216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1552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60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>
                <a:solidFill>
                  <a:srgbClr val="1552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8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1552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155216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155216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93139" y="1181607"/>
            <a:ext cx="4095115" cy="6788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35">
                <a:solidFill>
                  <a:srgbClr val="0A1A44"/>
                </a:solidFill>
                <a:latin typeface="Times New Roman"/>
                <a:cs typeface="Times New Roman"/>
              </a:rPr>
              <a:t>4.</a:t>
            </a:r>
            <a:r>
              <a:rPr dirty="0" smtClean="0" sz="1250" spc="15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400" spc="200" i="1">
                <a:solidFill>
                  <a:srgbClr val="0A1A44"/>
                </a:solidFill>
                <a:latin typeface="Times New Roman"/>
                <a:cs typeface="Times New Roman"/>
              </a:rPr>
              <a:t>n</a:t>
            </a:r>
            <a:r>
              <a:rPr dirty="0" smtClean="0" sz="1400" spc="-105" i="1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A1A44"/>
                </a:solidFill>
                <a:latin typeface="Times New Roman"/>
                <a:cs typeface="Times New Roman"/>
              </a:rPr>
              <a:t>Dimensions: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70"/>
              </a:spcBef>
            </a:pPr>
            <a:endParaRPr sz="1000"/>
          </a:p>
          <a:p>
            <a:pPr marL="439420">
              <a:lnSpc>
                <a:spcPct val="100000"/>
              </a:lnSpc>
            </a:pP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general,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ann-dimensional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space,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7044" y="2566161"/>
            <a:ext cx="5833745" cy="3287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8415" marR="4013200">
              <a:lnSpc>
                <a:spcPct val="100000"/>
              </a:lnSpc>
            </a:pPr>
            <a:r>
              <a:rPr dirty="0" smtClean="0" sz="1250" spc="80">
                <a:solidFill>
                  <a:srgbClr val="0A1A44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30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A1A44"/>
                </a:solidFill>
                <a:latin typeface="Times New Roman"/>
                <a:cs typeface="Times New Roman"/>
              </a:rPr>
              <a:t>Manhattan</a:t>
            </a:r>
            <a:r>
              <a:rPr dirty="0" smtClean="0" sz="1250" spc="85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A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A1A44"/>
                </a:solidFill>
                <a:latin typeface="Times New Roman"/>
                <a:cs typeface="Times New Roman"/>
              </a:rPr>
              <a:t>distanc</a:t>
            </a:r>
            <a:r>
              <a:rPr dirty="0" smtClean="0" sz="1250" spc="135">
                <a:solidFill>
                  <a:srgbClr val="0A1A44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"/>
              </a:spcBef>
            </a:pPr>
            <a:endParaRPr sz="750"/>
          </a:p>
          <a:p>
            <a:pPr algn="just" marL="12700" marR="59055" indent="432434">
              <a:lnSpc>
                <a:spcPct val="1515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rectilinear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usual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metric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Euclidean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replaced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new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metric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sum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absolute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Cartesian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coordinates.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  <a:spcBef>
                <a:spcPts val="77"/>
              </a:spcBef>
            </a:pPr>
            <a:endParaRPr sz="1000"/>
          </a:p>
          <a:p>
            <a:pPr algn="just" marL="18415" marR="12700" indent="432434">
              <a:lnSpc>
                <a:spcPct val="1330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rectilinear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also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taxicab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geometry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-16339" sz="1275" spc="644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baseline="-16339" sz="1275" spc="1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distance,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35947" sz="1275" spc="644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baseline="35947" sz="1275" spc="322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-165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00" spc="5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1600" spc="55">
                <a:solidFill>
                  <a:srgbClr val="030303"/>
                </a:solidFill>
                <a:latin typeface="Arial"/>
                <a:cs typeface="Arial"/>
              </a:rPr>
              <a:t>f</a:t>
            </a:r>
            <a:r>
              <a:rPr dirty="0" smtClean="0" baseline="-16339" sz="1275" spc="225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sz="1600" spc="-615">
                <a:solidFill>
                  <a:srgbClr val="030303"/>
                </a:solidFill>
                <a:latin typeface="Arial"/>
                <a:cs typeface="Arial"/>
              </a:rPr>
              <a:t>11</a:t>
            </a:r>
            <a:r>
              <a:rPr dirty="0" smtClean="0" sz="1600" spc="-13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00" spc="125">
                <a:solidFill>
                  <a:srgbClr val="030303"/>
                </a:solidFill>
                <a:latin typeface="Arial"/>
                <a:cs typeface="Arial"/>
              </a:rPr>
              <a:t>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snake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city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block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distance,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Manhattan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Manhattan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length,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corresponding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name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geometry.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latter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names</a:t>
            </a:r>
            <a:endParaRPr sz="1250">
              <a:latin typeface="Times New Roman"/>
              <a:cs typeface="Times New Roman"/>
            </a:endParaRPr>
          </a:p>
          <a:p>
            <a:pPr algn="just" marL="18415" marR="54610">
              <a:lnSpc>
                <a:spcPct val="150400"/>
              </a:lnSpc>
              <a:spcBef>
                <a:spcPts val="45"/>
              </a:spcBef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allude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grid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layout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streets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island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Manhattan,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causes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shortest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path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take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intersections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borough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length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equal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intersections'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distance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taxicab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geometry.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938020" y="6244335"/>
            <a:ext cx="8255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45">
                <a:solidFill>
                  <a:srgbClr val="030303"/>
                </a:solidFill>
                <a:latin typeface="Arial"/>
                <a:cs typeface="Arial"/>
              </a:rPr>
              <a:t>y</a:t>
            </a:r>
            <a:endParaRPr sz="8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419860" y="6933945"/>
            <a:ext cx="619760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2165">
                <a:solidFill>
                  <a:srgbClr val="1D1D1D"/>
                </a:solidFill>
                <a:latin typeface="Arial"/>
                <a:cs typeface="Arial"/>
              </a:rPr>
              <a:t>X</a:t>
            </a:r>
            <a:endParaRPr sz="6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88995" y="6237732"/>
            <a:ext cx="680085" cy="911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93980">
              <a:lnSpc>
                <a:spcPts val="1080"/>
              </a:lnSpc>
            </a:pPr>
            <a:r>
              <a:rPr dirty="0" smtClean="0" sz="900" spc="-70">
                <a:solidFill>
                  <a:srgbClr val="1D1D1D"/>
                </a:solidFill>
                <a:latin typeface="Times New Roman"/>
                <a:cs typeface="Times New Roman"/>
              </a:rPr>
              <a:t>y</a:t>
            </a:r>
            <a:endParaRPr sz="900">
              <a:latin typeface="Times New Roman"/>
              <a:cs typeface="Times New Roman"/>
            </a:endParaRPr>
          </a:p>
          <a:p>
            <a:pPr marL="12700">
              <a:lnSpc>
                <a:spcPts val="6060"/>
              </a:lnSpc>
            </a:pPr>
            <a:r>
              <a:rPr dirty="0" smtClean="0" sz="6000" spc="900">
                <a:solidFill>
                  <a:srgbClr val="1D1D1D"/>
                </a:solidFill>
                <a:latin typeface="Arial"/>
                <a:cs typeface="Arial"/>
              </a:rPr>
              <a:t>./</a:t>
            </a:r>
            <a:endParaRPr sz="60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43075" y="7191756"/>
            <a:ext cx="901700" cy="239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-75" b="1">
                <a:solidFill>
                  <a:srgbClr val="030303"/>
                </a:solidFill>
                <a:latin typeface="Arial"/>
                <a:cs typeface="Arial"/>
              </a:rPr>
              <a:t>Manhattan</a:t>
            </a:r>
            <a:endParaRPr sz="15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42692" y="7191756"/>
            <a:ext cx="852805" cy="239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-75" b="1">
                <a:solidFill>
                  <a:srgbClr val="030303"/>
                </a:solidFill>
                <a:latin typeface="Arial"/>
                <a:cs typeface="Arial"/>
              </a:rPr>
              <a:t>Euclidean</a:t>
            </a:r>
            <a:endParaRPr sz="15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61363" y="7810500"/>
            <a:ext cx="2385060" cy="6134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R="650240">
              <a:lnSpc>
                <a:spcPct val="100000"/>
              </a:lnSpc>
            </a:pPr>
            <a:r>
              <a:rPr dirty="0" smtClean="0" sz="900" spc="240" i="1">
                <a:solidFill>
                  <a:srgbClr val="030303"/>
                </a:solidFill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mtClean="0" sz="1250" spc="65" i="1">
                <a:solidFill>
                  <a:srgbClr val="030303"/>
                </a:solidFill>
                <a:latin typeface="Arial"/>
                <a:cs typeface="Arial"/>
              </a:rPr>
              <a:t>d1(</a:t>
            </a:r>
            <a:r>
              <a:rPr dirty="0" smtClean="0" sz="1250" spc="55" i="1">
                <a:solidFill>
                  <a:srgbClr val="030303"/>
                </a:solidFill>
                <a:latin typeface="Arial"/>
                <a:cs typeface="Arial"/>
              </a:rPr>
              <a:t>p,q</a:t>
            </a:r>
            <a:r>
              <a:rPr dirty="0" smtClean="0" sz="1250" spc="45" i="1">
                <a:solidFill>
                  <a:srgbClr val="030303"/>
                </a:solidFill>
                <a:latin typeface="Arial"/>
                <a:cs typeface="Arial"/>
              </a:rPr>
              <a:t>)</a:t>
            </a:r>
            <a:r>
              <a:rPr dirty="0" smtClean="0" sz="1250" spc="10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160">
                <a:solidFill>
                  <a:srgbClr val="030303"/>
                </a:solidFill>
                <a:latin typeface="Arial"/>
                <a:cs typeface="Arial"/>
              </a:rPr>
              <a:t>=lip-</a:t>
            </a:r>
            <a:r>
              <a:rPr dirty="0" smtClean="0" sz="1650" spc="-155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-95">
                <a:solidFill>
                  <a:srgbClr val="030303"/>
                </a:solidFill>
                <a:latin typeface="Arial"/>
                <a:cs typeface="Arial"/>
              </a:rPr>
              <a:t>qll</a:t>
            </a:r>
            <a:r>
              <a:rPr dirty="0" smtClean="0" sz="1650" spc="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15">
                <a:solidFill>
                  <a:srgbClr val="030303"/>
                </a:solidFill>
                <a:latin typeface="Arial"/>
                <a:cs typeface="Arial"/>
              </a:rPr>
              <a:t>=</a:t>
            </a:r>
            <a:r>
              <a:rPr dirty="0" smtClean="0" sz="1650" spc="-204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550" spc="130" i="1">
                <a:solidFill>
                  <a:srgbClr val="030303"/>
                </a:solidFill>
                <a:latin typeface="Arial"/>
                <a:cs typeface="Arial"/>
              </a:rPr>
              <a:t>,LIPi-</a:t>
            </a:r>
            <a:r>
              <a:rPr dirty="0" smtClean="0" sz="1550" spc="20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650" spc="-225">
                <a:solidFill>
                  <a:srgbClr val="030303"/>
                </a:solidFill>
                <a:latin typeface="Arial"/>
                <a:cs typeface="Arial"/>
              </a:rPr>
              <a:t>qd</a:t>
            </a:r>
            <a:endParaRPr sz="1650">
              <a:latin typeface="Arial"/>
              <a:cs typeface="Arial"/>
            </a:endParaRPr>
          </a:p>
          <a:p>
            <a:pPr algn="r" marR="564515">
              <a:lnSpc>
                <a:spcPct val="100000"/>
              </a:lnSpc>
              <a:spcBef>
                <a:spcPts val="300"/>
              </a:spcBef>
            </a:pPr>
            <a:r>
              <a:rPr dirty="0" smtClean="0" sz="950" spc="160">
                <a:solidFill>
                  <a:srgbClr val="030303"/>
                </a:solidFill>
                <a:latin typeface="Arial"/>
                <a:cs typeface="Arial"/>
              </a:rPr>
              <a:t>i=1</a:t>
            </a:r>
            <a:endParaRPr sz="9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571491" y="7539025"/>
            <a:ext cx="1349375" cy="1021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04139">
              <a:lnSpc>
                <a:spcPct val="104000"/>
              </a:lnSpc>
            </a:pPr>
            <a:r>
              <a:rPr dirty="0" smtClean="0" sz="700" spc="0">
                <a:solidFill>
                  <a:srgbClr val="707072"/>
                </a:solidFill>
                <a:latin typeface="Arial"/>
                <a:cs typeface="Arial"/>
              </a:rPr>
              <a:t>Taxicab</a:t>
            </a:r>
            <a:r>
              <a:rPr dirty="0" smtClean="0" sz="700" spc="-10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10">
                <a:solidFill>
                  <a:srgbClr val="707072"/>
                </a:solidFill>
                <a:latin typeface="Arial"/>
                <a:cs typeface="Arial"/>
              </a:rPr>
              <a:t>geometry</a:t>
            </a:r>
            <a:r>
              <a:rPr dirty="0" smtClean="0" sz="700" spc="3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15">
                <a:solidFill>
                  <a:srgbClr val="707072"/>
                </a:solidFill>
                <a:latin typeface="Arial"/>
                <a:cs typeface="Arial"/>
              </a:rPr>
              <a:t>versus</a:t>
            </a:r>
            <a:r>
              <a:rPr dirty="0" smtClean="0" sz="700" spc="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170">
                <a:solidFill>
                  <a:srgbClr val="707072"/>
                </a:solidFill>
                <a:latin typeface="Arial"/>
                <a:cs typeface="Arial"/>
              </a:rPr>
              <a:t>Eudide</a:t>
            </a:r>
            <a:r>
              <a:rPr dirty="0" smtClean="0" sz="700" spc="-3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707072"/>
                </a:solidFill>
                <a:latin typeface="Times New Roman"/>
                <a:cs typeface="Times New Roman"/>
              </a:rPr>
              <a:t>&lt;istanc</a:t>
            </a:r>
            <a:r>
              <a:rPr dirty="0" smtClean="0" sz="800" spc="10">
                <a:solidFill>
                  <a:srgbClr val="707072"/>
                </a:solidFill>
                <a:latin typeface="Times New Roman"/>
                <a:cs typeface="Times New Roman"/>
              </a:rPr>
              <a:t>e</a:t>
            </a:r>
            <a:r>
              <a:rPr dirty="0" smtClean="0" sz="800" spc="204">
                <a:solidFill>
                  <a:srgbClr val="A8A8AE"/>
                </a:solidFill>
                <a:latin typeface="Times New Roman"/>
                <a:cs typeface="Times New Roman"/>
              </a:rPr>
              <a:t>:</a:t>
            </a:r>
            <a:r>
              <a:rPr dirty="0" smtClean="0" sz="700" spc="55">
                <a:solidFill>
                  <a:srgbClr val="707072"/>
                </a:solidFill>
                <a:latin typeface="Arial"/>
                <a:cs typeface="Arial"/>
              </a:rPr>
              <a:t>In</a:t>
            </a:r>
            <a:r>
              <a:rPr dirty="0" smtClean="0" sz="700" spc="-13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0">
                <a:solidFill>
                  <a:srgbClr val="707072"/>
                </a:solidFill>
                <a:latin typeface="Arial"/>
                <a:cs typeface="Arial"/>
              </a:rPr>
              <a:t>tax</a:t>
            </a:r>
            <a:r>
              <a:rPr dirty="0" smtClean="0" sz="700" spc="0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5">
                <a:solidFill>
                  <a:srgbClr val="707072"/>
                </a:solidFill>
                <a:latin typeface="Arial"/>
                <a:cs typeface="Arial"/>
              </a:rPr>
              <a:t>eab</a:t>
            </a:r>
            <a:r>
              <a:rPr dirty="0" smtClean="0" sz="700" spc="0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800" spc="0">
                <a:solidFill>
                  <a:srgbClr val="707072"/>
                </a:solidFill>
                <a:latin typeface="Times New Roman"/>
                <a:cs typeface="Times New Roman"/>
              </a:rPr>
              <a:t>geometr</a:t>
            </a:r>
            <a:r>
              <a:rPr dirty="0" smtClean="0" sz="800" spc="-25">
                <a:solidFill>
                  <a:srgbClr val="707072"/>
                </a:solidFill>
                <a:latin typeface="Times New Roman"/>
                <a:cs typeface="Times New Roman"/>
              </a:rPr>
              <a:t>y</a:t>
            </a:r>
            <a:r>
              <a:rPr dirty="0" smtClean="0" sz="800" spc="180">
                <a:solidFill>
                  <a:srgbClr val="878A8A"/>
                </a:solidFill>
                <a:latin typeface="Times New Roman"/>
                <a:cs typeface="Times New Roman"/>
              </a:rPr>
              <a:t>.</a:t>
            </a:r>
            <a:r>
              <a:rPr dirty="0" smtClean="0" sz="800" spc="10">
                <a:solidFill>
                  <a:srgbClr val="707072"/>
                </a:solidFill>
                <a:latin typeface="Times New Roman"/>
                <a:cs typeface="Times New Roman"/>
              </a:rPr>
              <a:t>the</a:t>
            </a:r>
            <a:r>
              <a:rPr dirty="0" smtClean="0" sz="800" spc="-25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15">
                <a:solidFill>
                  <a:srgbClr val="707072"/>
                </a:solidFill>
                <a:latin typeface="Times New Roman"/>
                <a:cs typeface="Times New Roman"/>
              </a:rPr>
              <a:t>red.</a:t>
            </a:r>
            <a:r>
              <a:rPr dirty="0" smtClean="0" sz="800" spc="-10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5">
                <a:solidFill>
                  <a:srgbClr val="707072"/>
                </a:solidFill>
                <a:latin typeface="Times New Roman"/>
                <a:cs typeface="Times New Roman"/>
              </a:rPr>
              <a:t>yello</a:t>
            </a:r>
            <a:r>
              <a:rPr dirty="0" smtClean="0" sz="700" spc="5">
                <a:solidFill>
                  <a:srgbClr val="707072"/>
                </a:solidFill>
                <a:latin typeface="Times New Roman"/>
                <a:cs typeface="Times New Roman"/>
              </a:rPr>
              <a:t>w</a:t>
            </a:r>
            <a:r>
              <a:rPr dirty="0" smtClean="0" sz="700" spc="204">
                <a:solidFill>
                  <a:srgbClr val="878A8A"/>
                </a:solidFill>
                <a:latin typeface="Times New Roman"/>
                <a:cs typeface="Times New Roman"/>
              </a:rPr>
              <a:t>.</a:t>
            </a:r>
            <a:r>
              <a:rPr dirty="0" smtClean="0" sz="700" spc="60">
                <a:solidFill>
                  <a:srgbClr val="707072"/>
                </a:solidFill>
                <a:latin typeface="Times New Roman"/>
                <a:cs typeface="Times New Roman"/>
              </a:rPr>
              <a:t>and</a:t>
            </a:r>
            <a:r>
              <a:rPr dirty="0" smtClean="0" sz="700" spc="30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15">
                <a:solidFill>
                  <a:srgbClr val="707072"/>
                </a:solidFill>
                <a:latin typeface="Times New Roman"/>
                <a:cs typeface="Times New Roman"/>
              </a:rPr>
              <a:t>blue</a:t>
            </a:r>
            <a:r>
              <a:rPr dirty="0" smtClean="0" sz="750" spc="15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5">
                <a:solidFill>
                  <a:srgbClr val="707072"/>
                </a:solidFill>
                <a:latin typeface="Arial"/>
                <a:cs typeface="Arial"/>
              </a:rPr>
              <a:t>paths</a:t>
            </a:r>
            <a:r>
              <a:rPr dirty="0" smtClean="0" sz="700" spc="-4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50" spc="-5">
                <a:solidFill>
                  <a:srgbClr val="707072"/>
                </a:solidFill>
                <a:latin typeface="Times New Roman"/>
                <a:cs typeface="Times New Roman"/>
              </a:rPr>
              <a:t>all</a:t>
            </a:r>
            <a:r>
              <a:rPr dirty="0" smtClean="0" sz="750" spc="20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5">
                <a:solidFill>
                  <a:srgbClr val="707072"/>
                </a:solidFill>
                <a:latin typeface="Arial"/>
                <a:cs typeface="Arial"/>
              </a:rPr>
              <a:t>h.lve</a:t>
            </a:r>
            <a:r>
              <a:rPr dirty="0" smtClean="0" sz="700" spc="-60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50" spc="35">
                <a:solidFill>
                  <a:srgbClr val="707072"/>
                </a:solidFill>
                <a:latin typeface="Times New Roman"/>
                <a:cs typeface="Times New Roman"/>
              </a:rPr>
              <a:t>lhe</a:t>
            </a:r>
            <a:r>
              <a:rPr dirty="0" smtClean="0" sz="750" spc="15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5">
                <a:solidFill>
                  <a:srgbClr val="707072"/>
                </a:solidFill>
                <a:latin typeface="Arial"/>
                <a:cs typeface="Arial"/>
              </a:rPr>
              <a:t>same</a:t>
            </a:r>
            <a:endParaRPr sz="700">
              <a:latin typeface="Arial"/>
              <a:cs typeface="Arial"/>
            </a:endParaRPr>
          </a:p>
          <a:p>
            <a:pPr marL="12700" marR="12700">
              <a:lnSpc>
                <a:spcPct val="108700"/>
              </a:lnSpc>
              <a:spcBef>
                <a:spcPts val="85"/>
              </a:spcBef>
              <a:tabLst>
                <a:tab pos="859790" algn="l"/>
              </a:tabLst>
            </a:pPr>
            <a:r>
              <a:rPr dirty="0" smtClean="0" sz="700" spc="50">
                <a:solidFill>
                  <a:srgbClr val="707072"/>
                </a:solidFill>
                <a:latin typeface="Times New Roman"/>
                <a:cs typeface="Times New Roman"/>
              </a:rPr>
              <a:t>shortest</a:t>
            </a:r>
            <a:r>
              <a:rPr dirty="0" smtClean="0" sz="700" spc="20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0">
                <a:solidFill>
                  <a:srgbClr val="5B5D60"/>
                </a:solidFill>
                <a:latin typeface="Arial"/>
                <a:cs typeface="Arial"/>
              </a:rPr>
              <a:t>pat</a:t>
            </a:r>
            <a:r>
              <a:rPr dirty="0" smtClean="0" sz="700" spc="-275">
                <a:solidFill>
                  <a:srgbClr val="5B5D60"/>
                </a:solidFill>
                <a:latin typeface="Arial"/>
                <a:cs typeface="Arial"/>
              </a:rPr>
              <a:t>h</a:t>
            </a:r>
            <a:r>
              <a:rPr dirty="0" smtClean="0" sz="700" spc="-385">
                <a:solidFill>
                  <a:srgbClr val="878A8A"/>
                </a:solidFill>
                <a:latin typeface="Arial"/>
                <a:cs typeface="Arial"/>
              </a:rPr>
              <a:t>l</a:t>
            </a:r>
            <a:r>
              <a:rPr dirty="0" smtClean="0" sz="700" spc="20">
                <a:solidFill>
                  <a:srgbClr val="5B5D60"/>
                </a:solidFill>
                <a:latin typeface="Arial"/>
                <a:cs typeface="Arial"/>
              </a:rPr>
              <a:t>ength</a:t>
            </a:r>
            <a:r>
              <a:rPr dirty="0" smtClean="0" sz="700" spc="-55">
                <a:solidFill>
                  <a:srgbClr val="5B5D60"/>
                </a:solidFill>
                <a:latin typeface="Arial"/>
                <a:cs typeface="Arial"/>
              </a:rPr>
              <a:t> </a:t>
            </a:r>
            <a:r>
              <a:rPr dirty="0" smtClean="0" sz="700" spc="35">
                <a:solidFill>
                  <a:srgbClr val="707072"/>
                </a:solidFill>
                <a:latin typeface="Arial"/>
                <a:cs typeface="Arial"/>
              </a:rPr>
              <a:t>of</a:t>
            </a:r>
            <a:r>
              <a:rPr dirty="0" smtClean="0" sz="700" spc="5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50">
                <a:solidFill>
                  <a:srgbClr val="707072"/>
                </a:solidFill>
                <a:latin typeface="Arial"/>
                <a:cs typeface="Arial"/>
              </a:rPr>
              <a:t>1</a:t>
            </a:r>
            <a:r>
              <a:rPr dirty="0" smtClean="0" sz="700" spc="-30">
                <a:solidFill>
                  <a:srgbClr val="707072"/>
                </a:solidFill>
                <a:latin typeface="Arial"/>
                <a:cs typeface="Arial"/>
              </a:rPr>
              <a:t>2</a:t>
            </a:r>
            <a:r>
              <a:rPr dirty="0" smtClean="0" sz="700" spc="-310">
                <a:solidFill>
                  <a:srgbClr val="878A8A"/>
                </a:solidFill>
                <a:latin typeface="Arial"/>
                <a:cs typeface="Arial"/>
              </a:rPr>
              <a:t>I</a:t>
            </a:r>
            <a:r>
              <a:rPr dirty="0" smtClean="0" sz="700" spc="105">
                <a:solidFill>
                  <a:srgbClr val="707072"/>
                </a:solidFill>
                <a:latin typeface="Arial"/>
                <a:cs typeface="Arial"/>
              </a:rPr>
              <a:t>n</a:t>
            </a:r>
            <a:r>
              <a:rPr dirty="0" smtClean="0" sz="700" spc="50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15">
                <a:solidFill>
                  <a:srgbClr val="707072"/>
                </a:solidFill>
                <a:latin typeface="Arial"/>
                <a:cs typeface="Arial"/>
              </a:rPr>
              <a:t>Euclidean</a:t>
            </a:r>
            <a:r>
              <a:rPr dirty="0" smtClean="0" sz="700" spc="-4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50" spc="20">
                <a:solidFill>
                  <a:srgbClr val="707072"/>
                </a:solidFill>
                <a:latin typeface="Times New Roman"/>
                <a:cs typeface="Times New Roman"/>
              </a:rPr>
              <a:t>geometr</a:t>
            </a:r>
            <a:r>
              <a:rPr dirty="0" smtClean="0" sz="750" spc="-10">
                <a:solidFill>
                  <a:srgbClr val="707072"/>
                </a:solidFill>
                <a:latin typeface="Times New Roman"/>
                <a:cs typeface="Times New Roman"/>
              </a:rPr>
              <a:t>y</a:t>
            </a:r>
            <a:r>
              <a:rPr dirty="0" smtClean="0" sz="750" spc="190">
                <a:solidFill>
                  <a:srgbClr val="878A8A"/>
                </a:solidFill>
                <a:latin typeface="Times New Roman"/>
                <a:cs typeface="Times New Roman"/>
              </a:rPr>
              <a:t>.</a:t>
            </a:r>
            <a:r>
              <a:rPr dirty="0" smtClean="0" sz="650" spc="60" i="1">
                <a:solidFill>
                  <a:srgbClr val="707072"/>
                </a:solidFill>
                <a:latin typeface="Arial"/>
                <a:cs typeface="Arial"/>
              </a:rPr>
              <a:t>!he</a:t>
            </a:r>
            <a:r>
              <a:rPr dirty="0" smtClean="0" sz="650" spc="60" i="1">
                <a:solidFill>
                  <a:srgbClr val="707072"/>
                </a:solidFill>
                <a:latin typeface="Arial"/>
                <a:cs typeface="Arial"/>
              </a:rPr>
              <a:t>    </a:t>
            </a:r>
            <a:r>
              <a:rPr dirty="0" smtClean="0" sz="650" spc="-85" i="1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965">
                <a:solidFill>
                  <a:srgbClr val="707072"/>
                </a:solidFill>
                <a:latin typeface="Arial"/>
                <a:cs typeface="Arial"/>
              </a:rPr>
              <a:t>n</a:t>
            </a:r>
            <a:r>
              <a:rPr dirty="0" smtClean="0" sz="700" spc="480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650" spc="35">
                <a:solidFill>
                  <a:srgbClr val="878A8A"/>
                </a:solidFill>
                <a:latin typeface="Arial"/>
                <a:cs typeface="Arial"/>
              </a:rPr>
              <a:t>li</a:t>
            </a:r>
            <a:r>
              <a:rPr dirty="0" smtClean="0" sz="650" spc="-10">
                <a:solidFill>
                  <a:srgbClr val="878A8A"/>
                </a:solidFill>
                <a:latin typeface="Arial"/>
                <a:cs typeface="Arial"/>
              </a:rPr>
              <a:t>n</a:t>
            </a:r>
            <a:r>
              <a:rPr dirty="0" smtClean="0" sz="650" spc="130">
                <a:solidFill>
                  <a:srgbClr val="707072"/>
                </a:solidFill>
                <a:latin typeface="Arial"/>
                <a:cs typeface="Arial"/>
              </a:rPr>
              <a:t>e</a:t>
            </a:r>
            <a:r>
              <a:rPr dirty="0" smtClean="0" sz="650" spc="-5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650" spc="65">
                <a:solidFill>
                  <a:srgbClr val="707072"/>
                </a:solidFill>
                <a:latin typeface="Arial"/>
                <a:cs typeface="Arial"/>
              </a:rPr>
              <a:t>has</a:t>
            </a:r>
            <a:r>
              <a:rPr dirty="0" smtClean="0" sz="650" spc="6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650" spc="-8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20">
                <a:solidFill>
                  <a:srgbClr val="707072"/>
                </a:solidFill>
                <a:latin typeface="Arial"/>
                <a:cs typeface="Arial"/>
              </a:rPr>
              <a:t>ength</a:t>
            </a:r>
            <a:r>
              <a:rPr dirty="0" smtClean="0" sz="700" spc="20">
                <a:solidFill>
                  <a:srgbClr val="707072"/>
                </a:solidFill>
                <a:latin typeface="Arial"/>
                <a:cs typeface="Arial"/>
              </a:rPr>
              <a:t>	</a:t>
            </a:r>
            <a:r>
              <a:rPr dirty="0" smtClean="0" sz="700" spc="215" b="1">
                <a:solidFill>
                  <a:srgbClr val="1D1D1D"/>
                </a:solidFill>
                <a:latin typeface="Arial"/>
                <a:cs typeface="Arial"/>
              </a:rPr>
              <a:t>.</a:t>
            </a:r>
            <a:r>
              <a:rPr dirty="0" smtClean="0" sz="700" spc="204" b="1">
                <a:solidFill>
                  <a:srgbClr val="1D1D1D"/>
                </a:solidFill>
                <a:latin typeface="Arial"/>
                <a:cs typeface="Arial"/>
              </a:rPr>
              <a:t>.</a:t>
            </a:r>
            <a:r>
              <a:rPr dirty="0" smtClean="0" sz="900" spc="160" b="1">
                <a:solidFill>
                  <a:srgbClr val="030303"/>
                </a:solidFill>
                <a:latin typeface="Arial"/>
                <a:cs typeface="Arial"/>
              </a:rPr>
              <a:t>1</a:t>
            </a:r>
            <a:r>
              <a:rPr dirty="0" smtClean="0" sz="900" spc="260" b="1">
                <a:solidFill>
                  <a:srgbClr val="030303"/>
                </a:solidFill>
                <a:latin typeface="Arial"/>
                <a:cs typeface="Arial"/>
              </a:rPr>
              <a:t>M</a:t>
            </a:r>
            <a:r>
              <a:rPr dirty="0" smtClean="0" sz="700" spc="75">
                <a:solidFill>
                  <a:srgbClr val="707072"/>
                </a:solidFill>
                <a:latin typeface="Times New Roman"/>
                <a:cs typeface="Times New Roman"/>
              </a:rPr>
              <a:t>and</a:t>
            </a:r>
            <a:r>
              <a:rPr dirty="0" smtClean="0" sz="700" spc="40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60">
                <a:solidFill>
                  <a:srgbClr val="878A8A"/>
                </a:solidFill>
                <a:latin typeface="Times New Roman"/>
                <a:cs typeface="Times New Roman"/>
              </a:rPr>
              <a:t>is</a:t>
            </a:r>
            <a:r>
              <a:rPr dirty="0" smtClean="0" sz="750" spc="-100">
                <a:solidFill>
                  <a:srgbClr val="878A8A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55">
                <a:solidFill>
                  <a:srgbClr val="707072"/>
                </a:solidFill>
                <a:latin typeface="Times New Roman"/>
                <a:cs typeface="Times New Roman"/>
              </a:rPr>
              <a:t>lhe</a:t>
            </a:r>
            <a:r>
              <a:rPr dirty="0" smtClean="0" sz="750" spc="-30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55">
                <a:solidFill>
                  <a:srgbClr val="707072"/>
                </a:solidFill>
                <a:latin typeface="Arial"/>
                <a:cs typeface="Arial"/>
              </a:rPr>
              <a:t>&amp;X</a:t>
            </a:r>
            <a:r>
              <a:rPr dirty="0" smtClean="0" sz="700" spc="-20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00" spc="-35">
                <a:solidFill>
                  <a:srgbClr val="707072"/>
                </a:solidFill>
                <a:latin typeface="Arial"/>
                <a:cs typeface="Arial"/>
              </a:rPr>
              <a:t>ique</a:t>
            </a:r>
            <a:r>
              <a:rPr dirty="0" smtClean="0" sz="700" spc="-35">
                <a:solidFill>
                  <a:srgbClr val="707072"/>
                </a:solidFill>
                <a:latin typeface="Arial"/>
                <a:cs typeface="Arial"/>
              </a:rPr>
              <a:t> </a:t>
            </a:r>
            <a:r>
              <a:rPr dirty="0" smtClean="0" sz="750" spc="25">
                <a:solidFill>
                  <a:srgbClr val="707072"/>
                </a:solidFill>
                <a:latin typeface="Times New Roman"/>
                <a:cs typeface="Times New Roman"/>
              </a:rPr>
              <a:t>shortest</a:t>
            </a:r>
            <a:r>
              <a:rPr dirty="0" smtClean="0" sz="750" spc="55">
                <a:solidFill>
                  <a:srgbClr val="707072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20">
                <a:solidFill>
                  <a:srgbClr val="707072"/>
                </a:solidFill>
                <a:latin typeface="Arial"/>
                <a:cs typeface="Arial"/>
              </a:rPr>
              <a:t>pat</a:t>
            </a:r>
            <a:r>
              <a:rPr dirty="0" smtClean="0" sz="700" spc="-10">
                <a:solidFill>
                  <a:srgbClr val="707072"/>
                </a:solidFill>
                <a:latin typeface="Arial"/>
                <a:cs typeface="Arial"/>
              </a:rPr>
              <a:t>h</a:t>
            </a:r>
            <a:r>
              <a:rPr dirty="0" smtClean="0" sz="700" spc="200">
                <a:solidFill>
                  <a:srgbClr val="A8A8AE"/>
                </a:solidFill>
                <a:latin typeface="Arial"/>
                <a:cs typeface="Arial"/>
              </a:rPr>
              <a:t>.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729476" y="9146285"/>
            <a:ext cx="441959" cy="4914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150" spc="60" b="1">
                <a:solidFill>
                  <a:srgbClr val="AF0708"/>
                </a:solidFill>
                <a:latin typeface="Times New Roman"/>
                <a:cs typeface="Times New Roman"/>
              </a:rPr>
              <a:t>27</a:t>
            </a:r>
            <a:endParaRPr sz="31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2019-02-22T19:19:22Z</dcterms:created>
  <dcterms:modified xsi:type="dcterms:W3CDTF">2019-02-22T19:19:22Z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