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docProps/app.xml" ContentType="application/vnd.openxmlformats-officedocument.extended-properties+xml"/>
  <Override PartName="/docProps/core.xml" ContentType="application/vnd.openxmlformats-package.core-properties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Default Extension="jpg" ContentType="image/jpg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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</p:sldIdLst>
  <p:sldSz cx="7772401" cy="10071100"/>
  <p:notesSz cx="7772401" cy="10071100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536" y="-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viewProps" Target="viewProps.xml"/><Relationship Id="rId4" Type="http://schemas.openxmlformats.org/officeDocument/2006/relationships/presProps" Target="presProps.xml"/><Relationship Id="rId5" Type="http://schemas.openxmlformats.org/officeDocument/2006/relationships/tableStyles" Target="tableStyles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9" Type="http://schemas.openxmlformats.org/officeDocument/2006/relationships/slide" Target="slides/slide4.xml"/><Relationship Id="rId10" Type="http://schemas.openxmlformats.org/officeDocument/2006/relationships/slide" Target="slides/slide5.xml"/><Relationship Id="rId11" Type="http://schemas.openxmlformats.org/officeDocument/2006/relationships/slide" Target="slides/slide6.xml"/><Relationship Id="rId12" Type="http://schemas.openxmlformats.org/officeDocument/2006/relationships/slide" Target="slides/slide7.xml"/><Relationship Id="rId13" Type="http://schemas.openxmlformats.org/officeDocument/2006/relationships/slide" Target="slides/slide8.xml"/></Relationships>
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82930" y="3118104"/>
            <a:ext cx="6606540" cy="2112263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/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165860" y="5632704"/>
            <a:ext cx="5440679" cy="2514600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dirty="0" smtClean="0" sz="3300" spc="45">
                <a:solidFill>
                  <a:srgbClr val="AF080A"/>
                </a:solidFill>
                <a:latin typeface="Times New Roman"/>
                <a:cs typeface="Times New Roman"/>
              </a:rPr>
              <a:t>#</a:t>
            </a:fld>
            <a:endParaRPr sz="3300">
              <a:latin typeface="Times New Roman"/>
              <a:cs typeface="Times New Roman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/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/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dirty="0" smtClean="0" sz="3300" spc="45">
                <a:solidFill>
                  <a:srgbClr val="AF080A"/>
                </a:solidFill>
                <a:latin typeface="Times New Roman"/>
                <a:cs typeface="Times New Roman"/>
              </a:rPr>
              <a:t>#</a:t>
            </a:fld>
            <a:endParaRPr sz="3300">
              <a:latin typeface="Times New Roman"/>
              <a:cs typeface="Times New Roman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/>
          <a:p/>
        </p:txBody>
      </p:sp>
      <p:sp>
        <p:nvSpPr>
          <p:cNvPr id="3" name="Holder 3"/>
          <p:cNvSpPr>
            <a:spLocks noGrp="1"/>
          </p:cNvSpPr>
          <p:nvPr>
            <p:ph idx="2" sz="half"/>
          </p:nvPr>
        </p:nvSpPr>
        <p:spPr>
          <a:xfrm>
            <a:off x="388620" y="2313432"/>
            <a:ext cx="3380994" cy="6638544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/>
        </p:txBody>
      </p:sp>
      <p:sp>
        <p:nvSpPr>
          <p:cNvPr id="4" name="Holder 4"/>
          <p:cNvSpPr>
            <a:spLocks noGrp="1"/>
          </p:cNvSpPr>
          <p:nvPr>
            <p:ph idx="3" sz="half"/>
          </p:nvPr>
        </p:nvSpPr>
        <p:spPr>
          <a:xfrm>
            <a:off x="4002785" y="2313432"/>
            <a:ext cx="3380994" cy="6638544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/>
        </p:txBody>
      </p:sp>
      <p:sp>
        <p:nvSpPr>
          <p:cNvPr id="5" name="Holder 5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6" name="Holder 6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</a:fld>
          </a:p>
        </p:txBody>
      </p:sp>
      <p:sp>
        <p:nvSpPr>
          <p:cNvPr id="7" name="Holder 7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dirty="0" smtClean="0" sz="3300" spc="45">
                <a:solidFill>
                  <a:srgbClr val="AF080A"/>
                </a:solidFill>
                <a:latin typeface="Times New Roman"/>
                <a:cs typeface="Times New Roman"/>
              </a:rPr>
              <a:t>#</a:t>
            </a:fld>
            <a:endParaRPr sz="3300">
              <a:latin typeface="Times New Roman"/>
              <a:cs typeface="Times New Roman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/>
          <a:p/>
        </p:txBody>
      </p:sp>
      <p:sp>
        <p:nvSpPr>
          <p:cNvPr id="3" name="Holder 3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</a:fld>
          </a:p>
        </p:txBody>
      </p:sp>
      <p:sp>
        <p:nvSpPr>
          <p:cNvPr id="5" name="Holder 5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dirty="0" smtClean="0" sz="3300" spc="45">
                <a:solidFill>
                  <a:srgbClr val="AF080A"/>
                </a:solidFill>
                <a:latin typeface="Times New Roman"/>
                <a:cs typeface="Times New Roman"/>
              </a:rPr>
              <a:t>#</a:t>
            </a:fld>
            <a:endParaRPr sz="3300">
              <a:latin typeface="Times New Roman"/>
              <a:cs typeface="Times New Roman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</a:fld>
          </a:p>
        </p:txBody>
      </p:sp>
      <p:sp>
        <p:nvSpPr>
          <p:cNvPr id="4" name="Holder 4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dirty="0" smtClean="0" sz="3300" spc="45">
                <a:solidFill>
                  <a:srgbClr val="AF080A"/>
                </a:solidFill>
                <a:latin typeface="Times New Roman"/>
                <a:cs typeface="Times New Roman"/>
              </a:rPr>
              <a:t>#</a:t>
            </a:fld>
            <a:endParaRPr sz="3300">
              <a:latin typeface="Times New Roman"/>
              <a:cs typeface="Times New Roman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4.xml"/><Relationship Id="rId4" Type="http://schemas.openxmlformats.org/officeDocument/2006/relationships/slideLayout" Target="../slideLayouts/slideLayout6.xml"/><Relationship Id="rId5" Type="http://schemas.openxmlformats.org/officeDocument/2006/relationships/slideLayout" Target="../slideLayouts/slideLayout7.xml"/><Relationship Id="rId6" Type="http://schemas.openxmlformats.org/officeDocument/2006/relationships/theme" Target="../theme/theme1.xml"/></Relationships>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88620" y="402335"/>
            <a:ext cx="6995159" cy="1609343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88620" y="2313432"/>
            <a:ext cx="6995159" cy="6638544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>
          <a:xfrm>
            <a:off x="2642616" y="9354312"/>
            <a:ext cx="2487167" cy="502920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>
          <a:xfrm>
            <a:off x="388620" y="9354312"/>
            <a:ext cx="1787652" cy="502920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>
          <a:xfrm>
            <a:off x="6722871" y="9120885"/>
            <a:ext cx="510286" cy="550930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dirty="0" smtClean="0" sz="3300" spc="45">
                <a:solidFill>
                  <a:srgbClr val="AF080A"/>
                </a:solidFill>
                <a:latin typeface="Times New Roman"/>
                <a:cs typeface="Times New Roman"/>
              </a:rPr>
              <a:t>#</a:t>
            </a:fld>
            <a:endParaRPr sz="3300">
              <a:latin typeface="Times New Roman"/>
              <a:cs typeface="Times New Roman"/>
            </a:endParaRPr>
          </a:p>
        </p:txBody>
      </p:sp>
    </p:spTree>
  </p:cSld>
  <p:clrMap folHlink="folHlink" hlink="hlink" accent1="accent1" accent2="accent2" accent3="accent3" accent4="accent4" accent5="accent5" accent6="accent6" tx2="dk2" bg2="lt2" tx1="dk1" bg1="lt1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
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
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jpg"/></Relationships>
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jpg"/></Relationships>
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jpg"/><Relationship Id="rId3" Type="http://schemas.openxmlformats.org/officeDocument/2006/relationships/image" Target="../media/image4.jpg"/></Relationships>
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
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
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.jpg"/><Relationship Id="rId3" Type="http://schemas.openxmlformats.org/officeDocument/2006/relationships/image" Target="../media/image6.jpg"/></Relationships>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029716" y="421640"/>
            <a:ext cx="912494" cy="16510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000" spc="35">
                <a:solidFill>
                  <a:srgbClr val="135615"/>
                </a:solidFill>
                <a:latin typeface="Times New Roman"/>
                <a:cs typeface="Times New Roman"/>
              </a:rPr>
              <a:t>Spatial</a:t>
            </a:r>
            <a:r>
              <a:rPr dirty="0" smtClean="0" sz="1000" spc="10">
                <a:solidFill>
                  <a:srgbClr val="135615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15">
                <a:solidFill>
                  <a:srgbClr val="135615"/>
                </a:solidFill>
                <a:latin typeface="Times New Roman"/>
                <a:cs typeface="Times New Roman"/>
              </a:rPr>
              <a:t>Analysis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2794507" y="417068"/>
            <a:ext cx="2193290" cy="16510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000" spc="45">
                <a:solidFill>
                  <a:srgbClr val="951116"/>
                </a:solidFill>
                <a:latin typeface="Times New Roman"/>
                <a:cs typeface="Times New Roman"/>
              </a:rPr>
              <a:t>(Q</a:t>
            </a:r>
            <a:r>
              <a:rPr dirty="0" smtClean="0" sz="1000" spc="75">
                <a:solidFill>
                  <a:srgbClr val="B10A0F"/>
                </a:solidFill>
                <a:latin typeface="Times New Roman"/>
                <a:cs typeface="Times New Roman"/>
              </a:rPr>
              <a:t>u</a:t>
            </a:r>
            <a:r>
              <a:rPr dirty="0" smtClean="0" sz="1000" spc="50">
                <a:solidFill>
                  <a:srgbClr val="951116"/>
                </a:solidFill>
                <a:latin typeface="Times New Roman"/>
                <a:cs typeface="Times New Roman"/>
              </a:rPr>
              <a:t>a</a:t>
            </a:r>
            <a:r>
              <a:rPr dirty="0" smtClean="0" sz="1000" spc="50">
                <a:solidFill>
                  <a:srgbClr val="B10A0F"/>
                </a:solidFill>
                <a:latin typeface="Times New Roman"/>
                <a:cs typeface="Times New Roman"/>
              </a:rPr>
              <a:t>nt</a:t>
            </a:r>
            <a:r>
              <a:rPr dirty="0" smtClean="0" sz="1000" spc="55">
                <a:solidFill>
                  <a:srgbClr val="B10A0F"/>
                </a:solidFill>
                <a:latin typeface="Times New Roman"/>
                <a:cs typeface="Times New Roman"/>
              </a:rPr>
              <a:t>i</a:t>
            </a:r>
            <a:r>
              <a:rPr dirty="0" smtClean="0" sz="1000" spc="25">
                <a:solidFill>
                  <a:srgbClr val="951116"/>
                </a:solidFill>
                <a:latin typeface="Times New Roman"/>
                <a:cs typeface="Times New Roman"/>
              </a:rPr>
              <a:t>tative</a:t>
            </a:r>
            <a:r>
              <a:rPr dirty="0" smtClean="0" sz="1000" spc="65">
                <a:solidFill>
                  <a:srgbClr val="951116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60">
                <a:solidFill>
                  <a:srgbClr val="951116"/>
                </a:solidFill>
                <a:latin typeface="Times New Roman"/>
                <a:cs typeface="Times New Roman"/>
              </a:rPr>
              <a:t>Mo</a:t>
            </a:r>
            <a:r>
              <a:rPr dirty="0" smtClean="0" sz="1000" spc="90">
                <a:solidFill>
                  <a:srgbClr val="951116"/>
                </a:solidFill>
                <a:latin typeface="Times New Roman"/>
                <a:cs typeface="Times New Roman"/>
              </a:rPr>
              <a:t>r</a:t>
            </a:r>
            <a:r>
              <a:rPr dirty="0" smtClean="0" sz="1000" spc="50">
                <a:solidFill>
                  <a:srgbClr val="B10A0F"/>
                </a:solidFill>
                <a:latin typeface="Times New Roman"/>
                <a:cs typeface="Times New Roman"/>
              </a:rPr>
              <a:t>p</a:t>
            </a:r>
            <a:r>
              <a:rPr dirty="0" smtClean="0" sz="1000" spc="100">
                <a:solidFill>
                  <a:srgbClr val="B10A0F"/>
                </a:solidFill>
                <a:latin typeface="Times New Roman"/>
                <a:cs typeface="Times New Roman"/>
              </a:rPr>
              <a:t>h</a:t>
            </a:r>
            <a:r>
              <a:rPr dirty="0" smtClean="0" sz="1000" spc="0">
                <a:solidFill>
                  <a:srgbClr val="951116"/>
                </a:solidFill>
                <a:latin typeface="Times New Roman"/>
                <a:cs typeface="Times New Roman"/>
              </a:rPr>
              <a:t>o</a:t>
            </a:r>
            <a:r>
              <a:rPr dirty="0" smtClean="0" sz="1000" spc="75">
                <a:solidFill>
                  <a:srgbClr val="B10A0F"/>
                </a:solidFill>
                <a:latin typeface="Times New Roman"/>
                <a:cs typeface="Times New Roman"/>
              </a:rPr>
              <a:t>m</a:t>
            </a:r>
            <a:r>
              <a:rPr dirty="0" smtClean="0" sz="1000" spc="75">
                <a:solidFill>
                  <a:srgbClr val="951116"/>
                </a:solidFill>
                <a:latin typeface="Times New Roman"/>
                <a:cs typeface="Times New Roman"/>
              </a:rPr>
              <a:t>e</a:t>
            </a:r>
            <a:r>
              <a:rPr dirty="0" smtClean="0" sz="1000" spc="-15">
                <a:solidFill>
                  <a:srgbClr val="951116"/>
                </a:solidFill>
                <a:latin typeface="Times New Roman"/>
                <a:cs typeface="Times New Roman"/>
              </a:rPr>
              <a:t>t</a:t>
            </a:r>
            <a:r>
              <a:rPr dirty="0" smtClean="0" sz="1000" spc="165">
                <a:solidFill>
                  <a:srgbClr val="B10A0F"/>
                </a:solidFill>
                <a:latin typeface="Times New Roman"/>
                <a:cs typeface="Times New Roman"/>
              </a:rPr>
              <a:t>r</a:t>
            </a:r>
            <a:r>
              <a:rPr dirty="0" smtClean="0" sz="1000" spc="0">
                <a:solidFill>
                  <a:srgbClr val="951116"/>
                </a:solidFill>
                <a:latin typeface="Times New Roman"/>
                <a:cs typeface="Times New Roman"/>
              </a:rPr>
              <a:t>ic</a:t>
            </a:r>
            <a:r>
              <a:rPr dirty="0" smtClean="0" sz="1000" spc="-50">
                <a:solidFill>
                  <a:srgbClr val="951116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45">
                <a:solidFill>
                  <a:srgbClr val="951116"/>
                </a:solidFill>
                <a:latin typeface="Times New Roman"/>
                <a:cs typeface="Times New Roman"/>
              </a:rPr>
              <a:t>An</a:t>
            </a:r>
            <a:r>
              <a:rPr dirty="0" smtClean="0" sz="1000" spc="90">
                <a:solidFill>
                  <a:srgbClr val="951116"/>
                </a:solidFill>
                <a:latin typeface="Times New Roman"/>
                <a:cs typeface="Times New Roman"/>
              </a:rPr>
              <a:t>a</a:t>
            </a:r>
            <a:r>
              <a:rPr dirty="0" smtClean="0" sz="1000" spc="10">
                <a:solidFill>
                  <a:srgbClr val="B10A0F"/>
                </a:solidFill>
                <a:latin typeface="Times New Roman"/>
                <a:cs typeface="Times New Roman"/>
              </a:rPr>
              <a:t>l</a:t>
            </a:r>
            <a:r>
              <a:rPr dirty="0" smtClean="0" sz="1000" spc="25">
                <a:solidFill>
                  <a:srgbClr val="B10A0F"/>
                </a:solidFill>
                <a:latin typeface="Times New Roman"/>
                <a:cs typeface="Times New Roman"/>
              </a:rPr>
              <a:t>y</a:t>
            </a:r>
            <a:r>
              <a:rPr dirty="0" smtClean="0" sz="1000" spc="0">
                <a:solidFill>
                  <a:srgbClr val="951116"/>
                </a:solidFill>
                <a:latin typeface="Times New Roman"/>
                <a:cs typeface="Times New Roman"/>
              </a:rPr>
              <a:t>s</a:t>
            </a:r>
            <a:r>
              <a:rPr dirty="0" smtClean="0" sz="1000" spc="5">
                <a:solidFill>
                  <a:srgbClr val="B10A0F"/>
                </a:solidFill>
                <a:latin typeface="Times New Roman"/>
                <a:cs typeface="Times New Roman"/>
              </a:rPr>
              <a:t>i</a:t>
            </a:r>
            <a:r>
              <a:rPr dirty="0" smtClean="0" sz="1000" spc="-35">
                <a:solidFill>
                  <a:srgbClr val="951116"/>
                </a:solidFill>
                <a:latin typeface="Times New Roman"/>
                <a:cs typeface="Times New Roman"/>
              </a:rPr>
              <a:t>s</a:t>
            </a:r>
            <a:r>
              <a:rPr dirty="0" smtClean="0" sz="1000" spc="100">
                <a:solidFill>
                  <a:srgbClr val="135615"/>
                </a:solidFill>
                <a:latin typeface="Times New Roman"/>
                <a:cs typeface="Times New Roman"/>
              </a:rPr>
              <a:t>)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993139" y="9024619"/>
            <a:ext cx="6178550" cy="60769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key</a:t>
            </a:r>
            <a:r>
              <a:rPr dirty="0" smtClean="0" sz="130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terms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regarding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drainage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systems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surface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processe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s</a:t>
            </a:r>
            <a:r>
              <a:rPr dirty="0" smtClean="0" sz="1300" spc="100">
                <a:solidFill>
                  <a:srgbClr val="282828"/>
                </a:solidFill>
                <a:latin typeface="Times New Roman"/>
                <a:cs typeface="Times New Roman"/>
              </a:rPr>
              <a:t>,</a:t>
            </a:r>
            <a:r>
              <a:rPr dirty="0" smtClean="0" sz="1300" spc="-105">
                <a:solidFill>
                  <a:srgbClr val="28282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how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tools</a:t>
            </a:r>
            <a:r>
              <a:rPr dirty="0" smtClean="0" sz="1300" spc="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can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be</a:t>
            </a:r>
            <a:endParaRPr sz="1300">
              <a:latin typeface="Times New Roman"/>
              <a:cs typeface="Times New Roman"/>
            </a:endParaRPr>
          </a:p>
          <a:p>
            <a:pPr algn="r" marR="12700">
              <a:lnSpc>
                <a:spcPts val="3155"/>
              </a:lnSpc>
            </a:pPr>
            <a:r>
              <a:rPr dirty="0" smtClean="0" sz="2850" spc="30">
                <a:solidFill>
                  <a:srgbClr val="B10A0F"/>
                </a:solidFill>
                <a:latin typeface="Arial"/>
                <a:cs typeface="Arial"/>
              </a:rPr>
              <a:t>63</a:t>
            </a:r>
            <a:endParaRPr sz="285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5437123" y="421640"/>
            <a:ext cx="1301115" cy="16510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000" spc="65">
                <a:solidFill>
                  <a:srgbClr val="135615"/>
                </a:solidFill>
                <a:latin typeface="Times New Roman"/>
                <a:cs typeface="Times New Roman"/>
              </a:rPr>
              <a:t>Dr.</a:t>
            </a:r>
            <a:r>
              <a:rPr dirty="0" smtClean="0" sz="1000" spc="-40">
                <a:solidFill>
                  <a:srgbClr val="135615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45">
                <a:solidFill>
                  <a:srgbClr val="135615"/>
                </a:solidFill>
                <a:latin typeface="Times New Roman"/>
                <a:cs typeface="Times New Roman"/>
              </a:rPr>
              <a:t>Aurass</a:t>
            </a:r>
            <a:r>
              <a:rPr dirty="0" smtClean="0" sz="1000" spc="50">
                <a:solidFill>
                  <a:srgbClr val="135615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50">
                <a:solidFill>
                  <a:srgbClr val="135615"/>
                </a:solidFill>
                <a:latin typeface="Times New Roman"/>
                <a:cs typeface="Times New Roman"/>
              </a:rPr>
              <a:t>Muhi</a:t>
            </a:r>
            <a:r>
              <a:rPr dirty="0" smtClean="0" sz="1000" spc="80">
                <a:solidFill>
                  <a:srgbClr val="135615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45">
                <a:solidFill>
                  <a:srgbClr val="135615"/>
                </a:solidFill>
                <a:latin typeface="Times New Roman"/>
                <a:cs typeface="Times New Roman"/>
              </a:rPr>
              <a:t>Taha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993139" y="673354"/>
            <a:ext cx="5791200" cy="8277859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21590">
              <a:lnSpc>
                <a:spcPct val="100000"/>
              </a:lnSpc>
            </a:pPr>
            <a:r>
              <a:rPr dirty="0" smtClean="0" sz="1250" spc="60">
                <a:solidFill>
                  <a:srgbClr val="0C1F4F"/>
                </a:solidFill>
                <a:latin typeface="Times New Roman"/>
                <a:cs typeface="Times New Roman"/>
              </a:rPr>
              <a:t>Quantitative</a:t>
            </a:r>
            <a:r>
              <a:rPr dirty="0" smtClean="0" sz="1250" spc="130">
                <a:solidFill>
                  <a:srgbClr val="0C1F4F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5">
                <a:solidFill>
                  <a:srgbClr val="0C1F4F"/>
                </a:solidFill>
                <a:latin typeface="Times New Roman"/>
                <a:cs typeface="Times New Roman"/>
              </a:rPr>
              <a:t>Morphometric</a:t>
            </a:r>
            <a:r>
              <a:rPr dirty="0" smtClean="0" sz="1250" spc="100">
                <a:solidFill>
                  <a:srgbClr val="0C1F4F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C1F4F"/>
                </a:solidFill>
                <a:latin typeface="Times New Roman"/>
                <a:cs typeface="Times New Roman"/>
              </a:rPr>
              <a:t>Analysis: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750"/>
              </a:lnSpc>
              <a:spcBef>
                <a:spcPts val="15"/>
              </a:spcBef>
            </a:pPr>
            <a:endParaRPr sz="750"/>
          </a:p>
          <a:p>
            <a:pPr algn="just" marL="12700" marR="12700" indent="429259">
              <a:lnSpc>
                <a:spcPct val="145400"/>
              </a:lnSpc>
            </a:pP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Morphometry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  </a:t>
            </a:r>
            <a:r>
              <a:rPr dirty="0" smtClean="0" sz="1300" spc="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  </a:t>
            </a:r>
            <a:r>
              <a:rPr dirty="0" smtClean="0" sz="1300" spc="-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  </a:t>
            </a:r>
            <a:r>
              <a:rPr dirty="0" smtClean="0" sz="1300" spc="-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measurement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 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  </a:t>
            </a:r>
            <a:r>
              <a:rPr dirty="0" smtClean="0" sz="1300" spc="-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mathematical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  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analysis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  </a:t>
            </a:r>
            <a:r>
              <a:rPr dirty="0" smtClean="0" sz="1300" spc="-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of  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configuration </a:t>
            </a:r>
            <a:r>
              <a:rPr dirty="0" smtClean="0" sz="1300" spc="-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earth's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surface,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shape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dimension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its</a:t>
            </a:r>
            <a:r>
              <a:rPr dirty="0" smtClean="0" sz="1300" spc="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landforms.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A </a:t>
            </a:r>
            <a:r>
              <a:rPr dirty="0" smtClean="0" sz="1300" spc="-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major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emphasis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geomorphology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over</a:t>
            </a:r>
            <a:r>
              <a:rPr dirty="0" smtClean="0" sz="1300" spc="-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-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past</a:t>
            </a:r>
            <a:r>
              <a:rPr dirty="0" smtClean="0" sz="1300" spc="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several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decades</a:t>
            </a:r>
            <a:r>
              <a:rPr dirty="0" smtClean="0" sz="1300" spc="-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has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been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on</a:t>
            </a:r>
            <a:r>
              <a:rPr dirty="0" smtClean="0" sz="1300" spc="-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development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quantitative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physiographic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methods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describe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evolution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behavior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surface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drainage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networks.</a:t>
            </a:r>
            <a:endParaRPr sz="1300">
              <a:latin typeface="Times New Roman"/>
              <a:cs typeface="Times New Roman"/>
            </a:endParaRPr>
          </a:p>
          <a:p>
            <a:pPr>
              <a:lnSpc>
                <a:spcPts val="750"/>
              </a:lnSpc>
              <a:spcBef>
                <a:spcPts val="1"/>
              </a:spcBef>
            </a:pPr>
            <a:endParaRPr sz="750"/>
          </a:p>
          <a:p>
            <a:pPr algn="just" marL="12700" marR="13335" indent="438784">
              <a:lnSpc>
                <a:spcPct val="145700"/>
              </a:lnSpc>
            </a:pP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morphometric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characteristics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at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watershed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scale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may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contain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important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information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regarding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its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formation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development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because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all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hydrologic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geomorphic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processes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occur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within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 </a:t>
            </a:r>
            <a:r>
              <a:rPr dirty="0" smtClean="0" sz="1300" spc="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watershed.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Morphometric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analysis  </a:t>
            </a:r>
            <a:r>
              <a:rPr dirty="0" smtClean="0" sz="1300" spc="-1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watershed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provides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quantitative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description  of </a:t>
            </a:r>
            <a:r>
              <a:rPr dirty="0" smtClean="0" sz="1300" spc="-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drainage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system, </a:t>
            </a:r>
            <a:r>
              <a:rPr dirty="0" smtClean="0" sz="1300" spc="-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which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an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important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aspect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characterization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watersheds.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GIS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techniques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are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now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day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used</a:t>
            </a:r>
            <a:r>
              <a:rPr dirty="0" smtClean="0" sz="130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for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assessing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various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terrain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morphometric</a:t>
            </a:r>
            <a:r>
              <a:rPr dirty="0" smtClean="0" sz="1300" spc="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parameters</a:t>
            </a:r>
            <a:r>
              <a:rPr dirty="0" smtClean="0" sz="130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-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drainage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basins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watersheds</a:t>
            </a:r>
            <a:r>
              <a:rPr dirty="0" smtClean="0" sz="1300" spc="-1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0">
                <a:solidFill>
                  <a:srgbClr val="282828"/>
                </a:solidFill>
                <a:latin typeface="Times New Roman"/>
                <a:cs typeface="Times New Roman"/>
              </a:rPr>
              <a:t>,</a:t>
            </a:r>
            <a:r>
              <a:rPr dirty="0" smtClean="0" sz="1300" spc="40">
                <a:solidFill>
                  <a:srgbClr val="28282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as</a:t>
            </a:r>
            <a:r>
              <a:rPr dirty="0" smtClean="0" sz="130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they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provide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flexible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environment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powerful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tool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for</a:t>
            </a:r>
            <a:r>
              <a:rPr dirty="0" smtClean="0" sz="1300" spc="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manipulation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analysis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spatial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information.</a:t>
            </a:r>
            <a:endParaRPr sz="1300">
              <a:latin typeface="Times New Roman"/>
              <a:cs typeface="Times New Roman"/>
            </a:endParaRPr>
          </a:p>
          <a:p>
            <a:pPr>
              <a:lnSpc>
                <a:spcPts val="750"/>
              </a:lnSpc>
              <a:spcBef>
                <a:spcPts val="5"/>
              </a:spcBef>
            </a:pPr>
            <a:endParaRPr sz="750"/>
          </a:p>
          <a:p>
            <a:pPr algn="just" marL="12700" marR="12700" indent="438784">
              <a:lnSpc>
                <a:spcPct val="145400"/>
              </a:lnSpc>
            </a:pP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measurement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mathematical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analysis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configuration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70">
                <a:solidFill>
                  <a:srgbClr val="080808"/>
                </a:solidFill>
                <a:latin typeface="Times New Roman"/>
                <a:cs typeface="Times New Roman"/>
              </a:rPr>
              <a:t>ofthe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earth's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surface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shape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dimensions </a:t>
            </a:r>
            <a:r>
              <a:rPr dirty="0" smtClean="0" sz="1300" spc="-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its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landform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provides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 </a:t>
            </a:r>
            <a:r>
              <a:rPr dirty="0" smtClean="0" sz="1300" spc="-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basis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investigation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maps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for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geomorphological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survey.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This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approach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has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recently</a:t>
            </a:r>
            <a:r>
              <a:rPr dirty="0" smtClean="0" sz="130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been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termed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as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Morphometry.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area, </a:t>
            </a:r>
            <a:r>
              <a:rPr dirty="0" smtClean="0" sz="1300" spc="-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altitude,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volume,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slop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e</a:t>
            </a:r>
            <a:r>
              <a:rPr dirty="0" smtClean="0" sz="1300" spc="35">
                <a:solidFill>
                  <a:srgbClr val="282828"/>
                </a:solidFill>
                <a:latin typeface="Times New Roman"/>
                <a:cs typeface="Times New Roman"/>
              </a:rPr>
              <a:t>,</a:t>
            </a:r>
            <a:r>
              <a:rPr dirty="0" smtClean="0" sz="1300" spc="35">
                <a:solidFill>
                  <a:srgbClr val="28282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0">
                <a:solidFill>
                  <a:srgbClr val="28282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profile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texture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landforms</a:t>
            </a:r>
            <a:r>
              <a:rPr dirty="0" smtClean="0" sz="130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comprise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principal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parameters</a:t>
            </a:r>
            <a:r>
              <a:rPr dirty="0" smtClean="0" sz="1300" spc="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investigation.</a:t>
            </a:r>
            <a:endParaRPr sz="1300">
              <a:latin typeface="Times New Roman"/>
              <a:cs typeface="Times New Roman"/>
            </a:endParaRPr>
          </a:p>
          <a:p>
            <a:pPr>
              <a:lnSpc>
                <a:spcPts val="500"/>
              </a:lnSpc>
              <a:spcBef>
                <a:spcPts val="14"/>
              </a:spcBef>
            </a:pPr>
            <a:endParaRPr sz="500"/>
          </a:p>
          <a:p>
            <a:pPr>
              <a:lnSpc>
                <a:spcPts val="1000"/>
              </a:lnSpc>
            </a:pPr>
            <a:endParaRPr sz="1000"/>
          </a:p>
          <a:p>
            <a:pPr marL="12700">
              <a:lnSpc>
                <a:spcPct val="100000"/>
              </a:lnSpc>
            </a:pPr>
            <a:r>
              <a:rPr dirty="0" smtClean="0" sz="1250" spc="50">
                <a:solidFill>
                  <a:srgbClr val="0C1F4F"/>
                </a:solidFill>
                <a:latin typeface="Times New Roman"/>
                <a:cs typeface="Times New Roman"/>
              </a:rPr>
              <a:t>Hydrology</a:t>
            </a:r>
            <a:r>
              <a:rPr dirty="0" smtClean="0" sz="1250" spc="65">
                <a:solidFill>
                  <a:srgbClr val="0C1F4F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C1F4F"/>
                </a:solidFill>
                <a:latin typeface="Times New Roman"/>
                <a:cs typeface="Times New Roman"/>
              </a:rPr>
              <a:t>tools: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750"/>
              </a:lnSpc>
              <a:spcBef>
                <a:spcPts val="3"/>
              </a:spcBef>
            </a:pPr>
            <a:endParaRPr sz="750"/>
          </a:p>
          <a:p>
            <a:pPr algn="just" marL="12700" marR="12700" indent="438784">
              <a:lnSpc>
                <a:spcPct val="146200"/>
              </a:lnSpc>
            </a:pP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Hydrology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tools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are </a:t>
            </a:r>
            <a:r>
              <a:rPr dirty="0" smtClean="0" sz="1300" spc="-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used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model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flow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water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across </a:t>
            </a:r>
            <a:r>
              <a:rPr dirty="0" smtClean="0" sz="1300" spc="-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surface.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Information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about</a:t>
            </a:r>
            <a:r>
              <a:rPr dirty="0" smtClean="0" sz="130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shape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earth's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surface</a:t>
            </a:r>
            <a:r>
              <a:rPr dirty="0" smtClean="0" sz="130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useful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for</a:t>
            </a:r>
            <a:r>
              <a:rPr dirty="0" smtClean="0" sz="1300" spc="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many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field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s</a:t>
            </a:r>
            <a:r>
              <a:rPr dirty="0" smtClean="0" sz="1300" spc="35">
                <a:solidFill>
                  <a:srgbClr val="282828"/>
                </a:solidFill>
                <a:latin typeface="Times New Roman"/>
                <a:cs typeface="Times New Roman"/>
              </a:rPr>
              <a:t>,</a:t>
            </a:r>
            <a:r>
              <a:rPr dirty="0" smtClean="0" sz="1300" spc="100">
                <a:solidFill>
                  <a:srgbClr val="28282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such</a:t>
            </a:r>
            <a:r>
              <a:rPr dirty="0" smtClean="0" sz="1300" spc="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as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regional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planning,</a:t>
            </a:r>
            <a:r>
              <a:rPr dirty="0" smtClean="0" sz="1300" spc="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agriculture</a:t>
            </a:r>
            <a:r>
              <a:rPr dirty="0" smtClean="0" sz="1300" spc="-1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5">
                <a:solidFill>
                  <a:srgbClr val="282828"/>
                </a:solidFill>
                <a:latin typeface="Times New Roman"/>
                <a:cs typeface="Times New Roman"/>
              </a:rPr>
              <a:t>,</a:t>
            </a:r>
            <a:r>
              <a:rPr dirty="0" smtClean="0" sz="1300" spc="30">
                <a:solidFill>
                  <a:srgbClr val="28282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forestry.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These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fields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require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an</a:t>
            </a:r>
            <a:r>
              <a:rPr dirty="0" smtClean="0" sz="1300" spc="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understanding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how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water</a:t>
            </a:r>
            <a:r>
              <a:rPr dirty="0" smtClean="0" sz="1300" spc="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flows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across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an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area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how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changes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that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area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may</a:t>
            </a:r>
            <a:r>
              <a:rPr dirty="0" smtClean="0" sz="1300" spc="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affect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that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flow.</a:t>
            </a:r>
            <a:endParaRPr sz="1300">
              <a:latin typeface="Times New Roman"/>
              <a:cs typeface="Times New Roman"/>
            </a:endParaRPr>
          </a:p>
          <a:p>
            <a:pPr>
              <a:lnSpc>
                <a:spcPts val="750"/>
              </a:lnSpc>
              <a:spcBef>
                <a:spcPts val="5"/>
              </a:spcBef>
            </a:pPr>
            <a:endParaRPr sz="750"/>
          </a:p>
          <a:p>
            <a:pPr algn="just" marL="12700" marR="16510" indent="429259">
              <a:lnSpc>
                <a:spcPct val="145400"/>
              </a:lnSpc>
            </a:pPr>
            <a:r>
              <a:rPr dirty="0" smtClean="0" sz="1300">
                <a:solidFill>
                  <a:srgbClr val="080808"/>
                </a:solidFill>
                <a:latin typeface="Times New Roman"/>
                <a:cs typeface="Times New Roman"/>
              </a:rPr>
              <a:t>When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modeling</a:t>
            </a:r>
            <a:r>
              <a:rPr dirty="0" smtClean="0" sz="130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flow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water,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you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may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want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know</a:t>
            </a:r>
            <a:r>
              <a:rPr dirty="0" smtClean="0" sz="1300" spc="-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where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water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came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from</a:t>
            </a:r>
            <a:r>
              <a:rPr dirty="0" smtClean="0" sz="1300" spc="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where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it</a:t>
            </a:r>
            <a:r>
              <a:rPr dirty="0" smtClean="0" sz="1300" spc="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going.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following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topics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explain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how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use</a:t>
            </a:r>
            <a:r>
              <a:rPr dirty="0" smtClean="0" sz="130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hydrologic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analysis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functions</a:t>
            </a:r>
            <a:r>
              <a:rPr dirty="0" smtClean="0" sz="130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help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model</a:t>
            </a:r>
            <a:r>
              <a:rPr dirty="0" smtClean="0" sz="1300" spc="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movement</a:t>
            </a:r>
            <a:r>
              <a:rPr dirty="0" smtClean="0" sz="1300" spc="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water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across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surface,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concepts</a:t>
            </a:r>
            <a:endParaRPr sz="13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 txBox="1"/>
          <p:nvPr/>
        </p:nvSpPr>
        <p:spPr>
          <a:xfrm>
            <a:off x="993139" y="8924035"/>
            <a:ext cx="3321685" cy="21018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300">
                <a:solidFill>
                  <a:srgbClr val="080808"/>
                </a:solidFill>
                <a:latin typeface="Times New Roman"/>
                <a:cs typeface="Times New Roman"/>
              </a:rPr>
              <a:t>focus</a:t>
            </a:r>
            <a:r>
              <a:rPr dirty="0" smtClean="0" sz="130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on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movement</a:t>
            </a:r>
            <a:r>
              <a:rPr dirty="0" smtClean="0" sz="1300" spc="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-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water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across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surface.</a:t>
            </a:r>
            <a:endParaRPr sz="13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6735571" y="9178035"/>
            <a:ext cx="443230" cy="45085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2900" spc="30" b="1">
                <a:solidFill>
                  <a:srgbClr val="AF0A0F"/>
                </a:solidFill>
                <a:latin typeface="Arial"/>
                <a:cs typeface="Arial"/>
              </a:rPr>
              <a:t>64</a:t>
            </a:r>
            <a:endParaRPr sz="2900"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993139" y="334960"/>
            <a:ext cx="5880100" cy="204025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algn="just" marL="12700" marR="110489" indent="36195">
              <a:lnSpc>
                <a:spcPct val="150200"/>
              </a:lnSpc>
            </a:pPr>
            <a:r>
              <a:rPr dirty="0" smtClean="0" sz="1050" spc="15">
                <a:solidFill>
                  <a:srgbClr val="135615"/>
                </a:solidFill>
                <a:latin typeface="Times New Roman"/>
                <a:cs typeface="Times New Roman"/>
              </a:rPr>
              <a:t>Spatial</a:t>
            </a:r>
            <a:r>
              <a:rPr dirty="0" smtClean="0" sz="1050" spc="-10">
                <a:solidFill>
                  <a:srgbClr val="135615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-5">
                <a:solidFill>
                  <a:srgbClr val="135615"/>
                </a:solidFill>
                <a:latin typeface="Times New Roman"/>
                <a:cs typeface="Times New Roman"/>
              </a:rPr>
              <a:t>Analysis</a:t>
            </a:r>
            <a:r>
              <a:rPr dirty="0" smtClean="0" sz="1050" spc="-5">
                <a:solidFill>
                  <a:srgbClr val="135615"/>
                </a:solidFill>
                <a:latin typeface="Times New Roman"/>
                <a:cs typeface="Times New Roman"/>
              </a:rPr>
              <a:t>                         </a:t>
            </a:r>
            <a:r>
              <a:rPr dirty="0" smtClean="0" sz="1050" spc="85">
                <a:solidFill>
                  <a:srgbClr val="135615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2645" sz="1575" spc="15">
                <a:solidFill>
                  <a:srgbClr val="951116"/>
                </a:solidFill>
                <a:latin typeface="Times New Roman"/>
                <a:cs typeface="Times New Roman"/>
              </a:rPr>
              <a:t>(</a:t>
            </a:r>
            <a:r>
              <a:rPr dirty="0" smtClean="0" baseline="2645" sz="1575" spc="44">
                <a:solidFill>
                  <a:srgbClr val="951116"/>
                </a:solidFill>
                <a:latin typeface="Times New Roman"/>
                <a:cs typeface="Times New Roman"/>
              </a:rPr>
              <a:t>Q</a:t>
            </a:r>
            <a:r>
              <a:rPr dirty="0" smtClean="0" baseline="2645" sz="1575" spc="75">
                <a:solidFill>
                  <a:srgbClr val="AF0A0F"/>
                </a:solidFill>
                <a:latin typeface="Times New Roman"/>
                <a:cs typeface="Times New Roman"/>
              </a:rPr>
              <a:t>u</a:t>
            </a:r>
            <a:r>
              <a:rPr dirty="0" smtClean="0" baseline="2645" sz="1575" spc="44">
                <a:solidFill>
                  <a:srgbClr val="951116"/>
                </a:solidFill>
                <a:latin typeface="Times New Roman"/>
                <a:cs typeface="Times New Roman"/>
              </a:rPr>
              <a:t>a</a:t>
            </a:r>
            <a:r>
              <a:rPr dirty="0" smtClean="0" baseline="2645" sz="1575" spc="37">
                <a:solidFill>
                  <a:srgbClr val="AF0A0F"/>
                </a:solidFill>
                <a:latin typeface="Times New Roman"/>
                <a:cs typeface="Times New Roman"/>
              </a:rPr>
              <a:t>nt</a:t>
            </a:r>
            <a:r>
              <a:rPr dirty="0" smtClean="0" baseline="2645" sz="1575" spc="67">
                <a:solidFill>
                  <a:srgbClr val="AF0A0F"/>
                </a:solidFill>
                <a:latin typeface="Times New Roman"/>
                <a:cs typeface="Times New Roman"/>
              </a:rPr>
              <a:t>i</a:t>
            </a:r>
            <a:r>
              <a:rPr dirty="0" smtClean="0" baseline="2645" sz="1575" spc="7">
                <a:solidFill>
                  <a:srgbClr val="951116"/>
                </a:solidFill>
                <a:latin typeface="Times New Roman"/>
                <a:cs typeface="Times New Roman"/>
              </a:rPr>
              <a:t>tative</a:t>
            </a:r>
            <a:r>
              <a:rPr dirty="0" smtClean="0" baseline="2645" sz="1575" spc="112">
                <a:solidFill>
                  <a:srgbClr val="951116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2645" sz="1575" spc="37">
                <a:solidFill>
                  <a:srgbClr val="951116"/>
                </a:solidFill>
                <a:latin typeface="Times New Roman"/>
                <a:cs typeface="Times New Roman"/>
              </a:rPr>
              <a:t>Mo</a:t>
            </a:r>
            <a:r>
              <a:rPr dirty="0" smtClean="0" baseline="2645" sz="1575" spc="104">
                <a:solidFill>
                  <a:srgbClr val="951116"/>
                </a:solidFill>
                <a:latin typeface="Times New Roman"/>
                <a:cs typeface="Times New Roman"/>
              </a:rPr>
              <a:t>r</a:t>
            </a:r>
            <a:r>
              <a:rPr dirty="0" smtClean="0" baseline="2645" sz="1575" spc="30">
                <a:solidFill>
                  <a:srgbClr val="AF0A0F"/>
                </a:solidFill>
                <a:latin typeface="Times New Roman"/>
                <a:cs typeface="Times New Roman"/>
              </a:rPr>
              <a:t>p</a:t>
            </a:r>
            <a:r>
              <a:rPr dirty="0" smtClean="0" baseline="2645" sz="1575" spc="120">
                <a:solidFill>
                  <a:srgbClr val="AF0A0F"/>
                </a:solidFill>
                <a:latin typeface="Times New Roman"/>
                <a:cs typeface="Times New Roman"/>
              </a:rPr>
              <a:t>h</a:t>
            </a:r>
            <a:r>
              <a:rPr dirty="0" smtClean="0" baseline="2645" sz="1575" spc="-37">
                <a:solidFill>
                  <a:srgbClr val="951116"/>
                </a:solidFill>
                <a:latin typeface="Times New Roman"/>
                <a:cs typeface="Times New Roman"/>
              </a:rPr>
              <a:t>o</a:t>
            </a:r>
            <a:r>
              <a:rPr dirty="0" smtClean="0" baseline="2645" sz="1575" spc="60">
                <a:solidFill>
                  <a:srgbClr val="AF0A0F"/>
                </a:solidFill>
                <a:latin typeface="Times New Roman"/>
                <a:cs typeface="Times New Roman"/>
              </a:rPr>
              <a:t>m</a:t>
            </a:r>
            <a:r>
              <a:rPr dirty="0" smtClean="0" baseline="2645" sz="1575" spc="82">
                <a:solidFill>
                  <a:srgbClr val="951116"/>
                </a:solidFill>
                <a:latin typeface="Times New Roman"/>
                <a:cs typeface="Times New Roman"/>
              </a:rPr>
              <a:t>e</a:t>
            </a:r>
            <a:r>
              <a:rPr dirty="0" smtClean="0" baseline="2645" sz="1575" spc="-44">
                <a:solidFill>
                  <a:srgbClr val="951116"/>
                </a:solidFill>
                <a:latin typeface="Times New Roman"/>
                <a:cs typeface="Times New Roman"/>
              </a:rPr>
              <a:t>t</a:t>
            </a:r>
            <a:r>
              <a:rPr dirty="0" smtClean="0" baseline="2645" sz="1575" spc="225">
                <a:solidFill>
                  <a:srgbClr val="AF0A0F"/>
                </a:solidFill>
                <a:latin typeface="Times New Roman"/>
                <a:cs typeface="Times New Roman"/>
              </a:rPr>
              <a:t>r</a:t>
            </a:r>
            <a:r>
              <a:rPr dirty="0" smtClean="0" baseline="2645" sz="1575" spc="-30">
                <a:solidFill>
                  <a:srgbClr val="951116"/>
                </a:solidFill>
                <a:latin typeface="Times New Roman"/>
                <a:cs typeface="Times New Roman"/>
              </a:rPr>
              <a:t>ic</a:t>
            </a:r>
            <a:r>
              <a:rPr dirty="0" smtClean="0" baseline="2645" sz="1575" spc="-89">
                <a:solidFill>
                  <a:srgbClr val="951116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2645" sz="1575" spc="22">
                <a:solidFill>
                  <a:srgbClr val="951116"/>
                </a:solidFill>
                <a:latin typeface="Times New Roman"/>
                <a:cs typeface="Times New Roman"/>
              </a:rPr>
              <a:t>An</a:t>
            </a:r>
            <a:r>
              <a:rPr dirty="0" smtClean="0" baseline="2645" sz="1575" spc="89">
                <a:solidFill>
                  <a:srgbClr val="951116"/>
                </a:solidFill>
                <a:latin typeface="Times New Roman"/>
                <a:cs typeface="Times New Roman"/>
              </a:rPr>
              <a:t>a</a:t>
            </a:r>
            <a:r>
              <a:rPr dirty="0" smtClean="0" baseline="2645" sz="1575" spc="-7">
                <a:solidFill>
                  <a:srgbClr val="AF0A0F"/>
                </a:solidFill>
                <a:latin typeface="Times New Roman"/>
                <a:cs typeface="Times New Roman"/>
              </a:rPr>
              <a:t>l</a:t>
            </a:r>
            <a:r>
              <a:rPr dirty="0" smtClean="0" baseline="2645" sz="1575" spc="0">
                <a:solidFill>
                  <a:srgbClr val="AF0A0F"/>
                </a:solidFill>
                <a:latin typeface="Times New Roman"/>
                <a:cs typeface="Times New Roman"/>
              </a:rPr>
              <a:t>y</a:t>
            </a:r>
            <a:r>
              <a:rPr dirty="0" smtClean="0" baseline="2645" sz="1575" spc="-22">
                <a:solidFill>
                  <a:srgbClr val="951116"/>
                </a:solidFill>
                <a:latin typeface="Times New Roman"/>
                <a:cs typeface="Times New Roman"/>
              </a:rPr>
              <a:t>s</a:t>
            </a:r>
            <a:r>
              <a:rPr dirty="0" smtClean="0" baseline="2645" sz="1575" spc="-15">
                <a:solidFill>
                  <a:srgbClr val="AF0A0F"/>
                </a:solidFill>
                <a:latin typeface="Times New Roman"/>
                <a:cs typeface="Times New Roman"/>
              </a:rPr>
              <a:t>i</a:t>
            </a:r>
            <a:r>
              <a:rPr dirty="0" smtClean="0" baseline="2645" sz="1575" spc="-75">
                <a:solidFill>
                  <a:srgbClr val="951116"/>
                </a:solidFill>
                <a:latin typeface="Times New Roman"/>
                <a:cs typeface="Times New Roman"/>
              </a:rPr>
              <a:t>s</a:t>
            </a:r>
            <a:r>
              <a:rPr dirty="0" smtClean="0" baseline="2645" sz="1575" spc="127">
                <a:solidFill>
                  <a:srgbClr val="135615"/>
                </a:solidFill>
                <a:latin typeface="Times New Roman"/>
                <a:cs typeface="Times New Roman"/>
              </a:rPr>
              <a:t>)</a:t>
            </a:r>
            <a:r>
              <a:rPr dirty="0" smtClean="0" baseline="2645" sz="1575" spc="127">
                <a:solidFill>
                  <a:srgbClr val="135615"/>
                </a:solidFill>
                <a:latin typeface="Times New Roman"/>
                <a:cs typeface="Times New Roman"/>
              </a:rPr>
              <a:t>             </a:t>
            </a:r>
            <a:r>
              <a:rPr dirty="0" smtClean="0" baseline="2645" sz="1575" spc="89">
                <a:solidFill>
                  <a:srgbClr val="135615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50">
                <a:solidFill>
                  <a:srgbClr val="135615"/>
                </a:solidFill>
                <a:latin typeface="Times New Roman"/>
                <a:cs typeface="Times New Roman"/>
              </a:rPr>
              <a:t>Dr.</a:t>
            </a:r>
            <a:r>
              <a:rPr dirty="0" smtClean="0" sz="1050" spc="-60">
                <a:solidFill>
                  <a:srgbClr val="135615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20">
                <a:solidFill>
                  <a:srgbClr val="135615"/>
                </a:solidFill>
                <a:latin typeface="Times New Roman"/>
                <a:cs typeface="Times New Roman"/>
              </a:rPr>
              <a:t>Aurass</a:t>
            </a:r>
            <a:r>
              <a:rPr dirty="0" smtClean="0" sz="1050" spc="30">
                <a:solidFill>
                  <a:srgbClr val="135615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25">
                <a:solidFill>
                  <a:srgbClr val="135615"/>
                </a:solidFill>
                <a:latin typeface="Times New Roman"/>
                <a:cs typeface="Times New Roman"/>
              </a:rPr>
              <a:t>Muhi</a:t>
            </a:r>
            <a:r>
              <a:rPr dirty="0" smtClean="0" sz="1050" spc="60">
                <a:solidFill>
                  <a:srgbClr val="135615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15">
                <a:solidFill>
                  <a:srgbClr val="135615"/>
                </a:solidFill>
                <a:latin typeface="Times New Roman"/>
                <a:cs typeface="Times New Roman"/>
              </a:rPr>
              <a:t>Taha</a:t>
            </a:r>
            <a:r>
              <a:rPr dirty="0" smtClean="0" sz="1050" spc="5">
                <a:solidFill>
                  <a:srgbClr val="13561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used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extract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hydrologic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information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from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digital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elevation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model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(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DEM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),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sample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hydrologic</a:t>
            </a:r>
            <a:r>
              <a:rPr dirty="0" smtClean="0" sz="1300" spc="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analysis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applications.</a:t>
            </a:r>
            <a:endParaRPr sz="1300">
              <a:latin typeface="Times New Roman"/>
              <a:cs typeface="Times New Roman"/>
            </a:endParaRPr>
          </a:p>
          <a:p>
            <a:pPr>
              <a:lnSpc>
                <a:spcPts val="700"/>
              </a:lnSpc>
              <a:spcBef>
                <a:spcPts val="19"/>
              </a:spcBef>
            </a:pPr>
            <a:endParaRPr sz="700"/>
          </a:p>
          <a:p>
            <a:pPr marL="21590" marR="106045" indent="429259">
              <a:lnSpc>
                <a:spcPct val="147700"/>
              </a:lnSpc>
            </a:pP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Hydrology</a:t>
            </a:r>
            <a:r>
              <a:rPr dirty="0" smtClean="0" sz="1300" spc="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tools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can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be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applied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individually</a:t>
            </a:r>
            <a:r>
              <a:rPr dirty="0" smtClean="0" sz="1300" spc="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or</a:t>
            </a:r>
            <a:r>
              <a:rPr dirty="0" smtClean="0" sz="130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used</a:t>
            </a:r>
            <a:r>
              <a:rPr dirty="0" smtClean="0" sz="1300" spc="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sequence</a:t>
            </a:r>
            <a:r>
              <a:rPr dirty="0" smtClean="0" sz="130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create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stream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network</a:t>
            </a:r>
            <a:r>
              <a:rPr dirty="0" smtClean="0" sz="130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or</a:t>
            </a:r>
            <a:r>
              <a:rPr dirty="0" smtClean="0" sz="130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delineate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watersheds.</a:t>
            </a:r>
            <a:endParaRPr sz="1300">
              <a:latin typeface="Times New Roman"/>
              <a:cs typeface="Times New Roman"/>
            </a:endParaRPr>
          </a:p>
          <a:p>
            <a:pPr>
              <a:lnSpc>
                <a:spcPts val="1000"/>
              </a:lnSpc>
            </a:pPr>
            <a:endParaRPr sz="1000"/>
          </a:p>
          <a:p>
            <a:pPr>
              <a:lnSpc>
                <a:spcPts val="1200"/>
              </a:lnSpc>
              <a:spcBef>
                <a:spcPts val="66"/>
              </a:spcBef>
            </a:pPr>
            <a:endParaRPr sz="1200"/>
          </a:p>
          <a:p>
            <a:pPr algn="r" marR="12700">
              <a:lnSpc>
                <a:spcPct val="100000"/>
              </a:lnSpc>
            </a:pPr>
            <a:r>
              <a:rPr dirty="0" smtClean="0" sz="1650" spc="-160">
                <a:solidFill>
                  <a:srgbClr val="080808"/>
                </a:solidFill>
                <a:latin typeface="Arial"/>
                <a:cs typeface="Arial"/>
              </a:rPr>
              <a:t>I</a:t>
            </a:r>
            <a:endParaRPr sz="165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993139" y="7321042"/>
            <a:ext cx="5786755" cy="152082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250" spc="20" b="1">
                <a:solidFill>
                  <a:srgbClr val="0E2152"/>
                </a:solidFill>
                <a:latin typeface="Times New Roman"/>
                <a:cs typeface="Times New Roman"/>
              </a:rPr>
              <a:t>Understanding</a:t>
            </a:r>
            <a:r>
              <a:rPr dirty="0" smtClean="0" sz="1250" spc="85" b="1">
                <a:solidFill>
                  <a:srgbClr val="0E2152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 b="1">
                <a:solidFill>
                  <a:srgbClr val="0E2152"/>
                </a:solidFill>
                <a:latin typeface="Times New Roman"/>
                <a:cs typeface="Times New Roman"/>
              </a:rPr>
              <a:t>Drainage</a:t>
            </a:r>
            <a:r>
              <a:rPr dirty="0" smtClean="0" sz="1250" spc="10" b="1">
                <a:solidFill>
                  <a:srgbClr val="0E2152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5" b="1">
                <a:solidFill>
                  <a:srgbClr val="0E2152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5">
                <a:solidFill>
                  <a:srgbClr val="0E2152"/>
                </a:solidFill>
                <a:latin typeface="Times New Roman"/>
                <a:cs typeface="Times New Roman"/>
              </a:rPr>
              <a:t>Systems: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1300"/>
              </a:lnSpc>
              <a:spcBef>
                <a:spcPts val="54"/>
              </a:spcBef>
            </a:pPr>
            <a:endParaRPr sz="1300"/>
          </a:p>
          <a:p>
            <a:pPr algn="just" marL="12700" marR="12700" indent="438784">
              <a:lnSpc>
                <a:spcPct val="144600"/>
              </a:lnSpc>
            </a:pP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area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upon</a:t>
            </a:r>
            <a:r>
              <a:rPr dirty="0" smtClean="0" sz="130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which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waterfalls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network</a:t>
            </a:r>
            <a:r>
              <a:rPr dirty="0" smtClean="0" sz="130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through</a:t>
            </a:r>
            <a:r>
              <a:rPr dirty="0" smtClean="0" sz="130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which</a:t>
            </a:r>
            <a:r>
              <a:rPr dirty="0" smtClean="0" sz="1300" spc="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it</a:t>
            </a:r>
            <a:r>
              <a:rPr dirty="0" smtClean="0" sz="130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travels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an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outlet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are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referred</a:t>
            </a:r>
            <a:r>
              <a:rPr dirty="0" smtClean="0" sz="130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as</a:t>
            </a:r>
            <a:r>
              <a:rPr dirty="0" smtClean="0" sz="1300" spc="-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-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drainage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system.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flow</a:t>
            </a:r>
            <a:r>
              <a:rPr dirty="0" smtClean="0" sz="1300" spc="-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-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water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through</a:t>
            </a:r>
            <a:r>
              <a:rPr dirty="0" smtClean="0" sz="130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drainage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system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only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subset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what</a:t>
            </a:r>
            <a:r>
              <a:rPr dirty="0" smtClean="0" sz="1300" spc="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commonly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referred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as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hydrologic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cycle,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which</a:t>
            </a:r>
            <a:r>
              <a:rPr dirty="0" smtClean="0" sz="130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also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includes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precipitation,</a:t>
            </a:r>
            <a:r>
              <a:rPr dirty="0" smtClean="0" sz="1300" spc="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evapotranspiration,</a:t>
            </a:r>
            <a:r>
              <a:rPr dirty="0" smtClean="0" sz="1300" spc="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groundwater</a:t>
            </a:r>
            <a:r>
              <a:rPr dirty="0" smtClean="0" sz="1300" spc="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flow.</a:t>
            </a:r>
            <a:r>
              <a:rPr dirty="0" smtClean="0" sz="1300" spc="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hydrology</a:t>
            </a:r>
            <a:r>
              <a:rPr dirty="0" smtClean="0" sz="130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tools</a:t>
            </a:r>
            <a:endParaRPr sz="1300">
              <a:latin typeface="Times New Roman"/>
              <a:cs typeface="Times New Roman"/>
            </a:endParaRPr>
          </a:p>
        </p:txBody>
      </p:sp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1001267" y="2020823"/>
          <a:ext cx="5838444" cy="5301233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303020"/>
                <a:gridCol w="4517136"/>
              </a:tblGrid>
              <a:tr h="301751">
                <a:tc gridSpan="2">
                  <a:txBody>
                    <a:bodyPr/>
                    <a:lstStyle/>
                    <a:p>
                      <a:pPr marL="534670">
                        <a:lnSpc>
                          <a:spcPts val="990"/>
                        </a:lnSpc>
                        <a:tabLst>
                          <a:tab pos="3222625" algn="l"/>
                        </a:tabLst>
                      </a:pPr>
                      <a:r>
                        <a:rPr dirty="0" smtClean="0" sz="105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Tool</a:t>
                      </a:r>
                      <a:r>
                        <a:rPr dirty="0" smtClean="0" sz="105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	</a:t>
                      </a:r>
                      <a:r>
                        <a:rPr dirty="0" smtClean="0" sz="105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Description</a:t>
                      </a:r>
                      <a:endParaRPr sz="1050">
                        <a:latin typeface="Times New Roman"/>
                        <a:cs typeface="Times New Roman"/>
                      </a:endParaRPr>
                    </a:p>
                    <a:p>
                      <a:pPr marL="4445">
                        <a:lnSpc>
                          <a:spcPts val="1120"/>
                        </a:lnSpc>
                        <a:tabLst>
                          <a:tab pos="1320800" algn="l"/>
                        </a:tabLst>
                      </a:pPr>
                      <a:r>
                        <a:rPr dirty="0" smtClean="0" sz="1650">
                          <a:solidFill>
                            <a:srgbClr val="080808"/>
                          </a:solidFill>
                          <a:latin typeface="Arial"/>
                          <a:cs typeface="Arial"/>
                        </a:rPr>
                        <a:t>I</a:t>
                      </a:r>
                      <a:r>
                        <a:rPr dirty="0" smtClean="0" sz="1650">
                          <a:solidFill>
                            <a:srgbClr val="080808"/>
                          </a:solidFill>
                          <a:latin typeface="Arial"/>
                          <a:cs typeface="Arial"/>
                        </a:rPr>
                        <a:t>	</a:t>
                      </a:r>
                      <a:r>
                        <a:rPr dirty="0" smtClean="0" sz="80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II</a:t>
                      </a:r>
                      <a:endParaRPr sz="8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8288">
                      <a:solidFill>
                        <a:srgbClr val="000000"/>
                      </a:solidFill>
                      <a:prstDash val="solid"/>
                    </a:lnL>
                    <a:lnR w="9144">
                      <a:solidFill>
                        <a:srgbClr val="000000"/>
                      </a:solidFill>
                      <a:prstDash val="solid"/>
                    </a:lnR>
                    <a:lnT w="18288">
                      <a:solidFill>
                        <a:srgbClr val="000000"/>
                      </a:solidFill>
                      <a:prstDash val="solid"/>
                    </a:lnT>
                    <a:lnB w="4572">
                      <a:solidFill>
                        <a:srgbClr val="0008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</a:tr>
              <a:tr h="292608">
                <a:tc>
                  <a:txBody>
                    <a:bodyPr/>
                    <a:lstStyle/>
                    <a:p>
                      <a:pPr algn="ctr" marL="35560">
                        <a:lnSpc>
                          <a:spcPct val="100000"/>
                        </a:lnSpc>
                      </a:pPr>
                      <a:r>
                        <a:rPr dirty="0" smtClean="0" sz="1050">
                          <a:solidFill>
                            <a:srgbClr val="0F0AC1"/>
                          </a:solidFill>
                          <a:latin typeface="Times New Roman"/>
                          <a:cs typeface="Times New Roman"/>
                        </a:rPr>
                        <a:t>Basin</a:t>
                      </a:r>
                      <a:endParaRPr sz="10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8288">
                      <a:solidFill>
                        <a:srgbClr val="000000"/>
                      </a:solidFill>
                      <a:prstDash val="solid"/>
                    </a:lnL>
                    <a:lnR w="4572">
                      <a:solidFill>
                        <a:srgbClr val="000000"/>
                      </a:solidFill>
                      <a:prstDash val="solid"/>
                    </a:lnR>
                    <a:lnT w="4572">
                      <a:solidFill>
                        <a:srgbClr val="000800"/>
                      </a:solidFill>
                      <a:prstDash val="solid"/>
                    </a:lnT>
                    <a:lnB w="18288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0485">
                        <a:lnSpc>
                          <a:spcPct val="100000"/>
                        </a:lnSpc>
                      </a:pPr>
                      <a:r>
                        <a:rPr dirty="0" smtClean="0" sz="105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Creates</a:t>
                      </a:r>
                      <a:r>
                        <a:rPr dirty="0" smtClean="0" sz="1050" spc="75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050" spc="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a</a:t>
                      </a:r>
                      <a:r>
                        <a:rPr dirty="0" smtClean="0" sz="1050" spc="-45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050" spc="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raster</a:t>
                      </a:r>
                      <a:r>
                        <a:rPr dirty="0" smtClean="0" sz="1050" spc="10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050" spc="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delineating</a:t>
                      </a:r>
                      <a:r>
                        <a:rPr dirty="0" smtClean="0" sz="1050" spc="55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050" spc="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all</a:t>
                      </a:r>
                      <a:r>
                        <a:rPr dirty="0" smtClean="0" sz="1050" spc="15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050" spc="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drainage</a:t>
                      </a:r>
                      <a:r>
                        <a:rPr dirty="0" smtClean="0" sz="1050" spc="1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050" spc="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basins.</a:t>
                      </a:r>
                      <a:endParaRPr sz="10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4572">
                      <a:solidFill>
                        <a:srgbClr val="000000"/>
                      </a:solidFill>
                      <a:prstDash val="solid"/>
                    </a:lnL>
                    <a:lnR w="9144">
                      <a:solidFill>
                        <a:srgbClr val="000000"/>
                      </a:solidFill>
                      <a:prstDash val="solid"/>
                    </a:lnR>
                    <a:lnT w="4572">
                      <a:solidFill>
                        <a:srgbClr val="000800"/>
                      </a:solidFill>
                      <a:prstDash val="solid"/>
                    </a:lnT>
                    <a:lnB w="18288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92608">
                <a:tc>
                  <a:txBody>
                    <a:bodyPr/>
                    <a:lstStyle/>
                    <a:p>
                      <a:pPr algn="ctr" marL="53340">
                        <a:lnSpc>
                          <a:spcPct val="100000"/>
                        </a:lnSpc>
                      </a:pPr>
                      <a:r>
                        <a:rPr dirty="0" smtClean="0" sz="1050" spc="-25">
                          <a:solidFill>
                            <a:srgbClr val="0F0AC1"/>
                          </a:solidFill>
                          <a:latin typeface="Times New Roman"/>
                          <a:cs typeface="Times New Roman"/>
                        </a:rPr>
                        <a:t>F</a:t>
                      </a:r>
                      <a:r>
                        <a:rPr dirty="0" smtClean="0" sz="1050" spc="0">
                          <a:solidFill>
                            <a:srgbClr val="0A05E2"/>
                          </a:solidFill>
                          <a:latin typeface="Times New Roman"/>
                          <a:cs typeface="Times New Roman"/>
                        </a:rPr>
                        <a:t>ill</a:t>
                      </a:r>
                      <a:endParaRPr sz="10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8288">
                      <a:solidFill>
                        <a:srgbClr val="000000"/>
                      </a:solidFill>
                      <a:prstDash val="solid"/>
                    </a:lnL>
                    <a:lnR w="4572">
                      <a:solidFill>
                        <a:srgbClr val="000000"/>
                      </a:solidFill>
                      <a:prstDash val="solid"/>
                    </a:lnR>
                    <a:lnT w="18288">
                      <a:solidFill>
                        <a:srgbClr val="000000"/>
                      </a:solidFill>
                      <a:prstDash val="solid"/>
                    </a:lnT>
                    <a:lnB w="13716">
                      <a:solidFill>
                        <a:srgbClr val="03030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0485">
                        <a:lnSpc>
                          <a:spcPct val="100000"/>
                        </a:lnSpc>
                      </a:pPr>
                      <a:r>
                        <a:rPr dirty="0" smtClean="0" sz="105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Fills</a:t>
                      </a:r>
                      <a:r>
                        <a:rPr dirty="0" smtClean="0" sz="1050" spc="8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050" spc="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sinks</a:t>
                      </a:r>
                      <a:r>
                        <a:rPr dirty="0" smtClean="0" sz="1050" spc="35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050" spc="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in</a:t>
                      </a:r>
                      <a:r>
                        <a:rPr dirty="0" smtClean="0" sz="1050" spc="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050" spc="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a</a:t>
                      </a:r>
                      <a:r>
                        <a:rPr dirty="0" smtClean="0" sz="1050" spc="25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050" spc="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sutface</a:t>
                      </a:r>
                      <a:r>
                        <a:rPr dirty="0" smtClean="0" sz="1050" spc="-5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050" spc="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raster</a:t>
                      </a:r>
                      <a:r>
                        <a:rPr dirty="0" smtClean="0" sz="1050" spc="10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050" spc="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to</a:t>
                      </a:r>
                      <a:r>
                        <a:rPr dirty="0" smtClean="0" sz="1050" spc="65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050" spc="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remove</a:t>
                      </a:r>
                      <a:r>
                        <a:rPr dirty="0" smtClean="0" sz="1050" spc="75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050" spc="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small</a:t>
                      </a:r>
                      <a:r>
                        <a:rPr dirty="0" smtClean="0" sz="1050" spc="2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050" spc="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imperfections</a:t>
                      </a:r>
                      <a:r>
                        <a:rPr dirty="0" smtClean="0" sz="1050" spc="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050" spc="-10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050" spc="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in</a:t>
                      </a:r>
                      <a:r>
                        <a:rPr dirty="0" smtClean="0" sz="1050" spc="4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050" spc="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the</a:t>
                      </a:r>
                      <a:r>
                        <a:rPr dirty="0" smtClean="0" sz="1050" spc="45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050" spc="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data.</a:t>
                      </a:r>
                      <a:endParaRPr sz="10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4572">
                      <a:solidFill>
                        <a:srgbClr val="000000"/>
                      </a:solidFill>
                      <a:prstDash val="solid"/>
                    </a:lnL>
                    <a:lnR w="9144">
                      <a:solidFill>
                        <a:srgbClr val="000000"/>
                      </a:solidFill>
                      <a:prstDash val="solid"/>
                    </a:lnR>
                    <a:lnT w="18288">
                      <a:solidFill>
                        <a:srgbClr val="000000"/>
                      </a:solidFill>
                      <a:prstDash val="solid"/>
                    </a:lnT>
                    <a:lnB w="13716">
                      <a:solidFill>
                        <a:srgbClr val="030303"/>
                      </a:solidFill>
                      <a:prstDash val="solid"/>
                    </a:lnB>
                  </a:tcPr>
                </a:tc>
              </a:tr>
              <a:tr h="539496">
                <a:tc>
                  <a:txBody>
                    <a:bodyPr/>
                    <a:lstStyle/>
                    <a:p>
                      <a:pPr marL="77470">
                        <a:lnSpc>
                          <a:spcPct val="100000"/>
                        </a:lnSpc>
                      </a:pPr>
                      <a:r>
                        <a:rPr dirty="0" smtClean="0" sz="1050" spc="-25">
                          <a:solidFill>
                            <a:srgbClr val="0F0AC1"/>
                          </a:solidFill>
                          <a:latin typeface="Times New Roman"/>
                          <a:cs typeface="Times New Roman"/>
                        </a:rPr>
                        <a:t>F</a:t>
                      </a:r>
                      <a:r>
                        <a:rPr dirty="0" smtClean="0" sz="1050" spc="55">
                          <a:solidFill>
                            <a:srgbClr val="0A05E2"/>
                          </a:solidFill>
                          <a:latin typeface="Times New Roman"/>
                          <a:cs typeface="Times New Roman"/>
                        </a:rPr>
                        <a:t>l</a:t>
                      </a:r>
                      <a:r>
                        <a:rPr dirty="0" smtClean="0" sz="1050" spc="0">
                          <a:solidFill>
                            <a:srgbClr val="0F0AC1"/>
                          </a:solidFill>
                          <a:latin typeface="Times New Roman"/>
                          <a:cs typeface="Times New Roman"/>
                        </a:rPr>
                        <a:t>ow</a:t>
                      </a:r>
                      <a:r>
                        <a:rPr dirty="0" smtClean="0" sz="1050" spc="35">
                          <a:solidFill>
                            <a:srgbClr val="0F0AC1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050" spc="0">
                          <a:solidFill>
                            <a:srgbClr val="0F0AC1"/>
                          </a:solidFill>
                          <a:latin typeface="Times New Roman"/>
                          <a:cs typeface="Times New Roman"/>
                        </a:rPr>
                        <a:t>Accumu</a:t>
                      </a:r>
                      <a:r>
                        <a:rPr dirty="0" smtClean="0" sz="1050" spc="-145">
                          <a:solidFill>
                            <a:srgbClr val="0F0AC1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050" spc="55">
                          <a:solidFill>
                            <a:srgbClr val="0A05E2"/>
                          </a:solidFill>
                          <a:latin typeface="Times New Roman"/>
                          <a:cs typeface="Times New Roman"/>
                        </a:rPr>
                        <a:t>l</a:t>
                      </a:r>
                      <a:r>
                        <a:rPr dirty="0" smtClean="0" sz="1050" spc="0">
                          <a:solidFill>
                            <a:srgbClr val="0F0AC1"/>
                          </a:solidFill>
                          <a:latin typeface="Times New Roman"/>
                          <a:cs typeface="Times New Roman"/>
                        </a:rPr>
                        <a:t>ation</a:t>
                      </a:r>
                      <a:endParaRPr sz="10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8288">
                      <a:solidFill>
                        <a:srgbClr val="000000"/>
                      </a:solidFill>
                      <a:prstDash val="solid"/>
                    </a:lnL>
                    <a:lnR w="4572">
                      <a:solidFill>
                        <a:srgbClr val="000000"/>
                      </a:solidFill>
                      <a:prstDash val="solid"/>
                    </a:lnR>
                    <a:lnT w="13716">
                      <a:solidFill>
                        <a:srgbClr val="030303"/>
                      </a:solidFill>
                      <a:prstDash val="solid"/>
                    </a:lnT>
                    <a:lnB w="27432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0485" marR="335280">
                        <a:lnSpc>
                          <a:spcPct val="154300"/>
                        </a:lnSpc>
                      </a:pPr>
                      <a:r>
                        <a:rPr dirty="0" smtClean="0" sz="105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Creates</a:t>
                      </a:r>
                      <a:r>
                        <a:rPr dirty="0" smtClean="0" sz="1050" spc="75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050" spc="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a</a:t>
                      </a:r>
                      <a:r>
                        <a:rPr dirty="0" smtClean="0" sz="1050" spc="25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050" spc="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raster</a:t>
                      </a:r>
                      <a:r>
                        <a:rPr dirty="0" smtClean="0" sz="1050" spc="10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050" spc="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of</a:t>
                      </a:r>
                      <a:r>
                        <a:rPr dirty="0" smtClean="0" sz="1050" spc="4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050" spc="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accumulated</a:t>
                      </a:r>
                      <a:r>
                        <a:rPr dirty="0" smtClean="0" sz="1050" spc="75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050" spc="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flow</a:t>
                      </a:r>
                      <a:r>
                        <a:rPr dirty="0" smtClean="0" sz="1050" spc="125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050" spc="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into</a:t>
                      </a:r>
                      <a:r>
                        <a:rPr dirty="0" smtClean="0" sz="1050" spc="55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050" spc="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each</a:t>
                      </a:r>
                      <a:r>
                        <a:rPr dirty="0" smtClean="0" sz="1050" spc="75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050" spc="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cell.</a:t>
                      </a:r>
                      <a:r>
                        <a:rPr dirty="0" smtClean="0" sz="1050" spc="5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050" spc="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A</a:t>
                      </a:r>
                      <a:r>
                        <a:rPr dirty="0" smtClean="0" sz="1050" spc="-2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050" spc="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weight</a:t>
                      </a:r>
                      <a:r>
                        <a:rPr dirty="0" smtClean="0" sz="1050" spc="-1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050" spc="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factor</a:t>
                      </a:r>
                      <a:r>
                        <a:rPr dirty="0" smtClean="0" sz="1050" spc="45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050" spc="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can</a:t>
                      </a:r>
                      <a:r>
                        <a:rPr dirty="0" smtClean="0" sz="1050" spc="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050" spc="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optionally</a:t>
                      </a:r>
                      <a:r>
                        <a:rPr dirty="0" smtClean="0" sz="1050" spc="5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050" spc="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be</a:t>
                      </a:r>
                      <a:r>
                        <a:rPr dirty="0" smtClean="0" sz="1050" spc="55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050" spc="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applied.</a:t>
                      </a:r>
                      <a:endParaRPr sz="10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4572">
                      <a:solidFill>
                        <a:srgbClr val="000000"/>
                      </a:solidFill>
                      <a:prstDash val="solid"/>
                    </a:lnL>
                    <a:lnR w="9144">
                      <a:solidFill>
                        <a:srgbClr val="000000"/>
                      </a:solidFill>
                      <a:prstDash val="solid"/>
                    </a:lnR>
                    <a:lnT w="13716">
                      <a:solidFill>
                        <a:srgbClr val="030303"/>
                      </a:solidFill>
                      <a:prstDash val="solid"/>
                    </a:lnT>
                    <a:lnB w="27432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539495">
                <a:tc>
                  <a:txBody>
                    <a:bodyPr/>
                    <a:lstStyle/>
                    <a:p>
                      <a:pPr marL="214629">
                        <a:lnSpc>
                          <a:spcPct val="100000"/>
                        </a:lnSpc>
                      </a:pPr>
                      <a:r>
                        <a:rPr dirty="0" smtClean="0" sz="1050">
                          <a:solidFill>
                            <a:srgbClr val="0F0AC1"/>
                          </a:solidFill>
                          <a:latin typeface="Times New Roman"/>
                          <a:cs typeface="Times New Roman"/>
                        </a:rPr>
                        <a:t>Flow</a:t>
                      </a:r>
                      <a:r>
                        <a:rPr dirty="0" smtClean="0" sz="1050" spc="70">
                          <a:solidFill>
                            <a:srgbClr val="0F0AC1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050" spc="0">
                          <a:solidFill>
                            <a:srgbClr val="0F0AC1"/>
                          </a:solidFill>
                          <a:latin typeface="Times New Roman"/>
                          <a:cs typeface="Times New Roman"/>
                        </a:rPr>
                        <a:t>Direct</a:t>
                      </a:r>
                      <a:r>
                        <a:rPr dirty="0" smtClean="0" sz="1050" spc="-150">
                          <a:solidFill>
                            <a:srgbClr val="0F0AC1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050" spc="-20">
                          <a:solidFill>
                            <a:srgbClr val="0A05E2"/>
                          </a:solidFill>
                          <a:latin typeface="Times New Roman"/>
                          <a:cs typeface="Times New Roman"/>
                        </a:rPr>
                        <a:t>i</a:t>
                      </a:r>
                      <a:r>
                        <a:rPr dirty="0" smtClean="0" sz="1050" spc="0">
                          <a:solidFill>
                            <a:srgbClr val="0F0AC1"/>
                          </a:solidFill>
                          <a:latin typeface="Times New Roman"/>
                          <a:cs typeface="Times New Roman"/>
                        </a:rPr>
                        <a:t>o</a:t>
                      </a:r>
                      <a:r>
                        <a:rPr dirty="0" smtClean="0" sz="1050" spc="0">
                          <a:solidFill>
                            <a:srgbClr val="0A05E2"/>
                          </a:solidFill>
                          <a:latin typeface="Times New Roman"/>
                          <a:cs typeface="Times New Roman"/>
                        </a:rPr>
                        <a:t>n</a:t>
                      </a:r>
                      <a:endParaRPr sz="10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8288">
                      <a:solidFill>
                        <a:srgbClr val="000000"/>
                      </a:solidFill>
                      <a:prstDash val="solid"/>
                    </a:lnL>
                    <a:lnR w="4572">
                      <a:solidFill>
                        <a:srgbClr val="000000"/>
                      </a:solidFill>
                      <a:prstDash val="solid"/>
                    </a:lnR>
                    <a:lnT w="27432">
                      <a:solidFill>
                        <a:srgbClr val="000000"/>
                      </a:solidFill>
                      <a:prstDash val="solid"/>
                    </a:lnT>
                    <a:lnB w="13716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0485" marR="242570">
                        <a:lnSpc>
                          <a:spcPct val="154300"/>
                        </a:lnSpc>
                      </a:pPr>
                      <a:r>
                        <a:rPr dirty="0" smtClean="0" sz="105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Creates</a:t>
                      </a:r>
                      <a:r>
                        <a:rPr dirty="0" smtClean="0" sz="1050" spc="75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050" spc="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a</a:t>
                      </a:r>
                      <a:r>
                        <a:rPr dirty="0" smtClean="0" sz="1050" spc="-45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050" spc="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raster</a:t>
                      </a:r>
                      <a:r>
                        <a:rPr dirty="0" smtClean="0" sz="1050" spc="10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050" spc="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of</a:t>
                      </a:r>
                      <a:r>
                        <a:rPr dirty="0" smtClean="0" sz="1050" spc="-3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050" spc="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flow</a:t>
                      </a:r>
                      <a:r>
                        <a:rPr dirty="0" smtClean="0" sz="1050" spc="55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050" spc="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direction</a:t>
                      </a:r>
                      <a:r>
                        <a:rPr dirty="0" smtClean="0" sz="1050" spc="3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050" spc="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from</a:t>
                      </a:r>
                      <a:r>
                        <a:rPr dirty="0" smtClean="0" sz="1050" spc="5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050" spc="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each</a:t>
                      </a:r>
                      <a:r>
                        <a:rPr dirty="0" smtClean="0" sz="1050" spc="55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050" spc="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cell</a:t>
                      </a:r>
                      <a:r>
                        <a:rPr dirty="0" smtClean="0" sz="1050" spc="-1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050" spc="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to</a:t>
                      </a:r>
                      <a:r>
                        <a:rPr dirty="0" smtClean="0" sz="1050" spc="10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050" spc="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its</a:t>
                      </a:r>
                      <a:r>
                        <a:rPr dirty="0" smtClean="0" sz="1050" spc="4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050" spc="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steepest</a:t>
                      </a:r>
                      <a:r>
                        <a:rPr dirty="0" smtClean="0" sz="1050" spc="4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050" spc="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downslope</a:t>
                      </a:r>
                      <a:r>
                        <a:rPr dirty="0" smtClean="0" sz="1050" spc="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050" spc="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neighbor.</a:t>
                      </a:r>
                      <a:endParaRPr sz="10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4572">
                      <a:solidFill>
                        <a:srgbClr val="000000"/>
                      </a:solidFill>
                      <a:prstDash val="solid"/>
                    </a:lnL>
                    <a:lnR w="9144">
                      <a:solidFill>
                        <a:srgbClr val="000000"/>
                      </a:solidFill>
                      <a:prstDash val="solid"/>
                    </a:lnR>
                    <a:lnT w="27432">
                      <a:solidFill>
                        <a:srgbClr val="000000"/>
                      </a:solidFill>
                      <a:prstDash val="solid"/>
                    </a:lnT>
                    <a:lnB w="13716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548640">
                <a:tc>
                  <a:txBody>
                    <a:bodyPr/>
                    <a:lstStyle/>
                    <a:p>
                      <a:pPr marL="287655">
                        <a:lnSpc>
                          <a:spcPct val="100000"/>
                        </a:lnSpc>
                      </a:pPr>
                      <a:r>
                        <a:rPr dirty="0" smtClean="0" sz="1050" spc="-25">
                          <a:solidFill>
                            <a:srgbClr val="0F0AC1"/>
                          </a:solidFill>
                          <a:latin typeface="Times New Roman"/>
                          <a:cs typeface="Times New Roman"/>
                        </a:rPr>
                        <a:t>F</a:t>
                      </a:r>
                      <a:r>
                        <a:rPr dirty="0" smtClean="0" sz="1050" spc="55">
                          <a:solidFill>
                            <a:srgbClr val="0A05E2"/>
                          </a:solidFill>
                          <a:latin typeface="Times New Roman"/>
                          <a:cs typeface="Times New Roman"/>
                        </a:rPr>
                        <a:t>l</a:t>
                      </a:r>
                      <a:r>
                        <a:rPr dirty="0" smtClean="0" sz="1050" spc="0">
                          <a:solidFill>
                            <a:srgbClr val="0F0AC1"/>
                          </a:solidFill>
                          <a:latin typeface="Times New Roman"/>
                          <a:cs typeface="Times New Roman"/>
                        </a:rPr>
                        <a:t>ow</a:t>
                      </a:r>
                      <a:r>
                        <a:rPr dirty="0" smtClean="0" sz="1050" spc="70">
                          <a:solidFill>
                            <a:srgbClr val="0F0AC1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050" spc="0">
                          <a:solidFill>
                            <a:srgbClr val="0F0AC1"/>
                          </a:solidFill>
                          <a:latin typeface="Times New Roman"/>
                          <a:cs typeface="Times New Roman"/>
                        </a:rPr>
                        <a:t>L</a:t>
                      </a:r>
                      <a:r>
                        <a:rPr dirty="0" smtClean="0" sz="1050" spc="-5">
                          <a:solidFill>
                            <a:srgbClr val="0F0AC1"/>
                          </a:solidFill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dirty="0" smtClean="0" sz="1050" spc="0">
                          <a:solidFill>
                            <a:srgbClr val="0A05E2"/>
                          </a:solidFill>
                          <a:latin typeface="Times New Roman"/>
                          <a:cs typeface="Times New Roman"/>
                        </a:rPr>
                        <a:t>n</a:t>
                      </a:r>
                      <a:r>
                        <a:rPr dirty="0" smtClean="0" sz="1050" spc="-160">
                          <a:solidFill>
                            <a:srgbClr val="0A05E2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050" spc="0">
                          <a:solidFill>
                            <a:srgbClr val="0F0AC1"/>
                          </a:solidFill>
                          <a:latin typeface="Times New Roman"/>
                          <a:cs typeface="Times New Roman"/>
                        </a:rPr>
                        <a:t>gth</a:t>
                      </a:r>
                      <a:endParaRPr sz="1050">
                        <a:latin typeface="Times New Roman"/>
                        <a:cs typeface="Times New Roman"/>
                      </a:endParaRPr>
                    </a:p>
                    <a:p>
                      <a:pPr marL="4445">
                        <a:lnSpc>
                          <a:spcPts val="1750"/>
                        </a:lnSpc>
                      </a:pPr>
                      <a:r>
                        <a:rPr dirty="0" smtClean="0" sz="1900">
                          <a:solidFill>
                            <a:srgbClr val="080808"/>
                          </a:solidFill>
                          <a:latin typeface="Arial"/>
                          <a:cs typeface="Arial"/>
                        </a:rPr>
                        <a:t>I</a:t>
                      </a:r>
                      <a:endParaRPr sz="190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18288">
                      <a:solidFill>
                        <a:srgbClr val="000000"/>
                      </a:solidFill>
                      <a:prstDash val="solid"/>
                    </a:lnL>
                    <a:lnR w="4572">
                      <a:solidFill>
                        <a:srgbClr val="000000"/>
                      </a:solidFill>
                      <a:prstDash val="solid"/>
                    </a:lnR>
                    <a:lnT w="13716">
                      <a:solidFill>
                        <a:srgbClr val="000000"/>
                      </a:solidFill>
                      <a:prstDash val="solid"/>
                    </a:lnT>
                    <a:lnB w="13716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4765">
                        <a:lnSpc>
                          <a:spcPct val="100000"/>
                        </a:lnSpc>
                      </a:pPr>
                      <a:r>
                        <a:rPr dirty="0" smtClean="0" sz="1900" spc="50">
                          <a:solidFill>
                            <a:srgbClr val="080808"/>
                          </a:solidFill>
                          <a:latin typeface="Arial"/>
                          <a:cs typeface="Arial"/>
                        </a:rPr>
                        <a:t>I</a:t>
                      </a:r>
                      <a:r>
                        <a:rPr dirty="0" smtClean="0" sz="1100" spc="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Calculates</a:t>
                      </a:r>
                      <a:r>
                        <a:rPr dirty="0" smtClean="0" sz="1100" spc="7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the</a:t>
                      </a:r>
                      <a:r>
                        <a:rPr dirty="0" smtClean="0" sz="1100" spc="-45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upstream</a:t>
                      </a:r>
                      <a:r>
                        <a:rPr dirty="0" smtClean="0" sz="1100" spc="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-114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or</a:t>
                      </a:r>
                      <a:r>
                        <a:rPr dirty="0" smtClean="0" sz="1100" spc="3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downstream</a:t>
                      </a:r>
                      <a:r>
                        <a:rPr dirty="0" smtClean="0" sz="1100" spc="55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distance,</a:t>
                      </a:r>
                      <a:r>
                        <a:rPr dirty="0" smtClean="0" sz="1100" spc="5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or</a:t>
                      </a:r>
                      <a:r>
                        <a:rPr dirty="0" smtClean="0" sz="1100" spc="-8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weighted</a:t>
                      </a:r>
                      <a:r>
                        <a:rPr dirty="0" smtClean="0" sz="1100" spc="12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distance,</a:t>
                      </a:r>
                      <a:r>
                        <a:rPr dirty="0" smtClean="0" sz="1100" spc="6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along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 marL="70485">
                        <a:lnSpc>
                          <a:spcPct val="100000"/>
                        </a:lnSpc>
                        <a:spcBef>
                          <a:spcPts val="440"/>
                        </a:spcBef>
                      </a:pPr>
                      <a:r>
                        <a:rPr dirty="0" smtClean="0" sz="105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the</a:t>
                      </a:r>
                      <a:r>
                        <a:rPr dirty="0" smtClean="0" sz="1050" spc="45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050" spc="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flow</a:t>
                      </a:r>
                      <a:r>
                        <a:rPr dirty="0" smtClean="0" sz="1050" spc="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050" spc="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path</a:t>
                      </a:r>
                      <a:r>
                        <a:rPr dirty="0" smtClean="0" sz="1050" spc="15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050" spc="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for</a:t>
                      </a:r>
                      <a:r>
                        <a:rPr dirty="0" smtClean="0" sz="1050" spc="45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050" spc="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each</a:t>
                      </a:r>
                      <a:r>
                        <a:rPr dirty="0" smtClean="0" sz="1050" spc="75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050" spc="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cell.</a:t>
                      </a:r>
                      <a:endParaRPr sz="10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4572">
                      <a:solidFill>
                        <a:srgbClr val="000000"/>
                      </a:solidFill>
                      <a:prstDash val="solid"/>
                    </a:lnL>
                    <a:lnR w="9144">
                      <a:solidFill>
                        <a:srgbClr val="000000"/>
                      </a:solidFill>
                      <a:prstDash val="solid"/>
                    </a:lnR>
                    <a:lnT w="13716">
                      <a:solidFill>
                        <a:srgbClr val="000000"/>
                      </a:solidFill>
                      <a:prstDash val="solid"/>
                    </a:lnT>
                    <a:lnB w="13716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92607">
                <a:tc>
                  <a:txBody>
                    <a:bodyPr/>
                    <a:lstStyle/>
                    <a:p>
                      <a:pPr algn="ctr" marL="51435">
                        <a:lnSpc>
                          <a:spcPct val="100000"/>
                        </a:lnSpc>
                      </a:pPr>
                      <a:r>
                        <a:rPr dirty="0" smtClean="0" sz="1050">
                          <a:solidFill>
                            <a:srgbClr val="0F0AC1"/>
                          </a:solidFill>
                          <a:latin typeface="Times New Roman"/>
                          <a:cs typeface="Times New Roman"/>
                        </a:rPr>
                        <a:t>Sink</a:t>
                      </a:r>
                      <a:endParaRPr sz="10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8288">
                      <a:solidFill>
                        <a:srgbClr val="000000"/>
                      </a:solidFill>
                      <a:prstDash val="solid"/>
                    </a:lnL>
                    <a:lnR w="4572">
                      <a:solidFill>
                        <a:srgbClr val="000000"/>
                      </a:solidFill>
                      <a:prstDash val="solid"/>
                    </a:lnR>
                    <a:lnT w="13716">
                      <a:solidFill>
                        <a:srgbClr val="000000"/>
                      </a:solidFill>
                      <a:prstDash val="solid"/>
                    </a:lnT>
                    <a:lnB w="13716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0485">
                        <a:lnSpc>
                          <a:spcPct val="100000"/>
                        </a:lnSpc>
                      </a:pPr>
                      <a:r>
                        <a:rPr dirty="0" smtClean="0" sz="105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Creates</a:t>
                      </a:r>
                      <a:r>
                        <a:rPr dirty="0" smtClean="0" sz="1050" spc="75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050" spc="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a</a:t>
                      </a:r>
                      <a:r>
                        <a:rPr dirty="0" smtClean="0" sz="1050" spc="25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050" spc="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raster</a:t>
                      </a:r>
                      <a:r>
                        <a:rPr dirty="0" smtClean="0" sz="1050" spc="10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050" spc="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identifying</a:t>
                      </a:r>
                      <a:r>
                        <a:rPr dirty="0" smtClean="0" sz="1050" spc="11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050" spc="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all</a:t>
                      </a:r>
                      <a:r>
                        <a:rPr dirty="0" smtClean="0" sz="1050" spc="25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050" spc="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sinks</a:t>
                      </a:r>
                      <a:r>
                        <a:rPr dirty="0" smtClean="0" sz="1050" spc="4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050" spc="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or</a:t>
                      </a:r>
                      <a:r>
                        <a:rPr dirty="0" smtClean="0" sz="1050" spc="5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050" spc="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areas</a:t>
                      </a:r>
                      <a:r>
                        <a:rPr dirty="0" smtClean="0" sz="1050" spc="65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050" spc="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of</a:t>
                      </a:r>
                      <a:r>
                        <a:rPr dirty="0" smtClean="0" sz="1050" spc="15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050" spc="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internal</a:t>
                      </a:r>
                      <a:r>
                        <a:rPr dirty="0" smtClean="0" sz="1050" spc="5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050" spc="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drainage.</a:t>
                      </a:r>
                      <a:endParaRPr sz="10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4572">
                      <a:solidFill>
                        <a:srgbClr val="000000"/>
                      </a:solidFill>
                      <a:prstDash val="solid"/>
                    </a:lnL>
                    <a:lnR w="9144">
                      <a:solidFill>
                        <a:srgbClr val="000000"/>
                      </a:solidFill>
                      <a:prstDash val="solid"/>
                    </a:lnR>
                    <a:lnT w="13716">
                      <a:solidFill>
                        <a:srgbClr val="000000"/>
                      </a:solidFill>
                      <a:prstDash val="solid"/>
                    </a:lnT>
                    <a:lnB w="13716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544068">
                <a:tc>
                  <a:txBody>
                    <a:bodyPr/>
                    <a:lstStyle/>
                    <a:p>
                      <a:pPr marL="168910">
                        <a:lnSpc>
                          <a:spcPct val="100000"/>
                        </a:lnSpc>
                      </a:pPr>
                      <a:r>
                        <a:rPr dirty="0" smtClean="0" sz="1050">
                          <a:solidFill>
                            <a:srgbClr val="0F0AC1"/>
                          </a:solidFill>
                          <a:latin typeface="Times New Roman"/>
                          <a:cs typeface="Times New Roman"/>
                        </a:rPr>
                        <a:t>Snap</a:t>
                      </a:r>
                      <a:r>
                        <a:rPr dirty="0" smtClean="0" sz="1050" spc="-55">
                          <a:solidFill>
                            <a:srgbClr val="0F0AC1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050" spc="0">
                          <a:solidFill>
                            <a:srgbClr val="0F0AC1"/>
                          </a:solidFill>
                          <a:latin typeface="Times New Roman"/>
                          <a:cs typeface="Times New Roman"/>
                        </a:rPr>
                        <a:t>P</a:t>
                      </a:r>
                      <a:r>
                        <a:rPr dirty="0" smtClean="0" sz="1050" spc="30">
                          <a:solidFill>
                            <a:srgbClr val="0F0AC1"/>
                          </a:solidFill>
                          <a:latin typeface="Times New Roman"/>
                          <a:cs typeface="Times New Roman"/>
                        </a:rPr>
                        <a:t>o</a:t>
                      </a:r>
                      <a:r>
                        <a:rPr dirty="0" smtClean="0" sz="1050" spc="0">
                          <a:solidFill>
                            <a:srgbClr val="0A05E2"/>
                          </a:solidFill>
                          <a:latin typeface="Times New Roman"/>
                          <a:cs typeface="Times New Roman"/>
                        </a:rPr>
                        <a:t>u</a:t>
                      </a:r>
                      <a:r>
                        <a:rPr dirty="0" smtClean="0" sz="1050" spc="-145">
                          <a:solidFill>
                            <a:srgbClr val="0A05E2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050" spc="0">
                          <a:solidFill>
                            <a:srgbClr val="0F0AC1"/>
                          </a:solidFill>
                          <a:latin typeface="Times New Roman"/>
                          <a:cs typeface="Times New Roman"/>
                        </a:rPr>
                        <a:t>r</a:t>
                      </a:r>
                      <a:r>
                        <a:rPr dirty="0" smtClean="0" sz="1050" spc="65">
                          <a:solidFill>
                            <a:srgbClr val="0F0AC1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050" spc="-25">
                          <a:solidFill>
                            <a:srgbClr val="0A05E2"/>
                          </a:solidFill>
                          <a:latin typeface="Times New Roman"/>
                          <a:cs typeface="Times New Roman"/>
                        </a:rPr>
                        <a:t>P</a:t>
                      </a:r>
                      <a:r>
                        <a:rPr dirty="0" smtClean="0" sz="1050" spc="0">
                          <a:solidFill>
                            <a:srgbClr val="0F0AC1"/>
                          </a:solidFill>
                          <a:latin typeface="Times New Roman"/>
                          <a:cs typeface="Times New Roman"/>
                        </a:rPr>
                        <a:t>o</a:t>
                      </a:r>
                      <a:r>
                        <a:rPr dirty="0" smtClean="0" sz="1050" spc="0">
                          <a:solidFill>
                            <a:srgbClr val="0A05E2"/>
                          </a:solidFill>
                          <a:latin typeface="Times New Roman"/>
                          <a:cs typeface="Times New Roman"/>
                        </a:rPr>
                        <a:t>i</a:t>
                      </a:r>
                      <a:r>
                        <a:rPr dirty="0" smtClean="0" sz="1050" spc="85">
                          <a:solidFill>
                            <a:srgbClr val="0A05E2"/>
                          </a:solidFill>
                          <a:latin typeface="Times New Roman"/>
                          <a:cs typeface="Times New Roman"/>
                        </a:rPr>
                        <a:t>n</a:t>
                      </a:r>
                      <a:r>
                        <a:rPr dirty="0" smtClean="0" sz="1050" spc="0">
                          <a:solidFill>
                            <a:srgbClr val="0F0AC1"/>
                          </a:solidFill>
                          <a:latin typeface="Times New Roman"/>
                          <a:cs typeface="Times New Roman"/>
                        </a:rPr>
                        <a:t>t</a:t>
                      </a:r>
                      <a:endParaRPr sz="10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8288">
                      <a:solidFill>
                        <a:srgbClr val="000000"/>
                      </a:solidFill>
                      <a:prstDash val="solid"/>
                    </a:lnL>
                    <a:lnR w="4572">
                      <a:solidFill>
                        <a:srgbClr val="000000"/>
                      </a:solidFill>
                      <a:prstDash val="solid"/>
                    </a:lnR>
                    <a:lnT w="13716">
                      <a:solidFill>
                        <a:srgbClr val="000000"/>
                      </a:solidFill>
                      <a:prstDash val="solid"/>
                    </a:lnT>
                    <a:lnB w="18288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0485" marR="47625" indent="4445">
                        <a:lnSpc>
                          <a:spcPct val="154300"/>
                        </a:lnSpc>
                      </a:pPr>
                      <a:r>
                        <a:rPr dirty="0" smtClean="0" sz="105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Snaps</a:t>
                      </a:r>
                      <a:r>
                        <a:rPr dirty="0" smtClean="0" sz="1050" spc="-5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050" spc="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pour</a:t>
                      </a:r>
                      <a:r>
                        <a:rPr dirty="0" smtClean="0" sz="1050" spc="7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050" spc="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points</a:t>
                      </a:r>
                      <a:r>
                        <a:rPr dirty="0" smtClean="0" sz="1050" spc="114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050" spc="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to</a:t>
                      </a:r>
                      <a:r>
                        <a:rPr dirty="0" smtClean="0" sz="1050" spc="3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050" spc="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the</a:t>
                      </a:r>
                      <a:r>
                        <a:rPr dirty="0" smtClean="0" sz="1050" spc="8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050" spc="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cell</a:t>
                      </a:r>
                      <a:r>
                        <a:rPr dirty="0" smtClean="0" sz="1050" spc="35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050" spc="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of</a:t>
                      </a:r>
                      <a:r>
                        <a:rPr dirty="0" smtClean="0" sz="1050" spc="15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050" spc="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highest</a:t>
                      </a:r>
                      <a:r>
                        <a:rPr dirty="0" smtClean="0" sz="1050" spc="5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050" spc="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flow</a:t>
                      </a:r>
                      <a:r>
                        <a:rPr dirty="0" smtClean="0" sz="1050" spc="7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050" spc="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accumulation</a:t>
                      </a:r>
                      <a:r>
                        <a:rPr dirty="0" smtClean="0" sz="1050" spc="85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050" spc="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within</a:t>
                      </a:r>
                      <a:r>
                        <a:rPr dirty="0" smtClean="0" sz="1050" spc="6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050" spc="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a</a:t>
                      </a:r>
                      <a:r>
                        <a:rPr dirty="0" smtClean="0" sz="1050" spc="25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050" spc="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specified</a:t>
                      </a:r>
                      <a:r>
                        <a:rPr dirty="0" smtClean="0" sz="1050" spc="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050" spc="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distance.</a:t>
                      </a:r>
                      <a:endParaRPr sz="10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4572">
                      <a:solidFill>
                        <a:srgbClr val="000000"/>
                      </a:solidFill>
                      <a:prstDash val="solid"/>
                    </a:lnL>
                    <a:lnR w="9144">
                      <a:solidFill>
                        <a:srgbClr val="000000"/>
                      </a:solidFill>
                      <a:prstDash val="solid"/>
                    </a:lnR>
                    <a:lnT w="13716">
                      <a:solidFill>
                        <a:srgbClr val="000000"/>
                      </a:solidFill>
                      <a:prstDash val="solid"/>
                    </a:lnT>
                    <a:lnB w="18288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544068">
                <a:tc>
                  <a:txBody>
                    <a:bodyPr/>
                    <a:lstStyle/>
                    <a:p>
                      <a:pPr marL="287655">
                        <a:lnSpc>
                          <a:spcPct val="100000"/>
                        </a:lnSpc>
                      </a:pPr>
                      <a:r>
                        <a:rPr dirty="0" smtClean="0" sz="1050">
                          <a:solidFill>
                            <a:srgbClr val="0F0AC1"/>
                          </a:solidFill>
                          <a:latin typeface="Times New Roman"/>
                          <a:cs typeface="Times New Roman"/>
                        </a:rPr>
                        <a:t>Stre</a:t>
                      </a:r>
                      <a:r>
                        <a:rPr dirty="0" smtClean="0" sz="1050" spc="-45">
                          <a:solidFill>
                            <a:srgbClr val="0F0AC1"/>
                          </a:solidFill>
                          <a:latin typeface="Times New Roman"/>
                          <a:cs typeface="Times New Roman"/>
                        </a:rPr>
                        <a:t>a</a:t>
                      </a:r>
                      <a:r>
                        <a:rPr dirty="0" smtClean="0" sz="1050" spc="0">
                          <a:solidFill>
                            <a:srgbClr val="0A05E2"/>
                          </a:solidFill>
                          <a:latin typeface="Times New Roman"/>
                          <a:cs typeface="Times New Roman"/>
                        </a:rPr>
                        <a:t>m </a:t>
                      </a:r>
                      <a:r>
                        <a:rPr dirty="0" smtClean="0" sz="1050" spc="-125">
                          <a:solidFill>
                            <a:srgbClr val="0A05E2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050" spc="0">
                          <a:solidFill>
                            <a:srgbClr val="0F0AC1"/>
                          </a:solidFill>
                          <a:latin typeface="Times New Roman"/>
                          <a:cs typeface="Times New Roman"/>
                        </a:rPr>
                        <a:t>L</a:t>
                      </a:r>
                      <a:r>
                        <a:rPr dirty="0" smtClean="0" sz="1050" spc="35">
                          <a:solidFill>
                            <a:srgbClr val="0F0AC1"/>
                          </a:solidFill>
                          <a:latin typeface="Times New Roman"/>
                          <a:cs typeface="Times New Roman"/>
                        </a:rPr>
                        <a:t>i</a:t>
                      </a:r>
                      <a:r>
                        <a:rPr dirty="0" smtClean="0" sz="1050" spc="0">
                          <a:solidFill>
                            <a:srgbClr val="0A05E2"/>
                          </a:solidFill>
                          <a:latin typeface="Times New Roman"/>
                          <a:cs typeface="Times New Roman"/>
                        </a:rPr>
                        <a:t>n</a:t>
                      </a:r>
                      <a:r>
                        <a:rPr dirty="0" smtClean="0" sz="1050" spc="-160">
                          <a:solidFill>
                            <a:srgbClr val="0A05E2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050" spc="0">
                          <a:solidFill>
                            <a:srgbClr val="0F0AC1"/>
                          </a:solidFill>
                          <a:latin typeface="Times New Roman"/>
                          <a:cs typeface="Times New Roman"/>
                        </a:rPr>
                        <a:t>k</a:t>
                      </a:r>
                      <a:endParaRPr sz="1050">
                        <a:latin typeface="Times New Roman"/>
                        <a:cs typeface="Times New Roman"/>
                      </a:endParaRPr>
                    </a:p>
                    <a:p>
                      <a:pPr marL="4445">
                        <a:lnSpc>
                          <a:spcPts val="1750"/>
                        </a:lnSpc>
                      </a:pPr>
                      <a:r>
                        <a:rPr dirty="0" smtClean="0" sz="1900">
                          <a:solidFill>
                            <a:srgbClr val="080808"/>
                          </a:solidFill>
                          <a:latin typeface="Arial"/>
                          <a:cs typeface="Arial"/>
                        </a:rPr>
                        <a:t>I</a:t>
                      </a:r>
                      <a:endParaRPr sz="190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18288">
                      <a:solidFill>
                        <a:srgbClr val="000000"/>
                      </a:solidFill>
                      <a:prstDash val="solid"/>
                    </a:lnL>
                    <a:lnR w="4572">
                      <a:solidFill>
                        <a:srgbClr val="000000"/>
                      </a:solidFill>
                      <a:prstDash val="solid"/>
                    </a:lnR>
                    <a:lnT w="18288">
                      <a:solidFill>
                        <a:srgbClr val="000000"/>
                      </a:solidFill>
                      <a:prstDash val="solid"/>
                    </a:lnT>
                    <a:lnB w="13716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4765">
                        <a:lnSpc>
                          <a:spcPct val="100000"/>
                        </a:lnSpc>
                      </a:pPr>
                      <a:r>
                        <a:rPr dirty="0" smtClean="0" sz="1900" spc="50">
                          <a:solidFill>
                            <a:srgbClr val="080808"/>
                          </a:solidFill>
                          <a:latin typeface="Arial"/>
                          <a:cs typeface="Arial"/>
                        </a:rPr>
                        <a:t>I</a:t>
                      </a:r>
                      <a:r>
                        <a:rPr dirty="0" smtClean="0" sz="1100" spc="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Assigns</a:t>
                      </a:r>
                      <a:r>
                        <a:rPr dirty="0" smtClean="0" sz="1100" spc="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  </a:t>
                      </a:r>
                      <a:r>
                        <a:rPr dirty="0" smtClean="0" sz="1100" spc="-35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que</a:t>
                      </a:r>
                      <a:r>
                        <a:rPr dirty="0" smtClean="0" sz="1100" spc="-75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values</a:t>
                      </a:r>
                      <a:r>
                        <a:rPr dirty="0" smtClean="0" sz="1100" spc="65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to</a:t>
                      </a:r>
                      <a:r>
                        <a:rPr dirty="0" smtClean="0" sz="1100" spc="-2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sections</a:t>
                      </a:r>
                      <a:r>
                        <a:rPr dirty="0" smtClean="0" sz="1100" spc="7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of</a:t>
                      </a:r>
                      <a:r>
                        <a:rPr dirty="0" smtClean="0" sz="1100" spc="-5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a</a:t>
                      </a:r>
                      <a:r>
                        <a:rPr dirty="0" smtClean="0" sz="1100" spc="-25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raster</a:t>
                      </a:r>
                      <a:r>
                        <a:rPr dirty="0" smtClean="0" sz="1100" spc="65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linear</a:t>
                      </a:r>
                      <a:r>
                        <a:rPr dirty="0" smtClean="0" sz="1100" spc="25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network</a:t>
                      </a:r>
                      <a:r>
                        <a:rPr dirty="0" smtClean="0" sz="1100" spc="1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between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 marL="70485">
                        <a:lnSpc>
                          <a:spcPct val="100000"/>
                        </a:lnSpc>
                        <a:spcBef>
                          <a:spcPts val="440"/>
                        </a:spcBef>
                      </a:pPr>
                      <a:r>
                        <a:rPr dirty="0" smtClean="0" sz="105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mtersectwns.</a:t>
                      </a:r>
                      <a:endParaRPr sz="10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4572">
                      <a:solidFill>
                        <a:srgbClr val="000000"/>
                      </a:solidFill>
                      <a:prstDash val="solid"/>
                    </a:lnL>
                    <a:lnR w="9144">
                      <a:solidFill>
                        <a:srgbClr val="000000"/>
                      </a:solidFill>
                      <a:prstDash val="solid"/>
                    </a:lnR>
                    <a:lnT w="18288">
                      <a:solidFill>
                        <a:srgbClr val="000000"/>
                      </a:solidFill>
                      <a:prstDash val="solid"/>
                    </a:lnT>
                    <a:lnB w="13716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544067">
                <a:tc>
                  <a:txBody>
                    <a:bodyPr/>
                    <a:lstStyle/>
                    <a:p>
                      <a:pPr marL="241935">
                        <a:lnSpc>
                          <a:spcPct val="100000"/>
                        </a:lnSpc>
                      </a:pPr>
                      <a:r>
                        <a:rPr dirty="0" smtClean="0" sz="1050">
                          <a:solidFill>
                            <a:srgbClr val="0F0AC1"/>
                          </a:solidFill>
                          <a:latin typeface="Times New Roman"/>
                          <a:cs typeface="Times New Roman"/>
                        </a:rPr>
                        <a:t>Stream</a:t>
                      </a:r>
                      <a:r>
                        <a:rPr dirty="0" smtClean="0" sz="1050">
                          <a:solidFill>
                            <a:srgbClr val="0F0AC1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050" spc="-125">
                          <a:solidFill>
                            <a:srgbClr val="0F0AC1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050" spc="0">
                          <a:solidFill>
                            <a:srgbClr val="0F0AC1"/>
                          </a:solidFill>
                          <a:latin typeface="Times New Roman"/>
                          <a:cs typeface="Times New Roman"/>
                        </a:rPr>
                        <a:t>Order</a:t>
                      </a:r>
                      <a:endParaRPr sz="10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8288">
                      <a:solidFill>
                        <a:srgbClr val="000000"/>
                      </a:solidFill>
                      <a:prstDash val="solid"/>
                    </a:lnL>
                    <a:lnR w="4572">
                      <a:solidFill>
                        <a:srgbClr val="000000"/>
                      </a:solidFill>
                      <a:prstDash val="solid"/>
                    </a:lnR>
                    <a:lnT w="13716">
                      <a:solidFill>
                        <a:srgbClr val="000000"/>
                      </a:solidFill>
                      <a:prstDash val="solid"/>
                    </a:lnT>
                    <a:lnB w="27432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0485" marR="174625">
                        <a:lnSpc>
                          <a:spcPct val="154300"/>
                        </a:lnSpc>
                      </a:pPr>
                      <a:r>
                        <a:rPr dirty="0" smtClean="0" sz="105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Assigns</a:t>
                      </a:r>
                      <a:r>
                        <a:rPr dirty="0" smtClean="0" sz="105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050" spc="-95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050" spc="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a</a:t>
                      </a:r>
                      <a:r>
                        <a:rPr dirty="0" smtClean="0" sz="1050" spc="-5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050" spc="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numeric</a:t>
                      </a:r>
                      <a:r>
                        <a:rPr dirty="0" smtClean="0" sz="1050" spc="125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050" spc="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order</a:t>
                      </a:r>
                      <a:r>
                        <a:rPr dirty="0" smtClean="0" sz="1050" spc="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050" spc="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to</a:t>
                      </a:r>
                      <a:r>
                        <a:rPr dirty="0" smtClean="0" sz="1050" spc="6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050" spc="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segments</a:t>
                      </a:r>
                      <a:r>
                        <a:rPr dirty="0" smtClean="0" sz="1050" spc="6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050" spc="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of</a:t>
                      </a:r>
                      <a:r>
                        <a:rPr dirty="0" smtClean="0" sz="1050" spc="15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050" spc="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a</a:t>
                      </a:r>
                      <a:r>
                        <a:rPr dirty="0" smtClean="0" sz="1050" spc="25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050" spc="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raster</a:t>
                      </a:r>
                      <a:r>
                        <a:rPr dirty="0" smtClean="0" sz="1050" spc="10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050" spc="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representing</a:t>
                      </a:r>
                      <a:r>
                        <a:rPr dirty="0" smtClean="0" sz="1050" spc="125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050" spc="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branches</a:t>
                      </a:r>
                      <a:r>
                        <a:rPr dirty="0" smtClean="0" sz="1050" spc="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050" spc="-85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050" spc="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of</a:t>
                      </a:r>
                      <a:r>
                        <a:rPr dirty="0" smtClean="0" sz="1050" spc="4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050" spc="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a</a:t>
                      </a:r>
                      <a:r>
                        <a:rPr dirty="0" smtClean="0" sz="1050" spc="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050" spc="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linear</a:t>
                      </a:r>
                      <a:r>
                        <a:rPr dirty="0" smtClean="0" sz="1050" spc="15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050" spc="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network.</a:t>
                      </a:r>
                      <a:endParaRPr sz="10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4572">
                      <a:solidFill>
                        <a:srgbClr val="000000"/>
                      </a:solidFill>
                      <a:prstDash val="solid"/>
                    </a:lnL>
                    <a:lnR w="9144">
                      <a:solidFill>
                        <a:srgbClr val="000000"/>
                      </a:solidFill>
                      <a:prstDash val="solid"/>
                    </a:lnR>
                    <a:lnT w="13716">
                      <a:solidFill>
                        <a:srgbClr val="000000"/>
                      </a:solidFill>
                      <a:prstDash val="solid"/>
                    </a:lnT>
                    <a:lnB w="27432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539496">
                <a:tc>
                  <a:txBody>
                    <a:bodyPr/>
                    <a:lstStyle/>
                    <a:p>
                      <a:pPr marL="123189">
                        <a:lnSpc>
                          <a:spcPct val="100000"/>
                        </a:lnSpc>
                      </a:pPr>
                      <a:r>
                        <a:rPr dirty="0" smtClean="0" sz="1050">
                          <a:solidFill>
                            <a:srgbClr val="0F0AC1"/>
                          </a:solidFill>
                          <a:latin typeface="Times New Roman"/>
                          <a:cs typeface="Times New Roman"/>
                        </a:rPr>
                        <a:t>Stream</a:t>
                      </a:r>
                      <a:r>
                        <a:rPr dirty="0" smtClean="0" sz="1050" spc="80">
                          <a:solidFill>
                            <a:srgbClr val="0F0AC1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050" spc="0">
                          <a:solidFill>
                            <a:srgbClr val="0F0AC1"/>
                          </a:solidFill>
                          <a:latin typeface="Times New Roman"/>
                          <a:cs typeface="Times New Roman"/>
                        </a:rPr>
                        <a:t>to</a:t>
                      </a:r>
                      <a:r>
                        <a:rPr dirty="0" smtClean="0" sz="1050" spc="60">
                          <a:solidFill>
                            <a:srgbClr val="0F0AC1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050" spc="0">
                          <a:solidFill>
                            <a:srgbClr val="0F0AC1"/>
                          </a:solidFill>
                          <a:latin typeface="Times New Roman"/>
                          <a:cs typeface="Times New Roman"/>
                        </a:rPr>
                        <a:t>Fe</a:t>
                      </a:r>
                      <a:r>
                        <a:rPr dirty="0" smtClean="0" sz="1050" spc="45">
                          <a:solidFill>
                            <a:srgbClr val="0F0AC1"/>
                          </a:solidFill>
                          <a:latin typeface="Times New Roman"/>
                          <a:cs typeface="Times New Roman"/>
                        </a:rPr>
                        <a:t>a</a:t>
                      </a:r>
                      <a:r>
                        <a:rPr dirty="0" smtClean="0" sz="1050" spc="0">
                          <a:solidFill>
                            <a:srgbClr val="0A05E2"/>
                          </a:solidFill>
                          <a:latin typeface="Times New Roman"/>
                          <a:cs typeface="Times New Roman"/>
                        </a:rPr>
                        <a:t>tu</a:t>
                      </a:r>
                      <a:r>
                        <a:rPr dirty="0" smtClean="0" sz="1050" spc="-155">
                          <a:solidFill>
                            <a:srgbClr val="0A05E2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050" spc="0">
                          <a:solidFill>
                            <a:srgbClr val="0F0AC1"/>
                          </a:solidFill>
                          <a:latin typeface="Times New Roman"/>
                          <a:cs typeface="Times New Roman"/>
                        </a:rPr>
                        <a:t>re</a:t>
                      </a:r>
                      <a:endParaRPr sz="10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8288">
                      <a:solidFill>
                        <a:srgbClr val="000000"/>
                      </a:solidFill>
                      <a:prstDash val="solid"/>
                    </a:lnL>
                    <a:lnR w="4572">
                      <a:solidFill>
                        <a:srgbClr val="000000"/>
                      </a:solidFill>
                      <a:prstDash val="solid"/>
                    </a:lnR>
                    <a:lnT w="27432">
                      <a:solidFill>
                        <a:srgbClr val="000000"/>
                      </a:solidFill>
                      <a:prstDash val="solid"/>
                    </a:lnT>
                    <a:lnB w="13716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0485" marR="162560">
                        <a:lnSpc>
                          <a:spcPct val="154300"/>
                        </a:lnSpc>
                      </a:pPr>
                      <a:r>
                        <a:rPr dirty="0" smtClean="0" sz="105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Converts</a:t>
                      </a:r>
                      <a:r>
                        <a:rPr dirty="0" smtClean="0" sz="1050" spc="11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050" spc="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a</a:t>
                      </a:r>
                      <a:r>
                        <a:rPr dirty="0" smtClean="0" sz="1050" spc="-5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050" spc="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raster</a:t>
                      </a:r>
                      <a:r>
                        <a:rPr dirty="0" smtClean="0" sz="1050" spc="75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050" spc="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representing</a:t>
                      </a:r>
                      <a:r>
                        <a:rPr dirty="0" smtClean="0" sz="1050" spc="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050" spc="-12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050" spc="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a</a:t>
                      </a:r>
                      <a:r>
                        <a:rPr dirty="0" smtClean="0" sz="1050" spc="65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050" spc="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linear</a:t>
                      </a:r>
                      <a:r>
                        <a:rPr dirty="0" smtClean="0" sz="1050" spc="35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050" spc="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network</a:t>
                      </a:r>
                      <a:r>
                        <a:rPr dirty="0" smtClean="0" sz="1050" spc="5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050" spc="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to</a:t>
                      </a:r>
                      <a:r>
                        <a:rPr dirty="0" smtClean="0" sz="1050" spc="-1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050" spc="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features</a:t>
                      </a:r>
                      <a:r>
                        <a:rPr dirty="0" smtClean="0" sz="1050" spc="7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050" spc="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representing</a:t>
                      </a:r>
                      <a:r>
                        <a:rPr dirty="0" smtClean="0" sz="1050" spc="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050" spc="-105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050" spc="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the</a:t>
                      </a:r>
                      <a:r>
                        <a:rPr dirty="0" smtClean="0" sz="1050" spc="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050" spc="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linear</a:t>
                      </a:r>
                      <a:r>
                        <a:rPr dirty="0" smtClean="0" sz="1050" spc="15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050" spc="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network.</a:t>
                      </a:r>
                      <a:endParaRPr sz="10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4572">
                      <a:solidFill>
                        <a:srgbClr val="000000"/>
                      </a:solidFill>
                      <a:prstDash val="solid"/>
                    </a:lnL>
                    <a:lnR w="9144">
                      <a:solidFill>
                        <a:srgbClr val="000000"/>
                      </a:solidFill>
                      <a:prstDash val="solid"/>
                    </a:lnR>
                    <a:lnT w="27432">
                      <a:solidFill>
                        <a:srgbClr val="000000"/>
                      </a:solidFill>
                      <a:prstDash val="solid"/>
                    </a:lnT>
                    <a:lnB w="13716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97179">
                <a:tc>
                  <a:txBody>
                    <a:bodyPr/>
                    <a:lstStyle/>
                    <a:p>
                      <a:pPr marL="342900">
                        <a:lnSpc>
                          <a:spcPts val="1025"/>
                        </a:lnSpc>
                      </a:pPr>
                      <a:r>
                        <a:rPr dirty="0" smtClean="0" sz="1050">
                          <a:solidFill>
                            <a:srgbClr val="0F0AC1"/>
                          </a:solidFill>
                          <a:latin typeface="Times New Roman"/>
                          <a:cs typeface="Times New Roman"/>
                        </a:rPr>
                        <a:t>Water</a:t>
                      </a:r>
                      <a:r>
                        <a:rPr dirty="0" smtClean="0" sz="1050" spc="40">
                          <a:solidFill>
                            <a:srgbClr val="0F0AC1"/>
                          </a:solidFill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dirty="0" smtClean="0" sz="1050" spc="0">
                          <a:solidFill>
                            <a:srgbClr val="0A05E2"/>
                          </a:solidFill>
                          <a:latin typeface="Times New Roman"/>
                          <a:cs typeface="Times New Roman"/>
                        </a:rPr>
                        <a:t>h</a:t>
                      </a:r>
                      <a:r>
                        <a:rPr dirty="0" smtClean="0" sz="1050" spc="-165">
                          <a:solidFill>
                            <a:srgbClr val="0A05E2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050" spc="0">
                          <a:solidFill>
                            <a:srgbClr val="0F0AC1"/>
                          </a:solidFill>
                          <a:latin typeface="Times New Roman"/>
                          <a:cs typeface="Times New Roman"/>
                        </a:rPr>
                        <a:t>ed</a:t>
                      </a:r>
                      <a:endParaRPr sz="1050">
                        <a:latin typeface="Times New Roman"/>
                        <a:cs typeface="Times New Roman"/>
                      </a:endParaRPr>
                    </a:p>
                    <a:p>
                      <a:pPr marL="4445">
                        <a:lnSpc>
                          <a:spcPts val="980"/>
                        </a:lnSpc>
                      </a:pPr>
                      <a:r>
                        <a:rPr dirty="0" smtClean="0" sz="1650">
                          <a:solidFill>
                            <a:srgbClr val="080808"/>
                          </a:solidFill>
                          <a:latin typeface="Arial"/>
                          <a:cs typeface="Arial"/>
                        </a:rPr>
                        <a:t>I</a:t>
                      </a:r>
                      <a:endParaRPr sz="165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18288">
                      <a:solidFill>
                        <a:srgbClr val="000000"/>
                      </a:solidFill>
                      <a:prstDash val="solid"/>
                    </a:lnL>
                    <a:lnR w="4572">
                      <a:solidFill>
                        <a:srgbClr val="000000"/>
                      </a:solidFill>
                      <a:prstDash val="solid"/>
                    </a:lnR>
                    <a:lnT w="13716">
                      <a:solidFill>
                        <a:srgbClr val="000000"/>
                      </a:solidFill>
                      <a:prstDash val="solid"/>
                    </a:lnT>
                    <a:lnB w="32004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4765">
                        <a:lnSpc>
                          <a:spcPct val="100000"/>
                        </a:lnSpc>
                      </a:pPr>
                      <a:r>
                        <a:rPr dirty="0" smtClean="0" sz="1650" spc="50">
                          <a:solidFill>
                            <a:srgbClr val="080808"/>
                          </a:solidFill>
                          <a:latin typeface="Arial"/>
                          <a:cs typeface="Arial"/>
                        </a:rPr>
                        <a:t>I</a:t>
                      </a:r>
                      <a:r>
                        <a:rPr dirty="0" smtClean="0" sz="1050" spc="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Determines</a:t>
                      </a:r>
                      <a:r>
                        <a:rPr dirty="0" smtClean="0" sz="1050" spc="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050" spc="-13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050" spc="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the</a:t>
                      </a:r>
                      <a:r>
                        <a:rPr dirty="0" smtClean="0" sz="1050" spc="1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050" spc="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contributing</a:t>
                      </a:r>
                      <a:r>
                        <a:rPr dirty="0" smtClean="0" sz="1050" spc="8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050" spc="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area</a:t>
                      </a:r>
                      <a:r>
                        <a:rPr dirty="0" smtClean="0" sz="1050" spc="45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050" spc="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above</a:t>
                      </a:r>
                      <a:r>
                        <a:rPr dirty="0" smtClean="0" sz="1050" spc="3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050" spc="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a</a:t>
                      </a:r>
                      <a:r>
                        <a:rPr dirty="0" smtClean="0" sz="1050" spc="25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050" spc="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set</a:t>
                      </a:r>
                      <a:r>
                        <a:rPr dirty="0" smtClean="0" sz="1050" spc="25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050" spc="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of</a:t>
                      </a:r>
                      <a:r>
                        <a:rPr dirty="0" smtClean="0" sz="1050" spc="75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050" spc="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cells</a:t>
                      </a:r>
                      <a:r>
                        <a:rPr dirty="0" smtClean="0" sz="1050" spc="6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050" spc="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in</a:t>
                      </a:r>
                      <a:r>
                        <a:rPr dirty="0" smtClean="0" sz="1050" spc="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050" spc="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a</a:t>
                      </a:r>
                      <a:r>
                        <a:rPr dirty="0" smtClean="0" sz="1050" spc="25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050" spc="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raster.</a:t>
                      </a:r>
                      <a:endParaRPr sz="10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4572">
                      <a:solidFill>
                        <a:srgbClr val="000000"/>
                      </a:solidFill>
                      <a:prstDash val="solid"/>
                    </a:lnL>
                    <a:lnR w="9144">
                      <a:solidFill>
                        <a:srgbClr val="000000"/>
                      </a:solidFill>
                      <a:prstDash val="solid"/>
                    </a:lnR>
                    <a:lnT w="13716">
                      <a:solidFill>
                        <a:srgbClr val="000000"/>
                      </a:solidFill>
                      <a:prstDash val="solid"/>
                    </a:lnT>
                    <a:lnB w="32004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428307" y="2967258"/>
            <a:ext cx="2882479" cy="158657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3" name="object 3"/>
          <p:cNvSpPr/>
          <p:nvPr/>
        </p:nvSpPr>
        <p:spPr>
          <a:xfrm>
            <a:off x="1676755" y="2584208"/>
            <a:ext cx="901937" cy="0"/>
          </a:xfrm>
          <a:custGeom>
            <a:avLst/>
            <a:gdLst/>
            <a:ahLst/>
            <a:cxnLst/>
            <a:rect l="l" t="t" r="r" b="b"/>
            <a:pathLst>
              <a:path w="901937" h="0">
                <a:moveTo>
                  <a:pt x="0" y="0"/>
                </a:moveTo>
                <a:lnTo>
                  <a:pt x="901937" y="0"/>
                </a:lnTo>
              </a:path>
            </a:pathLst>
          </a:custGeom>
          <a:ln w="12106">
            <a:solidFill>
              <a:srgbClr val="383423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4" name="object 4"/>
          <p:cNvSpPr/>
          <p:nvPr/>
        </p:nvSpPr>
        <p:spPr>
          <a:xfrm>
            <a:off x="1670702" y="2578156"/>
            <a:ext cx="0" cy="459953"/>
          </a:xfrm>
          <a:custGeom>
            <a:avLst/>
            <a:gdLst/>
            <a:ahLst/>
            <a:cxnLst/>
            <a:rect l="l" t="t" r="r" b="b"/>
            <a:pathLst>
              <a:path w="0" h="459953">
                <a:moveTo>
                  <a:pt x="0" y="459953"/>
                </a:moveTo>
                <a:lnTo>
                  <a:pt x="0" y="0"/>
                </a:lnTo>
              </a:path>
            </a:pathLst>
          </a:custGeom>
          <a:ln w="24213">
            <a:solidFill>
              <a:srgbClr val="3F3F2F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5" name="object 5"/>
          <p:cNvSpPr/>
          <p:nvPr/>
        </p:nvSpPr>
        <p:spPr>
          <a:xfrm>
            <a:off x="2584747" y="2614468"/>
            <a:ext cx="0" cy="375225"/>
          </a:xfrm>
          <a:custGeom>
            <a:avLst/>
            <a:gdLst/>
            <a:ahLst/>
            <a:cxnLst/>
            <a:rect l="l" t="t" r="r" b="b"/>
            <a:pathLst>
              <a:path w="0" h="375225">
                <a:moveTo>
                  <a:pt x="0" y="375225"/>
                </a:moveTo>
                <a:lnTo>
                  <a:pt x="0" y="0"/>
                </a:lnTo>
              </a:path>
            </a:pathLst>
          </a:custGeom>
          <a:ln w="24213">
            <a:solidFill>
              <a:srgbClr val="34342B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6" name="object 6"/>
          <p:cNvSpPr/>
          <p:nvPr/>
        </p:nvSpPr>
        <p:spPr>
          <a:xfrm>
            <a:off x="4170703" y="2687092"/>
            <a:ext cx="1337772" cy="0"/>
          </a:xfrm>
          <a:custGeom>
            <a:avLst/>
            <a:gdLst/>
            <a:ahLst/>
            <a:cxnLst/>
            <a:rect l="l" t="t" r="r" b="b"/>
            <a:pathLst>
              <a:path w="1337772" h="0">
                <a:moveTo>
                  <a:pt x="0" y="0"/>
                </a:moveTo>
                <a:lnTo>
                  <a:pt x="1337772" y="0"/>
                </a:lnTo>
              </a:path>
            </a:pathLst>
          </a:custGeom>
          <a:ln w="24213">
            <a:solidFill>
              <a:srgbClr val="3F4438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7" name="object 7"/>
          <p:cNvSpPr/>
          <p:nvPr/>
        </p:nvSpPr>
        <p:spPr>
          <a:xfrm>
            <a:off x="1707022" y="3038110"/>
            <a:ext cx="744552" cy="0"/>
          </a:xfrm>
          <a:custGeom>
            <a:avLst/>
            <a:gdLst/>
            <a:ahLst/>
            <a:cxnLst/>
            <a:rect l="l" t="t" r="r" b="b"/>
            <a:pathLst>
              <a:path w="744552" h="0">
                <a:moveTo>
                  <a:pt x="0" y="0"/>
                </a:moveTo>
                <a:lnTo>
                  <a:pt x="744552" y="0"/>
                </a:lnTo>
              </a:path>
            </a:pathLst>
          </a:custGeom>
          <a:ln w="24213">
            <a:solidFill>
              <a:srgbClr val="38382B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8" name="object 8"/>
          <p:cNvSpPr/>
          <p:nvPr/>
        </p:nvSpPr>
        <p:spPr>
          <a:xfrm>
            <a:off x="5296612" y="3479906"/>
            <a:ext cx="714286" cy="0"/>
          </a:xfrm>
          <a:custGeom>
            <a:avLst/>
            <a:gdLst/>
            <a:ahLst/>
            <a:cxnLst/>
            <a:rect l="l" t="t" r="r" b="b"/>
            <a:pathLst>
              <a:path w="714286" h="0">
                <a:moveTo>
                  <a:pt x="0" y="0"/>
                </a:moveTo>
                <a:lnTo>
                  <a:pt x="714286" y="0"/>
                </a:lnTo>
              </a:path>
            </a:pathLst>
          </a:custGeom>
          <a:ln w="24213">
            <a:solidFill>
              <a:srgbClr val="3F3F38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9" name="object 9"/>
          <p:cNvSpPr/>
          <p:nvPr/>
        </p:nvSpPr>
        <p:spPr>
          <a:xfrm>
            <a:off x="5296612" y="3776455"/>
            <a:ext cx="714286" cy="0"/>
          </a:xfrm>
          <a:custGeom>
            <a:avLst/>
            <a:gdLst/>
            <a:ahLst/>
            <a:cxnLst/>
            <a:rect l="l" t="t" r="r" b="b"/>
            <a:pathLst>
              <a:path w="714286" h="0">
                <a:moveTo>
                  <a:pt x="0" y="0"/>
                </a:moveTo>
                <a:lnTo>
                  <a:pt x="714286" y="0"/>
                </a:lnTo>
              </a:path>
            </a:pathLst>
          </a:custGeom>
          <a:ln w="24213">
            <a:solidFill>
              <a:srgbClr val="34342B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0" name="object 10"/>
          <p:cNvSpPr txBox="1"/>
          <p:nvPr/>
        </p:nvSpPr>
        <p:spPr>
          <a:xfrm>
            <a:off x="986089" y="411629"/>
            <a:ext cx="5796915" cy="190309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48895">
              <a:lnSpc>
                <a:spcPct val="100000"/>
              </a:lnSpc>
              <a:tabLst>
                <a:tab pos="1816100" algn="l"/>
                <a:tab pos="4461510" algn="l"/>
              </a:tabLst>
            </a:pPr>
            <a:r>
              <a:rPr dirty="0" smtClean="0" sz="1000" spc="45">
                <a:solidFill>
                  <a:srgbClr val="155016"/>
                </a:solidFill>
                <a:latin typeface="Times New Roman"/>
                <a:cs typeface="Times New Roman"/>
              </a:rPr>
              <a:t>Spatial</a:t>
            </a:r>
            <a:r>
              <a:rPr dirty="0" smtClean="0" sz="1000" spc="-50">
                <a:solidFill>
                  <a:srgbClr val="155016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20">
                <a:solidFill>
                  <a:srgbClr val="155016"/>
                </a:solidFill>
                <a:latin typeface="Times New Roman"/>
                <a:cs typeface="Times New Roman"/>
              </a:rPr>
              <a:t>Analysis</a:t>
            </a:r>
            <a:r>
              <a:rPr dirty="0" smtClean="0" sz="1000" spc="20">
                <a:solidFill>
                  <a:srgbClr val="155016"/>
                </a:solidFill>
                <a:latin typeface="Times New Roman"/>
                <a:cs typeface="Times New Roman"/>
              </a:rPr>
              <a:t>	</a:t>
            </a:r>
            <a:r>
              <a:rPr dirty="0" smtClean="0" sz="1000" spc="45">
                <a:solidFill>
                  <a:srgbClr val="155016"/>
                </a:solidFill>
                <a:latin typeface="Times New Roman"/>
                <a:cs typeface="Times New Roman"/>
              </a:rPr>
              <a:t>(</a:t>
            </a:r>
            <a:r>
              <a:rPr dirty="0" smtClean="0" sz="1000" spc="-10">
                <a:solidFill>
                  <a:srgbClr val="900F13"/>
                </a:solidFill>
                <a:latin typeface="Times New Roman"/>
                <a:cs typeface="Times New Roman"/>
              </a:rPr>
              <a:t>Q</a:t>
            </a:r>
            <a:r>
              <a:rPr dirty="0" smtClean="0" sz="1000" spc="65">
                <a:solidFill>
                  <a:srgbClr val="AF0808"/>
                </a:solidFill>
                <a:latin typeface="Times New Roman"/>
                <a:cs typeface="Times New Roman"/>
              </a:rPr>
              <a:t>u</a:t>
            </a:r>
            <a:r>
              <a:rPr dirty="0" smtClean="0" sz="1000" spc="-150">
                <a:solidFill>
                  <a:srgbClr val="AF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40">
                <a:solidFill>
                  <a:srgbClr val="900F13"/>
                </a:solidFill>
                <a:latin typeface="Times New Roman"/>
                <a:cs typeface="Times New Roman"/>
              </a:rPr>
              <a:t>antitative</a:t>
            </a:r>
            <a:r>
              <a:rPr dirty="0" smtClean="0" sz="1000" spc="-25">
                <a:solidFill>
                  <a:srgbClr val="900F13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105">
                <a:solidFill>
                  <a:srgbClr val="900F13"/>
                </a:solidFill>
                <a:latin typeface="Times New Roman"/>
                <a:cs typeface="Times New Roman"/>
              </a:rPr>
              <a:t>M</a:t>
            </a:r>
            <a:r>
              <a:rPr dirty="0" smtClean="0" sz="1000" spc="-20">
                <a:solidFill>
                  <a:srgbClr val="900F13"/>
                </a:solidFill>
                <a:latin typeface="Times New Roman"/>
                <a:cs typeface="Times New Roman"/>
              </a:rPr>
              <a:t>o</a:t>
            </a:r>
            <a:r>
              <a:rPr dirty="0" smtClean="0" sz="1000" spc="100">
                <a:solidFill>
                  <a:srgbClr val="AF0808"/>
                </a:solidFill>
                <a:latin typeface="Times New Roman"/>
                <a:cs typeface="Times New Roman"/>
              </a:rPr>
              <a:t>rp</a:t>
            </a:r>
            <a:r>
              <a:rPr dirty="0" smtClean="0" sz="1000" spc="175">
                <a:solidFill>
                  <a:srgbClr val="AF0808"/>
                </a:solidFill>
                <a:latin typeface="Times New Roman"/>
                <a:cs typeface="Times New Roman"/>
              </a:rPr>
              <a:t>h</a:t>
            </a:r>
            <a:r>
              <a:rPr dirty="0" smtClean="0" sz="1000" spc="35">
                <a:solidFill>
                  <a:srgbClr val="900F13"/>
                </a:solidFill>
                <a:latin typeface="Times New Roman"/>
                <a:cs typeface="Times New Roman"/>
              </a:rPr>
              <a:t>ometric</a:t>
            </a:r>
            <a:r>
              <a:rPr dirty="0" smtClean="0" sz="1000" spc="-35">
                <a:solidFill>
                  <a:srgbClr val="900F13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20">
                <a:solidFill>
                  <a:srgbClr val="900F13"/>
                </a:solidFill>
                <a:latin typeface="Times New Roman"/>
                <a:cs typeface="Times New Roman"/>
              </a:rPr>
              <a:t>Analvsi</a:t>
            </a:r>
            <a:r>
              <a:rPr dirty="0" smtClean="0" sz="1000" spc="70">
                <a:solidFill>
                  <a:srgbClr val="900F13"/>
                </a:solidFill>
                <a:latin typeface="Times New Roman"/>
                <a:cs typeface="Times New Roman"/>
              </a:rPr>
              <a:t>s</a:t>
            </a:r>
            <a:r>
              <a:rPr dirty="0" smtClean="0" sz="1000" spc="70">
                <a:solidFill>
                  <a:srgbClr val="155016"/>
                </a:solidFill>
                <a:latin typeface="Times New Roman"/>
                <a:cs typeface="Times New Roman"/>
              </a:rPr>
              <a:t>)</a:t>
            </a:r>
            <a:r>
              <a:rPr dirty="0" smtClean="0" sz="1000" spc="70">
                <a:solidFill>
                  <a:srgbClr val="155016"/>
                </a:solidFill>
                <a:latin typeface="Times New Roman"/>
                <a:cs typeface="Times New Roman"/>
              </a:rPr>
              <a:t>	</a:t>
            </a:r>
            <a:r>
              <a:rPr dirty="0" smtClean="0" sz="1000" spc="80">
                <a:solidFill>
                  <a:srgbClr val="155016"/>
                </a:solidFill>
                <a:latin typeface="Times New Roman"/>
                <a:cs typeface="Times New Roman"/>
              </a:rPr>
              <a:t>Dr.</a:t>
            </a:r>
            <a:r>
              <a:rPr dirty="0" smtClean="0" sz="1000" spc="-40">
                <a:solidFill>
                  <a:srgbClr val="155016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40">
                <a:solidFill>
                  <a:srgbClr val="155016"/>
                </a:solidFill>
                <a:latin typeface="Times New Roman"/>
                <a:cs typeface="Times New Roman"/>
              </a:rPr>
              <a:t>Aurass</a:t>
            </a:r>
            <a:r>
              <a:rPr dirty="0" smtClean="0" sz="1000" spc="30">
                <a:solidFill>
                  <a:srgbClr val="155016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45">
                <a:solidFill>
                  <a:srgbClr val="155016"/>
                </a:solidFill>
                <a:latin typeface="Times New Roman"/>
                <a:cs typeface="Times New Roman"/>
              </a:rPr>
              <a:t>Muhi</a:t>
            </a:r>
            <a:r>
              <a:rPr dirty="0" smtClean="0" sz="1000" spc="35">
                <a:solidFill>
                  <a:srgbClr val="155016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75">
                <a:solidFill>
                  <a:srgbClr val="155016"/>
                </a:solidFill>
                <a:latin typeface="Times New Roman"/>
                <a:cs typeface="Times New Roman"/>
              </a:rPr>
              <a:t>Taha</a:t>
            </a:r>
            <a:endParaRPr sz="1000">
              <a:latin typeface="Times New Roman"/>
              <a:cs typeface="Times New Roman"/>
            </a:endParaRPr>
          </a:p>
          <a:p>
            <a:pPr algn="just" marL="12700" marR="12700" indent="435609">
              <a:lnSpc>
                <a:spcPct val="146000"/>
              </a:lnSpc>
              <a:spcBef>
                <a:spcPts val="20"/>
              </a:spcBef>
            </a:pPr>
            <a:r>
              <a:rPr dirty="0" smtClean="0" sz="1300" spc="15">
                <a:solidFill>
                  <a:srgbClr val="050505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5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drainage</a:t>
            </a:r>
            <a:r>
              <a:rPr dirty="0" smtClean="0" sz="1300" spc="1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basin</a:t>
            </a:r>
            <a:r>
              <a:rPr dirty="0" smtClean="0" sz="1300" spc="7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50505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3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50505"/>
                </a:solidFill>
                <a:latin typeface="Times New Roman"/>
                <a:cs typeface="Times New Roman"/>
              </a:rPr>
              <a:t>an</a:t>
            </a:r>
            <a:r>
              <a:rPr dirty="0" smtClean="0" sz="1300" spc="-3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area</a:t>
            </a:r>
            <a:r>
              <a:rPr dirty="0" smtClean="0" sz="1300" spc="-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that</a:t>
            </a:r>
            <a:r>
              <a:rPr dirty="0" smtClean="0" sz="1300" spc="4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drains</a:t>
            </a:r>
            <a:r>
              <a:rPr dirty="0" smtClean="0" sz="1300" spc="2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water</a:t>
            </a:r>
            <a:r>
              <a:rPr dirty="0" smtClean="0" sz="1300" spc="12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-5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other</a:t>
            </a:r>
            <a:r>
              <a:rPr dirty="0" smtClean="0" sz="1300" spc="7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substances</a:t>
            </a:r>
            <a:r>
              <a:rPr dirty="0" smtClean="0" sz="1300" spc="3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5">
                <a:solidFill>
                  <a:srgbClr val="050505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1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50505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-3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common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 outlet.</a:t>
            </a:r>
            <a:r>
              <a:rPr dirty="0" smtClean="0" sz="1300" spc="12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Other</a:t>
            </a:r>
            <a:r>
              <a:rPr dirty="0" smtClean="0" sz="1300" spc="13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common</a:t>
            </a:r>
            <a:r>
              <a:rPr dirty="0" smtClean="0" sz="1300" spc="4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terms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50505"/>
                </a:solidFill>
                <a:latin typeface="Times New Roman"/>
                <a:cs typeface="Times New Roman"/>
              </a:rPr>
              <a:t>for</a:t>
            </a:r>
            <a:r>
              <a:rPr dirty="0" smtClean="0" sz="1300" spc="3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50505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6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drainage</a:t>
            </a:r>
            <a:r>
              <a:rPr dirty="0" smtClean="0" sz="1300" spc="6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basin</a:t>
            </a:r>
            <a:r>
              <a:rPr dirty="0" smtClean="0" sz="1300" spc="114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are</a:t>
            </a:r>
            <a:r>
              <a:rPr dirty="0" smtClean="0" sz="1300" spc="1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watershed,</a:t>
            </a:r>
            <a:r>
              <a:rPr dirty="0" smtClean="0" sz="1300" spc="13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basin,</a:t>
            </a:r>
            <a:r>
              <a:rPr dirty="0" smtClean="0" sz="1300" spc="15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catchment,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6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50505"/>
                </a:solidFill>
                <a:latin typeface="Times New Roman"/>
                <a:cs typeface="Times New Roman"/>
              </a:rPr>
              <a:t>or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contributing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9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area.</a:t>
            </a:r>
            <a:r>
              <a:rPr dirty="0" smtClean="0" sz="1300" spc="14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This</a:t>
            </a:r>
            <a:r>
              <a:rPr dirty="0" smtClean="0" sz="1300" spc="15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area</a:t>
            </a:r>
            <a:r>
              <a:rPr dirty="0" smtClean="0" sz="1300" spc="14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7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normally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defined</a:t>
            </a:r>
            <a:r>
              <a:rPr dirty="0" smtClean="0" sz="1300" spc="13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as</a:t>
            </a:r>
            <a:r>
              <a:rPr dirty="0" smtClean="0" sz="1300" spc="8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50505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3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total </a:t>
            </a:r>
            <a:r>
              <a:rPr dirty="0" smtClean="0" sz="1300" spc="-12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area</a:t>
            </a:r>
            <a:r>
              <a:rPr dirty="0" smtClean="0" sz="1300" spc="10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flowing</a:t>
            </a:r>
            <a:r>
              <a:rPr dirty="0" smtClean="0" sz="1300" spc="16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5">
                <a:solidFill>
                  <a:srgbClr val="050505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10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50505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6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50505"/>
                </a:solidFill>
                <a:latin typeface="Times New Roman"/>
                <a:cs typeface="Times New Roman"/>
              </a:rPr>
              <a:t>given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outlet,</a:t>
            </a:r>
            <a:r>
              <a:rPr dirty="0" smtClean="0" sz="1300" spc="-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50505"/>
                </a:solidFill>
                <a:latin typeface="Times New Roman"/>
                <a:cs typeface="Times New Roman"/>
              </a:rPr>
              <a:t>or</a:t>
            </a:r>
            <a:r>
              <a:rPr dirty="0" smtClean="0" sz="1300" spc="-11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pour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point.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50505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-4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pour</a:t>
            </a:r>
            <a:r>
              <a:rPr dirty="0" smtClean="0" sz="1300" spc="3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point</a:t>
            </a:r>
            <a:r>
              <a:rPr dirty="0" smtClean="0" sz="1300" spc="2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-6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-5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50505"/>
                </a:solidFill>
                <a:latin typeface="Times New Roman"/>
                <a:cs typeface="Times New Roman"/>
              </a:rPr>
              <a:t>point</a:t>
            </a:r>
            <a:r>
              <a:rPr dirty="0" smtClean="0" sz="1300" spc="2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50505"/>
                </a:solidFill>
                <a:latin typeface="Times New Roman"/>
                <a:cs typeface="Times New Roman"/>
              </a:rPr>
              <a:t>at</a:t>
            </a:r>
            <a:r>
              <a:rPr dirty="0" smtClean="0" sz="1300" spc="-12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which</a:t>
            </a:r>
            <a:r>
              <a:rPr dirty="0" smtClean="0" sz="1300" spc="-5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water</a:t>
            </a:r>
            <a:r>
              <a:rPr dirty="0" smtClean="0" sz="1300" spc="2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flows</a:t>
            </a:r>
            <a:r>
              <a:rPr dirty="0" smtClean="0" sz="1300" spc="1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50505"/>
                </a:solidFill>
                <a:latin typeface="Times New Roman"/>
                <a:cs typeface="Times New Roman"/>
              </a:rPr>
              <a:t>out</a:t>
            </a:r>
            <a:r>
              <a:rPr dirty="0" smtClean="0" sz="1300" spc="-10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-3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50505"/>
                </a:solidFill>
                <a:latin typeface="Times New Roman"/>
                <a:cs typeface="Times New Roman"/>
              </a:rPr>
              <a:t>an</a:t>
            </a:r>
            <a:r>
              <a:rPr dirty="0" smtClean="0" sz="1300" spc="-7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50505"/>
                </a:solidFill>
                <a:latin typeface="Times New Roman"/>
                <a:cs typeface="Times New Roman"/>
              </a:rPr>
              <a:t>area.</a:t>
            </a:r>
            <a:r>
              <a:rPr dirty="0" smtClean="0" sz="1300" spc="-5">
                <a:solidFill>
                  <a:srgbClr val="050505"/>
                </a:solidFill>
                <a:latin typeface="Times New Roman"/>
                <a:cs typeface="Times New Roman"/>
              </a:rPr>
              <a:t> This</a:t>
            </a:r>
            <a:r>
              <a:rPr dirty="0" smtClean="0" sz="1300" spc="-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7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usually </a:t>
            </a:r>
            <a:r>
              <a:rPr dirty="0" smtClean="0" sz="1300" spc="-15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50505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4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lowest</a:t>
            </a:r>
            <a:r>
              <a:rPr dirty="0" smtClean="0" sz="1300" spc="7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point </a:t>
            </a:r>
            <a:r>
              <a:rPr dirty="0" smtClean="0" sz="1300" spc="-15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along</a:t>
            </a:r>
            <a:r>
              <a:rPr dirty="0" smtClean="0" sz="1300" spc="12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50505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9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boundary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6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50505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3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drainage</a:t>
            </a:r>
            <a:r>
              <a:rPr dirty="0" smtClean="0" sz="1300" spc="114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50505"/>
                </a:solidFill>
                <a:latin typeface="Times New Roman"/>
                <a:cs typeface="Times New Roman"/>
              </a:rPr>
              <a:t>basin.</a:t>
            </a:r>
            <a:r>
              <a:rPr dirty="0" smtClean="0" sz="1300" spc="-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0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boundary</a:t>
            </a:r>
            <a:r>
              <a:rPr dirty="0" smtClean="0" sz="1300" spc="-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between</a:t>
            </a:r>
            <a:r>
              <a:rPr dirty="0" smtClean="0" sz="1300" spc="2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two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basins</a:t>
            </a:r>
            <a:r>
              <a:rPr dirty="0" smtClean="0" sz="1300" spc="6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-6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referred</a:t>
            </a:r>
            <a:r>
              <a:rPr dirty="0" smtClean="0" sz="1300" spc="5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50505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1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as</a:t>
            </a:r>
            <a:r>
              <a:rPr dirty="0" smtClean="0" sz="1300" spc="3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50505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-3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drainage</a:t>
            </a:r>
            <a:r>
              <a:rPr dirty="0" smtClean="0" sz="1300" spc="6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divide</a:t>
            </a:r>
            <a:r>
              <a:rPr dirty="0" smtClean="0" sz="1300" spc="3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5">
                <a:solidFill>
                  <a:srgbClr val="050505"/>
                </a:solidFill>
                <a:latin typeface="Times New Roman"/>
                <a:cs typeface="Times New Roman"/>
              </a:rPr>
              <a:t>or</a:t>
            </a:r>
            <a:r>
              <a:rPr dirty="0" smtClean="0" sz="1300" spc="-5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watershed</a:t>
            </a:r>
            <a:r>
              <a:rPr dirty="0" smtClean="0" sz="1300" spc="8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boundary.</a:t>
            </a:r>
            <a:endParaRPr sz="1300">
              <a:latin typeface="Times New Roman"/>
              <a:cs typeface="Times New Roman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992143" y="8876605"/>
            <a:ext cx="5784850" cy="21018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data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9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type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(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integer </a:t>
            </a:r>
            <a:r>
              <a:rPr dirty="0" smtClean="0" sz="1300" spc="-6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50505"/>
                </a:solidFill>
                <a:latin typeface="Times New Roman"/>
                <a:cs typeface="Times New Roman"/>
              </a:rPr>
              <a:t>or</a:t>
            </a:r>
            <a:r>
              <a:rPr dirty="0" smtClean="0" sz="1300" spc="1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50505"/>
                </a:solidFill>
                <a:latin typeface="Times New Roman"/>
                <a:cs typeface="Times New Roman"/>
              </a:rPr>
              <a:t>floating</a:t>
            </a:r>
            <a:r>
              <a:rPr dirty="0" smtClean="0" sz="1300" spc="-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point</a:t>
            </a:r>
            <a:r>
              <a:rPr dirty="0" smtClean="0" sz="1300" spc="-5">
                <a:solidFill>
                  <a:srgbClr val="050505"/>
                </a:solidFill>
                <a:latin typeface="Times New Roman"/>
                <a:cs typeface="Times New Roman"/>
              </a:rPr>
              <a:t>)</a:t>
            </a:r>
            <a:r>
              <a:rPr dirty="0" smtClean="0" sz="1300" spc="-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50505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4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50505"/>
                </a:solidFill>
                <a:latin typeface="Times New Roman"/>
                <a:cs typeface="Times New Roman"/>
              </a:rPr>
              <a:t>actual</a:t>
            </a:r>
            <a:r>
              <a:rPr dirty="0" smtClean="0" sz="1300" spc="-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sampling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of </a:t>
            </a:r>
            <a:r>
              <a:rPr dirty="0" smtClean="0" sz="1300" spc="-114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50505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3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6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surface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1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0">
                <a:solidFill>
                  <a:srgbClr val="050505"/>
                </a:solidFill>
                <a:latin typeface="Times New Roman"/>
                <a:cs typeface="Times New Roman"/>
              </a:rPr>
              <a:t>when</a:t>
            </a:r>
            <a:endParaRPr sz="1300">
              <a:latin typeface="Times New Roman"/>
              <a:cs typeface="Times New Roman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992143" y="9167102"/>
            <a:ext cx="1821814" cy="21018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creating</a:t>
            </a:r>
            <a:r>
              <a:rPr dirty="0" smtClean="0" sz="1300" spc="6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4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original</a:t>
            </a:r>
            <a:r>
              <a:rPr dirty="0" smtClean="0" sz="1300" spc="-2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50505"/>
                </a:solidFill>
                <a:latin typeface="Times New Roman"/>
                <a:cs typeface="Times New Roman"/>
              </a:rPr>
              <a:t>D</a:t>
            </a:r>
            <a:r>
              <a:rPr dirty="0" smtClean="0" sz="1300" spc="5">
                <a:solidFill>
                  <a:srgbClr val="23211C"/>
                </a:solidFill>
                <a:latin typeface="Times New Roman"/>
                <a:cs typeface="Times New Roman"/>
              </a:rPr>
              <a:t>E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M.</a:t>
            </a:r>
            <a:endParaRPr sz="1300">
              <a:latin typeface="Times New Roman"/>
              <a:cs typeface="Times New Roman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6730644" y="9156374"/>
            <a:ext cx="441325" cy="48133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3100" spc="-90">
                <a:solidFill>
                  <a:srgbClr val="AF0808"/>
                </a:solidFill>
                <a:latin typeface="Arial"/>
                <a:cs typeface="Arial"/>
              </a:rPr>
              <a:t>65</a:t>
            </a:r>
            <a:endParaRPr sz="3100">
              <a:latin typeface="Arial"/>
              <a:cs typeface="Arial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1682215" y="2609105"/>
            <a:ext cx="881380" cy="37528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33350">
              <a:lnSpc>
                <a:spcPct val="100000"/>
              </a:lnSpc>
            </a:pPr>
            <a:r>
              <a:rPr dirty="0" smtClean="0" sz="900" spc="-5">
                <a:solidFill>
                  <a:srgbClr val="050505"/>
                </a:solidFill>
                <a:latin typeface="Arial"/>
                <a:cs typeface="Arial"/>
              </a:rPr>
              <a:t>W</a:t>
            </a:r>
            <a:r>
              <a:rPr dirty="0" smtClean="0" sz="900" spc="35">
                <a:solidFill>
                  <a:srgbClr val="313626"/>
                </a:solidFill>
                <a:latin typeface="Arial"/>
                <a:cs typeface="Arial"/>
              </a:rPr>
              <a:t>atershed</a:t>
            </a:r>
            <a:endParaRPr sz="900">
              <a:latin typeface="Arial"/>
              <a:cs typeface="Arial"/>
            </a:endParaRPr>
          </a:p>
          <a:p>
            <a:pPr marL="18415" marR="12700" indent="-6350">
              <a:lnSpc>
                <a:spcPts val="910"/>
              </a:lnSpc>
            </a:pPr>
            <a:r>
              <a:rPr dirty="0" smtClean="0" sz="850" spc="-30">
                <a:solidFill>
                  <a:srgbClr val="676756"/>
                </a:solidFill>
                <a:latin typeface="Times New Roman"/>
                <a:cs typeface="Times New Roman"/>
              </a:rPr>
              <a:t>{Basin,</a:t>
            </a:r>
            <a:r>
              <a:rPr dirty="0" smtClean="0" sz="850" spc="-135">
                <a:solidFill>
                  <a:srgbClr val="676756"/>
                </a:solidFill>
                <a:latin typeface="Times New Roman"/>
                <a:cs typeface="Times New Roman"/>
              </a:rPr>
              <a:t> </a:t>
            </a:r>
            <a:r>
              <a:rPr dirty="0" smtClean="0" sz="750" spc="25">
                <a:solidFill>
                  <a:srgbClr val="676756"/>
                </a:solidFill>
                <a:latin typeface="Arial"/>
                <a:cs typeface="Arial"/>
              </a:rPr>
              <a:t>C</a:t>
            </a:r>
            <a:r>
              <a:rPr dirty="0" smtClean="0" sz="750" spc="10">
                <a:solidFill>
                  <a:srgbClr val="676756"/>
                </a:solidFill>
                <a:latin typeface="Arial"/>
                <a:cs typeface="Arial"/>
              </a:rPr>
              <a:t>a</a:t>
            </a:r>
            <a:r>
              <a:rPr dirty="0" smtClean="0" sz="750" spc="25">
                <a:solidFill>
                  <a:srgbClr val="504F36"/>
                </a:solidFill>
                <a:latin typeface="Arial"/>
                <a:cs typeface="Arial"/>
              </a:rPr>
              <a:t>t</a:t>
            </a:r>
            <a:r>
              <a:rPr dirty="0" smtClean="0" sz="750" spc="0">
                <a:solidFill>
                  <a:srgbClr val="676756"/>
                </a:solidFill>
                <a:latin typeface="Arial"/>
                <a:cs typeface="Arial"/>
              </a:rPr>
              <a:t>chmen</a:t>
            </a:r>
            <a:r>
              <a:rPr dirty="0" smtClean="0" sz="750" spc="15">
                <a:solidFill>
                  <a:srgbClr val="676756"/>
                </a:solidFill>
                <a:latin typeface="Arial"/>
                <a:cs typeface="Arial"/>
              </a:rPr>
              <a:t>t</a:t>
            </a:r>
            <a:r>
              <a:rPr dirty="0" smtClean="0" sz="750" spc="285">
                <a:solidFill>
                  <a:srgbClr val="7E826E"/>
                </a:solidFill>
                <a:latin typeface="Arial"/>
                <a:cs typeface="Arial"/>
              </a:rPr>
              <a:t>,</a:t>
            </a:r>
            <a:r>
              <a:rPr dirty="0" smtClean="0" sz="750" spc="285">
                <a:solidFill>
                  <a:srgbClr val="7E826E"/>
                </a:solidFill>
                <a:latin typeface="Arial"/>
                <a:cs typeface="Arial"/>
              </a:rPr>
              <a:t> </a:t>
            </a:r>
            <a:r>
              <a:rPr dirty="0" smtClean="0" sz="750" spc="10">
                <a:solidFill>
                  <a:srgbClr val="676756"/>
                </a:solidFill>
                <a:latin typeface="Arial"/>
                <a:cs typeface="Arial"/>
              </a:rPr>
              <a:t>Contributing</a:t>
            </a:r>
            <a:r>
              <a:rPr dirty="0" smtClean="0" sz="750" spc="-30">
                <a:solidFill>
                  <a:srgbClr val="676756"/>
                </a:solidFill>
                <a:latin typeface="Arial"/>
                <a:cs typeface="Arial"/>
              </a:rPr>
              <a:t> </a:t>
            </a:r>
            <a:r>
              <a:rPr dirty="0" smtClean="0" sz="750" spc="0">
                <a:solidFill>
                  <a:srgbClr val="676756"/>
                </a:solidFill>
                <a:latin typeface="Arial"/>
                <a:cs typeface="Arial"/>
              </a:rPr>
              <a:t>Are</a:t>
            </a:r>
            <a:r>
              <a:rPr dirty="0" smtClean="0" sz="750" spc="5">
                <a:solidFill>
                  <a:srgbClr val="676756"/>
                </a:solidFill>
                <a:latin typeface="Arial"/>
                <a:cs typeface="Arial"/>
              </a:rPr>
              <a:t>a</a:t>
            </a:r>
            <a:r>
              <a:rPr dirty="0" smtClean="0" sz="750" spc="145">
                <a:solidFill>
                  <a:srgbClr val="7E826E"/>
                </a:solidFill>
                <a:latin typeface="Arial"/>
                <a:cs typeface="Arial"/>
              </a:rPr>
              <a:t>)</a:t>
            </a:r>
            <a:endParaRPr sz="750">
              <a:latin typeface="Arial"/>
              <a:cs typeface="Arial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4194323" y="2705936"/>
            <a:ext cx="1263650" cy="26162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algn="ctr">
              <a:lnSpc>
                <a:spcPct val="100000"/>
              </a:lnSpc>
            </a:pPr>
            <a:r>
              <a:rPr dirty="0" smtClean="0" sz="900" spc="-5">
                <a:solidFill>
                  <a:srgbClr val="050505"/>
                </a:solidFill>
                <a:latin typeface="Arial"/>
                <a:cs typeface="Arial"/>
              </a:rPr>
              <a:t>W</a:t>
            </a:r>
            <a:r>
              <a:rPr dirty="0" smtClean="0" sz="900" spc="35">
                <a:solidFill>
                  <a:srgbClr val="313626"/>
                </a:solidFill>
                <a:latin typeface="Arial"/>
                <a:cs typeface="Arial"/>
              </a:rPr>
              <a:t>ater</a:t>
            </a:r>
            <a:r>
              <a:rPr dirty="0" smtClean="0" sz="900" spc="15">
                <a:solidFill>
                  <a:srgbClr val="313626"/>
                </a:solidFill>
                <a:latin typeface="Arial"/>
                <a:cs typeface="Arial"/>
              </a:rPr>
              <a:t>s</a:t>
            </a:r>
            <a:r>
              <a:rPr dirty="0" smtClean="0" sz="900" spc="20">
                <a:solidFill>
                  <a:srgbClr val="050505"/>
                </a:solidFill>
                <a:latin typeface="Arial"/>
                <a:cs typeface="Arial"/>
              </a:rPr>
              <a:t>h</a:t>
            </a:r>
            <a:r>
              <a:rPr dirty="0" smtClean="0" sz="900" spc="70">
                <a:solidFill>
                  <a:srgbClr val="313626"/>
                </a:solidFill>
                <a:latin typeface="Arial"/>
                <a:cs typeface="Arial"/>
              </a:rPr>
              <a:t>ed</a:t>
            </a:r>
            <a:r>
              <a:rPr dirty="0" smtClean="0" sz="900" spc="35">
                <a:solidFill>
                  <a:srgbClr val="313626"/>
                </a:solidFill>
                <a:latin typeface="Arial"/>
                <a:cs typeface="Arial"/>
              </a:rPr>
              <a:t> </a:t>
            </a:r>
            <a:r>
              <a:rPr dirty="0" smtClean="0" sz="900" spc="80">
                <a:solidFill>
                  <a:srgbClr val="23211C"/>
                </a:solidFill>
                <a:latin typeface="Arial"/>
                <a:cs typeface="Arial"/>
              </a:rPr>
              <a:t>bo</a:t>
            </a:r>
            <a:r>
              <a:rPr dirty="0" smtClean="0" sz="900" spc="5">
                <a:solidFill>
                  <a:srgbClr val="23211C"/>
                </a:solidFill>
                <a:latin typeface="Arial"/>
                <a:cs typeface="Arial"/>
              </a:rPr>
              <a:t>u</a:t>
            </a:r>
            <a:r>
              <a:rPr dirty="0" smtClean="0" sz="900" spc="20">
                <a:solidFill>
                  <a:srgbClr val="050505"/>
                </a:solidFill>
                <a:latin typeface="Arial"/>
                <a:cs typeface="Arial"/>
              </a:rPr>
              <a:t>n</a:t>
            </a:r>
            <a:r>
              <a:rPr dirty="0" smtClean="0" sz="900" spc="15">
                <a:solidFill>
                  <a:srgbClr val="23211C"/>
                </a:solidFill>
                <a:latin typeface="Arial"/>
                <a:cs typeface="Arial"/>
              </a:rPr>
              <a:t>daries</a:t>
            </a:r>
            <a:endParaRPr sz="900">
              <a:latin typeface="Arial"/>
              <a:cs typeface="Arial"/>
            </a:endParaRPr>
          </a:p>
          <a:p>
            <a:pPr algn="ctr" marR="635">
              <a:lnSpc>
                <a:spcPts val="885"/>
              </a:lnSpc>
            </a:pPr>
            <a:r>
              <a:rPr dirty="0" smtClean="0" sz="750">
                <a:solidFill>
                  <a:srgbClr val="676756"/>
                </a:solidFill>
                <a:latin typeface="Arial"/>
                <a:cs typeface="Arial"/>
              </a:rPr>
              <a:t>(Drainage</a:t>
            </a:r>
            <a:r>
              <a:rPr dirty="0" smtClean="0" sz="750" spc="-25">
                <a:solidFill>
                  <a:srgbClr val="676756"/>
                </a:solidFill>
                <a:latin typeface="Arial"/>
                <a:cs typeface="Arial"/>
              </a:rPr>
              <a:t> </a:t>
            </a:r>
            <a:r>
              <a:rPr dirty="0" smtClean="0" sz="800" spc="125">
                <a:solidFill>
                  <a:srgbClr val="676756"/>
                </a:solidFill>
                <a:latin typeface="Arial"/>
                <a:cs typeface="Arial"/>
              </a:rPr>
              <a:t>divi</a:t>
            </a:r>
            <a:r>
              <a:rPr dirty="0" smtClean="0" sz="800" spc="180">
                <a:solidFill>
                  <a:srgbClr val="676756"/>
                </a:solidFill>
                <a:latin typeface="Arial"/>
                <a:cs typeface="Arial"/>
              </a:rPr>
              <a:t>d</a:t>
            </a:r>
            <a:r>
              <a:rPr dirty="0" smtClean="0" sz="800" spc="130">
                <a:solidFill>
                  <a:srgbClr val="7E826E"/>
                </a:solidFill>
                <a:latin typeface="Arial"/>
                <a:cs typeface="Arial"/>
              </a:rPr>
              <a:t>)</a:t>
            </a:r>
            <a:endParaRPr sz="800">
              <a:latin typeface="Arial"/>
              <a:cs typeface="Arial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5308124" y="3480594"/>
            <a:ext cx="680085" cy="26162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algn="ctr">
              <a:lnSpc>
                <a:spcPct val="100000"/>
              </a:lnSpc>
            </a:pPr>
            <a:r>
              <a:rPr dirty="0" smtClean="0" sz="900" spc="10">
                <a:solidFill>
                  <a:srgbClr val="23211C"/>
                </a:solidFill>
                <a:latin typeface="Arial"/>
                <a:cs typeface="Arial"/>
              </a:rPr>
              <a:t>P</a:t>
            </a:r>
            <a:r>
              <a:rPr dirty="0" smtClean="0" sz="900" spc="-30">
                <a:solidFill>
                  <a:srgbClr val="23211C"/>
                </a:solidFill>
                <a:latin typeface="Arial"/>
                <a:cs typeface="Arial"/>
              </a:rPr>
              <a:t>o</a:t>
            </a:r>
            <a:r>
              <a:rPr dirty="0" smtClean="0" sz="900" spc="70">
                <a:solidFill>
                  <a:srgbClr val="050505"/>
                </a:solidFill>
                <a:latin typeface="Arial"/>
                <a:cs typeface="Arial"/>
              </a:rPr>
              <a:t>u</a:t>
            </a:r>
            <a:r>
              <a:rPr dirty="0" smtClean="0" sz="900" spc="140">
                <a:solidFill>
                  <a:srgbClr val="313626"/>
                </a:solidFill>
                <a:latin typeface="Arial"/>
                <a:cs typeface="Arial"/>
              </a:rPr>
              <a:t>r</a:t>
            </a:r>
            <a:r>
              <a:rPr dirty="0" smtClean="0" sz="900" spc="20">
                <a:solidFill>
                  <a:srgbClr val="313626"/>
                </a:solidFill>
                <a:latin typeface="Arial"/>
                <a:cs typeface="Arial"/>
              </a:rPr>
              <a:t> </a:t>
            </a:r>
            <a:r>
              <a:rPr dirty="0" smtClean="0" sz="900" spc="35">
                <a:solidFill>
                  <a:srgbClr val="313626"/>
                </a:solidFill>
                <a:latin typeface="Arial"/>
                <a:cs typeface="Arial"/>
              </a:rPr>
              <a:t>Po</a:t>
            </a:r>
            <a:r>
              <a:rPr dirty="0" smtClean="0" sz="900" spc="-105">
                <a:solidFill>
                  <a:srgbClr val="313626"/>
                </a:solidFill>
                <a:latin typeface="Arial"/>
                <a:cs typeface="Arial"/>
              </a:rPr>
              <a:t>i</a:t>
            </a:r>
            <a:r>
              <a:rPr dirty="0" smtClean="0" sz="900" spc="70">
                <a:solidFill>
                  <a:srgbClr val="050505"/>
                </a:solidFill>
                <a:latin typeface="Arial"/>
                <a:cs typeface="Arial"/>
              </a:rPr>
              <a:t>n</a:t>
            </a:r>
            <a:r>
              <a:rPr dirty="0" smtClean="0" sz="900" spc="100">
                <a:solidFill>
                  <a:srgbClr val="313626"/>
                </a:solidFill>
                <a:latin typeface="Arial"/>
                <a:cs typeface="Arial"/>
              </a:rPr>
              <a:t>ts</a:t>
            </a:r>
            <a:endParaRPr sz="900">
              <a:latin typeface="Arial"/>
              <a:cs typeface="Arial"/>
            </a:endParaRPr>
          </a:p>
          <a:p>
            <a:pPr algn="ctr" marR="22225">
              <a:lnSpc>
                <a:spcPts val="885"/>
              </a:lnSpc>
            </a:pPr>
            <a:r>
              <a:rPr dirty="0" smtClean="0" sz="800" spc="-35">
                <a:solidFill>
                  <a:srgbClr val="7E826E"/>
                </a:solidFill>
                <a:latin typeface="Arial"/>
                <a:cs typeface="Arial"/>
              </a:rPr>
              <a:t>(</a:t>
            </a:r>
            <a:r>
              <a:rPr dirty="0" smtClean="0" sz="800" spc="-25">
                <a:solidFill>
                  <a:srgbClr val="676756"/>
                </a:solidFill>
                <a:latin typeface="Arial"/>
                <a:cs typeface="Arial"/>
              </a:rPr>
              <a:t>OUtlet</a:t>
            </a:r>
            <a:r>
              <a:rPr dirty="0" smtClean="0" sz="800" spc="-35">
                <a:solidFill>
                  <a:srgbClr val="676756"/>
                </a:solidFill>
                <a:latin typeface="Arial"/>
                <a:cs typeface="Arial"/>
              </a:rPr>
              <a:t>s</a:t>
            </a:r>
            <a:r>
              <a:rPr dirty="0" smtClean="0" sz="800" spc="130">
                <a:solidFill>
                  <a:srgbClr val="7E826E"/>
                </a:solidFill>
                <a:latin typeface="Arial"/>
                <a:cs typeface="Arial"/>
              </a:rPr>
              <a:t>)</a:t>
            </a:r>
            <a:endParaRPr sz="800">
              <a:latin typeface="Arial"/>
              <a:cs typeface="Arial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986089" y="4631669"/>
            <a:ext cx="5795645" cy="416496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algn="ctr" marR="80010">
              <a:lnSpc>
                <a:spcPct val="100000"/>
              </a:lnSpc>
            </a:pPr>
            <a:r>
              <a:rPr dirty="0" smtClean="0" sz="700" spc="20" i="1">
                <a:solidFill>
                  <a:srgbClr val="676756"/>
                </a:solidFill>
                <a:latin typeface="Arial"/>
                <a:cs typeface="Arial"/>
              </a:rPr>
              <a:t>fAmp</a:t>
            </a:r>
            <a:r>
              <a:rPr dirty="0" smtClean="0" sz="700" spc="-35" i="1">
                <a:solidFill>
                  <a:srgbClr val="676756"/>
                </a:solidFill>
                <a:latin typeface="Arial"/>
                <a:cs typeface="Arial"/>
              </a:rPr>
              <a:t>o</a:t>
            </a:r>
            <a:r>
              <a:rPr dirty="0" smtClean="0" sz="700" spc="35" i="1">
                <a:solidFill>
                  <a:srgbClr val="7E826E"/>
                </a:solidFill>
                <a:latin typeface="Arial"/>
                <a:cs typeface="Arial"/>
              </a:rPr>
              <a:t>n</a:t>
            </a:r>
            <a:r>
              <a:rPr dirty="0" smtClean="0" sz="700" spc="40" i="1">
                <a:solidFill>
                  <a:srgbClr val="676756"/>
                </a:solidFill>
                <a:latin typeface="Arial"/>
                <a:cs typeface="Arial"/>
              </a:rPr>
              <a:t>enrs</a:t>
            </a:r>
            <a:r>
              <a:rPr dirty="0" smtClean="0" sz="700" spc="-20" i="1">
                <a:solidFill>
                  <a:srgbClr val="676756"/>
                </a:solidFill>
                <a:latin typeface="Arial"/>
                <a:cs typeface="Arial"/>
              </a:rPr>
              <a:t> </a:t>
            </a:r>
            <a:r>
              <a:rPr dirty="0" smtClean="0" sz="700" spc="25" i="1">
                <a:solidFill>
                  <a:srgbClr val="676756"/>
                </a:solidFill>
                <a:latin typeface="Arial"/>
                <a:cs typeface="Arial"/>
              </a:rPr>
              <a:t>of</a:t>
            </a:r>
            <a:r>
              <a:rPr dirty="0" smtClean="0" sz="700" spc="20" i="1">
                <a:solidFill>
                  <a:srgbClr val="676756"/>
                </a:solidFill>
                <a:latin typeface="Arial"/>
                <a:cs typeface="Arial"/>
              </a:rPr>
              <a:t> </a:t>
            </a:r>
            <a:r>
              <a:rPr dirty="0" smtClean="0" sz="700" spc="40" i="1">
                <a:solidFill>
                  <a:srgbClr val="676756"/>
                </a:solidFill>
                <a:latin typeface="Arial"/>
                <a:cs typeface="Arial"/>
              </a:rPr>
              <a:t>dr</a:t>
            </a:r>
            <a:r>
              <a:rPr dirty="0" smtClean="0" sz="700" spc="0" i="1">
                <a:solidFill>
                  <a:srgbClr val="676756"/>
                </a:solidFill>
                <a:latin typeface="Arial"/>
                <a:cs typeface="Arial"/>
              </a:rPr>
              <a:t>a</a:t>
            </a:r>
            <a:r>
              <a:rPr dirty="0" smtClean="0" sz="700" spc="-20" i="1">
                <a:solidFill>
                  <a:srgbClr val="979795"/>
                </a:solidFill>
                <a:latin typeface="Arial"/>
                <a:cs typeface="Arial"/>
              </a:rPr>
              <a:t>i</a:t>
            </a:r>
            <a:r>
              <a:rPr dirty="0" smtClean="0" sz="700" spc="35" i="1">
                <a:solidFill>
                  <a:srgbClr val="7E826E"/>
                </a:solidFill>
                <a:latin typeface="Arial"/>
                <a:cs typeface="Arial"/>
              </a:rPr>
              <a:t>n</a:t>
            </a:r>
            <a:r>
              <a:rPr dirty="0" smtClean="0" sz="700" spc="15" i="1">
                <a:solidFill>
                  <a:srgbClr val="676756"/>
                </a:solidFill>
                <a:latin typeface="Arial"/>
                <a:cs typeface="Arial"/>
              </a:rPr>
              <a:t>age</a:t>
            </a:r>
            <a:r>
              <a:rPr dirty="0" smtClean="0" sz="700" spc="-30" i="1">
                <a:solidFill>
                  <a:srgbClr val="676756"/>
                </a:solidFill>
                <a:latin typeface="Arial"/>
                <a:cs typeface="Arial"/>
              </a:rPr>
              <a:t> </a:t>
            </a:r>
            <a:r>
              <a:rPr dirty="0" smtClean="0" sz="700" spc="90" i="1">
                <a:solidFill>
                  <a:srgbClr val="676756"/>
                </a:solidFill>
                <a:latin typeface="Arial"/>
                <a:cs typeface="Arial"/>
              </a:rPr>
              <a:t>ln</a:t>
            </a:r>
            <a:r>
              <a:rPr dirty="0" smtClean="0" sz="700" spc="10" i="1">
                <a:solidFill>
                  <a:srgbClr val="676756"/>
                </a:solidFill>
                <a:latin typeface="Arial"/>
                <a:cs typeface="Arial"/>
              </a:rPr>
              <a:t>s</a:t>
            </a:r>
            <a:r>
              <a:rPr dirty="0" smtClean="0" sz="700" spc="80" i="1">
                <a:solidFill>
                  <a:srgbClr val="979795"/>
                </a:solidFill>
                <a:latin typeface="Arial"/>
                <a:cs typeface="Arial"/>
              </a:rPr>
              <a:t>i</a:t>
            </a:r>
            <a:r>
              <a:rPr dirty="0" smtClean="0" sz="700" spc="130" i="1">
                <a:solidFill>
                  <a:srgbClr val="7E826E"/>
                </a:solidFill>
                <a:latin typeface="Arial"/>
                <a:cs typeface="Arial"/>
              </a:rPr>
              <a:t>n</a:t>
            </a:r>
            <a:endParaRPr sz="700">
              <a:latin typeface="Arial"/>
              <a:cs typeface="Arial"/>
            </a:endParaRPr>
          </a:p>
          <a:p>
            <a:pPr>
              <a:lnSpc>
                <a:spcPts val="1200"/>
              </a:lnSpc>
              <a:spcBef>
                <a:spcPts val="27"/>
              </a:spcBef>
            </a:pPr>
            <a:endParaRPr sz="1200"/>
          </a:p>
          <a:p>
            <a:pPr algn="just" marL="12700" marR="15240" indent="441325">
              <a:lnSpc>
                <a:spcPct val="145900"/>
              </a:lnSpc>
            </a:pP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-8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network</a:t>
            </a:r>
            <a:r>
              <a:rPr dirty="0" smtClean="0" sz="1300" spc="4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through</a:t>
            </a:r>
            <a:r>
              <a:rPr dirty="0" smtClean="0" sz="1300" spc="-7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which</a:t>
            </a:r>
            <a:r>
              <a:rPr dirty="0" smtClean="0" sz="1300" spc="-4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water</a:t>
            </a:r>
            <a:r>
              <a:rPr dirty="0" smtClean="0" sz="1300" spc="-3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travels</a:t>
            </a:r>
            <a:r>
              <a:rPr dirty="0" smtClean="0" sz="1300" spc="-4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5">
                <a:solidFill>
                  <a:srgbClr val="050505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-13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-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outlet</a:t>
            </a:r>
            <a:r>
              <a:rPr dirty="0" smtClean="0" sz="1300" spc="-8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50505"/>
                </a:solidFill>
                <a:latin typeface="Times New Roman"/>
                <a:cs typeface="Times New Roman"/>
              </a:rPr>
              <a:t>can</a:t>
            </a:r>
            <a:r>
              <a:rPr dirty="0" smtClean="0" sz="1300" spc="-15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be</a:t>
            </a:r>
            <a:r>
              <a:rPr dirty="0" smtClean="0" sz="1300" spc="-10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visualized</a:t>
            </a:r>
            <a:r>
              <a:rPr dirty="0" smtClean="0" sz="1300" spc="7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as</a:t>
            </a:r>
            <a:r>
              <a:rPr dirty="0" smtClean="0" sz="1300" spc="-6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50505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-13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tree,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50505"/>
                </a:solidFill>
                <a:latin typeface="Times New Roman"/>
                <a:cs typeface="Times New Roman"/>
              </a:rPr>
              <a:t>with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-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base</a:t>
            </a:r>
            <a:r>
              <a:rPr dirty="0" smtClean="0" sz="1300" spc="1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-3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50505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-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tree</a:t>
            </a:r>
            <a:r>
              <a:rPr dirty="0" smtClean="0" sz="1300" spc="-5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being</a:t>
            </a:r>
            <a:r>
              <a:rPr dirty="0" smtClean="0" sz="1300" spc="10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4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outlet.</a:t>
            </a:r>
            <a:r>
              <a:rPr dirty="0" smtClean="0" sz="1300" spc="8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-3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branches</a:t>
            </a:r>
            <a:r>
              <a:rPr dirty="0" smtClean="0" sz="1300" spc="10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0">
                <a:solidFill>
                  <a:srgbClr val="050505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-7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50505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-5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50505"/>
                </a:solidFill>
                <a:latin typeface="Times New Roman"/>
                <a:cs typeface="Times New Roman"/>
              </a:rPr>
              <a:t>tree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50505"/>
                </a:solidFill>
                <a:latin typeface="Times New Roman"/>
                <a:cs typeface="Times New Roman"/>
              </a:rPr>
              <a:t>are</a:t>
            </a:r>
            <a:r>
              <a:rPr dirty="0" smtClean="0" sz="1300" spc="-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stream</a:t>
            </a:r>
            <a:r>
              <a:rPr dirty="0" smtClean="0" sz="1300" spc="6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channels.</a:t>
            </a:r>
            <a:r>
              <a:rPr dirty="0" smtClean="0" sz="1300" spc="-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50505"/>
                </a:solidFill>
                <a:latin typeface="Times New Roman"/>
                <a:cs typeface="Times New Roman"/>
              </a:rPr>
              <a:t>The </a:t>
            </a:r>
            <a:r>
              <a:rPr dirty="0" smtClean="0" sz="1300" spc="-2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intersection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of </a:t>
            </a:r>
            <a:r>
              <a:rPr dirty="0" smtClean="0" sz="1300" spc="-114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two </a:t>
            </a:r>
            <a:r>
              <a:rPr dirty="0" smtClean="0" sz="1300" spc="-4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stream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channels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50505"/>
                </a:solidFill>
                <a:latin typeface="Times New Roman"/>
                <a:cs typeface="Times New Roman"/>
              </a:rPr>
              <a:t>referred</a:t>
            </a:r>
            <a:r>
              <a:rPr dirty="0" smtClean="0" sz="1300" spc="-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4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5">
                <a:solidFill>
                  <a:srgbClr val="050505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3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7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as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50505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16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node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50505"/>
                </a:solidFill>
                <a:latin typeface="Times New Roman"/>
                <a:cs typeface="Times New Roman"/>
              </a:rPr>
              <a:t>or</a:t>
            </a:r>
            <a:r>
              <a:rPr dirty="0" smtClean="0" sz="1300" spc="8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junction.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 sections</a:t>
            </a:r>
            <a:r>
              <a:rPr dirty="0" smtClean="0" sz="1300" spc="2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2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50505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-3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stream</a:t>
            </a:r>
            <a:r>
              <a:rPr dirty="0" smtClean="0" sz="1300" spc="4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channel</a:t>
            </a:r>
            <a:r>
              <a:rPr dirty="0" smtClean="0" sz="1300" spc="6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connecting</a:t>
            </a:r>
            <a:r>
              <a:rPr dirty="0" smtClean="0" sz="1300" spc="3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50505"/>
                </a:solidFill>
                <a:latin typeface="Times New Roman"/>
                <a:cs typeface="Times New Roman"/>
              </a:rPr>
              <a:t>two</a:t>
            </a:r>
            <a:r>
              <a:rPr dirty="0" smtClean="0" sz="1300" spc="3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successive</a:t>
            </a:r>
            <a:r>
              <a:rPr dirty="0" smtClean="0" sz="1300" spc="-13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junctions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50505"/>
                </a:solidFill>
                <a:latin typeface="Times New Roman"/>
                <a:cs typeface="Times New Roman"/>
              </a:rPr>
              <a:t>or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80">
                <a:solidFill>
                  <a:srgbClr val="050505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junction</a:t>
            </a:r>
            <a:r>
              <a:rPr dirty="0" smtClean="0" sz="1300" spc="14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50505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-10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50505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 outlet</a:t>
            </a:r>
            <a:r>
              <a:rPr dirty="0" smtClean="0" sz="1300" spc="1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are</a:t>
            </a:r>
            <a:r>
              <a:rPr dirty="0" smtClean="0" sz="1300" spc="-3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referred</a:t>
            </a:r>
            <a:r>
              <a:rPr dirty="0" smtClean="0" sz="1300" spc="5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50505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1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as</a:t>
            </a:r>
            <a:r>
              <a:rPr dirty="0" smtClean="0" sz="1300" spc="3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stream</a:t>
            </a:r>
            <a:r>
              <a:rPr dirty="0" smtClean="0" sz="1300" spc="4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links.</a:t>
            </a:r>
            <a:endParaRPr sz="1300">
              <a:latin typeface="Times New Roman"/>
              <a:cs typeface="Times New Roman"/>
            </a:endParaRPr>
          </a:p>
          <a:p>
            <a:pPr>
              <a:lnSpc>
                <a:spcPts val="1400"/>
              </a:lnSpc>
              <a:spcBef>
                <a:spcPts val="42"/>
              </a:spcBef>
            </a:pPr>
            <a:endParaRPr sz="1400"/>
          </a:p>
          <a:p>
            <a:pPr marL="12700">
              <a:lnSpc>
                <a:spcPct val="100000"/>
              </a:lnSpc>
            </a:pPr>
            <a:r>
              <a:rPr dirty="0" smtClean="0" sz="1300" spc="40">
                <a:solidFill>
                  <a:srgbClr val="0A1C48"/>
                </a:solidFill>
                <a:latin typeface="Times New Roman"/>
                <a:cs typeface="Times New Roman"/>
              </a:rPr>
              <a:t>Exploring</a:t>
            </a:r>
            <a:r>
              <a:rPr dirty="0" smtClean="0" sz="1300" spc="65">
                <a:solidFill>
                  <a:srgbClr val="0A1C4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0">
                <a:solidFill>
                  <a:srgbClr val="0A1C48"/>
                </a:solidFill>
                <a:latin typeface="Times New Roman"/>
                <a:cs typeface="Times New Roman"/>
              </a:rPr>
              <a:t>Digital</a:t>
            </a:r>
            <a:r>
              <a:rPr dirty="0" smtClean="0" sz="1300" spc="35">
                <a:solidFill>
                  <a:srgbClr val="0A1C4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0">
                <a:solidFill>
                  <a:srgbClr val="0A1C48"/>
                </a:solidFill>
                <a:latin typeface="Times New Roman"/>
                <a:cs typeface="Times New Roman"/>
              </a:rPr>
              <a:t>Elevation</a:t>
            </a:r>
            <a:r>
              <a:rPr dirty="0" smtClean="0" sz="1300" spc="20">
                <a:solidFill>
                  <a:srgbClr val="0A1C4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25">
                <a:solidFill>
                  <a:srgbClr val="0A1C4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75">
                <a:solidFill>
                  <a:srgbClr val="0A1C48"/>
                </a:solidFill>
                <a:latin typeface="Times New Roman"/>
                <a:cs typeface="Times New Roman"/>
              </a:rPr>
              <a:t>Iodels:</a:t>
            </a:r>
            <a:endParaRPr sz="1300">
              <a:latin typeface="Times New Roman"/>
              <a:cs typeface="Times New Roman"/>
            </a:endParaRPr>
          </a:p>
          <a:p>
            <a:pPr>
              <a:lnSpc>
                <a:spcPts val="1200"/>
              </a:lnSpc>
              <a:spcBef>
                <a:spcPts val="87"/>
              </a:spcBef>
            </a:pPr>
            <a:endParaRPr sz="1200"/>
          </a:p>
          <a:p>
            <a:pPr algn="just" marL="18415" marR="18415" indent="435609">
              <a:lnSpc>
                <a:spcPct val="146600"/>
              </a:lnSpc>
            </a:pP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5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most</a:t>
            </a:r>
            <a:r>
              <a:rPr dirty="0" smtClean="0" sz="1300" spc="10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common</a:t>
            </a:r>
            <a:r>
              <a:rPr dirty="0" smtClean="0" sz="1300" spc="13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digital</a:t>
            </a:r>
            <a:r>
              <a:rPr dirty="0" smtClean="0" sz="1300" spc="9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data</a:t>
            </a:r>
            <a:r>
              <a:rPr dirty="0" smtClean="0" sz="1300" spc="9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2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50505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7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shape</a:t>
            </a:r>
            <a:r>
              <a:rPr dirty="0" smtClean="0" sz="1300" spc="7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6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50505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3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earth's</a:t>
            </a:r>
            <a:r>
              <a:rPr dirty="0" smtClean="0" sz="1300" spc="13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surface</a:t>
            </a:r>
            <a:r>
              <a:rPr dirty="0" smtClean="0" sz="1300" spc="8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7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cell-based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digital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12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elevation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11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models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6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(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DEMs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).  </a:t>
            </a:r>
            <a:r>
              <a:rPr dirty="0" smtClean="0" sz="1300" spc="-8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This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7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data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4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3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50505"/>
                </a:solidFill>
                <a:latin typeface="Times New Roman"/>
                <a:cs typeface="Times New Roman"/>
              </a:rPr>
              <a:t>used</a:t>
            </a:r>
            <a:r>
              <a:rPr dirty="0" smtClean="0" sz="1300" spc="15">
                <a:solidFill>
                  <a:srgbClr val="050505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12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as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14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input  </a:t>
            </a:r>
            <a:r>
              <a:rPr dirty="0" smtClean="0" sz="1300" spc="-14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50505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10">
                <a:solidFill>
                  <a:srgbClr val="050505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16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quantify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7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50505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characteristics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3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2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4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land</a:t>
            </a:r>
            <a:r>
              <a:rPr dirty="0" smtClean="0" sz="1300" spc="-3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50505"/>
                </a:solidFill>
                <a:latin typeface="Times New Roman"/>
                <a:cs typeface="Times New Roman"/>
              </a:rPr>
              <a:t>surface.</a:t>
            </a:r>
            <a:endParaRPr sz="1300">
              <a:latin typeface="Times New Roman"/>
              <a:cs typeface="Times New Roman"/>
            </a:endParaRPr>
          </a:p>
          <a:p>
            <a:pPr>
              <a:lnSpc>
                <a:spcPts val="1200"/>
              </a:lnSpc>
              <a:spcBef>
                <a:spcPts val="39"/>
              </a:spcBef>
            </a:pPr>
            <a:endParaRPr sz="1200"/>
          </a:p>
          <a:p>
            <a:pPr algn="just" marL="12700" marR="12700" indent="435609">
              <a:lnSpc>
                <a:spcPct val="146600"/>
              </a:lnSpc>
            </a:pPr>
            <a:r>
              <a:rPr dirty="0" smtClean="0" sz="1300" spc="15">
                <a:solidFill>
                  <a:srgbClr val="050505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9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DEM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50505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-2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50505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6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raster</a:t>
            </a:r>
            <a:r>
              <a:rPr dirty="0" smtClean="0" sz="1300" spc="15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representation</a:t>
            </a:r>
            <a:r>
              <a:rPr dirty="0" smtClean="0" sz="1300" spc="15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0">
                <a:solidFill>
                  <a:srgbClr val="050505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12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50505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11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continuous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6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surface,</a:t>
            </a:r>
            <a:r>
              <a:rPr dirty="0" smtClean="0" sz="1300" spc="8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usually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6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referencing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50505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9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surfac</a:t>
            </a:r>
            <a:r>
              <a:rPr dirty="0" smtClean="0" sz="1300" spc="20">
                <a:solidFill>
                  <a:srgbClr val="23211C"/>
                </a:solidFill>
                <a:latin typeface="Times New Roman"/>
                <a:cs typeface="Times New Roman"/>
              </a:rPr>
              <a:t>e</a:t>
            </a:r>
            <a:r>
              <a:rPr dirty="0" smtClean="0" sz="1300" spc="20">
                <a:solidFill>
                  <a:srgbClr val="23211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14">
                <a:solidFill>
                  <a:srgbClr val="23211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of </a:t>
            </a:r>
            <a:r>
              <a:rPr dirty="0" smtClean="0" sz="1300" spc="-16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50505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3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1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e</a:t>
            </a:r>
            <a:r>
              <a:rPr dirty="0" smtClean="0" sz="1300" spc="-75">
                <a:solidFill>
                  <a:srgbClr val="050505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35">
                <a:solidFill>
                  <a:srgbClr val="23211C"/>
                </a:solidFill>
                <a:latin typeface="Times New Roman"/>
                <a:cs typeface="Times New Roman"/>
              </a:rPr>
              <a:t>r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th.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7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45">
                <a:solidFill>
                  <a:srgbClr val="23211C"/>
                </a:solidFill>
                <a:latin typeface="Times New Roman"/>
                <a:cs typeface="Times New Roman"/>
              </a:rPr>
              <a:t>T</a:t>
            </a:r>
            <a:r>
              <a:rPr dirty="0" smtClean="0" sz="1300" spc="60">
                <a:solidFill>
                  <a:srgbClr val="050505"/>
                </a:solidFill>
                <a:latin typeface="Times New Roman"/>
                <a:cs typeface="Times New Roman"/>
              </a:rPr>
              <a:t>h</a:t>
            </a:r>
            <a:r>
              <a:rPr dirty="0" smtClean="0" sz="1300" spc="20">
                <a:solidFill>
                  <a:srgbClr val="23211C"/>
                </a:solidFill>
                <a:latin typeface="Times New Roman"/>
                <a:cs typeface="Times New Roman"/>
              </a:rPr>
              <a:t>e</a:t>
            </a:r>
            <a:r>
              <a:rPr dirty="0" smtClean="0" sz="1300" spc="20">
                <a:solidFill>
                  <a:srgbClr val="23211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65">
                <a:solidFill>
                  <a:srgbClr val="23211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50505"/>
                </a:solidFill>
                <a:latin typeface="Times New Roman"/>
                <a:cs typeface="Times New Roman"/>
              </a:rPr>
              <a:t>accuracy</a:t>
            </a:r>
            <a:r>
              <a:rPr dirty="0" smtClean="0" sz="1300" spc="-2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0">
                <a:solidFill>
                  <a:srgbClr val="050505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2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1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50505"/>
                </a:solidFill>
                <a:latin typeface="Times New Roman"/>
                <a:cs typeface="Times New Roman"/>
              </a:rPr>
              <a:t>this</a:t>
            </a:r>
            <a:r>
              <a:rPr dirty="0" smtClean="0" sz="1300" spc="-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data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7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6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50505"/>
                </a:solidFill>
                <a:latin typeface="Times New Roman"/>
                <a:cs typeface="Times New Roman"/>
              </a:rPr>
              <a:t>d</a:t>
            </a:r>
            <a:r>
              <a:rPr dirty="0" smtClean="0" sz="1300" spc="-30">
                <a:solidFill>
                  <a:srgbClr val="050505"/>
                </a:solidFill>
                <a:latin typeface="Times New Roman"/>
                <a:cs typeface="Times New Roman"/>
              </a:rPr>
              <a:t>e</a:t>
            </a:r>
            <a:r>
              <a:rPr dirty="0" smtClean="0" sz="1300" spc="-5">
                <a:solidFill>
                  <a:srgbClr val="23211C"/>
                </a:solidFill>
                <a:latin typeface="Times New Roman"/>
                <a:cs typeface="Times New Roman"/>
              </a:rPr>
              <a:t>t</a:t>
            </a:r>
            <a:r>
              <a:rPr dirty="0" smtClean="0" sz="1300" spc="-45">
                <a:solidFill>
                  <a:srgbClr val="23211C"/>
                </a:solidFill>
                <a:latin typeface="Times New Roman"/>
                <a:cs typeface="Times New Roman"/>
              </a:rPr>
              <a:t>e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rmined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7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primarily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50505"/>
                </a:solidFill>
                <a:latin typeface="Times New Roman"/>
                <a:cs typeface="Times New Roman"/>
              </a:rPr>
              <a:t>by</a:t>
            </a:r>
            <a:r>
              <a:rPr dirty="0" smtClean="0" sz="1300" spc="3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1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50505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resolution</a:t>
            </a:r>
            <a:r>
              <a:rPr dirty="0" smtClean="0" sz="1300" spc="14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50505"/>
                </a:solidFill>
                <a:latin typeface="Times New Roman"/>
                <a:cs typeface="Times New Roman"/>
              </a:rPr>
              <a:t>(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0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distance</a:t>
            </a:r>
            <a:r>
              <a:rPr dirty="0" smtClean="0" sz="1300" spc="4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between</a:t>
            </a:r>
            <a:r>
              <a:rPr dirty="0" smtClean="0" sz="1300" spc="12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sample</a:t>
            </a:r>
            <a:r>
              <a:rPr dirty="0" smtClean="0" sz="1300" spc="8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points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). </a:t>
            </a:r>
            <a:r>
              <a:rPr dirty="0" smtClean="0" sz="1300" spc="-15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Other</a:t>
            </a:r>
            <a:r>
              <a:rPr dirty="0" smtClean="0" sz="1300" spc="114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factors</a:t>
            </a:r>
            <a:r>
              <a:rPr dirty="0" smtClean="0" sz="1300" spc="13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50505"/>
                </a:solidFill>
                <a:latin typeface="Times New Roman"/>
                <a:cs typeface="Times New Roman"/>
              </a:rPr>
              <a:t>affecting</a:t>
            </a:r>
            <a:r>
              <a:rPr dirty="0" smtClean="0" sz="1300" spc="16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accuracy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6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50505"/>
                </a:solidFill>
                <a:latin typeface="Times New Roman"/>
                <a:cs typeface="Times New Roman"/>
              </a:rPr>
              <a:t>are</a:t>
            </a:r>
            <a:endParaRPr sz="13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799008" y="433588"/>
            <a:ext cx="2477037" cy="261441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1029914" y="418206"/>
            <a:ext cx="916940" cy="16510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000" spc="35">
                <a:solidFill>
                  <a:srgbClr val="135616"/>
                </a:solidFill>
                <a:latin typeface="Times New Roman"/>
                <a:cs typeface="Times New Roman"/>
              </a:rPr>
              <a:t>Spatial</a:t>
            </a:r>
            <a:r>
              <a:rPr dirty="0" smtClean="0" sz="1000" spc="-25">
                <a:solidFill>
                  <a:srgbClr val="135616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25">
                <a:solidFill>
                  <a:srgbClr val="135616"/>
                </a:solidFill>
                <a:latin typeface="Times New Roman"/>
                <a:cs typeface="Times New Roman"/>
              </a:rPr>
              <a:t>Analysis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995589" y="9099102"/>
            <a:ext cx="5786755" cy="21018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300">
                <a:solidFill>
                  <a:srgbClr val="1D1D1D"/>
                </a:solidFill>
                <a:latin typeface="Times New Roman"/>
                <a:cs typeface="Times New Roman"/>
              </a:rPr>
              <a:t>sufficient</a:t>
            </a:r>
            <a:r>
              <a:rPr dirty="0" smtClean="0" sz="1300" spc="-10">
                <a:solidFill>
                  <a:srgbClr val="1D1D1D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C0C0C"/>
                </a:solidFill>
                <a:latin typeface="Times New Roman"/>
                <a:cs typeface="Times New Roman"/>
              </a:rPr>
              <a:t>vertical</a:t>
            </a:r>
            <a:r>
              <a:rPr dirty="0" smtClean="0" sz="1300" spc="130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C0C0C"/>
                </a:solidFill>
                <a:latin typeface="Times New Roman"/>
                <a:cs typeface="Times New Roman"/>
              </a:rPr>
              <a:t>relief</a:t>
            </a:r>
            <a:r>
              <a:rPr dirty="0" smtClean="0" sz="1300" spc="110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C0C0C"/>
                </a:solidFill>
                <a:latin typeface="Times New Roman"/>
                <a:cs typeface="Times New Roman"/>
              </a:rPr>
              <a:t>that</a:t>
            </a:r>
            <a:r>
              <a:rPr dirty="0" smtClean="0" sz="1300" spc="100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65">
                <a:solidFill>
                  <a:srgbClr val="1D1D1D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65">
                <a:solidFill>
                  <a:srgbClr val="1D1D1D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C0C0C"/>
                </a:solidFill>
                <a:latin typeface="Times New Roman"/>
                <a:cs typeface="Times New Roman"/>
              </a:rPr>
              <a:t>flow</a:t>
            </a:r>
            <a:r>
              <a:rPr dirty="0" smtClean="0" sz="1300" spc="-35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C0C0C"/>
                </a:solidFill>
                <a:latin typeface="Times New Roman"/>
                <a:cs typeface="Times New Roman"/>
              </a:rPr>
              <a:t>path</a:t>
            </a:r>
            <a:r>
              <a:rPr dirty="0" smtClean="0" sz="1300" spc="60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40">
                <a:solidFill>
                  <a:srgbClr val="0C0C0C"/>
                </a:solidFill>
                <a:latin typeface="Times New Roman"/>
                <a:cs typeface="Times New Roman"/>
              </a:rPr>
              <a:t>can</a:t>
            </a:r>
            <a:r>
              <a:rPr dirty="0" smtClean="0" sz="1300" spc="-10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C0C0C"/>
                </a:solidFill>
                <a:latin typeface="Times New Roman"/>
                <a:cs typeface="Times New Roman"/>
              </a:rPr>
              <a:t>be</a:t>
            </a:r>
            <a:r>
              <a:rPr dirty="0" smtClean="0" sz="1300" spc="60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C0C0C"/>
                </a:solidFill>
                <a:latin typeface="Times New Roman"/>
                <a:cs typeface="Times New Roman"/>
              </a:rPr>
              <a:t>determined.</a:t>
            </a:r>
            <a:r>
              <a:rPr dirty="0" smtClean="0" sz="1300" spc="-15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0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1D1D1D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0">
                <a:solidFill>
                  <a:srgbClr val="1D1D1D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1D1D1D"/>
                </a:solidFill>
                <a:latin typeface="Times New Roman"/>
                <a:cs typeface="Times New Roman"/>
              </a:rPr>
              <a:t>tools</a:t>
            </a:r>
            <a:r>
              <a:rPr dirty="0" smtClean="0" sz="1300" spc="45">
                <a:solidFill>
                  <a:srgbClr val="1D1D1D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1D1D1D"/>
                </a:solidFill>
                <a:latin typeface="Times New Roman"/>
                <a:cs typeface="Times New Roman"/>
              </a:rPr>
              <a:t>operate</a:t>
            </a:r>
            <a:r>
              <a:rPr dirty="0" smtClean="0" sz="1300" spc="100">
                <a:solidFill>
                  <a:srgbClr val="1D1D1D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1D1D1D"/>
                </a:solidFill>
                <a:latin typeface="Times New Roman"/>
                <a:cs typeface="Times New Roman"/>
              </a:rPr>
              <a:t>on</a:t>
            </a:r>
            <a:r>
              <a:rPr dirty="0" smtClean="0" sz="1300" spc="-60">
                <a:solidFill>
                  <a:srgbClr val="1D1D1D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5">
                <a:solidFill>
                  <a:srgbClr val="0C0C0C"/>
                </a:solidFill>
                <a:latin typeface="Times New Roman"/>
                <a:cs typeface="Times New Roman"/>
              </a:rPr>
              <a:t>thc</a:t>
            </a:r>
            <a:endParaRPr sz="130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6727825" y="9134788"/>
            <a:ext cx="462915" cy="50609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3250" spc="95">
                <a:solidFill>
                  <a:srgbClr val="B50508"/>
                </a:solidFill>
                <a:latin typeface="Times New Roman"/>
                <a:cs typeface="Times New Roman"/>
              </a:rPr>
              <a:t>66</a:t>
            </a:r>
            <a:endParaRPr sz="325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5440646" y="418206"/>
            <a:ext cx="1308100" cy="16510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000" spc="65">
                <a:solidFill>
                  <a:srgbClr val="135616"/>
                </a:solidFill>
                <a:latin typeface="Times New Roman"/>
                <a:cs typeface="Times New Roman"/>
              </a:rPr>
              <a:t>Dr.</a:t>
            </a:r>
            <a:r>
              <a:rPr dirty="0" smtClean="0" sz="1000" spc="-30">
                <a:solidFill>
                  <a:srgbClr val="135616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50">
                <a:solidFill>
                  <a:srgbClr val="135616"/>
                </a:solidFill>
                <a:latin typeface="Times New Roman"/>
                <a:cs typeface="Times New Roman"/>
              </a:rPr>
              <a:t>Aurass</a:t>
            </a:r>
            <a:r>
              <a:rPr dirty="0" smtClean="0" sz="1000" spc="50">
                <a:solidFill>
                  <a:srgbClr val="135616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40">
                <a:solidFill>
                  <a:srgbClr val="135616"/>
                </a:solidFill>
                <a:latin typeface="Times New Roman"/>
                <a:cs typeface="Times New Roman"/>
              </a:rPr>
              <a:t>Muhi</a:t>
            </a:r>
            <a:r>
              <a:rPr dirty="0" smtClean="0" sz="1000" spc="55">
                <a:solidFill>
                  <a:srgbClr val="135616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70">
                <a:solidFill>
                  <a:srgbClr val="135616"/>
                </a:solidFill>
                <a:latin typeface="Times New Roman"/>
                <a:cs typeface="Times New Roman"/>
              </a:rPr>
              <a:t>Taha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995589" y="3191207"/>
            <a:ext cx="5791200" cy="583057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algn="just" marL="12700" marR="12700" indent="428625">
              <a:lnSpc>
                <a:spcPct val="145900"/>
              </a:lnSpc>
            </a:pPr>
            <a:r>
              <a:rPr dirty="0" smtClean="0" sz="1300" spc="-10">
                <a:solidFill>
                  <a:srgbClr val="0C0C0C"/>
                </a:solidFill>
                <a:latin typeface="Times New Roman"/>
                <a:cs typeface="Times New Roman"/>
              </a:rPr>
              <a:t>Errors</a:t>
            </a:r>
            <a:r>
              <a:rPr dirty="0" smtClean="0" sz="1300" spc="75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C0C0C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-50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C0C0C"/>
                </a:solidFill>
                <a:latin typeface="Times New Roman"/>
                <a:cs typeface="Times New Roman"/>
              </a:rPr>
              <a:t>DEMs</a:t>
            </a:r>
            <a:r>
              <a:rPr dirty="0" smtClean="0" sz="1300" spc="65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C0C0C"/>
                </a:solidFill>
                <a:latin typeface="Times New Roman"/>
                <a:cs typeface="Times New Roman"/>
              </a:rPr>
              <a:t>are</a:t>
            </a:r>
            <a:r>
              <a:rPr dirty="0" smtClean="0" sz="1300" spc="-85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C0C0C"/>
                </a:solidFill>
                <a:latin typeface="Times New Roman"/>
                <a:cs typeface="Times New Roman"/>
              </a:rPr>
              <a:t>usually</a:t>
            </a:r>
            <a:r>
              <a:rPr dirty="0" smtClean="0" sz="1300" spc="-15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45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C0C0C"/>
                </a:solidFill>
                <a:latin typeface="Times New Roman"/>
                <a:cs typeface="Times New Roman"/>
              </a:rPr>
              <a:t>classified</a:t>
            </a:r>
            <a:r>
              <a:rPr dirty="0" smtClean="0" sz="1300" spc="75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C0C0C"/>
                </a:solidFill>
                <a:latin typeface="Times New Roman"/>
                <a:cs typeface="Times New Roman"/>
              </a:rPr>
              <a:t>as</a:t>
            </a:r>
            <a:r>
              <a:rPr dirty="0" smtClean="0" sz="1300" spc="-30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C0C0C"/>
                </a:solidFill>
                <a:latin typeface="Times New Roman"/>
                <a:cs typeface="Times New Roman"/>
              </a:rPr>
              <a:t>either</a:t>
            </a:r>
            <a:r>
              <a:rPr dirty="0" smtClean="0" sz="1300" spc="60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C0C0C"/>
                </a:solidFill>
                <a:latin typeface="Times New Roman"/>
                <a:cs typeface="Times New Roman"/>
              </a:rPr>
              <a:t>sinks</a:t>
            </a:r>
            <a:r>
              <a:rPr dirty="0" smtClean="0" sz="1300" spc="-10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C0C0C"/>
                </a:solidFill>
                <a:latin typeface="Times New Roman"/>
                <a:cs typeface="Times New Roman"/>
              </a:rPr>
              <a:t>or</a:t>
            </a:r>
            <a:r>
              <a:rPr dirty="0" smtClean="0" sz="1300" spc="-45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C0C0C"/>
                </a:solidFill>
                <a:latin typeface="Times New Roman"/>
                <a:cs typeface="Times New Roman"/>
              </a:rPr>
              <a:t>peaks.</a:t>
            </a:r>
            <a:r>
              <a:rPr dirty="0" smtClean="0" sz="1300" spc="70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80">
                <a:solidFill>
                  <a:srgbClr val="0C0C0C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80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C0C0C"/>
                </a:solidFill>
                <a:latin typeface="Times New Roman"/>
                <a:cs typeface="Times New Roman"/>
              </a:rPr>
              <a:t>sink</a:t>
            </a:r>
            <a:r>
              <a:rPr dirty="0" smtClean="0" sz="1300" spc="5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5">
                <a:solidFill>
                  <a:srgbClr val="0C0C0C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-65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5">
                <a:solidFill>
                  <a:srgbClr val="0C0C0C"/>
                </a:solidFill>
                <a:latin typeface="Times New Roman"/>
                <a:cs typeface="Times New Roman"/>
              </a:rPr>
              <a:t>an</a:t>
            </a:r>
            <a:r>
              <a:rPr dirty="0" smtClean="0" sz="1300" spc="-55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C0C0C"/>
                </a:solidFill>
                <a:latin typeface="Times New Roman"/>
                <a:cs typeface="Times New Roman"/>
              </a:rPr>
              <a:t>area</a:t>
            </a:r>
            <a:r>
              <a:rPr dirty="0" smtClean="0" sz="1300" spc="-5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C0C0C"/>
                </a:solidFill>
                <a:latin typeface="Times New Roman"/>
                <a:cs typeface="Times New Roman"/>
              </a:rPr>
              <a:t>surrounded</a:t>
            </a:r>
            <a:r>
              <a:rPr dirty="0" smtClean="0" sz="1300" spc="-15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5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C0C0C"/>
                </a:solidFill>
                <a:latin typeface="Times New Roman"/>
                <a:cs typeface="Times New Roman"/>
              </a:rPr>
              <a:t>by</a:t>
            </a:r>
            <a:r>
              <a:rPr dirty="0" smtClean="0" sz="1300" spc="-20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C0C0C"/>
                </a:solidFill>
                <a:latin typeface="Times New Roman"/>
                <a:cs typeface="Times New Roman"/>
              </a:rPr>
              <a:t>higher </a:t>
            </a:r>
            <a:r>
              <a:rPr dirty="0" smtClean="0" sz="1300" spc="-120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C0C0C"/>
                </a:solidFill>
                <a:latin typeface="Times New Roman"/>
                <a:cs typeface="Times New Roman"/>
              </a:rPr>
              <a:t>elevation</a:t>
            </a:r>
            <a:r>
              <a:rPr dirty="0" smtClean="0" sz="1300" spc="70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C0C0C"/>
                </a:solidFill>
                <a:latin typeface="Times New Roman"/>
                <a:cs typeface="Times New Roman"/>
              </a:rPr>
              <a:t>values </a:t>
            </a:r>
            <a:r>
              <a:rPr dirty="0" smtClean="0" sz="1300" spc="-120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C0C0C"/>
                </a:solidFill>
                <a:latin typeface="Times New Roman"/>
                <a:cs typeface="Times New Roman"/>
              </a:rPr>
              <a:t>and </a:t>
            </a:r>
            <a:r>
              <a:rPr dirty="0" smtClean="0" sz="1300" spc="-150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0">
                <a:solidFill>
                  <a:srgbClr val="0C0C0C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40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1D1D1D"/>
                </a:solidFill>
                <a:latin typeface="Times New Roman"/>
                <a:cs typeface="Times New Roman"/>
              </a:rPr>
              <a:t>also</a:t>
            </a:r>
            <a:r>
              <a:rPr dirty="0" smtClean="0" sz="1300" spc="95">
                <a:solidFill>
                  <a:srgbClr val="1D1D1D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C0C0C"/>
                </a:solidFill>
                <a:latin typeface="Times New Roman"/>
                <a:cs typeface="Times New Roman"/>
              </a:rPr>
              <a:t>referred</a:t>
            </a:r>
            <a:r>
              <a:rPr dirty="0" smtClean="0" sz="1300" spc="-5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35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C0C0C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110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C0C0C"/>
                </a:solidFill>
                <a:latin typeface="Times New Roman"/>
                <a:cs typeface="Times New Roman"/>
              </a:rPr>
              <a:t>as</a:t>
            </a:r>
            <a:r>
              <a:rPr dirty="0" smtClean="0" sz="1300" spc="100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C0C0C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105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C0C0C"/>
                </a:solidFill>
                <a:latin typeface="Times New Roman"/>
                <a:cs typeface="Times New Roman"/>
              </a:rPr>
              <a:t>depression</a:t>
            </a:r>
            <a:r>
              <a:rPr dirty="0" smtClean="0" sz="1300" spc="-10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5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C0C0C"/>
                </a:solidFill>
                <a:latin typeface="Times New Roman"/>
                <a:cs typeface="Times New Roman"/>
              </a:rPr>
              <a:t>or</a:t>
            </a:r>
            <a:r>
              <a:rPr dirty="0" smtClean="0" sz="1300" spc="20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C0C0C"/>
                </a:solidFill>
                <a:latin typeface="Times New Roman"/>
                <a:cs typeface="Times New Roman"/>
              </a:rPr>
              <a:t>pit.</a:t>
            </a:r>
            <a:r>
              <a:rPr dirty="0" smtClean="0" sz="1300" spc="10">
                <a:solidFill>
                  <a:srgbClr val="0C0C0C"/>
                </a:solidFill>
                <a:latin typeface="Times New Roman"/>
                <a:cs typeface="Times New Roman"/>
              </a:rPr>
              <a:t> This</a:t>
            </a:r>
            <a:r>
              <a:rPr dirty="0" smtClean="0" sz="1300" spc="-140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0">
                <a:solidFill>
                  <a:srgbClr val="0C0C0C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-95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C0C0C"/>
                </a:solidFill>
                <a:latin typeface="Times New Roman"/>
                <a:cs typeface="Times New Roman"/>
              </a:rPr>
              <a:t>an</a:t>
            </a:r>
            <a:r>
              <a:rPr dirty="0" smtClean="0" sz="1300" spc="-114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C0C0C"/>
                </a:solidFill>
                <a:latin typeface="Times New Roman"/>
                <a:cs typeface="Times New Roman"/>
              </a:rPr>
              <a:t>area</a:t>
            </a:r>
            <a:r>
              <a:rPr dirty="0" smtClean="0" sz="1300" spc="-65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C0C0C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-80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C0C0C"/>
                </a:solidFill>
                <a:latin typeface="Times New Roman"/>
                <a:cs typeface="Times New Roman"/>
              </a:rPr>
              <a:t>internal</a:t>
            </a:r>
            <a:r>
              <a:rPr dirty="0" smtClean="0" sz="1300" spc="-10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C0C0C"/>
                </a:solidFill>
                <a:latin typeface="Times New Roman"/>
                <a:cs typeface="Times New Roman"/>
              </a:rPr>
              <a:t>drainage.</a:t>
            </a:r>
            <a:r>
              <a:rPr dirty="0" smtClean="0" sz="1300" spc="95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C0C0C"/>
                </a:solidFill>
                <a:latin typeface="Times New Roman"/>
                <a:cs typeface="Times New Roman"/>
              </a:rPr>
              <a:t>Some</a:t>
            </a:r>
            <a:r>
              <a:rPr dirty="0" smtClean="0" sz="1300" spc="-80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40">
                <a:solidFill>
                  <a:srgbClr val="0C0C0C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-145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C0C0C"/>
                </a:solidFill>
                <a:latin typeface="Times New Roman"/>
                <a:cs typeface="Times New Roman"/>
              </a:rPr>
              <a:t>these</a:t>
            </a:r>
            <a:r>
              <a:rPr dirty="0" smtClean="0" sz="1300" spc="-100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C0C0C"/>
                </a:solidFill>
                <a:latin typeface="Times New Roman"/>
                <a:cs typeface="Times New Roman"/>
              </a:rPr>
              <a:t>may</a:t>
            </a:r>
            <a:r>
              <a:rPr dirty="0" smtClean="0" sz="1300" spc="-5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C0C0C"/>
                </a:solidFill>
                <a:latin typeface="Times New Roman"/>
                <a:cs typeface="Times New Roman"/>
              </a:rPr>
              <a:t>be</a:t>
            </a:r>
            <a:r>
              <a:rPr dirty="0" smtClean="0" sz="1300" spc="-100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C0C0C"/>
                </a:solidFill>
                <a:latin typeface="Times New Roman"/>
                <a:cs typeface="Times New Roman"/>
              </a:rPr>
              <a:t>natural,</a:t>
            </a:r>
            <a:r>
              <a:rPr dirty="0" smtClean="0" sz="1300" spc="-35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C0C0C"/>
                </a:solidFill>
                <a:latin typeface="Times New Roman"/>
                <a:cs typeface="Times New Roman"/>
              </a:rPr>
              <a:t>particularly</a:t>
            </a:r>
            <a:r>
              <a:rPr dirty="0" smtClean="0" sz="1300" spc="110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C0C0C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-120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C0C0C"/>
                </a:solidFill>
                <a:latin typeface="Times New Roman"/>
                <a:cs typeface="Times New Roman"/>
              </a:rPr>
              <a:t>glacial</a:t>
            </a:r>
            <a:r>
              <a:rPr dirty="0" smtClean="0" sz="1300" spc="0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C0C0C"/>
                </a:solidFill>
                <a:latin typeface="Times New Roman"/>
                <a:cs typeface="Times New Roman"/>
              </a:rPr>
              <a:t>or</a:t>
            </a:r>
            <a:r>
              <a:rPr dirty="0" smtClean="0" sz="1300" spc="5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90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C0C0C"/>
                </a:solidFill>
                <a:latin typeface="Times New Roman"/>
                <a:cs typeface="Times New Roman"/>
              </a:rPr>
              <a:t>karst </a:t>
            </a:r>
            <a:r>
              <a:rPr dirty="0" smtClean="0" sz="1300" spc="5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C0C0C"/>
                </a:solidFill>
                <a:latin typeface="Times New Roman"/>
                <a:cs typeface="Times New Roman"/>
              </a:rPr>
              <a:t>areas</a:t>
            </a:r>
            <a:r>
              <a:rPr dirty="0" smtClean="0" sz="1300" spc="5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60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C0C0C"/>
                </a:solidFill>
                <a:latin typeface="Times New Roman"/>
                <a:cs typeface="Times New Roman"/>
              </a:rPr>
              <a:t>(</a:t>
            </a:r>
            <a:r>
              <a:rPr dirty="0" smtClean="0" sz="1300" spc="-10">
                <a:solidFill>
                  <a:srgbClr val="0C0C0C"/>
                </a:solidFill>
                <a:latin typeface="Times New Roman"/>
                <a:cs typeface="Times New Roman"/>
              </a:rPr>
              <a:t>Mark</a:t>
            </a:r>
            <a:r>
              <a:rPr dirty="0" smtClean="0" sz="1300" spc="-10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85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C0C0C"/>
                </a:solidFill>
                <a:latin typeface="Times New Roman"/>
                <a:cs typeface="Times New Roman"/>
              </a:rPr>
              <a:t>1988),</a:t>
            </a:r>
            <a:r>
              <a:rPr dirty="0" smtClean="0" sz="1300" spc="5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90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C0C0C"/>
                </a:solidFill>
                <a:latin typeface="Times New Roman"/>
                <a:cs typeface="Times New Roman"/>
              </a:rPr>
              <a:t>although</a:t>
            </a:r>
            <a:r>
              <a:rPr dirty="0" smtClean="0" sz="1300" spc="-10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65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C0C0C"/>
                </a:solidFill>
                <a:latin typeface="Times New Roman"/>
                <a:cs typeface="Times New Roman"/>
              </a:rPr>
              <a:t>many</a:t>
            </a:r>
            <a:r>
              <a:rPr dirty="0" smtClean="0" sz="1300" spc="10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C0C0C"/>
                </a:solidFill>
                <a:latin typeface="Times New Roman"/>
                <a:cs typeface="Times New Roman"/>
              </a:rPr>
              <a:t>sinks</a:t>
            </a:r>
            <a:r>
              <a:rPr dirty="0" smtClean="0" sz="1300" spc="5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0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C0C0C"/>
                </a:solidFill>
                <a:latin typeface="Times New Roman"/>
                <a:cs typeface="Times New Roman"/>
              </a:rPr>
              <a:t>are </a:t>
            </a:r>
            <a:r>
              <a:rPr dirty="0" smtClean="0" sz="1300" spc="10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C0C0C"/>
                </a:solidFill>
                <a:latin typeface="Times New Roman"/>
                <a:cs typeface="Times New Roman"/>
              </a:rPr>
              <a:t>imperfections</a:t>
            </a:r>
            <a:r>
              <a:rPr dirty="0" smtClean="0" sz="1300" spc="-10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45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C0C0C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10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5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C0C0C"/>
                </a:solidFill>
                <a:latin typeface="Times New Roman"/>
                <a:cs typeface="Times New Roman"/>
              </a:rPr>
              <a:t>the </a:t>
            </a:r>
            <a:r>
              <a:rPr dirty="0" smtClean="0" sz="1300" spc="-25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C0C0C"/>
                </a:solidFill>
                <a:latin typeface="Times New Roman"/>
                <a:cs typeface="Times New Roman"/>
              </a:rPr>
              <a:t>DEM.</a:t>
            </a:r>
            <a:r>
              <a:rPr dirty="0" smtClean="0" sz="1300" spc="-10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C0C0C"/>
                </a:solidFill>
                <a:latin typeface="Times New Roman"/>
                <a:cs typeface="Times New Roman"/>
              </a:rPr>
              <a:t>Likewise,</a:t>
            </a:r>
            <a:r>
              <a:rPr dirty="0" smtClean="0" sz="1300" spc="110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C0C0C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135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C0C0C"/>
                </a:solidFill>
                <a:latin typeface="Times New Roman"/>
                <a:cs typeface="Times New Roman"/>
              </a:rPr>
              <a:t>spike,</a:t>
            </a:r>
            <a:r>
              <a:rPr dirty="0" smtClean="0" sz="1300" spc="90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C0C0C"/>
                </a:solidFill>
                <a:latin typeface="Times New Roman"/>
                <a:cs typeface="Times New Roman"/>
              </a:rPr>
              <a:t>or</a:t>
            </a:r>
            <a:r>
              <a:rPr dirty="0" smtClean="0" sz="1300" spc="65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C0C0C"/>
                </a:solidFill>
                <a:latin typeface="Times New Roman"/>
                <a:cs typeface="Times New Roman"/>
              </a:rPr>
              <a:t>peak,</a:t>
            </a:r>
            <a:r>
              <a:rPr dirty="0" smtClean="0" sz="1300" spc="150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0">
                <a:solidFill>
                  <a:srgbClr val="0C0C0C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70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5">
                <a:solidFill>
                  <a:srgbClr val="0C0C0C"/>
                </a:solidFill>
                <a:latin typeface="Times New Roman"/>
                <a:cs typeface="Times New Roman"/>
              </a:rPr>
              <a:t>an</a:t>
            </a:r>
            <a:r>
              <a:rPr dirty="0" smtClean="0" sz="1300" spc="15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C0C0C"/>
                </a:solidFill>
                <a:latin typeface="Times New Roman"/>
                <a:cs typeface="Times New Roman"/>
              </a:rPr>
              <a:t>area</a:t>
            </a:r>
            <a:r>
              <a:rPr dirty="0" smtClean="0" sz="1300" spc="140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C0C0C"/>
                </a:solidFill>
                <a:latin typeface="Times New Roman"/>
                <a:cs typeface="Times New Roman"/>
              </a:rPr>
              <a:t>surrounded</a:t>
            </a:r>
            <a:r>
              <a:rPr dirty="0" smtClean="0" sz="1300" spc="-10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0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C0C0C"/>
                </a:solidFill>
                <a:latin typeface="Times New Roman"/>
                <a:cs typeface="Times New Roman"/>
              </a:rPr>
              <a:t>by</a:t>
            </a:r>
            <a:r>
              <a:rPr dirty="0" smtClean="0" sz="1300" spc="-20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C0C0C"/>
                </a:solidFill>
                <a:latin typeface="Times New Roman"/>
                <a:cs typeface="Times New Roman"/>
              </a:rPr>
              <a:t>cells</a:t>
            </a:r>
            <a:r>
              <a:rPr dirty="0" smtClean="0" sz="1300" spc="95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C0C0C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120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C0C0C"/>
                </a:solidFill>
                <a:latin typeface="Times New Roman"/>
                <a:cs typeface="Times New Roman"/>
              </a:rPr>
              <a:t>lower</a:t>
            </a:r>
            <a:r>
              <a:rPr dirty="0" smtClean="0" sz="1300" spc="30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C0C0C"/>
                </a:solidFill>
                <a:latin typeface="Times New Roman"/>
                <a:cs typeface="Times New Roman"/>
              </a:rPr>
              <a:t>value.</a:t>
            </a:r>
            <a:r>
              <a:rPr dirty="0" smtClean="0" sz="1300" spc="5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35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C0C0C"/>
                </a:solidFill>
                <a:latin typeface="Times New Roman"/>
                <a:cs typeface="Times New Roman"/>
              </a:rPr>
              <a:t>These</a:t>
            </a:r>
            <a:r>
              <a:rPr dirty="0" smtClean="0" sz="1300" spc="120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C0C0C"/>
                </a:solidFill>
                <a:latin typeface="Times New Roman"/>
                <a:cs typeface="Times New Roman"/>
              </a:rPr>
              <a:t>are</a:t>
            </a:r>
            <a:r>
              <a:rPr dirty="0" smtClean="0" sz="1300" spc="5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C0C0C"/>
                </a:solidFill>
                <a:latin typeface="Times New Roman"/>
                <a:cs typeface="Times New Roman"/>
              </a:rPr>
              <a:t>more</a:t>
            </a:r>
            <a:r>
              <a:rPr dirty="0" smtClean="0" sz="1300" spc="-10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45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C0C0C"/>
                </a:solidFill>
                <a:latin typeface="Times New Roman"/>
                <a:cs typeface="Times New Roman"/>
              </a:rPr>
              <a:t>commonly</a:t>
            </a:r>
            <a:r>
              <a:rPr dirty="0" smtClean="0" sz="1300" spc="-10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5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C0C0C"/>
                </a:solidFill>
                <a:latin typeface="Times New Roman"/>
                <a:cs typeface="Times New Roman"/>
              </a:rPr>
              <a:t>natural</a:t>
            </a:r>
            <a:r>
              <a:rPr dirty="0" smtClean="0" sz="1300" spc="-5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0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C0C0C"/>
                </a:solidFill>
                <a:latin typeface="Times New Roman"/>
                <a:cs typeface="Times New Roman"/>
              </a:rPr>
              <a:t>features</a:t>
            </a:r>
            <a:r>
              <a:rPr dirty="0" smtClean="0" sz="1300" spc="5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0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C0C0C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145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C0C0C"/>
                </a:solidFill>
                <a:latin typeface="Times New Roman"/>
                <a:cs typeface="Times New Roman"/>
              </a:rPr>
              <a:t>are</a:t>
            </a:r>
            <a:r>
              <a:rPr dirty="0" smtClean="0" sz="1300" spc="155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C0C0C"/>
                </a:solidFill>
                <a:latin typeface="Times New Roman"/>
                <a:cs typeface="Times New Roman"/>
              </a:rPr>
              <a:t>less </a:t>
            </a:r>
            <a:r>
              <a:rPr dirty="0" smtClean="0" sz="1300" spc="-155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C0C0C"/>
                </a:solidFill>
                <a:latin typeface="Times New Roman"/>
                <a:cs typeface="Times New Roman"/>
              </a:rPr>
              <a:t>detrimental</a:t>
            </a:r>
            <a:r>
              <a:rPr dirty="0" smtClean="0" sz="1300" spc="-10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45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1D1D1D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140">
                <a:solidFill>
                  <a:srgbClr val="1D1D1D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C0C0C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50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C0C0C"/>
                </a:solidFill>
                <a:latin typeface="Times New Roman"/>
                <a:cs typeface="Times New Roman"/>
              </a:rPr>
              <a:t>calculation </a:t>
            </a:r>
            <a:r>
              <a:rPr dirty="0" smtClean="0" sz="1300" spc="-155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C0C0C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155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C0C0C"/>
                </a:solidFill>
                <a:latin typeface="Times New Roman"/>
                <a:cs typeface="Times New Roman"/>
              </a:rPr>
              <a:t>flow</a:t>
            </a:r>
            <a:r>
              <a:rPr dirty="0" smtClean="0" sz="1300" spc="5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C0C0C"/>
                </a:solidFill>
                <a:latin typeface="Times New Roman"/>
                <a:cs typeface="Times New Roman"/>
              </a:rPr>
              <a:t>direction.</a:t>
            </a:r>
            <a:endParaRPr sz="1300">
              <a:latin typeface="Times New Roman"/>
              <a:cs typeface="Times New Roman"/>
            </a:endParaRPr>
          </a:p>
          <a:p>
            <a:pPr>
              <a:lnSpc>
                <a:spcPts val="1300"/>
              </a:lnSpc>
              <a:spcBef>
                <a:spcPts val="8"/>
              </a:spcBef>
            </a:pPr>
            <a:endParaRPr sz="1300"/>
          </a:p>
          <a:p>
            <a:pPr algn="just" marL="12700" marR="14604" indent="428625">
              <a:lnSpc>
                <a:spcPct val="145800"/>
              </a:lnSpc>
            </a:pPr>
            <a:r>
              <a:rPr dirty="0" smtClean="0" sz="1300" spc="-10">
                <a:solidFill>
                  <a:srgbClr val="1D1D1D"/>
                </a:solidFill>
                <a:latin typeface="Times New Roman"/>
                <a:cs typeface="Times New Roman"/>
              </a:rPr>
              <a:t>Errors</a:t>
            </a:r>
            <a:r>
              <a:rPr dirty="0" smtClean="0" sz="1300" spc="140">
                <a:solidFill>
                  <a:srgbClr val="1D1D1D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1D1D1D"/>
                </a:solidFill>
                <a:latin typeface="Times New Roman"/>
                <a:cs typeface="Times New Roman"/>
              </a:rPr>
              <a:t>such</a:t>
            </a:r>
            <a:r>
              <a:rPr dirty="0" smtClean="0" sz="1300" spc="-10">
                <a:solidFill>
                  <a:srgbClr val="1D1D1D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1D1D1D"/>
                </a:solidFill>
                <a:latin typeface="Times New Roman"/>
                <a:cs typeface="Times New Roman"/>
              </a:rPr>
              <a:t>as</a:t>
            </a:r>
            <a:r>
              <a:rPr dirty="0" smtClean="0" sz="1300" spc="30">
                <a:solidFill>
                  <a:srgbClr val="1D1D1D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C0C0C"/>
                </a:solidFill>
                <a:latin typeface="Times New Roman"/>
                <a:cs typeface="Times New Roman"/>
              </a:rPr>
              <a:t>these,</a:t>
            </a:r>
            <a:r>
              <a:rPr dirty="0" smtClean="0" sz="1300" spc="100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C0C0C"/>
                </a:solidFill>
                <a:latin typeface="Times New Roman"/>
                <a:cs typeface="Times New Roman"/>
              </a:rPr>
              <a:t>especially</a:t>
            </a:r>
            <a:r>
              <a:rPr dirty="0" smtClean="0" sz="1300" spc="-15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0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C0C0C"/>
                </a:solidFill>
                <a:latin typeface="Times New Roman"/>
                <a:cs typeface="Times New Roman"/>
              </a:rPr>
              <a:t>sinks,</a:t>
            </a:r>
            <a:r>
              <a:rPr dirty="0" smtClean="0" sz="1300" spc="60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C0C0C"/>
                </a:solidFill>
                <a:latin typeface="Times New Roman"/>
                <a:cs typeface="Times New Roman"/>
              </a:rPr>
              <a:t>should</a:t>
            </a:r>
            <a:r>
              <a:rPr dirty="0" smtClean="0" sz="1300" spc="90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C0C0C"/>
                </a:solidFill>
                <a:latin typeface="Times New Roman"/>
                <a:cs typeface="Times New Roman"/>
              </a:rPr>
              <a:t>be</a:t>
            </a:r>
            <a:r>
              <a:rPr dirty="0" smtClean="0" sz="1300" spc="100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C0C0C"/>
                </a:solidFill>
                <a:latin typeface="Times New Roman"/>
                <a:cs typeface="Times New Roman"/>
              </a:rPr>
              <a:t>removed</a:t>
            </a:r>
            <a:r>
              <a:rPr dirty="0" smtClean="0" sz="1300" spc="-20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40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C0C0C"/>
                </a:solidFill>
                <a:latin typeface="Times New Roman"/>
                <a:cs typeface="Times New Roman"/>
              </a:rPr>
              <a:t>before</a:t>
            </a:r>
            <a:r>
              <a:rPr dirty="0" smtClean="0" sz="1300" spc="140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C0C0C"/>
                </a:solidFill>
                <a:latin typeface="Times New Roman"/>
                <a:cs typeface="Times New Roman"/>
              </a:rPr>
              <a:t>attempting</a:t>
            </a:r>
            <a:r>
              <a:rPr dirty="0" smtClean="0" sz="1300" spc="-10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C0C0C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0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C0C0C"/>
                </a:solidFill>
                <a:latin typeface="Times New Roman"/>
                <a:cs typeface="Times New Roman"/>
              </a:rPr>
              <a:t>derive</a:t>
            </a:r>
            <a:r>
              <a:rPr dirty="0" smtClean="0" sz="1300" spc="-10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90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C0C0C"/>
                </a:solidFill>
                <a:latin typeface="Times New Roman"/>
                <a:cs typeface="Times New Roman"/>
              </a:rPr>
              <a:t>any</a:t>
            </a:r>
            <a:r>
              <a:rPr dirty="0" smtClean="0" sz="1300" spc="-10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5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C0C0C"/>
                </a:solidFill>
                <a:latin typeface="Times New Roman"/>
                <a:cs typeface="Times New Roman"/>
              </a:rPr>
              <a:t>surface </a:t>
            </a:r>
            <a:r>
              <a:rPr dirty="0" smtClean="0" sz="1300" spc="20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C0C0C"/>
                </a:solidFill>
                <a:latin typeface="Times New Roman"/>
                <a:cs typeface="Times New Roman"/>
              </a:rPr>
              <a:t>information.</a:t>
            </a:r>
            <a:r>
              <a:rPr dirty="0" smtClean="0" sz="1300" spc="-15">
                <a:solidFill>
                  <a:srgbClr val="0C0C0C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5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C0C0C"/>
                </a:solidFill>
                <a:latin typeface="Times New Roman"/>
                <a:cs typeface="Times New Roman"/>
              </a:rPr>
              <a:t>Sinks,</a:t>
            </a:r>
            <a:r>
              <a:rPr dirty="0" smtClean="0" sz="1300" spc="-20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C0C0C"/>
                </a:solidFill>
                <a:latin typeface="Times New Roman"/>
                <a:cs typeface="Times New Roman"/>
              </a:rPr>
              <a:t>being</a:t>
            </a:r>
            <a:r>
              <a:rPr dirty="0" smtClean="0" sz="1300" spc="5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85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C0C0C"/>
                </a:solidFill>
                <a:latin typeface="Times New Roman"/>
                <a:cs typeface="Times New Roman"/>
              </a:rPr>
              <a:t>areas</a:t>
            </a:r>
            <a:r>
              <a:rPr dirty="0" smtClean="0" sz="1300" spc="10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C0C0C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-10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C0C0C"/>
                </a:solidFill>
                <a:latin typeface="Times New Roman"/>
                <a:cs typeface="Times New Roman"/>
              </a:rPr>
              <a:t>internal </a:t>
            </a:r>
            <a:r>
              <a:rPr dirty="0" smtClean="0" sz="1300" spc="75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C0C0C"/>
                </a:solidFill>
                <a:latin typeface="Times New Roman"/>
                <a:cs typeface="Times New Roman"/>
              </a:rPr>
              <a:t>drainage,</a:t>
            </a:r>
            <a:r>
              <a:rPr dirty="0" smtClean="0" sz="1300" spc="-10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25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C0C0C"/>
                </a:solidFill>
                <a:latin typeface="Times New Roman"/>
                <a:cs typeface="Times New Roman"/>
              </a:rPr>
              <a:t>prevent</a:t>
            </a:r>
            <a:r>
              <a:rPr dirty="0" smtClean="0" sz="1300" spc="-10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C0C0C"/>
                </a:solidFill>
                <a:latin typeface="Times New Roman"/>
                <a:cs typeface="Times New Roman"/>
              </a:rPr>
              <a:t>downslope</a:t>
            </a:r>
            <a:r>
              <a:rPr dirty="0" smtClean="0" sz="1300" spc="-10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35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C0C0C"/>
                </a:solidFill>
                <a:latin typeface="Times New Roman"/>
                <a:cs typeface="Times New Roman"/>
              </a:rPr>
              <a:t>flow</a:t>
            </a:r>
            <a:r>
              <a:rPr dirty="0" smtClean="0" sz="1300" spc="25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C0C0C"/>
                </a:solidFill>
                <a:latin typeface="Times New Roman"/>
                <a:cs typeface="Times New Roman"/>
              </a:rPr>
              <a:t>routing</a:t>
            </a:r>
            <a:r>
              <a:rPr dirty="0" smtClean="0" sz="1300" spc="140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C0C0C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55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C0C0C"/>
                </a:solidFill>
                <a:latin typeface="Times New Roman"/>
                <a:cs typeface="Times New Roman"/>
              </a:rPr>
              <a:t>water.</a:t>
            </a:r>
            <a:r>
              <a:rPr dirty="0" smtClean="0" sz="1300" spc="-10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10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C0C0C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00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C0C0C"/>
                </a:solidFill>
                <a:latin typeface="Times New Roman"/>
                <a:cs typeface="Times New Roman"/>
              </a:rPr>
              <a:t>number</a:t>
            </a:r>
            <a:r>
              <a:rPr dirty="0" smtClean="0" sz="1300" spc="155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C0C0C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155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C0C0C"/>
                </a:solidFill>
                <a:latin typeface="Times New Roman"/>
                <a:cs typeface="Times New Roman"/>
              </a:rPr>
              <a:t>sinks</a:t>
            </a:r>
            <a:r>
              <a:rPr dirty="0" smtClean="0" sz="1300" spc="90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C0C0C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50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C0C0C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70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C0C0C"/>
                </a:solidFill>
                <a:latin typeface="Times New Roman"/>
                <a:cs typeface="Times New Roman"/>
              </a:rPr>
              <a:t>given</a:t>
            </a:r>
            <a:r>
              <a:rPr dirty="0" smtClean="0" sz="1300" spc="45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C0C0C"/>
                </a:solidFill>
                <a:latin typeface="Times New Roman"/>
                <a:cs typeface="Times New Roman"/>
              </a:rPr>
              <a:t>DEM</a:t>
            </a:r>
            <a:r>
              <a:rPr dirty="0" smtClean="0" sz="1300" spc="110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0">
                <a:solidFill>
                  <a:srgbClr val="0C0C0C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5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C0C0C"/>
                </a:solidFill>
                <a:latin typeface="Times New Roman"/>
                <a:cs typeface="Times New Roman"/>
              </a:rPr>
              <a:t>normally</a:t>
            </a:r>
            <a:r>
              <a:rPr dirty="0" smtClean="0" sz="1300" spc="-5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C0C0C"/>
                </a:solidFill>
                <a:latin typeface="Times New Roman"/>
                <a:cs typeface="Times New Roman"/>
              </a:rPr>
              <a:t>higher</a:t>
            </a:r>
            <a:r>
              <a:rPr dirty="0" smtClean="0" sz="1300" spc="-15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C0C0C"/>
                </a:solidFill>
                <a:latin typeface="Times New Roman"/>
                <a:cs typeface="Times New Roman"/>
              </a:rPr>
              <a:t>for</a:t>
            </a:r>
            <a:r>
              <a:rPr dirty="0" smtClean="0" sz="1300" spc="-5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5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C0C0C"/>
                </a:solidFill>
                <a:latin typeface="Times New Roman"/>
                <a:cs typeface="Times New Roman"/>
              </a:rPr>
              <a:t>coarser-resolution </a:t>
            </a:r>
            <a:r>
              <a:rPr dirty="0" smtClean="0" sz="1300" spc="-55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1D1D1D"/>
                </a:solidFill>
                <a:latin typeface="Times New Roman"/>
                <a:cs typeface="Times New Roman"/>
              </a:rPr>
              <a:t>DEMs.</a:t>
            </a:r>
            <a:r>
              <a:rPr dirty="0" smtClean="0" sz="1300" spc="-15">
                <a:solidFill>
                  <a:srgbClr val="1D1D1D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45">
                <a:solidFill>
                  <a:srgbClr val="1D1D1D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C0C0C"/>
                </a:solidFill>
                <a:latin typeface="Times New Roman"/>
                <a:cs typeface="Times New Roman"/>
              </a:rPr>
              <a:t>Another</a:t>
            </a:r>
            <a:r>
              <a:rPr dirty="0" smtClean="0" sz="1300" spc="5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0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C0C0C"/>
                </a:solidFill>
                <a:latin typeface="Times New Roman"/>
                <a:cs typeface="Times New Roman"/>
              </a:rPr>
              <a:t>common</a:t>
            </a:r>
            <a:r>
              <a:rPr dirty="0" smtClean="0" sz="1300" spc="-10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65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C0C0C"/>
                </a:solidFill>
                <a:latin typeface="Times New Roman"/>
                <a:cs typeface="Times New Roman"/>
              </a:rPr>
              <a:t>cause</a:t>
            </a:r>
            <a:r>
              <a:rPr dirty="0" smtClean="0" sz="1300" spc="5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45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C0C0C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10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5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1D1D1D"/>
                </a:solidFill>
                <a:latin typeface="Times New Roman"/>
                <a:cs typeface="Times New Roman"/>
              </a:rPr>
              <a:t>sinks</a:t>
            </a:r>
            <a:r>
              <a:rPr dirty="0" smtClean="0" sz="1300" spc="150">
                <a:solidFill>
                  <a:srgbClr val="1D1D1D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C0C0C"/>
                </a:solidFill>
                <a:latin typeface="Times New Roman"/>
                <a:cs typeface="Times New Roman"/>
              </a:rPr>
              <a:t>results</a:t>
            </a:r>
            <a:r>
              <a:rPr dirty="0" smtClean="0" sz="1300" spc="-5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1D1D1D"/>
                </a:solidFill>
                <a:latin typeface="Times New Roman"/>
                <a:cs typeface="Times New Roman"/>
              </a:rPr>
              <a:t>from</a:t>
            </a:r>
            <a:r>
              <a:rPr dirty="0" smtClean="0" sz="1300" spc="-10">
                <a:solidFill>
                  <a:srgbClr val="1D1D1D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C0C0C"/>
                </a:solidFill>
                <a:latin typeface="Times New Roman"/>
                <a:cs typeface="Times New Roman"/>
              </a:rPr>
              <a:t>storing</a:t>
            </a:r>
            <a:r>
              <a:rPr dirty="0" smtClean="0" sz="1300" spc="50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C0C0C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65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1D1D1D"/>
                </a:solidFill>
                <a:latin typeface="Times New Roman"/>
                <a:cs typeface="Times New Roman"/>
              </a:rPr>
              <a:t>elevation</a:t>
            </a:r>
            <a:r>
              <a:rPr dirty="0" smtClean="0" sz="1300" spc="70">
                <a:solidFill>
                  <a:srgbClr val="1D1D1D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C0C0C"/>
                </a:solidFill>
                <a:latin typeface="Times New Roman"/>
                <a:cs typeface="Times New Roman"/>
              </a:rPr>
              <a:t>data</a:t>
            </a:r>
            <a:r>
              <a:rPr dirty="0" smtClean="0" sz="1300" spc="105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C0C0C"/>
                </a:solidFill>
                <a:latin typeface="Times New Roman"/>
                <a:cs typeface="Times New Roman"/>
              </a:rPr>
              <a:t>as</a:t>
            </a:r>
            <a:r>
              <a:rPr dirty="0" smtClean="0" sz="1300" spc="45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C0C0C"/>
                </a:solidFill>
                <a:latin typeface="Times New Roman"/>
                <a:cs typeface="Times New Roman"/>
              </a:rPr>
              <a:t>an</a:t>
            </a:r>
            <a:r>
              <a:rPr dirty="0" smtClean="0" sz="1300" spc="85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C0C0C"/>
                </a:solidFill>
                <a:latin typeface="Times New Roman"/>
                <a:cs typeface="Times New Roman"/>
              </a:rPr>
              <a:t>integer</a:t>
            </a:r>
            <a:r>
              <a:rPr dirty="0" smtClean="0" sz="1300" spc="55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C0C0C"/>
                </a:solidFill>
                <a:latin typeface="Times New Roman"/>
                <a:cs typeface="Times New Roman"/>
              </a:rPr>
              <a:t>number.</a:t>
            </a:r>
            <a:r>
              <a:rPr dirty="0" smtClean="0" sz="1300" spc="-10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14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C0C0C"/>
                </a:solidFill>
                <a:latin typeface="Times New Roman"/>
                <a:cs typeface="Times New Roman"/>
              </a:rPr>
              <a:t>This</a:t>
            </a:r>
            <a:r>
              <a:rPr dirty="0" smtClean="0" sz="1300" spc="30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C0C0C"/>
                </a:solidFill>
                <a:latin typeface="Times New Roman"/>
                <a:cs typeface="Times New Roman"/>
              </a:rPr>
              <a:t>can</a:t>
            </a:r>
            <a:r>
              <a:rPr dirty="0" smtClean="0" sz="1300" spc="-5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C0C0C"/>
                </a:solidFill>
                <a:latin typeface="Times New Roman"/>
                <a:cs typeface="Times New Roman"/>
              </a:rPr>
              <a:t>be</a:t>
            </a:r>
            <a:r>
              <a:rPr dirty="0" smtClean="0" sz="1300" spc="30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C0C0C"/>
                </a:solidFill>
                <a:latin typeface="Times New Roman"/>
                <a:cs typeface="Times New Roman"/>
              </a:rPr>
              <a:t>particularly</a:t>
            </a:r>
            <a:r>
              <a:rPr dirty="0" smtClean="0" sz="1300" spc="-5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0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C0C0C"/>
                </a:solidFill>
                <a:latin typeface="Times New Roman"/>
                <a:cs typeface="Times New Roman"/>
              </a:rPr>
              <a:t>troublesome</a:t>
            </a:r>
            <a:r>
              <a:rPr dirty="0" smtClean="0" sz="1300" spc="-5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C0C0C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-90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C0C0C"/>
                </a:solidFill>
                <a:latin typeface="Times New Roman"/>
                <a:cs typeface="Times New Roman"/>
              </a:rPr>
              <a:t>areas</a:t>
            </a:r>
            <a:r>
              <a:rPr dirty="0" smtClean="0" sz="1300" spc="-5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C0C0C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-15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C0C0C"/>
                </a:solidFill>
                <a:latin typeface="Times New Roman"/>
                <a:cs typeface="Times New Roman"/>
              </a:rPr>
              <a:t>low</a:t>
            </a:r>
            <a:r>
              <a:rPr dirty="0" smtClean="0" sz="1300" spc="-145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1D1D1D"/>
                </a:solidFill>
                <a:latin typeface="Times New Roman"/>
                <a:cs typeface="Times New Roman"/>
              </a:rPr>
              <a:t>vertical</a:t>
            </a:r>
            <a:r>
              <a:rPr dirty="0" smtClean="0" sz="1300" spc="-5">
                <a:solidFill>
                  <a:srgbClr val="1D1D1D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C0C0C"/>
                </a:solidFill>
                <a:latin typeface="Times New Roman"/>
                <a:cs typeface="Times New Roman"/>
              </a:rPr>
              <a:t>relief.</a:t>
            </a:r>
            <a:r>
              <a:rPr dirty="0" smtClean="0" sz="1300" spc="20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dirty="0" smtClean="0" sz="1200" spc="170">
                <a:solidFill>
                  <a:srgbClr val="0C0C0C"/>
                </a:solidFill>
                <a:latin typeface="Arial"/>
                <a:cs typeface="Arial"/>
              </a:rPr>
              <a:t>It</a:t>
            </a:r>
            <a:r>
              <a:rPr dirty="0" smtClean="0" sz="1200" spc="-170">
                <a:solidFill>
                  <a:srgbClr val="0C0C0C"/>
                </a:solidFill>
                <a:latin typeface="Arial"/>
                <a:cs typeface="Arial"/>
              </a:rPr>
              <a:t> </a:t>
            </a:r>
            <a:r>
              <a:rPr dirty="0" smtClean="0" sz="1300" spc="0">
                <a:solidFill>
                  <a:srgbClr val="0C0C0C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-60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C0C0C"/>
                </a:solidFill>
                <a:latin typeface="Times New Roman"/>
                <a:cs typeface="Times New Roman"/>
              </a:rPr>
              <a:t>not</a:t>
            </a:r>
            <a:r>
              <a:rPr dirty="0" smtClean="0" sz="1300" spc="-60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C0C0C"/>
                </a:solidFill>
                <a:latin typeface="Times New Roman"/>
                <a:cs typeface="Times New Roman"/>
              </a:rPr>
              <a:t>uncommon</a:t>
            </a:r>
            <a:r>
              <a:rPr dirty="0" smtClean="0" sz="1300" spc="-5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C0C0C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5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C0C0C"/>
                </a:solidFill>
                <a:latin typeface="Times New Roman"/>
                <a:cs typeface="Times New Roman"/>
              </a:rPr>
              <a:t>find</a:t>
            </a:r>
            <a:r>
              <a:rPr dirty="0" smtClean="0" sz="1300" spc="145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C0C0C"/>
                </a:solidFill>
                <a:latin typeface="Times New Roman"/>
                <a:cs typeface="Times New Roman"/>
              </a:rPr>
              <a:t>1</a:t>
            </a:r>
            <a:r>
              <a:rPr dirty="0" smtClean="0" sz="1300" spc="-145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C0C0C"/>
                </a:solidFill>
                <a:latin typeface="Times New Roman"/>
                <a:cs typeface="Times New Roman"/>
              </a:rPr>
              <a:t>percent</a:t>
            </a:r>
            <a:r>
              <a:rPr dirty="0" smtClean="0" sz="1300" spc="75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C0C0C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-50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C0C0C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30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C0C0C"/>
                </a:solidFill>
                <a:latin typeface="Times New Roman"/>
                <a:cs typeface="Times New Roman"/>
              </a:rPr>
              <a:t>cells</a:t>
            </a:r>
            <a:r>
              <a:rPr dirty="0" smtClean="0" sz="1300" spc="-65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C0C0C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-55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1D1D1D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-30">
                <a:solidFill>
                  <a:srgbClr val="1D1D1D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C0C0C"/>
                </a:solidFill>
                <a:latin typeface="Times New Roman"/>
                <a:cs typeface="Times New Roman"/>
              </a:rPr>
              <a:t>30-</a:t>
            </a:r>
            <a:r>
              <a:rPr dirty="0" smtClean="0" sz="1300" spc="5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C0C0C"/>
                </a:solidFill>
                <a:latin typeface="Times New Roman"/>
                <a:cs typeface="Times New Roman"/>
              </a:rPr>
              <a:t>meter-resolution</a:t>
            </a:r>
            <a:r>
              <a:rPr dirty="0" smtClean="0" sz="1300" spc="75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C0C0C"/>
                </a:solidFill>
                <a:latin typeface="Times New Roman"/>
                <a:cs typeface="Times New Roman"/>
              </a:rPr>
              <a:t>DEM</a:t>
            </a:r>
            <a:r>
              <a:rPr dirty="0" smtClean="0" sz="1300" spc="-25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C0C0C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5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C0C0C"/>
                </a:solidFill>
                <a:latin typeface="Times New Roman"/>
                <a:cs typeface="Times New Roman"/>
              </a:rPr>
              <a:t>be</a:t>
            </a:r>
            <a:r>
              <a:rPr dirty="0" smtClean="0" sz="1300" spc="70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C0C0C"/>
                </a:solidFill>
                <a:latin typeface="Times New Roman"/>
                <a:cs typeface="Times New Roman"/>
              </a:rPr>
              <a:t>sinks.</a:t>
            </a:r>
            <a:r>
              <a:rPr dirty="0" smtClean="0" sz="1300" spc="20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C0C0C"/>
                </a:solidFill>
                <a:latin typeface="Times New Roman"/>
                <a:cs typeface="Times New Roman"/>
              </a:rPr>
              <a:t>This</a:t>
            </a:r>
            <a:r>
              <a:rPr dirty="0" smtClean="0" sz="1300" spc="10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C0C0C"/>
                </a:solidFill>
                <a:latin typeface="Times New Roman"/>
                <a:cs typeface="Times New Roman"/>
              </a:rPr>
              <a:t>can</a:t>
            </a:r>
            <a:r>
              <a:rPr dirty="0" smtClean="0" sz="1300" spc="-10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C0C0C"/>
                </a:solidFill>
                <a:latin typeface="Times New Roman"/>
                <a:cs typeface="Times New Roman"/>
              </a:rPr>
              <a:t>increase</a:t>
            </a:r>
            <a:r>
              <a:rPr dirty="0" smtClean="0" sz="1300" spc="50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1D1D1D"/>
                </a:solidFill>
                <a:latin typeface="Times New Roman"/>
                <a:cs typeface="Times New Roman"/>
              </a:rPr>
              <a:t>as</a:t>
            </a:r>
            <a:r>
              <a:rPr dirty="0" smtClean="0" sz="1300" spc="-35">
                <a:solidFill>
                  <a:srgbClr val="1D1D1D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C0C0C"/>
                </a:solidFill>
                <a:latin typeface="Times New Roman"/>
                <a:cs typeface="Times New Roman"/>
              </a:rPr>
              <a:t>much</a:t>
            </a:r>
            <a:r>
              <a:rPr dirty="0" smtClean="0" sz="1300" spc="70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C0C0C"/>
                </a:solidFill>
                <a:latin typeface="Times New Roman"/>
                <a:cs typeface="Times New Roman"/>
              </a:rPr>
              <a:t>as</a:t>
            </a:r>
            <a:r>
              <a:rPr dirty="0" smtClean="0" sz="1300" spc="10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5">
                <a:solidFill>
                  <a:srgbClr val="0C0C0C"/>
                </a:solidFill>
                <a:latin typeface="Times New Roman"/>
                <a:cs typeface="Times New Roman"/>
              </a:rPr>
              <a:t>5</a:t>
            </a:r>
            <a:r>
              <a:rPr dirty="0" smtClean="0" sz="1300" spc="-105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C0C0C"/>
                </a:solidFill>
                <a:latin typeface="Times New Roman"/>
                <a:cs typeface="Times New Roman"/>
              </a:rPr>
              <a:t>percent</a:t>
            </a:r>
            <a:r>
              <a:rPr dirty="0" smtClean="0" sz="1300" spc="110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C0C0C"/>
                </a:solidFill>
                <a:latin typeface="Times New Roman"/>
                <a:cs typeface="Times New Roman"/>
              </a:rPr>
              <a:t>for</a:t>
            </a:r>
            <a:r>
              <a:rPr dirty="0" smtClean="0" sz="1300" spc="5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C0C0C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35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C0C0C"/>
                </a:solidFill>
                <a:latin typeface="Times New Roman"/>
                <a:cs typeface="Times New Roman"/>
              </a:rPr>
              <a:t>3-arc­</a:t>
            </a:r>
            <a:r>
              <a:rPr dirty="0" smtClean="0" sz="1300" spc="-10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0">
                <a:solidFill>
                  <a:srgbClr val="0C0C0C"/>
                </a:solidFill>
                <a:latin typeface="Times New Roman"/>
                <a:cs typeface="Times New Roman"/>
              </a:rPr>
              <a:t>secondDEM.</a:t>
            </a:r>
            <a:endParaRPr sz="1300">
              <a:latin typeface="Times New Roman"/>
              <a:cs typeface="Times New Roman"/>
            </a:endParaRPr>
          </a:p>
          <a:p>
            <a:pPr>
              <a:lnSpc>
                <a:spcPts val="1200"/>
              </a:lnSpc>
              <a:spcBef>
                <a:spcPts val="73"/>
              </a:spcBef>
            </a:pPr>
            <a:endParaRPr sz="1200"/>
          </a:p>
          <a:p>
            <a:pPr algn="just" marL="12700" marR="17145" indent="428625">
              <a:lnSpc>
                <a:spcPct val="145900"/>
              </a:lnSpc>
            </a:pPr>
            <a:r>
              <a:rPr dirty="0" smtClean="0" sz="1300">
                <a:solidFill>
                  <a:srgbClr val="0C0C0C"/>
                </a:solidFill>
                <a:latin typeface="Times New Roman"/>
                <a:cs typeface="Times New Roman"/>
              </a:rPr>
              <a:t>DEMs </a:t>
            </a:r>
            <a:r>
              <a:rPr dirty="0" smtClean="0" sz="1300" spc="-25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0">
                <a:solidFill>
                  <a:srgbClr val="0C0C0C"/>
                </a:solidFill>
                <a:latin typeface="Times New Roman"/>
                <a:cs typeface="Times New Roman"/>
              </a:rPr>
              <a:t>may</a:t>
            </a:r>
            <a:r>
              <a:rPr dirty="0" smtClean="0" sz="1300" spc="-30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85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C0C0C"/>
                </a:solidFill>
                <a:latin typeface="Times New Roman"/>
                <a:cs typeface="Times New Roman"/>
              </a:rPr>
              <a:t>also</a:t>
            </a:r>
            <a:r>
              <a:rPr dirty="0" smtClean="0" sz="1300" spc="-15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5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C0C0C"/>
                </a:solidFill>
                <a:latin typeface="Times New Roman"/>
                <a:cs typeface="Times New Roman"/>
              </a:rPr>
              <a:t>contain</a:t>
            </a:r>
            <a:r>
              <a:rPr dirty="0" smtClean="0" sz="1300" spc="5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90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C0C0C"/>
                </a:solidFill>
                <a:latin typeface="Times New Roman"/>
                <a:cs typeface="Times New Roman"/>
              </a:rPr>
              <a:t>noticeable </a:t>
            </a:r>
            <a:r>
              <a:rPr dirty="0" smtClean="0" sz="1300" spc="75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C0C0C"/>
                </a:solidFill>
                <a:latin typeface="Times New Roman"/>
                <a:cs typeface="Times New Roman"/>
              </a:rPr>
              <a:t>striping </a:t>
            </a:r>
            <a:r>
              <a:rPr dirty="0" smtClean="0" sz="1300" spc="-65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C0C0C"/>
                </a:solidFill>
                <a:latin typeface="Times New Roman"/>
                <a:cs typeface="Times New Roman"/>
              </a:rPr>
              <a:t>artifacts, </a:t>
            </a:r>
            <a:r>
              <a:rPr dirty="0" smtClean="0" sz="1300" spc="35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C0C0C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-10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0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C0C0C"/>
                </a:solidFill>
                <a:latin typeface="Times New Roman"/>
                <a:cs typeface="Times New Roman"/>
              </a:rPr>
              <a:t>result</a:t>
            </a:r>
            <a:r>
              <a:rPr dirty="0" smtClean="0" sz="1300" spc="-5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C0C0C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10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5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C0C0C"/>
                </a:solidFill>
                <a:latin typeface="Times New Roman"/>
                <a:cs typeface="Times New Roman"/>
              </a:rPr>
              <a:t>systematic</a:t>
            </a:r>
            <a:r>
              <a:rPr dirty="0" smtClean="0" sz="1300" spc="-10">
                <a:solidFill>
                  <a:srgbClr val="0C0C0C"/>
                </a:solidFill>
                <a:latin typeface="Times New Roman"/>
                <a:cs typeface="Times New Roman"/>
              </a:rPr>
              <a:t> sampling</a:t>
            </a:r>
            <a:r>
              <a:rPr dirty="0" smtClean="0" sz="1300" spc="10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1D1D1D"/>
                </a:solidFill>
                <a:latin typeface="Times New Roman"/>
                <a:cs typeface="Times New Roman"/>
              </a:rPr>
              <a:t>errors</a:t>
            </a:r>
            <a:r>
              <a:rPr dirty="0" smtClean="0" sz="1300" spc="20">
                <a:solidFill>
                  <a:srgbClr val="1D1D1D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C0C0C"/>
                </a:solidFill>
                <a:latin typeface="Times New Roman"/>
                <a:cs typeface="Times New Roman"/>
              </a:rPr>
              <a:t>when</a:t>
            </a:r>
            <a:r>
              <a:rPr dirty="0" smtClean="0" sz="1300" spc="-30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C0C0C"/>
                </a:solidFill>
                <a:latin typeface="Times New Roman"/>
                <a:cs typeface="Times New Roman"/>
              </a:rPr>
              <a:t>creating</a:t>
            </a:r>
            <a:r>
              <a:rPr dirty="0" smtClean="0" sz="1300" spc="20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C0C0C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-50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C0C0C"/>
                </a:solidFill>
                <a:latin typeface="Times New Roman"/>
                <a:cs typeface="Times New Roman"/>
              </a:rPr>
              <a:t>DEM.</a:t>
            </a:r>
            <a:r>
              <a:rPr dirty="0" smtClean="0" sz="1300" spc="-25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C0C0C"/>
                </a:solidFill>
                <a:latin typeface="Times New Roman"/>
                <a:cs typeface="Times New Roman"/>
              </a:rPr>
              <a:t>Agai</a:t>
            </a:r>
            <a:r>
              <a:rPr dirty="0" smtClean="0" sz="1300" spc="20">
                <a:solidFill>
                  <a:srgbClr val="0C0C0C"/>
                </a:solidFill>
                <a:latin typeface="Times New Roman"/>
                <a:cs typeface="Times New Roman"/>
              </a:rPr>
              <a:t>n</a:t>
            </a:r>
            <a:r>
              <a:rPr dirty="0" smtClean="0" sz="1300" spc="130">
                <a:solidFill>
                  <a:srgbClr val="343434"/>
                </a:solidFill>
                <a:latin typeface="Times New Roman"/>
                <a:cs typeface="Times New Roman"/>
              </a:rPr>
              <a:t>,</a:t>
            </a:r>
            <a:r>
              <a:rPr dirty="0" smtClean="0" sz="1300" spc="-210">
                <a:solidFill>
                  <a:srgbClr val="343434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C0C0C"/>
                </a:solidFill>
                <a:latin typeface="Times New Roman"/>
                <a:cs typeface="Times New Roman"/>
              </a:rPr>
              <a:t>this</a:t>
            </a:r>
            <a:r>
              <a:rPr dirty="0" smtClean="0" sz="1300" spc="-15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0">
                <a:solidFill>
                  <a:srgbClr val="0C0C0C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-95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C0C0C"/>
                </a:solidFill>
                <a:latin typeface="Times New Roman"/>
                <a:cs typeface="Times New Roman"/>
              </a:rPr>
              <a:t>most</a:t>
            </a:r>
            <a:r>
              <a:rPr dirty="0" smtClean="0" sz="1300" spc="-5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C0C0C"/>
                </a:solidFill>
                <a:latin typeface="Times New Roman"/>
                <a:cs typeface="Times New Roman"/>
              </a:rPr>
              <a:t>noticeable</a:t>
            </a:r>
            <a:r>
              <a:rPr dirty="0" smtClean="0" sz="1300" spc="80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C0C0C"/>
                </a:solidFill>
                <a:latin typeface="Times New Roman"/>
                <a:cs typeface="Times New Roman"/>
              </a:rPr>
              <a:t>on</a:t>
            </a:r>
            <a:r>
              <a:rPr dirty="0" smtClean="0" sz="1300" spc="-60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C0C0C"/>
                </a:solidFill>
                <a:latin typeface="Times New Roman"/>
                <a:cs typeface="Times New Roman"/>
              </a:rPr>
              <a:t>integer</a:t>
            </a:r>
            <a:r>
              <a:rPr dirty="0" smtClean="0" sz="1300" spc="20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C0C0C"/>
                </a:solidFill>
                <a:latin typeface="Times New Roman"/>
                <a:cs typeface="Times New Roman"/>
              </a:rPr>
              <a:t>data</a:t>
            </a:r>
            <a:r>
              <a:rPr dirty="0" smtClean="0" sz="1300" spc="-5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C0C0C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-25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C0C0C"/>
                </a:solidFill>
                <a:latin typeface="Times New Roman"/>
                <a:cs typeface="Times New Roman"/>
              </a:rPr>
              <a:t>flat</a:t>
            </a:r>
            <a:r>
              <a:rPr dirty="0" smtClean="0" sz="1300" spc="5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C0C0C"/>
                </a:solidFill>
                <a:latin typeface="Times New Roman"/>
                <a:cs typeface="Times New Roman"/>
              </a:rPr>
              <a:t>areas.</a:t>
            </a:r>
            <a:r>
              <a:rPr dirty="0" smtClean="0" sz="1300" spc="-40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1D1D1D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45">
                <a:solidFill>
                  <a:srgbClr val="1D1D1D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C0C0C"/>
                </a:solidFill>
                <a:latin typeface="Times New Roman"/>
                <a:cs typeface="Times New Roman"/>
              </a:rPr>
              <a:t>hydrologic</a:t>
            </a:r>
            <a:r>
              <a:rPr dirty="0" smtClean="0" sz="1300" spc="160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C0C0C"/>
                </a:solidFill>
                <a:latin typeface="Times New Roman"/>
                <a:cs typeface="Times New Roman"/>
              </a:rPr>
              <a:t>analysis</a:t>
            </a:r>
            <a:r>
              <a:rPr dirty="0" smtClean="0" sz="1300" spc="75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C0C0C"/>
                </a:solidFill>
                <a:latin typeface="Times New Roman"/>
                <a:cs typeface="Times New Roman"/>
              </a:rPr>
              <a:t>tools </a:t>
            </a:r>
            <a:r>
              <a:rPr dirty="0" smtClean="0" sz="1300" spc="-165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C0C0C"/>
                </a:solidFill>
                <a:latin typeface="Times New Roman"/>
                <a:cs typeface="Times New Roman"/>
              </a:rPr>
              <a:t>are</a:t>
            </a:r>
            <a:r>
              <a:rPr dirty="0" smtClean="0" sz="1300" spc="65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C0C0C"/>
                </a:solidFill>
                <a:latin typeface="Times New Roman"/>
                <a:cs typeface="Times New Roman"/>
              </a:rPr>
              <a:t>designed</a:t>
            </a:r>
            <a:r>
              <a:rPr dirty="0" smtClean="0" sz="1300" spc="125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C0C0C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40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C0C0C"/>
                </a:solidFill>
                <a:latin typeface="Times New Roman"/>
                <a:cs typeface="Times New Roman"/>
              </a:rPr>
              <a:t>model</a:t>
            </a:r>
            <a:r>
              <a:rPr dirty="0" smtClean="0" sz="1300" spc="75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C0C0C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85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C0C0C"/>
                </a:solidFill>
                <a:latin typeface="Times New Roman"/>
                <a:cs typeface="Times New Roman"/>
              </a:rPr>
              <a:t>convergence</a:t>
            </a:r>
            <a:r>
              <a:rPr dirty="0" smtClean="0" sz="1300" spc="105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C0C0C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10">
                <a:solidFill>
                  <a:srgbClr val="0C0C0C"/>
                </a:solidFill>
                <a:latin typeface="Times New Roman"/>
                <a:cs typeface="Times New Roman"/>
              </a:rPr>
              <a:t> flow</a:t>
            </a:r>
            <a:r>
              <a:rPr dirty="0" smtClean="0" sz="1300" spc="25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1D1D1D"/>
                </a:solidFill>
                <a:latin typeface="Times New Roman"/>
                <a:cs typeface="Times New Roman"/>
              </a:rPr>
              <a:t>across</a:t>
            </a:r>
            <a:r>
              <a:rPr dirty="0" smtClean="0" sz="1300" spc="45">
                <a:solidFill>
                  <a:srgbClr val="1D1D1D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65">
                <a:solidFill>
                  <a:srgbClr val="1D1D1D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-65">
                <a:solidFill>
                  <a:srgbClr val="1D1D1D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C0C0C"/>
                </a:solidFill>
                <a:latin typeface="Times New Roman"/>
                <a:cs typeface="Times New Roman"/>
              </a:rPr>
              <a:t>natural</a:t>
            </a:r>
            <a:r>
              <a:rPr dirty="0" smtClean="0" sz="1300" spc="90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C0C0C"/>
                </a:solidFill>
                <a:latin typeface="Times New Roman"/>
                <a:cs typeface="Times New Roman"/>
              </a:rPr>
              <a:t>terrain</a:t>
            </a:r>
            <a:r>
              <a:rPr dirty="0" smtClean="0" sz="1300" spc="100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C0C0C"/>
                </a:solidFill>
                <a:latin typeface="Times New Roman"/>
                <a:cs typeface="Times New Roman"/>
              </a:rPr>
              <a:t>surface.</a:t>
            </a:r>
            <a:r>
              <a:rPr dirty="0" smtClean="0" sz="1300" spc="50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C0C0C"/>
                </a:solidFill>
                <a:latin typeface="Times New Roman"/>
                <a:cs typeface="Times New Roman"/>
              </a:rPr>
              <a:t>There</a:t>
            </a:r>
            <a:r>
              <a:rPr dirty="0" smtClean="0" sz="1300" spc="65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0">
                <a:solidFill>
                  <a:srgbClr val="0C0C0C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-30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5">
                <a:solidFill>
                  <a:srgbClr val="1D1D1D"/>
                </a:solidFill>
                <a:latin typeface="Times New Roman"/>
                <a:cs typeface="Times New Roman"/>
              </a:rPr>
              <a:t>an</a:t>
            </a:r>
            <a:r>
              <a:rPr dirty="0" smtClean="0" sz="1300" spc="-15">
                <a:solidFill>
                  <a:srgbClr val="1D1D1D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C0C0C"/>
                </a:solidFill>
                <a:latin typeface="Times New Roman"/>
                <a:cs typeface="Times New Roman"/>
              </a:rPr>
              <a:t>assumption</a:t>
            </a:r>
            <a:r>
              <a:rPr dirty="0" smtClean="0" sz="1300" spc="45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C0C0C"/>
                </a:solidFill>
                <a:latin typeface="Times New Roman"/>
                <a:cs typeface="Times New Roman"/>
              </a:rPr>
              <a:t>that</a:t>
            </a:r>
            <a:r>
              <a:rPr dirty="0" smtClean="0" sz="1300" spc="40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C0C0C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50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C0C0C"/>
                </a:solidFill>
                <a:latin typeface="Times New Roman"/>
                <a:cs typeface="Times New Roman"/>
              </a:rPr>
              <a:t>surface</a:t>
            </a:r>
            <a:r>
              <a:rPr dirty="0" smtClean="0" sz="1300" spc="45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C0C0C"/>
                </a:solidFill>
                <a:latin typeface="Times New Roman"/>
                <a:cs typeface="Times New Roman"/>
              </a:rPr>
              <a:t>contains</a:t>
            </a:r>
            <a:endParaRPr sz="13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341119" y="4401311"/>
            <a:ext cx="4230624" cy="281635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3" name="object 3"/>
          <p:cNvSpPr/>
          <p:nvPr/>
        </p:nvSpPr>
        <p:spPr>
          <a:xfrm>
            <a:off x="4962144" y="5315711"/>
            <a:ext cx="280415" cy="58521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4" name="object 4"/>
          <p:cNvSpPr/>
          <p:nvPr/>
        </p:nvSpPr>
        <p:spPr>
          <a:xfrm>
            <a:off x="1127760" y="6696456"/>
            <a:ext cx="1267967" cy="0"/>
          </a:xfrm>
          <a:custGeom>
            <a:avLst/>
            <a:gdLst/>
            <a:ahLst/>
            <a:cxnLst/>
            <a:rect l="l" t="t" r="r" b="b"/>
            <a:pathLst>
              <a:path w="1267967" h="0">
                <a:moveTo>
                  <a:pt x="0" y="0"/>
                </a:moveTo>
                <a:lnTo>
                  <a:pt x="1267967" y="0"/>
                </a:lnTo>
              </a:path>
            </a:pathLst>
          </a:custGeom>
          <a:ln w="18288">
            <a:solidFill>
              <a:srgbClr val="646454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5" name="object 5"/>
          <p:cNvSpPr/>
          <p:nvPr/>
        </p:nvSpPr>
        <p:spPr>
          <a:xfrm>
            <a:off x="4492752" y="4943855"/>
            <a:ext cx="1267968" cy="0"/>
          </a:xfrm>
          <a:custGeom>
            <a:avLst/>
            <a:gdLst/>
            <a:ahLst/>
            <a:cxnLst/>
            <a:rect l="l" t="t" r="r" b="b"/>
            <a:pathLst>
              <a:path w="1267968" h="0">
                <a:moveTo>
                  <a:pt x="0" y="0"/>
                </a:moveTo>
                <a:lnTo>
                  <a:pt x="1267968" y="0"/>
                </a:lnTo>
              </a:path>
            </a:pathLst>
          </a:custGeom>
          <a:ln w="12192">
            <a:solidFill>
              <a:srgbClr val="443F2B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6" name="object 6"/>
          <p:cNvSpPr/>
          <p:nvPr/>
        </p:nvSpPr>
        <p:spPr>
          <a:xfrm>
            <a:off x="4492752" y="5145023"/>
            <a:ext cx="1267968" cy="0"/>
          </a:xfrm>
          <a:custGeom>
            <a:avLst/>
            <a:gdLst/>
            <a:ahLst/>
            <a:cxnLst/>
            <a:rect l="l" t="t" r="r" b="b"/>
            <a:pathLst>
              <a:path w="1267968" h="0">
                <a:moveTo>
                  <a:pt x="0" y="0"/>
                </a:moveTo>
                <a:lnTo>
                  <a:pt x="1267968" y="0"/>
                </a:lnTo>
              </a:path>
            </a:pathLst>
          </a:custGeom>
          <a:ln w="12192">
            <a:solidFill>
              <a:srgbClr val="4F4B34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7" name="object 7"/>
          <p:cNvSpPr/>
          <p:nvPr/>
        </p:nvSpPr>
        <p:spPr>
          <a:xfrm>
            <a:off x="5260847" y="5248655"/>
            <a:ext cx="1267968" cy="0"/>
          </a:xfrm>
          <a:custGeom>
            <a:avLst/>
            <a:gdLst/>
            <a:ahLst/>
            <a:cxnLst/>
            <a:rect l="l" t="t" r="r" b="b"/>
            <a:pathLst>
              <a:path w="1267968" h="0">
                <a:moveTo>
                  <a:pt x="0" y="0"/>
                </a:moveTo>
                <a:lnTo>
                  <a:pt x="1267968" y="0"/>
                </a:lnTo>
              </a:path>
            </a:pathLst>
          </a:custGeom>
          <a:ln w="12192">
            <a:solidFill>
              <a:srgbClr val="44442F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8" name="object 8"/>
          <p:cNvSpPr/>
          <p:nvPr/>
        </p:nvSpPr>
        <p:spPr>
          <a:xfrm>
            <a:off x="5254752" y="5474208"/>
            <a:ext cx="1280159" cy="0"/>
          </a:xfrm>
          <a:custGeom>
            <a:avLst/>
            <a:gdLst/>
            <a:ahLst/>
            <a:cxnLst/>
            <a:rect l="l" t="t" r="r" b="b"/>
            <a:pathLst>
              <a:path w="1280159" h="0">
                <a:moveTo>
                  <a:pt x="0" y="0"/>
                </a:moveTo>
                <a:lnTo>
                  <a:pt x="1280159" y="0"/>
                </a:lnTo>
              </a:path>
            </a:pathLst>
          </a:custGeom>
          <a:ln w="24384">
            <a:solidFill>
              <a:srgbClr val="878777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9" name="object 9"/>
          <p:cNvSpPr/>
          <p:nvPr/>
        </p:nvSpPr>
        <p:spPr>
          <a:xfrm>
            <a:off x="5260847" y="5961888"/>
            <a:ext cx="1267968" cy="0"/>
          </a:xfrm>
          <a:custGeom>
            <a:avLst/>
            <a:gdLst/>
            <a:ahLst/>
            <a:cxnLst/>
            <a:rect l="l" t="t" r="r" b="b"/>
            <a:pathLst>
              <a:path w="1267968" h="0">
                <a:moveTo>
                  <a:pt x="0" y="0"/>
                </a:moveTo>
                <a:lnTo>
                  <a:pt x="1267968" y="0"/>
                </a:lnTo>
              </a:path>
            </a:pathLst>
          </a:custGeom>
          <a:ln w="12192">
            <a:solidFill>
              <a:srgbClr val="3F4428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0" name="object 10"/>
          <p:cNvSpPr/>
          <p:nvPr/>
        </p:nvSpPr>
        <p:spPr>
          <a:xfrm>
            <a:off x="2761488" y="6266688"/>
            <a:ext cx="1042415" cy="0"/>
          </a:xfrm>
          <a:custGeom>
            <a:avLst/>
            <a:gdLst/>
            <a:ahLst/>
            <a:cxnLst/>
            <a:rect l="l" t="t" r="r" b="b"/>
            <a:pathLst>
              <a:path w="1042415" h="0">
                <a:moveTo>
                  <a:pt x="0" y="0"/>
                </a:moveTo>
                <a:lnTo>
                  <a:pt x="1042415" y="0"/>
                </a:lnTo>
              </a:path>
            </a:pathLst>
          </a:custGeom>
          <a:ln w="12192">
            <a:solidFill>
              <a:srgbClr val="1F3B13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1" name="object 11"/>
          <p:cNvSpPr/>
          <p:nvPr/>
        </p:nvSpPr>
        <p:spPr>
          <a:xfrm>
            <a:off x="4492752" y="6217920"/>
            <a:ext cx="1267968" cy="0"/>
          </a:xfrm>
          <a:custGeom>
            <a:avLst/>
            <a:gdLst/>
            <a:ahLst/>
            <a:cxnLst/>
            <a:rect l="l" t="t" r="r" b="b"/>
            <a:pathLst>
              <a:path w="1267968" h="0">
                <a:moveTo>
                  <a:pt x="0" y="0"/>
                </a:moveTo>
                <a:lnTo>
                  <a:pt x="1267968" y="0"/>
                </a:lnTo>
              </a:path>
            </a:pathLst>
          </a:custGeom>
          <a:ln w="12192">
            <a:solidFill>
              <a:srgbClr val="443F28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2" name="object 12"/>
          <p:cNvSpPr/>
          <p:nvPr/>
        </p:nvSpPr>
        <p:spPr>
          <a:xfrm>
            <a:off x="2340864" y="6809231"/>
            <a:ext cx="969263" cy="0"/>
          </a:xfrm>
          <a:custGeom>
            <a:avLst/>
            <a:gdLst/>
            <a:ahLst/>
            <a:cxnLst/>
            <a:rect l="l" t="t" r="r" b="b"/>
            <a:pathLst>
              <a:path w="969263" h="0">
                <a:moveTo>
                  <a:pt x="0" y="0"/>
                </a:moveTo>
                <a:lnTo>
                  <a:pt x="969263" y="0"/>
                </a:lnTo>
              </a:path>
            </a:pathLst>
          </a:custGeom>
          <a:ln w="24384">
            <a:solidFill>
              <a:srgbClr val="484493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3" name="object 13"/>
          <p:cNvSpPr/>
          <p:nvPr/>
        </p:nvSpPr>
        <p:spPr>
          <a:xfrm>
            <a:off x="4767071" y="6412991"/>
            <a:ext cx="999743" cy="0"/>
          </a:xfrm>
          <a:custGeom>
            <a:avLst/>
            <a:gdLst/>
            <a:ahLst/>
            <a:cxnLst/>
            <a:rect l="l" t="t" r="r" b="b"/>
            <a:pathLst>
              <a:path w="999743" h="0">
                <a:moveTo>
                  <a:pt x="0" y="0"/>
                </a:moveTo>
                <a:lnTo>
                  <a:pt x="999743" y="0"/>
                </a:lnTo>
              </a:path>
            </a:pathLst>
          </a:custGeom>
          <a:ln w="12192">
            <a:solidFill>
              <a:srgbClr val="4F4F34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4" name="object 14"/>
          <p:cNvSpPr/>
          <p:nvPr/>
        </p:nvSpPr>
        <p:spPr>
          <a:xfrm>
            <a:off x="1127760" y="6900671"/>
            <a:ext cx="1267967" cy="0"/>
          </a:xfrm>
          <a:custGeom>
            <a:avLst/>
            <a:gdLst/>
            <a:ahLst/>
            <a:cxnLst/>
            <a:rect l="l" t="t" r="r" b="b"/>
            <a:pathLst>
              <a:path w="1267967" h="0">
                <a:moveTo>
                  <a:pt x="0" y="0"/>
                </a:moveTo>
                <a:lnTo>
                  <a:pt x="1267967" y="0"/>
                </a:lnTo>
              </a:path>
            </a:pathLst>
          </a:custGeom>
          <a:ln w="12192">
            <a:solidFill>
              <a:srgbClr val="3F3F28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5" name="object 15"/>
          <p:cNvSpPr txBox="1"/>
          <p:nvPr/>
        </p:nvSpPr>
        <p:spPr>
          <a:xfrm>
            <a:off x="987044" y="324398"/>
            <a:ext cx="5794375" cy="3767454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algn="just" marL="18415" marR="12700" indent="30480">
              <a:lnSpc>
                <a:spcPct val="156800"/>
              </a:lnSpc>
            </a:pPr>
            <a:r>
              <a:rPr dirty="0" smtClean="0" sz="1050" spc="25">
                <a:solidFill>
                  <a:srgbClr val="155216"/>
                </a:solidFill>
                <a:latin typeface="Times New Roman"/>
                <a:cs typeface="Times New Roman"/>
              </a:rPr>
              <a:t>Spatial</a:t>
            </a:r>
            <a:r>
              <a:rPr dirty="0" smtClean="0" sz="1050" spc="-70">
                <a:solidFill>
                  <a:srgbClr val="155216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0">
                <a:solidFill>
                  <a:srgbClr val="155216"/>
                </a:solidFill>
                <a:latin typeface="Times New Roman"/>
                <a:cs typeface="Times New Roman"/>
              </a:rPr>
              <a:t>Analysis                         </a:t>
            </a:r>
            <a:r>
              <a:rPr dirty="0" smtClean="0" sz="1050" spc="70">
                <a:solidFill>
                  <a:srgbClr val="155216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2645" sz="1575" spc="44">
                <a:solidFill>
                  <a:srgbClr val="155216"/>
                </a:solidFill>
                <a:latin typeface="Times New Roman"/>
                <a:cs typeface="Times New Roman"/>
              </a:rPr>
              <a:t>(</a:t>
            </a:r>
            <a:r>
              <a:rPr dirty="0" smtClean="0" baseline="2645" sz="1575" spc="7">
                <a:solidFill>
                  <a:srgbClr val="910F13"/>
                </a:solidFill>
                <a:latin typeface="Times New Roman"/>
                <a:cs typeface="Times New Roman"/>
              </a:rPr>
              <a:t>Q</a:t>
            </a:r>
            <a:r>
              <a:rPr dirty="0" smtClean="0" baseline="2645" sz="1575" spc="67">
                <a:solidFill>
                  <a:srgbClr val="AF080A"/>
                </a:solidFill>
                <a:latin typeface="Times New Roman"/>
                <a:cs typeface="Times New Roman"/>
              </a:rPr>
              <a:t>u</a:t>
            </a:r>
            <a:r>
              <a:rPr dirty="0" smtClean="0" baseline="2645" sz="1575" spc="30">
                <a:solidFill>
                  <a:srgbClr val="910F13"/>
                </a:solidFill>
                <a:latin typeface="Times New Roman"/>
                <a:cs typeface="Times New Roman"/>
              </a:rPr>
              <a:t>antitative</a:t>
            </a:r>
            <a:r>
              <a:rPr dirty="0" smtClean="0" baseline="2645" sz="1575" spc="-30">
                <a:solidFill>
                  <a:srgbClr val="910F13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2645" sz="1575" spc="97">
                <a:solidFill>
                  <a:srgbClr val="910F13"/>
                </a:solidFill>
                <a:latin typeface="Times New Roman"/>
                <a:cs typeface="Times New Roman"/>
              </a:rPr>
              <a:t>M</a:t>
            </a:r>
            <a:r>
              <a:rPr dirty="0" smtClean="0" baseline="2645" sz="1575" spc="-60">
                <a:solidFill>
                  <a:srgbClr val="910F13"/>
                </a:solidFill>
                <a:latin typeface="Times New Roman"/>
                <a:cs typeface="Times New Roman"/>
              </a:rPr>
              <a:t>o</a:t>
            </a:r>
            <a:r>
              <a:rPr dirty="0" smtClean="0" baseline="2645" sz="1575" spc="104">
                <a:solidFill>
                  <a:srgbClr val="AF080A"/>
                </a:solidFill>
                <a:latin typeface="Times New Roman"/>
                <a:cs typeface="Times New Roman"/>
              </a:rPr>
              <a:t>rp</a:t>
            </a:r>
            <a:r>
              <a:rPr dirty="0" smtClean="0" baseline="2645" sz="1575" spc="202">
                <a:solidFill>
                  <a:srgbClr val="AF080A"/>
                </a:solidFill>
                <a:latin typeface="Times New Roman"/>
                <a:cs typeface="Times New Roman"/>
              </a:rPr>
              <a:t>h</a:t>
            </a:r>
            <a:r>
              <a:rPr dirty="0" smtClean="0" baseline="2645" sz="1575" spc="22">
                <a:solidFill>
                  <a:srgbClr val="910F13"/>
                </a:solidFill>
                <a:latin typeface="Times New Roman"/>
                <a:cs typeface="Times New Roman"/>
              </a:rPr>
              <a:t>ometric</a:t>
            </a:r>
            <a:r>
              <a:rPr dirty="0" smtClean="0" baseline="2645" sz="1575" spc="-44">
                <a:solidFill>
                  <a:srgbClr val="910F13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2645" sz="1575" spc="-7">
                <a:solidFill>
                  <a:srgbClr val="910F13"/>
                </a:solidFill>
                <a:latin typeface="Times New Roman"/>
                <a:cs typeface="Times New Roman"/>
              </a:rPr>
              <a:t>Analysi</a:t>
            </a:r>
            <a:r>
              <a:rPr dirty="0" smtClean="0" baseline="2645" sz="1575" spc="97">
                <a:solidFill>
                  <a:srgbClr val="910F13"/>
                </a:solidFill>
                <a:latin typeface="Times New Roman"/>
                <a:cs typeface="Times New Roman"/>
              </a:rPr>
              <a:t>s</a:t>
            </a:r>
            <a:r>
              <a:rPr dirty="0" smtClean="0" baseline="2645" sz="1575" spc="82">
                <a:solidFill>
                  <a:srgbClr val="155216"/>
                </a:solidFill>
                <a:latin typeface="Times New Roman"/>
                <a:cs typeface="Times New Roman"/>
              </a:rPr>
              <a:t>)</a:t>
            </a:r>
            <a:r>
              <a:rPr dirty="0" smtClean="0" baseline="2645" sz="1575" spc="82">
                <a:solidFill>
                  <a:srgbClr val="155216"/>
                </a:solidFill>
                <a:latin typeface="Times New Roman"/>
                <a:cs typeface="Times New Roman"/>
              </a:rPr>
              <a:t>             </a:t>
            </a:r>
            <a:r>
              <a:rPr dirty="0" smtClean="0" baseline="2645" sz="1575" spc="135">
                <a:solidFill>
                  <a:srgbClr val="155216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50">
                <a:solidFill>
                  <a:srgbClr val="155216"/>
                </a:solidFill>
                <a:latin typeface="Times New Roman"/>
                <a:cs typeface="Times New Roman"/>
              </a:rPr>
              <a:t>Dr.</a:t>
            </a:r>
            <a:r>
              <a:rPr dirty="0" smtClean="0" sz="1050" spc="-60">
                <a:solidFill>
                  <a:srgbClr val="155216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15">
                <a:solidFill>
                  <a:srgbClr val="155216"/>
                </a:solidFill>
                <a:latin typeface="Times New Roman"/>
                <a:cs typeface="Times New Roman"/>
              </a:rPr>
              <a:t>Aurass</a:t>
            </a:r>
            <a:r>
              <a:rPr dirty="0" smtClean="0" sz="1050" spc="85">
                <a:solidFill>
                  <a:srgbClr val="155216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10">
                <a:solidFill>
                  <a:srgbClr val="155216"/>
                </a:solidFill>
                <a:latin typeface="Times New Roman"/>
                <a:cs typeface="Times New Roman"/>
              </a:rPr>
              <a:t>Muhi</a:t>
            </a:r>
            <a:r>
              <a:rPr dirty="0" smtClean="0" sz="1050" spc="35">
                <a:solidFill>
                  <a:srgbClr val="155216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45">
                <a:solidFill>
                  <a:srgbClr val="155216"/>
                </a:solidFill>
                <a:latin typeface="Times New Roman"/>
                <a:cs typeface="Times New Roman"/>
              </a:rPr>
              <a:t>Taha</a:t>
            </a:r>
            <a:r>
              <a:rPr dirty="0" smtClean="0" sz="1050" spc="20">
                <a:solidFill>
                  <a:srgbClr val="155216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assumption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that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for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any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single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cell,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water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can</a:t>
            </a:r>
            <a:r>
              <a:rPr dirty="0" smtClean="0" sz="1250" spc="-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flow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from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many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adjacent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cells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but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out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through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only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one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cell.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1000"/>
              </a:lnSpc>
            </a:pPr>
            <a:endParaRPr sz="1000"/>
          </a:p>
          <a:p>
            <a:pPr>
              <a:lnSpc>
                <a:spcPts val="1100"/>
              </a:lnSpc>
            </a:pPr>
            <a:endParaRPr sz="1100"/>
          </a:p>
          <a:p>
            <a:pPr algn="just" marL="12700" marR="3437890">
              <a:lnSpc>
                <a:spcPct val="100000"/>
              </a:lnSpc>
            </a:pPr>
            <a:r>
              <a:rPr dirty="0" smtClean="0" sz="1250" spc="50" u="heavy">
                <a:solidFill>
                  <a:srgbClr val="0A1A44"/>
                </a:solidFill>
                <a:latin typeface="Times New Roman"/>
                <a:cs typeface="Times New Roman"/>
              </a:rPr>
              <a:t>Deriving</a:t>
            </a:r>
            <a:r>
              <a:rPr dirty="0" smtClean="0" sz="1250" spc="80" u="heavy">
                <a:solidFill>
                  <a:srgbClr val="0A1A44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5" u="heavy">
                <a:solidFill>
                  <a:srgbClr val="0A1A44"/>
                </a:solidFill>
                <a:latin typeface="Times New Roman"/>
                <a:cs typeface="Times New Roman"/>
              </a:rPr>
              <a:t>Runoff</a:t>
            </a:r>
            <a:r>
              <a:rPr dirty="0" smtClean="0" sz="1250" spc="45" u="heavy">
                <a:solidFill>
                  <a:srgbClr val="0A1A44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65" u="heavy">
                <a:solidFill>
                  <a:srgbClr val="0A1A44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0" u="heavy">
                <a:solidFill>
                  <a:srgbClr val="0A1A44"/>
                </a:solidFill>
                <a:latin typeface="Times New Roman"/>
                <a:cs typeface="Times New Roman"/>
              </a:rPr>
              <a:t>Characteristics: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1200"/>
              </a:lnSpc>
              <a:spcBef>
                <a:spcPts val="82"/>
              </a:spcBef>
            </a:pPr>
            <a:endParaRPr sz="1200"/>
          </a:p>
          <a:p>
            <a:pPr algn="just" marL="12700" marR="12700" indent="432434">
              <a:lnSpc>
                <a:spcPct val="151300"/>
              </a:lnSpc>
            </a:pP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When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delineating</a:t>
            </a:r>
            <a:r>
              <a:rPr dirty="0" smtClean="0" sz="1250" spc="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watersheds</a:t>
            </a:r>
            <a:r>
              <a:rPr dirty="0" smtClean="0" sz="1250" spc="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or</a:t>
            </a:r>
            <a:r>
              <a:rPr dirty="0" smtClean="0" sz="1250" spc="-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defining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stream</a:t>
            </a:r>
            <a:r>
              <a:rPr dirty="0" smtClean="0" sz="1250" spc="-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networks,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you</a:t>
            </a:r>
            <a:r>
              <a:rPr dirty="0" smtClean="0" sz="1250" spc="-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proceed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through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series</a:t>
            </a:r>
            <a:r>
              <a:rPr dirty="0" smtClean="0" sz="1250" spc="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steps.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Some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steps</a:t>
            </a:r>
            <a:r>
              <a:rPr dirty="0" smtClean="0" sz="1250" spc="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are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required,</a:t>
            </a:r>
            <a:r>
              <a:rPr dirty="0" smtClean="0" sz="1250" spc="1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while</a:t>
            </a:r>
            <a:r>
              <a:rPr dirty="0" smtClean="0" sz="1250" spc="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others</a:t>
            </a:r>
            <a:r>
              <a:rPr dirty="0" smtClean="0" sz="1250" spc="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are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optional</a:t>
            </a:r>
            <a:r>
              <a:rPr dirty="0" smtClean="0" sz="1250" spc="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depending</a:t>
            </a:r>
            <a:r>
              <a:rPr dirty="0" smtClean="0" sz="1250" spc="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on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characteristics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input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data.</a:t>
            </a:r>
            <a:r>
              <a:rPr dirty="0" smtClean="0" sz="1250" spc="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Flow</a:t>
            </a:r>
            <a:r>
              <a:rPr dirty="0" smtClean="0" sz="1250" spc="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across</a:t>
            </a:r>
            <a:r>
              <a:rPr dirty="0" smtClean="0" sz="1250" spc="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surface</a:t>
            </a:r>
            <a:r>
              <a:rPr dirty="0" smtClean="0" sz="1250" spc="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will</a:t>
            </a:r>
            <a:r>
              <a:rPr dirty="0" smtClean="0" sz="1250" spc="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always</a:t>
            </a:r>
            <a:r>
              <a:rPr dirty="0" smtClean="0" sz="1250" spc="1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be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steepest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downslope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direction.</a:t>
            </a:r>
            <a:r>
              <a:rPr dirty="0" smtClean="0" sz="1250" spc="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Once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direction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-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flow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out</a:t>
            </a:r>
            <a:r>
              <a:rPr dirty="0" smtClean="0" sz="1250" spc="-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each</a:t>
            </a:r>
            <a:r>
              <a:rPr dirty="0" smtClean="0" sz="1250" spc="-9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cell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-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known,</a:t>
            </a:r>
            <a:r>
              <a:rPr dirty="0" smtClean="0" sz="1250" spc="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it</a:t>
            </a:r>
            <a:r>
              <a:rPr dirty="0" smtClean="0" sz="1250" spc="-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-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possible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determine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which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how</a:t>
            </a:r>
            <a:r>
              <a:rPr dirty="0" smtClean="0" sz="1250" spc="-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many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cells</a:t>
            </a:r>
            <a:r>
              <a:rPr dirty="0" smtClean="0" sz="1250" spc="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flow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into</a:t>
            </a:r>
            <a:r>
              <a:rPr dirty="0" smtClean="0" sz="1250" spc="-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any</a:t>
            </a:r>
            <a:r>
              <a:rPr dirty="0" smtClean="0" sz="1250" spc="-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given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cell.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This</a:t>
            </a:r>
            <a:r>
              <a:rPr dirty="0" smtClean="0" sz="1250" spc="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information</a:t>
            </a:r>
            <a:r>
              <a:rPr dirty="0" smtClean="0" sz="1250" spc="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can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be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used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define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watershed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boundaries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stream</a:t>
            </a:r>
            <a:r>
              <a:rPr dirty="0" smtClean="0" sz="1250" spc="-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networks.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following</a:t>
            </a:r>
            <a:r>
              <a:rPr dirty="0" smtClean="0" sz="1250" spc="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flowchart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shows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process</a:t>
            </a:r>
            <a:r>
              <a:rPr dirty="0" smtClean="0" sz="1250" spc="1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extracting</a:t>
            </a:r>
            <a:r>
              <a:rPr dirty="0" smtClean="0" sz="1250" spc="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hydrologic</a:t>
            </a:r>
            <a:r>
              <a:rPr dirty="0" smtClean="0" sz="1250" spc="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information,</a:t>
            </a:r>
            <a:r>
              <a:rPr dirty="0" smtClean="0" sz="1250" spc="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such</a:t>
            </a:r>
            <a:r>
              <a:rPr dirty="0" smtClean="0" sz="1250" spc="-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as</a:t>
            </a:r>
            <a:r>
              <a:rPr dirty="0" smtClean="0" sz="1250" spc="-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watershed</a:t>
            </a:r>
            <a:r>
              <a:rPr dirty="0" smtClean="0" sz="1250" spc="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boundaries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stream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networks,</a:t>
            </a:r>
            <a:r>
              <a:rPr dirty="0" smtClean="0" sz="1250" spc="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from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digital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elevation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model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(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DEM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).</a:t>
            </a:r>
            <a:endParaRPr sz="1250">
              <a:latin typeface="Times New Roman"/>
              <a:cs typeface="Times New Roman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987044" y="9088881"/>
            <a:ext cx="6212205" cy="55245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hydrologic</a:t>
            </a:r>
            <a:r>
              <a:rPr dirty="0" smtClean="0" sz="1250" spc="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analysis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tools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allow</a:t>
            </a:r>
            <a:r>
              <a:rPr dirty="0" smtClean="0" sz="1250" spc="-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you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-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identify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sinks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-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give</a:t>
            </a:r>
            <a:r>
              <a:rPr dirty="0" smtClean="0" sz="1250" spc="-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you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tools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-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fill</a:t>
            </a:r>
            <a:r>
              <a:rPr dirty="0" smtClean="0" sz="1250" spc="-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them.</a:t>
            </a:r>
            <a:endParaRPr sz="1250">
              <a:latin typeface="Times New Roman"/>
              <a:cs typeface="Times New Roman"/>
            </a:endParaRPr>
          </a:p>
        </p:txBody>
      </p:sp>
      <p:sp>
        <p:nvSpPr>
          <p:cNvPr id="27" name="object 27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noAutofit/>
          </a:bodyPr>
          <a:lstStyle/>
          <a:p>
            <a:pPr marL="25400">
              <a:lnSpc>
                <a:spcPct val="100000"/>
              </a:lnSpc>
            </a:pPr>
            <a:r>
              <a:rPr dirty="0" smtClean="0" sz="3300" spc="45">
                <a:solidFill>
                  <a:srgbClr val="AF080A"/>
                </a:solidFill>
                <a:latin typeface="Times New Roman"/>
                <a:cs typeface="Times New Roman"/>
              </a:rPr>
              <a:t>67</a:t>
            </a:r>
            <a:endParaRPr sz="3300">
              <a:latin typeface="Times New Roman"/>
              <a:cs typeface="Times New Roman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4565396" y="4957317"/>
            <a:ext cx="1092835" cy="15684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950">
                <a:solidFill>
                  <a:srgbClr val="282B18"/>
                </a:solidFill>
                <a:latin typeface="Arial"/>
                <a:cs typeface="Arial"/>
              </a:rPr>
              <a:t>Flow</a:t>
            </a:r>
            <a:r>
              <a:rPr dirty="0" smtClean="0" sz="950" spc="-35">
                <a:solidFill>
                  <a:srgbClr val="282B18"/>
                </a:solidFill>
                <a:latin typeface="Arial"/>
                <a:cs typeface="Arial"/>
              </a:rPr>
              <a:t> </a:t>
            </a:r>
            <a:r>
              <a:rPr dirty="0" smtClean="0" sz="950" spc="-20">
                <a:solidFill>
                  <a:srgbClr val="030303"/>
                </a:solidFill>
                <a:latin typeface="Arial"/>
                <a:cs typeface="Arial"/>
              </a:rPr>
              <a:t>A</a:t>
            </a:r>
            <a:r>
              <a:rPr dirty="0" smtClean="0" sz="950" spc="35">
                <a:solidFill>
                  <a:srgbClr val="282B18"/>
                </a:solidFill>
                <a:latin typeface="Arial"/>
                <a:cs typeface="Arial"/>
              </a:rPr>
              <a:t>ccumulation</a:t>
            </a:r>
            <a:endParaRPr sz="950">
              <a:latin typeface="Arial"/>
              <a:cs typeface="Arial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5242052" y="5262117"/>
            <a:ext cx="1200150" cy="44767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algn="ctr" marL="73025">
              <a:lnSpc>
                <a:spcPct val="100000"/>
              </a:lnSpc>
            </a:pPr>
            <a:r>
              <a:rPr dirty="0" smtClean="0" sz="950" spc="45">
                <a:solidFill>
                  <a:srgbClr val="282B18"/>
                </a:solidFill>
                <a:latin typeface="Arial"/>
                <a:cs typeface="Arial"/>
              </a:rPr>
              <a:t>Stream</a:t>
            </a:r>
            <a:r>
              <a:rPr dirty="0" smtClean="0" sz="950" spc="-30">
                <a:solidFill>
                  <a:srgbClr val="282B18"/>
                </a:solidFill>
                <a:latin typeface="Arial"/>
                <a:cs typeface="Arial"/>
              </a:rPr>
              <a:t> </a:t>
            </a:r>
            <a:r>
              <a:rPr dirty="0" smtClean="0" sz="950" spc="20">
                <a:solidFill>
                  <a:srgbClr val="282B18"/>
                </a:solidFill>
                <a:latin typeface="Arial"/>
                <a:cs typeface="Arial"/>
              </a:rPr>
              <a:t>Order</a:t>
            </a:r>
            <a:endParaRPr sz="950">
              <a:latin typeface="Arial"/>
              <a:cs typeface="Arial"/>
            </a:endParaRPr>
          </a:p>
          <a:p>
            <a:pPr algn="ctr" marR="0">
              <a:lnSpc>
                <a:spcPts val="2305"/>
              </a:lnSpc>
            </a:pPr>
            <a:r>
              <a:rPr dirty="0" smtClean="0" sz="2150" spc="-195">
                <a:solidFill>
                  <a:srgbClr val="4B491A"/>
                </a:solidFill>
                <a:latin typeface="Arial"/>
                <a:cs typeface="Arial"/>
              </a:rPr>
              <a:t>I</a:t>
            </a:r>
            <a:r>
              <a:rPr dirty="0" smtClean="0" sz="2150" spc="-290">
                <a:solidFill>
                  <a:srgbClr val="4B491A"/>
                </a:solidFill>
                <a:latin typeface="Arial"/>
                <a:cs typeface="Arial"/>
              </a:rPr>
              <a:t> </a:t>
            </a:r>
            <a:r>
              <a:rPr dirty="0" smtClean="0" sz="950" spc="45" u="sng">
                <a:solidFill>
                  <a:srgbClr val="282B18"/>
                </a:solidFill>
                <a:latin typeface="Arial"/>
                <a:cs typeface="Arial"/>
              </a:rPr>
              <a:t>Stream</a:t>
            </a:r>
            <a:r>
              <a:rPr dirty="0" smtClean="0" sz="950" spc="-80">
                <a:solidFill>
                  <a:srgbClr val="282B18"/>
                </a:solidFill>
                <a:latin typeface="Arial"/>
                <a:cs typeface="Arial"/>
              </a:rPr>
              <a:t> </a:t>
            </a:r>
            <a:r>
              <a:rPr dirty="0" smtClean="0" sz="950" spc="35">
                <a:solidFill>
                  <a:srgbClr val="282B18"/>
                </a:solidFill>
                <a:latin typeface="Arial"/>
                <a:cs typeface="Arial"/>
              </a:rPr>
              <a:t>To</a:t>
            </a:r>
            <a:r>
              <a:rPr dirty="0" smtClean="0" sz="950" spc="-25">
                <a:solidFill>
                  <a:srgbClr val="282B18"/>
                </a:solidFill>
                <a:latin typeface="Arial"/>
                <a:cs typeface="Arial"/>
              </a:rPr>
              <a:t> </a:t>
            </a:r>
            <a:r>
              <a:rPr dirty="0" smtClean="0" sz="950" spc="30">
                <a:solidFill>
                  <a:srgbClr val="282B18"/>
                </a:solidFill>
                <a:latin typeface="Arial"/>
                <a:cs typeface="Arial"/>
              </a:rPr>
              <a:t>Feature</a:t>
            </a:r>
            <a:endParaRPr sz="950">
              <a:latin typeface="Arial"/>
              <a:cs typeface="Arial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4358132" y="5414517"/>
            <a:ext cx="574675" cy="29083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algn="ctr" marR="18415">
              <a:lnSpc>
                <a:spcPct val="100000"/>
              </a:lnSpc>
            </a:pPr>
            <a:r>
              <a:rPr dirty="0" smtClean="0" sz="950" spc="50">
                <a:solidFill>
                  <a:srgbClr val="6B6B6B"/>
                </a:solidFill>
                <a:latin typeface="Times New Roman"/>
                <a:cs typeface="Times New Roman"/>
              </a:rPr>
              <a:t>Ap</a:t>
            </a:r>
            <a:r>
              <a:rPr dirty="0" smtClean="0" sz="950" spc="80">
                <a:solidFill>
                  <a:srgbClr val="6B6B6B"/>
                </a:solidFill>
                <a:latin typeface="Times New Roman"/>
                <a:cs typeface="Times New Roman"/>
              </a:rPr>
              <a:t>p</a:t>
            </a:r>
            <a:r>
              <a:rPr dirty="0" smtClean="0" sz="950" spc="-75">
                <a:solidFill>
                  <a:srgbClr val="4F4660"/>
                </a:solidFill>
                <a:latin typeface="Times New Roman"/>
                <a:cs typeface="Times New Roman"/>
              </a:rPr>
              <a:t>l</a:t>
            </a:r>
            <a:r>
              <a:rPr dirty="0" smtClean="0" sz="950" spc="55">
                <a:solidFill>
                  <a:srgbClr val="6B6B6B"/>
                </a:solidFill>
                <a:latin typeface="Times New Roman"/>
                <a:cs typeface="Times New Roman"/>
              </a:rPr>
              <a:t>y</a:t>
            </a:r>
            <a:endParaRPr sz="950">
              <a:latin typeface="Times New Roman"/>
              <a:cs typeface="Times New Roman"/>
            </a:endParaRPr>
          </a:p>
          <a:p>
            <a:pPr algn="ctr" marR="0">
              <a:lnSpc>
                <a:spcPts val="1055"/>
              </a:lnSpc>
            </a:pPr>
            <a:r>
              <a:rPr dirty="0" smtClean="0" sz="950" spc="35">
                <a:solidFill>
                  <a:srgbClr val="6B6B6B"/>
                </a:solidFill>
                <a:latin typeface="Arial"/>
                <a:cs typeface="Arial"/>
              </a:rPr>
              <a:t>thresho</a:t>
            </a:r>
            <a:r>
              <a:rPr dirty="0" smtClean="0" sz="950" spc="75">
                <a:solidFill>
                  <a:srgbClr val="6B6B6B"/>
                </a:solidFill>
                <a:latin typeface="Arial"/>
                <a:cs typeface="Arial"/>
              </a:rPr>
              <a:t>l</a:t>
            </a:r>
            <a:r>
              <a:rPr dirty="0" smtClean="0" sz="950" spc="50">
                <a:solidFill>
                  <a:srgbClr val="4F4660"/>
                </a:solidFill>
                <a:latin typeface="Arial"/>
                <a:cs typeface="Arial"/>
              </a:rPr>
              <a:t>d</a:t>
            </a:r>
            <a:endParaRPr sz="950">
              <a:latin typeface="Arial"/>
              <a:cs typeface="Arial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4760467" y="5774182"/>
            <a:ext cx="1490345" cy="61658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774700">
              <a:lnSpc>
                <a:spcPct val="100000"/>
              </a:lnSpc>
            </a:pPr>
            <a:r>
              <a:rPr dirty="0" smtClean="0" sz="950" spc="45">
                <a:solidFill>
                  <a:srgbClr val="282B18"/>
                </a:solidFill>
                <a:latin typeface="Arial"/>
                <a:cs typeface="Arial"/>
              </a:rPr>
              <a:t>Stream</a:t>
            </a:r>
            <a:r>
              <a:rPr dirty="0" smtClean="0" sz="950" spc="15">
                <a:solidFill>
                  <a:srgbClr val="282B18"/>
                </a:solidFill>
                <a:latin typeface="Arial"/>
                <a:cs typeface="Arial"/>
              </a:rPr>
              <a:t> </a:t>
            </a:r>
            <a:r>
              <a:rPr dirty="0" smtClean="0" sz="950" spc="25">
                <a:solidFill>
                  <a:srgbClr val="464634"/>
                </a:solidFill>
                <a:latin typeface="Arial"/>
                <a:cs typeface="Arial"/>
              </a:rPr>
              <a:t>U</a:t>
            </a:r>
            <a:r>
              <a:rPr dirty="0" smtClean="0" sz="950" spc="80">
                <a:solidFill>
                  <a:srgbClr val="282B18"/>
                </a:solidFill>
                <a:latin typeface="Arial"/>
                <a:cs typeface="Arial"/>
              </a:rPr>
              <a:t>nk</a:t>
            </a:r>
            <a:endParaRPr sz="950">
              <a:latin typeface="Arial"/>
              <a:cs typeface="Arial"/>
            </a:endParaRPr>
          </a:p>
          <a:p>
            <a:pPr>
              <a:lnSpc>
                <a:spcPts val="1000"/>
              </a:lnSpc>
            </a:pPr>
            <a:endParaRPr sz="1000"/>
          </a:p>
          <a:p>
            <a:pPr>
              <a:lnSpc>
                <a:spcPts val="1300"/>
              </a:lnSpc>
              <a:spcBef>
                <a:spcPts val="60"/>
              </a:spcBef>
            </a:pPr>
            <a:endParaRPr sz="1300"/>
          </a:p>
          <a:p>
            <a:pPr marL="12700">
              <a:lnSpc>
                <a:spcPct val="100000"/>
              </a:lnSpc>
            </a:pPr>
            <a:r>
              <a:rPr dirty="0" smtClean="0" sz="950" spc="10">
                <a:solidFill>
                  <a:srgbClr val="282B18"/>
                </a:solidFill>
                <a:latin typeface="Arial"/>
                <a:cs typeface="Arial"/>
              </a:rPr>
              <a:t>Flow</a:t>
            </a:r>
            <a:r>
              <a:rPr dirty="0" smtClean="0" sz="950" spc="-75">
                <a:solidFill>
                  <a:srgbClr val="282B18"/>
                </a:solidFill>
                <a:latin typeface="Arial"/>
                <a:cs typeface="Arial"/>
              </a:rPr>
              <a:t> </a:t>
            </a:r>
            <a:r>
              <a:rPr dirty="0" smtClean="0" sz="1050" spc="185">
                <a:solidFill>
                  <a:srgbClr val="151C11"/>
                </a:solidFill>
                <a:latin typeface="Times New Roman"/>
                <a:cs typeface="Times New Roman"/>
              </a:rPr>
              <a:t>l</a:t>
            </a:r>
            <a:r>
              <a:rPr dirty="0" smtClean="0" sz="1050" spc="100">
                <a:solidFill>
                  <a:srgbClr val="464634"/>
                </a:solidFill>
                <a:latin typeface="Times New Roman"/>
                <a:cs typeface="Times New Roman"/>
              </a:rPr>
              <a:t>e</a:t>
            </a:r>
            <a:r>
              <a:rPr dirty="0" smtClean="0" sz="1050" spc="25">
                <a:solidFill>
                  <a:srgbClr val="282B18"/>
                </a:solidFill>
                <a:latin typeface="Times New Roman"/>
                <a:cs typeface="Times New Roman"/>
              </a:rPr>
              <a:t>ngth</a:t>
            </a:r>
            <a:endParaRPr sz="1050">
              <a:latin typeface="Times New Roman"/>
              <a:cs typeface="Times New Roman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1657604" y="6700266"/>
            <a:ext cx="179070" cy="17208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050" spc="-70">
                <a:solidFill>
                  <a:srgbClr val="282B18"/>
                </a:solidFill>
                <a:latin typeface="Times New Roman"/>
                <a:cs typeface="Times New Roman"/>
              </a:rPr>
              <a:t>Fill</a:t>
            </a:r>
            <a:endParaRPr sz="1050">
              <a:latin typeface="Times New Roman"/>
              <a:cs typeface="Times New Roman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3236467" y="6308597"/>
            <a:ext cx="120014" cy="58229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3750" spc="-715">
                <a:solidFill>
                  <a:srgbClr val="1C1677"/>
                </a:solidFill>
                <a:latin typeface="Times New Roman"/>
                <a:cs typeface="Times New Roman"/>
              </a:rPr>
              <a:t>J</a:t>
            </a:r>
            <a:endParaRPr sz="3750">
              <a:latin typeface="Times New Roman"/>
              <a:cs typeface="Times New Roman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1450339" y="6402323"/>
            <a:ext cx="234315" cy="14922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900" spc="25">
                <a:solidFill>
                  <a:srgbClr val="24283D"/>
                </a:solidFill>
                <a:latin typeface="Arial"/>
                <a:cs typeface="Arial"/>
              </a:rPr>
              <a:t>Yes</a:t>
            </a:r>
            <a:endParaRPr sz="900">
              <a:latin typeface="Arial"/>
              <a:cs typeface="Arial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5370067" y="6551421"/>
            <a:ext cx="951230" cy="43053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2750" spc="-235">
                <a:solidFill>
                  <a:srgbClr val="1C1677"/>
                </a:solidFill>
                <a:latin typeface="Times New Roman"/>
                <a:cs typeface="Times New Roman"/>
              </a:rPr>
              <a:t>.----------</a:t>
            </a:r>
            <a:endParaRPr sz="2750">
              <a:latin typeface="Times New Roman"/>
              <a:cs typeface="Times New Roman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4473955" y="6767830"/>
            <a:ext cx="1281430" cy="33909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2150" spc="-345">
                <a:solidFill>
                  <a:srgbClr val="464634"/>
                </a:solidFill>
                <a:latin typeface="Times New Roman"/>
                <a:cs typeface="Times New Roman"/>
              </a:rPr>
              <a:t>.---------''--------'------,1</a:t>
            </a:r>
            <a:endParaRPr sz="2150">
              <a:latin typeface="Times New Roman"/>
              <a:cs typeface="Times New Roman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987044" y="7237476"/>
            <a:ext cx="5792470" cy="1767839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algn="ctr" marR="126364">
              <a:lnSpc>
                <a:spcPct val="100000"/>
              </a:lnSpc>
            </a:pPr>
            <a:r>
              <a:rPr dirty="0" smtClean="0" sz="900" spc="-125" i="1">
                <a:solidFill>
                  <a:srgbClr val="6B6B6B"/>
                </a:solidFill>
                <a:latin typeface="Times New Roman"/>
                <a:cs typeface="Times New Roman"/>
              </a:rPr>
              <a:t>H</a:t>
            </a:r>
            <a:r>
              <a:rPr dirty="0" smtClean="0" sz="900" spc="75" i="1">
                <a:solidFill>
                  <a:srgbClr val="878787"/>
                </a:solidFill>
                <a:latin typeface="Times New Roman"/>
                <a:cs typeface="Times New Roman"/>
              </a:rPr>
              <a:t>y</a:t>
            </a:r>
            <a:r>
              <a:rPr dirty="0" smtClean="0" sz="900" spc="5" i="1">
                <a:solidFill>
                  <a:srgbClr val="6B6B6B"/>
                </a:solidFill>
                <a:latin typeface="Times New Roman"/>
                <a:cs typeface="Times New Roman"/>
              </a:rPr>
              <a:t>dr</a:t>
            </a:r>
            <a:r>
              <a:rPr dirty="0" smtClean="0" sz="900" spc="-75" i="1">
                <a:solidFill>
                  <a:srgbClr val="6B6B6B"/>
                </a:solidFill>
                <a:latin typeface="Times New Roman"/>
                <a:cs typeface="Times New Roman"/>
              </a:rPr>
              <a:t>o</a:t>
            </a:r>
            <a:r>
              <a:rPr dirty="0" smtClean="0" sz="900" spc="-15" i="1">
                <a:solidFill>
                  <a:srgbClr val="878787"/>
                </a:solidFill>
                <a:latin typeface="Times New Roman"/>
                <a:cs typeface="Times New Roman"/>
              </a:rPr>
              <a:t>l</a:t>
            </a:r>
            <a:r>
              <a:rPr dirty="0" smtClean="0" sz="900" spc="0" i="1">
                <a:solidFill>
                  <a:srgbClr val="6B6B6B"/>
                </a:solidFill>
                <a:latin typeface="Times New Roman"/>
                <a:cs typeface="Times New Roman"/>
              </a:rPr>
              <a:t>o</a:t>
            </a:r>
            <a:r>
              <a:rPr dirty="0" smtClean="0" sz="900" spc="10" i="1">
                <a:solidFill>
                  <a:srgbClr val="6B6B6B"/>
                </a:solidFill>
                <a:latin typeface="Times New Roman"/>
                <a:cs typeface="Times New Roman"/>
              </a:rPr>
              <a:t>g</a:t>
            </a:r>
            <a:r>
              <a:rPr dirty="0" smtClean="0" sz="900" spc="-15" i="1">
                <a:solidFill>
                  <a:srgbClr val="9A999C"/>
                </a:solidFill>
                <a:latin typeface="Times New Roman"/>
                <a:cs typeface="Times New Roman"/>
              </a:rPr>
              <a:t>i</a:t>
            </a:r>
            <a:r>
              <a:rPr dirty="0" smtClean="0" sz="900" spc="315" i="1">
                <a:solidFill>
                  <a:srgbClr val="60595E"/>
                </a:solidFill>
                <a:latin typeface="Times New Roman"/>
                <a:cs typeface="Times New Roman"/>
              </a:rPr>
              <a:t>a</a:t>
            </a:r>
            <a:r>
              <a:rPr dirty="0" smtClean="0" sz="900" spc="45" i="1">
                <a:solidFill>
                  <a:srgbClr val="878787"/>
                </a:solidFill>
                <a:latin typeface="Times New Roman"/>
                <a:cs typeface="Times New Roman"/>
              </a:rPr>
              <a:t>l</a:t>
            </a:r>
            <a:r>
              <a:rPr dirty="0" smtClean="0" sz="900" spc="-45" i="1">
                <a:solidFill>
                  <a:srgbClr val="878787"/>
                </a:solidFill>
                <a:latin typeface="Times New Roman"/>
                <a:cs typeface="Times New Roman"/>
              </a:rPr>
              <a:t> </a:t>
            </a:r>
            <a:r>
              <a:rPr dirty="0" smtClean="0" sz="900" spc="20" i="1">
                <a:solidFill>
                  <a:srgbClr val="6B6B6B"/>
                </a:solidFill>
                <a:latin typeface="Times New Roman"/>
                <a:cs typeface="Times New Roman"/>
              </a:rPr>
              <a:t>mod</a:t>
            </a:r>
            <a:r>
              <a:rPr dirty="0" smtClean="0" sz="900" spc="-65" i="1">
                <a:solidFill>
                  <a:srgbClr val="6B6B6B"/>
                </a:solidFill>
                <a:latin typeface="Times New Roman"/>
                <a:cs typeface="Times New Roman"/>
              </a:rPr>
              <a:t>e</a:t>
            </a:r>
            <a:r>
              <a:rPr dirty="0" smtClean="0" sz="900" spc="80" i="1">
                <a:solidFill>
                  <a:srgbClr val="878787"/>
                </a:solidFill>
                <a:latin typeface="Times New Roman"/>
                <a:cs typeface="Times New Roman"/>
              </a:rPr>
              <a:t>l</a:t>
            </a:r>
            <a:r>
              <a:rPr dirty="0" smtClean="0" sz="900" spc="-65" i="1">
                <a:solidFill>
                  <a:srgbClr val="878787"/>
                </a:solidFill>
                <a:latin typeface="Times New Roman"/>
                <a:cs typeface="Times New Roman"/>
              </a:rPr>
              <a:t>i</a:t>
            </a:r>
            <a:r>
              <a:rPr dirty="0" smtClean="0" sz="900" spc="20" i="1">
                <a:solidFill>
                  <a:srgbClr val="6B6B6B"/>
                </a:solidFill>
                <a:latin typeface="Times New Roman"/>
                <a:cs typeface="Times New Roman"/>
              </a:rPr>
              <a:t>ng</a:t>
            </a:r>
            <a:r>
              <a:rPr dirty="0" smtClean="0" sz="900" spc="75" i="1">
                <a:solidFill>
                  <a:srgbClr val="6B6B6B"/>
                </a:solidFill>
                <a:latin typeface="Times New Roman"/>
                <a:cs typeface="Times New Roman"/>
              </a:rPr>
              <a:t> </a:t>
            </a:r>
            <a:r>
              <a:rPr dirty="0" smtClean="0" sz="900" spc="-45" i="1">
                <a:solidFill>
                  <a:srgbClr val="878787"/>
                </a:solidFill>
                <a:latin typeface="Times New Roman"/>
                <a:cs typeface="Times New Roman"/>
              </a:rPr>
              <a:t>fl</a:t>
            </a:r>
            <a:r>
              <a:rPr dirty="0" smtClean="0" sz="900" spc="-114" i="1">
                <a:solidFill>
                  <a:srgbClr val="878787"/>
                </a:solidFill>
                <a:latin typeface="Times New Roman"/>
                <a:cs typeface="Times New Roman"/>
              </a:rPr>
              <a:t> </a:t>
            </a:r>
            <a:r>
              <a:rPr dirty="0" smtClean="0" sz="900" spc="25" i="1">
                <a:solidFill>
                  <a:srgbClr val="6B6B6B"/>
                </a:solidFill>
                <a:latin typeface="Times New Roman"/>
                <a:cs typeface="Times New Roman"/>
              </a:rPr>
              <a:t>o</a:t>
            </a:r>
            <a:r>
              <a:rPr dirty="0" smtClean="0" sz="900" spc="-35" i="1">
                <a:solidFill>
                  <a:srgbClr val="878787"/>
                </a:solidFill>
                <a:latin typeface="Times New Roman"/>
                <a:cs typeface="Times New Roman"/>
              </a:rPr>
              <a:t>w</a:t>
            </a:r>
            <a:r>
              <a:rPr dirty="0" smtClean="0" sz="900" spc="-10" i="1">
                <a:solidFill>
                  <a:srgbClr val="6B6B6B"/>
                </a:solidFill>
                <a:latin typeface="Times New Roman"/>
                <a:cs typeface="Times New Roman"/>
              </a:rPr>
              <a:t>charr</a:t>
            </a:r>
            <a:endParaRPr sz="900">
              <a:latin typeface="Times New Roman"/>
              <a:cs typeface="Times New Roman"/>
            </a:endParaRPr>
          </a:p>
          <a:p>
            <a:pPr>
              <a:lnSpc>
                <a:spcPts val="1300"/>
              </a:lnSpc>
              <a:spcBef>
                <a:spcPts val="41"/>
              </a:spcBef>
            </a:pPr>
            <a:endParaRPr sz="1300"/>
          </a:p>
          <a:p>
            <a:pPr algn="just" marL="12700" marR="12700" indent="432434">
              <a:lnSpc>
                <a:spcPct val="152000"/>
              </a:lnSpc>
            </a:pP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Regardless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your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goal,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start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with</a:t>
            </a:r>
            <a:r>
              <a:rPr dirty="0" smtClean="0" sz="1250" spc="9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an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elevation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model.</a:t>
            </a:r>
            <a:r>
              <a:rPr dirty="0" smtClean="0" sz="1250" spc="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elevation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model</a:t>
            </a:r>
            <a:r>
              <a:rPr dirty="0" smtClean="0" sz="1250" spc="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used</a:t>
            </a:r>
            <a:r>
              <a:rPr dirty="0" smtClean="0" sz="1250" spc="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determine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which</a:t>
            </a:r>
            <a:r>
              <a:rPr dirty="0" smtClean="0" sz="1250" spc="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cells</a:t>
            </a:r>
            <a:r>
              <a:rPr dirty="0" smtClean="0" sz="1250" spc="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flow</a:t>
            </a:r>
            <a:r>
              <a:rPr dirty="0" smtClean="0" sz="1250" spc="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into</a:t>
            </a:r>
            <a:r>
              <a:rPr dirty="0" smtClean="0" sz="1250" spc="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other</a:t>
            </a:r>
            <a:r>
              <a:rPr dirty="0" smtClean="0" sz="1250" spc="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cells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(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flow</a:t>
            </a:r>
            <a:r>
              <a:rPr dirty="0" smtClean="0" sz="1250" spc="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direction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).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However,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if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there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are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errors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elevation</a:t>
            </a:r>
            <a:r>
              <a:rPr dirty="0" smtClean="0" sz="1250" spc="-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model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or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if</a:t>
            </a:r>
            <a:r>
              <a:rPr dirty="0" smtClean="0" sz="1250" spc="-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you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are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modeling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karst</a:t>
            </a:r>
            <a:r>
              <a:rPr dirty="0" smtClean="0" sz="1250" spc="-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geology,</a:t>
            </a:r>
            <a:r>
              <a:rPr dirty="0" smtClean="0" sz="1250" spc="-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there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may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be</a:t>
            </a:r>
            <a:r>
              <a:rPr dirty="0" smtClean="0" sz="1250" spc="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some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cell</a:t>
            </a:r>
            <a:r>
              <a:rPr dirty="0" smtClean="0" sz="1250" spc="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locations</a:t>
            </a:r>
            <a:r>
              <a:rPr dirty="0" smtClean="0" sz="1250" spc="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that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are</a:t>
            </a:r>
            <a:r>
              <a:rPr dirty="0" smtClean="0" sz="1250" spc="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lower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than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surrounding</a:t>
            </a:r>
            <a:r>
              <a:rPr dirty="0" smtClean="0" sz="1250" spc="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cells.</a:t>
            </a:r>
            <a:r>
              <a:rPr dirty="0" smtClean="0" sz="1250" spc="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If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this</a:t>
            </a:r>
            <a:r>
              <a:rPr dirty="0" smtClean="0" sz="1250" spc="9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case,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all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water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traveling</a:t>
            </a:r>
            <a:r>
              <a:rPr dirty="0" smtClean="0" sz="1250" spc="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into</a:t>
            </a:r>
            <a:r>
              <a:rPr dirty="0" smtClean="0" sz="1250" spc="-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cell</a:t>
            </a:r>
            <a:r>
              <a:rPr dirty="0" smtClean="0" sz="1250" spc="-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will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not</a:t>
            </a:r>
            <a:r>
              <a:rPr dirty="0" smtClean="0" sz="1250" spc="-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travel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out.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These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depressions</a:t>
            </a:r>
            <a:r>
              <a:rPr dirty="0" smtClean="0" sz="1250" spc="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are</a:t>
            </a:r>
            <a:r>
              <a:rPr dirty="0" smtClean="0" sz="1250" spc="-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called</a:t>
            </a:r>
            <a:r>
              <a:rPr dirty="0" smtClean="0" sz="1250" spc="-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sinks.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endParaRPr sz="125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noAutofit/>
          </a:bodyPr>
          <a:lstStyle/>
          <a:p>
            <a:pPr marL="25400">
              <a:lnSpc>
                <a:spcPct val="100000"/>
              </a:lnSpc>
            </a:pPr>
            <a:r>
              <a:rPr dirty="0" smtClean="0" sz="3350" spc="-204" b="1">
                <a:solidFill>
                  <a:srgbClr val="B10A0F"/>
                </a:solidFill>
                <a:latin typeface="Courier New"/>
                <a:cs typeface="Courier New"/>
              </a:rPr>
              <a:t>68</a:t>
            </a:r>
            <a:endParaRPr sz="3350">
              <a:latin typeface="Courier New"/>
              <a:cs typeface="Courier New"/>
            </a:endParaRPr>
          </a:p>
        </p:txBody>
      </p:sp>
      <p:sp>
        <p:nvSpPr>
          <p:cNvPr id="2" name="object 2"/>
          <p:cNvSpPr txBox="1"/>
          <p:nvPr/>
        </p:nvSpPr>
        <p:spPr>
          <a:xfrm>
            <a:off x="993139" y="334772"/>
            <a:ext cx="5789930" cy="887603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algn="just" marL="12700" marR="12700" indent="36195">
              <a:lnSpc>
                <a:spcPct val="157000"/>
              </a:lnSpc>
            </a:pPr>
            <a:r>
              <a:rPr dirty="0" smtClean="0" sz="1000" spc="35">
                <a:solidFill>
                  <a:srgbClr val="135615"/>
                </a:solidFill>
                <a:latin typeface="Times New Roman"/>
                <a:cs typeface="Times New Roman"/>
              </a:rPr>
              <a:t>Spatial</a:t>
            </a:r>
            <a:r>
              <a:rPr dirty="0" smtClean="0" sz="1000" spc="10">
                <a:solidFill>
                  <a:srgbClr val="135615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15">
                <a:solidFill>
                  <a:srgbClr val="135615"/>
                </a:solidFill>
                <a:latin typeface="Times New Roman"/>
                <a:cs typeface="Times New Roman"/>
              </a:rPr>
              <a:t>Analysis</a:t>
            </a:r>
            <a:r>
              <a:rPr dirty="0" smtClean="0" sz="1000" spc="15">
                <a:solidFill>
                  <a:srgbClr val="135615"/>
                </a:solidFill>
                <a:latin typeface="Times New Roman"/>
                <a:cs typeface="Times New Roman"/>
              </a:rPr>
              <a:t>                           </a:t>
            </a:r>
            <a:r>
              <a:rPr dirty="0" smtClean="0" sz="1000" spc="-90">
                <a:solidFill>
                  <a:srgbClr val="135615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2777" sz="1500" spc="67">
                <a:solidFill>
                  <a:srgbClr val="951116"/>
                </a:solidFill>
                <a:latin typeface="Times New Roman"/>
                <a:cs typeface="Times New Roman"/>
              </a:rPr>
              <a:t>(Q</a:t>
            </a:r>
            <a:r>
              <a:rPr dirty="0" smtClean="0" baseline="2777" sz="1500" spc="112">
                <a:solidFill>
                  <a:srgbClr val="B10A0F"/>
                </a:solidFill>
                <a:latin typeface="Times New Roman"/>
                <a:cs typeface="Times New Roman"/>
              </a:rPr>
              <a:t>u</a:t>
            </a:r>
            <a:r>
              <a:rPr dirty="0" smtClean="0" baseline="2777" sz="1500" spc="75">
                <a:solidFill>
                  <a:srgbClr val="951116"/>
                </a:solidFill>
                <a:latin typeface="Times New Roman"/>
                <a:cs typeface="Times New Roman"/>
              </a:rPr>
              <a:t>a</a:t>
            </a:r>
            <a:r>
              <a:rPr dirty="0" smtClean="0" baseline="2777" sz="1500" spc="75">
                <a:solidFill>
                  <a:srgbClr val="B10A0F"/>
                </a:solidFill>
                <a:latin typeface="Times New Roman"/>
                <a:cs typeface="Times New Roman"/>
              </a:rPr>
              <a:t>nt</a:t>
            </a:r>
            <a:r>
              <a:rPr dirty="0" smtClean="0" baseline="2777" sz="1500" spc="82">
                <a:solidFill>
                  <a:srgbClr val="B10A0F"/>
                </a:solidFill>
                <a:latin typeface="Times New Roman"/>
                <a:cs typeface="Times New Roman"/>
              </a:rPr>
              <a:t>i</a:t>
            </a:r>
            <a:r>
              <a:rPr dirty="0" smtClean="0" baseline="2777" sz="1500" spc="37">
                <a:solidFill>
                  <a:srgbClr val="951116"/>
                </a:solidFill>
                <a:latin typeface="Times New Roman"/>
                <a:cs typeface="Times New Roman"/>
              </a:rPr>
              <a:t>tative</a:t>
            </a:r>
            <a:r>
              <a:rPr dirty="0" smtClean="0" baseline="2777" sz="1500" spc="97">
                <a:solidFill>
                  <a:srgbClr val="951116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2777" sz="1500" spc="89">
                <a:solidFill>
                  <a:srgbClr val="951116"/>
                </a:solidFill>
                <a:latin typeface="Times New Roman"/>
                <a:cs typeface="Times New Roman"/>
              </a:rPr>
              <a:t>Mo</a:t>
            </a:r>
            <a:r>
              <a:rPr dirty="0" smtClean="0" baseline="2777" sz="1500" spc="135">
                <a:solidFill>
                  <a:srgbClr val="951116"/>
                </a:solidFill>
                <a:latin typeface="Times New Roman"/>
                <a:cs typeface="Times New Roman"/>
              </a:rPr>
              <a:t>r</a:t>
            </a:r>
            <a:r>
              <a:rPr dirty="0" smtClean="0" baseline="2777" sz="1500" spc="75">
                <a:solidFill>
                  <a:srgbClr val="B10A0F"/>
                </a:solidFill>
                <a:latin typeface="Times New Roman"/>
                <a:cs typeface="Times New Roman"/>
              </a:rPr>
              <a:t>p</a:t>
            </a:r>
            <a:r>
              <a:rPr dirty="0" smtClean="0" baseline="2777" sz="1500" spc="150">
                <a:solidFill>
                  <a:srgbClr val="B10A0F"/>
                </a:solidFill>
                <a:latin typeface="Times New Roman"/>
                <a:cs typeface="Times New Roman"/>
              </a:rPr>
              <a:t>h</a:t>
            </a:r>
            <a:r>
              <a:rPr dirty="0" smtClean="0" baseline="2777" sz="1500" spc="0">
                <a:solidFill>
                  <a:srgbClr val="951116"/>
                </a:solidFill>
                <a:latin typeface="Times New Roman"/>
                <a:cs typeface="Times New Roman"/>
              </a:rPr>
              <a:t>o</a:t>
            </a:r>
            <a:r>
              <a:rPr dirty="0" smtClean="0" baseline="2777" sz="1500" spc="112">
                <a:solidFill>
                  <a:srgbClr val="B10A0F"/>
                </a:solidFill>
                <a:latin typeface="Times New Roman"/>
                <a:cs typeface="Times New Roman"/>
              </a:rPr>
              <a:t>m</a:t>
            </a:r>
            <a:r>
              <a:rPr dirty="0" smtClean="0" baseline="2777" sz="1500" spc="112">
                <a:solidFill>
                  <a:srgbClr val="951116"/>
                </a:solidFill>
                <a:latin typeface="Times New Roman"/>
                <a:cs typeface="Times New Roman"/>
              </a:rPr>
              <a:t>e</a:t>
            </a:r>
            <a:r>
              <a:rPr dirty="0" smtClean="0" baseline="2777" sz="1500" spc="-22">
                <a:solidFill>
                  <a:srgbClr val="951116"/>
                </a:solidFill>
                <a:latin typeface="Times New Roman"/>
                <a:cs typeface="Times New Roman"/>
              </a:rPr>
              <a:t>t</a:t>
            </a:r>
            <a:r>
              <a:rPr dirty="0" smtClean="0" baseline="2777" sz="1500" spc="247">
                <a:solidFill>
                  <a:srgbClr val="B10A0F"/>
                </a:solidFill>
                <a:latin typeface="Times New Roman"/>
                <a:cs typeface="Times New Roman"/>
              </a:rPr>
              <a:t>r</a:t>
            </a:r>
            <a:r>
              <a:rPr dirty="0" smtClean="0" baseline="2777" sz="1500" spc="0">
                <a:solidFill>
                  <a:srgbClr val="951116"/>
                </a:solidFill>
                <a:latin typeface="Times New Roman"/>
                <a:cs typeface="Times New Roman"/>
              </a:rPr>
              <a:t>ic</a:t>
            </a:r>
            <a:r>
              <a:rPr dirty="0" smtClean="0" baseline="2777" sz="1500" spc="-75">
                <a:solidFill>
                  <a:srgbClr val="951116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2777" sz="1500" spc="67">
                <a:solidFill>
                  <a:srgbClr val="951116"/>
                </a:solidFill>
                <a:latin typeface="Times New Roman"/>
                <a:cs typeface="Times New Roman"/>
              </a:rPr>
              <a:t>An</a:t>
            </a:r>
            <a:r>
              <a:rPr dirty="0" smtClean="0" baseline="2777" sz="1500" spc="135">
                <a:solidFill>
                  <a:srgbClr val="951116"/>
                </a:solidFill>
                <a:latin typeface="Times New Roman"/>
                <a:cs typeface="Times New Roman"/>
              </a:rPr>
              <a:t>a</a:t>
            </a:r>
            <a:r>
              <a:rPr dirty="0" smtClean="0" baseline="2777" sz="1500" spc="15">
                <a:solidFill>
                  <a:srgbClr val="B10A0F"/>
                </a:solidFill>
                <a:latin typeface="Times New Roman"/>
                <a:cs typeface="Times New Roman"/>
              </a:rPr>
              <a:t>l</a:t>
            </a:r>
            <a:r>
              <a:rPr dirty="0" smtClean="0" baseline="2777" sz="1500" spc="37">
                <a:solidFill>
                  <a:srgbClr val="B10A0F"/>
                </a:solidFill>
                <a:latin typeface="Times New Roman"/>
                <a:cs typeface="Times New Roman"/>
              </a:rPr>
              <a:t>y</a:t>
            </a:r>
            <a:r>
              <a:rPr dirty="0" smtClean="0" baseline="2777" sz="1500" spc="0">
                <a:solidFill>
                  <a:srgbClr val="951116"/>
                </a:solidFill>
                <a:latin typeface="Times New Roman"/>
                <a:cs typeface="Times New Roman"/>
              </a:rPr>
              <a:t>s</a:t>
            </a:r>
            <a:r>
              <a:rPr dirty="0" smtClean="0" baseline="2777" sz="1500" spc="7">
                <a:solidFill>
                  <a:srgbClr val="B10A0F"/>
                </a:solidFill>
                <a:latin typeface="Times New Roman"/>
                <a:cs typeface="Times New Roman"/>
              </a:rPr>
              <a:t>i</a:t>
            </a:r>
            <a:r>
              <a:rPr dirty="0" smtClean="0" baseline="2777" sz="1500" spc="-52">
                <a:solidFill>
                  <a:srgbClr val="951116"/>
                </a:solidFill>
                <a:latin typeface="Times New Roman"/>
                <a:cs typeface="Times New Roman"/>
              </a:rPr>
              <a:t>s</a:t>
            </a:r>
            <a:r>
              <a:rPr dirty="0" smtClean="0" baseline="2777" sz="1500" spc="150">
                <a:solidFill>
                  <a:srgbClr val="135615"/>
                </a:solidFill>
                <a:latin typeface="Times New Roman"/>
                <a:cs typeface="Times New Roman"/>
              </a:rPr>
              <a:t>)</a:t>
            </a:r>
            <a:r>
              <a:rPr dirty="0" smtClean="0" baseline="2777" sz="1500" spc="150">
                <a:solidFill>
                  <a:srgbClr val="135615"/>
                </a:solidFill>
                <a:latin typeface="Times New Roman"/>
                <a:cs typeface="Times New Roman"/>
              </a:rPr>
              <a:t>              </a:t>
            </a:r>
            <a:r>
              <a:rPr dirty="0" smtClean="0" baseline="2777" sz="1500" spc="-22">
                <a:solidFill>
                  <a:srgbClr val="135615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65">
                <a:solidFill>
                  <a:srgbClr val="135615"/>
                </a:solidFill>
                <a:latin typeface="Times New Roman"/>
                <a:cs typeface="Times New Roman"/>
              </a:rPr>
              <a:t>Dr.</a:t>
            </a:r>
            <a:r>
              <a:rPr dirty="0" smtClean="0" sz="1000" spc="-40">
                <a:solidFill>
                  <a:srgbClr val="135615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45">
                <a:solidFill>
                  <a:srgbClr val="135615"/>
                </a:solidFill>
                <a:latin typeface="Times New Roman"/>
                <a:cs typeface="Times New Roman"/>
              </a:rPr>
              <a:t>Aurass</a:t>
            </a:r>
            <a:r>
              <a:rPr dirty="0" smtClean="0" sz="1000" spc="50">
                <a:solidFill>
                  <a:srgbClr val="135615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50">
                <a:solidFill>
                  <a:srgbClr val="135615"/>
                </a:solidFill>
                <a:latin typeface="Times New Roman"/>
                <a:cs typeface="Times New Roman"/>
              </a:rPr>
              <a:t>Muhi</a:t>
            </a:r>
            <a:r>
              <a:rPr dirty="0" smtClean="0" sz="1000" spc="80">
                <a:solidFill>
                  <a:srgbClr val="135615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45">
                <a:solidFill>
                  <a:srgbClr val="135615"/>
                </a:solidFill>
                <a:latin typeface="Times New Roman"/>
                <a:cs typeface="Times New Roman"/>
              </a:rPr>
              <a:t>Taha</a:t>
            </a:r>
            <a:r>
              <a:rPr dirty="0" smtClean="0" sz="1000" spc="20">
                <a:solidFill>
                  <a:srgbClr val="13561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result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depressionless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elevation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model.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You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can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then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determine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flow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direction</a:t>
            </a:r>
            <a:r>
              <a:rPr dirty="0" smtClean="0" sz="125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on</a:t>
            </a:r>
            <a:r>
              <a:rPr dirty="0" smtClean="0" sz="1250" spc="-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this</a:t>
            </a:r>
            <a:r>
              <a:rPr dirty="0" smtClean="0" sz="125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depressionless</a:t>
            </a:r>
            <a:r>
              <a:rPr dirty="0" smtClean="0" sz="125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elevation</a:t>
            </a:r>
            <a:r>
              <a:rPr dirty="0" smtClean="0" sz="125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model.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1300"/>
              </a:lnSpc>
              <a:spcBef>
                <a:spcPts val="20"/>
              </a:spcBef>
            </a:pPr>
            <a:endParaRPr sz="1300"/>
          </a:p>
          <a:p>
            <a:pPr algn="just" marL="12700" marR="13335" indent="429259">
              <a:lnSpc>
                <a:spcPct val="152000"/>
              </a:lnSpc>
            </a:pP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If</a:t>
            </a:r>
            <a:r>
              <a:rPr dirty="0" smtClean="0" sz="1250" spc="-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you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are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delineating</a:t>
            </a:r>
            <a:r>
              <a:rPr dirty="0" smtClean="0" sz="1250" spc="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watersheds,</a:t>
            </a:r>
            <a:r>
              <a:rPr dirty="0" smtClean="0" sz="125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you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need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-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identify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pour</a:t>
            </a:r>
            <a:r>
              <a:rPr dirty="0" smtClean="0" sz="125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points</a:t>
            </a:r>
            <a:r>
              <a:rPr dirty="0" smtClean="0" sz="125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(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locations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for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which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you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want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know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contributing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watershed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).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Usually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these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locations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are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mouths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streams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or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other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hydrologic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points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interest,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such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as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gauging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station.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Using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hydrologic</a:t>
            </a:r>
            <a:r>
              <a:rPr dirty="0" smtClean="0" sz="125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analysis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tools,</a:t>
            </a:r>
            <a:r>
              <a:rPr dirty="0" smtClean="0" sz="1250" spc="-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you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can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specify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pour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points,</a:t>
            </a:r>
            <a:r>
              <a:rPr dirty="0" smtClean="0" sz="1250" spc="-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5">
                <a:solidFill>
                  <a:srgbClr val="080808"/>
                </a:solidFill>
                <a:latin typeface="Times New Roman"/>
                <a:cs typeface="Times New Roman"/>
              </a:rPr>
              <a:t>or</a:t>
            </a:r>
            <a:r>
              <a:rPr dirty="0" smtClean="0" sz="1250" spc="-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you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can</a:t>
            </a:r>
            <a:r>
              <a:rPr dirty="0" smtClean="0" sz="1250" spc="-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use</a:t>
            </a:r>
            <a:r>
              <a:rPr dirty="0" smtClean="0" sz="125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stream</a:t>
            </a:r>
            <a:r>
              <a:rPr dirty="0" smtClean="0" sz="1250" spc="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network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as</a:t>
            </a:r>
            <a:r>
              <a:rPr dirty="0" smtClean="0" sz="125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pour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points.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This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creates</a:t>
            </a:r>
            <a:r>
              <a:rPr dirty="0" smtClean="0" sz="1250" spc="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watersheds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for</a:t>
            </a:r>
            <a:r>
              <a:rPr dirty="0" smtClean="0" sz="125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each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stream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segment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between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stream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junctions.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create</a:t>
            </a:r>
            <a:r>
              <a:rPr dirty="0" smtClean="0" sz="125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stream</a:t>
            </a:r>
            <a:r>
              <a:rPr dirty="0" smtClean="0" sz="125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network,</a:t>
            </a:r>
            <a:r>
              <a:rPr dirty="0" smtClean="0" sz="1250" spc="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you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must </a:t>
            </a:r>
            <a:r>
              <a:rPr dirty="0" smtClean="0" sz="1250" spc="-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first</a:t>
            </a:r>
            <a:r>
              <a:rPr dirty="0" smtClean="0" sz="1250" spc="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calculate</a:t>
            </a:r>
            <a:r>
              <a:rPr dirty="0" smtClean="0" sz="1250" spc="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 flow</a:t>
            </a:r>
            <a:r>
              <a:rPr dirty="0" smtClean="0" sz="1250" spc="-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accumulation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for</a:t>
            </a:r>
            <a:r>
              <a:rPr dirty="0" smtClean="0" sz="125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each</a:t>
            </a:r>
            <a:r>
              <a:rPr dirty="0" smtClean="0" sz="125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">
                <a:solidFill>
                  <a:srgbClr val="080808"/>
                </a:solidFill>
                <a:latin typeface="Times New Roman"/>
                <a:cs typeface="Times New Roman"/>
              </a:rPr>
              <a:t>cell</a:t>
            </a:r>
            <a:r>
              <a:rPr dirty="0" smtClean="0" sz="1250" spc="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location.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1200"/>
              </a:lnSpc>
              <a:spcBef>
                <a:spcPts val="47"/>
              </a:spcBef>
            </a:pPr>
            <a:endParaRPr sz="1200"/>
          </a:p>
          <a:p>
            <a:pPr algn="just" marL="12700" marR="17780" indent="429259">
              <a:lnSpc>
                <a:spcPct val="152000"/>
              </a:lnSpc>
            </a:pP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If</a:t>
            </a:r>
            <a:r>
              <a:rPr dirty="0" smtClean="0" sz="125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you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are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defining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stream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network</a:t>
            </a:r>
            <a:r>
              <a:rPr dirty="0" smtClean="0" sz="1250" spc="110">
                <a:solidFill>
                  <a:srgbClr val="080808"/>
                </a:solidFill>
                <a:latin typeface="Times New Roman"/>
                <a:cs typeface="Times New Roman"/>
              </a:rPr>
              <a:t>s</a:t>
            </a:r>
            <a:r>
              <a:rPr dirty="0" smtClean="0" sz="1250" spc="175">
                <a:solidFill>
                  <a:srgbClr val="3D3D3D"/>
                </a:solidFill>
                <a:latin typeface="Times New Roman"/>
                <a:cs typeface="Times New Roman"/>
              </a:rPr>
              <a:t>,</a:t>
            </a:r>
            <a:r>
              <a:rPr dirty="0" smtClean="0" sz="1250" spc="-80">
                <a:solidFill>
                  <a:srgbClr val="3D3D3D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you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not</a:t>
            </a:r>
            <a:r>
              <a:rPr dirty="0" smtClean="0" sz="1250" spc="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only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need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know</a:t>
            </a:r>
            <a:r>
              <a:rPr dirty="0" smtClean="0" sz="125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direction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water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flows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from</a:t>
            </a:r>
            <a:r>
              <a:rPr dirty="0" smtClean="0" sz="125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cell</a:t>
            </a:r>
            <a:r>
              <a:rPr dirty="0" smtClean="0" sz="1250" spc="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cell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">
                <a:solidFill>
                  <a:srgbClr val="080808"/>
                </a:solidFill>
                <a:latin typeface="Times New Roman"/>
                <a:cs typeface="Times New Roman"/>
              </a:rPr>
              <a:t>but</a:t>
            </a:r>
            <a:r>
              <a:rPr dirty="0" smtClean="0" sz="125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also</a:t>
            </a:r>
            <a:r>
              <a:rPr dirty="0" smtClean="0" sz="125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how</a:t>
            </a:r>
            <a:r>
              <a:rPr dirty="0" smtClean="0" sz="125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much</a:t>
            </a:r>
            <a:r>
              <a:rPr dirty="0" smtClean="0" sz="125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water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flows</a:t>
            </a:r>
            <a:r>
              <a:rPr dirty="0" smtClean="0" sz="125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through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cell,</a:t>
            </a:r>
            <a:r>
              <a:rPr dirty="0" smtClean="0" sz="125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or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how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many</a:t>
            </a:r>
            <a:r>
              <a:rPr dirty="0" smtClean="0" sz="125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cells</a:t>
            </a:r>
            <a:r>
              <a:rPr dirty="0" smtClean="0" sz="125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flow</a:t>
            </a:r>
            <a:r>
              <a:rPr dirty="0" smtClean="0" sz="1250" spc="-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into</a:t>
            </a:r>
            <a:r>
              <a:rPr dirty="0" smtClean="0" sz="1250" spc="-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another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cell.</a:t>
            </a:r>
            <a:r>
              <a:rPr dirty="0" smtClean="0" sz="1250" spc="-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When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enough</a:t>
            </a:r>
            <a:r>
              <a:rPr dirty="0" smtClean="0" sz="1250" spc="-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water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flows</a:t>
            </a:r>
            <a:r>
              <a:rPr dirty="0" smtClean="0" sz="1250" spc="-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through</a:t>
            </a:r>
            <a:r>
              <a:rPr dirty="0" smtClean="0" sz="125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cell,</a:t>
            </a:r>
            <a:r>
              <a:rPr dirty="0" smtClean="0" sz="1250" spc="-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location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considered</a:t>
            </a:r>
            <a:r>
              <a:rPr dirty="0" smtClean="0" sz="1250" spc="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have</a:t>
            </a:r>
            <a:r>
              <a:rPr dirty="0" smtClean="0" sz="1250" spc="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stream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passing</a:t>
            </a:r>
            <a:r>
              <a:rPr dirty="0" smtClean="0" sz="125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through</a:t>
            </a:r>
            <a:r>
              <a:rPr dirty="0" smtClean="0" sz="1250" spc="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it.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1000"/>
              </a:lnSpc>
            </a:pPr>
            <a:endParaRPr sz="1000"/>
          </a:p>
          <a:p>
            <a:pPr>
              <a:lnSpc>
                <a:spcPts val="1100"/>
              </a:lnSpc>
            </a:pPr>
            <a:endParaRPr sz="1100"/>
          </a:p>
          <a:p>
            <a:pPr algn="just" marL="21590" marR="3488690">
              <a:lnSpc>
                <a:spcPct val="100000"/>
              </a:lnSpc>
            </a:pPr>
            <a:r>
              <a:rPr dirty="0" smtClean="0" sz="1250" spc="75">
                <a:solidFill>
                  <a:srgbClr val="0E1F4F"/>
                </a:solidFill>
                <a:latin typeface="Times New Roman"/>
                <a:cs typeface="Times New Roman"/>
              </a:rPr>
              <a:t>Creating</a:t>
            </a:r>
            <a:r>
              <a:rPr dirty="0" smtClean="0" sz="1250" spc="75">
                <a:solidFill>
                  <a:srgbClr val="0E1F4F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90">
                <a:solidFill>
                  <a:srgbClr val="0E1F4F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40">
                <a:solidFill>
                  <a:srgbClr val="0E1F4F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E1F4F"/>
                </a:solidFill>
                <a:latin typeface="Times New Roman"/>
                <a:cs typeface="Times New Roman"/>
              </a:rPr>
              <a:t>depressionless</a:t>
            </a:r>
            <a:r>
              <a:rPr dirty="0" smtClean="0" sz="1250" spc="100">
                <a:solidFill>
                  <a:srgbClr val="0E1F4F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 b="1">
                <a:solidFill>
                  <a:srgbClr val="0E1F4F"/>
                </a:solidFill>
                <a:latin typeface="Times New Roman"/>
                <a:cs typeface="Times New Roman"/>
              </a:rPr>
              <a:t>DEM: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1200"/>
              </a:lnSpc>
              <a:spcBef>
                <a:spcPts val="89"/>
              </a:spcBef>
            </a:pPr>
            <a:endParaRPr sz="1200"/>
          </a:p>
          <a:p>
            <a:pPr algn="just" marL="12700" marR="16510" indent="420370">
              <a:lnSpc>
                <a:spcPct val="151600"/>
              </a:lnSpc>
            </a:pPr>
            <a:r>
              <a:rPr dirty="0" smtClean="0" sz="1250" spc="80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digital</a:t>
            </a:r>
            <a:r>
              <a:rPr dirty="0" smtClean="0" sz="1250" spc="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elevation</a:t>
            </a:r>
            <a:r>
              <a:rPr dirty="0" smtClean="0" sz="125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model</a:t>
            </a:r>
            <a:r>
              <a:rPr dirty="0" smtClean="0" sz="125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(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DEM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)</a:t>
            </a:r>
            <a:r>
              <a:rPr dirty="0" smtClean="0" sz="125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free</a:t>
            </a:r>
            <a:r>
              <a:rPr dirty="0" smtClean="0" sz="125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45">
                <a:solidFill>
                  <a:srgbClr val="080808"/>
                </a:solidFill>
                <a:latin typeface="Times New Roman"/>
                <a:cs typeface="Times New Roman"/>
              </a:rPr>
              <a:t>sinks-a</a:t>
            </a:r>
            <a:r>
              <a:rPr dirty="0" smtClean="0" sz="125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depressionless</a:t>
            </a:r>
            <a:r>
              <a:rPr dirty="0" smtClean="0" sz="125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70">
                <a:solidFill>
                  <a:srgbClr val="080808"/>
                </a:solidFill>
                <a:latin typeface="Times New Roman"/>
                <a:cs typeface="Times New Roman"/>
              </a:rPr>
              <a:t>DEM-is</a:t>
            </a:r>
            <a:r>
              <a:rPr dirty="0" smtClean="0" sz="125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desired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input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flow</a:t>
            </a:r>
            <a:r>
              <a:rPr dirty="0" smtClean="0" sz="125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direction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process.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presence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sinks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may </a:t>
            </a:r>
            <a:r>
              <a:rPr dirty="0" smtClean="0" sz="1250" spc="-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result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an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erroneous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flow-direction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raster.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some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cases,</a:t>
            </a:r>
            <a:r>
              <a:rPr dirty="0" smtClean="0" sz="1250" spc="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there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may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be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legitimate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sinks</a:t>
            </a:r>
            <a:r>
              <a:rPr dirty="0" smtClean="0" sz="125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data.</a:t>
            </a:r>
            <a:r>
              <a:rPr dirty="0" smtClean="0" sz="1250" spc="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00" spc="160">
                <a:solidFill>
                  <a:srgbClr val="080808"/>
                </a:solidFill>
                <a:latin typeface="Arial"/>
                <a:cs typeface="Arial"/>
              </a:rPr>
              <a:t>It</a:t>
            </a:r>
            <a:r>
              <a:rPr dirty="0" smtClean="0" sz="1200" spc="-35">
                <a:solidFill>
                  <a:srgbClr val="080808"/>
                </a:solidFill>
                <a:latin typeface="Arial"/>
                <a:cs typeface="Arial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important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understand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morphology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area</a:t>
            </a:r>
            <a:r>
              <a:rPr dirty="0" smtClean="0" sz="1250" spc="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well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enough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know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what</a:t>
            </a:r>
            <a:r>
              <a:rPr dirty="0" smtClean="0" sz="125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features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">
                <a:solidFill>
                  <a:srgbClr val="080808"/>
                </a:solidFill>
                <a:latin typeface="Times New Roman"/>
                <a:cs typeface="Times New Roman"/>
              </a:rPr>
              <a:t>may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truly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be</a:t>
            </a:r>
            <a:r>
              <a:rPr dirty="0" smtClean="0" sz="125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sinks</a:t>
            </a:r>
            <a:r>
              <a:rPr dirty="0" smtClean="0" sz="1250" spc="-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80808"/>
                </a:solidFill>
                <a:latin typeface="Times New Roman"/>
                <a:cs typeface="Times New Roman"/>
              </a:rPr>
              <a:t>on</a:t>
            </a:r>
            <a:r>
              <a:rPr dirty="0" smtClean="0" sz="1250" spc="-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1D1D1D"/>
                </a:solidFill>
                <a:latin typeface="Times New Roman"/>
                <a:cs typeface="Times New Roman"/>
              </a:rPr>
              <a:t>surface</a:t>
            </a:r>
            <a:r>
              <a:rPr dirty="0" smtClean="0" sz="1250" spc="-30">
                <a:solidFill>
                  <a:srgbClr val="1D1D1D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80">
                <a:solidFill>
                  <a:srgbClr val="080808"/>
                </a:solidFill>
                <a:latin typeface="Times New Roman"/>
                <a:cs typeface="Times New Roman"/>
              </a:rPr>
              <a:t>ofthe</a:t>
            </a:r>
            <a:r>
              <a:rPr dirty="0" smtClean="0" sz="125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earth</a:t>
            </a:r>
            <a:r>
              <a:rPr dirty="0" smtClean="0" sz="125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which</a:t>
            </a:r>
            <a:r>
              <a:rPr dirty="0" smtClean="0" sz="125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are</a:t>
            </a:r>
            <a:r>
              <a:rPr dirty="0" smtClean="0" sz="125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merely</a:t>
            </a:r>
            <a:r>
              <a:rPr dirty="0" smtClean="0" sz="125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errors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-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data.</a:t>
            </a:r>
            <a:r>
              <a:rPr dirty="0" smtClean="0" sz="125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-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tools</a:t>
            </a:r>
            <a:r>
              <a:rPr dirty="0" smtClean="0" sz="125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-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Hydrology</a:t>
            </a:r>
            <a:r>
              <a:rPr dirty="0" smtClean="0" sz="125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toolset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-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-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Ar</a:t>
            </a:r>
            <a:r>
              <a:rPr dirty="0" smtClean="0" sz="1250" spc="110">
                <a:solidFill>
                  <a:srgbClr val="080808"/>
                </a:solidFill>
                <a:latin typeface="Times New Roman"/>
                <a:cs typeface="Times New Roman"/>
              </a:rPr>
              <a:t>c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GIS</a:t>
            </a:r>
            <a:r>
              <a:rPr dirty="0" smtClean="0" sz="125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Spatial</a:t>
            </a:r>
            <a:r>
              <a:rPr dirty="0" smtClean="0" sz="1250" spc="-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Analyst</a:t>
            </a:r>
            <a:r>
              <a:rPr dirty="0" smtClean="0" sz="125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extension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are</a:t>
            </a:r>
            <a:r>
              <a:rPr dirty="0" smtClean="0" sz="125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useful </a:t>
            </a:r>
            <a:r>
              <a:rPr dirty="0" smtClean="0" sz="1250" spc="-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preparing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depressionless</a:t>
            </a:r>
            <a:r>
              <a:rPr dirty="0" smtClean="0" sz="125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elevation</a:t>
            </a:r>
            <a:r>
              <a:rPr dirty="0" smtClean="0" sz="125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surface.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1300"/>
              </a:lnSpc>
              <a:spcBef>
                <a:spcPts val="31"/>
              </a:spcBef>
            </a:pPr>
            <a:endParaRPr sz="1300"/>
          </a:p>
          <a:p>
            <a:pPr algn="just" marL="12700" marR="18415" indent="438784">
              <a:lnSpc>
                <a:spcPct val="151200"/>
              </a:lnSpc>
            </a:pP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Sinks</a:t>
            </a:r>
            <a:r>
              <a:rPr dirty="0" smtClean="0" sz="1250" spc="-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can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20">
                <a:solidFill>
                  <a:srgbClr val="080808"/>
                </a:solidFill>
                <a:latin typeface="Times New Roman"/>
                <a:cs typeface="Times New Roman"/>
              </a:rPr>
              <a:t>be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located</a:t>
            </a:r>
            <a:r>
              <a:rPr dirty="0" smtClean="0" sz="125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using</a:t>
            </a:r>
            <a:r>
              <a:rPr dirty="0" smtClean="0" sz="125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Sink</a:t>
            </a:r>
            <a:r>
              <a:rPr dirty="0" smtClean="0" sz="1250" spc="-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tool.</a:t>
            </a:r>
            <a:r>
              <a:rPr dirty="0" smtClean="0" sz="125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This</a:t>
            </a:r>
            <a:r>
              <a:rPr dirty="0" smtClean="0" sz="125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tool</a:t>
            </a:r>
            <a:r>
              <a:rPr dirty="0" smtClean="0" sz="125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requires</a:t>
            </a:r>
            <a:r>
              <a:rPr dirty="0" smtClean="0" sz="125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direction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raster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that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created</a:t>
            </a:r>
            <a:r>
              <a:rPr dirty="0" smtClean="0" sz="1250" spc="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by</a:t>
            </a:r>
            <a:r>
              <a:rPr dirty="0" smtClean="0" sz="125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Flow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Direction</a:t>
            </a:r>
            <a:r>
              <a:rPr dirty="0" smtClean="0" sz="125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tool.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result</a:t>
            </a:r>
            <a:r>
              <a:rPr dirty="0" smtClean="0" sz="125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raster</a:t>
            </a:r>
            <a:r>
              <a:rPr dirty="0" smtClean="0" sz="125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that</a:t>
            </a:r>
            <a:r>
              <a:rPr dirty="0" smtClean="0" sz="1250" spc="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identifies</a:t>
            </a:r>
            <a:r>
              <a:rPr dirty="0" smtClean="0" sz="125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any</a:t>
            </a:r>
            <a:r>
              <a:rPr dirty="0" smtClean="0" sz="125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existing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sinks</a:t>
            </a:r>
            <a:r>
              <a:rPr dirty="0" smtClean="0" sz="125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data.</a:t>
            </a:r>
            <a:r>
              <a:rPr dirty="0" smtClean="0" sz="125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Depending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on</a:t>
            </a:r>
            <a:r>
              <a:rPr dirty="0" smtClean="0" sz="125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results,</a:t>
            </a:r>
            <a:r>
              <a:rPr dirty="0" smtClean="0" sz="125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you</a:t>
            </a:r>
            <a:r>
              <a:rPr dirty="0" smtClean="0" sz="1250" spc="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can</a:t>
            </a:r>
            <a:r>
              <a:rPr dirty="0" smtClean="0" sz="125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">
                <a:solidFill>
                  <a:srgbClr val="080808"/>
                </a:solidFill>
                <a:latin typeface="Times New Roman"/>
                <a:cs typeface="Times New Roman"/>
              </a:rPr>
              <a:t>fill</a:t>
            </a:r>
            <a:r>
              <a:rPr dirty="0" smtClean="0" sz="1250" spc="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1D1D1D"/>
                </a:solidFill>
                <a:latin typeface="Times New Roman"/>
                <a:cs typeface="Times New Roman"/>
              </a:rPr>
              <a:t>sinks,</a:t>
            </a:r>
            <a:r>
              <a:rPr dirty="0" smtClean="0" sz="1250" spc="45">
                <a:solidFill>
                  <a:srgbClr val="1D1D1D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or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you</a:t>
            </a:r>
            <a:r>
              <a:rPr dirty="0" smtClean="0" sz="1250" spc="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can</a:t>
            </a:r>
            <a:r>
              <a:rPr dirty="0" smtClean="0" sz="125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use</a:t>
            </a:r>
            <a:r>
              <a:rPr dirty="0" smtClean="0" sz="125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output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help</a:t>
            </a:r>
            <a:r>
              <a:rPr dirty="0" smtClean="0" sz="125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determine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fill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limit.</a:t>
            </a:r>
            <a:r>
              <a:rPr dirty="0" smtClean="0" sz="125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Sinks</a:t>
            </a:r>
            <a:r>
              <a:rPr dirty="0" smtClean="0" sz="1250" spc="-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can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be</a:t>
            </a:r>
            <a:r>
              <a:rPr dirty="0" smtClean="0" sz="125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filled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using</a:t>
            </a:r>
            <a:r>
              <a:rPr dirty="0" smtClean="0" sz="125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Fill</a:t>
            </a:r>
            <a:r>
              <a:rPr dirty="0" smtClean="0" sz="125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tool.</a:t>
            </a:r>
            <a:r>
              <a:rPr dirty="0" smtClean="0" sz="125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use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output</a:t>
            </a:r>
            <a:r>
              <a:rPr dirty="0" smtClean="0" sz="125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from</a:t>
            </a:r>
            <a:r>
              <a:rPr dirty="0" smtClean="0" sz="125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Sink</a:t>
            </a:r>
            <a:r>
              <a:rPr dirty="0" smtClean="0" sz="125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determine</a:t>
            </a:r>
            <a:r>
              <a:rPr dirty="0" smtClean="0" sz="125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">
                <a:solidFill>
                  <a:srgbClr val="080808"/>
                </a:solidFill>
                <a:latin typeface="Times New Roman"/>
                <a:cs typeface="Times New Roman"/>
              </a:rPr>
              <a:t>fill</a:t>
            </a:r>
            <a:r>
              <a:rPr dirty="0" smtClean="0" sz="1250" spc="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limi</a:t>
            </a:r>
            <a:r>
              <a:rPr dirty="0" smtClean="0" sz="1250" spc="95">
                <a:solidFill>
                  <a:srgbClr val="080808"/>
                </a:solidFill>
                <a:latin typeface="Times New Roman"/>
                <a:cs typeface="Times New Roman"/>
              </a:rPr>
              <a:t>t</a:t>
            </a:r>
            <a:r>
              <a:rPr dirty="0" smtClean="0" sz="1250" spc="175">
                <a:solidFill>
                  <a:srgbClr val="3D3D3D"/>
                </a:solidFill>
                <a:latin typeface="Times New Roman"/>
                <a:cs typeface="Times New Roman"/>
              </a:rPr>
              <a:t>,</a:t>
            </a:r>
            <a:r>
              <a:rPr dirty="0" smtClean="0" sz="1250" spc="-155">
                <a:solidFill>
                  <a:srgbClr val="3D3D3D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refer</a:t>
            </a:r>
            <a:r>
              <a:rPr dirty="0" smtClean="0" sz="125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"Finding</a:t>
            </a:r>
            <a:r>
              <a:rPr dirty="0" smtClean="0" sz="1250" spc="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sink</a:t>
            </a:r>
            <a:r>
              <a:rPr dirty="0" smtClean="0" sz="125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depth"</a:t>
            </a:r>
            <a:r>
              <a:rPr dirty="0" smtClean="0" sz="125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this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topic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(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below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).</a:t>
            </a:r>
            <a:endParaRPr sz="125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202685" y="745236"/>
            <a:ext cx="0" cy="946404"/>
          </a:xfrm>
          <a:custGeom>
            <a:avLst/>
            <a:gdLst/>
            <a:ahLst/>
            <a:cxnLst/>
            <a:rect l="l" t="t" r="r" b="b"/>
            <a:pathLst>
              <a:path w="0" h="946404">
                <a:moveTo>
                  <a:pt x="0" y="946404"/>
                </a:moveTo>
                <a:lnTo>
                  <a:pt x="0" y="0"/>
                </a:lnTo>
              </a:path>
            </a:pathLst>
          </a:custGeom>
          <a:ln w="13716">
            <a:solidFill>
              <a:srgbClr val="1C1313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3" name="object 3"/>
          <p:cNvSpPr/>
          <p:nvPr/>
        </p:nvSpPr>
        <p:spPr>
          <a:xfrm>
            <a:off x="3335273" y="745236"/>
            <a:ext cx="0" cy="946404"/>
          </a:xfrm>
          <a:custGeom>
            <a:avLst/>
            <a:gdLst/>
            <a:ahLst/>
            <a:cxnLst/>
            <a:rect l="l" t="t" r="r" b="b"/>
            <a:pathLst>
              <a:path w="0" h="946404">
                <a:moveTo>
                  <a:pt x="0" y="946404"/>
                </a:moveTo>
                <a:lnTo>
                  <a:pt x="0" y="0"/>
                </a:lnTo>
              </a:path>
            </a:pathLst>
          </a:custGeom>
          <a:ln w="13716">
            <a:solidFill>
              <a:srgbClr val="281F1C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4" name="object 4"/>
          <p:cNvSpPr/>
          <p:nvPr/>
        </p:nvSpPr>
        <p:spPr>
          <a:xfrm>
            <a:off x="3591305" y="859536"/>
            <a:ext cx="0" cy="832103"/>
          </a:xfrm>
          <a:custGeom>
            <a:avLst/>
            <a:gdLst/>
            <a:ahLst/>
            <a:cxnLst/>
            <a:rect l="l" t="t" r="r" b="b"/>
            <a:pathLst>
              <a:path w="0" h="832103">
                <a:moveTo>
                  <a:pt x="0" y="832103"/>
                </a:moveTo>
                <a:lnTo>
                  <a:pt x="0" y="0"/>
                </a:lnTo>
              </a:path>
            </a:pathLst>
          </a:custGeom>
          <a:ln w="13716">
            <a:solidFill>
              <a:srgbClr val="28231F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5" name="object 5"/>
          <p:cNvSpPr/>
          <p:nvPr/>
        </p:nvSpPr>
        <p:spPr>
          <a:xfrm>
            <a:off x="3723894" y="964691"/>
            <a:ext cx="0" cy="726948"/>
          </a:xfrm>
          <a:custGeom>
            <a:avLst/>
            <a:gdLst/>
            <a:ahLst/>
            <a:cxnLst/>
            <a:rect l="l" t="t" r="r" b="b"/>
            <a:pathLst>
              <a:path w="0" h="726948">
                <a:moveTo>
                  <a:pt x="0" y="726947"/>
                </a:moveTo>
                <a:lnTo>
                  <a:pt x="0" y="0"/>
                </a:lnTo>
              </a:path>
            </a:pathLst>
          </a:custGeom>
          <a:ln w="13716">
            <a:solidFill>
              <a:srgbClr val="130F0F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6" name="object 6"/>
          <p:cNvSpPr/>
          <p:nvPr/>
        </p:nvSpPr>
        <p:spPr>
          <a:xfrm>
            <a:off x="3984497" y="1165860"/>
            <a:ext cx="0" cy="525780"/>
          </a:xfrm>
          <a:custGeom>
            <a:avLst/>
            <a:gdLst/>
            <a:ahLst/>
            <a:cxnLst/>
            <a:rect l="l" t="t" r="r" b="b"/>
            <a:pathLst>
              <a:path w="0" h="525780">
                <a:moveTo>
                  <a:pt x="0" y="525780"/>
                </a:moveTo>
                <a:lnTo>
                  <a:pt x="0" y="0"/>
                </a:lnTo>
              </a:path>
            </a:pathLst>
          </a:custGeom>
          <a:ln w="13716">
            <a:solidFill>
              <a:srgbClr val="1F130F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7" name="object 7"/>
          <p:cNvSpPr/>
          <p:nvPr/>
        </p:nvSpPr>
        <p:spPr>
          <a:xfrm>
            <a:off x="4112514" y="1211580"/>
            <a:ext cx="0" cy="480060"/>
          </a:xfrm>
          <a:custGeom>
            <a:avLst/>
            <a:gdLst/>
            <a:ahLst/>
            <a:cxnLst/>
            <a:rect l="l" t="t" r="r" b="b"/>
            <a:pathLst>
              <a:path w="0" h="480060">
                <a:moveTo>
                  <a:pt x="0" y="480060"/>
                </a:moveTo>
                <a:lnTo>
                  <a:pt x="0" y="0"/>
                </a:lnTo>
              </a:path>
            </a:pathLst>
          </a:custGeom>
          <a:ln w="13716">
            <a:solidFill>
              <a:srgbClr val="180F0C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8" name="object 8"/>
          <p:cNvSpPr/>
          <p:nvPr/>
        </p:nvSpPr>
        <p:spPr>
          <a:xfrm>
            <a:off x="4245102" y="1316736"/>
            <a:ext cx="0" cy="374903"/>
          </a:xfrm>
          <a:custGeom>
            <a:avLst/>
            <a:gdLst/>
            <a:ahLst/>
            <a:cxnLst/>
            <a:rect l="l" t="t" r="r" b="b"/>
            <a:pathLst>
              <a:path w="0" h="374903">
                <a:moveTo>
                  <a:pt x="0" y="374903"/>
                </a:moveTo>
                <a:lnTo>
                  <a:pt x="0" y="0"/>
                </a:lnTo>
              </a:path>
            </a:pathLst>
          </a:custGeom>
          <a:ln w="13716">
            <a:solidFill>
              <a:srgbClr val="282828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9" name="object 9"/>
          <p:cNvSpPr/>
          <p:nvPr/>
        </p:nvSpPr>
        <p:spPr>
          <a:xfrm>
            <a:off x="3195827" y="1684782"/>
            <a:ext cx="1056132" cy="0"/>
          </a:xfrm>
          <a:custGeom>
            <a:avLst/>
            <a:gdLst/>
            <a:ahLst/>
            <a:cxnLst/>
            <a:rect l="l" t="t" r="r" b="b"/>
            <a:pathLst>
              <a:path w="1056132" h="0">
                <a:moveTo>
                  <a:pt x="0" y="0"/>
                </a:moveTo>
                <a:lnTo>
                  <a:pt x="1056132" y="0"/>
                </a:lnTo>
              </a:path>
            </a:pathLst>
          </a:custGeom>
          <a:ln w="13716">
            <a:solidFill>
              <a:srgbClr val="0F0803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0" name="object 10"/>
          <p:cNvSpPr/>
          <p:nvPr/>
        </p:nvSpPr>
        <p:spPr>
          <a:xfrm>
            <a:off x="3463290" y="822960"/>
            <a:ext cx="0" cy="868680"/>
          </a:xfrm>
          <a:custGeom>
            <a:avLst/>
            <a:gdLst/>
            <a:ahLst/>
            <a:cxnLst/>
            <a:rect l="l" t="t" r="r" b="b"/>
            <a:pathLst>
              <a:path w="0" h="868680">
                <a:moveTo>
                  <a:pt x="0" y="868680"/>
                </a:moveTo>
                <a:lnTo>
                  <a:pt x="0" y="0"/>
                </a:lnTo>
              </a:path>
            </a:pathLst>
          </a:custGeom>
          <a:ln w="13716">
            <a:solidFill>
              <a:srgbClr val="0F0C00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1" name="object 11"/>
          <p:cNvSpPr/>
          <p:nvPr/>
        </p:nvSpPr>
        <p:spPr>
          <a:xfrm>
            <a:off x="3851909" y="1147572"/>
            <a:ext cx="0" cy="544068"/>
          </a:xfrm>
          <a:custGeom>
            <a:avLst/>
            <a:gdLst/>
            <a:ahLst/>
            <a:cxnLst/>
            <a:rect l="l" t="t" r="r" b="b"/>
            <a:pathLst>
              <a:path w="0" h="544068">
                <a:moveTo>
                  <a:pt x="0" y="544067"/>
                </a:moveTo>
                <a:lnTo>
                  <a:pt x="0" y="0"/>
                </a:lnTo>
              </a:path>
            </a:pathLst>
          </a:custGeom>
          <a:ln w="13716">
            <a:solidFill>
              <a:srgbClr val="231C1C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2" name="object 12"/>
          <p:cNvSpPr txBox="1"/>
          <p:nvPr/>
        </p:nvSpPr>
        <p:spPr>
          <a:xfrm>
            <a:off x="1029716" y="421640"/>
            <a:ext cx="912494" cy="16510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000" spc="35">
                <a:solidFill>
                  <a:srgbClr val="135615"/>
                </a:solidFill>
                <a:latin typeface="Times New Roman"/>
                <a:cs typeface="Times New Roman"/>
              </a:rPr>
              <a:t>Spatial</a:t>
            </a:r>
            <a:r>
              <a:rPr dirty="0" smtClean="0" sz="1000" spc="10">
                <a:solidFill>
                  <a:srgbClr val="135615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15">
                <a:solidFill>
                  <a:srgbClr val="135615"/>
                </a:solidFill>
                <a:latin typeface="Times New Roman"/>
                <a:cs typeface="Times New Roman"/>
              </a:rPr>
              <a:t>Analysis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19" name="object 19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noAutofit/>
          </a:bodyPr>
          <a:lstStyle/>
          <a:p>
            <a:pPr marL="25400">
              <a:lnSpc>
                <a:spcPct val="100000"/>
              </a:lnSpc>
            </a:pPr>
            <a:r>
              <a:rPr dirty="0" smtClean="0" sz="3350" spc="-204" b="1">
                <a:solidFill>
                  <a:srgbClr val="B10A0F"/>
                </a:solidFill>
                <a:latin typeface="Courier New"/>
                <a:cs typeface="Courier New"/>
              </a:rPr>
              <a:t>69</a:t>
            </a:r>
            <a:endParaRPr sz="3350">
              <a:latin typeface="Courier New"/>
              <a:cs typeface="Courier New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2794507" y="417068"/>
            <a:ext cx="2193290" cy="16510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000" spc="45">
                <a:solidFill>
                  <a:srgbClr val="951116"/>
                </a:solidFill>
                <a:latin typeface="Times New Roman"/>
                <a:cs typeface="Times New Roman"/>
              </a:rPr>
              <a:t>(Q</a:t>
            </a:r>
            <a:r>
              <a:rPr dirty="0" smtClean="0" sz="1000" spc="75">
                <a:solidFill>
                  <a:srgbClr val="B10A0F"/>
                </a:solidFill>
                <a:latin typeface="Times New Roman"/>
                <a:cs typeface="Times New Roman"/>
              </a:rPr>
              <a:t>u</a:t>
            </a:r>
            <a:r>
              <a:rPr dirty="0" smtClean="0" sz="1000" spc="50">
                <a:solidFill>
                  <a:srgbClr val="951116"/>
                </a:solidFill>
                <a:latin typeface="Times New Roman"/>
                <a:cs typeface="Times New Roman"/>
              </a:rPr>
              <a:t>a</a:t>
            </a:r>
            <a:r>
              <a:rPr dirty="0" smtClean="0" sz="1000" spc="50">
                <a:solidFill>
                  <a:srgbClr val="B10A0F"/>
                </a:solidFill>
                <a:latin typeface="Times New Roman"/>
                <a:cs typeface="Times New Roman"/>
              </a:rPr>
              <a:t>nt</a:t>
            </a:r>
            <a:r>
              <a:rPr dirty="0" smtClean="0" sz="1000" spc="55">
                <a:solidFill>
                  <a:srgbClr val="B10A0F"/>
                </a:solidFill>
                <a:latin typeface="Times New Roman"/>
                <a:cs typeface="Times New Roman"/>
              </a:rPr>
              <a:t>i</a:t>
            </a:r>
            <a:r>
              <a:rPr dirty="0" smtClean="0" sz="1000" spc="25">
                <a:solidFill>
                  <a:srgbClr val="951116"/>
                </a:solidFill>
                <a:latin typeface="Times New Roman"/>
                <a:cs typeface="Times New Roman"/>
              </a:rPr>
              <a:t>tative</a:t>
            </a:r>
            <a:r>
              <a:rPr dirty="0" smtClean="0" sz="1000" spc="65">
                <a:solidFill>
                  <a:srgbClr val="951116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60">
                <a:solidFill>
                  <a:srgbClr val="951116"/>
                </a:solidFill>
                <a:latin typeface="Times New Roman"/>
                <a:cs typeface="Times New Roman"/>
              </a:rPr>
              <a:t>Mo</a:t>
            </a:r>
            <a:r>
              <a:rPr dirty="0" smtClean="0" sz="1000" spc="90">
                <a:solidFill>
                  <a:srgbClr val="951116"/>
                </a:solidFill>
                <a:latin typeface="Times New Roman"/>
                <a:cs typeface="Times New Roman"/>
              </a:rPr>
              <a:t>r</a:t>
            </a:r>
            <a:r>
              <a:rPr dirty="0" smtClean="0" sz="1000" spc="50">
                <a:solidFill>
                  <a:srgbClr val="B10A0F"/>
                </a:solidFill>
                <a:latin typeface="Times New Roman"/>
                <a:cs typeface="Times New Roman"/>
              </a:rPr>
              <a:t>p</a:t>
            </a:r>
            <a:r>
              <a:rPr dirty="0" smtClean="0" sz="1000" spc="100">
                <a:solidFill>
                  <a:srgbClr val="B10A0F"/>
                </a:solidFill>
                <a:latin typeface="Times New Roman"/>
                <a:cs typeface="Times New Roman"/>
              </a:rPr>
              <a:t>h</a:t>
            </a:r>
            <a:r>
              <a:rPr dirty="0" smtClean="0" sz="1000" spc="0">
                <a:solidFill>
                  <a:srgbClr val="951116"/>
                </a:solidFill>
                <a:latin typeface="Times New Roman"/>
                <a:cs typeface="Times New Roman"/>
              </a:rPr>
              <a:t>o</a:t>
            </a:r>
            <a:r>
              <a:rPr dirty="0" smtClean="0" sz="1000" spc="75">
                <a:solidFill>
                  <a:srgbClr val="B10A0F"/>
                </a:solidFill>
                <a:latin typeface="Times New Roman"/>
                <a:cs typeface="Times New Roman"/>
              </a:rPr>
              <a:t>m</a:t>
            </a:r>
            <a:r>
              <a:rPr dirty="0" smtClean="0" sz="1000" spc="75">
                <a:solidFill>
                  <a:srgbClr val="951116"/>
                </a:solidFill>
                <a:latin typeface="Times New Roman"/>
                <a:cs typeface="Times New Roman"/>
              </a:rPr>
              <a:t>e</a:t>
            </a:r>
            <a:r>
              <a:rPr dirty="0" smtClean="0" sz="1000" spc="-15">
                <a:solidFill>
                  <a:srgbClr val="951116"/>
                </a:solidFill>
                <a:latin typeface="Times New Roman"/>
                <a:cs typeface="Times New Roman"/>
              </a:rPr>
              <a:t>t</a:t>
            </a:r>
            <a:r>
              <a:rPr dirty="0" smtClean="0" sz="1000" spc="165">
                <a:solidFill>
                  <a:srgbClr val="B10A0F"/>
                </a:solidFill>
                <a:latin typeface="Times New Roman"/>
                <a:cs typeface="Times New Roman"/>
              </a:rPr>
              <a:t>r</a:t>
            </a:r>
            <a:r>
              <a:rPr dirty="0" smtClean="0" sz="1000" spc="0">
                <a:solidFill>
                  <a:srgbClr val="951116"/>
                </a:solidFill>
                <a:latin typeface="Times New Roman"/>
                <a:cs typeface="Times New Roman"/>
              </a:rPr>
              <a:t>ic</a:t>
            </a:r>
            <a:r>
              <a:rPr dirty="0" smtClean="0" sz="1000" spc="-50">
                <a:solidFill>
                  <a:srgbClr val="951116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45">
                <a:solidFill>
                  <a:srgbClr val="951116"/>
                </a:solidFill>
                <a:latin typeface="Times New Roman"/>
                <a:cs typeface="Times New Roman"/>
              </a:rPr>
              <a:t>An</a:t>
            </a:r>
            <a:r>
              <a:rPr dirty="0" smtClean="0" sz="1000" spc="90">
                <a:solidFill>
                  <a:srgbClr val="951116"/>
                </a:solidFill>
                <a:latin typeface="Times New Roman"/>
                <a:cs typeface="Times New Roman"/>
              </a:rPr>
              <a:t>a</a:t>
            </a:r>
            <a:r>
              <a:rPr dirty="0" smtClean="0" sz="1000" spc="10">
                <a:solidFill>
                  <a:srgbClr val="B10A0F"/>
                </a:solidFill>
                <a:latin typeface="Times New Roman"/>
                <a:cs typeface="Times New Roman"/>
              </a:rPr>
              <a:t>l</a:t>
            </a:r>
            <a:r>
              <a:rPr dirty="0" smtClean="0" sz="1000" spc="25">
                <a:solidFill>
                  <a:srgbClr val="B10A0F"/>
                </a:solidFill>
                <a:latin typeface="Times New Roman"/>
                <a:cs typeface="Times New Roman"/>
              </a:rPr>
              <a:t>y</a:t>
            </a:r>
            <a:r>
              <a:rPr dirty="0" smtClean="0" sz="1000" spc="0">
                <a:solidFill>
                  <a:srgbClr val="951116"/>
                </a:solidFill>
                <a:latin typeface="Times New Roman"/>
                <a:cs typeface="Times New Roman"/>
              </a:rPr>
              <a:t>s</a:t>
            </a:r>
            <a:r>
              <a:rPr dirty="0" smtClean="0" sz="1000" spc="5">
                <a:solidFill>
                  <a:srgbClr val="B10A0F"/>
                </a:solidFill>
                <a:latin typeface="Times New Roman"/>
                <a:cs typeface="Times New Roman"/>
              </a:rPr>
              <a:t>i</a:t>
            </a:r>
            <a:r>
              <a:rPr dirty="0" smtClean="0" sz="1000" spc="-35">
                <a:solidFill>
                  <a:srgbClr val="951116"/>
                </a:solidFill>
                <a:latin typeface="Times New Roman"/>
                <a:cs typeface="Times New Roman"/>
              </a:rPr>
              <a:t>s</a:t>
            </a:r>
            <a:r>
              <a:rPr dirty="0" smtClean="0" sz="1000" spc="100">
                <a:solidFill>
                  <a:srgbClr val="135615"/>
                </a:solidFill>
                <a:latin typeface="Times New Roman"/>
                <a:cs typeface="Times New Roman"/>
              </a:rPr>
              <a:t>)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5437123" y="421640"/>
            <a:ext cx="1301115" cy="16510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000" spc="65">
                <a:solidFill>
                  <a:srgbClr val="135615"/>
                </a:solidFill>
                <a:latin typeface="Times New Roman"/>
                <a:cs typeface="Times New Roman"/>
              </a:rPr>
              <a:t>Dr.</a:t>
            </a:r>
            <a:r>
              <a:rPr dirty="0" smtClean="0" sz="1000" spc="-40">
                <a:solidFill>
                  <a:srgbClr val="135615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45">
                <a:solidFill>
                  <a:srgbClr val="135615"/>
                </a:solidFill>
                <a:latin typeface="Times New Roman"/>
                <a:cs typeface="Times New Roman"/>
              </a:rPr>
              <a:t>Aurass</a:t>
            </a:r>
            <a:r>
              <a:rPr dirty="0" smtClean="0" sz="1000" spc="50">
                <a:solidFill>
                  <a:srgbClr val="135615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50">
                <a:solidFill>
                  <a:srgbClr val="135615"/>
                </a:solidFill>
                <a:latin typeface="Times New Roman"/>
                <a:cs typeface="Times New Roman"/>
              </a:rPr>
              <a:t>Muhi</a:t>
            </a:r>
            <a:r>
              <a:rPr dirty="0" smtClean="0" sz="1000" spc="80">
                <a:solidFill>
                  <a:srgbClr val="135615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45">
                <a:solidFill>
                  <a:srgbClr val="135615"/>
                </a:solidFill>
                <a:latin typeface="Times New Roman"/>
                <a:cs typeface="Times New Roman"/>
              </a:rPr>
              <a:t>Taha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3196844" y="726185"/>
            <a:ext cx="541020" cy="32829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ts val="1220"/>
              </a:lnSpc>
            </a:pPr>
            <a:r>
              <a:rPr dirty="0" smtClean="0" baseline="31746" sz="1575" spc="930">
                <a:solidFill>
                  <a:srgbClr val="080808"/>
                </a:solidFill>
                <a:latin typeface="Arial"/>
                <a:cs typeface="Arial"/>
              </a:rPr>
              <a:t>-</a:t>
            </a:r>
            <a:r>
              <a:rPr dirty="0" smtClean="0" sz="950" spc="280">
                <a:solidFill>
                  <a:srgbClr val="080808"/>
                </a:solidFill>
                <a:latin typeface="Arial"/>
                <a:cs typeface="Arial"/>
              </a:rPr>
              <a:t>r-_</a:t>
            </a:r>
            <a:endParaRPr sz="950">
              <a:latin typeface="Arial"/>
              <a:cs typeface="Arial"/>
            </a:endParaRPr>
          </a:p>
          <a:p>
            <a:pPr algn="r" marR="12700">
              <a:lnSpc>
                <a:spcPts val="1275"/>
              </a:lnSpc>
            </a:pPr>
            <a:r>
              <a:rPr dirty="0" smtClean="0" sz="1300" spc="525">
                <a:solidFill>
                  <a:srgbClr val="080808"/>
                </a:solidFill>
                <a:latin typeface="Arial"/>
                <a:cs typeface="Arial"/>
              </a:rPr>
              <a:t>-</a:t>
            </a:r>
            <a:endParaRPr sz="1300">
              <a:latin typeface="Arial"/>
              <a:cs typeface="Arial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3846067" y="1028192"/>
            <a:ext cx="280035" cy="27368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300" spc="605">
                <a:solidFill>
                  <a:srgbClr val="080808"/>
                </a:solidFill>
                <a:latin typeface="Arial"/>
                <a:cs typeface="Arial"/>
              </a:rPr>
              <a:t>-</a:t>
            </a:r>
            <a:r>
              <a:rPr dirty="0" smtClean="0" baseline="-21367" sz="1950" spc="787">
                <a:solidFill>
                  <a:srgbClr val="080808"/>
                </a:solidFill>
                <a:latin typeface="Arial"/>
                <a:cs typeface="Arial"/>
              </a:rPr>
              <a:t>-</a:t>
            </a:r>
            <a:endParaRPr baseline="-21367" sz="1950">
              <a:latin typeface="Arial"/>
              <a:cs typeface="Arial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4102100" y="1232661"/>
            <a:ext cx="151765" cy="15684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950" spc="180">
                <a:solidFill>
                  <a:srgbClr val="080808"/>
                </a:solidFill>
                <a:latin typeface="Arial"/>
                <a:cs typeface="Arial"/>
              </a:rPr>
              <a:t>r-</a:t>
            </a:r>
            <a:endParaRPr sz="950">
              <a:latin typeface="Arial"/>
              <a:cs typeface="Arial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993139" y="1488693"/>
            <a:ext cx="5791200" cy="786638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algn="ctr" marR="201295">
              <a:lnSpc>
                <a:spcPct val="100000"/>
              </a:lnSpc>
            </a:pPr>
            <a:r>
              <a:rPr dirty="0" smtClean="0" sz="950" spc="200">
                <a:solidFill>
                  <a:srgbClr val="080808"/>
                </a:solidFill>
                <a:latin typeface="Arial"/>
                <a:cs typeface="Arial"/>
              </a:rPr>
              <a:t>r-</a:t>
            </a:r>
            <a:endParaRPr sz="950">
              <a:latin typeface="Arial"/>
              <a:cs typeface="Arial"/>
            </a:endParaRPr>
          </a:p>
          <a:p>
            <a:pPr>
              <a:lnSpc>
                <a:spcPts val="650"/>
              </a:lnSpc>
              <a:spcBef>
                <a:spcPts val="4"/>
              </a:spcBef>
            </a:pPr>
            <a:endParaRPr sz="650"/>
          </a:p>
          <a:p>
            <a:pPr algn="ctr" marR="102235">
              <a:lnSpc>
                <a:spcPct val="100000"/>
              </a:lnSpc>
            </a:pPr>
            <a:r>
              <a:rPr dirty="0" smtClean="0" sz="1050" spc="-204" i="1">
                <a:solidFill>
                  <a:srgbClr val="444249"/>
                </a:solidFill>
                <a:latin typeface="Arial"/>
                <a:cs typeface="Arial"/>
              </a:rPr>
              <a:t>P</a:t>
            </a:r>
            <a:r>
              <a:rPr dirty="0" smtClean="0" sz="1050" spc="25" i="1">
                <a:solidFill>
                  <a:srgbClr val="545666"/>
                </a:solidFill>
                <a:latin typeface="Arial"/>
                <a:cs typeface="Arial"/>
              </a:rPr>
              <a:t>ro</a:t>
            </a:r>
            <a:r>
              <a:rPr dirty="0" smtClean="0" sz="1050" spc="0" i="1">
                <a:solidFill>
                  <a:srgbClr val="545666"/>
                </a:solidFill>
                <a:latin typeface="Arial"/>
                <a:cs typeface="Arial"/>
              </a:rPr>
              <a:t>f</a:t>
            </a:r>
            <a:r>
              <a:rPr dirty="0" smtClean="0" sz="1050" spc="75" i="1">
                <a:solidFill>
                  <a:srgbClr val="777789"/>
                </a:solidFill>
                <a:latin typeface="Arial"/>
                <a:cs typeface="Arial"/>
              </a:rPr>
              <a:t>i</a:t>
            </a:r>
            <a:r>
              <a:rPr dirty="0" smtClean="0" sz="1050" spc="95" i="1">
                <a:solidFill>
                  <a:srgbClr val="777789"/>
                </a:solidFill>
                <a:latin typeface="Arial"/>
                <a:cs typeface="Arial"/>
              </a:rPr>
              <a:t>l</a:t>
            </a:r>
            <a:r>
              <a:rPr dirty="0" smtClean="0" sz="1050" spc="25" i="1">
                <a:solidFill>
                  <a:srgbClr val="080808"/>
                </a:solidFill>
                <a:latin typeface="Arial"/>
                <a:cs typeface="Arial"/>
              </a:rPr>
              <a:t>e</a:t>
            </a:r>
            <a:r>
              <a:rPr dirty="0" smtClean="0" sz="1050" spc="-5" i="1">
                <a:solidFill>
                  <a:srgbClr val="080808"/>
                </a:solidFill>
                <a:latin typeface="Arial"/>
                <a:cs typeface="Arial"/>
              </a:rPr>
              <a:t> </a:t>
            </a:r>
            <a:r>
              <a:rPr dirty="0" smtClean="0" sz="900" spc="-195" i="1">
                <a:solidFill>
                  <a:srgbClr val="545666"/>
                </a:solidFill>
                <a:latin typeface="Arial"/>
                <a:cs typeface="Arial"/>
              </a:rPr>
              <a:t>1.</a:t>
            </a:r>
            <a:r>
              <a:rPr dirty="0" smtClean="0" sz="900" spc="-345" i="1">
                <a:solidFill>
                  <a:srgbClr val="545666"/>
                </a:solidFill>
                <a:latin typeface="Arial"/>
                <a:cs typeface="Arial"/>
              </a:rPr>
              <a:t>1</a:t>
            </a:r>
            <a:r>
              <a:rPr dirty="0" smtClean="0" sz="900" spc="85" i="1">
                <a:solidFill>
                  <a:srgbClr val="777789"/>
                </a:solidFill>
                <a:latin typeface="Arial"/>
                <a:cs typeface="Arial"/>
              </a:rPr>
              <a:t>i</a:t>
            </a:r>
            <a:r>
              <a:rPr dirty="0" smtClean="0" sz="900" spc="110" i="1">
                <a:solidFill>
                  <a:srgbClr val="080808"/>
                </a:solidFill>
                <a:latin typeface="Arial"/>
                <a:cs typeface="Arial"/>
              </a:rPr>
              <a:t>e</a:t>
            </a:r>
            <a:r>
              <a:rPr dirty="0" smtClean="0" sz="900" spc="114" i="1">
                <a:solidFill>
                  <a:srgbClr val="545666"/>
                </a:solidFill>
                <a:latin typeface="Arial"/>
                <a:cs typeface="Arial"/>
              </a:rPr>
              <a:t>w</a:t>
            </a:r>
            <a:r>
              <a:rPr dirty="0" smtClean="0" sz="900" spc="-10" i="1">
                <a:solidFill>
                  <a:srgbClr val="545666"/>
                </a:solidFill>
                <a:latin typeface="Arial"/>
                <a:cs typeface="Arial"/>
              </a:rPr>
              <a:t> </a:t>
            </a:r>
            <a:r>
              <a:rPr dirty="0" smtClean="0" sz="1050" spc="-50" i="1">
                <a:solidFill>
                  <a:srgbClr val="545666"/>
                </a:solidFill>
                <a:latin typeface="Arial"/>
                <a:cs typeface="Arial"/>
              </a:rPr>
              <a:t>o</a:t>
            </a:r>
            <a:r>
              <a:rPr dirty="0" smtClean="0" sz="1050" spc="110" i="1">
                <a:solidFill>
                  <a:srgbClr val="444249"/>
                </a:solidFill>
                <a:latin typeface="Arial"/>
                <a:cs typeface="Arial"/>
              </a:rPr>
              <a:t>f</a:t>
            </a:r>
            <a:r>
              <a:rPr dirty="0" smtClean="0" sz="1050" spc="20" i="1">
                <a:solidFill>
                  <a:srgbClr val="444249"/>
                </a:solidFill>
                <a:latin typeface="Arial"/>
                <a:cs typeface="Arial"/>
              </a:rPr>
              <a:t> </a:t>
            </a:r>
            <a:r>
              <a:rPr dirty="0" smtClean="0" sz="1050" spc="-15" i="1">
                <a:solidFill>
                  <a:srgbClr val="2D2A31"/>
                </a:solidFill>
                <a:latin typeface="Arial"/>
                <a:cs typeface="Arial"/>
              </a:rPr>
              <a:t>a</a:t>
            </a:r>
            <a:r>
              <a:rPr dirty="0" smtClean="0" sz="1050" spc="-75" i="1">
                <a:solidFill>
                  <a:srgbClr val="2D2A31"/>
                </a:solidFill>
                <a:latin typeface="Arial"/>
                <a:cs typeface="Arial"/>
              </a:rPr>
              <a:t> </a:t>
            </a:r>
            <a:r>
              <a:rPr dirty="0" smtClean="0" sz="1100" spc="120" i="1">
                <a:solidFill>
                  <a:srgbClr val="444249"/>
                </a:solidFill>
                <a:latin typeface="Times New Roman"/>
                <a:cs typeface="Times New Roman"/>
              </a:rPr>
              <a:t>s</a:t>
            </a:r>
            <a:r>
              <a:rPr dirty="0" smtClean="0" sz="1100" spc="65" i="1">
                <a:solidFill>
                  <a:srgbClr val="444249"/>
                </a:solidFill>
                <a:latin typeface="Times New Roman"/>
                <a:cs typeface="Times New Roman"/>
              </a:rPr>
              <a:t>i</a:t>
            </a:r>
            <a:r>
              <a:rPr dirty="0" smtClean="0" sz="1100" spc="25" i="1">
                <a:solidFill>
                  <a:srgbClr val="545666"/>
                </a:solidFill>
                <a:latin typeface="Times New Roman"/>
                <a:cs typeface="Times New Roman"/>
              </a:rPr>
              <a:t>nk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ts val="750"/>
              </a:lnSpc>
              <a:spcBef>
                <a:spcPts val="32"/>
              </a:spcBef>
            </a:pPr>
            <a:endParaRPr sz="750"/>
          </a:p>
          <a:p>
            <a:pPr>
              <a:lnSpc>
                <a:spcPts val="1000"/>
              </a:lnSpc>
            </a:pPr>
            <a:endParaRPr sz="1000"/>
          </a:p>
          <a:p>
            <a:pPr algn="just" marL="12700" marR="12700" indent="438784">
              <a:lnSpc>
                <a:spcPct val="152000"/>
              </a:lnSpc>
            </a:pP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Fill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tool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uses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variety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Spatial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Analyst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tool</a:t>
            </a:r>
            <a:r>
              <a:rPr dirty="0" smtClean="0" sz="1250" spc="75">
                <a:solidFill>
                  <a:srgbClr val="080808"/>
                </a:solidFill>
                <a:latin typeface="Times New Roman"/>
                <a:cs typeface="Times New Roman"/>
              </a:rPr>
              <a:t>s</a:t>
            </a:r>
            <a:r>
              <a:rPr dirty="0" smtClean="0" sz="1250" spc="110">
                <a:solidFill>
                  <a:srgbClr val="2D2A31"/>
                </a:solidFill>
                <a:latin typeface="Times New Roman"/>
                <a:cs typeface="Times New Roman"/>
              </a:rPr>
              <a:t>,</a:t>
            </a:r>
            <a:r>
              <a:rPr dirty="0" smtClean="0" sz="1250" spc="50">
                <a:solidFill>
                  <a:srgbClr val="2D2A3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including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several </a:t>
            </a:r>
            <a:r>
              <a:rPr dirty="0" smtClean="0" sz="125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hydrologic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analysis</a:t>
            </a:r>
            <a:r>
              <a:rPr dirty="0" smtClean="0" sz="125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tools</a:t>
            </a:r>
            <a:r>
              <a:rPr dirty="0" smtClean="0" sz="125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discussed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earlier,</a:t>
            </a:r>
            <a:r>
              <a:rPr dirty="0" smtClean="0" sz="125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create</a:t>
            </a:r>
            <a:r>
              <a:rPr dirty="0" smtClean="0" sz="1250" spc="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depressionless</a:t>
            </a:r>
            <a:r>
              <a:rPr dirty="0" smtClean="0" sz="125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DEM.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This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tool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requires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an</a:t>
            </a:r>
            <a:r>
              <a:rPr dirty="0" smtClean="0" sz="1250" spc="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input</a:t>
            </a:r>
            <a:r>
              <a:rPr dirty="0" smtClean="0" sz="125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surface,</a:t>
            </a:r>
            <a:r>
              <a:rPr dirty="0" smtClean="0" sz="125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fill</a:t>
            </a:r>
            <a:r>
              <a:rPr dirty="0" smtClean="0" sz="125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limit,</a:t>
            </a:r>
            <a:r>
              <a:rPr dirty="0" smtClean="0" sz="125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an</a:t>
            </a:r>
            <a:r>
              <a:rPr dirty="0" smtClean="0" sz="1250" spc="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output</a:t>
            </a:r>
            <a:r>
              <a:rPr dirty="0" smtClean="0" sz="125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raster.</a:t>
            </a:r>
            <a:r>
              <a:rPr dirty="0" smtClean="0" sz="125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When</a:t>
            </a:r>
            <a:r>
              <a:rPr dirty="0" smtClean="0" sz="1250" spc="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sink</a:t>
            </a:r>
            <a:r>
              <a:rPr dirty="0" smtClean="0" sz="1250" spc="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filled,</a:t>
            </a:r>
            <a:r>
              <a:rPr dirty="0" smtClean="0" sz="125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it</a:t>
            </a:r>
            <a:r>
              <a:rPr dirty="0" smtClean="0" sz="125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filled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its</a:t>
            </a:r>
            <a:r>
              <a:rPr dirty="0" smtClean="0" sz="125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pour</a:t>
            </a:r>
            <a:r>
              <a:rPr dirty="0" smtClean="0" sz="125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point,</a:t>
            </a:r>
            <a:r>
              <a:rPr dirty="0" smtClean="0" sz="125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minimum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elevation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along</a:t>
            </a:r>
            <a:r>
              <a:rPr dirty="0" smtClean="0" sz="125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its</a:t>
            </a:r>
            <a:r>
              <a:rPr dirty="0" smtClean="0" sz="125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watershed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boundary.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1300"/>
              </a:lnSpc>
              <a:spcBef>
                <a:spcPts val="44"/>
              </a:spcBef>
            </a:pPr>
            <a:endParaRPr sz="1300"/>
          </a:p>
          <a:p>
            <a:pPr algn="just" marL="12700" marR="17780" indent="438784">
              <a:lnSpc>
                <a:spcPct val="150400"/>
              </a:lnSpc>
            </a:pP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identification</a:t>
            </a:r>
            <a:r>
              <a:rPr dirty="0" smtClean="0" sz="125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removal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sinks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when</a:t>
            </a:r>
            <a:r>
              <a:rPr dirty="0" smtClean="0" sz="125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creating</a:t>
            </a:r>
            <a:r>
              <a:rPr dirty="0" smtClean="0" sz="125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depressionless</a:t>
            </a:r>
            <a:r>
              <a:rPr dirty="0" smtClean="0" sz="125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5">
                <a:solidFill>
                  <a:srgbClr val="080808"/>
                </a:solidFill>
                <a:latin typeface="Times New Roman"/>
                <a:cs typeface="Times New Roman"/>
              </a:rPr>
              <a:t>DEM</a:t>
            </a:r>
            <a:r>
              <a:rPr dirty="0" smtClean="0" sz="125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80808"/>
                </a:solidFill>
                <a:latin typeface="Times New Roman"/>
                <a:cs typeface="Times New Roman"/>
              </a:rPr>
              <a:t>an</a:t>
            </a:r>
            <a:r>
              <a:rPr dirty="0" smtClean="0" sz="125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iterative</a:t>
            </a:r>
            <a:r>
              <a:rPr dirty="0" smtClean="0" sz="125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process.</a:t>
            </a:r>
            <a:r>
              <a:rPr dirty="0" smtClean="0" sz="1250" spc="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When</a:t>
            </a:r>
            <a:r>
              <a:rPr dirty="0" smtClean="0" sz="125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sink</a:t>
            </a:r>
            <a:r>
              <a:rPr dirty="0" smtClean="0" sz="125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filled,</a:t>
            </a:r>
            <a:r>
              <a:rPr dirty="0" smtClean="0" sz="125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boundaries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filled</a:t>
            </a:r>
            <a:r>
              <a:rPr dirty="0" smtClean="0" sz="125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area</a:t>
            </a:r>
            <a:r>
              <a:rPr dirty="0" smtClean="0" sz="125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may</a:t>
            </a:r>
            <a:r>
              <a:rPr dirty="0" smtClean="0" sz="1250" spc="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create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 new</a:t>
            </a:r>
            <a:r>
              <a:rPr dirty="0" smtClean="0" sz="125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sinks,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which</a:t>
            </a:r>
            <a:r>
              <a:rPr dirty="0" smtClean="0" sz="125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then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need</a:t>
            </a:r>
            <a:r>
              <a:rPr dirty="0" smtClean="0" sz="1250" spc="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be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filled.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For</a:t>
            </a:r>
            <a:r>
              <a:rPr dirty="0" smtClean="0" sz="125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large</a:t>
            </a:r>
            <a:r>
              <a:rPr dirty="0" smtClean="0" sz="125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80808"/>
                </a:solidFill>
                <a:latin typeface="Times New Roman"/>
                <a:cs typeface="Times New Roman"/>
              </a:rPr>
              <a:t>DEM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or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one</a:t>
            </a:r>
            <a:r>
              <a:rPr dirty="0" smtClean="0" sz="125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with</a:t>
            </a:r>
            <a:r>
              <a:rPr dirty="0" smtClean="0" sz="125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many</a:t>
            </a:r>
            <a:r>
              <a:rPr dirty="0" smtClean="0" sz="1250" spc="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sinks,</a:t>
            </a:r>
            <a:r>
              <a:rPr dirty="0" smtClean="0" sz="1250" spc="-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this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 can</a:t>
            </a:r>
            <a:r>
              <a:rPr dirty="0" smtClean="0" sz="125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take</a:t>
            </a:r>
            <a:r>
              <a:rPr dirty="0" smtClean="0" sz="125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minutes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hours.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1000"/>
              </a:lnSpc>
            </a:pPr>
            <a:endParaRPr sz="1000"/>
          </a:p>
          <a:p>
            <a:pPr>
              <a:lnSpc>
                <a:spcPts val="1100"/>
              </a:lnSpc>
              <a:spcBef>
                <a:spcPts val="22"/>
              </a:spcBef>
            </a:pPr>
            <a:endParaRPr sz="1100"/>
          </a:p>
          <a:p>
            <a:pPr marL="21590">
              <a:lnSpc>
                <a:spcPct val="100000"/>
              </a:lnSpc>
            </a:pPr>
            <a:r>
              <a:rPr dirty="0" smtClean="0" sz="1300" spc="30" u="heavy">
                <a:solidFill>
                  <a:srgbClr val="0C1F4F"/>
                </a:solidFill>
                <a:latin typeface="Times New Roman"/>
                <a:cs typeface="Times New Roman"/>
              </a:rPr>
              <a:t>Finding</a:t>
            </a:r>
            <a:r>
              <a:rPr dirty="0" smtClean="0" sz="1300" spc="25" u="heavy">
                <a:solidFill>
                  <a:srgbClr val="0C1F4F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 u="heavy">
                <a:solidFill>
                  <a:srgbClr val="0C1F4F"/>
                </a:solidFill>
                <a:latin typeface="Times New Roman"/>
                <a:cs typeface="Times New Roman"/>
              </a:rPr>
              <a:t>sink</a:t>
            </a:r>
            <a:r>
              <a:rPr dirty="0" smtClean="0" sz="1300" spc="20" u="heavy">
                <a:solidFill>
                  <a:srgbClr val="0C1F4F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0" u="heavy">
                <a:solidFill>
                  <a:srgbClr val="0C1F4F"/>
                </a:solidFill>
                <a:latin typeface="Times New Roman"/>
                <a:cs typeface="Times New Roman"/>
              </a:rPr>
              <a:t>depth:</a:t>
            </a:r>
            <a:endParaRPr sz="1300">
              <a:latin typeface="Times New Roman"/>
              <a:cs typeface="Times New Roman"/>
            </a:endParaRPr>
          </a:p>
          <a:p>
            <a:pPr>
              <a:lnSpc>
                <a:spcPts val="1200"/>
              </a:lnSpc>
              <a:spcBef>
                <a:spcPts val="37"/>
              </a:spcBef>
            </a:pPr>
            <a:endParaRPr sz="1200"/>
          </a:p>
          <a:p>
            <a:pPr marL="12700" marR="99695" indent="429259">
              <a:lnSpc>
                <a:spcPct val="152000"/>
              </a:lnSpc>
            </a:pPr>
            <a:r>
              <a:rPr dirty="0" smtClean="0" sz="1200" spc="160">
                <a:solidFill>
                  <a:srgbClr val="080808"/>
                </a:solidFill>
                <a:latin typeface="Arial"/>
                <a:cs typeface="Arial"/>
              </a:rPr>
              <a:t>It</a:t>
            </a:r>
            <a:r>
              <a:rPr dirty="0" smtClean="0" sz="1200" spc="-180">
                <a:solidFill>
                  <a:srgbClr val="080808"/>
                </a:solidFill>
                <a:latin typeface="Arial"/>
                <a:cs typeface="Arial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useful</a:t>
            </a:r>
            <a:r>
              <a:rPr dirty="0" smtClean="0" sz="1250" spc="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know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depth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sink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or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group</a:t>
            </a:r>
            <a:r>
              <a:rPr dirty="0" smtClean="0" sz="125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sinks.</a:t>
            </a:r>
            <a:r>
              <a:rPr dirty="0" smtClean="0" sz="125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This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information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can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be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used</a:t>
            </a:r>
            <a:r>
              <a:rPr dirty="0" smtClean="0" sz="125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determine</a:t>
            </a:r>
            <a:r>
              <a:rPr dirty="0" smtClean="0" sz="125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an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appropriate</a:t>
            </a:r>
            <a:r>
              <a:rPr dirty="0" smtClean="0" sz="1250" spc="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80808"/>
                </a:solidFill>
                <a:latin typeface="Times New Roman"/>
                <a:cs typeface="Times New Roman"/>
              </a:rPr>
              <a:t>z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limit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for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Fill</a:t>
            </a:r>
            <a:r>
              <a:rPr dirty="0" smtClean="0" sz="125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tool,</a:t>
            </a:r>
            <a:r>
              <a:rPr dirty="0" smtClean="0" sz="125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understand</a:t>
            </a:r>
            <a:r>
              <a:rPr dirty="0" smtClean="0" sz="125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type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errors</a:t>
            </a:r>
            <a:r>
              <a:rPr dirty="0" smtClean="0" sz="125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present</a:t>
            </a:r>
            <a:r>
              <a:rPr dirty="0" smtClean="0" sz="125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-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dat</a:t>
            </a:r>
            <a:r>
              <a:rPr dirty="0" smtClean="0" sz="1250" spc="85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50">
                <a:solidFill>
                  <a:srgbClr val="444249"/>
                </a:solidFill>
                <a:latin typeface="Times New Roman"/>
                <a:cs typeface="Times New Roman"/>
              </a:rPr>
              <a:t>,</a:t>
            </a:r>
            <a:r>
              <a:rPr dirty="0" smtClean="0" sz="1250" spc="-100">
                <a:solidFill>
                  <a:srgbClr val="444249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determine</a:t>
            </a:r>
            <a:r>
              <a:rPr dirty="0" smtClean="0" sz="125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if</a:t>
            </a:r>
            <a:r>
              <a:rPr dirty="0" smtClean="0" sz="125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sinks</a:t>
            </a:r>
            <a:r>
              <a:rPr dirty="0" smtClean="0" sz="125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are</a:t>
            </a:r>
            <a:r>
              <a:rPr dirty="0" smtClean="0" sz="125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legitimate</a:t>
            </a:r>
            <a:r>
              <a:rPr dirty="0" smtClean="0" sz="125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morphological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features.</a:t>
            </a:r>
            <a:r>
              <a:rPr dirty="0" smtClean="0" sz="1250" spc="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following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steps</a:t>
            </a:r>
            <a:r>
              <a:rPr dirty="0" smtClean="0" sz="125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outline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general</a:t>
            </a:r>
            <a:r>
              <a:rPr dirty="0" smtClean="0" sz="1250" spc="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process</a:t>
            </a:r>
            <a:r>
              <a:rPr dirty="0" smtClean="0" sz="125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find</a:t>
            </a:r>
            <a:r>
              <a:rPr dirty="0" smtClean="0" sz="125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sink</a:t>
            </a:r>
            <a:r>
              <a:rPr dirty="0" smtClean="0" sz="125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depth: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1300"/>
              </a:lnSpc>
              <a:spcBef>
                <a:spcPts val="68"/>
              </a:spcBef>
            </a:pPr>
            <a:endParaRPr sz="1300"/>
          </a:p>
          <a:p>
            <a:pPr marL="12700" marR="283845" indent="17780">
              <a:lnSpc>
                <a:spcPct val="148800"/>
              </a:lnSpc>
              <a:buClr>
                <a:srgbClr val="080808"/>
              </a:buClr>
              <a:buFont typeface="Times New Roman"/>
              <a:buAutoNum type="arabicPeriod"/>
              <a:tabLst>
                <a:tab pos="186055" algn="l"/>
              </a:tabLst>
            </a:pP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Create</a:t>
            </a:r>
            <a:r>
              <a:rPr dirty="0" smtClean="0" sz="125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raster</a:t>
            </a:r>
            <a:r>
              <a:rPr dirty="0" smtClean="0" sz="125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sinks</a:t>
            </a:r>
            <a:r>
              <a:rPr dirty="0" smtClean="0" sz="1250" spc="-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with</a:t>
            </a:r>
            <a:r>
              <a:rPr dirty="0" smtClean="0" sz="125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values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that</a:t>
            </a:r>
            <a:r>
              <a:rPr dirty="0" smtClean="0" sz="125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identify</a:t>
            </a:r>
            <a:r>
              <a:rPr dirty="0" smtClean="0" sz="125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their</a:t>
            </a:r>
            <a:r>
              <a:rPr dirty="0" smtClean="0" sz="1250" spc="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depth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">
                <a:solidFill>
                  <a:srgbClr val="080808"/>
                </a:solidFill>
                <a:latin typeface="Times New Roman"/>
                <a:cs typeface="Times New Roman"/>
              </a:rPr>
              <a:t>by</a:t>
            </a:r>
            <a:r>
              <a:rPr dirty="0" smtClean="0" sz="1250" spc="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running</a:t>
            </a:r>
            <a:r>
              <a:rPr dirty="0" smtClean="0" sz="125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Sink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tool</a:t>
            </a:r>
            <a:r>
              <a:rPr dirty="0" smtClean="0" sz="125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locate</a:t>
            </a:r>
            <a:r>
              <a:rPr dirty="0" smtClean="0" sz="125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sinks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raster.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1300"/>
              </a:lnSpc>
              <a:spcBef>
                <a:spcPts val="31"/>
              </a:spcBef>
              <a:buClr>
                <a:srgbClr val="080808"/>
              </a:buClr>
              <a:buFont typeface="Times New Roman"/>
              <a:buAutoNum type="arabicPeriod"/>
            </a:pPr>
            <a:endParaRPr sz="1300"/>
          </a:p>
          <a:p>
            <a:pPr marL="12700" marR="53340">
              <a:lnSpc>
                <a:spcPct val="151200"/>
              </a:lnSpc>
              <a:buClr>
                <a:srgbClr val="080808"/>
              </a:buClr>
              <a:buFont typeface="Times New Roman"/>
              <a:buAutoNum type="arabicPeriod"/>
              <a:tabLst>
                <a:tab pos="177165" algn="l"/>
              </a:tabLst>
            </a:pP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Use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Watershed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tool</a:t>
            </a:r>
            <a:r>
              <a:rPr dirty="0" smtClean="0" sz="125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create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raster</a:t>
            </a:r>
            <a:r>
              <a:rPr dirty="0" smtClean="0" sz="125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contributing</a:t>
            </a:r>
            <a:r>
              <a:rPr dirty="0" smtClean="0" sz="1250" spc="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area</a:t>
            </a:r>
            <a:r>
              <a:rPr dirty="0" smtClean="0" sz="125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for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each</a:t>
            </a:r>
            <a:r>
              <a:rPr dirty="0" smtClean="0" sz="1250" spc="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sink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using</a:t>
            </a:r>
            <a:r>
              <a:rPr dirty="0" smtClean="0" sz="125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flow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direction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from</a:t>
            </a:r>
            <a:r>
              <a:rPr dirty="0" smtClean="0" sz="125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elevation</a:t>
            </a:r>
            <a:r>
              <a:rPr dirty="0" smtClean="0" sz="125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raster</a:t>
            </a:r>
            <a:r>
              <a:rPr dirty="0" smtClean="0" sz="125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output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from</a:t>
            </a:r>
            <a:r>
              <a:rPr dirty="0" smtClean="0" sz="125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Sink</a:t>
            </a:r>
            <a:r>
              <a:rPr dirty="0" smtClean="0" sz="125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tool</a:t>
            </a:r>
            <a:r>
              <a:rPr dirty="0" smtClean="0" sz="1250" spc="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as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input</a:t>
            </a:r>
            <a:r>
              <a:rPr dirty="0" smtClean="0" sz="125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for</a:t>
            </a:r>
            <a:r>
              <a:rPr dirty="0" smtClean="0" sz="125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pour</a:t>
            </a:r>
            <a:r>
              <a:rPr dirty="0" smtClean="0" sz="1250" spc="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points.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1200"/>
              </a:lnSpc>
              <a:spcBef>
                <a:spcPts val="96"/>
              </a:spcBef>
              <a:buClr>
                <a:srgbClr val="080808"/>
              </a:buClr>
              <a:buFont typeface="Times New Roman"/>
              <a:buAutoNum type="arabicPeriod"/>
            </a:pPr>
            <a:endParaRPr sz="1200"/>
          </a:p>
          <a:p>
            <a:pPr marL="12700" marR="20955">
              <a:lnSpc>
                <a:spcPct val="153600"/>
              </a:lnSpc>
              <a:buClr>
                <a:srgbClr val="080808"/>
              </a:buClr>
              <a:buFont typeface="Times New Roman"/>
              <a:buAutoNum type="arabicPeriod"/>
              <a:tabLst>
                <a:tab pos="177165" algn="l"/>
              </a:tabLst>
            </a:pP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With</a:t>
            </a:r>
            <a:r>
              <a:rPr dirty="0" smtClean="0" sz="125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Map</a:t>
            </a:r>
            <a:r>
              <a:rPr dirty="0" smtClean="0" sz="125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Algebra</a:t>
            </a:r>
            <a:r>
              <a:rPr dirty="0" smtClean="0" sz="125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-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Python,</a:t>
            </a:r>
            <a:r>
              <a:rPr dirty="0" smtClean="0" sz="1250" spc="-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use</a:t>
            </a:r>
            <a:r>
              <a:rPr dirty="0" smtClean="0" sz="125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Zonal</a:t>
            </a:r>
            <a:r>
              <a:rPr dirty="0" smtClean="0" sz="125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Statistics</a:t>
            </a:r>
            <a:r>
              <a:rPr dirty="0" smtClean="0" sz="1250" spc="-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tool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with</a:t>
            </a:r>
            <a:r>
              <a:rPr dirty="0" smtClean="0" sz="125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-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Minimum</a:t>
            </a:r>
            <a:r>
              <a:rPr dirty="0" smtClean="0" sz="1250" spc="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option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create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raster</a:t>
            </a:r>
            <a:r>
              <a:rPr dirty="0" smtClean="0" sz="125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minimum</a:t>
            </a:r>
            <a:r>
              <a:rPr dirty="0" smtClean="0" sz="1250" spc="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elevation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watershed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each</a:t>
            </a:r>
            <a:r>
              <a:rPr dirty="0" smtClean="0" sz="125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sink: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1000"/>
              </a:lnSpc>
            </a:pPr>
            <a:endParaRPr sz="1000"/>
          </a:p>
          <a:p>
            <a:pPr>
              <a:lnSpc>
                <a:spcPts val="1100"/>
              </a:lnSpc>
              <a:spcBef>
                <a:spcPts val="13"/>
              </a:spcBef>
            </a:pPr>
            <a:endParaRPr sz="1100"/>
          </a:p>
          <a:p>
            <a:pPr algn="ctr" marR="635">
              <a:lnSpc>
                <a:spcPct val="100000"/>
              </a:lnSpc>
            </a:pPr>
            <a:r>
              <a:rPr dirty="0" smtClean="0" sz="1200" spc="70" i="1">
                <a:solidFill>
                  <a:srgbClr val="080808"/>
                </a:solidFill>
                <a:latin typeface="Arial"/>
                <a:cs typeface="Arial"/>
              </a:rPr>
              <a:t>sink_min</a:t>
            </a:r>
            <a:r>
              <a:rPr dirty="0" smtClean="0" sz="1200" spc="70" i="1">
                <a:solidFill>
                  <a:srgbClr val="080808"/>
                </a:solidFill>
                <a:latin typeface="Arial"/>
                <a:cs typeface="Arial"/>
              </a:rPr>
              <a:t> </a:t>
            </a:r>
            <a:r>
              <a:rPr dirty="0" smtClean="0" sz="1200" spc="150" i="1">
                <a:solidFill>
                  <a:srgbClr val="080808"/>
                </a:solidFill>
                <a:latin typeface="Arial"/>
                <a:cs typeface="Arial"/>
              </a:rPr>
              <a:t> </a:t>
            </a:r>
            <a:r>
              <a:rPr dirty="0" smtClean="0" sz="1150" spc="285">
                <a:solidFill>
                  <a:srgbClr val="080808"/>
                </a:solidFill>
                <a:latin typeface="Arial"/>
                <a:cs typeface="Arial"/>
              </a:rPr>
              <a:t>=</a:t>
            </a:r>
            <a:r>
              <a:rPr dirty="0" smtClean="0" sz="1150" spc="285">
                <a:solidFill>
                  <a:srgbClr val="080808"/>
                </a:solidFill>
                <a:latin typeface="Arial"/>
                <a:cs typeface="Arial"/>
              </a:rPr>
              <a:t> </a:t>
            </a:r>
            <a:r>
              <a:rPr dirty="0" smtClean="0" sz="1150" spc="-95">
                <a:solidFill>
                  <a:srgbClr val="080808"/>
                </a:solidFill>
                <a:latin typeface="Arial"/>
                <a:cs typeface="Arial"/>
              </a:rPr>
              <a:t> </a:t>
            </a:r>
            <a:r>
              <a:rPr dirty="0" smtClean="0" sz="1200" spc="0" i="1">
                <a:solidFill>
                  <a:srgbClr val="080808"/>
                </a:solidFill>
                <a:latin typeface="Arial"/>
                <a:cs typeface="Arial"/>
              </a:rPr>
              <a:t>Z</a:t>
            </a:r>
            <a:r>
              <a:rPr dirty="0" smtClean="0" sz="1200" spc="-210" i="1">
                <a:solidFill>
                  <a:srgbClr val="080808"/>
                </a:solidFill>
                <a:latin typeface="Arial"/>
                <a:cs typeface="Arial"/>
              </a:rPr>
              <a:t> </a:t>
            </a:r>
            <a:r>
              <a:rPr dirty="0" smtClean="0" sz="1200" spc="60" i="1">
                <a:solidFill>
                  <a:srgbClr val="080808"/>
                </a:solidFill>
                <a:latin typeface="Arial"/>
                <a:cs typeface="Arial"/>
              </a:rPr>
              <a:t>onalStatistics</a:t>
            </a:r>
            <a:r>
              <a:rPr dirty="0" smtClean="0" sz="1200" spc="50" i="1">
                <a:solidFill>
                  <a:srgbClr val="080808"/>
                </a:solidFill>
                <a:latin typeface="Arial"/>
                <a:cs typeface="Arial"/>
              </a:rPr>
              <a:t>(</a:t>
            </a:r>
            <a:r>
              <a:rPr dirty="0" smtClean="0" sz="1200" spc="65" i="1">
                <a:solidFill>
                  <a:srgbClr val="080808"/>
                </a:solidFill>
                <a:latin typeface="Arial"/>
                <a:cs typeface="Arial"/>
              </a:rPr>
              <a:t>sink_areas,</a:t>
            </a:r>
            <a:r>
              <a:rPr dirty="0" smtClean="0" sz="1200" spc="65" i="1">
                <a:solidFill>
                  <a:srgbClr val="080808"/>
                </a:solidFill>
                <a:latin typeface="Arial"/>
                <a:cs typeface="Arial"/>
              </a:rPr>
              <a:t> </a:t>
            </a:r>
            <a:r>
              <a:rPr dirty="0" smtClean="0" sz="1200" spc="55" i="1">
                <a:solidFill>
                  <a:srgbClr val="080808"/>
                </a:solidFill>
                <a:latin typeface="Arial"/>
                <a:cs typeface="Arial"/>
              </a:rPr>
              <a:t>"Value",</a:t>
            </a:r>
            <a:r>
              <a:rPr dirty="0" smtClean="0" sz="1200" spc="-200" i="1">
                <a:solidFill>
                  <a:srgbClr val="080808"/>
                </a:solidFill>
                <a:latin typeface="Arial"/>
                <a:cs typeface="Arial"/>
              </a:rPr>
              <a:t> </a:t>
            </a:r>
            <a:r>
              <a:rPr dirty="0" smtClean="0" sz="1200" spc="20" i="1">
                <a:solidFill>
                  <a:srgbClr val="080808"/>
                </a:solidFill>
                <a:latin typeface="Arial"/>
                <a:cs typeface="Arial"/>
              </a:rPr>
              <a:t>ele</a:t>
            </a:r>
            <a:r>
              <a:rPr dirty="0" smtClean="0" sz="1200" spc="105" i="1">
                <a:solidFill>
                  <a:srgbClr val="080808"/>
                </a:solidFill>
                <a:latin typeface="Arial"/>
                <a:cs typeface="Arial"/>
              </a:rPr>
              <a:t>v</a:t>
            </a:r>
            <a:r>
              <a:rPr dirty="0" smtClean="0" sz="1200" spc="5" i="1">
                <a:solidFill>
                  <a:srgbClr val="080808"/>
                </a:solidFill>
                <a:latin typeface="Arial"/>
                <a:cs typeface="Arial"/>
              </a:rPr>
              <a:t>_ras,</a:t>
            </a:r>
            <a:r>
              <a:rPr dirty="0" smtClean="0" sz="1200" spc="40" i="1">
                <a:solidFill>
                  <a:srgbClr val="080808"/>
                </a:solidFill>
                <a:latin typeface="Arial"/>
                <a:cs typeface="Arial"/>
              </a:rPr>
              <a:t> </a:t>
            </a:r>
            <a:r>
              <a:rPr dirty="0" smtClean="0" sz="1200" spc="100" i="1">
                <a:solidFill>
                  <a:srgbClr val="080808"/>
                </a:solidFill>
                <a:latin typeface="Arial"/>
                <a:cs typeface="Arial"/>
              </a:rPr>
              <a:t>"Minimum"</a:t>
            </a:r>
            <a:r>
              <a:rPr dirty="0" smtClean="0" sz="1200" spc="65" i="1">
                <a:solidFill>
                  <a:srgbClr val="080808"/>
                </a:solidFill>
                <a:latin typeface="Arial"/>
                <a:cs typeface="Arial"/>
              </a:rPr>
              <a:t>)</a:t>
            </a:r>
            <a:endParaRPr sz="12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025912" y="423745"/>
            <a:ext cx="914399" cy="15611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3" name="object 3"/>
          <p:cNvSpPr/>
          <p:nvPr/>
        </p:nvSpPr>
        <p:spPr>
          <a:xfrm>
            <a:off x="1494262" y="6713033"/>
            <a:ext cx="2787804" cy="202952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4" name="object 4"/>
          <p:cNvSpPr txBox="1"/>
          <p:nvPr/>
        </p:nvSpPr>
        <p:spPr>
          <a:xfrm>
            <a:off x="2786255" y="401909"/>
            <a:ext cx="2212340" cy="17208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050" spc="85">
                <a:solidFill>
                  <a:srgbClr val="1C4F1D"/>
                </a:solidFill>
                <a:latin typeface="Times New Roman"/>
                <a:cs typeface="Times New Roman"/>
              </a:rPr>
              <a:t>(</a:t>
            </a:r>
            <a:r>
              <a:rPr dirty="0" smtClean="0" sz="1050" spc="60">
                <a:solidFill>
                  <a:srgbClr val="950F13"/>
                </a:solidFill>
                <a:latin typeface="Times New Roman"/>
                <a:cs typeface="Times New Roman"/>
              </a:rPr>
              <a:t>Quantilawe</a:t>
            </a:r>
            <a:r>
              <a:rPr dirty="0" smtClean="0" sz="1050" spc="-70">
                <a:solidFill>
                  <a:srgbClr val="950F13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20">
                <a:solidFill>
                  <a:srgbClr val="82181C"/>
                </a:solidFill>
                <a:latin typeface="Times New Roman"/>
                <a:cs typeface="Times New Roman"/>
              </a:rPr>
              <a:t>Moroh&gt;metric</a:t>
            </a:r>
            <a:r>
              <a:rPr dirty="0" smtClean="0" sz="1050" spc="65">
                <a:solidFill>
                  <a:srgbClr val="82181C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-20">
                <a:solidFill>
                  <a:srgbClr val="950F13"/>
                </a:solidFill>
                <a:latin typeface="Times New Roman"/>
                <a:cs typeface="Times New Roman"/>
              </a:rPr>
              <a:t>Analysi</a:t>
            </a:r>
            <a:r>
              <a:rPr dirty="0" smtClean="0" sz="1050" spc="10">
                <a:solidFill>
                  <a:srgbClr val="950F13"/>
                </a:solidFill>
                <a:latin typeface="Times New Roman"/>
                <a:cs typeface="Times New Roman"/>
              </a:rPr>
              <a:t>&lt;</a:t>
            </a:r>
            <a:r>
              <a:rPr dirty="0" smtClean="0" sz="1050" spc="185">
                <a:solidFill>
                  <a:srgbClr val="1C4F1D"/>
                </a:solidFill>
                <a:latin typeface="Times New Roman"/>
                <a:cs typeface="Times New Roman"/>
              </a:rPr>
              <a:t>)</a:t>
            </a:r>
            <a:endParaRPr sz="105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5429094" y="394010"/>
            <a:ext cx="1319530" cy="19494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200">
                <a:solidFill>
                  <a:srgbClr val="1C4F1D"/>
                </a:solidFill>
                <a:latin typeface="Times New Roman"/>
                <a:cs typeface="Times New Roman"/>
              </a:rPr>
              <a:t>Dr.</a:t>
            </a:r>
            <a:r>
              <a:rPr dirty="0" smtClean="0" sz="1200" spc="-25">
                <a:solidFill>
                  <a:srgbClr val="1C4F1D"/>
                </a:solidFill>
                <a:latin typeface="Times New Roman"/>
                <a:cs typeface="Times New Roman"/>
              </a:rPr>
              <a:t> </a:t>
            </a:r>
            <a:r>
              <a:rPr dirty="0" smtClean="0" sz="1200" spc="-70" i="1">
                <a:solidFill>
                  <a:srgbClr val="1C4F1D"/>
                </a:solidFill>
                <a:latin typeface="Times New Roman"/>
                <a:cs typeface="Times New Roman"/>
              </a:rPr>
              <a:t>Aurass</a:t>
            </a:r>
            <a:r>
              <a:rPr dirty="0" smtClean="0" sz="1200" spc="-20" i="1">
                <a:solidFill>
                  <a:srgbClr val="1C4F1D"/>
                </a:solidFill>
                <a:latin typeface="Times New Roman"/>
                <a:cs typeface="Times New Roman"/>
              </a:rPr>
              <a:t> </a:t>
            </a:r>
            <a:r>
              <a:rPr dirty="0" smtClean="0" sz="1200" spc="-90">
                <a:solidFill>
                  <a:srgbClr val="1C4F1D"/>
                </a:solidFill>
                <a:latin typeface="Times New Roman"/>
                <a:cs typeface="Times New Roman"/>
              </a:rPr>
              <a:t>Mu:hi</a:t>
            </a:r>
            <a:r>
              <a:rPr dirty="0" smtClean="0" sz="1200" spc="-100">
                <a:solidFill>
                  <a:srgbClr val="1C4F1D"/>
                </a:solidFill>
                <a:latin typeface="Times New Roman"/>
                <a:cs typeface="Times New Roman"/>
              </a:rPr>
              <a:t> </a:t>
            </a:r>
            <a:r>
              <a:rPr dirty="0" smtClean="0" sz="1200" spc="-15">
                <a:solidFill>
                  <a:srgbClr val="1C4F1D"/>
                </a:solidFill>
                <a:latin typeface="Times New Roman"/>
                <a:cs typeface="Times New Roman"/>
              </a:rPr>
              <a:t>Taha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979758" y="677590"/>
            <a:ext cx="5807710" cy="585660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algn="just" marL="12700" marR="1861185">
              <a:lnSpc>
                <a:spcPct val="100000"/>
              </a:lnSpc>
            </a:pP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sink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areas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input</a:t>
            </a:r>
            <a:r>
              <a:rPr dirty="0" smtClean="0" sz="1250" spc="-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-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output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from</a:t>
            </a:r>
            <a:r>
              <a:rPr dirty="0" smtClean="0" sz="1250" spc="-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-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Watershed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tool.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1000"/>
              </a:lnSpc>
              <a:spcBef>
                <a:spcPts val="42"/>
              </a:spcBef>
            </a:pPr>
            <a:endParaRPr sz="1000"/>
          </a:p>
          <a:p>
            <a:pPr algn="just" marL="12700" marR="24765">
              <a:lnSpc>
                <a:spcPct val="148800"/>
              </a:lnSpc>
              <a:buClr>
                <a:srgbClr val="030303"/>
              </a:buClr>
              <a:buFont typeface="Times New Roman"/>
              <a:buAutoNum type="arabicPeriod" startAt="4"/>
              <a:tabLst>
                <a:tab pos="190500" algn="l"/>
              </a:tabLst>
            </a:pP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Create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9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-1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raster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containing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-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lowest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0">
                <a:solidFill>
                  <a:srgbClr val="030303"/>
                </a:solidFill>
                <a:latin typeface="Times New Roman"/>
                <a:cs typeface="Times New Roman"/>
              </a:rPr>
              <a:t>eleval:i</a:t>
            </a:r>
            <a:r>
              <a:rPr dirty="0" smtClean="0" sz="1250" spc="-1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on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00" spc="-8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400" spc="-60">
                <a:solidFill>
                  <a:srgbClr val="030303"/>
                </a:solidFill>
                <a:latin typeface="Times New Roman"/>
                <a:cs typeface="Times New Roman"/>
              </a:rPr>
              <a:t>!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ong</a:t>
            </a:r>
            <a:r>
              <a:rPr dirty="0" smtClean="0" sz="1250" spc="-1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-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boundary</a:t>
            </a:r>
            <a:r>
              <a:rPr dirty="0" smtClean="0" sz="1250" spc="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-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each</a:t>
            </a:r>
            <a:r>
              <a:rPr dirty="0" smtClean="0" sz="1250" spc="-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watershed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with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Zonal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Fill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tool</a:t>
            </a:r>
            <a:r>
              <a:rPr dirty="0" smtClean="0" sz="1250" spc="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(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this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corresponds</a:t>
            </a:r>
            <a:r>
              <a:rPr dirty="0" smtClean="0" sz="1250" spc="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elevation</a:t>
            </a:r>
            <a:r>
              <a:rPr dirty="0" smtClean="0" sz="1250" spc="1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at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which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flow</a:t>
            </a:r>
            <a:r>
              <a:rPr dirty="0" smtClean="0" sz="1250" spc="-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would</a:t>
            </a:r>
            <a:r>
              <a:rPr dirty="0" smtClean="0" sz="1250" spc="9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leave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-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basin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after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filling</a:t>
            </a:r>
            <a:r>
              <a:rPr dirty="0" smtClean="0" sz="1250" spc="-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-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rim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)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: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1000"/>
              </a:lnSpc>
              <a:buClr>
                <a:srgbClr val="030303"/>
              </a:buClr>
              <a:buFont typeface="Times New Roman"/>
              <a:buAutoNum type="arabicPeriod" startAt="4"/>
            </a:pPr>
            <a:endParaRPr sz="1000"/>
          </a:p>
          <a:p>
            <a:pPr>
              <a:lnSpc>
                <a:spcPts val="1100"/>
              </a:lnSpc>
              <a:spcBef>
                <a:spcPts val="87"/>
              </a:spcBef>
              <a:buClr>
                <a:srgbClr val="030303"/>
              </a:buClr>
              <a:buFont typeface="Times New Roman"/>
              <a:buAutoNum type="arabicPeriod" startAt="4"/>
            </a:pPr>
            <a:endParaRPr sz="1100"/>
          </a:p>
          <a:p>
            <a:pPr algn="ctr" marR="25400">
              <a:lnSpc>
                <a:spcPct val="100000"/>
              </a:lnSpc>
            </a:pPr>
            <a:r>
              <a:rPr dirty="0" smtClean="0" sz="1200" spc="65" i="1">
                <a:solidFill>
                  <a:srgbClr val="030303"/>
                </a:solidFill>
                <a:latin typeface="Arial"/>
                <a:cs typeface="Arial"/>
              </a:rPr>
              <a:t>sink_max</a:t>
            </a:r>
            <a:r>
              <a:rPr dirty="0" smtClean="0" sz="1200" spc="65" i="1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1200" spc="114" i="1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1250" spc="335">
                <a:solidFill>
                  <a:srgbClr val="030303"/>
                </a:solidFill>
                <a:latin typeface="Arial"/>
                <a:cs typeface="Arial"/>
              </a:rPr>
              <a:t>=</a:t>
            </a:r>
            <a:r>
              <a:rPr dirty="0" smtClean="0" sz="1250" spc="160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1200" spc="45" i="1">
                <a:solidFill>
                  <a:srgbClr val="030303"/>
                </a:solidFill>
                <a:latin typeface="Arial"/>
                <a:cs typeface="Arial"/>
              </a:rPr>
              <a:t>ZonalFill</a:t>
            </a:r>
            <a:r>
              <a:rPr dirty="0" smtClean="0" sz="1200" spc="40" i="1">
                <a:solidFill>
                  <a:srgbClr val="030303"/>
                </a:solidFill>
                <a:latin typeface="Arial"/>
                <a:cs typeface="Arial"/>
              </a:rPr>
              <a:t>(</a:t>
            </a:r>
            <a:r>
              <a:rPr dirty="0" smtClean="0" sz="1200" spc="45" i="1">
                <a:solidFill>
                  <a:srgbClr val="030303"/>
                </a:solidFill>
                <a:latin typeface="Arial"/>
                <a:cs typeface="Arial"/>
              </a:rPr>
              <a:t>sink_area.s,</a:t>
            </a:r>
            <a:r>
              <a:rPr dirty="0" smtClean="0" sz="1200" spc="120" i="1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1200" spc="5" i="1">
                <a:solidFill>
                  <a:srgbClr val="030303"/>
                </a:solidFill>
                <a:latin typeface="Arial"/>
                <a:cs typeface="Arial"/>
              </a:rPr>
              <a:t>elev_ra.s</a:t>
            </a:r>
            <a:r>
              <a:rPr dirty="0" smtClean="0" sz="1200" spc="5" i="1">
                <a:solidFill>
                  <a:srgbClr val="030303"/>
                </a:solidFill>
                <a:latin typeface="Arial"/>
                <a:cs typeface="Arial"/>
              </a:rPr>
              <a:t>)</a:t>
            </a:r>
            <a:endParaRPr sz="1200">
              <a:latin typeface="Arial"/>
              <a:cs typeface="Arial"/>
            </a:endParaRPr>
          </a:p>
          <a:p>
            <a:pPr>
              <a:lnSpc>
                <a:spcPts val="1200"/>
              </a:lnSpc>
              <a:spcBef>
                <a:spcPts val="29"/>
              </a:spcBef>
            </a:pPr>
            <a:endParaRPr sz="1200"/>
          </a:p>
          <a:p>
            <a:pPr algn="just" marL="12700" marR="27305" indent="10795">
              <a:lnSpc>
                <a:spcPct val="152200"/>
              </a:lnSpc>
              <a:buClr>
                <a:srgbClr val="030303"/>
              </a:buClr>
              <a:buFont typeface="Times New Roman"/>
              <a:buAutoNum type="arabicPeriod" startAt="5"/>
              <a:tabLst>
                <a:tab pos="190500" algn="l"/>
              </a:tabLst>
            </a:pP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Use</a:t>
            </a:r>
            <a:r>
              <a:rPr dirty="0" smtClean="0" sz="1250" spc="-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Minus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tool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subtract</a:t>
            </a:r>
            <a:r>
              <a:rPr dirty="0" smtClean="0" sz="1250" spc="-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minimum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value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from</a:t>
            </a:r>
            <a:r>
              <a:rPr dirty="0" smtClean="0" sz="1250" spc="-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-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maximum</a:t>
            </a:r>
            <a:r>
              <a:rPr dirty="0" smtClean="0" sz="1250" spc="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value</a:t>
            </a:r>
            <a:r>
              <a:rPr dirty="0" smtClean="0" sz="1250" spc="-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find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depth</a:t>
            </a:r>
            <a:r>
              <a:rPr dirty="0" smtClean="0" sz="1250" spc="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again: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1000"/>
              </a:lnSpc>
            </a:pPr>
            <a:endParaRPr sz="1000"/>
          </a:p>
          <a:p>
            <a:pPr>
              <a:lnSpc>
                <a:spcPts val="1100"/>
              </a:lnSpc>
              <a:spcBef>
                <a:spcPts val="87"/>
              </a:spcBef>
            </a:pPr>
            <a:endParaRPr sz="1100"/>
          </a:p>
          <a:p>
            <a:pPr algn="ctr" marR="13970">
              <a:lnSpc>
                <a:spcPct val="100000"/>
              </a:lnSpc>
            </a:pPr>
            <a:r>
              <a:rPr dirty="0" smtClean="0" sz="1200" spc="60" i="1">
                <a:solidFill>
                  <a:srgbClr val="030303"/>
                </a:solidFill>
                <a:latin typeface="Arial"/>
                <a:cs typeface="Arial"/>
              </a:rPr>
              <a:t>sink_depth</a:t>
            </a:r>
            <a:r>
              <a:rPr dirty="0" smtClean="0" sz="1200" spc="60" i="1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1200" spc="30" i="1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1250" spc="335">
                <a:solidFill>
                  <a:srgbClr val="030303"/>
                </a:solidFill>
                <a:latin typeface="Arial"/>
                <a:cs typeface="Arial"/>
              </a:rPr>
              <a:t>=</a:t>
            </a:r>
            <a:r>
              <a:rPr dirty="0" smtClean="0" sz="1250" spc="160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1200" spc="75" i="1">
                <a:solidFill>
                  <a:srgbClr val="030303"/>
                </a:solidFill>
                <a:latin typeface="Arial"/>
                <a:cs typeface="Arial"/>
              </a:rPr>
              <a:t>Minus(</a:t>
            </a:r>
            <a:r>
              <a:rPr dirty="0" smtClean="0" sz="1200" spc="70" i="1">
                <a:solidFill>
                  <a:srgbClr val="030303"/>
                </a:solidFill>
                <a:latin typeface="Arial"/>
                <a:cs typeface="Arial"/>
              </a:rPr>
              <a:t>sink_max,</a:t>
            </a:r>
            <a:r>
              <a:rPr dirty="0" smtClean="0" sz="1200" spc="-145" i="1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1200" spc="85" i="1">
                <a:solidFill>
                  <a:srgbClr val="030303"/>
                </a:solidFill>
                <a:latin typeface="Arial"/>
                <a:cs typeface="Arial"/>
              </a:rPr>
              <a:t>sink_min)</a:t>
            </a:r>
            <a:endParaRPr sz="1200">
              <a:latin typeface="Arial"/>
              <a:cs typeface="Arial"/>
            </a:endParaRPr>
          </a:p>
          <a:p>
            <a:pPr>
              <a:lnSpc>
                <a:spcPts val="1200"/>
              </a:lnSpc>
              <a:spcBef>
                <a:spcPts val="29"/>
              </a:spcBef>
            </a:pPr>
            <a:endParaRPr sz="1200"/>
          </a:p>
          <a:p>
            <a:pPr algn="just" marL="23495" marR="31115" indent="423545">
              <a:lnSpc>
                <a:spcPct val="152200"/>
              </a:lnSpc>
            </a:pP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above</a:t>
            </a:r>
            <a:r>
              <a:rPr dirty="0" smtClean="0" sz="1250" spc="9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sequence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can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">
                <a:solidFill>
                  <a:srgbClr val="030303"/>
                </a:solidFill>
                <a:latin typeface="Times New Roman"/>
                <a:cs typeface="Times New Roman"/>
              </a:rPr>
              <a:t>also</a:t>
            </a:r>
            <a:r>
              <a:rPr dirty="0" smtClean="0" sz="1250" spc="-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be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completed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using</a:t>
            </a:r>
            <a:r>
              <a:rPr dirty="0" smtClean="0" sz="1250" spc="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Sink,</a:t>
            </a:r>
            <a:r>
              <a:rPr dirty="0" smtClean="0" sz="1250" spc="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Watershed,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9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Zonal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Statistics,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Zonal</a:t>
            </a:r>
            <a:r>
              <a:rPr dirty="0" smtClean="0" sz="1250" spc="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25">
                <a:solidFill>
                  <a:srgbClr val="030303"/>
                </a:solidFill>
                <a:latin typeface="Times New Roman"/>
                <a:cs typeface="Times New Roman"/>
              </a:rPr>
              <a:t>Fill,</a:t>
            </a:r>
            <a:r>
              <a:rPr dirty="0" smtClean="0" sz="1250" spc="-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Minus</a:t>
            </a:r>
            <a:r>
              <a:rPr dirty="0" smtClean="0" sz="1250" spc="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geoprocessing</a:t>
            </a:r>
            <a:r>
              <a:rPr dirty="0" smtClean="0" sz="1250" spc="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tools.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1400"/>
              </a:lnSpc>
              <a:spcBef>
                <a:spcPts val="85"/>
              </a:spcBef>
            </a:pPr>
            <a:endParaRPr sz="1400"/>
          </a:p>
          <a:p>
            <a:pPr algn="just" marL="23495" marR="4076700">
              <a:lnSpc>
                <a:spcPct val="100000"/>
              </a:lnSpc>
            </a:pPr>
            <a:r>
              <a:rPr dirty="0" smtClean="0" sz="1250" spc="30">
                <a:solidFill>
                  <a:srgbClr val="0E1D3F"/>
                </a:solidFill>
                <a:latin typeface="Times New Roman"/>
                <a:cs typeface="Times New Roman"/>
              </a:rPr>
              <a:t>How</a:t>
            </a:r>
            <a:r>
              <a:rPr dirty="0" smtClean="0" sz="1250" spc="55">
                <a:solidFill>
                  <a:srgbClr val="0E1D3F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245">
                <a:solidFill>
                  <a:srgbClr val="2A282F"/>
                </a:solidFill>
                <a:latin typeface="Times New Roman"/>
                <a:cs typeface="Times New Roman"/>
              </a:rPr>
              <a:t>·</a:t>
            </a:r>
            <a:r>
              <a:rPr dirty="0" smtClean="0" sz="1250" spc="45">
                <a:solidFill>
                  <a:srgbClr val="0E1D3F"/>
                </a:solidFill>
                <a:latin typeface="Times New Roman"/>
                <a:cs typeface="Times New Roman"/>
              </a:rPr>
              <a:t>watel'S</a:t>
            </a:r>
            <a:r>
              <a:rPr dirty="0" smtClean="0" sz="1250" spc="50" u="sng">
                <a:solidFill>
                  <a:srgbClr val="0E1D3F"/>
                </a:solidFill>
                <a:latin typeface="Times New Roman"/>
                <a:cs typeface="Times New Roman"/>
              </a:rPr>
              <a:t>hed</a:t>
            </a:r>
            <a:r>
              <a:rPr dirty="0" smtClean="0" sz="1250" spc="125">
                <a:solidFill>
                  <a:srgbClr val="0E1D3F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75">
                <a:solidFill>
                  <a:srgbClr val="0E1D3F"/>
                </a:solidFill>
                <a:latin typeface="Times New Roman"/>
                <a:cs typeface="Times New Roman"/>
              </a:rPr>
              <a:t>work</a:t>
            </a:r>
            <a:r>
              <a:rPr dirty="0" smtClean="0" sz="1250" spc="145">
                <a:solidFill>
                  <a:srgbClr val="0E1D3F"/>
                </a:solidFill>
                <a:latin typeface="Times New Roman"/>
                <a:cs typeface="Times New Roman"/>
              </a:rPr>
              <a:t>s</a:t>
            </a:r>
            <a:r>
              <a:rPr dirty="0" smtClean="0" sz="1250" spc="90">
                <a:solidFill>
                  <a:srgbClr val="2A282F"/>
                </a:solidFill>
                <a:latin typeface="Times New Roman"/>
                <a:cs typeface="Times New Roman"/>
              </a:rPr>
              <a:t>: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650"/>
              </a:lnSpc>
              <a:spcBef>
                <a:spcPts val="34"/>
              </a:spcBef>
            </a:pPr>
            <a:endParaRPr sz="650"/>
          </a:p>
          <a:p>
            <a:pPr algn="just" marL="12700" marR="12700" indent="434340">
              <a:lnSpc>
                <a:spcPct val="153400"/>
              </a:lnSpc>
            </a:pPr>
            <a:r>
              <a:rPr dirty="0" smtClean="0" sz="1250" spc="160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watershed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9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upslope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area</a:t>
            </a:r>
            <a:r>
              <a:rPr dirty="0" smtClean="0" sz="1250" spc="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that</a:t>
            </a:r>
            <a:r>
              <a:rPr dirty="0" smtClean="0" sz="1250" spc="1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contributes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75">
                <a:solidFill>
                  <a:srgbClr val="030303"/>
                </a:solidFill>
                <a:latin typeface="Times New Roman"/>
                <a:cs typeface="Times New Roman"/>
              </a:rPr>
              <a:t>flow-generally</a:t>
            </a:r>
            <a:r>
              <a:rPr dirty="0" smtClean="0" sz="1250" spc="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14">
                <a:solidFill>
                  <a:srgbClr val="030303"/>
                </a:solidFill>
                <a:latin typeface="Times New Roman"/>
                <a:cs typeface="Times New Roman"/>
              </a:rPr>
              <a:t>water-to</a:t>
            </a:r>
            <a:r>
              <a:rPr dirty="0" smtClean="0" sz="1250" spc="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9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common</a:t>
            </a:r>
            <a:r>
              <a:rPr dirty="0" smtClean="0" sz="1250" spc="1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outlet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as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concentrated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drainage.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It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can</a:t>
            </a:r>
            <a:r>
              <a:rPr dirty="0" smtClean="0" sz="1250" spc="-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70">
                <a:solidFill>
                  <a:srgbClr val="030303"/>
                </a:solidFill>
                <a:latin typeface="Times New Roman"/>
                <a:cs typeface="Times New Roman"/>
              </a:rPr>
              <a:t>be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part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9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-9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larger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watershed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9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can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also</a:t>
            </a:r>
            <a:r>
              <a:rPr dirty="0" smtClean="0" sz="1250" spc="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contain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smaller</a:t>
            </a:r>
            <a:r>
              <a:rPr dirty="0" smtClean="0" sz="1250" spc="-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watersheds,</a:t>
            </a:r>
            <a:r>
              <a:rPr dirty="0" smtClean="0" sz="1250" spc="1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called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subbasins.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-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boundaries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between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watersheds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are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termed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drainage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9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divides.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outlet,</a:t>
            </a:r>
            <a:r>
              <a:rPr dirty="0" smtClean="0" sz="1250" spc="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or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pour</a:t>
            </a:r>
            <a:r>
              <a:rPr dirty="0" smtClean="0" sz="1250" spc="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point,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point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on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surface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at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which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water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flows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out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">
                <a:solidFill>
                  <a:srgbClr val="030303"/>
                </a:solidFill>
                <a:latin typeface="Times New Roman"/>
                <a:cs typeface="Times New Roman"/>
              </a:rPr>
              <a:t>an</a:t>
            </a:r>
            <a:r>
              <a:rPr dirty="0" smtClean="0" sz="1250" spc="-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70">
                <a:solidFill>
                  <a:srgbClr val="030303"/>
                </a:solidFill>
                <a:latin typeface="Times New Roman"/>
                <a:cs typeface="Times New Roman"/>
              </a:rPr>
              <a:t>area</a:t>
            </a:r>
            <a:r>
              <a:rPr dirty="0" smtClean="0" sz="1250" spc="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It</a:t>
            </a:r>
            <a:r>
              <a:rPr dirty="0" smtClean="0" sz="1250" spc="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-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">
                <a:solidFill>
                  <a:srgbClr val="030303"/>
                </a:solidFill>
                <a:latin typeface="Times New Roman"/>
                <a:cs typeface="Times New Roman"/>
              </a:rPr>
              <a:t>I</a:t>
            </a:r>
            <a:r>
              <a:rPr dirty="0" smtClean="0" sz="1250" spc="-1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owest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point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along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boundary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9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watershed.</a:t>
            </a:r>
            <a:endParaRPr sz="125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4581602" y="7570747"/>
            <a:ext cx="1731645" cy="27305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baseline="-9259" sz="2250" spc="1717">
                <a:solidFill>
                  <a:srgbClr val="1C4F1D"/>
                </a:solidFill>
                <a:latin typeface="Arial"/>
                <a:cs typeface="Arial"/>
              </a:rPr>
              <a:t>D</a:t>
            </a:r>
            <a:r>
              <a:rPr dirty="0" smtClean="0" baseline="-9259" sz="2250" spc="1717">
                <a:solidFill>
                  <a:srgbClr val="1C4F1D"/>
                </a:solidFill>
                <a:latin typeface="Arial"/>
                <a:cs typeface="Arial"/>
              </a:rPr>
              <a:t> </a:t>
            </a:r>
            <a:r>
              <a:rPr dirty="0" smtClean="0" baseline="-9259" sz="2250" spc="-254">
                <a:solidFill>
                  <a:srgbClr val="1C4F1D"/>
                </a:solidFill>
                <a:latin typeface="Arial"/>
                <a:cs typeface="Arial"/>
              </a:rPr>
              <a:t> </a:t>
            </a:r>
            <a:r>
              <a:rPr dirty="0" smtClean="0" sz="1000" spc="5">
                <a:solidFill>
                  <a:srgbClr val="57545B"/>
                </a:solidFill>
                <a:latin typeface="Arial"/>
                <a:cs typeface="Arial"/>
              </a:rPr>
              <a:t>W</a:t>
            </a:r>
            <a:r>
              <a:rPr dirty="0" smtClean="0" sz="1000" spc="50">
                <a:solidFill>
                  <a:srgbClr val="2A282F"/>
                </a:solidFill>
                <a:latin typeface="Arial"/>
                <a:cs typeface="Arial"/>
              </a:rPr>
              <a:t>a</a:t>
            </a:r>
            <a:r>
              <a:rPr dirty="0" smtClean="0" sz="1000" spc="70">
                <a:solidFill>
                  <a:srgbClr val="413F49"/>
                </a:solidFill>
                <a:latin typeface="Arial"/>
                <a:cs typeface="Arial"/>
              </a:rPr>
              <a:t>t</a:t>
            </a:r>
            <a:r>
              <a:rPr dirty="0" smtClean="0" sz="1000" spc="50">
                <a:solidFill>
                  <a:srgbClr val="2A282F"/>
                </a:solidFill>
                <a:latin typeface="Arial"/>
                <a:cs typeface="Arial"/>
              </a:rPr>
              <a:t>e</a:t>
            </a:r>
            <a:r>
              <a:rPr dirty="0" smtClean="0" sz="1000" spc="10">
                <a:solidFill>
                  <a:srgbClr val="57545B"/>
                </a:solidFill>
                <a:latin typeface="Arial"/>
                <a:cs typeface="Arial"/>
              </a:rPr>
              <a:t>r</a:t>
            </a:r>
            <a:r>
              <a:rPr dirty="0" smtClean="0" sz="1000" spc="110">
                <a:solidFill>
                  <a:srgbClr val="2A282F"/>
                </a:solidFill>
                <a:latin typeface="Arial"/>
                <a:cs typeface="Arial"/>
              </a:rPr>
              <a:t>s</a:t>
            </a:r>
            <a:r>
              <a:rPr dirty="0" smtClean="0" sz="1000" spc="55">
                <a:solidFill>
                  <a:srgbClr val="413F49"/>
                </a:solidFill>
                <a:latin typeface="Arial"/>
                <a:cs typeface="Arial"/>
              </a:rPr>
              <a:t>h</a:t>
            </a:r>
            <a:r>
              <a:rPr dirty="0" smtClean="0" sz="1000" spc="65">
                <a:solidFill>
                  <a:srgbClr val="2A282F"/>
                </a:solidFill>
                <a:latin typeface="Arial"/>
                <a:cs typeface="Arial"/>
              </a:rPr>
              <a:t>ed</a:t>
            </a:r>
            <a:r>
              <a:rPr dirty="0" smtClean="0" sz="1000" spc="55">
                <a:solidFill>
                  <a:srgbClr val="2A282F"/>
                </a:solidFill>
                <a:latin typeface="Arial"/>
                <a:cs typeface="Arial"/>
              </a:rPr>
              <a:t> </a:t>
            </a:r>
            <a:r>
              <a:rPr dirty="0" smtClean="0" sz="1000" spc="70">
                <a:solidFill>
                  <a:srgbClr val="2A282F"/>
                </a:solidFill>
                <a:latin typeface="Arial"/>
                <a:cs typeface="Arial"/>
              </a:rPr>
              <a:t>bo</a:t>
            </a:r>
            <a:r>
              <a:rPr dirty="0" smtClean="0" sz="1000" spc="25">
                <a:solidFill>
                  <a:srgbClr val="2A282F"/>
                </a:solidFill>
                <a:latin typeface="Arial"/>
                <a:cs typeface="Arial"/>
              </a:rPr>
              <a:t>u</a:t>
            </a:r>
            <a:r>
              <a:rPr dirty="0" smtClean="0" sz="1000" spc="55">
                <a:solidFill>
                  <a:srgbClr val="413F49"/>
                </a:solidFill>
                <a:latin typeface="Arial"/>
                <a:cs typeface="Arial"/>
              </a:rPr>
              <a:t>n</a:t>
            </a:r>
            <a:r>
              <a:rPr dirty="0" smtClean="0" sz="1000" spc="40">
                <a:solidFill>
                  <a:srgbClr val="2A282F"/>
                </a:solidFill>
                <a:latin typeface="Arial"/>
                <a:cs typeface="Arial"/>
              </a:rPr>
              <a:t>d</a:t>
            </a:r>
            <a:r>
              <a:rPr dirty="0" smtClean="0" sz="1000" spc="65">
                <a:solidFill>
                  <a:srgbClr val="2A282F"/>
                </a:solidFill>
                <a:latin typeface="Arial"/>
                <a:cs typeface="Arial"/>
              </a:rPr>
              <a:t>a</a:t>
            </a:r>
            <a:r>
              <a:rPr dirty="0" smtClean="0" sz="1000" spc="150">
                <a:solidFill>
                  <a:srgbClr val="57545B"/>
                </a:solidFill>
                <a:latin typeface="Arial"/>
                <a:cs typeface="Arial"/>
              </a:rPr>
              <a:t>ry</a:t>
            </a:r>
            <a:endParaRPr sz="1000">
              <a:latin typeface="Arial"/>
              <a:cs typeface="Arial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3343817" y="7847824"/>
            <a:ext cx="1530350" cy="107315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algn="r" marR="12700">
              <a:lnSpc>
                <a:spcPts val="1360"/>
              </a:lnSpc>
            </a:pPr>
            <a:r>
              <a:rPr dirty="0" smtClean="0" sz="1250" spc="1110">
                <a:solidFill>
                  <a:srgbClr val="2F4931"/>
                </a:solidFill>
                <a:latin typeface="Arial"/>
                <a:cs typeface="Arial"/>
              </a:rPr>
              <a:t>D</a:t>
            </a:r>
            <a:endParaRPr sz="1250">
              <a:latin typeface="Arial"/>
              <a:cs typeface="Arial"/>
            </a:endParaRPr>
          </a:p>
          <a:p>
            <a:pPr algn="r" marR="23495">
              <a:lnSpc>
                <a:spcPts val="1795"/>
              </a:lnSpc>
            </a:pPr>
            <a:r>
              <a:rPr dirty="0" smtClean="0" sz="2100" spc="-295">
                <a:solidFill>
                  <a:srgbClr val="747474"/>
                </a:solidFill>
                <a:latin typeface="Arial"/>
                <a:cs typeface="Arial"/>
              </a:rPr>
              <a:t>--....</a:t>
            </a:r>
            <a:endParaRPr sz="2100">
              <a:latin typeface="Arial"/>
              <a:cs typeface="Arial"/>
            </a:endParaRPr>
          </a:p>
          <a:p>
            <a:pPr algn="r" marR="23495">
              <a:lnSpc>
                <a:spcPts val="1880"/>
              </a:lnSpc>
            </a:pPr>
            <a:r>
              <a:rPr dirty="0" smtClean="0" sz="2100" spc="-295">
                <a:solidFill>
                  <a:srgbClr val="7067BF"/>
                </a:solidFill>
                <a:latin typeface="Arial"/>
                <a:cs typeface="Arial"/>
              </a:rPr>
              <a:t>--....</a:t>
            </a:r>
            <a:endParaRPr sz="2100">
              <a:latin typeface="Arial"/>
              <a:cs typeface="Arial"/>
            </a:endParaRPr>
          </a:p>
          <a:p>
            <a:pPr algn="r" marR="64769">
              <a:lnSpc>
                <a:spcPts val="2305"/>
              </a:lnSpc>
            </a:pPr>
            <a:r>
              <a:rPr dirty="0" smtClean="0" sz="2350" spc="160">
                <a:solidFill>
                  <a:srgbClr val="E40F0F"/>
                </a:solidFill>
                <a:latin typeface="Times New Roman"/>
                <a:cs typeface="Times New Roman"/>
              </a:rPr>
              <a:t>•</a:t>
            </a:r>
            <a:endParaRPr sz="2350">
              <a:latin typeface="Times New Roman"/>
              <a:cs typeface="Times New Roman"/>
            </a:endParaRPr>
          </a:p>
          <a:p>
            <a:pPr marL="12700">
              <a:lnSpc>
                <a:spcPts val="1015"/>
              </a:lnSpc>
            </a:pPr>
            <a:r>
              <a:rPr dirty="0" smtClean="0" sz="850" spc="45" b="1" i="1">
                <a:solidFill>
                  <a:srgbClr val="747474"/>
                </a:solidFill>
                <a:latin typeface="Arial"/>
                <a:cs typeface="Arial"/>
              </a:rPr>
              <a:t>W</a:t>
            </a:r>
            <a:r>
              <a:rPr dirty="0" smtClean="0" sz="850" spc="-100" b="1" i="1">
                <a:solidFill>
                  <a:srgbClr val="747474"/>
                </a:solidFill>
                <a:latin typeface="Arial"/>
                <a:cs typeface="Arial"/>
              </a:rPr>
              <a:t> </a:t>
            </a:r>
            <a:r>
              <a:rPr dirty="0" smtClean="0" sz="850" spc="80" b="1" i="1">
                <a:solidFill>
                  <a:srgbClr val="2A282F"/>
                </a:solidFill>
                <a:latin typeface="Arial"/>
                <a:cs typeface="Arial"/>
              </a:rPr>
              <a:t>r</a:t>
            </a:r>
            <a:r>
              <a:rPr dirty="0" smtClean="0" sz="850" spc="45" b="1" i="1">
                <a:solidFill>
                  <a:srgbClr val="2A282F"/>
                </a:solidFill>
                <a:latin typeface="Arial"/>
                <a:cs typeface="Arial"/>
              </a:rPr>
              <a:t>e</a:t>
            </a:r>
            <a:r>
              <a:rPr dirty="0" smtClean="0" sz="850" spc="40" b="1" i="1">
                <a:solidFill>
                  <a:srgbClr val="57545B"/>
                </a:solidFill>
                <a:latin typeface="Arial"/>
                <a:cs typeface="Arial"/>
              </a:rPr>
              <a:t>rshed</a:t>
            </a:r>
            <a:r>
              <a:rPr dirty="0" smtClean="0" sz="850" spc="-60" b="1" i="1">
                <a:solidFill>
                  <a:srgbClr val="57545B"/>
                </a:solidFill>
                <a:latin typeface="Arial"/>
                <a:cs typeface="Arial"/>
              </a:rPr>
              <a:t> </a:t>
            </a:r>
            <a:r>
              <a:rPr dirty="0" smtClean="0" sz="850" spc="-30" b="1" i="1">
                <a:solidFill>
                  <a:srgbClr val="413F49"/>
                </a:solidFill>
                <a:latin typeface="Arial"/>
                <a:cs typeface="Arial"/>
              </a:rPr>
              <a:t>compon</a:t>
            </a:r>
            <a:r>
              <a:rPr dirty="0" smtClean="0" sz="850" spc="-160" b="1" i="1">
                <a:solidFill>
                  <a:srgbClr val="413F49"/>
                </a:solidFill>
                <a:latin typeface="Arial"/>
                <a:cs typeface="Arial"/>
              </a:rPr>
              <a:t> </a:t>
            </a:r>
            <a:r>
              <a:rPr dirty="0" smtClean="0" sz="850" spc="-130" b="1" i="1">
                <a:solidFill>
                  <a:srgbClr val="2A282F"/>
                </a:solidFill>
                <a:latin typeface="Arial"/>
                <a:cs typeface="Arial"/>
              </a:rPr>
              <a:t>e</a:t>
            </a:r>
            <a:r>
              <a:rPr dirty="0" smtClean="0" sz="850" spc="30" b="1" i="1">
                <a:solidFill>
                  <a:srgbClr val="413F49"/>
                </a:solidFill>
                <a:latin typeface="Arial"/>
                <a:cs typeface="Arial"/>
              </a:rPr>
              <a:t>n</a:t>
            </a:r>
            <a:r>
              <a:rPr dirty="0" smtClean="0" sz="850" spc="-15" b="1" i="1">
                <a:solidFill>
                  <a:srgbClr val="413F49"/>
                </a:solidFill>
                <a:latin typeface="Arial"/>
                <a:cs typeface="Arial"/>
              </a:rPr>
              <a:t>r</a:t>
            </a:r>
            <a:r>
              <a:rPr dirty="0" smtClean="0" sz="850" spc="165" b="1" i="1">
                <a:solidFill>
                  <a:srgbClr val="2A282F"/>
                </a:solidFill>
                <a:latin typeface="Arial"/>
                <a:cs typeface="Arial"/>
              </a:rPr>
              <a:t>s</a:t>
            </a:r>
            <a:endParaRPr sz="850">
              <a:latin typeface="Arial"/>
              <a:cs typeface="Arial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4949592" y="7788771"/>
            <a:ext cx="1348105" cy="90170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 marR="254000">
              <a:lnSpc>
                <a:spcPct val="151700"/>
              </a:lnSpc>
            </a:pPr>
            <a:r>
              <a:rPr dirty="0" smtClean="0" sz="950" spc="25" b="1">
                <a:solidFill>
                  <a:srgbClr val="2A282F"/>
                </a:solidFill>
                <a:latin typeface="Arial"/>
                <a:cs typeface="Arial"/>
              </a:rPr>
              <a:t>Subbas</a:t>
            </a:r>
            <a:r>
              <a:rPr dirty="0" smtClean="0" sz="950" spc="45" b="1">
                <a:solidFill>
                  <a:srgbClr val="2A282F"/>
                </a:solidFill>
                <a:latin typeface="Arial"/>
                <a:cs typeface="Arial"/>
              </a:rPr>
              <a:t>i</a:t>
            </a:r>
            <a:r>
              <a:rPr dirty="0" smtClean="0" sz="950" spc="80" b="1">
                <a:solidFill>
                  <a:srgbClr val="413F49"/>
                </a:solidFill>
                <a:latin typeface="Arial"/>
                <a:cs typeface="Arial"/>
              </a:rPr>
              <a:t>n</a:t>
            </a:r>
            <a:r>
              <a:rPr dirty="0" smtClean="0" sz="950" spc="35" b="1">
                <a:solidFill>
                  <a:srgbClr val="413F49"/>
                </a:solidFill>
                <a:latin typeface="Arial"/>
                <a:cs typeface="Arial"/>
              </a:rPr>
              <a:t> </a:t>
            </a:r>
            <a:r>
              <a:rPr dirty="0" smtClean="0" sz="1000" spc="105" b="1">
                <a:solidFill>
                  <a:srgbClr val="413F49"/>
                </a:solidFill>
                <a:latin typeface="Arial"/>
                <a:cs typeface="Arial"/>
              </a:rPr>
              <a:t>D</a:t>
            </a:r>
            <a:r>
              <a:rPr dirty="0" smtClean="0" sz="1000" spc="5" b="1">
                <a:solidFill>
                  <a:srgbClr val="413F49"/>
                </a:solidFill>
                <a:latin typeface="Arial"/>
                <a:cs typeface="Arial"/>
              </a:rPr>
              <a:t>r</a:t>
            </a:r>
            <a:r>
              <a:rPr dirty="0" smtClean="0" sz="1000" spc="25" b="1">
                <a:solidFill>
                  <a:srgbClr val="2A282F"/>
                </a:solidFill>
                <a:latin typeface="Arial"/>
                <a:cs typeface="Arial"/>
              </a:rPr>
              <a:t>a</a:t>
            </a:r>
            <a:r>
              <a:rPr dirty="0" smtClean="0" sz="1000" spc="5" b="1">
                <a:solidFill>
                  <a:srgbClr val="2A282F"/>
                </a:solidFill>
                <a:latin typeface="Arial"/>
                <a:cs typeface="Arial"/>
              </a:rPr>
              <a:t>i</a:t>
            </a:r>
            <a:r>
              <a:rPr dirty="0" smtClean="0" sz="1000" spc="-10" b="1">
                <a:solidFill>
                  <a:srgbClr val="413F49"/>
                </a:solidFill>
                <a:latin typeface="Arial"/>
                <a:cs typeface="Arial"/>
              </a:rPr>
              <a:t>n</a:t>
            </a:r>
            <a:r>
              <a:rPr dirty="0" smtClean="0" sz="1000" spc="20" b="1">
                <a:solidFill>
                  <a:srgbClr val="2A282F"/>
                </a:solidFill>
                <a:latin typeface="Arial"/>
                <a:cs typeface="Arial"/>
              </a:rPr>
              <a:t>age</a:t>
            </a:r>
            <a:r>
              <a:rPr dirty="0" smtClean="0" sz="1000" spc="105" b="1">
                <a:solidFill>
                  <a:srgbClr val="2A282F"/>
                </a:solidFill>
                <a:latin typeface="Arial"/>
                <a:cs typeface="Arial"/>
              </a:rPr>
              <a:t> </a:t>
            </a:r>
            <a:r>
              <a:rPr dirty="0" smtClean="0" sz="1000" spc="-10" b="1">
                <a:solidFill>
                  <a:srgbClr val="2A282F"/>
                </a:solidFill>
                <a:latin typeface="Arial"/>
                <a:cs typeface="Arial"/>
              </a:rPr>
              <a:t>d</a:t>
            </a:r>
            <a:r>
              <a:rPr dirty="0" smtClean="0" sz="1000" spc="-15" b="1">
                <a:solidFill>
                  <a:srgbClr val="2A282F"/>
                </a:solidFill>
                <a:latin typeface="Arial"/>
                <a:cs typeface="Arial"/>
              </a:rPr>
              <a:t>i</a:t>
            </a:r>
            <a:r>
              <a:rPr dirty="0" smtClean="0" sz="1000" spc="55" b="1">
                <a:solidFill>
                  <a:srgbClr val="57545B"/>
                </a:solidFill>
                <a:latin typeface="Arial"/>
                <a:cs typeface="Arial"/>
              </a:rPr>
              <a:t>v</a:t>
            </a:r>
            <a:r>
              <a:rPr dirty="0" smtClean="0" sz="1000" spc="20" b="1">
                <a:solidFill>
                  <a:srgbClr val="2A282F"/>
                </a:solidFill>
                <a:latin typeface="Arial"/>
                <a:cs typeface="Arial"/>
              </a:rPr>
              <a:t>ides</a:t>
            </a:r>
            <a:r>
              <a:rPr dirty="0" smtClean="0" sz="1000" spc="10" b="1">
                <a:solidFill>
                  <a:srgbClr val="2A282F"/>
                </a:solidFill>
                <a:latin typeface="Arial"/>
                <a:cs typeface="Arial"/>
              </a:rPr>
              <a:t> </a:t>
            </a:r>
            <a:r>
              <a:rPr dirty="0" smtClean="0" sz="1000" spc="25" b="1">
                <a:solidFill>
                  <a:srgbClr val="2A282F"/>
                </a:solidFill>
                <a:latin typeface="Arial"/>
                <a:cs typeface="Arial"/>
              </a:rPr>
              <a:t>S</a:t>
            </a:r>
            <a:r>
              <a:rPr dirty="0" smtClean="0" sz="1000" spc="25" b="1">
                <a:solidFill>
                  <a:srgbClr val="413F49"/>
                </a:solidFill>
                <a:latin typeface="Arial"/>
                <a:cs typeface="Arial"/>
              </a:rPr>
              <a:t>t</a:t>
            </a:r>
            <a:r>
              <a:rPr dirty="0" smtClean="0" sz="1000" spc="40" b="1">
                <a:solidFill>
                  <a:srgbClr val="413F49"/>
                </a:solidFill>
                <a:latin typeface="Arial"/>
                <a:cs typeface="Arial"/>
              </a:rPr>
              <a:t>r</a:t>
            </a:r>
            <a:r>
              <a:rPr dirty="0" smtClean="0" sz="1000" spc="60" b="1">
                <a:solidFill>
                  <a:srgbClr val="2A282F"/>
                </a:solidFill>
                <a:latin typeface="Arial"/>
                <a:cs typeface="Arial"/>
              </a:rPr>
              <a:t>eam</a:t>
            </a:r>
            <a:r>
              <a:rPr dirty="0" smtClean="0" sz="1000" spc="85" b="1">
                <a:solidFill>
                  <a:srgbClr val="2A282F"/>
                </a:solidFill>
                <a:latin typeface="Arial"/>
                <a:cs typeface="Arial"/>
              </a:rPr>
              <a:t> </a:t>
            </a:r>
            <a:r>
              <a:rPr dirty="0" smtClean="0" sz="1000" spc="-10" b="1">
                <a:solidFill>
                  <a:srgbClr val="413F49"/>
                </a:solidFill>
                <a:latin typeface="Arial"/>
                <a:cs typeface="Arial"/>
              </a:rPr>
              <a:t>n</a:t>
            </a:r>
            <a:r>
              <a:rPr dirty="0" smtClean="0" sz="1000" spc="55" b="1">
                <a:solidFill>
                  <a:srgbClr val="2A282F"/>
                </a:solidFill>
                <a:latin typeface="Arial"/>
                <a:cs typeface="Arial"/>
              </a:rPr>
              <a:t>e</a:t>
            </a:r>
            <a:r>
              <a:rPr dirty="0" smtClean="0" sz="1000" spc="0" b="1">
                <a:solidFill>
                  <a:srgbClr val="413F49"/>
                </a:solidFill>
                <a:latin typeface="Arial"/>
                <a:cs typeface="Arial"/>
              </a:rPr>
              <a:t>t</a:t>
            </a:r>
            <a:r>
              <a:rPr dirty="0" smtClean="0" sz="1000" spc="10" b="1">
                <a:solidFill>
                  <a:srgbClr val="413F49"/>
                </a:solidFill>
                <a:latin typeface="Arial"/>
                <a:cs typeface="Arial"/>
              </a:rPr>
              <a:t>w</a:t>
            </a:r>
            <a:r>
              <a:rPr dirty="0" smtClean="0" sz="1000" spc="-5" b="1">
                <a:solidFill>
                  <a:srgbClr val="2A282F"/>
                </a:solidFill>
                <a:latin typeface="Arial"/>
                <a:cs typeface="Arial"/>
              </a:rPr>
              <a:t>o</a:t>
            </a:r>
            <a:r>
              <a:rPr dirty="0" smtClean="0" sz="1000" spc="85" b="1">
                <a:solidFill>
                  <a:srgbClr val="57545B"/>
                </a:solidFill>
                <a:latin typeface="Arial"/>
                <a:cs typeface="Arial"/>
              </a:rPr>
              <a:t>rk</a:t>
            </a:r>
            <a:endParaRPr sz="10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465"/>
              </a:spcBef>
            </a:pPr>
            <a:r>
              <a:rPr dirty="0" smtClean="0" sz="1000" spc="0">
                <a:solidFill>
                  <a:srgbClr val="413F49"/>
                </a:solidFill>
                <a:latin typeface="Arial"/>
                <a:cs typeface="Arial"/>
              </a:rPr>
              <a:t>O</a:t>
            </a:r>
            <a:r>
              <a:rPr dirty="0" smtClean="0" sz="1000" spc="55">
                <a:solidFill>
                  <a:srgbClr val="2A282F"/>
                </a:solidFill>
                <a:latin typeface="Arial"/>
                <a:cs typeface="Arial"/>
              </a:rPr>
              <a:t>u</a:t>
            </a:r>
            <a:r>
              <a:rPr dirty="0" smtClean="0" sz="1000" spc="70">
                <a:solidFill>
                  <a:srgbClr val="413F49"/>
                </a:solidFill>
                <a:latin typeface="Arial"/>
                <a:cs typeface="Arial"/>
              </a:rPr>
              <a:t>t</a:t>
            </a:r>
            <a:r>
              <a:rPr dirty="0" smtClean="0" sz="1000" spc="35">
                <a:solidFill>
                  <a:srgbClr val="3A2359"/>
                </a:solidFill>
                <a:latin typeface="Arial"/>
                <a:cs typeface="Arial"/>
              </a:rPr>
              <a:t>l</a:t>
            </a:r>
            <a:r>
              <a:rPr dirty="0" smtClean="0" sz="1000" spc="50">
                <a:solidFill>
                  <a:srgbClr val="2A282F"/>
                </a:solidFill>
                <a:latin typeface="Arial"/>
                <a:cs typeface="Arial"/>
              </a:rPr>
              <a:t>e</a:t>
            </a:r>
            <a:r>
              <a:rPr dirty="0" smtClean="0" sz="1000" spc="70">
                <a:solidFill>
                  <a:srgbClr val="413F49"/>
                </a:solidFill>
                <a:latin typeface="Arial"/>
                <a:cs typeface="Arial"/>
              </a:rPr>
              <a:t>ts</a:t>
            </a:r>
            <a:r>
              <a:rPr dirty="0" smtClean="0" sz="1000" spc="25">
                <a:solidFill>
                  <a:srgbClr val="413F49"/>
                </a:solidFill>
                <a:latin typeface="Arial"/>
                <a:cs typeface="Arial"/>
              </a:rPr>
              <a:t> </a:t>
            </a:r>
            <a:r>
              <a:rPr dirty="0" smtClean="0" sz="1000" spc="100">
                <a:solidFill>
                  <a:srgbClr val="57545B"/>
                </a:solidFill>
                <a:latin typeface="Arial"/>
                <a:cs typeface="Arial"/>
              </a:rPr>
              <a:t>(</a:t>
            </a:r>
            <a:r>
              <a:rPr dirty="0" smtClean="0" sz="1000" spc="70">
                <a:solidFill>
                  <a:srgbClr val="2A282F"/>
                </a:solidFill>
                <a:latin typeface="Arial"/>
                <a:cs typeface="Arial"/>
              </a:rPr>
              <a:t>po</a:t>
            </a:r>
            <a:r>
              <a:rPr dirty="0" smtClean="0" sz="1000" spc="25">
                <a:solidFill>
                  <a:srgbClr val="2A282F"/>
                </a:solidFill>
                <a:latin typeface="Arial"/>
                <a:cs typeface="Arial"/>
              </a:rPr>
              <a:t>u</a:t>
            </a:r>
            <a:r>
              <a:rPr dirty="0" smtClean="0" sz="1000" spc="175">
                <a:solidFill>
                  <a:srgbClr val="57545B"/>
                </a:solidFill>
                <a:latin typeface="Arial"/>
                <a:cs typeface="Arial"/>
              </a:rPr>
              <a:t>r</a:t>
            </a:r>
            <a:r>
              <a:rPr dirty="0" smtClean="0" sz="1000" spc="-5">
                <a:solidFill>
                  <a:srgbClr val="57545B"/>
                </a:solidFill>
                <a:latin typeface="Arial"/>
                <a:cs typeface="Arial"/>
              </a:rPr>
              <a:t> </a:t>
            </a:r>
            <a:r>
              <a:rPr dirty="0" smtClean="0" sz="1000" spc="80">
                <a:solidFill>
                  <a:srgbClr val="2A282F"/>
                </a:solidFill>
                <a:latin typeface="Arial"/>
                <a:cs typeface="Arial"/>
              </a:rPr>
              <a:t>po</a:t>
            </a:r>
            <a:r>
              <a:rPr dirty="0" smtClean="0" sz="1000" spc="-15">
                <a:solidFill>
                  <a:srgbClr val="2A282F"/>
                </a:solidFill>
                <a:latin typeface="Arial"/>
                <a:cs typeface="Arial"/>
              </a:rPr>
              <a:t>i</a:t>
            </a:r>
            <a:r>
              <a:rPr dirty="0" smtClean="0" sz="1000" spc="135">
                <a:solidFill>
                  <a:srgbClr val="413F49"/>
                </a:solidFill>
                <a:latin typeface="Arial"/>
                <a:cs typeface="Arial"/>
              </a:rPr>
              <a:t>n</a:t>
            </a:r>
            <a:r>
              <a:rPr dirty="0" smtClean="0" sz="1000" spc="-100">
                <a:solidFill>
                  <a:srgbClr val="413F49"/>
                </a:solidFill>
                <a:latin typeface="Arial"/>
                <a:cs typeface="Arial"/>
              </a:rPr>
              <a:t>t</a:t>
            </a:r>
            <a:r>
              <a:rPr dirty="0" smtClean="0" sz="1000" spc="110">
                <a:solidFill>
                  <a:srgbClr val="2A282F"/>
                </a:solidFill>
                <a:latin typeface="Arial"/>
                <a:cs typeface="Arial"/>
              </a:rPr>
              <a:t>s</a:t>
            </a:r>
            <a:r>
              <a:rPr dirty="0" smtClean="0" sz="1000" spc="155">
                <a:solidFill>
                  <a:srgbClr val="57545B"/>
                </a:solidFill>
                <a:latin typeface="Arial"/>
                <a:cs typeface="Arial"/>
              </a:rPr>
              <a:t>)</a:t>
            </a:r>
            <a:endParaRPr sz="1000">
              <a:latin typeface="Arial"/>
              <a:cs typeface="Arial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6722636" y="9075543"/>
            <a:ext cx="516255" cy="60769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3700" spc="-290" b="1">
                <a:solidFill>
                  <a:srgbClr val="B50305"/>
                </a:solidFill>
                <a:latin typeface="Courier New"/>
                <a:cs typeface="Courier New"/>
              </a:rPr>
              <a:t>70</a:t>
            </a:r>
            <a:endParaRPr sz="3700">
              <a:latin typeface="Courier New"/>
              <a:cs typeface="Courier New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Microsoft Office PowerPoint</Application>
  <PresentationFormat>On-screen Show (4:3)</PresentationFormat>
  <ScaleCrop>false</ScaleCrop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2019-02-22T19:25:39Z</dcterms:created>
  <dcterms:modified xsi:type="dcterms:W3CDTF">2019-02-22T19:25:39Z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2019-02-05T00:00:00Z</vt:filetime>
  </property>
  <property fmtid="{D5CDD505-2E9C-101B-9397-08002B2CF9AE}" pid="3" name="LastSaved">
    <vt:filetime>2019-02-22T00:00:00Z</vt:filetime>
  </property>
</Properties>
</file>