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jpg" ContentType="image/jp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823456" y="9165335"/>
            <a:ext cx="420735" cy="4730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#</a:t>
            </a:fld>
            <a:endParaRPr sz="300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7711" y="421640"/>
            <a:ext cx="185420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4450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65">
                <a:solidFill>
                  <a:srgbClr val="0E1F4F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9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E1F4F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E1F4F"/>
                </a:solidFill>
                <a:latin typeface="Times New Roman"/>
                <a:cs typeface="Times New Roman"/>
              </a:rPr>
              <a:t>Concept: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32835" y="417068"/>
            <a:ext cx="152019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35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10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sz="1000" spc="60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55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1</a:t>
            </a:fld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1032446"/>
            <a:ext cx="5790565" cy="78079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515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entities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2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properties.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variety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techniques,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development,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analytic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approaches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diverse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astronomy,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placement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galaxies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cosmos,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chip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fabrication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engineering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3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"place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route"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algorithms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build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wiring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structures.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restricted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sens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structures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scal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notably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marL="12700" marR="271780" indent="429259">
              <a:lnSpc>
                <a:spcPct val="152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issues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arise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7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5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neither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clearly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defined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completely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resolved,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current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research.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fundamental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entities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studied.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12700" marR="17780" indent="429259">
              <a:lnSpc>
                <a:spcPct val="1512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difficult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research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involve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11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approaches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chosen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take.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0"/>
              </a:spcBef>
            </a:pPr>
            <a:endParaRPr sz="1300"/>
          </a:p>
          <a:p>
            <a:pPr marL="21590">
              <a:lnSpc>
                <a:spcPct val="100000"/>
              </a:lnSpc>
            </a:pPr>
            <a:r>
              <a:rPr dirty="0" smtClean="0" sz="1250" spc="50">
                <a:solidFill>
                  <a:srgbClr val="0E1F4F"/>
                </a:solidFill>
                <a:latin typeface="Times New Roman"/>
                <a:cs typeface="Times New Roman"/>
              </a:rPr>
              <a:t>Geospatial</a:t>
            </a:r>
            <a:r>
              <a:rPr dirty="0" smtClean="0" sz="1250" spc="9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E1F4F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-16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"/>
              </a:spcBef>
            </a:pPr>
            <a:endParaRPr sz="600"/>
          </a:p>
          <a:p>
            <a:pPr algn="just" marL="12700" marR="17780" indent="429259">
              <a:lnSpc>
                <a:spcPct val="1517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geospatial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phenomena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space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constitute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today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great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challenge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elucidation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central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questions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3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health</a:t>
            </a:r>
            <a:r>
              <a:rPr dirty="0" smtClean="0" sz="125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3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environment,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geology,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agronomy,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becoming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common,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availability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(GIS)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user-friendly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interfaces.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"/>
              </a:spcBef>
            </a:pPr>
            <a:endParaRPr sz="700"/>
          </a:p>
          <a:p>
            <a:pPr algn="just" marL="12700" marR="18415" indent="438784">
              <a:lnSpc>
                <a:spcPct val="1524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visualization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populations</a:t>
            </a:r>
            <a:r>
              <a:rPr dirty="0" smtClean="0" sz="125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3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life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indexes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company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sales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maps.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achieve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database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47871" y="1837944"/>
            <a:ext cx="681227" cy="393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21123" y="4953761"/>
            <a:ext cx="1056131" cy="0"/>
          </a:xfrm>
          <a:custGeom>
            <a:avLst/>
            <a:gdLst/>
            <a:ahLst/>
            <a:cxnLst/>
            <a:rect l="l" t="t" r="r" b="b"/>
            <a:pathLst>
              <a:path w="1056131" h="0">
                <a:moveTo>
                  <a:pt x="0" y="0"/>
                </a:moveTo>
                <a:lnTo>
                  <a:pt x="1056131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250692" y="5010911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5715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398264" y="4937759"/>
            <a:ext cx="0" cy="571500"/>
          </a:xfrm>
          <a:custGeom>
            <a:avLst/>
            <a:gdLst/>
            <a:ahLst/>
            <a:cxnLst/>
            <a:rect l="l" t="t" r="r" b="b"/>
            <a:pathLst>
              <a:path w="0" h="571500">
                <a:moveTo>
                  <a:pt x="0" y="571500"/>
                </a:moveTo>
                <a:lnTo>
                  <a:pt x="0" y="0"/>
                </a:lnTo>
              </a:path>
            </a:pathLst>
          </a:custGeom>
          <a:ln w="9144">
            <a:solidFill>
              <a:srgbClr val="0303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268979" y="5020055"/>
            <a:ext cx="790956" cy="0"/>
          </a:xfrm>
          <a:custGeom>
            <a:avLst/>
            <a:gdLst/>
            <a:ahLst/>
            <a:cxnLst/>
            <a:rect l="l" t="t" r="r" b="b"/>
            <a:pathLst>
              <a:path w="790956" h="0">
                <a:moveTo>
                  <a:pt x="0" y="0"/>
                </a:moveTo>
                <a:lnTo>
                  <a:pt x="790956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02283" y="421640"/>
            <a:ext cx="576961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0005">
              <a:lnSpc>
                <a:spcPct val="100000"/>
              </a:lnSpc>
              <a:tabLst>
                <a:tab pos="2143125" algn="l"/>
                <a:tab pos="4446905" algn="l"/>
              </a:tabLst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approximate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07355" y="967485"/>
            <a:ext cx="54356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30">
                <a:solidFill>
                  <a:srgbClr val="080808"/>
                </a:solidFill>
                <a:latin typeface="Times New Roman"/>
                <a:cs typeface="Times New Roman"/>
              </a:rPr>
              <a:t>(196)</a:t>
            </a:r>
            <a:r>
              <a:rPr dirty="0" smtClean="0" sz="8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407" sz="900" spc="97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407" sz="900" spc="-2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5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950" spc="-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32407" sz="900" spc="157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baseline="32407" sz="9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3139" y="1010919"/>
            <a:ext cx="578548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4145279" algn="l"/>
                <a:tab pos="4556760" algn="l"/>
              </a:tabLst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95%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is: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90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400" spc="8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1150" spc="-150">
                <a:solidFill>
                  <a:srgbClr val="080808"/>
                </a:solidFill>
                <a:latin typeface="Arial"/>
                <a:cs typeface="Arial"/>
              </a:rPr>
              <a:t>·</a:t>
            </a:r>
            <a:r>
              <a:rPr dirty="0" smtClean="0" sz="1150" spc="9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-70" i="1">
                <a:solidFill>
                  <a:srgbClr val="080808"/>
                </a:solidFill>
                <a:latin typeface="Arial"/>
                <a:cs typeface="Arial"/>
              </a:rPr>
              <a:t>ct</a:t>
            </a:r>
            <a:r>
              <a:rPr dirty="0" smtClean="0" sz="800" spc="-70" i="1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600" spc="229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600" spc="229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6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81676" y="1158240"/>
            <a:ext cx="70485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50" i="1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1368297"/>
            <a:ext cx="128841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formula: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3139" y="2387473"/>
            <a:ext cx="5790565" cy="2338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0005" marR="12700" indent="401955">
              <a:lnSpc>
                <a:spcPct val="153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30" i="1">
                <a:solidFill>
                  <a:srgbClr val="080808"/>
                </a:solidFill>
                <a:latin typeface="Arial"/>
                <a:cs typeface="Arial"/>
              </a:rPr>
              <a:t>nr</a:t>
            </a:r>
            <a:r>
              <a:rPr dirty="0" smtClean="0" sz="1200" spc="30" i="1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800" spc="360">
                <a:solidFill>
                  <a:srgbClr val="3B3A3D"/>
                </a:solidFill>
                <a:latin typeface="Arial"/>
                <a:cs typeface="Arial"/>
              </a:rPr>
              <a:t>=</a:t>
            </a:r>
            <a:r>
              <a:rPr dirty="0" smtClean="0" sz="800" spc="90">
                <a:solidFill>
                  <a:srgbClr val="3B3A3D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5">
                <a:solidFill>
                  <a:srgbClr val="080808"/>
                </a:solidFill>
                <a:latin typeface="Times New Roman"/>
                <a:cs typeface="Times New Roman"/>
              </a:rPr>
              <a:t>cr</a:t>
            </a:r>
            <a:r>
              <a:rPr dirty="0" smtClean="0" sz="125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Greek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letter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sigma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9">
                <a:solidFill>
                  <a:srgbClr val="3B3A3D"/>
                </a:solidFill>
                <a:latin typeface="Arial"/>
                <a:cs typeface="Arial"/>
              </a:rPr>
              <a:t>=</a:t>
            </a:r>
            <a:r>
              <a:rPr dirty="0" smtClean="0" sz="800" spc="45">
                <a:solidFill>
                  <a:srgbClr val="3B3A3D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standard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-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precision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required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researcher.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statistics,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0">
                <a:solidFill>
                  <a:srgbClr val="0F214F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0">
                <a:solidFill>
                  <a:srgbClr val="0F214F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50">
                <a:solidFill>
                  <a:srgbClr val="1F1F1F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1F1F1F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represented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Greek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letter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sigma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F214F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30">
                <a:solidFill>
                  <a:srgbClr val="0F21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Latin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letter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F214F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quantify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dispersion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endParaRPr sz="1250">
              <a:latin typeface="Times New Roman"/>
              <a:cs typeface="Times New Roman"/>
            </a:endParaRPr>
          </a:p>
          <a:p>
            <a:pPr algn="just" marL="12700" marR="15875" indent="466090">
              <a:lnSpc>
                <a:spcPct val="151200"/>
              </a:lnSpc>
              <a:spcBef>
                <a:spcPts val="35"/>
              </a:spcBef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close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expected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set,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spread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out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wider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82444" y="5216144"/>
            <a:ext cx="80200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260">
                <a:solidFill>
                  <a:srgbClr val="080808"/>
                </a:solidFill>
                <a:latin typeface="Times New Roman"/>
                <a:cs typeface="Times New Roman"/>
              </a:rPr>
              <a:t>S=f.52=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69996" y="5080000"/>
            <a:ext cx="791210" cy="4679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1400" spc="130" i="1">
                <a:solidFill>
                  <a:srgbClr val="080808"/>
                </a:solidFill>
                <a:latin typeface="Times New Roman"/>
                <a:cs typeface="Times New Roman"/>
              </a:rPr>
              <a:t>l:</a:t>
            </a:r>
            <a:r>
              <a:rPr dirty="0" smtClean="0" sz="1400" spc="14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165" i="1">
                <a:solidFill>
                  <a:srgbClr val="080808"/>
                </a:solidFill>
                <a:latin typeface="Times New Roman"/>
                <a:cs typeface="Times New Roman"/>
              </a:rPr>
              <a:t>Yi-</a:t>
            </a:r>
            <a:r>
              <a:rPr dirty="0" smtClean="0" sz="1400" spc="-7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5'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baseline="32679" sz="1275">
              <a:latin typeface="Times New Roman"/>
              <a:cs typeface="Times New Roman"/>
            </a:endParaRPr>
          </a:p>
          <a:p>
            <a:pPr algn="ctr" marL="29209">
              <a:lnSpc>
                <a:spcPct val="100000"/>
              </a:lnSpc>
              <a:spcBef>
                <a:spcPts val="70"/>
              </a:spcBef>
            </a:pPr>
            <a:r>
              <a:rPr dirty="0" smtClean="0" sz="1450" spc="204" i="1">
                <a:solidFill>
                  <a:srgbClr val="080808"/>
                </a:solidFill>
                <a:latin typeface="Courier New"/>
                <a:cs typeface="Courier New"/>
              </a:rPr>
              <a:t>n-1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22140" y="4972303"/>
            <a:ext cx="1054100" cy="575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1400" spc="310" i="1">
                <a:solidFill>
                  <a:srgbClr val="080808"/>
                </a:solidFill>
                <a:latin typeface="Times New Roman"/>
                <a:cs typeface="Times New Roman"/>
              </a:rPr>
              <a:t>l:yf-</a:t>
            </a:r>
            <a:r>
              <a:rPr dirty="0" smtClean="0" sz="1400" spc="3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85">
                <a:solidFill>
                  <a:srgbClr val="080808"/>
                </a:solidFill>
                <a:latin typeface="Times New Roman"/>
                <a:cs typeface="Times New Roman"/>
              </a:rPr>
              <a:t>l:C</a:t>
            </a:r>
            <a:r>
              <a:rPr dirty="0" smtClean="0" sz="16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60">
                <a:solidFill>
                  <a:srgbClr val="080808"/>
                </a:solidFill>
                <a:latin typeface="Times New Roman"/>
                <a:cs typeface="Times New Roman"/>
              </a:rPr>
              <a:t>i</a:t>
            </a:r>
            <a:r>
              <a:rPr dirty="0" smtClean="0" sz="1600" spc="-80">
                <a:solidFill>
                  <a:srgbClr val="080808"/>
                </a:solidFill>
                <a:latin typeface="Times New Roman"/>
                <a:cs typeface="Times New Roman"/>
              </a:rPr>
              <a:t>)2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28"/>
              </a:spcBef>
            </a:pPr>
            <a:endParaRPr sz="650"/>
          </a:p>
          <a:p>
            <a:pPr algn="ctr" marL="34290">
              <a:lnSpc>
                <a:spcPct val="100000"/>
              </a:lnSpc>
            </a:pPr>
            <a:r>
              <a:rPr dirty="0" smtClean="0" sz="1450" spc="190" i="1">
                <a:solidFill>
                  <a:srgbClr val="080808"/>
                </a:solidFill>
                <a:latin typeface="Courier New"/>
                <a:cs typeface="Courier New"/>
              </a:rPr>
              <a:t>n-1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93139" y="5774944"/>
            <a:ext cx="5786755" cy="2087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3747135">
              <a:lnSpc>
                <a:spcPct val="1000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5">
                <a:solidFill>
                  <a:srgbClr val="0F214F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33333" sz="1500" spc="37">
                <a:solidFill>
                  <a:srgbClr val="0F214F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3333" sz="1500" spc="37">
                <a:solidFill>
                  <a:srgbClr val="0F214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3333" sz="1500" spc="-30">
                <a:solidFill>
                  <a:srgbClr val="0F21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F214F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-150">
                <a:solidFill>
                  <a:srgbClr val="0F21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3B3A3D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18"/>
              </a:spcBef>
            </a:pPr>
            <a:endParaRPr sz="850"/>
          </a:p>
          <a:p>
            <a:pPr algn="just" marL="12700" marR="12700" indent="8890">
              <a:lnSpc>
                <a:spcPct val="151300"/>
              </a:lnSpc>
            </a:pPr>
            <a:r>
              <a:rPr dirty="0" smtClean="0" sz="1250" spc="40">
                <a:solidFill>
                  <a:srgbClr val="0F214F"/>
                </a:solidFill>
                <a:latin typeface="Times New Roman"/>
                <a:cs typeface="Times New Roman"/>
              </a:rPr>
              <a:t>Example/</a:t>
            </a:r>
            <a:r>
              <a:rPr dirty="0" smtClean="0" sz="1250" spc="-155">
                <a:solidFill>
                  <a:srgbClr val="0F21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investigating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employee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satisfaction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size.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decide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95°/o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level.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Prior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reported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 i="1">
                <a:solidFill>
                  <a:srgbClr val="080808"/>
                </a:solidFill>
                <a:latin typeface="Arial"/>
                <a:cs typeface="Arial"/>
              </a:rPr>
              <a:t>(a)</a:t>
            </a:r>
            <a:r>
              <a:rPr dirty="0" smtClean="0" sz="1250" spc="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1.5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decide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estimate.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Satisfaction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7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6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1F1F1F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±0.25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units.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formula: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76804" y="8020811"/>
            <a:ext cx="1188720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06095" algn="l"/>
              </a:tabLst>
            </a:pP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2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(1.5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32679" sz="1275" spc="3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baseline="32679" sz="127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77003" y="8052561"/>
            <a:ext cx="10668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2283" y="8177530"/>
            <a:ext cx="4301490" cy="690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503045">
              <a:lnSpc>
                <a:spcPct val="100000"/>
              </a:lnSpc>
              <a:tabLst>
                <a:tab pos="2463165" algn="l"/>
                <a:tab pos="3121025" algn="l"/>
              </a:tabLst>
            </a:pPr>
            <a:r>
              <a:rPr dirty="0" smtClean="0" sz="1200" i="1">
                <a:solidFill>
                  <a:srgbClr val="080808"/>
                </a:solidFill>
                <a:latin typeface="Arial"/>
                <a:cs typeface="Arial"/>
              </a:rPr>
              <a:t>nr </a:t>
            </a:r>
            <a:r>
              <a:rPr dirty="0" smtClean="0" sz="1200" spc="-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295" i="1">
                <a:solidFill>
                  <a:srgbClr val="080808"/>
                </a:solidFill>
                <a:latin typeface="Times New Roman"/>
                <a:cs typeface="Times New Roman"/>
              </a:rPr>
              <a:t>dz</a:t>
            </a:r>
            <a:r>
              <a:rPr dirty="0" smtClean="0" sz="1850" spc="-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(0.25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9803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9803" sz="1275" spc="82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0.0625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7" sz="1950" spc="120">
                <a:solidFill>
                  <a:srgbClr val="080808"/>
                </a:solidFill>
                <a:latin typeface="Times New Roman"/>
                <a:cs typeface="Times New Roman"/>
              </a:rPr>
              <a:t>144</a:t>
            </a:r>
            <a:endParaRPr baseline="27777" sz="19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20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144.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53859" y="9101835"/>
            <a:ext cx="484505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295">
                <a:solidFill>
                  <a:srgbClr val="AF080A"/>
                </a:solidFill>
                <a:latin typeface="Courier New"/>
                <a:cs typeface="Courier New"/>
              </a:rPr>
              <a:t>10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9999" y="3297600"/>
            <a:ext cx="1324800" cy="50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843200" y="7027199"/>
            <a:ext cx="4103999" cy="234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06862" y="348883"/>
            <a:ext cx="5776595" cy="273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5560">
              <a:lnSpc>
                <a:spcPct val="151000"/>
              </a:lnSpc>
            </a:pPr>
            <a:r>
              <a:rPr dirty="0" smtClean="0" baseline="2777" sz="1500" spc="82">
                <a:solidFill>
                  <a:srgbClr val="336934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12">
                <a:solidFill>
                  <a:srgbClr val="336934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97">
                <a:solidFill>
                  <a:srgbClr val="336934"/>
                </a:solidFill>
                <a:latin typeface="Times New Roman"/>
                <a:cs typeface="Times New Roman"/>
              </a:rPr>
              <a:t>anal</a:t>
            </a:r>
            <a:r>
              <a:rPr dirty="0" smtClean="0" baseline="2777" sz="1500" spc="-75">
                <a:solidFill>
                  <a:srgbClr val="336934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336934"/>
                </a:solidFill>
                <a:latin typeface="Times New Roman"/>
                <a:cs typeface="Times New Roman"/>
              </a:rPr>
              <a:t>Anal</a:t>
            </a:r>
            <a:r>
              <a:rPr dirty="0" smtClean="0" baseline="2777" sz="1500" spc="104">
                <a:solidFill>
                  <a:srgbClr val="336934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777" sz="1500" spc="7">
                <a:solidFill>
                  <a:srgbClr val="4D7C4F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0">
                <a:solidFill>
                  <a:srgbClr val="336934"/>
                </a:solidFill>
                <a:latin typeface="Times New Roman"/>
                <a:cs typeface="Times New Roman"/>
              </a:rPr>
              <a:t>is                                      </a:t>
            </a:r>
            <a:r>
              <a:rPr dirty="0" smtClean="0" baseline="2777" sz="1500" spc="0">
                <a:solidFill>
                  <a:srgbClr val="336934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02326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-75">
                <a:solidFill>
                  <a:srgbClr val="90232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A113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A113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52">
                <a:solidFill>
                  <a:srgbClr val="902326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52">
                <a:solidFill>
                  <a:srgbClr val="902326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112">
                <a:solidFill>
                  <a:srgbClr val="336934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12">
                <a:solidFill>
                  <a:srgbClr val="336934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179">
                <a:solidFill>
                  <a:srgbClr val="33693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80">
                <a:solidFill>
                  <a:srgbClr val="33693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55">
                <a:solidFill>
                  <a:srgbClr val="33693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33693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33693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336934"/>
                </a:solidFill>
                <a:latin typeface="Times New Roman"/>
                <a:cs typeface="Times New Roman"/>
              </a:rPr>
              <a:t>Mulrl</a:t>
            </a:r>
            <a:r>
              <a:rPr dirty="0" smtClean="0" sz="1000" spc="-10">
                <a:solidFill>
                  <a:srgbClr val="33693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A601D"/>
                </a:solidFill>
                <a:latin typeface="Times New Roman"/>
                <a:cs typeface="Times New Roman"/>
              </a:rPr>
              <a:t>Talta</a:t>
            </a:r>
            <a:r>
              <a:rPr dirty="0" smtClean="0" sz="1000" spc="30">
                <a:solidFill>
                  <a:srgbClr val="1A60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 u="heavy">
                <a:solidFill>
                  <a:srgbClr val="313B5D"/>
                </a:solidFill>
                <a:latin typeface="Times New Roman"/>
                <a:cs typeface="Times New Roman"/>
              </a:rPr>
              <a:t>Note</a:t>
            </a:r>
            <a:r>
              <a:rPr dirty="0" smtClean="0" sz="1300" spc="5">
                <a:solidFill>
                  <a:srgbClr val="313B5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313B5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as </a:t>
            </a:r>
            <a:r>
              <a:rPr dirty="0" smtClean="0" sz="1300" spc="-16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464646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5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proportion </a:t>
            </a:r>
            <a:r>
              <a:rPr dirty="0" smtClean="0" sz="1300" spc="-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formula,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accepting </a:t>
            </a:r>
            <a:r>
              <a:rPr dirty="0" smtClean="0" sz="1300" spc="-8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31313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8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313131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margin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300" spc="6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16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85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size.</a:t>
            </a:r>
            <a:r>
              <a:rPr dirty="0" smtClean="0" sz="1300" spc="7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464646"/>
                </a:solidFill>
                <a:latin typeface="Times New Roman"/>
                <a:cs typeface="Times New Roman"/>
              </a:rPr>
              <a:t>(You</a:t>
            </a:r>
            <a:r>
              <a:rPr dirty="0" smtClean="0" sz="1300" spc="6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6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see</a:t>
            </a:r>
            <a:r>
              <a:rPr dirty="0" smtClean="0" sz="1300" spc="5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9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16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formula: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464646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gets</a:t>
            </a:r>
            <a:r>
              <a:rPr dirty="0" smtClean="0" sz="1300" spc="8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bigger,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313131"/>
                </a:solidFill>
                <a:latin typeface="Arial"/>
                <a:cs typeface="Arial"/>
              </a:rPr>
              <a:t>(</a:t>
            </a:r>
            <a:r>
              <a:rPr dirty="0" smtClean="0" sz="1250" spc="65">
                <a:solidFill>
                  <a:srgbClr val="313131"/>
                </a:solidFill>
                <a:latin typeface="Arial"/>
                <a:cs typeface="Arial"/>
              </a:rPr>
              <a:t>rtr</a:t>
            </a:r>
            <a:r>
              <a:rPr dirty="0" smtClean="0" sz="1250" spc="75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dirty="0" smtClean="0" sz="1250" spc="6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gets</a:t>
            </a:r>
            <a:r>
              <a:rPr dirty="0" smtClean="0" sz="1300" spc="-3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5B5B5B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5">
                <a:solidFill>
                  <a:srgbClr val="5B5B5B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aller</a:t>
            </a:r>
            <a:r>
              <a:rPr dirty="0" smtClean="0" sz="1300" spc="20">
                <a:solidFill>
                  <a:srgbClr val="313131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45">
                <a:solidFill>
                  <a:srgbClr val="5B5B5B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3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ample</a:t>
            </a:r>
            <a:r>
              <a:rPr dirty="0" smtClean="0" sz="1300" spc="-2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-4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313131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8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313131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15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populat</a:t>
            </a:r>
            <a:r>
              <a:rPr dirty="0" smtClean="0" sz="1300" spc="90">
                <a:solidFill>
                  <a:srgbClr val="313131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-35">
                <a:solidFill>
                  <a:srgbClr val="5B5B5B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90">
                <a:solidFill>
                  <a:srgbClr val="313131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16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313131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60">
                <a:solidFill>
                  <a:srgbClr val="5B5B5B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6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homogenous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"/>
              </a:spcBef>
            </a:pPr>
            <a:endParaRPr sz="700"/>
          </a:p>
          <a:p>
            <a:pPr algn="just" marL="19685" marR="3187065">
              <a:lnSpc>
                <a:spcPct val="100000"/>
              </a:lnSpc>
            </a:pP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i.e.</a:t>
            </a:r>
            <a:r>
              <a:rPr dirty="0" smtClean="0" sz="1300" spc="-5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5B5B5B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5">
                <a:solidFill>
                  <a:srgbClr val="5B5B5B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andard</a:t>
            </a:r>
            <a:r>
              <a:rPr dirty="0" smtClean="0" sz="1300" spc="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300" spc="-6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464646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smalle</a:t>
            </a:r>
            <a:r>
              <a:rPr dirty="0" smtClean="0" sz="1300" spc="25">
                <a:solidFill>
                  <a:srgbClr val="313131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15">
                <a:solidFill>
                  <a:srgbClr val="5B5B5B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60">
                <a:solidFill>
                  <a:srgbClr val="313131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40"/>
              </a:spcBef>
            </a:pPr>
            <a:endParaRPr sz="1400"/>
          </a:p>
          <a:p>
            <a:pPr algn="just" marL="12700" marR="3129280">
              <a:lnSpc>
                <a:spcPct val="100000"/>
              </a:lnSpc>
            </a:pPr>
            <a:r>
              <a:rPr dirty="0" smtClean="0" sz="1300" spc="30">
                <a:solidFill>
                  <a:srgbClr val="1C2A56"/>
                </a:solidFill>
                <a:latin typeface="Times New Roman"/>
                <a:cs typeface="Times New Roman"/>
              </a:rPr>
              <a:t>3.</a:t>
            </a:r>
            <a:r>
              <a:rPr dirty="0" smtClean="0" sz="1300" spc="-15">
                <a:solidFill>
                  <a:srgbClr val="1C2A5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13B5D"/>
                </a:solidFill>
                <a:latin typeface="Times New Roman"/>
                <a:cs typeface="Times New Roman"/>
              </a:rPr>
              <a:t>Finite</a:t>
            </a:r>
            <a:r>
              <a:rPr dirty="0" smtClean="0" sz="1300" spc="20">
                <a:solidFill>
                  <a:srgbClr val="313B5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C2A56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300" spc="25">
                <a:solidFill>
                  <a:srgbClr val="1C2A5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1C2A5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313B5D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300" spc="140">
                <a:solidFill>
                  <a:srgbClr val="313B5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1C2A56"/>
                </a:solidFill>
                <a:latin typeface="Times New Roman"/>
                <a:cs typeface="Times New Roman"/>
              </a:rPr>
              <a:t>factor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1"/>
              </a:spcBef>
            </a:pPr>
            <a:endParaRPr sz="800"/>
          </a:p>
          <a:p>
            <a:pPr algn="just" marL="12700" marR="24765" indent="437515">
              <a:lnSpc>
                <a:spcPct val="143300"/>
              </a:lnSpc>
            </a:pP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sam</a:t>
            </a:r>
            <a:r>
              <a:rPr dirty="0" smtClean="0" sz="1300" spc="-110">
                <a:solidFill>
                  <a:srgbClr val="5B5B5B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40">
                <a:solidFill>
                  <a:srgbClr val="313131"/>
                </a:solidFill>
                <a:latin typeface="Times New Roman"/>
                <a:cs typeface="Times New Roman"/>
              </a:rPr>
              <a:t>le</a:t>
            </a:r>
            <a:r>
              <a:rPr dirty="0" smtClean="0" sz="1300" spc="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31313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significant 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e.g.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5%) </a:t>
            </a:r>
            <a:r>
              <a:rPr dirty="0" smtClean="0" sz="1300" spc="-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31313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313131"/>
                </a:solidFill>
                <a:latin typeface="Times New Roman"/>
                <a:cs typeface="Times New Roman"/>
              </a:rPr>
              <a:t>population,</a:t>
            </a:r>
            <a:r>
              <a:rPr dirty="0" smtClean="0" sz="1300" spc="-2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464646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8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finite</a:t>
            </a:r>
            <a:r>
              <a:rPr dirty="0" smtClean="0" sz="1300" spc="10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correction </a:t>
            </a:r>
            <a:r>
              <a:rPr dirty="0" smtClean="0" sz="1300" spc="-1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300" spc="9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313131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313131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applied.</a:t>
            </a:r>
            <a:r>
              <a:rPr dirty="0" smtClean="0" sz="1300" spc="13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9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4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reduce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31313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7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required.</a:t>
            </a:r>
            <a:r>
              <a:rPr dirty="0" smtClean="0" sz="1300" spc="10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300" spc="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C1C1C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6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is: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9682" y="3888111"/>
            <a:ext cx="5781675" cy="1851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9685" marR="62230">
              <a:lnSpc>
                <a:spcPct val="100000"/>
              </a:lnSpc>
            </a:pPr>
            <a:r>
              <a:rPr dirty="0" smtClean="0" sz="1300" spc="-25">
                <a:solidFill>
                  <a:srgbClr val="313131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0" i="1">
                <a:solidFill>
                  <a:srgbClr val="464646"/>
                </a:solidFill>
                <a:latin typeface="Arial"/>
                <a:cs typeface="Arial"/>
              </a:rPr>
              <a:t>na</a:t>
            </a:r>
            <a:r>
              <a:rPr dirty="0" smtClean="0" sz="1200" spc="40" i="1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600" spc="-85">
                <a:solidFill>
                  <a:srgbClr val="828285"/>
                </a:solidFill>
                <a:latin typeface="Times New Roman"/>
                <a:cs typeface="Times New Roman"/>
              </a:rPr>
              <a:t>=</a:t>
            </a:r>
            <a:r>
              <a:rPr dirty="0" smtClean="0" sz="1600" spc="-100">
                <a:solidFill>
                  <a:srgbClr val="82828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adjusted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C1C1C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1C1C1C"/>
                </a:solidFill>
                <a:latin typeface="Arial"/>
                <a:cs typeface="Arial"/>
              </a:rPr>
              <a:t>11r</a:t>
            </a:r>
            <a:r>
              <a:rPr dirty="0" smtClean="0" sz="1250" spc="-1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sz="1600" spc="-85">
                <a:solidFill>
                  <a:srgbClr val="0C0C0C"/>
                </a:solidFill>
                <a:latin typeface="Times New Roman"/>
                <a:cs typeface="Times New Roman"/>
              </a:rPr>
              <a:t>=</a:t>
            </a:r>
            <a:r>
              <a:rPr dirty="0" smtClean="0" sz="16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-5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4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 i="1">
                <a:solidFill>
                  <a:srgbClr val="1C1C1C"/>
                </a:solidFill>
                <a:latin typeface="Arial"/>
                <a:cs typeface="Arial"/>
              </a:rPr>
              <a:t>N</a:t>
            </a:r>
            <a:r>
              <a:rPr dirty="0" smtClean="0" sz="1150" spc="70" i="1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sz="1150" spc="-135" i="1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sz="2050" spc="-280">
                <a:solidFill>
                  <a:srgbClr val="1C1C1C"/>
                </a:solidFill>
                <a:latin typeface="Times New Roman"/>
                <a:cs typeface="Times New Roman"/>
              </a:rPr>
              <a:t>=</a:t>
            </a:r>
            <a:endParaRPr sz="2050">
              <a:latin typeface="Times New Roman"/>
              <a:cs typeface="Times New Roman"/>
            </a:endParaRPr>
          </a:p>
          <a:p>
            <a:pPr algn="just" marL="12700" marR="4692650">
              <a:lnSpc>
                <a:spcPct val="100000"/>
              </a:lnSpc>
              <a:spcBef>
                <a:spcPts val="495"/>
              </a:spcBef>
            </a:pPr>
            <a:r>
              <a:rPr dirty="0" smtClean="0" sz="1300">
                <a:solidFill>
                  <a:srgbClr val="313131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300" spc="5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siz</a:t>
            </a:r>
            <a:r>
              <a:rPr dirty="0" smtClean="0" sz="1300" spc="50">
                <a:solidFill>
                  <a:srgbClr val="5B5B5B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0">
                <a:solidFill>
                  <a:srgbClr val="313131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8"/>
              </a:spcBef>
            </a:pPr>
            <a:endParaRPr sz="550"/>
          </a:p>
          <a:p>
            <a:pPr algn="just" marL="19685" marR="12700">
              <a:lnSpc>
                <a:spcPct val="143600"/>
              </a:lnSpc>
            </a:pPr>
            <a:r>
              <a:rPr dirty="0" smtClean="0" sz="1300" spc="20" u="heavy">
                <a:solidFill>
                  <a:srgbClr val="313B5D"/>
                </a:solidFill>
                <a:latin typeface="Times New Roman"/>
                <a:cs typeface="Times New Roman"/>
              </a:rPr>
              <a:t>Exampl</a:t>
            </a:r>
            <a:r>
              <a:rPr dirty="0" smtClean="0" sz="1300" spc="-175" u="heavy">
                <a:solidFill>
                  <a:srgbClr val="313B5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 u="heavy">
                <a:solidFill>
                  <a:srgbClr val="49546E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 u="heavy">
                <a:solidFill>
                  <a:srgbClr val="828285"/>
                </a:solidFill>
                <a:latin typeface="Times New Roman"/>
                <a:cs typeface="Times New Roman"/>
              </a:rPr>
              <a:t>/</a:t>
            </a:r>
            <a:r>
              <a:rPr dirty="0" smtClean="0" sz="1300" spc="135">
                <a:solidFill>
                  <a:srgbClr val="82828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-10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your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60" i="1">
                <a:solidFill>
                  <a:srgbClr val="464646"/>
                </a:solidFill>
                <a:latin typeface="Arial"/>
                <a:cs typeface="Arial"/>
              </a:rPr>
              <a:t>(nr</a:t>
            </a:r>
            <a:r>
              <a:rPr dirty="0" smtClean="0" sz="1200" spc="-15" i="1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500" spc="-30">
                <a:solidFill>
                  <a:srgbClr val="464646"/>
                </a:solidFill>
                <a:latin typeface="Times New Roman"/>
                <a:cs typeface="Times New Roman"/>
              </a:rPr>
              <a:t>=</a:t>
            </a:r>
            <a:r>
              <a:rPr dirty="0" smtClean="0" sz="1500" spc="-7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144)</a:t>
            </a:r>
            <a:r>
              <a:rPr dirty="0" smtClean="0" sz="1300" spc="-15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7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employee</a:t>
            </a:r>
            <a:r>
              <a:rPr dirty="0" smtClean="0" sz="1300" spc="4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satisfaction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5B5B5B"/>
                </a:solidFill>
                <a:latin typeface="Times New Roman"/>
                <a:cs typeface="Times New Roman"/>
              </a:rPr>
              <a:t>survey</a:t>
            </a:r>
            <a:r>
              <a:rPr dirty="0" smtClean="0" sz="1300" spc="-1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105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prev</a:t>
            </a: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0">
                <a:solidFill>
                  <a:srgbClr val="5B5B5B"/>
                </a:solidFill>
                <a:latin typeface="Times New Roman"/>
                <a:cs typeface="Times New Roman"/>
              </a:rPr>
              <a:t>ous </a:t>
            </a:r>
            <a:r>
              <a:rPr dirty="0" smtClean="0" sz="1300" spc="-14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exampl</a:t>
            </a:r>
            <a:r>
              <a:rPr dirty="0" smtClean="0" sz="1300" spc="95">
                <a:solidFill>
                  <a:srgbClr val="31313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5">
                <a:solidFill>
                  <a:srgbClr val="5B5B5B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25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464646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1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decide</a:t>
            </a:r>
            <a:r>
              <a:rPr dirty="0" smtClean="0" sz="1300" spc="15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464646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464646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8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313131"/>
                </a:solidFill>
                <a:latin typeface="Times New Roman"/>
                <a:cs typeface="Times New Roman"/>
              </a:rPr>
              <a:t>finite</a:t>
            </a:r>
            <a:r>
              <a:rPr dirty="0" smtClean="0" sz="1300" spc="15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population </a:t>
            </a:r>
            <a:r>
              <a:rPr dirty="0" smtClean="0" sz="1300" spc="-4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464646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7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5B5B5B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he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464646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employe</a:t>
            </a:r>
            <a:r>
              <a:rPr dirty="0" smtClean="0" sz="1300" spc="75">
                <a:solidFill>
                  <a:srgbClr val="31313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0">
                <a:solidFill>
                  <a:srgbClr val="5B5B5B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0">
                <a:solidFill>
                  <a:srgbClr val="5B5B5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464646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650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i="1">
                <a:solidFill>
                  <a:srgbClr val="5B5B5B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75" i="1">
                <a:solidFill>
                  <a:srgbClr val="313131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175" i="1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 i="1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10">
                <a:solidFill>
                  <a:srgbClr val="828285"/>
                </a:solidFill>
                <a:latin typeface="Arial"/>
                <a:cs typeface="Arial"/>
              </a:rPr>
              <a:t>=</a:t>
            </a:r>
            <a:r>
              <a:rPr dirty="0" smtClean="0" sz="1100" spc="-140">
                <a:solidFill>
                  <a:srgbClr val="828285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65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45">
                <a:solidFill>
                  <a:srgbClr val="6D6D6D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-55">
                <a:solidFill>
                  <a:srgbClr val="6D6D6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464646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2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464646"/>
                </a:solidFill>
                <a:latin typeface="Times New Roman"/>
                <a:cs typeface="Times New Roman"/>
              </a:rPr>
              <a:t>adjusted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5B5B5B"/>
                </a:solidFill>
                <a:latin typeface="Times New Roman"/>
                <a:cs typeface="Times New Roman"/>
              </a:rPr>
              <a:t>sam</a:t>
            </a:r>
            <a:r>
              <a:rPr dirty="0" smtClean="0" sz="1300" spc="-100">
                <a:solidFill>
                  <a:srgbClr val="5B5B5B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le</a:t>
            </a:r>
            <a:r>
              <a:rPr dirty="0" smtClean="0" sz="1300" spc="-5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464646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-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5B5B5B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20">
                <a:solidFill>
                  <a:srgbClr val="5B5B5B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15">
                <a:solidFill>
                  <a:srgbClr val="313131"/>
                </a:solidFill>
                <a:latin typeface="Times New Roman"/>
                <a:cs typeface="Times New Roman"/>
              </a:rPr>
              <a:t>u</a:t>
            </a:r>
            <a:r>
              <a:rPr dirty="0" smtClean="0" sz="1300" spc="7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464646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300" spc="1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313131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5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formula: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73665" y="5908522"/>
            <a:ext cx="18542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95" i="1">
                <a:solidFill>
                  <a:srgbClr val="313131"/>
                </a:solidFill>
                <a:latin typeface="Arial"/>
                <a:cs typeface="Arial"/>
              </a:rPr>
              <a:t>nr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36307" y="5895822"/>
            <a:ext cx="1717039" cy="612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84455">
              <a:lnSpc>
                <a:spcPts val="1445"/>
              </a:lnSpc>
              <a:tabLst>
                <a:tab pos="938530" algn="l"/>
              </a:tabLst>
            </a:pP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144</a:t>
            </a:r>
            <a:r>
              <a:rPr dirty="0" smtClean="0" sz="1300" spc="70">
                <a:solidFill>
                  <a:srgbClr val="313131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70">
                <a:solidFill>
                  <a:srgbClr val="464646"/>
                </a:solidFill>
                <a:latin typeface="Times New Roman"/>
                <a:cs typeface="Times New Roman"/>
              </a:rPr>
              <a:t>144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mtClean="0" sz="1300" spc="210">
                <a:solidFill>
                  <a:srgbClr val="313131"/>
                </a:solidFill>
                <a:latin typeface="Times New Roman"/>
                <a:cs typeface="Times New Roman"/>
              </a:rPr>
              <a:t>(144-</a:t>
            </a:r>
            <a:r>
              <a:rPr dirty="0" smtClean="0" sz="1300" spc="8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313131"/>
                </a:solidFill>
                <a:latin typeface="Times New Roman"/>
                <a:cs typeface="Times New Roman"/>
              </a:rPr>
              <a:t>1)</a:t>
            </a:r>
            <a:r>
              <a:rPr dirty="0" smtClean="0" sz="1300" spc="1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95">
                <a:solidFill>
                  <a:srgbClr val="313131"/>
                </a:solidFill>
                <a:latin typeface="Arial"/>
                <a:cs typeface="Arial"/>
              </a:rPr>
              <a:t>=</a:t>
            </a:r>
            <a:r>
              <a:rPr dirty="0" smtClean="0" sz="1300" spc="195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dirty="0" smtClean="0" sz="1300" spc="-105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dirty="0" smtClean="0" sz="1300" spc="10" u="heavy">
                <a:solidFill>
                  <a:srgbClr val="313131"/>
                </a:solidFill>
                <a:latin typeface="Times New Roman"/>
                <a:cs typeface="Times New Roman"/>
              </a:rPr>
              <a:t>1.2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95">
                <a:solidFill>
                  <a:srgbClr val="1C1C1C"/>
                </a:solidFill>
                <a:latin typeface="Arial"/>
                <a:cs typeface="Arial"/>
              </a:rPr>
              <a:t>=</a:t>
            </a:r>
            <a:r>
              <a:rPr dirty="0" smtClean="0" sz="1300" spc="3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baseline="23504" sz="1950" spc="82">
                <a:solidFill>
                  <a:srgbClr val="464646"/>
                </a:solidFill>
                <a:latin typeface="Times New Roman"/>
                <a:cs typeface="Times New Roman"/>
              </a:rPr>
              <a:t>118</a:t>
            </a:r>
            <a:endParaRPr baseline="23504" sz="1950">
              <a:latin typeface="Times New Roman"/>
              <a:cs typeface="Times New Roman"/>
            </a:endParaRPr>
          </a:p>
          <a:p>
            <a:pPr marL="220345">
              <a:lnSpc>
                <a:spcPts val="1530"/>
              </a:lnSpc>
            </a:pPr>
            <a:r>
              <a:rPr dirty="0" smtClean="0" sz="1300" spc="50">
                <a:solidFill>
                  <a:srgbClr val="313131"/>
                </a:solidFill>
                <a:latin typeface="Times New Roman"/>
                <a:cs typeface="Times New Roman"/>
              </a:rPr>
              <a:t>650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19764" y="6066224"/>
            <a:ext cx="151384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58165" algn="l"/>
              </a:tabLst>
            </a:pPr>
            <a:r>
              <a:rPr dirty="0" smtClean="0" sz="1200" spc="40" i="1">
                <a:solidFill>
                  <a:srgbClr val="464646"/>
                </a:solidFill>
                <a:latin typeface="Arial"/>
                <a:cs typeface="Arial"/>
              </a:rPr>
              <a:t>na</a:t>
            </a:r>
            <a:r>
              <a:rPr dirty="0" smtClean="0" sz="1200" spc="40" i="1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200" spc="-160" i="1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300" spc="195">
                <a:solidFill>
                  <a:srgbClr val="313131"/>
                </a:solidFill>
                <a:latin typeface="Arial"/>
                <a:cs typeface="Arial"/>
              </a:rPr>
              <a:t>=</a:t>
            </a:r>
            <a:r>
              <a:rPr dirty="0" smtClean="0" sz="1300" spc="195">
                <a:solidFill>
                  <a:srgbClr val="313131"/>
                </a:solidFill>
                <a:latin typeface="Arial"/>
                <a:cs typeface="Arial"/>
              </a:rPr>
              <a:t>	</a:t>
            </a:r>
            <a:r>
              <a:rPr dirty="0" smtClean="0" sz="1600" spc="15">
                <a:solidFill>
                  <a:srgbClr val="464646"/>
                </a:solidFill>
                <a:latin typeface="Arial"/>
                <a:cs typeface="Arial"/>
              </a:rPr>
              <a:t>+</a:t>
            </a:r>
            <a:r>
              <a:rPr dirty="0" smtClean="0" sz="1600" spc="-110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200" spc="295" i="1">
                <a:solidFill>
                  <a:srgbClr val="464646"/>
                </a:solidFill>
                <a:latin typeface="Arial"/>
                <a:cs typeface="Arial"/>
              </a:rPr>
              <a:t>(nr-</a:t>
            </a:r>
            <a:r>
              <a:rPr dirty="0" smtClean="0" sz="1200" spc="50" i="1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300" spc="75">
                <a:solidFill>
                  <a:srgbClr val="313131"/>
                </a:solidFill>
                <a:latin typeface="Times New Roman"/>
                <a:cs typeface="Times New Roman"/>
              </a:rPr>
              <a:t>1)</a:t>
            </a:r>
            <a:r>
              <a:rPr dirty="0" smtClean="0" sz="1300" spc="8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0">
                <a:solidFill>
                  <a:srgbClr val="0C0C0C"/>
                </a:solidFill>
                <a:latin typeface="Times New Roman"/>
                <a:cs typeface="Times New Roman"/>
              </a:rPr>
              <a:t>-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36205" y="6226549"/>
            <a:ext cx="14732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305">
                <a:solidFill>
                  <a:srgbClr val="313131"/>
                </a:solidFill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60346" y="6317496"/>
            <a:ext cx="13335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5" i="1">
                <a:solidFill>
                  <a:srgbClr val="313131"/>
                </a:solidFill>
                <a:latin typeface="Arial"/>
                <a:cs typeface="Arial"/>
              </a:rPr>
              <a:t>N</a:t>
            </a:r>
            <a:endParaRPr sz="11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41928" y="6163049"/>
            <a:ext cx="283210" cy="356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305">
                <a:solidFill>
                  <a:srgbClr val="1C1C1C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2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75" sz="2700" spc="-157">
                <a:solidFill>
                  <a:srgbClr val="313131"/>
                </a:solidFill>
                <a:latin typeface="Arial"/>
                <a:cs typeface="Arial"/>
              </a:rPr>
              <a:t>+</a:t>
            </a:r>
            <a:endParaRPr baseline="-16975" sz="27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06862" y="6650742"/>
            <a:ext cx="365442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10">
                <a:solidFill>
                  <a:srgbClr val="313131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9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your</a:t>
            </a:r>
            <a:r>
              <a:rPr dirty="0" smtClean="0" sz="1300" spc="60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464646"/>
                </a:solidFill>
                <a:latin typeface="Times New Roman"/>
                <a:cs typeface="Times New Roman"/>
              </a:rPr>
              <a:t>adjusted</a:t>
            </a:r>
            <a:r>
              <a:rPr dirty="0" smtClean="0" sz="1300" spc="-5">
                <a:solidFill>
                  <a:srgbClr val="4646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313131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313131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1C1C1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118.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36514" y="9154231"/>
            <a:ext cx="533400" cy="481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00" spc="275">
                <a:solidFill>
                  <a:srgbClr val="B30508"/>
                </a:solidFill>
                <a:latin typeface="Arial"/>
                <a:cs typeface="Arial"/>
              </a:rPr>
              <a:t>11</a:t>
            </a:r>
            <a:endParaRPr sz="3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1</a:t>
            </a:fld>
            <a:endParaRPr sz="3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42392"/>
            <a:ext cx="5791200" cy="8892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9685" indent="36195">
              <a:lnSpc>
                <a:spcPct val="152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municipalities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GIS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capable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presenting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colored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allows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visualization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phenomenon.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28575" indent="429259">
              <a:lnSpc>
                <a:spcPct val="1454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Besides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perception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geospatial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phenomenon,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translate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existing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objective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considerations,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like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cases: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</a:pPr>
            <a:endParaRPr sz="700"/>
          </a:p>
          <a:p>
            <a:pPr algn="just" marL="12700" marR="15875" indent="63500">
              <a:lnSpc>
                <a:spcPct val="147700"/>
              </a:lnSpc>
              <a:buClr>
                <a:srgbClr val="080808"/>
              </a:buClr>
              <a:buFont typeface="Times New Roman"/>
              <a:buAutoNum type="arabicPeriod"/>
              <a:tabLst>
                <a:tab pos="21336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Epidemiologists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collect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occurrence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diseases.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cases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disease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space?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association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pollution?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evidence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contagion?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vary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time?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  <a:buClr>
                <a:srgbClr val="080808"/>
              </a:buClr>
              <a:buFont typeface="Times New Roman"/>
              <a:buAutoNum type="arabicPeriod"/>
            </a:pPr>
            <a:endParaRPr sz="750"/>
          </a:p>
          <a:p>
            <a:pPr algn="just" marL="12700" marR="12700">
              <a:lnSpc>
                <a:spcPct val="145400"/>
              </a:lnSpc>
              <a:buClr>
                <a:srgbClr val="080808"/>
              </a:buClr>
              <a:buFont typeface="Times New Roman"/>
              <a:buAutoNum type="arabicPeriod"/>
              <a:tabLst>
                <a:tab pos="195580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investigate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concentration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theft.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thefts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correlated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socio-economic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areas?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  <a:buClr>
                <a:srgbClr val="080808"/>
              </a:buClr>
              <a:buFont typeface="Times New Roman"/>
              <a:buAutoNum type="arabicPeriod"/>
            </a:pPr>
            <a:endParaRPr sz="750"/>
          </a:p>
          <a:p>
            <a:pPr algn="just" marL="12700" marR="20320">
              <a:lnSpc>
                <a:spcPct val="145400"/>
              </a:lnSpc>
              <a:buClr>
                <a:srgbClr val="080808"/>
              </a:buClr>
              <a:buFont typeface="Times New Roman"/>
              <a:buAutoNum type="arabicPeriod"/>
              <a:tabLst>
                <a:tab pos="177165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Geologists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desire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estimate,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samples,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extension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mineral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deposit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mineral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region?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  <a:buClr>
                <a:srgbClr val="080808"/>
              </a:buClr>
              <a:buFont typeface="Times New Roman"/>
              <a:buAutoNum type="arabicPeriod"/>
            </a:pPr>
            <a:endParaRPr sz="750"/>
          </a:p>
          <a:p>
            <a:pPr algn="just" marL="12700" marR="19685">
              <a:lnSpc>
                <a:spcPct val="145400"/>
              </a:lnSpc>
              <a:buClr>
                <a:srgbClr val="080808"/>
              </a:buClr>
              <a:buFont typeface="Times New Roman"/>
              <a:buAutoNum type="arabicPeriod"/>
              <a:tabLst>
                <a:tab pos="186055" algn="l"/>
              </a:tabLst>
            </a:pP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analyze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agricultural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zoning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purposes.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5">
                <a:solidFill>
                  <a:srgbClr val="1C1C1C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14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soil,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geomorphology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contribution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them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crop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adequate?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16510" indent="429259">
              <a:lnSpc>
                <a:spcPct val="1462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geographical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emphasis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relationships,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taking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account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localization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phenomenon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way.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is,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central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idea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incorporate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made.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28"/>
              </a:spcBef>
            </a:pPr>
            <a:endParaRPr sz="1400"/>
          </a:p>
          <a:p>
            <a:pPr algn="just" marL="12700" marR="3662679">
              <a:lnSpc>
                <a:spcPct val="100000"/>
              </a:lnSpc>
            </a:pPr>
            <a:r>
              <a:rPr dirty="0" smtClean="0" sz="1300" spc="45">
                <a:solidFill>
                  <a:srgbClr val="0C1F4F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1F4F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300" spc="6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C1F4F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5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1F4F"/>
                </a:solidFill>
                <a:latin typeface="Times New Roman"/>
                <a:cs typeface="Times New Roman"/>
              </a:rPr>
              <a:t>analysis: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7"/>
              </a:spcBef>
            </a:pPr>
            <a:endParaRPr sz="800"/>
          </a:p>
          <a:p>
            <a:pPr algn="just" marL="12700" marR="22225" indent="8890">
              <a:lnSpc>
                <a:spcPct val="1431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taxonomy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characterize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data: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2700" indent="17780">
              <a:lnSpc>
                <a:spcPct val="145400"/>
              </a:lnSpc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1.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Events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5">
                <a:solidFill>
                  <a:srgbClr val="1C1C1C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14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phenomena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occurrences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space,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denominated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processes.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are: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crime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spots,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disease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occurrences,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localization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vegetal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species.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fld id="{81D60167-4931-47E6-BA6A-407CBD079E47}" type="slidenum">
              <a:rPr dirty="0" smtClean="0" sz="3000" spc="1100">
                <a:solidFill>
                  <a:srgbClr val="AF080C"/>
                </a:solidFill>
                <a:latin typeface="Arial"/>
                <a:cs typeface="Arial"/>
              </a:rPr>
              <a:t>1</a:t>
            </a:fld>
            <a:endParaRPr sz="3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36753"/>
            <a:ext cx="5791200" cy="8649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9050" indent="36195">
              <a:lnSpc>
                <a:spcPct val="1557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.Continuous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surfaces-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regularly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irregularly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distributed.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Usually,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survey,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geological,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topographical,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ecological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pedological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maps.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4604">
              <a:lnSpc>
                <a:spcPct val="151200"/>
              </a:lnSpc>
            </a:pP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3.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Counts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Aggregated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Rates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-means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surveys,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census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health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originally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individuals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situated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confidentiality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reasons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aggregated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units,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delimited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closed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polygons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census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tracts,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postal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addressing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zones,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municipalities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2700" indent="429259">
              <a:lnSpc>
                <a:spcPct val="1512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verified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socioeconomic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cases,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1A1A1A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chained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aims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choosing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inferential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explicitly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considers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phenomenon.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general,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modeling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preceded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phase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exploratory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graphs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dependency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phenomenon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79"/>
              </a:spcBef>
            </a:pPr>
            <a:endParaRPr sz="1300"/>
          </a:p>
          <a:p>
            <a:pPr algn="just" marL="21590" marR="4413250">
              <a:lnSpc>
                <a:spcPct val="100000"/>
              </a:lnSpc>
            </a:pPr>
            <a:r>
              <a:rPr dirty="0" smtClean="0" sz="1250" spc="15" b="1">
                <a:solidFill>
                  <a:srgbClr val="0C214F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 b="1">
                <a:solidFill>
                  <a:srgbClr val="0C21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214F"/>
                </a:solidFill>
                <a:latin typeface="Times New Roman"/>
                <a:cs typeface="Times New Roman"/>
              </a:rPr>
              <a:t>Variability: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9"/>
              </a:spcBef>
            </a:pPr>
            <a:endParaRPr sz="1300"/>
          </a:p>
          <a:p>
            <a:pPr algn="just" marL="12700" marR="17780" indent="438784">
              <a:lnSpc>
                <a:spcPct val="1520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quantity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exhibits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differ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locations.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assessed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1A1A1A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descriptive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range.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Let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suppose,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14" i="1">
                <a:solidFill>
                  <a:srgbClr val="080808"/>
                </a:solidFill>
                <a:latin typeface="Arial"/>
                <a:cs typeface="Arial"/>
              </a:rPr>
              <a:t>z(x)</a:t>
            </a:r>
            <a:r>
              <a:rPr dirty="0" smtClean="0" sz="1200" spc="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perfectly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35" i="1">
                <a:solidFill>
                  <a:srgbClr val="080808"/>
                </a:solidFill>
                <a:latin typeface="Arial"/>
                <a:cs typeface="Arial"/>
              </a:rPr>
              <a:t>(x)</a:t>
            </a:r>
            <a:r>
              <a:rPr dirty="0" smtClean="0" sz="1200" spc="1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study.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uncertainty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14" i="1">
                <a:solidFill>
                  <a:srgbClr val="080808"/>
                </a:solidFill>
                <a:latin typeface="Arial"/>
                <a:cs typeface="Arial"/>
              </a:rPr>
              <a:t>z(x)</a:t>
            </a:r>
            <a:r>
              <a:rPr dirty="0" smtClean="0" sz="1200" spc="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0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reduced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zero,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exists.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Uncertainty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variability,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dependent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upon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sampling.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9"/>
              </a:spcBef>
            </a:pPr>
            <a:endParaRPr sz="1300"/>
          </a:p>
          <a:p>
            <a:pPr algn="just" marL="12700" marR="14604" indent="429259">
              <a:lnSpc>
                <a:spcPct val="152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Regionalized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RVT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concept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space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smooth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continuous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object.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stochastic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takes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consideration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trends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334772"/>
            <a:ext cx="6086475" cy="92970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314325" indent="36195">
              <a:lnSpc>
                <a:spcPct val="157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considers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dataset,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detected: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</a:pPr>
            <a:endParaRPr sz="1100"/>
          </a:p>
          <a:p>
            <a:pPr algn="just" marL="30480" marR="2879725">
              <a:lnSpc>
                <a:spcPct val="100000"/>
              </a:lnSpc>
            </a:pPr>
            <a:r>
              <a:rPr dirty="0" smtClean="0" sz="1100" spc="20">
                <a:solidFill>
                  <a:srgbClr val="080808"/>
                </a:solidFill>
                <a:latin typeface="Arial"/>
                <a:cs typeface="Arial"/>
              </a:rPr>
              <a:t>1.</a:t>
            </a:r>
            <a:r>
              <a:rPr dirty="0" smtClean="0" sz="1100" spc="-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Structural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part,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trend.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</a:pPr>
            <a:endParaRPr sz="1100"/>
          </a:p>
          <a:p>
            <a:pPr algn="just" marL="186055" marR="4531360" indent="-17399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86055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Correlated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buClr>
                <a:srgbClr val="080808"/>
              </a:buClr>
              <a:buFont typeface="Times New Roman"/>
              <a:buAutoNum type="arabicPeriod" startAt="2"/>
            </a:pPr>
            <a:endParaRPr sz="1000"/>
          </a:p>
          <a:p>
            <a:pPr>
              <a:lnSpc>
                <a:spcPts val="1100"/>
              </a:lnSpc>
              <a:buClr>
                <a:srgbClr val="080808"/>
              </a:buClr>
              <a:buFont typeface="Times New Roman"/>
              <a:buAutoNum type="arabicPeriod" startAt="2"/>
            </a:pPr>
            <a:endParaRPr sz="1100"/>
          </a:p>
          <a:p>
            <a:pPr algn="just" marL="177165" marR="3747135" indent="-16510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7716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Uncorrelated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variation,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noise.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algn="just" marL="12700" marR="307975" indent="420370">
              <a:lnSpc>
                <a:spcPct val="1512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relationships,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RVT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applies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law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geography,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predict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major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Kriging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interpolation.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7"/>
              </a:spcBef>
            </a:pPr>
            <a:endParaRPr sz="1300"/>
          </a:p>
          <a:p>
            <a:pPr algn="just" marL="21590" marR="4504055">
              <a:lnSpc>
                <a:spcPct val="100000"/>
              </a:lnSpc>
            </a:pPr>
            <a:r>
              <a:rPr dirty="0" smtClean="0" sz="1250" spc="45">
                <a:solidFill>
                  <a:srgbClr val="0C2154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5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2154"/>
                </a:solidFill>
                <a:latin typeface="Times New Roman"/>
                <a:cs typeface="Times New Roman"/>
              </a:rPr>
              <a:t>Population: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19"/>
              </a:spcBef>
            </a:pPr>
            <a:endParaRPr sz="600"/>
          </a:p>
          <a:p>
            <a:pPr algn="just" marL="12700" marR="310515" indent="429259">
              <a:lnSpc>
                <a:spcPct val="150700"/>
              </a:lnSpc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items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events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question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experiment.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existing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objects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e.g.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stars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Milky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galaxy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hypothetical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potentially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infinite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conceived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generalization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e.g.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hands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game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poker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aim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chosen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12"/>
              </a:spcBef>
            </a:pPr>
            <a:endParaRPr sz="600"/>
          </a:p>
          <a:p>
            <a:pPr algn="just" marL="12700" marR="314325" indent="429259">
              <a:lnSpc>
                <a:spcPct val="151200"/>
              </a:lnSpc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inference,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subset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chosen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1C1C1C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2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fraction.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chosen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properly,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drawn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500"/>
          </a:p>
          <a:p>
            <a:pPr algn="just" marL="12700" marR="310515" indent="8890">
              <a:lnSpc>
                <a:spcPct val="152000"/>
              </a:lnSpc>
            </a:pPr>
            <a:r>
              <a:rPr dirty="0" smtClean="0" sz="1250" spc="50">
                <a:solidFill>
                  <a:srgbClr val="0C2154"/>
                </a:solidFill>
                <a:latin typeface="Times New Roman"/>
                <a:cs typeface="Times New Roman"/>
              </a:rPr>
              <a:t>Sample:</a:t>
            </a:r>
            <a:r>
              <a:rPr dirty="0" smtClean="0" sz="1250" spc="50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research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methodology,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collected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10">
                <a:solidFill>
                  <a:srgbClr val="595959"/>
                </a:solidFill>
                <a:latin typeface="Times New Roman"/>
                <a:cs typeface="Times New Roman"/>
              </a:rPr>
              <a:t>/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procedure.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observations.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"/>
              </a:spcBef>
            </a:pPr>
            <a:endParaRPr sz="500"/>
          </a:p>
          <a:p>
            <a:pPr algn="just" marL="12700" marR="310515" indent="438784">
              <a:lnSpc>
                <a:spcPct val="1536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38383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38383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55">
                <a:solidFill>
                  <a:srgbClr val="38383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1s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larg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10">
                <a:solidFill>
                  <a:srgbClr val="38383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0">
                <a:solidFill>
                  <a:srgbClr val="38383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20">
                <a:solidFill>
                  <a:srgbClr val="38383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census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complete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enumeration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impractical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ct val="100000"/>
              </a:lnSpc>
              <a:spcBef>
                <a:spcPts val="495"/>
              </a:spcBef>
            </a:pPr>
            <a:r>
              <a:rPr dirty="0" smtClean="0" sz="3000" spc="114">
                <a:solidFill>
                  <a:srgbClr val="AF080C"/>
                </a:solidFill>
                <a:latin typeface="Arial"/>
                <a:cs typeface="Arial"/>
              </a:rPr>
              <a:t>4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029716" y="8905747"/>
            <a:ext cx="453898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design,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limited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budget;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36156" y="9144507"/>
            <a:ext cx="241300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95" b="1">
                <a:solidFill>
                  <a:srgbClr val="AF080C"/>
                </a:solidFill>
                <a:latin typeface="Times New Roman"/>
                <a:cs typeface="Times New Roman"/>
              </a:rPr>
              <a:t>5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42392"/>
            <a:ext cx="5788660" cy="8389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2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impossible.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subset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manageable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size.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collected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 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samples,  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1184275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make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inferences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extrapolations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"/>
              </a:spcBef>
            </a:pPr>
            <a:endParaRPr sz="500"/>
          </a:p>
          <a:p>
            <a:pPr marL="12700" marR="97790" indent="438784">
              <a:lnSpc>
                <a:spcPct val="1477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drawn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replacement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i.e.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element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once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endParaRPr sz="1300">
              <a:latin typeface="Times New Roman"/>
              <a:cs typeface="Times New Roman"/>
            </a:endParaRPr>
          </a:p>
          <a:p>
            <a:pPr marL="12700" marR="278765">
              <a:lnSpc>
                <a:spcPts val="2300"/>
              </a:lnSpc>
              <a:spcBef>
                <a:spcPts val="130"/>
              </a:spcBef>
            </a:pP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subset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replacement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i.e.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element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times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multisubset.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3"/>
              </a:spcBef>
            </a:pPr>
            <a:endParaRPr sz="1300"/>
          </a:p>
          <a:p>
            <a:pPr algn="just" marL="21590" marR="4502150">
              <a:lnSpc>
                <a:spcPct val="100000"/>
              </a:lnSpc>
            </a:pPr>
            <a:r>
              <a:rPr dirty="0" smtClean="0" sz="1250" spc="15" b="1">
                <a:solidFill>
                  <a:srgbClr val="0C2154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35" b="1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2154"/>
                </a:solidFill>
                <a:latin typeface="Times New Roman"/>
                <a:cs typeface="Times New Roman"/>
              </a:rPr>
              <a:t>Sampling: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"/>
              </a:spcBef>
            </a:pPr>
            <a:endParaRPr sz="750"/>
          </a:p>
          <a:p>
            <a:pPr algn="just" marL="12700" marR="14604" indent="429259">
              <a:lnSpc>
                <a:spcPct val="1462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trying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make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inferences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phenomenon,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forced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collect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limited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instead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trying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acquire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.A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full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inventory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yield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picture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interest,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time-consuming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expensive.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3335" indent="438784">
              <a:lnSpc>
                <a:spcPct val="1454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cost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acquiring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rule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complete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census.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Sparse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hand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cheap,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misses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features.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instances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precision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major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motivation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remains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inexpensive.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rule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thumb,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desirable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concentration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exhaustive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needed,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keeping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mind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6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9050" indent="429259">
              <a:lnSpc>
                <a:spcPct val="1454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surveying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phenomenon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variation,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optimal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D.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two-dimensional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disciplines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mining,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pollution,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monitoring,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telecommunications,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ecology,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geology,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cite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few.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63"/>
              </a:spcBef>
            </a:pPr>
            <a:endParaRPr sz="1400"/>
          </a:p>
          <a:p>
            <a:pPr algn="just" marL="21590" marR="864869">
              <a:lnSpc>
                <a:spcPct val="1000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non-spatial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strategies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characteristics: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64"/>
              </a:spcBef>
            </a:pPr>
            <a:endParaRPr sz="1400"/>
          </a:p>
          <a:p>
            <a:pPr algn="just" marL="30480" marR="3420745">
              <a:lnSpc>
                <a:spcPct val="100000"/>
              </a:lnSpc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1.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 i="1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-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samples;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06623" y="7546847"/>
            <a:ext cx="768096" cy="6949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737104" y="5916167"/>
            <a:ext cx="2298192" cy="0"/>
          </a:xfrm>
          <a:custGeom>
            <a:avLst/>
            <a:gdLst/>
            <a:ahLst/>
            <a:cxnLst/>
            <a:rect l="l" t="t" r="r" b="b"/>
            <a:pathLst>
              <a:path w="2298192" h="0">
                <a:moveTo>
                  <a:pt x="0" y="0"/>
                </a:moveTo>
                <a:lnTo>
                  <a:pt x="2298192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746248" y="5907023"/>
            <a:ext cx="0" cy="2316479"/>
          </a:xfrm>
          <a:custGeom>
            <a:avLst/>
            <a:gdLst/>
            <a:ahLst/>
            <a:cxnLst/>
            <a:rect l="l" t="t" r="r" b="b"/>
            <a:pathLst>
              <a:path w="0" h="2316479">
                <a:moveTo>
                  <a:pt x="0" y="2316479"/>
                </a:moveTo>
                <a:lnTo>
                  <a:pt x="0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026152" y="5907023"/>
            <a:ext cx="0" cy="2304287"/>
          </a:xfrm>
          <a:custGeom>
            <a:avLst/>
            <a:gdLst/>
            <a:ahLst/>
            <a:cxnLst/>
            <a:rect l="l" t="t" r="r" b="b"/>
            <a:pathLst>
              <a:path w="0" h="2304287">
                <a:moveTo>
                  <a:pt x="0" y="2304287"/>
                </a:moveTo>
                <a:lnTo>
                  <a:pt x="0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456432" y="8202168"/>
            <a:ext cx="1578864" cy="0"/>
          </a:xfrm>
          <a:custGeom>
            <a:avLst/>
            <a:gdLst/>
            <a:ahLst/>
            <a:cxnLst/>
            <a:rect l="l" t="t" r="r" b="b"/>
            <a:pathLst>
              <a:path w="1578864" h="0">
                <a:moveTo>
                  <a:pt x="0" y="0"/>
                </a:moveTo>
                <a:lnTo>
                  <a:pt x="1578864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87044" y="415290"/>
            <a:ext cx="5795645" cy="49809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2069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           </a:t>
            </a:r>
            <a:r>
              <a:rPr dirty="0" smtClean="0" sz="1050" spc="-12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22">
                <a:solidFill>
                  <a:srgbClr val="930F13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645" sz="1575" spc="6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15">
                <a:solidFill>
                  <a:srgbClr val="930F13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2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645" sz="1575" spc="-22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baseline="2645" sz="1575" spc="157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algn="just" marL="189230" marR="1148715" indent="-170815">
              <a:lnSpc>
                <a:spcPct val="100000"/>
              </a:lnSpc>
              <a:buClr>
                <a:srgbClr val="030303"/>
              </a:buClr>
              <a:buFont typeface="Times New Roman"/>
              <a:buAutoNum type="arabicPeriod" startAt="3"/>
              <a:tabLst>
                <a:tab pos="189230" algn="l"/>
              </a:tabLst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estimator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characteristic;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1"/>
              </a:spcBef>
              <a:buClr>
                <a:srgbClr val="030303"/>
              </a:buClr>
              <a:buFont typeface="Times New Roman"/>
              <a:buAutoNum type="arabicPeriod" startAt="3"/>
            </a:pPr>
            <a:endParaRPr sz="550"/>
          </a:p>
          <a:p>
            <a:pPr>
              <a:lnSpc>
                <a:spcPts val="1000"/>
              </a:lnSpc>
              <a:buClr>
                <a:srgbClr val="030303"/>
              </a:buClr>
              <a:buFont typeface="Times New Roman"/>
              <a:buAutoNum type="arabicPeriod" startAt="3"/>
            </a:pPr>
            <a:endParaRPr sz="1000"/>
          </a:p>
          <a:p>
            <a:pPr algn="just" marL="182880" marR="760095" indent="-165100">
              <a:lnSpc>
                <a:spcPct val="100000"/>
              </a:lnSpc>
              <a:buClr>
                <a:srgbClr val="030303"/>
              </a:buClr>
              <a:buFont typeface="Times New Roman"/>
              <a:buAutoNum type="arabicPeriod" startAt="3"/>
              <a:tabLst>
                <a:tab pos="182880" algn="l"/>
              </a:tabLst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estimation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compute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intervals.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8415" marR="3845560">
              <a:lnSpc>
                <a:spcPct val="100000"/>
              </a:lnSpc>
            </a:pPr>
            <a:r>
              <a:rPr dirty="0" smtClean="0" sz="1250" spc="20" b="1" u="heavy">
                <a:solidFill>
                  <a:srgbClr val="0A1C49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70" b="1" u="heavy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 u="heavy">
                <a:solidFill>
                  <a:srgbClr val="0A1C49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30" b="1" u="heavy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 u="heavy">
                <a:solidFill>
                  <a:srgbClr val="0A1C49"/>
                </a:solidFill>
                <a:latin typeface="Times New Roman"/>
                <a:cs typeface="Times New Roman"/>
              </a:rPr>
              <a:t>Methods: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7"/>
              </a:spcBef>
            </a:pPr>
            <a:endParaRPr sz="750"/>
          </a:p>
          <a:p>
            <a:pPr algn="just" marL="18415" marR="18415" indent="432434">
              <a:lnSpc>
                <a:spcPct val="150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section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reviews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schemes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purpose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two­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dimensional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sampling.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subsections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limited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collected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denoted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D.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endParaRPr sz="1250">
              <a:latin typeface="Times New Roman"/>
              <a:cs typeface="Times New Roman"/>
            </a:endParaRPr>
          </a:p>
          <a:p>
            <a:pPr algn="just" marL="18415" marR="15875">
              <a:lnSpc>
                <a:spcPts val="2300"/>
              </a:lnSpc>
              <a:spcBef>
                <a:spcPts val="215"/>
              </a:spcBef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supports,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generating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observations{z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-5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20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50" spc="-30" i="1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350" spc="-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1,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2,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..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185">
                <a:solidFill>
                  <a:srgbClr val="030303"/>
                </a:solidFill>
                <a:latin typeface="Arial"/>
                <a:cs typeface="Arial"/>
              </a:rPr>
              <a:t>m}.</a:t>
            </a:r>
            <a:r>
              <a:rPr dirty="0" smtClean="0" sz="1250" spc="-18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ease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illustration,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7"/>
              </a:spcBef>
            </a:pPr>
            <a:endParaRPr sz="550"/>
          </a:p>
          <a:p>
            <a:pPr algn="just" marL="12700" marR="26670" indent="432434">
              <a:lnSpc>
                <a:spcPct val="15040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frames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employed,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combination.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influencing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choice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designs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8415" marR="12700" indent="5715">
              <a:lnSpc>
                <a:spcPct val="151500"/>
              </a:lnSpc>
            </a:pPr>
            <a:r>
              <a:rPr dirty="0" smtClean="0" sz="1250" spc="25" b="1">
                <a:solidFill>
                  <a:srgbClr val="0A1C49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85" b="1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A1C49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30" b="1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 b="1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C49"/>
                </a:solidFill>
                <a:latin typeface="Times New Roman"/>
                <a:cs typeface="Times New Roman"/>
              </a:rPr>
              <a:t>Sampling:</a:t>
            </a:r>
            <a:r>
              <a:rPr dirty="0" smtClean="0" sz="1250" spc="15" b="1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 b="1">
                <a:solidFill>
                  <a:srgbClr val="0A1C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SRS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subsets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frame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probability.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element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frame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selection: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frame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subdivided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partitioned.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Furthermore,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pair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pair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93139" y="8614918"/>
            <a:ext cx="5782310" cy="5975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536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good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indicator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overall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population,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makes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easy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results.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820407" y="9127235"/>
            <a:ext cx="271145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80" b="1">
                <a:solidFill>
                  <a:srgbClr val="B80507"/>
                </a:solidFill>
                <a:latin typeface="Times New Roman"/>
                <a:cs typeface="Times New Roman"/>
              </a:rPr>
              <a:t>6</a:t>
            </a:fld>
            <a:endParaRPr sz="3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5486146"/>
            <a:ext cx="21463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similarly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triples,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5027" y="5283200"/>
            <a:ext cx="1954530" cy="967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620"/>
              </a:lnSpc>
              <a:tabLst>
                <a:tab pos="1073150" algn="l"/>
              </a:tabLst>
            </a:pPr>
            <a:r>
              <a:rPr dirty="0" smtClean="0" sz="2700" spc="110">
                <a:solidFill>
                  <a:srgbClr val="2D2D2D"/>
                </a:solidFill>
                <a:latin typeface="Times New Roman"/>
                <a:cs typeface="Times New Roman"/>
              </a:rPr>
              <a:t>••</a:t>
            </a:r>
            <a:r>
              <a:rPr dirty="0" smtClean="0" sz="2700" spc="110">
                <a:solidFill>
                  <a:srgbClr val="2D2D2D"/>
                </a:solidFill>
                <a:latin typeface="Times New Roman"/>
                <a:cs typeface="Times New Roman"/>
              </a:rPr>
              <a:t>	</a:t>
            </a:r>
            <a:r>
              <a:rPr dirty="0" smtClean="0" sz="6400" spc="300">
                <a:solidFill>
                  <a:srgbClr val="2D2D2D"/>
                </a:solidFill>
                <a:latin typeface="Arial"/>
                <a:cs typeface="Arial"/>
              </a:rPr>
              <a:t>.</a:t>
            </a:r>
            <a:r>
              <a:rPr dirty="0" smtClean="0" sz="6400" spc="83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baseline="1564" sz="5325" spc="-1597">
                <a:solidFill>
                  <a:srgbClr val="2D2D2D"/>
                </a:solidFill>
                <a:latin typeface="Courier New"/>
                <a:cs typeface="Courier New"/>
              </a:rPr>
              <a:t>..</a:t>
            </a:r>
            <a:endParaRPr baseline="1564" sz="5325"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30115" y="5911088"/>
            <a:ext cx="666115" cy="582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2817" sz="4200" spc="-37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sz="2700" spc="-260">
                <a:solidFill>
                  <a:srgbClr val="2D2D2D"/>
                </a:solidFill>
                <a:latin typeface="Courier New"/>
                <a:cs typeface="Courier New"/>
              </a:rPr>
              <a:t>•••</a:t>
            </a:r>
            <a:endParaRPr sz="27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62020" y="5809996"/>
            <a:ext cx="1511300" cy="1136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800" spc="175">
                <a:solidFill>
                  <a:srgbClr val="2D2D2D"/>
                </a:solidFill>
                <a:latin typeface="Times New Roman"/>
                <a:cs typeface="Times New Roman"/>
              </a:rPr>
              <a:t>•••</a:t>
            </a:r>
            <a:r>
              <a:rPr dirty="0" smtClean="0" sz="2800" spc="250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35947" sz="3825" spc="75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35947" sz="3825" spc="284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6600" spc="-1565">
                <a:solidFill>
                  <a:srgbClr val="2D2D2D"/>
                </a:solidFill>
                <a:latin typeface="Courier New"/>
                <a:cs typeface="Courier New"/>
              </a:rPr>
              <a:t>,</a:t>
            </a:r>
            <a:r>
              <a:rPr dirty="0" smtClean="0" sz="7100" spc="-1895">
                <a:solidFill>
                  <a:srgbClr val="2D2D2D"/>
                </a:solidFill>
                <a:latin typeface="Arial"/>
                <a:cs typeface="Arial"/>
              </a:rPr>
              <a:t>.</a:t>
            </a:r>
            <a:r>
              <a:rPr dirty="0" smtClean="0" baseline="17429" sz="3825" spc="-555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29761" sz="4200" spc="-179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23474" sz="5325" spc="127">
                <a:solidFill>
                  <a:srgbClr val="2D2D2D"/>
                </a:solidFill>
                <a:latin typeface="Arial"/>
                <a:cs typeface="Arial"/>
              </a:rPr>
              <a:t>•</a:t>
            </a:r>
            <a:endParaRPr baseline="23474" sz="5325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46730" y="6534911"/>
            <a:ext cx="2952115" cy="1106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519045" algn="l"/>
                <a:tab pos="2811145" algn="l"/>
              </a:tabLst>
            </a:pPr>
            <a:r>
              <a:rPr dirty="0" smtClean="0" baseline="17329" sz="8175" spc="-13837">
                <a:solidFill>
                  <a:srgbClr val="2D2D2D"/>
                </a:solidFill>
                <a:latin typeface="Arial"/>
                <a:cs typeface="Arial"/>
              </a:rPr>
              <a:t>,</a:t>
            </a:r>
            <a:r>
              <a:rPr dirty="0" smtClean="0" baseline="45555" sz="3750" spc="555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13117" sz="10800" spc="-177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6600" spc="-127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3117" sz="10800" spc="-1875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6600" spc="-48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3117" sz="10800" spc="-2054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7200" spc="-795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7200" spc="-655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7200" spc="-1085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44444" sz="3750" spc="-960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68888" sz="3750" spc="179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68888" sz="3750" spc="-525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baseline="39682" sz="4200" spc="127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39682" sz="4200" spc="127">
                <a:solidFill>
                  <a:srgbClr val="2D2D2D"/>
                </a:solidFill>
                <a:latin typeface="Arial"/>
                <a:cs typeface="Arial"/>
              </a:rPr>
              <a:t>	</a:t>
            </a:r>
            <a:r>
              <a:rPr dirty="0" smtClean="0" baseline="52469" sz="4050" spc="82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52469" sz="4050" spc="82">
                <a:solidFill>
                  <a:srgbClr val="2D2D2D"/>
                </a:solidFill>
                <a:latin typeface="Arial"/>
                <a:cs typeface="Arial"/>
              </a:rPr>
              <a:t>	</a:t>
            </a:r>
            <a:r>
              <a:rPr dirty="0" smtClean="0" baseline="74074" sz="4050" spc="82">
                <a:solidFill>
                  <a:srgbClr val="2D2D2D"/>
                </a:solidFill>
                <a:latin typeface="Arial"/>
                <a:cs typeface="Arial"/>
              </a:rPr>
              <a:t>•</a:t>
            </a:r>
            <a:endParaRPr baseline="74074" sz="40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98723" y="6229350"/>
            <a:ext cx="146050" cy="400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550" spc="50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46196" y="5900928"/>
            <a:ext cx="834390" cy="1106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-27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6600" spc="-795">
                <a:solidFill>
                  <a:srgbClr val="2D2D2D"/>
                </a:solidFill>
                <a:latin typeface="Times New Roman"/>
                <a:cs typeface="Times New Roman"/>
              </a:rPr>
              <a:t>.,</a:t>
            </a:r>
            <a:r>
              <a:rPr dirty="0" smtClean="0" sz="6600" spc="-126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6900" spc="-160">
                <a:solidFill>
                  <a:srgbClr val="2D2D2D"/>
                </a:solidFill>
                <a:latin typeface="Arial"/>
                <a:cs typeface="Arial"/>
              </a:rPr>
              <a:t>.</a:t>
            </a:r>
            <a:r>
              <a:rPr dirty="0" smtClean="0" baseline="-16339" sz="3825" spc="75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endParaRPr baseline="-16339" sz="3825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13123" y="6952742"/>
            <a:ext cx="1105535" cy="7797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43314" sz="4425" spc="157">
                <a:solidFill>
                  <a:srgbClr val="2D2D2D"/>
                </a:solidFill>
                <a:latin typeface="Courier New"/>
                <a:cs typeface="Courier New"/>
              </a:rPr>
              <a:t>•</a:t>
            </a:r>
            <a:r>
              <a:rPr dirty="0" smtClean="0" baseline="-43314" sz="4425" spc="-1297">
                <a:solidFill>
                  <a:srgbClr val="2D2D2D"/>
                </a:solidFill>
                <a:latin typeface="Courier New"/>
                <a:cs typeface="Courier New"/>
              </a:rPr>
              <a:t> </a:t>
            </a:r>
            <a:r>
              <a:rPr dirty="0" smtClean="0" baseline="-20697" sz="3825" spc="172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0697" sz="3825" spc="120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1111" sz="3750" spc="-97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sz="2500" spc="80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sz="2800" spc="125">
                <a:solidFill>
                  <a:srgbClr val="2D2D2D"/>
                </a:solidFill>
                <a:latin typeface="Arial"/>
                <a:cs typeface="Arial"/>
              </a:rPr>
              <a:t>••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5844" y="7045706"/>
            <a:ext cx="154305" cy="415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650" spc="80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80308" y="7283450"/>
            <a:ext cx="154305" cy="415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650" spc="80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21684" y="6876795"/>
            <a:ext cx="855344" cy="1085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750" spc="-1010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1530" sz="3975" spc="217">
                <a:solidFill>
                  <a:srgbClr val="2D2D2D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11530" sz="3975" spc="-307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4050" spc="-1170">
                <a:solidFill>
                  <a:srgbClr val="2D2D2D"/>
                </a:solidFill>
                <a:latin typeface="Courier New"/>
                <a:cs typeface="Courier New"/>
              </a:rPr>
              <a:t>.</a:t>
            </a:r>
            <a:r>
              <a:rPr dirty="0" smtClean="0" sz="4050" spc="-965">
                <a:solidFill>
                  <a:srgbClr val="2D2D2D"/>
                </a:solidFill>
                <a:latin typeface="Courier New"/>
                <a:cs typeface="Courier New"/>
              </a:rPr>
              <a:t>.</a:t>
            </a:r>
            <a:r>
              <a:rPr dirty="0" smtClean="0" sz="7100" spc="-160">
                <a:solidFill>
                  <a:srgbClr val="2D2D2D"/>
                </a:solidFill>
                <a:latin typeface="Arial"/>
                <a:cs typeface="Arial"/>
              </a:rPr>
              <a:t>.</a:t>
            </a:r>
            <a:endParaRPr sz="7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22979" y="7611871"/>
            <a:ext cx="381000" cy="436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700" spc="55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sz="2700" spc="-25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2800" spc="85">
                <a:solidFill>
                  <a:srgbClr val="2D2D2D"/>
                </a:solidFill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39844" y="7241285"/>
            <a:ext cx="462915" cy="9467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150" spc="-680">
                <a:solidFill>
                  <a:srgbClr val="2D2D2D"/>
                </a:solidFill>
                <a:latin typeface="Times New Roman"/>
                <a:cs typeface="Times New Roman"/>
              </a:rPr>
              <a:t>....</a:t>
            </a:r>
            <a:endParaRPr sz="61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181347" y="7924545"/>
            <a:ext cx="302260" cy="5645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650" spc="1475">
                <a:solidFill>
                  <a:srgbClr val="2D2D2D"/>
                </a:solidFill>
                <a:latin typeface="Arial"/>
                <a:cs typeface="Arial"/>
              </a:rPr>
              <a:t>'</a:t>
            </a:r>
            <a:endParaRPr sz="36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54755" y="7459471"/>
            <a:ext cx="161290" cy="436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800" spc="85">
                <a:solidFill>
                  <a:srgbClr val="2D2D2D"/>
                </a:solidFill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25955" y="8430514"/>
            <a:ext cx="534479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minimizes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bias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simplifies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results.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variance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5920" y="2633472"/>
            <a:ext cx="4401311" cy="30967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82495" y="2225039"/>
            <a:ext cx="4340352" cy="0"/>
          </a:xfrm>
          <a:custGeom>
            <a:avLst/>
            <a:gdLst/>
            <a:ahLst/>
            <a:cxnLst/>
            <a:rect l="l" t="t" r="r" b="b"/>
            <a:pathLst>
              <a:path w="4340352" h="0">
                <a:moveTo>
                  <a:pt x="0" y="0"/>
                </a:moveTo>
                <a:lnTo>
                  <a:pt x="4340352" y="0"/>
                </a:lnTo>
              </a:path>
            </a:pathLst>
          </a:custGeom>
          <a:ln w="12192">
            <a:solidFill>
              <a:srgbClr val="70675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694688" y="4590288"/>
            <a:ext cx="0" cy="1115567"/>
          </a:xfrm>
          <a:custGeom>
            <a:avLst/>
            <a:gdLst/>
            <a:ahLst/>
            <a:cxnLst/>
            <a:rect l="l" t="t" r="r" b="b"/>
            <a:pathLst>
              <a:path w="0" h="1115567">
                <a:moveTo>
                  <a:pt x="0" y="1115567"/>
                </a:moveTo>
                <a:lnTo>
                  <a:pt x="0" y="0"/>
                </a:lnTo>
              </a:path>
            </a:pathLst>
          </a:custGeom>
          <a:ln w="24384">
            <a:solidFill>
              <a:srgbClr val="C8B8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329519"/>
            <a:ext cx="5797550" cy="17018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36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           </a:t>
            </a:r>
            <a:r>
              <a:rPr dirty="0" smtClean="0" sz="1050" spc="-12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22">
                <a:solidFill>
                  <a:srgbClr val="930F13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645" sz="1575" spc="6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15">
                <a:solidFill>
                  <a:srgbClr val="930F13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645" sz="1575" spc="12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645" sz="1575" spc="-22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baseline="2645" sz="1575" spc="157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2.Systematic</a:t>
            </a:r>
            <a:r>
              <a:rPr dirty="0" smtClean="0" sz="1250" spc="114" b="1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Sampling:</a:t>
            </a:r>
            <a:r>
              <a:rPr dirty="0" smtClean="0" sz="1250" spc="125" b="1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relies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arranging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ordering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scheme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elements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regular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intervals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ordered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list.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involves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start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proceeds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kth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element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onwards.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305">
                <a:solidFill>
                  <a:srgbClr val="AF080C"/>
                </a:solidFill>
                <a:latin typeface="Times New Roman"/>
                <a:cs typeface="Times New Roman"/>
              </a:rPr>
              <a:t>8</a:t>
            </a:fld>
            <a:endParaRPr sz="3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30755" y="2334514"/>
            <a:ext cx="2187575" cy="403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80" b="1">
                <a:solidFill>
                  <a:srgbClr val="44382D"/>
                </a:solidFill>
                <a:latin typeface="Arial"/>
                <a:cs typeface="Arial"/>
              </a:rPr>
              <a:t>Composite</a:t>
            </a:r>
            <a:r>
              <a:rPr dirty="0" smtClean="0" sz="1250" spc="-1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90" b="1">
                <a:solidFill>
                  <a:srgbClr val="44382D"/>
                </a:solidFill>
                <a:latin typeface="Arial"/>
                <a:cs typeface="Arial"/>
              </a:rPr>
              <a:t>sample</a:t>
            </a:r>
            <a:r>
              <a:rPr dirty="0" smtClean="0" sz="1250" spc="-5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60" b="1">
                <a:solidFill>
                  <a:srgbClr val="44382D"/>
                </a:solidFill>
                <a:latin typeface="Arial"/>
                <a:cs typeface="Arial"/>
              </a:rPr>
              <a:t>from</a:t>
            </a:r>
            <a:r>
              <a:rPr dirty="0" smtClean="0" sz="1250" spc="-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35" b="1">
                <a:solidFill>
                  <a:srgbClr val="31281D"/>
                </a:solidFill>
                <a:latin typeface="Arial"/>
                <a:cs typeface="Arial"/>
              </a:rPr>
              <a:t>within:</a:t>
            </a:r>
            <a:endParaRPr sz="125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80"/>
              </a:spcBef>
            </a:pPr>
            <a:r>
              <a:rPr dirty="0" smtClean="0" sz="1250" spc="-35" b="1">
                <a:solidFill>
                  <a:srgbClr val="44382D"/>
                </a:solidFill>
                <a:latin typeface="Arial"/>
                <a:cs typeface="Arial"/>
              </a:rPr>
              <a:t>3</a:t>
            </a:r>
            <a:r>
              <a:rPr dirty="0" smtClean="0" sz="1250" spc="-100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90" b="1">
                <a:solidFill>
                  <a:srgbClr val="44382D"/>
                </a:solidFill>
                <a:latin typeface="Arial"/>
                <a:cs typeface="Arial"/>
              </a:rPr>
              <a:t>yard</a:t>
            </a:r>
            <a:r>
              <a:rPr dirty="0" smtClean="0" sz="1250" spc="110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65" b="1">
                <a:solidFill>
                  <a:srgbClr val="31281D"/>
                </a:solidFill>
                <a:latin typeface="Arial"/>
                <a:cs typeface="Arial"/>
              </a:rPr>
              <a:t>radi</a:t>
            </a:r>
            <a:r>
              <a:rPr dirty="0" smtClean="0" sz="1250" spc="-145" b="1">
                <a:solidFill>
                  <a:srgbClr val="31281D"/>
                </a:solidFill>
                <a:latin typeface="Arial"/>
                <a:cs typeface="Arial"/>
              </a:rPr>
              <a:t>u</a:t>
            </a:r>
            <a:r>
              <a:rPr dirty="0" smtClean="0" sz="1250" spc="-160" b="1">
                <a:solidFill>
                  <a:srgbClr val="64574B"/>
                </a:solidFill>
                <a:latin typeface="Arial"/>
                <a:cs typeface="Arial"/>
              </a:rPr>
              <a:t>s</a:t>
            </a:r>
            <a:r>
              <a:rPr dirty="0" smtClean="0" sz="1250" spc="-20" b="1">
                <a:solidFill>
                  <a:srgbClr val="64574B"/>
                </a:solidFill>
                <a:latin typeface="Arial"/>
                <a:cs typeface="Arial"/>
              </a:rPr>
              <a:t> </a:t>
            </a:r>
            <a:r>
              <a:rPr dirty="0" smtClean="0" sz="1250" spc="-80" b="1">
                <a:solidFill>
                  <a:srgbClr val="44382D"/>
                </a:solidFill>
                <a:latin typeface="Arial"/>
                <a:cs typeface="Arial"/>
              </a:rPr>
              <a:t>of</a:t>
            </a:r>
            <a:r>
              <a:rPr dirty="0" smtClean="0" sz="1250" spc="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80" b="1">
                <a:solidFill>
                  <a:srgbClr val="44382D"/>
                </a:solidFill>
                <a:latin typeface="Arial"/>
                <a:cs typeface="Arial"/>
              </a:rPr>
              <a:t>grid</a:t>
            </a:r>
            <a:r>
              <a:rPr dirty="0" smtClean="0" sz="1250" spc="-2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60" b="1">
                <a:solidFill>
                  <a:srgbClr val="44382D"/>
                </a:solidFill>
                <a:latin typeface="Arial"/>
                <a:cs typeface="Arial"/>
              </a:rPr>
              <a:t>poin</a:t>
            </a:r>
            <a:r>
              <a:rPr dirty="0" smtClean="0" sz="1250" spc="-65" b="1">
                <a:solidFill>
                  <a:srgbClr val="44382D"/>
                </a:solidFill>
                <a:latin typeface="Arial"/>
                <a:cs typeface="Arial"/>
              </a:rPr>
              <a:t>t</a:t>
            </a:r>
            <a:r>
              <a:rPr dirty="0" smtClean="0" sz="1250" spc="180" b="1">
                <a:solidFill>
                  <a:srgbClr val="64574B"/>
                </a:solidFill>
                <a:latin typeface="Arial"/>
                <a:cs typeface="Arial"/>
              </a:rPr>
              <a:t>,</a:t>
            </a:r>
            <a:r>
              <a:rPr dirty="0" smtClean="0" sz="1250" spc="-165" b="1">
                <a:solidFill>
                  <a:srgbClr val="64574B"/>
                </a:solidFill>
                <a:latin typeface="Arial"/>
                <a:cs typeface="Arial"/>
              </a:rPr>
              <a:t> </a:t>
            </a:r>
            <a:r>
              <a:rPr dirty="0" smtClean="0" sz="1250" spc="-50" b="1">
                <a:solidFill>
                  <a:srgbClr val="44382D"/>
                </a:solidFill>
                <a:latin typeface="Arial"/>
                <a:cs typeface="Arial"/>
              </a:rPr>
              <a:t>or</a:t>
            </a:r>
            <a:endParaRPr sz="12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40884" y="2334514"/>
            <a:ext cx="82804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45" b="1">
                <a:solidFill>
                  <a:srgbClr val="44382D"/>
                </a:solidFill>
                <a:latin typeface="Arial"/>
                <a:cs typeface="Arial"/>
              </a:rPr>
              <a:t>the</a:t>
            </a:r>
            <a:r>
              <a:rPr dirty="0" smtClean="0" sz="1250" spc="-4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60" b="1">
                <a:solidFill>
                  <a:srgbClr val="44382D"/>
                </a:solidFill>
                <a:latin typeface="Arial"/>
                <a:cs typeface="Arial"/>
              </a:rPr>
              <a:t>grid</a:t>
            </a:r>
            <a:r>
              <a:rPr dirty="0" smtClean="0" sz="1250" spc="-95" b="1">
                <a:solidFill>
                  <a:srgbClr val="44382D"/>
                </a:solidFill>
                <a:latin typeface="Arial"/>
                <a:cs typeface="Arial"/>
              </a:rPr>
              <a:t> </a:t>
            </a:r>
            <a:r>
              <a:rPr dirty="0" smtClean="0" sz="1250" spc="-65" b="1">
                <a:solidFill>
                  <a:srgbClr val="44382D"/>
                </a:solidFill>
                <a:latin typeface="Arial"/>
                <a:cs typeface="Arial"/>
              </a:rPr>
              <a:t>cell</a:t>
            </a:r>
            <a:endParaRPr sz="12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7044" y="5337302"/>
            <a:ext cx="5795645" cy="3808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847725">
              <a:lnSpc>
                <a:spcPct val="100000"/>
              </a:lnSpc>
            </a:pPr>
            <a:r>
              <a:rPr dirty="0" smtClean="0" sz="1750" spc="-70" b="1">
                <a:solidFill>
                  <a:srgbClr val="31281D"/>
                </a:solidFill>
                <a:latin typeface="Times New Roman"/>
                <a:cs typeface="Times New Roman"/>
              </a:rPr>
              <a:t>a</a:t>
            </a:r>
            <a:endParaRPr sz="17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16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2700">
              <a:lnSpc>
                <a:spcPct val="151000"/>
              </a:lnSpc>
            </a:pPr>
            <a:r>
              <a:rPr dirty="0" smtClean="0" sz="1250" spc="40" b="1">
                <a:solidFill>
                  <a:srgbClr val="0A1A46"/>
                </a:solidFill>
                <a:latin typeface="Times New Roman"/>
                <a:cs typeface="Times New Roman"/>
              </a:rPr>
              <a:t>3.</a:t>
            </a:r>
            <a:r>
              <a:rPr dirty="0" smtClean="0" sz="1250" spc="40" b="1">
                <a:solidFill>
                  <a:srgbClr val="0A1A46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 b="1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Stratified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 b="1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Sampling:</a:t>
            </a:r>
            <a:r>
              <a:rPr dirty="0" smtClean="0" sz="1250" spc="15" b="1">
                <a:solidFill>
                  <a:srgbClr val="0A1A46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 b="1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embraces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categories,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frame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organized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"strata."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stratum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sub-population,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elements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randomly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selected.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fraction.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potential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benefits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stratified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sampling.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"/>
              </a:spcBef>
            </a:pPr>
            <a:endParaRPr sz="550"/>
          </a:p>
          <a:p>
            <a:pPr algn="just" marL="12700" marR="16510">
              <a:lnSpc>
                <a:spcPct val="152000"/>
              </a:lnSpc>
            </a:pPr>
            <a:r>
              <a:rPr dirty="0" smtClean="0" sz="1250" spc="25">
                <a:solidFill>
                  <a:srgbClr val="0A1A46"/>
                </a:solidFill>
                <a:latin typeface="Times New Roman"/>
                <a:cs typeface="Times New Roman"/>
              </a:rPr>
              <a:t>!}.</a:t>
            </a:r>
            <a:r>
              <a:rPr dirty="0" smtClean="0" sz="1250" spc="-15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dividing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distinct,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strata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enable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researchers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draw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inferences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subgroups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generalized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sample.</a:t>
            </a:r>
            <a:endParaRPr sz="1250">
              <a:latin typeface="Times New Roman"/>
              <a:cs typeface="Times New Roman"/>
            </a:endParaRPr>
          </a:p>
          <a:p>
            <a:pPr algn="just" marL="18415" marR="24765" indent="-6350">
              <a:lnSpc>
                <a:spcPct val="140000"/>
              </a:lnSpc>
              <a:spcBef>
                <a:spcPts val="285"/>
              </a:spcBef>
            </a:pPr>
            <a:r>
              <a:rPr dirty="0" smtClean="0" sz="1550" spc="35" b="1">
                <a:solidFill>
                  <a:srgbClr val="0A1A46"/>
                </a:solidFill>
                <a:latin typeface="Arial"/>
                <a:cs typeface="Arial"/>
              </a:rPr>
              <a:t>h</a:t>
            </a:r>
            <a:r>
              <a:rPr dirty="0" smtClean="0" sz="1550" spc="55" b="1">
                <a:solidFill>
                  <a:srgbClr val="0A1A46"/>
                </a:solidFill>
                <a:latin typeface="Arial"/>
                <a:cs typeface="Arial"/>
              </a:rPr>
              <a:t>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utilizing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stratified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lead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efficient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upon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relevance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criterion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question,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47871" y="8522207"/>
            <a:ext cx="681227" cy="365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74852" y="336448"/>
            <a:ext cx="5808980" cy="69602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30480" marR="17780" indent="36195">
              <a:lnSpc>
                <a:spcPct val="1559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instead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availability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stratified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lead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increased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efficiency,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tactic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efficiency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sampling,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stratum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proportional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2"/>
              </a:spcBef>
            </a:pPr>
            <a:endParaRPr sz="700"/>
          </a:p>
          <a:p>
            <a:pPr algn="just" marL="30480" marR="3785235">
              <a:lnSpc>
                <a:spcPct val="100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group's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algn="just" marL="30480" marR="17145">
              <a:lnSpc>
                <a:spcPct val="151800"/>
              </a:lnSpc>
            </a:pPr>
            <a:r>
              <a:rPr dirty="0" smtClean="0" sz="1250" spc="-145">
                <a:solidFill>
                  <a:srgbClr val="0A1F50"/>
                </a:solidFill>
                <a:latin typeface="Arial"/>
                <a:cs typeface="Arial"/>
              </a:rPr>
              <a:t>£.}</a:t>
            </a:r>
            <a:r>
              <a:rPr dirty="0" smtClean="0" sz="1250" spc="114">
                <a:solidFill>
                  <a:srgbClr val="0A1F50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readily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individual,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pre­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existing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strata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overall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0">
                <a:solidFill>
                  <a:srgbClr val="3B3B3B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0">
                <a:solidFill>
                  <a:srgbClr val="3B3B3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stratified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aggregating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groups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potentially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odds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previously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noted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utilizing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criterion-relevant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strata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500"/>
          </a:p>
          <a:p>
            <a:pPr algn="just" marL="30480" marR="20320">
              <a:lnSpc>
                <a:spcPct val="152000"/>
              </a:lnSpc>
            </a:pPr>
            <a:r>
              <a:rPr dirty="0" smtClean="0" sz="1250" spc="0">
                <a:solidFill>
                  <a:srgbClr val="0A1F50"/>
                </a:solidFill>
                <a:latin typeface="Times New Roman"/>
                <a:cs typeface="Times New Roman"/>
              </a:rPr>
              <a:t>!!}</a:t>
            </a:r>
            <a:r>
              <a:rPr dirty="0" smtClean="0" sz="1250" spc="25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stratum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approaches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strata,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potentially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enabling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researchers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best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suited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cost-effective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subgroup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9"/>
              </a:spcBef>
            </a:pPr>
            <a:endParaRPr sz="1300"/>
          </a:p>
          <a:p>
            <a:pPr algn="just" marL="40005" marR="4862195">
              <a:lnSpc>
                <a:spcPct val="100000"/>
              </a:lnSpc>
            </a:pPr>
            <a:r>
              <a:rPr dirty="0" smtClean="0" sz="1300" spc="30">
                <a:solidFill>
                  <a:srgbClr val="0A1F50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10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1F50"/>
                </a:solidFill>
                <a:latin typeface="Times New Roman"/>
                <a:cs typeface="Times New Roman"/>
              </a:rPr>
              <a:t>Size: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9"/>
              </a:spcBef>
            </a:pPr>
            <a:endParaRPr sz="500"/>
          </a:p>
          <a:p>
            <a:pPr algn="just" marL="12700" marR="12700" indent="457200">
              <a:lnSpc>
                <a:spcPct val="1512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design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heart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research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1C1C1C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design.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writing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justification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other.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equally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calculation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impact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interpreting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concluding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results.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beforehand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protocol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enrollment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starts.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too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too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big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ethically,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scientifically,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economically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unjustified.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consideration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optimum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size.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0"/>
              </a:spcBef>
            </a:pPr>
            <a:endParaRPr sz="1300"/>
          </a:p>
          <a:p>
            <a:pPr algn="just" marL="40005" marR="2061845">
              <a:lnSpc>
                <a:spcPct val="100000"/>
              </a:lnSpc>
            </a:pPr>
            <a:r>
              <a:rPr dirty="0" smtClean="0" sz="1300" spc="50" u="heavy">
                <a:solidFill>
                  <a:srgbClr val="0A1F50"/>
                </a:solidFill>
                <a:latin typeface="Times New Roman"/>
                <a:cs typeface="Times New Roman"/>
              </a:rPr>
              <a:t>1.</a:t>
            </a:r>
            <a:r>
              <a:rPr dirty="0" smtClean="0" sz="1300" spc="-114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u="heavy">
                <a:solidFill>
                  <a:srgbClr val="0A1F50"/>
                </a:solidFill>
                <a:latin typeface="Times New Roman"/>
                <a:cs typeface="Times New Roman"/>
              </a:rPr>
              <a:t>Estimating</a:t>
            </a:r>
            <a:r>
              <a:rPr dirty="0" smtClean="0" sz="1300" spc="75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u="heavy">
                <a:solidFill>
                  <a:srgbClr val="0A1F50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 u="heavy">
                <a:solidFill>
                  <a:srgbClr val="0A1F50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20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 u="heavy">
                <a:solidFill>
                  <a:srgbClr val="0A1F50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10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 u="heavy">
                <a:solidFill>
                  <a:srgbClr val="0A1F50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25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85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 u="heavy">
                <a:solidFill>
                  <a:srgbClr val="0A1F50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35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 u="heavy">
                <a:solidFill>
                  <a:srgbClr val="0A1F50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0" u="heavy">
                <a:solidFill>
                  <a:srgbClr val="0A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 u="heavy">
                <a:solidFill>
                  <a:srgbClr val="0A1F50"/>
                </a:solidFill>
                <a:latin typeface="Times New Roman"/>
                <a:cs typeface="Times New Roman"/>
              </a:rPr>
              <a:t>proportion: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305">
                <a:solidFill>
                  <a:srgbClr val="AF080C"/>
                </a:solidFill>
                <a:latin typeface="Times New Roman"/>
                <a:cs typeface="Times New Roman"/>
              </a:rPr>
              <a:t>8</a:t>
            </a:fld>
            <a:endParaRPr sz="3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2283" y="7449057"/>
            <a:ext cx="5774690" cy="4064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8"/>
              </a:spcBef>
            </a:pPr>
            <a:endParaRPr sz="850"/>
          </a:p>
          <a:p>
            <a:pPr algn="r" marR="269240">
              <a:lnSpc>
                <a:spcPct val="100000"/>
              </a:lnSpc>
            </a:pPr>
            <a:r>
              <a:rPr dirty="0" smtClean="0" sz="600" spc="10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7801102"/>
            <a:ext cx="577977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approximate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95%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is: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0" i="1">
                <a:solidFill>
                  <a:srgbClr val="080808"/>
                </a:solidFill>
                <a:latin typeface="Arial"/>
                <a:cs typeface="Arial"/>
              </a:rPr>
              <a:t>n</a:t>
            </a:r>
            <a:r>
              <a:rPr dirty="0" smtClean="0" sz="1200" spc="1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15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800" spc="120">
                <a:solidFill>
                  <a:srgbClr val="080808"/>
                </a:solidFill>
                <a:latin typeface="Times New Roman"/>
                <a:cs typeface="Times New Roman"/>
              </a:rPr>
              <a:t>l.</a:t>
            </a:r>
            <a:r>
              <a:rPr dirty="0" smtClean="0" sz="8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07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8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5">
                <a:solidFill>
                  <a:srgbClr val="080808"/>
                </a:solidFill>
                <a:latin typeface="Times New Roman"/>
                <a:cs typeface="Times New Roman"/>
              </a:rPr>
              <a:t>pq),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60084" y="7762240"/>
            <a:ext cx="10160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95">
                <a:solidFill>
                  <a:srgbClr val="080808"/>
                </a:solidFill>
                <a:latin typeface="Times New Roman"/>
                <a:cs typeface="Times New Roman"/>
              </a:rPr>
              <a:t>9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8144002"/>
            <a:ext cx="23622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formula: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340868"/>
            <a:ext cx="5790565" cy="4201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3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sz="1000" spc="7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1356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91118"/>
                </a:solidFill>
                <a:latin typeface="Times New Roman"/>
                <a:cs typeface="Times New Roman"/>
              </a:rPr>
              <a:t>Spatial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991118"/>
                </a:solidFill>
                <a:latin typeface="Times New Roman"/>
                <a:cs typeface="Times New Roman"/>
              </a:rPr>
              <a:t>Analysis</a:t>
            </a:r>
            <a:r>
              <a:rPr dirty="0" smtClean="0" baseline="2777" sz="1500" spc="16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777" sz="1500" spc="89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baseline="2777" sz="1500" spc="-187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30" i="1">
                <a:solidFill>
                  <a:srgbClr val="080808"/>
                </a:solidFill>
                <a:latin typeface="Arial"/>
                <a:cs typeface="Arial"/>
              </a:rPr>
              <a:t>nr</a:t>
            </a:r>
            <a:r>
              <a:rPr dirty="0" smtClean="0" sz="1200" spc="30" i="1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1200" spc="-12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8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30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-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8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characteristic,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 i="1">
                <a:solidFill>
                  <a:srgbClr val="080808"/>
                </a:solidFill>
                <a:latin typeface="Arial"/>
                <a:cs typeface="Arial"/>
              </a:rPr>
              <a:t>q</a:t>
            </a:r>
            <a:r>
              <a:rPr dirty="0" smtClean="0" sz="1250" spc="-7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5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8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61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 i="1">
                <a:solidFill>
                  <a:srgbClr val="080808"/>
                </a:solidFill>
                <a:latin typeface="Arial"/>
                <a:cs typeface="Arial"/>
              </a:rPr>
              <a:t>p</a:t>
            </a:r>
            <a:r>
              <a:rPr dirty="0" smtClean="0" sz="1250" spc="-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-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409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-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precision.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(p)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prior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research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sources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use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60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2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assumes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heterogeneity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i.e.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50/50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split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precision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(d)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acceptable.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Setting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(d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0.02),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give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plus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minus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2%.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35"/>
              </a:spcBef>
            </a:pPr>
            <a:endParaRPr sz="1200"/>
          </a:p>
          <a:p>
            <a:pPr algn="just" marL="12700" marR="17780" indent="8890">
              <a:lnSpc>
                <a:spcPct val="152800"/>
              </a:lnSpc>
            </a:pPr>
            <a:r>
              <a:rPr dirty="0" smtClean="0" sz="1250" spc="45">
                <a:solidFill>
                  <a:srgbClr val="0E1F4F"/>
                </a:solidFill>
                <a:latin typeface="Times New Roman"/>
                <a:cs typeface="Times New Roman"/>
              </a:rPr>
              <a:t>Example//</a:t>
            </a:r>
            <a:r>
              <a:rPr dirty="0" smtClean="0" sz="1250" spc="-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investigating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mobile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phones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online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banking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phones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approximate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95%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level.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no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currently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mobile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phones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worst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scenario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5" i="1">
                <a:solidFill>
                  <a:srgbClr val="080808"/>
                </a:solidFill>
                <a:latin typeface="Arial"/>
                <a:cs typeface="Arial"/>
              </a:rPr>
              <a:t>(p</a:t>
            </a:r>
            <a:r>
              <a:rPr dirty="0" smtClean="0" sz="1200" spc="8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3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0.5)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(q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5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61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0.5)).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preliminary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prepared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accept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of±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5%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470">
                <a:solidFill>
                  <a:srgbClr val="4F4F4F"/>
                </a:solidFill>
                <a:latin typeface="Arial"/>
                <a:cs typeface="Arial"/>
              </a:rPr>
              <a:t>=</a:t>
            </a:r>
            <a:r>
              <a:rPr dirty="0" smtClean="0" sz="700" spc="75">
                <a:solidFill>
                  <a:srgbClr val="4F4F4F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0.05.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formula: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94507" y="4762753"/>
            <a:ext cx="1364615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06095" algn="l"/>
              </a:tabLst>
            </a:pPr>
            <a:r>
              <a:rPr dirty="0" smtClean="0" sz="1200" spc="40" i="1">
                <a:solidFill>
                  <a:srgbClr val="080808"/>
                </a:solidFill>
                <a:latin typeface="Arial"/>
                <a:cs typeface="Arial"/>
              </a:rPr>
              <a:t>4pq</a:t>
            </a:r>
            <a:r>
              <a:rPr dirty="0" smtClean="0" sz="1200" spc="40" i="1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450" spc="-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450" spc="-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8132" y="4788153"/>
            <a:ext cx="518159" cy="4267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38735">
              <a:lnSpc>
                <a:spcPct val="100000"/>
              </a:lnSpc>
            </a:pPr>
            <a:r>
              <a:rPr dirty="0" smtClean="0" sz="1250" spc="39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0.002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01316" y="4887976"/>
            <a:ext cx="88011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40665" algn="l"/>
              </a:tabLst>
            </a:pPr>
            <a:r>
              <a:rPr dirty="0" smtClean="0" sz="1400" spc="90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400" spc="9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1385">
                <a:solidFill>
                  <a:srgbClr val="080808"/>
                </a:solidFill>
                <a:latin typeface="Arial"/>
                <a:cs typeface="Arial"/>
              </a:rPr>
              <a:t>=-</a:t>
            </a:r>
            <a:r>
              <a:rPr dirty="0" smtClean="0" sz="1150" spc="-19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93540" y="4919726"/>
            <a:ext cx="14859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06771" y="4907026"/>
            <a:ext cx="44958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400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01900" y="5012182"/>
            <a:ext cx="53848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60045" algn="l"/>
              </a:tabLst>
            </a:pPr>
            <a:r>
              <a:rPr dirty="0" smtClean="0" sz="1000" spc="35" i="1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35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d2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62020" y="5012182"/>
            <a:ext cx="52578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(0.05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13333" sz="1875" spc="-217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endParaRPr baseline="13333" sz="1875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3139" y="5473953"/>
            <a:ext cx="6093460" cy="3947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21590" marR="3054350">
              <a:lnSpc>
                <a:spcPct val="100000"/>
              </a:lnSpc>
            </a:pP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400.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60"/>
              </a:spcBef>
            </a:pPr>
            <a:endParaRPr sz="1200"/>
          </a:p>
          <a:p>
            <a:pPr algn="just" marL="12700" marR="313690">
              <a:lnSpc>
                <a:spcPct val="153600"/>
              </a:lnSpc>
            </a:pPr>
            <a:r>
              <a:rPr dirty="0" smtClean="0" sz="1250" spc="30">
                <a:solidFill>
                  <a:srgbClr val="0E1F4F"/>
                </a:solidFill>
                <a:latin typeface="Times New Roman"/>
                <a:cs typeface="Times New Roman"/>
              </a:rPr>
              <a:t>Note</a:t>
            </a:r>
            <a:r>
              <a:rPr dirty="0" smtClean="0" sz="1250" spc="3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accepting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(d)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bigger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reduce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size.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10°/o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)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scenario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i.e.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00" spc="-30" i="1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0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0.1),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reduce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(100).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Similarly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homogenous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size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reduce.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instanc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10">
                <a:solidFill>
                  <a:srgbClr val="2B2B2B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B2B2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(10%)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phones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mobile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banking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(p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7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0.1),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(q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6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0.9)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size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drop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(144),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assuming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margin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of5%.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36"/>
              </a:spcBef>
            </a:pPr>
            <a:endParaRPr sz="1100"/>
          </a:p>
          <a:p>
            <a:pPr algn="just" marL="12700" marR="2747645">
              <a:lnSpc>
                <a:spcPct val="100000"/>
              </a:lnSpc>
            </a:pPr>
            <a:r>
              <a:rPr dirty="0" smtClean="0" sz="1250" spc="30">
                <a:solidFill>
                  <a:srgbClr val="0E1F4F"/>
                </a:solidFill>
                <a:latin typeface="Times New Roman"/>
                <a:cs typeface="Times New Roman"/>
              </a:rPr>
              <a:t>2.</a:t>
            </a:r>
            <a:r>
              <a:rPr dirty="0" smtClean="0" sz="1250" spc="5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E1F4F"/>
                </a:solidFill>
                <a:latin typeface="Times New Roman"/>
                <a:cs typeface="Times New Roman"/>
              </a:rPr>
              <a:t>Estimating</a:t>
            </a:r>
            <a:r>
              <a:rPr dirty="0" smtClean="0" sz="1250" spc="5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E1F4F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9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E1F4F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4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E1F4F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2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E1F4F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8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E1F4F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E1F4F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E1F4F"/>
                </a:solidFill>
                <a:latin typeface="Times New Roman"/>
                <a:cs typeface="Times New Roman"/>
              </a:rPr>
              <a:t>mean: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8"/>
              </a:spcBef>
            </a:pPr>
            <a:endParaRPr sz="1300"/>
          </a:p>
          <a:p>
            <a:pPr marL="12700" marR="314325" indent="438784">
              <a:lnSpc>
                <a:spcPct val="1488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applies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estimating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population.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Suppose,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exampl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50">
                <a:solidFill>
                  <a:srgbClr val="2B2B2B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30">
                <a:solidFill>
                  <a:srgbClr val="2B2B2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wanted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endParaRPr sz="1250">
              <a:latin typeface="Times New Roman"/>
              <a:cs typeface="Times New Roman"/>
            </a:endParaRPr>
          </a:p>
          <a:p>
            <a:pPr algn="just" marL="12700" marR="12700">
              <a:lnSpc>
                <a:spcPts val="2655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employee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satisfaction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organization.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3000" spc="100">
                <a:solidFill>
                  <a:srgbClr val="AE080C"/>
                </a:solidFill>
                <a:latin typeface="Arial"/>
                <a:cs typeface="Arial"/>
              </a:rPr>
              <a:t>g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2019-02-22T19:15:02Z</dcterms:created>
  <dcterms:modified xsi:type="dcterms:W3CDTF">2019-02-22T19:15:02Z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