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22C4D2-D119-4843-8B50-C5CAB13A2C14}" type="datetimeFigureOut">
              <a:rPr lang="en-US" smtClean="0"/>
              <a:pPr/>
              <a:t>4/15/2019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0BCF22-6D72-4245-9E74-D10A3C8286EE}" type="slidenum">
              <a:rPr lang="en-US" smtClean="0"/>
              <a:pPr/>
              <a:t>‹#›</a:t>
            </a:fld>
            <a:endParaRPr lang="en-US" dirty="0"/>
          </a:p>
        </p:txBody>
      </p:sp>
    </p:spTree>
    <p:extLst>
      <p:ext uri="{BB962C8B-B14F-4D97-AF65-F5344CB8AC3E}">
        <p14:creationId xmlns:p14="http://schemas.microsoft.com/office/powerpoint/2010/main" val="3866327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44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6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8CBE05-8ECE-4093-9D5C-E33AF505CF86}" type="datetime1">
              <a:rPr lang="en-US" smtClean="0"/>
              <a:t>4/15/2019</a:t>
            </a:fld>
            <a:endParaRPr lang="en-US" dirty="0"/>
          </a:p>
        </p:txBody>
      </p:sp>
      <p:sp>
        <p:nvSpPr>
          <p:cNvPr id="5" name="Footer Placeholder 4"/>
          <p:cNvSpPr>
            <a:spLocks noGrp="1"/>
          </p:cNvSpPr>
          <p:nvPr>
            <p:ph type="ftr" sz="quarter" idx="11"/>
          </p:nvPr>
        </p:nvSpPr>
        <p:spPr/>
        <p:txBody>
          <a:bodyPr/>
          <a:lstStyle/>
          <a:p>
            <a:r>
              <a:rPr lang="en-US" smtClean="0"/>
              <a:t>Environmental Processes / 4(i) / Hydrocarbon migration </a:t>
            </a:r>
            <a:endParaRPr lang="en-US" dirty="0"/>
          </a:p>
        </p:txBody>
      </p:sp>
      <p:sp>
        <p:nvSpPr>
          <p:cNvPr id="6" name="Slide Number Placeholder 5"/>
          <p:cNvSpPr>
            <a:spLocks noGrp="1"/>
          </p:cNvSpPr>
          <p:nvPr>
            <p:ph type="sldNum" sz="quarter" idx="12"/>
          </p:nvPr>
        </p:nvSpPr>
        <p:spPr/>
        <p:txBody>
          <a:bodyPr/>
          <a:lstStyle/>
          <a:p>
            <a:fld id="{0B6F83BC-6D4D-406E-B66A-3F0036CBC391}" type="slidenum">
              <a:rPr lang="en-US" smtClean="0"/>
              <a:pPr/>
              <a:t>‹#›</a:t>
            </a:fld>
            <a:endParaRPr lang="en-US" dirty="0"/>
          </a:p>
        </p:txBody>
      </p:sp>
      <p:pic>
        <p:nvPicPr>
          <p:cNvPr id="9" name="Picture 3" descr="MCHEM Logo FINAL small.jpg"/>
          <p:cNvPicPr>
            <a:picLocks noChangeAspect="1"/>
          </p:cNvPicPr>
          <p:nvPr userDrawn="1"/>
        </p:nvPicPr>
        <p:blipFill>
          <a:blip r:embed="rId2" cstate="print"/>
          <a:srcRect/>
          <a:stretch>
            <a:fillRect/>
          </a:stretch>
        </p:blipFill>
        <p:spPr bwMode="auto">
          <a:xfrm>
            <a:off x="6931101" y="230589"/>
            <a:ext cx="1984299" cy="1215223"/>
          </a:xfrm>
          <a:prstGeom prst="rect">
            <a:avLst/>
          </a:prstGeom>
          <a:noFill/>
          <a:ln w="9525">
            <a:noFill/>
            <a:miter lim="800000"/>
            <a:headEnd/>
            <a:tailEnd/>
          </a:ln>
        </p:spPr>
      </p:pic>
      <p:pic>
        <p:nvPicPr>
          <p:cNvPr id="10" name="Picture 9" descr="eu_flag_tempus.jpg"/>
          <p:cNvPicPr>
            <a:picLocks noChangeAspect="1"/>
          </p:cNvPicPr>
          <p:nvPr userDrawn="1"/>
        </p:nvPicPr>
        <p:blipFill>
          <a:blip r:embed="rId3" cstate="print"/>
          <a:stretch>
            <a:fillRect/>
          </a:stretch>
        </p:blipFill>
        <p:spPr>
          <a:xfrm>
            <a:off x="304800" y="311296"/>
            <a:ext cx="2711576" cy="105380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E21F8-77CA-48FE-8AF6-66F4719439DE}" type="datetime1">
              <a:rPr lang="en-US" smtClean="0"/>
              <a:t>4/15/2019</a:t>
            </a:fld>
            <a:endParaRPr lang="en-US" dirty="0"/>
          </a:p>
        </p:txBody>
      </p:sp>
      <p:sp>
        <p:nvSpPr>
          <p:cNvPr id="5" name="Footer Placeholder 4"/>
          <p:cNvSpPr>
            <a:spLocks noGrp="1"/>
          </p:cNvSpPr>
          <p:nvPr>
            <p:ph type="ftr" sz="quarter" idx="11"/>
          </p:nvPr>
        </p:nvSpPr>
        <p:spPr/>
        <p:txBody>
          <a:bodyPr/>
          <a:lstStyle/>
          <a:p>
            <a:r>
              <a:rPr lang="en-US" smtClean="0"/>
              <a:t>Environmental Processes / 4(i) / Hydrocarbon migration </a:t>
            </a:r>
            <a:endParaRPr lang="en-US" dirty="0"/>
          </a:p>
        </p:txBody>
      </p:sp>
      <p:sp>
        <p:nvSpPr>
          <p:cNvPr id="6" name="Slide Number Placeholder 5"/>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6477000" cy="1143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81000" y="1600200"/>
            <a:ext cx="83058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50CA4EA-A175-44CD-A99C-784A36AD811B}" type="datetime1">
              <a:rPr lang="en-US" smtClean="0"/>
              <a:t>4/15/2019</a:t>
            </a:fld>
            <a:endParaRPr lang="en-US" dirty="0"/>
          </a:p>
        </p:txBody>
      </p:sp>
      <p:sp>
        <p:nvSpPr>
          <p:cNvPr id="5" name="Footer Placeholder 4"/>
          <p:cNvSpPr>
            <a:spLocks noGrp="1"/>
          </p:cNvSpPr>
          <p:nvPr>
            <p:ph type="ftr" sz="quarter" idx="11"/>
          </p:nvPr>
        </p:nvSpPr>
        <p:spPr/>
        <p:txBody>
          <a:bodyPr/>
          <a:lstStyle/>
          <a:p>
            <a:r>
              <a:rPr lang="en-US" smtClean="0"/>
              <a:t>Environmental Processes / 4(i) / Hydrocarbon migration </a:t>
            </a:r>
            <a:endParaRPr lang="en-US" dirty="0"/>
          </a:p>
        </p:txBody>
      </p:sp>
      <p:sp>
        <p:nvSpPr>
          <p:cNvPr id="6" name="Slide Number Placeholder 5"/>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799" y="4406900"/>
            <a:ext cx="7427913"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1066799" y="2906713"/>
            <a:ext cx="742791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25E1D-F914-4C06-9A1B-D08FA9D3EDE9}" type="datetime1">
              <a:rPr lang="en-US" smtClean="0"/>
              <a:t>4/15/2019</a:t>
            </a:fld>
            <a:endParaRPr lang="en-US" dirty="0"/>
          </a:p>
        </p:txBody>
      </p:sp>
      <p:sp>
        <p:nvSpPr>
          <p:cNvPr id="5" name="Footer Placeholder 4"/>
          <p:cNvSpPr>
            <a:spLocks noGrp="1"/>
          </p:cNvSpPr>
          <p:nvPr>
            <p:ph type="ftr" sz="quarter" idx="11"/>
          </p:nvPr>
        </p:nvSpPr>
        <p:spPr/>
        <p:txBody>
          <a:bodyPr/>
          <a:lstStyle/>
          <a:p>
            <a:r>
              <a:rPr lang="en-US" smtClean="0"/>
              <a:t>Environmental Processes / 4(i) / Hydrocarbon migration </a:t>
            </a:r>
            <a:endParaRPr lang="en-US" dirty="0"/>
          </a:p>
        </p:txBody>
      </p:sp>
      <p:sp>
        <p:nvSpPr>
          <p:cNvPr id="6" name="Slide Number Placeholder 5"/>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1066800" y="1600200"/>
            <a:ext cx="37338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53000" y="1600200"/>
            <a:ext cx="3733800" cy="4525963"/>
          </a:xfrm>
        </p:spPr>
        <p:txBody>
          <a:bodyPr>
            <a:normAutofit/>
          </a:bodyPr>
          <a:lstStyle>
            <a:lvl1pPr>
              <a:defRPr sz="2200"/>
            </a:lvl1pPr>
            <a:lvl2pPr>
              <a:defRPr sz="2200"/>
            </a:lvl2pPr>
            <a:lvl3pPr>
              <a:defRPr sz="2200"/>
            </a:lvl3pPr>
            <a:lvl4pPr>
              <a:defRPr sz="2200"/>
            </a:lvl4pPr>
            <a:lvl5pPr>
              <a:defRPr sz="2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E2EF2D95-A364-4EF1-8E7B-549DD332E86C}" type="datetime1">
              <a:rPr lang="en-US" smtClean="0"/>
              <a:t>4/15/2019</a:t>
            </a:fld>
            <a:endParaRPr lang="en-US" dirty="0"/>
          </a:p>
        </p:txBody>
      </p:sp>
      <p:sp>
        <p:nvSpPr>
          <p:cNvPr id="6" name="Footer Placeholder 5"/>
          <p:cNvSpPr>
            <a:spLocks noGrp="1"/>
          </p:cNvSpPr>
          <p:nvPr>
            <p:ph type="ftr" sz="quarter" idx="11"/>
          </p:nvPr>
        </p:nvSpPr>
        <p:spPr/>
        <p:txBody>
          <a:bodyPr/>
          <a:lstStyle/>
          <a:p>
            <a:r>
              <a:rPr lang="en-US" smtClean="0"/>
              <a:t>Environmental Processes / 4(i) / Hydrocarbon migration </a:t>
            </a:r>
            <a:endParaRPr lang="en-US" dirty="0"/>
          </a:p>
        </p:txBody>
      </p:sp>
      <p:sp>
        <p:nvSpPr>
          <p:cNvPr id="7" name="Slide Number Placeholder 6"/>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82CCDE-A804-4D30-8A81-F5BC0DA3083E}" type="datetime1">
              <a:rPr lang="en-US" smtClean="0"/>
              <a:t>4/15/2019</a:t>
            </a:fld>
            <a:endParaRPr lang="en-US" dirty="0"/>
          </a:p>
        </p:txBody>
      </p:sp>
      <p:sp>
        <p:nvSpPr>
          <p:cNvPr id="4" name="Footer Placeholder 3"/>
          <p:cNvSpPr>
            <a:spLocks noGrp="1"/>
          </p:cNvSpPr>
          <p:nvPr>
            <p:ph type="ftr" sz="quarter" idx="11"/>
          </p:nvPr>
        </p:nvSpPr>
        <p:spPr/>
        <p:txBody>
          <a:bodyPr/>
          <a:lstStyle/>
          <a:p>
            <a:r>
              <a:rPr lang="en-US" smtClean="0"/>
              <a:t>Environmental Processes / 4(i) / Hydrocarbon migration </a:t>
            </a:r>
            <a:endParaRPr lang="en-US" dirty="0"/>
          </a:p>
        </p:txBody>
      </p:sp>
      <p:sp>
        <p:nvSpPr>
          <p:cNvPr id="5" name="Slide Number Placeholder 4"/>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ADEE18-9FFD-4615-9617-D37959E52622}" type="datetime1">
              <a:rPr lang="en-US" smtClean="0"/>
              <a:t>4/15/2019</a:t>
            </a:fld>
            <a:endParaRPr lang="en-US" dirty="0"/>
          </a:p>
        </p:txBody>
      </p:sp>
      <p:sp>
        <p:nvSpPr>
          <p:cNvPr id="3" name="Footer Placeholder 2"/>
          <p:cNvSpPr>
            <a:spLocks noGrp="1"/>
          </p:cNvSpPr>
          <p:nvPr>
            <p:ph type="ftr" sz="quarter" idx="11"/>
          </p:nvPr>
        </p:nvSpPr>
        <p:spPr/>
        <p:txBody>
          <a:bodyPr/>
          <a:lstStyle/>
          <a:p>
            <a:r>
              <a:rPr lang="en-US" smtClean="0"/>
              <a:t>Environmental Processes / 4(i) / Hydrocarbon migration </a:t>
            </a:r>
            <a:endParaRPr lang="en-US" dirty="0"/>
          </a:p>
        </p:txBody>
      </p:sp>
      <p:sp>
        <p:nvSpPr>
          <p:cNvPr id="4" name="Slide Number Placeholder 3"/>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D2076A-8625-415B-B2A1-98BE7F39117C}" type="datetime1">
              <a:rPr lang="en-US" smtClean="0"/>
              <a:t>4/15/2019</a:t>
            </a:fld>
            <a:endParaRPr lang="en-US" dirty="0"/>
          </a:p>
        </p:txBody>
      </p:sp>
      <p:sp>
        <p:nvSpPr>
          <p:cNvPr id="6" name="Footer Placeholder 5"/>
          <p:cNvSpPr>
            <a:spLocks noGrp="1"/>
          </p:cNvSpPr>
          <p:nvPr>
            <p:ph type="ftr" sz="quarter" idx="11"/>
          </p:nvPr>
        </p:nvSpPr>
        <p:spPr/>
        <p:txBody>
          <a:bodyPr/>
          <a:lstStyle/>
          <a:p>
            <a:r>
              <a:rPr lang="en-US" smtClean="0"/>
              <a:t>Environmental Processes / 4(i) / Hydrocarbon migration </a:t>
            </a:r>
            <a:endParaRPr lang="en-US" dirty="0"/>
          </a:p>
        </p:txBody>
      </p:sp>
      <p:sp>
        <p:nvSpPr>
          <p:cNvPr id="7" name="Slide Number Placeholder 6"/>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1FC561-E9D2-450F-86B5-4954913814C9}" type="datetime1">
              <a:rPr lang="en-US" smtClean="0"/>
              <a:t>4/15/2019</a:t>
            </a:fld>
            <a:endParaRPr lang="en-US" dirty="0"/>
          </a:p>
        </p:txBody>
      </p:sp>
      <p:sp>
        <p:nvSpPr>
          <p:cNvPr id="6" name="Footer Placeholder 5"/>
          <p:cNvSpPr>
            <a:spLocks noGrp="1"/>
          </p:cNvSpPr>
          <p:nvPr>
            <p:ph type="ftr" sz="quarter" idx="11"/>
          </p:nvPr>
        </p:nvSpPr>
        <p:spPr/>
        <p:txBody>
          <a:bodyPr/>
          <a:lstStyle/>
          <a:p>
            <a:r>
              <a:rPr lang="en-US" smtClean="0"/>
              <a:t>Environmental Processes / 4(i) / Hydrocarbon migration </a:t>
            </a:r>
            <a:endParaRPr lang="en-US" dirty="0"/>
          </a:p>
        </p:txBody>
      </p:sp>
      <p:sp>
        <p:nvSpPr>
          <p:cNvPr id="7" name="Slide Number Placeholder 6"/>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9A374A-FF81-4713-8B24-AE92D0621C8C}" type="datetime1">
              <a:rPr lang="en-US" smtClean="0"/>
              <a:t>4/15/2019</a:t>
            </a:fld>
            <a:endParaRPr lang="en-US" dirty="0"/>
          </a:p>
        </p:txBody>
      </p:sp>
      <p:sp>
        <p:nvSpPr>
          <p:cNvPr id="5" name="Footer Placeholder 4"/>
          <p:cNvSpPr>
            <a:spLocks noGrp="1"/>
          </p:cNvSpPr>
          <p:nvPr>
            <p:ph type="ftr" sz="quarter" idx="11"/>
          </p:nvPr>
        </p:nvSpPr>
        <p:spPr/>
        <p:txBody>
          <a:bodyPr/>
          <a:lstStyle/>
          <a:p>
            <a:r>
              <a:rPr lang="en-US" smtClean="0"/>
              <a:t>Environmental Processes / 4(i) / Hydrocarbon migration </a:t>
            </a:r>
            <a:endParaRPr lang="en-US" dirty="0"/>
          </a:p>
        </p:txBody>
      </p:sp>
      <p:sp>
        <p:nvSpPr>
          <p:cNvPr id="6" name="Slide Number Placeholder 5"/>
          <p:cNvSpPr>
            <a:spLocks noGrp="1"/>
          </p:cNvSpPr>
          <p:nvPr>
            <p:ph type="sldNum" sz="quarter" idx="12"/>
          </p:nvPr>
        </p:nvSpPr>
        <p:spPr/>
        <p:txBody>
          <a:bodyPr/>
          <a:lstStyle/>
          <a:p>
            <a:fld id="{0B6F83BC-6D4D-406E-B66A-3F0036CBC39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09800" y="274638"/>
            <a:ext cx="64770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FB7B13-FCD8-40F7-BDA8-39DD29FC9CF5}" type="datetime1">
              <a:rPr lang="en-US" smtClean="0"/>
              <a:t>4/15/2019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Environmental Processes / 4(i) / Hydrocarbon migration </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F83BC-6D4D-406E-B66A-3F0036CBC391}" type="slidenum">
              <a:rPr lang="en-US" smtClean="0"/>
              <a:pPr/>
              <a:t>‹#›</a:t>
            </a:fld>
            <a:endParaRPr lang="en-US" dirty="0"/>
          </a:p>
        </p:txBody>
      </p:sp>
      <p:pic>
        <p:nvPicPr>
          <p:cNvPr id="7" name="Picture 3" descr="MCHEM Logo FINAL small.jpg"/>
          <p:cNvPicPr>
            <a:picLocks noChangeAspect="1"/>
          </p:cNvPicPr>
          <p:nvPr userDrawn="1"/>
        </p:nvPicPr>
        <p:blipFill>
          <a:blip r:embed="rId12" cstate="print"/>
          <a:srcRect/>
          <a:stretch>
            <a:fillRect/>
          </a:stretch>
        </p:blipFill>
        <p:spPr bwMode="auto">
          <a:xfrm>
            <a:off x="7315199" y="232577"/>
            <a:ext cx="1600201" cy="97999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Lst>
  <p:hf hdr="0" dt="0"/>
  <p:txStyles>
    <p:titleStyle>
      <a:lvl1pPr algn="ctr" defTabSz="914400" rtl="0" eaLnBrk="1" latinLnBrk="0" hangingPunct="1">
        <a:spcBef>
          <a:spcPct val="0"/>
        </a:spcBef>
        <a:buNone/>
        <a:defRPr sz="3200" kern="1200">
          <a:solidFill>
            <a:schemeClr val="tx1"/>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Hydrocarbon migration</a:t>
            </a:r>
            <a:endParaRPr lang="en-US" dirty="0"/>
          </a:p>
        </p:txBody>
      </p:sp>
      <p:sp>
        <p:nvSpPr>
          <p:cNvPr id="3" name="Subtitle 2"/>
          <p:cNvSpPr>
            <a:spLocks noGrp="1"/>
          </p:cNvSpPr>
          <p:nvPr>
            <p:ph type="subTitle" idx="1"/>
          </p:nvPr>
        </p:nvSpPr>
        <p:spPr/>
        <p:txBody>
          <a:bodyPr>
            <a:normAutofit/>
          </a:bodyPr>
          <a:lstStyle/>
          <a:p>
            <a:r>
              <a:rPr lang="en-US" b="1" dirty="0"/>
              <a:t>Presented By</a:t>
            </a:r>
          </a:p>
          <a:p>
            <a:endParaRPr lang="en-US" b="1" dirty="0"/>
          </a:p>
          <a:p>
            <a:r>
              <a:rPr lang="en-GB" b="1" dirty="0" err="1">
                <a:solidFill>
                  <a:srgbClr val="0070C0"/>
                </a:solidFill>
              </a:rPr>
              <a:t>Dr.</a:t>
            </a:r>
            <a:r>
              <a:rPr lang="en-GB" b="1" dirty="0">
                <a:solidFill>
                  <a:srgbClr val="0070C0"/>
                </a:solidFill>
              </a:rPr>
              <a:t> Furat Al-</a:t>
            </a:r>
            <a:r>
              <a:rPr lang="en-GB" b="1" dirty="0" err="1">
                <a:solidFill>
                  <a:srgbClr val="0070C0"/>
                </a:solidFill>
              </a:rPr>
              <a:t>Musawi</a:t>
            </a:r>
            <a:endParaRPr lang="en-US" b="1" dirty="0">
              <a:solidFill>
                <a:srgbClr val="0070C0"/>
              </a:solidFill>
            </a:endParaRP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10</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457200" y="427038"/>
            <a:ext cx="7162800" cy="1143000"/>
          </a:xfrm>
        </p:spPr>
        <p:txBody>
          <a:bodyPr>
            <a:normAutofit fontScale="90000"/>
          </a:bodyPr>
          <a:lstStyle/>
          <a:p>
            <a:r>
              <a:rPr lang="en-GB" sz="3600" u="sng" dirty="0" smtClean="0">
                <a:latin typeface="Times New Roman" pitchFamily="18" charset="0"/>
              </a:rPr>
              <a:t>Classification of source rocks for oil:</a:t>
            </a:r>
            <a:br>
              <a:rPr lang="en-GB" sz="3600" u="sng" dirty="0" smtClean="0">
                <a:latin typeface="Times New Roman" pitchFamily="18" charset="0"/>
              </a:rPr>
            </a:br>
            <a:endParaRPr lang="en-US" sz="3600" u="sng" dirty="0" smtClean="0">
              <a:latin typeface="Times New Roman" pitchFamily="18" charset="0"/>
            </a:endParaRPr>
          </a:p>
        </p:txBody>
      </p:sp>
      <p:sp>
        <p:nvSpPr>
          <p:cNvPr id="10" name="Rectangle 3"/>
          <p:cNvSpPr txBox="1">
            <a:spLocks noChangeArrowheads="1"/>
          </p:cNvSpPr>
          <p:nvPr/>
        </p:nvSpPr>
        <p:spPr>
          <a:xfrm>
            <a:off x="457200" y="1905000"/>
            <a:ext cx="8229600" cy="4525963"/>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Effective</a:t>
            </a:r>
            <a:r>
              <a:rPr kumimoji="0" lang="en-US"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(any sedimentary rock that has already generated and expelled hydrocarbons)</a:t>
            </a:r>
          </a:p>
          <a:p>
            <a:pPr marL="342900" marR="0" lvl="0" indent="-342900" algn="ctr" defTabSz="914400" rtl="0" eaLnBrk="1" fontAlgn="auto" latinLnBrk="0" hangingPunct="1">
              <a:lnSpc>
                <a:spcPct val="80000"/>
              </a:lnSpc>
              <a:spcBef>
                <a:spcPct val="20000"/>
              </a:spcBef>
              <a:spcAft>
                <a:spcPts val="0"/>
              </a:spcAft>
              <a:buClrTx/>
              <a:buSzTx/>
              <a:buFontTx/>
              <a:buNone/>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Possible</a:t>
            </a: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(any sedimentary rocks whose potential has not yet been known, but which are capable of generating and expelling hydrocarbons)</a:t>
            </a:r>
          </a:p>
          <a:p>
            <a:pPr marL="342900" marR="0" lvl="0" indent="-342900" algn="ctr" defTabSz="914400" rtl="0" eaLnBrk="1" fontAlgn="auto" latinLnBrk="0" hangingPunct="1">
              <a:lnSpc>
                <a:spcPct val="80000"/>
              </a:lnSpc>
              <a:spcBef>
                <a:spcPct val="20000"/>
              </a:spcBef>
              <a:spcAft>
                <a:spcPts val="0"/>
              </a:spcAft>
              <a:buClrTx/>
              <a:buSzTx/>
              <a:buFontTx/>
              <a:buNone/>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Potential source rocks</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(potential source rocks are any immature sedimentary rocks known to be capable of generating and expelling hydrocarbons if their levels of thermal maturity were higher)</a:t>
            </a:r>
            <a:endParaRPr kumimoji="0" lang="en-US"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just" defTabSz="914400" rtl="0" eaLnBrk="1" fontAlgn="auto" latinLnBrk="0" hangingPunct="1">
              <a:lnSpc>
                <a:spcPct val="80000"/>
              </a:lnSpc>
              <a:spcBef>
                <a:spcPct val="20000"/>
              </a:spcBef>
              <a:spcAft>
                <a:spcPts val="0"/>
              </a:spcAft>
              <a:buClrTx/>
              <a:buSzTx/>
              <a:buFontTx/>
              <a:buNone/>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just" defTabSz="914400" rtl="0" eaLnBrk="1" fontAlgn="auto" latinLnBrk="0" hangingPunct="1">
              <a:lnSpc>
                <a:spcPct val="80000"/>
              </a:lnSpc>
              <a:spcBef>
                <a:spcPct val="20000"/>
              </a:spcBef>
              <a:spcAft>
                <a:spcPts val="0"/>
              </a:spcAft>
              <a:buClrTx/>
              <a:buSzTx/>
              <a:buFontTx/>
              <a:buNone/>
              <a:tabLst/>
              <a:defRPr/>
            </a:pPr>
            <a:endParaRPr kumimoji="0" lang="en-GB" sz="1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11</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990600" y="304800"/>
            <a:ext cx="4876800" cy="1143000"/>
          </a:xfrm>
        </p:spPr>
        <p:txBody>
          <a:bodyPr>
            <a:noAutofit/>
          </a:bodyPr>
          <a:lstStyle/>
          <a:p>
            <a:r>
              <a:rPr lang="en-GB" sz="3600" u="sng" dirty="0" smtClean="0">
                <a:latin typeface="Times New Roman" pitchFamily="18" charset="0"/>
              </a:rPr>
              <a:t>Criteria for determining the source rock potential</a:t>
            </a:r>
            <a:endParaRPr lang="en-US" sz="3600" u="sng" dirty="0" smtClean="0">
              <a:latin typeface="Times New Roman" pitchFamily="18" charset="0"/>
            </a:endParaRPr>
          </a:p>
        </p:txBody>
      </p:sp>
      <p:sp>
        <p:nvSpPr>
          <p:cNvPr id="10" name="Rectangle 3"/>
          <p:cNvSpPr txBox="1">
            <a:spLocks noChangeArrowheads="1"/>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Sedimentary rock must contain specific, at least the minimum amount of organic matter. </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Organic matter (bitumen and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in sediment rock must be at a certain level of thermal maturity. </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must be type I or type II.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12</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idx="4294967295"/>
          </p:nvPr>
        </p:nvSpPr>
        <p:spPr>
          <a:xfrm>
            <a:off x="457200" y="990600"/>
            <a:ext cx="7848600" cy="1143000"/>
          </a:xfrm>
        </p:spPr>
        <p:txBody>
          <a:bodyPr/>
          <a:lstStyle/>
          <a:p>
            <a:r>
              <a:rPr lang="en-US" sz="2800" dirty="0" smtClean="0">
                <a:latin typeface="Times New Roman" pitchFamily="18" charset="0"/>
              </a:rPr>
              <a:t>Typical ranges of Total Organic Carbon (TOC) values in the sediments of a different source potential</a:t>
            </a:r>
          </a:p>
        </p:txBody>
      </p:sp>
      <p:pic>
        <p:nvPicPr>
          <p:cNvPr id="10" name="Picture 4"/>
          <p:cNvPicPr>
            <a:picLocks noChangeAspect="1" noChangeArrowheads="1"/>
          </p:cNvPicPr>
          <p:nvPr/>
        </p:nvPicPr>
        <p:blipFill>
          <a:blip r:embed="rId2" cstate="print"/>
          <a:srcRect/>
          <a:stretch>
            <a:fillRect/>
          </a:stretch>
        </p:blipFill>
        <p:spPr bwMode="auto">
          <a:xfrm>
            <a:off x="838200" y="2590800"/>
            <a:ext cx="7620000" cy="2830513"/>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13</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idx="4294967295"/>
          </p:nvPr>
        </p:nvSpPr>
        <p:spPr>
          <a:xfrm>
            <a:off x="533400" y="1219200"/>
            <a:ext cx="8229600" cy="1143000"/>
          </a:xfrm>
        </p:spPr>
        <p:txBody>
          <a:bodyPr/>
          <a:lstStyle/>
          <a:p>
            <a:r>
              <a:rPr lang="en-US" sz="2800" smtClean="0">
                <a:latin typeface="Times New Roman" pitchFamily="18" charset="0"/>
              </a:rPr>
              <a:t>Limit values of the bitumen content in source rocks</a:t>
            </a:r>
          </a:p>
        </p:txBody>
      </p:sp>
      <p:pic>
        <p:nvPicPr>
          <p:cNvPr id="10" name="Picture 4"/>
          <p:cNvPicPr>
            <a:picLocks noChangeAspect="1" noChangeArrowheads="1"/>
          </p:cNvPicPr>
          <p:nvPr/>
        </p:nvPicPr>
        <p:blipFill>
          <a:blip r:embed="rId2" cstate="print"/>
          <a:srcRect/>
          <a:stretch>
            <a:fillRect/>
          </a:stretch>
        </p:blipFill>
        <p:spPr bwMode="auto">
          <a:xfrm>
            <a:off x="685800" y="2743200"/>
            <a:ext cx="7900988" cy="28416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14</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idx="4294967295"/>
          </p:nvPr>
        </p:nvSpPr>
        <p:spPr>
          <a:xfrm>
            <a:off x="533400" y="0"/>
            <a:ext cx="6781800" cy="990600"/>
          </a:xfrm>
        </p:spPr>
        <p:txBody>
          <a:bodyPr/>
          <a:lstStyle/>
          <a:p>
            <a:r>
              <a:rPr lang="en-GB" sz="3200" b="1" u="sng" dirty="0" smtClean="0">
                <a:latin typeface="Times New Roman" pitchFamily="18" charset="0"/>
              </a:rPr>
              <a:t>Reservoir rocks</a:t>
            </a:r>
            <a:r>
              <a:rPr lang="en-US" dirty="0" smtClean="0"/>
              <a:t> </a:t>
            </a:r>
          </a:p>
        </p:txBody>
      </p:sp>
      <p:pic>
        <p:nvPicPr>
          <p:cNvPr id="10" name="Picture 4"/>
          <p:cNvPicPr>
            <a:picLocks noChangeAspect="1" noChangeArrowheads="1"/>
          </p:cNvPicPr>
          <p:nvPr/>
        </p:nvPicPr>
        <p:blipFill>
          <a:blip r:embed="rId2" cstate="print"/>
          <a:srcRect/>
          <a:stretch>
            <a:fillRect/>
          </a:stretch>
        </p:blipFill>
        <p:spPr bwMode="auto">
          <a:xfrm>
            <a:off x="1752600" y="838200"/>
            <a:ext cx="4514850" cy="5029200"/>
          </a:xfrm>
          <a:prstGeom prst="rect">
            <a:avLst/>
          </a:prstGeom>
          <a:noFill/>
          <a:ln w="9525">
            <a:noFill/>
            <a:miter lim="800000"/>
            <a:headEnd/>
            <a:tailEnd/>
          </a:ln>
          <a:effectLst/>
        </p:spPr>
      </p:pic>
      <p:sp>
        <p:nvSpPr>
          <p:cNvPr id="11" name="Rectangle 6"/>
          <p:cNvSpPr>
            <a:spLocks noChangeArrowheads="1"/>
          </p:cNvSpPr>
          <p:nvPr/>
        </p:nvSpPr>
        <p:spPr bwMode="auto">
          <a:xfrm>
            <a:off x="1600200" y="5927209"/>
            <a:ext cx="5067300" cy="369332"/>
          </a:xfrm>
          <a:prstGeom prst="rect">
            <a:avLst/>
          </a:prstGeom>
          <a:noFill/>
          <a:ln w="9525">
            <a:noFill/>
            <a:miter lim="800000"/>
            <a:headEnd/>
            <a:tailEnd/>
          </a:ln>
          <a:effectLst/>
        </p:spPr>
        <p:txBody>
          <a:bodyPr wrap="square" anchor="ctr">
            <a:spAutoFit/>
          </a:bodyPr>
          <a:lstStyle/>
          <a:p>
            <a:pPr algn="ctr" eaLnBrk="0" hangingPunct="0"/>
            <a:r>
              <a:rPr lang="en-US" dirty="0">
                <a:latin typeface="Times New Roman" pitchFamily="18" charset="0"/>
              </a:rPr>
              <a:t>A simplified </a:t>
            </a:r>
            <a:r>
              <a:rPr lang="en-GB" dirty="0">
                <a:latin typeface="Times New Roman" pitchFamily="18" charset="0"/>
              </a:rPr>
              <a:t>illustration</a:t>
            </a:r>
            <a:r>
              <a:rPr lang="en-US" dirty="0">
                <a:latin typeface="Times New Roman" pitchFamily="18" charset="0"/>
              </a:rPr>
              <a:t> of the oil reservoir rock.</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15</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457200" y="274638"/>
            <a:ext cx="7086600" cy="1143000"/>
          </a:xfrm>
        </p:spPr>
        <p:txBody>
          <a:bodyPr/>
          <a:lstStyle/>
          <a:p>
            <a:r>
              <a:rPr lang="en-GB" sz="3600" dirty="0" smtClean="0">
                <a:latin typeface="Times New Roman" pitchFamily="18" charset="0"/>
              </a:rPr>
              <a:t>Primary and secondary migration</a:t>
            </a:r>
            <a:endParaRPr lang="en-US" sz="3600" dirty="0" smtClean="0">
              <a:latin typeface="Times New Roman" pitchFamily="18" charset="0"/>
            </a:endParaRPr>
          </a:p>
        </p:txBody>
      </p:sp>
      <p:sp>
        <p:nvSpPr>
          <p:cNvPr id="10" name="Rectangle 3"/>
          <p:cNvSpPr txBox="1">
            <a:spLocks noChangeArrowheads="1"/>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Movement of bitumen from the site of its generation in the source rock to the reservoir rock, in the organic geochemistry is called migration.</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The migration of bitumen starts in the source rock itself. Migration through it is called </a:t>
            </a:r>
            <a:r>
              <a:rPr kumimoji="0" lang="en-GB" sz="2800" b="0" i="0" u="sng"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primary migration. </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GB" sz="2800" b="0" i="0" u="sng"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Movement from the source rock to the reservoir is called </a:t>
            </a:r>
            <a:r>
              <a:rPr kumimoji="0" lang="en-GB" sz="2800" b="0" i="0" u="sng"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secondary migration.</a:t>
            </a: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16</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3"/>
          <p:cNvSpPr txBox="1">
            <a:spLocks noChangeArrowheads="1"/>
          </p:cNvSpPr>
          <p:nvPr/>
        </p:nvSpPr>
        <p:spPr>
          <a:xfrm>
            <a:off x="457200" y="1371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Bitumen migrates from areas of higher pressure and higher temperature to the area of lower pressure and temperature. </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The reservoir rock is usually at a greater depth than the corresponding source rock. </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If the reservoir rock is permeable in its part, there is also a possibility of tertiary migration, or movement of oil to a new reservoir at even lower depths.</a:t>
            </a:r>
            <a:endParaRPr kumimoji="0" lang="en-US"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17</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10" name="Rectangle 2"/>
          <p:cNvSpPr>
            <a:spLocks noGrp="1" noChangeArrowheads="1"/>
          </p:cNvSpPr>
          <p:nvPr>
            <p:ph type="title"/>
          </p:nvPr>
        </p:nvSpPr>
        <p:spPr>
          <a:xfrm>
            <a:off x="457200" y="274638"/>
            <a:ext cx="6858000" cy="1143000"/>
          </a:xfrm>
        </p:spPr>
        <p:txBody>
          <a:bodyPr>
            <a:normAutofit/>
          </a:bodyPr>
          <a:lstStyle/>
          <a:p>
            <a:r>
              <a:rPr lang="en-GB" sz="4400" dirty="0" smtClean="0">
                <a:latin typeface="Times New Roman" pitchFamily="18" charset="0"/>
              </a:rPr>
              <a:t>Accumulation</a:t>
            </a:r>
            <a:endParaRPr lang="en-US" sz="4400" dirty="0" smtClean="0">
              <a:latin typeface="Times New Roman" pitchFamily="18" charset="0"/>
            </a:endParaRPr>
          </a:p>
        </p:txBody>
      </p:sp>
      <p:sp>
        <p:nvSpPr>
          <p:cNvPr id="11" name="Rectangle 3"/>
          <p:cNvSpPr txBox="1">
            <a:spLocks noChangeArrowheads="1"/>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Accumulation is the collection process of bitumen in tight reservoir rocks – the end of migration  </a:t>
            </a:r>
            <a:endParaRPr kumimoji="0" lang="en-GB" sz="2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endParaRPr kumimoji="0" lang="en-GB" sz="2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The temperature pressures in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reservor</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rocks are generally lower.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The contact of oil with inorganic environment in the reservoirs is weaker.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Further changes in the composition of oil still take place in the reservoir rocks: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1) maturation changes,</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2)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deasphalting</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process,</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3) water washing and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4) biodegradation.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2</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457200" y="274638"/>
            <a:ext cx="8229600" cy="1143000"/>
          </a:xfrm>
        </p:spPr>
        <p:txBody>
          <a:bodyPr/>
          <a:lstStyle/>
          <a:p>
            <a:r>
              <a:rPr lang="en-US" sz="3200" b="1" u="sng" dirty="0" smtClean="0">
                <a:latin typeface="Times New Roman" pitchFamily="18" charset="0"/>
              </a:rPr>
              <a:t>The lecture content:</a:t>
            </a:r>
            <a:r>
              <a:rPr lang="en-US" dirty="0" smtClean="0"/>
              <a:t> </a:t>
            </a:r>
          </a:p>
        </p:txBody>
      </p:sp>
      <p:sp>
        <p:nvSpPr>
          <p:cNvPr id="10" name="Rectangle 3"/>
          <p:cNvSpPr txBox="1">
            <a:spLocks noChangeArrowheads="1"/>
          </p:cNvSpPr>
          <p:nvPr/>
        </p:nvSpPr>
        <p:spPr>
          <a:xfrm>
            <a:off x="457200" y="1600200"/>
            <a:ext cx="8229600" cy="4038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Hydrocarbons in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geosphere</a:t>
            </a:r>
            <a:endPar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(bitumen, inherited bitumen, petroleum).</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Source and reservoir rocks.</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Primary and secondary migration.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Accumulation.</a:t>
            </a:r>
            <a:endParaRPr kumimoji="0" lang="en-US"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3</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11" name="Rectangle 3"/>
          <p:cNvSpPr txBox="1">
            <a:spLocks noChangeArrowheads="1"/>
          </p:cNvSpPr>
          <p:nvPr/>
        </p:nvSpPr>
        <p:spPr>
          <a:xfrm>
            <a:off x="304800" y="762000"/>
            <a:ext cx="8229600" cy="5105400"/>
          </a:xfrm>
          <a:prstGeom prst="rect">
            <a:avLst/>
          </a:prstGeom>
        </p:spPr>
        <p:txBody>
          <a:bodyPr vert="horz" lIns="91440" tIns="45720" rIns="91440" bIns="45720" rtlCol="0">
            <a:normAutofit lnSpcReduction="10000"/>
          </a:bodyPr>
          <a:lstStyle/>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36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The most important types </a:t>
            </a:r>
            <a:endParaRPr kumimoji="0" lang="hr-HR" sz="36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36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of organic matter in </a:t>
            </a:r>
            <a:r>
              <a:rPr kumimoji="0" lang="en-GB" sz="3600" b="1" i="0" u="sng"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geosphere</a:t>
            </a:r>
            <a:r>
              <a:rPr kumimoji="0" lang="en-GB" sz="36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are:</a:t>
            </a:r>
            <a:endParaRPr kumimoji="0" lang="en-GB" sz="22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the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fulvic</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humic</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acids,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humin</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0" i="0" u="sng"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(in coal, oil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shales</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source rocks or in sediments),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bitumen and inherited bitumen,</a:t>
            </a: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oil (</a:t>
            </a:r>
            <a:r>
              <a:rPr kumimoji="0" lang="en-GB" sz="2800" b="1" i="0" u="sng"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petroelum</a:t>
            </a:r>
            <a:r>
              <a:rPr kumimoji="0" lang="en-GB" sz="2800" b="1"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r>
              <a:rPr kumimoji="0" lang="en-GB" sz="28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gas and </a:t>
            </a: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 graphite. </a:t>
            </a:r>
          </a:p>
          <a:p>
            <a:pPr marL="342900" marR="0" lvl="0" indent="-342900" algn="l" defTabSz="914400" rtl="0" eaLnBrk="1" fontAlgn="auto" latinLnBrk="0" hangingPunct="1">
              <a:lnSpc>
                <a:spcPct val="80000"/>
              </a:lnSpc>
              <a:spcBef>
                <a:spcPct val="20000"/>
              </a:spcBef>
              <a:spcAft>
                <a:spcPts val="0"/>
              </a:spcAft>
              <a:buClrTx/>
              <a:buSzTx/>
              <a:buFontTx/>
              <a:buNone/>
              <a:tabLst/>
              <a:defRPr/>
            </a:pPr>
            <a:endPar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80000"/>
              </a:lnSpc>
              <a:spcBef>
                <a:spcPct val="20000"/>
              </a:spcBef>
              <a:spcAft>
                <a:spcPts val="0"/>
              </a:spcAft>
              <a:buClrTx/>
              <a:buSzTx/>
              <a:buFontTx/>
              <a:buNone/>
              <a:tabLst/>
              <a:defRPr/>
            </a:pPr>
            <a:r>
              <a:rPr kumimoji="0" lang="en-GB"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4</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pic>
        <p:nvPicPr>
          <p:cNvPr id="9" name="Picture 4" descr="slika 7"/>
          <p:cNvPicPr>
            <a:picLocks noChangeAspect="1" noChangeArrowheads="1"/>
          </p:cNvPicPr>
          <p:nvPr/>
        </p:nvPicPr>
        <p:blipFill>
          <a:blip r:embed="rId2" cstate="print"/>
          <a:srcRect/>
          <a:stretch>
            <a:fillRect/>
          </a:stretch>
        </p:blipFill>
        <p:spPr bwMode="auto">
          <a:xfrm>
            <a:off x="457200" y="304800"/>
            <a:ext cx="3946525" cy="6096000"/>
          </a:xfrm>
          <a:prstGeom prst="rect">
            <a:avLst/>
          </a:prstGeom>
          <a:noFill/>
          <a:ln w="28575">
            <a:solidFill>
              <a:srgbClr val="FFFF00"/>
            </a:solidFill>
            <a:miter lim="800000"/>
            <a:headEnd/>
            <a:tailEnd/>
          </a:ln>
        </p:spPr>
      </p:pic>
      <p:sp>
        <p:nvSpPr>
          <p:cNvPr id="10" name="Rectangle 5"/>
          <p:cNvSpPr>
            <a:spLocks noChangeArrowheads="1"/>
          </p:cNvSpPr>
          <p:nvPr/>
        </p:nvSpPr>
        <p:spPr bwMode="auto">
          <a:xfrm>
            <a:off x="4648200" y="5791200"/>
            <a:ext cx="4349750" cy="641350"/>
          </a:xfrm>
          <a:prstGeom prst="rect">
            <a:avLst/>
          </a:prstGeom>
          <a:noFill/>
          <a:ln w="9525">
            <a:noFill/>
            <a:miter lim="800000"/>
            <a:headEnd/>
            <a:tailEnd/>
          </a:ln>
        </p:spPr>
        <p:txBody>
          <a:bodyPr wrap="none" anchor="ctr">
            <a:spAutoFit/>
          </a:bodyPr>
          <a:lstStyle/>
          <a:p>
            <a:pPr eaLnBrk="0" hangingPunct="0"/>
            <a:r>
              <a:rPr lang="en-US" b="1">
                <a:latin typeface="Times New Roman" pitchFamily="18" charset="0"/>
              </a:rPr>
              <a:t>A simplified scheme of the transformation </a:t>
            </a:r>
          </a:p>
          <a:p>
            <a:pPr eaLnBrk="0" hangingPunct="0"/>
            <a:r>
              <a:rPr lang="en-US" b="1">
                <a:latin typeface="Times New Roman" pitchFamily="18" charset="0"/>
              </a:rPr>
              <a:t>of organic matter in the Earth’s crust.</a:t>
            </a:r>
          </a:p>
        </p:txBody>
      </p:sp>
      <p:sp>
        <p:nvSpPr>
          <p:cNvPr id="11" name="Rectangle 4"/>
          <p:cNvSpPr>
            <a:spLocks noChangeArrowheads="1"/>
          </p:cNvSpPr>
          <p:nvPr/>
        </p:nvSpPr>
        <p:spPr bwMode="auto">
          <a:xfrm>
            <a:off x="4648200" y="1447800"/>
            <a:ext cx="4267200" cy="3342453"/>
          </a:xfrm>
          <a:prstGeom prst="rect">
            <a:avLst/>
          </a:prstGeom>
          <a:noFill/>
          <a:ln w="9525">
            <a:noFill/>
            <a:miter lim="800000"/>
            <a:headEnd/>
            <a:tailEnd/>
          </a:ln>
          <a:effectLst/>
        </p:spPr>
        <p:txBody>
          <a:bodyPr wrap="square">
            <a:spAutoFit/>
          </a:bodyPr>
          <a:lstStyle/>
          <a:p>
            <a:pPr algn="just" eaLnBrk="0" hangingPunct="0">
              <a:lnSpc>
                <a:spcPct val="80000"/>
              </a:lnSpc>
              <a:spcBef>
                <a:spcPct val="20000"/>
              </a:spcBef>
            </a:pPr>
            <a:r>
              <a:rPr lang="en-GB" sz="2400" dirty="0">
                <a:latin typeface="Times New Roman" pitchFamily="18" charset="0"/>
              </a:rPr>
              <a:t>        All types of organic matter in </a:t>
            </a:r>
            <a:r>
              <a:rPr lang="en-GB" sz="2400" dirty="0" err="1">
                <a:latin typeface="Times New Roman" pitchFamily="18" charset="0"/>
              </a:rPr>
              <a:t>geosphere</a:t>
            </a:r>
            <a:r>
              <a:rPr lang="en-GB" sz="2400" dirty="0">
                <a:latin typeface="Times New Roman" pitchFamily="18" charset="0"/>
              </a:rPr>
              <a:t> are genetically related and are part of the carbon cycle in nature, or carbon cycle in the </a:t>
            </a:r>
            <a:r>
              <a:rPr lang="en-GB" sz="2400" dirty="0" err="1">
                <a:latin typeface="Times New Roman" pitchFamily="18" charset="0"/>
              </a:rPr>
              <a:t>geosphere</a:t>
            </a:r>
            <a:r>
              <a:rPr lang="en-GB" sz="2400" dirty="0">
                <a:latin typeface="Times New Roman" pitchFamily="18" charset="0"/>
              </a:rPr>
              <a:t>. Central place in that part of the cycle belongs to </a:t>
            </a:r>
            <a:r>
              <a:rPr lang="en-GB" sz="2400" dirty="0" err="1">
                <a:latin typeface="Times New Roman" pitchFamily="18" charset="0"/>
              </a:rPr>
              <a:t>kerogen</a:t>
            </a:r>
            <a:r>
              <a:rPr lang="en-GB" sz="2400" dirty="0">
                <a:latin typeface="Times New Roman" pitchFamily="18" charset="0"/>
              </a:rPr>
              <a:t>, because some of these forms are organic substances in </a:t>
            </a:r>
            <a:r>
              <a:rPr lang="en-GB" sz="2400" dirty="0" err="1">
                <a:latin typeface="Times New Roman" pitchFamily="18" charset="0"/>
              </a:rPr>
              <a:t>geosphere</a:t>
            </a:r>
            <a:r>
              <a:rPr lang="en-GB" sz="2400" dirty="0">
                <a:latin typeface="Times New Roman" pitchFamily="18" charset="0"/>
              </a:rPr>
              <a:t> on the way to transform into it while others, however, derive from </a:t>
            </a:r>
            <a:r>
              <a:rPr lang="en-GB" sz="2400" dirty="0" err="1">
                <a:latin typeface="Times New Roman" pitchFamily="18" charset="0"/>
              </a:rPr>
              <a:t>kerogen</a:t>
            </a:r>
            <a:r>
              <a:rPr lang="en-GB" sz="2400" dirty="0">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5</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3"/>
          <p:cNvSpPr txBox="1">
            <a:spLocks noChangeArrowheads="1"/>
          </p:cNvSpPr>
          <p:nvPr/>
        </p:nvSpPr>
        <p:spPr>
          <a:xfrm>
            <a:off x="457200" y="609600"/>
            <a:ext cx="8229600" cy="51054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The total bitumen of sedimentary </a:t>
            </a:r>
            <a:endParaRPr kumimoji="0" lang="hr-HR"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hr-HR"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a:t>
            </a:r>
            <a:r>
              <a:rPr kumimoji="0" lang="en-GB" sz="2800" b="1"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ocks</a:t>
            </a:r>
            <a:r>
              <a:rPr kumimoji="0" lang="hr-HR"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actually consists of two forms:</a:t>
            </a:r>
          </a:p>
          <a:p>
            <a:pPr marL="342900" marR="0" lvl="0" indent="-342900" algn="l" defTabSz="914400" rtl="0" eaLnBrk="1" fontAlgn="auto" latinLnBrk="0" hangingPunct="1">
              <a:lnSpc>
                <a:spcPct val="80000"/>
              </a:lnSpc>
              <a:spcBef>
                <a:spcPct val="20000"/>
              </a:spcBef>
              <a:spcAft>
                <a:spcPts val="0"/>
              </a:spcAft>
              <a:buClrTx/>
              <a:buSzTx/>
              <a:buFontTx/>
              <a:buNone/>
              <a:tabLst/>
              <a:defRPr/>
            </a:pPr>
            <a:endParaRPr kumimoji="0" lang="en-GB" sz="28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“Inherited bitumen "</a:t>
            </a:r>
            <a:endParaRPr kumimoji="0" lang="en-GB"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(is composed of some lipid molecules and it was not incorporated into polymeric materials in type of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fulvic</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humic</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acids,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humin</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during the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diagenesis</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Bitumen </a:t>
            </a:r>
            <a:endParaRPr kumimoji="0" lang="en-GB"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(that is derived as a product of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catagenetic</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cracking of the </a:t>
            </a:r>
            <a:r>
              <a:rPr kumimoji="0" lang="en-GB" sz="20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80000"/>
              </a:lnSpc>
              <a:spcBef>
                <a:spcPct val="20000"/>
              </a:spcBef>
              <a:spcAft>
                <a:spcPts val="0"/>
              </a:spcAft>
              <a:buClrTx/>
              <a:buSzTx/>
              <a:buFontTx/>
              <a:buNone/>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ctr" defTabSz="914400" rtl="0" eaLnBrk="1" fontAlgn="auto" latinLnBrk="0" hangingPunct="1">
              <a:lnSpc>
                <a:spcPct val="80000"/>
              </a:lnSpc>
              <a:spcBef>
                <a:spcPct val="20000"/>
              </a:spcBef>
              <a:spcAft>
                <a:spcPts val="0"/>
              </a:spcAft>
              <a:buClrTx/>
              <a:buSzTx/>
              <a:buFontTx/>
              <a:buNone/>
              <a:tabLst/>
              <a:defRPr/>
            </a:pPr>
            <a:endParaRPr kumimoji="0" lang="en-GB" sz="2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8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These two types of bitumen are combined in the sedimentary rocks during the </a:t>
            </a:r>
            <a:r>
              <a:rPr kumimoji="0" lang="en-GB" sz="28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catagenesis</a:t>
            </a: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6</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3"/>
          <p:cNvSpPr txBox="1">
            <a:spLocks noChangeArrowheads="1"/>
          </p:cNvSpPr>
          <p:nvPr/>
        </p:nvSpPr>
        <p:spPr>
          <a:xfrm>
            <a:off x="152400" y="990600"/>
            <a:ext cx="8229600" cy="5516563"/>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90000"/>
              </a:lnSpc>
              <a:spcBef>
                <a:spcPct val="20000"/>
              </a:spcBef>
              <a:spcAft>
                <a:spcPts val="0"/>
              </a:spcAft>
              <a:buClrTx/>
              <a:buSzTx/>
              <a:buFontTx/>
              <a:buNone/>
              <a:tabLst/>
              <a:defRPr/>
            </a:pPr>
            <a:r>
              <a:rPr kumimoji="0" lang="en-GB" sz="28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The share of the </a:t>
            </a:r>
            <a:r>
              <a:rPr kumimoji="0" lang="en-GB" sz="26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bitumen</a:t>
            </a: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in "total" bitumen is incomparably higher (over 95%). It is actually main precursor of oil, because it is composed mainly of migrated bitumen derived from </a:t>
            </a:r>
            <a:r>
              <a:rPr kumimoji="0" lang="en-GB" sz="26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cracking. </a:t>
            </a:r>
          </a:p>
          <a:p>
            <a:pPr marL="342900" marR="0" lvl="0" indent="-342900" algn="just" defTabSz="914400" rtl="0" eaLnBrk="1" fontAlgn="auto" latinLnBrk="0" hangingPunct="1">
              <a:lnSpc>
                <a:spcPct val="90000"/>
              </a:lnSpc>
              <a:spcBef>
                <a:spcPct val="20000"/>
              </a:spcBef>
              <a:spcAft>
                <a:spcPts val="0"/>
              </a:spcAft>
              <a:buClrTx/>
              <a:buSzTx/>
              <a:buFontTx/>
              <a:buNone/>
              <a:tabLst/>
              <a:defRPr/>
            </a:pPr>
            <a:endPar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just" defTabSz="914400" rtl="0" eaLnBrk="1" fontAlgn="auto" latinLnBrk="0" hangingPunct="1">
              <a:lnSpc>
                <a:spcPct val="90000"/>
              </a:lnSpc>
              <a:spcBef>
                <a:spcPct val="20000"/>
              </a:spcBef>
              <a:spcAft>
                <a:spcPts val="0"/>
              </a:spcAft>
              <a:buClrTx/>
              <a:buSzTx/>
              <a:buFontTx/>
              <a:buNone/>
              <a:tabLst/>
              <a:defRPr/>
            </a:pP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p>
          <a:p>
            <a:pPr marL="342900" marR="0" lvl="0" indent="-342900" algn="just" defTabSz="914400" rtl="0" eaLnBrk="1" fontAlgn="auto" latinLnBrk="0" hangingPunct="1">
              <a:lnSpc>
                <a:spcPct val="90000"/>
              </a:lnSpc>
              <a:spcBef>
                <a:spcPct val="20000"/>
              </a:spcBef>
              <a:spcAft>
                <a:spcPts val="0"/>
              </a:spcAft>
              <a:buClrTx/>
              <a:buSzTx/>
              <a:buFontTx/>
              <a:buNone/>
              <a:tabLst/>
              <a:defRPr/>
            </a:pP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26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“Inherited bitumen”</a:t>
            </a: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contains many compounds with preserved hydrocarbon skeleton of biological precursors. T</a:t>
            </a:r>
            <a:r>
              <a:rPr kumimoji="0" lang="hr-HR"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h</a:t>
            </a:r>
            <a:r>
              <a:rPr kumimoji="0" lang="en-GB" sz="26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ey</a:t>
            </a: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carry important "genetic information". </a:t>
            </a:r>
          </a:p>
          <a:p>
            <a:pPr marL="342900" marR="0" lvl="0" indent="-342900" algn="just" defTabSz="914400" rtl="0" eaLnBrk="1" fontAlgn="auto" latinLnBrk="0" hangingPunct="1">
              <a:lnSpc>
                <a:spcPct val="90000"/>
              </a:lnSpc>
              <a:spcBef>
                <a:spcPct val="20000"/>
              </a:spcBef>
              <a:spcAft>
                <a:spcPts val="0"/>
              </a:spcAft>
              <a:buClrTx/>
              <a:buSzTx/>
              <a:buFontTx/>
              <a:buNone/>
              <a:tabLst/>
              <a:defRPr/>
            </a:pPr>
            <a:r>
              <a:rPr kumimoji="0" lang="en-GB"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Based on some compounds from the inherited bitumen, and based on composition, structure and abundance of this bitumen, it is possible to draw some important information about the origin of oil. </a:t>
            </a:r>
            <a:endParaRPr kumimoji="0" lang="en-US" sz="2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2" cstate="print"/>
          <a:srcRect/>
          <a:stretch>
            <a:fillRect/>
          </a:stretch>
        </p:blipFill>
        <p:spPr bwMode="auto">
          <a:xfrm>
            <a:off x="1752600" y="1447800"/>
            <a:ext cx="5664200" cy="5092700"/>
          </a:xfrm>
          <a:prstGeom prst="rect">
            <a:avLst/>
          </a:prstGeom>
          <a:noFill/>
        </p:spPr>
      </p:pic>
      <p:sp>
        <p:nvSpPr>
          <p:cNvPr id="7" name="Slide Number Placeholder 6"/>
          <p:cNvSpPr>
            <a:spLocks noGrp="1"/>
          </p:cNvSpPr>
          <p:nvPr>
            <p:ph type="sldNum" sz="quarter" idx="12"/>
          </p:nvPr>
        </p:nvSpPr>
        <p:spPr/>
        <p:txBody>
          <a:bodyPr/>
          <a:lstStyle/>
          <a:p>
            <a:fld id="{0B6F83BC-6D4D-406E-B66A-3F0036CBC391}" type="slidenum">
              <a:rPr lang="en-US" smtClean="0"/>
              <a:pPr/>
              <a:t>7</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idx="4294967295"/>
          </p:nvPr>
        </p:nvSpPr>
        <p:spPr>
          <a:xfrm>
            <a:off x="457200" y="228600"/>
            <a:ext cx="8229600" cy="1143000"/>
          </a:xfrm>
        </p:spPr>
        <p:txBody>
          <a:bodyPr/>
          <a:lstStyle/>
          <a:p>
            <a:pPr>
              <a:lnSpc>
                <a:spcPct val="80000"/>
              </a:lnSpc>
            </a:pPr>
            <a:r>
              <a:rPr lang="en-US" sz="3600" dirty="0" smtClean="0">
                <a:latin typeface="Times New Roman" pitchFamily="18" charset="0"/>
              </a:rPr>
              <a:t>Bitumen fractions and their </a:t>
            </a:r>
            <a:br>
              <a:rPr lang="en-US" sz="3600" dirty="0" smtClean="0">
                <a:latin typeface="Times New Roman" pitchFamily="18" charset="0"/>
              </a:rPr>
            </a:br>
            <a:r>
              <a:rPr lang="en-US" sz="3600" dirty="0" smtClean="0">
                <a:latin typeface="Times New Roman" pitchFamily="18" charset="0"/>
              </a:rPr>
              <a:t>main components</a:t>
            </a:r>
            <a:r>
              <a:rPr lang="en-US"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8</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381000" y="0"/>
            <a:ext cx="8229600" cy="914400"/>
          </a:xfrm>
        </p:spPr>
        <p:txBody>
          <a:bodyPr/>
          <a:lstStyle/>
          <a:p>
            <a:r>
              <a:rPr lang="en-US" sz="3600" b="1" u="sng" smtClean="0">
                <a:latin typeface="Times New Roman" pitchFamily="18" charset="0"/>
              </a:rPr>
              <a:t>Oil (petroleum)</a:t>
            </a:r>
          </a:p>
        </p:txBody>
      </p:sp>
      <p:sp>
        <p:nvSpPr>
          <p:cNvPr id="10" name="Rectangle 3"/>
          <p:cNvSpPr txBox="1">
            <a:spLocks noChangeArrowheads="1"/>
          </p:cNvSpPr>
          <p:nvPr/>
        </p:nvSpPr>
        <p:spPr>
          <a:xfrm>
            <a:off x="457200" y="1295400"/>
            <a:ext cx="8229600" cy="4953000"/>
          </a:xfrm>
          <a:prstGeom prst="rect">
            <a:avLst/>
          </a:prstGeom>
        </p:spPr>
        <p:txBody>
          <a:bodyPr vert="horz" lIns="91440" tIns="45720" rIns="91440" bIns="45720" rtlCol="0">
            <a:normAutofit lnSpcReduction="10000"/>
          </a:bodyPr>
          <a:lstStyle/>
          <a:p>
            <a:pPr marL="342900" marR="0" lvl="0" indent="-342900" algn="just"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Oil represent migrated and accumulated product of </a:t>
            </a:r>
            <a:r>
              <a:rPr kumimoji="0" lang="en-GB" sz="24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diagenetic</a:t>
            </a: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a:t>
            </a:r>
            <a:r>
              <a:rPr kumimoji="0" lang="en-GB" sz="24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catagenetic</a:t>
            </a: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transformations of organic matter in sedimentary rocks. </a:t>
            </a:r>
          </a:p>
          <a:p>
            <a:pPr marL="342900" marR="0" lvl="0" indent="-342900" algn="just"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From the organic-geochemical point of view oil is one of the final products of transformation of organic matter in sedimentary rocks which, based on all that has been said so far, can be summarized as follows: </a:t>
            </a:r>
          </a:p>
          <a:p>
            <a:pPr marL="342900" marR="0" lvl="0" indent="-342900" algn="just"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just" defTabSz="914400" rtl="0" eaLnBrk="1" fontAlgn="auto" latinLnBrk="0" hangingPunct="1">
              <a:lnSpc>
                <a:spcPct val="80000"/>
              </a:lnSpc>
              <a:spcBef>
                <a:spcPct val="2000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in the stage of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diagenesis</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under the action of microorganisms, in extinct organisms of the biosphere, </a:t>
            </a:r>
            <a:r>
              <a:rPr kumimoji="0" lang="en-GB" sz="1800" b="0" i="1"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bio</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polymers (proteins, carbohydrates, lignin, complex lipids) degrade to </a:t>
            </a:r>
            <a:r>
              <a:rPr kumimoji="0" lang="en-GB" sz="1800" b="0" i="1" u="sng"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geo</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monomers</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(amino acids,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monosacharides</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phenols, fatty acids);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geomonomers</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if not subjected to further microbial decomposition to even smaller molecules (H</a:t>
            </a:r>
            <a:r>
              <a:rPr kumimoji="0" lang="en-GB" sz="12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2</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O, CH</a:t>
            </a:r>
            <a:r>
              <a:rPr kumimoji="0" lang="en-GB" sz="12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4</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NH</a:t>
            </a:r>
            <a:r>
              <a:rPr kumimoji="0" lang="en-GB" sz="12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3</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N</a:t>
            </a:r>
            <a:r>
              <a:rPr kumimoji="0" lang="en-GB" sz="12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2</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H</a:t>
            </a:r>
            <a:r>
              <a:rPr kumimoji="0" lang="en-GB" sz="12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2</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S) polymerize to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fulvic</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humic</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acids, then to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humin</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and finally to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which is the end stage of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diagenesis</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under the influence of heat, pressure and mineral catalysts, in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catagenetic</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phase, over a very long span of geologic time, the </a:t>
            </a:r>
            <a:r>
              <a:rPr kumimoji="0" lang="en-GB" sz="18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converts to bitumen, which in mixture with the inherited bitumen, under certain conditions migrates (primary and secondary migration) from the original to reservoir rocks where it is accumulated, making oil.</a:t>
            </a:r>
          </a:p>
          <a:p>
            <a:pPr marL="342900" marR="0" lvl="0" indent="-342900" algn="l" defTabSz="914400" rtl="0" eaLnBrk="1" fontAlgn="auto" latinLnBrk="0" hangingPunct="1">
              <a:lnSpc>
                <a:spcPct val="80000"/>
              </a:lnSpc>
              <a:spcBef>
                <a:spcPct val="20000"/>
              </a:spcBef>
              <a:spcAft>
                <a:spcPts val="0"/>
              </a:spcAft>
              <a:buClrTx/>
              <a:buSzTx/>
              <a:buFontTx/>
              <a:buNone/>
              <a:tabLst/>
              <a:defRPr/>
            </a:pPr>
            <a:endParaRPr kumimoji="0" lang="en-US" sz="1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0B6F83BC-6D4D-406E-B66A-3F0036CBC391}" type="slidenum">
              <a:rPr lang="en-US" smtClean="0"/>
              <a:pPr/>
              <a:t>9</a:t>
            </a:fld>
            <a:endParaRPr lang="en-US" dirty="0"/>
          </a:p>
        </p:txBody>
      </p:sp>
      <p:sp>
        <p:nvSpPr>
          <p:cNvPr id="8" name="Footer Placeholder 7"/>
          <p:cNvSpPr>
            <a:spLocks noGrp="1"/>
          </p:cNvSpPr>
          <p:nvPr>
            <p:ph type="ftr" sz="quarter" idx="11"/>
          </p:nvPr>
        </p:nvSpPr>
        <p:spPr>
          <a:xfrm>
            <a:off x="152400" y="6356350"/>
            <a:ext cx="5867400" cy="365125"/>
          </a:xfrm>
        </p:spPr>
        <p:txBody>
          <a:bodyPr/>
          <a:lstStyle/>
          <a:p>
            <a:r>
              <a:rPr lang="en-US" dirty="0" smtClean="0"/>
              <a:t>Environmental Processes / 4(</a:t>
            </a:r>
            <a:r>
              <a:rPr lang="en-US" dirty="0" err="1" smtClean="0"/>
              <a:t>i</a:t>
            </a:r>
            <a:r>
              <a:rPr lang="en-US" dirty="0" smtClean="0"/>
              <a:t>) / Hydrocarbon migration </a:t>
            </a:r>
            <a:endParaRPr lang="en-US" dirty="0"/>
          </a:p>
        </p:txBody>
      </p:sp>
      <p:sp>
        <p:nvSpPr>
          <p:cNvPr id="9" name="Rectangle 2"/>
          <p:cNvSpPr>
            <a:spLocks noGrp="1" noChangeArrowheads="1"/>
          </p:cNvSpPr>
          <p:nvPr>
            <p:ph type="title"/>
          </p:nvPr>
        </p:nvSpPr>
        <p:spPr>
          <a:xfrm>
            <a:off x="457200" y="274638"/>
            <a:ext cx="8229600" cy="1143000"/>
          </a:xfrm>
        </p:spPr>
        <p:txBody>
          <a:bodyPr/>
          <a:lstStyle/>
          <a:p>
            <a:r>
              <a:rPr lang="en-GB" sz="3600" b="1" u="sng" smtClean="0">
                <a:latin typeface="Times New Roman" pitchFamily="18" charset="0"/>
              </a:rPr>
              <a:t>Source rocks</a:t>
            </a:r>
            <a:endParaRPr lang="en-US" sz="3600" b="1" u="sng" smtClean="0">
              <a:latin typeface="Times New Roman" pitchFamily="18" charset="0"/>
            </a:endParaRPr>
          </a:p>
        </p:txBody>
      </p:sp>
      <p:sp>
        <p:nvSpPr>
          <p:cNvPr id="10" name="Rectangle 3"/>
          <p:cNvSpPr txBox="1">
            <a:spLocks noChangeArrowheads="1"/>
          </p:cNvSpPr>
          <p:nvPr/>
        </p:nvSpPr>
        <p:spPr>
          <a:xfrm>
            <a:off x="152400" y="1905000"/>
            <a:ext cx="8686800" cy="4525963"/>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If in a sedimentary rock, during </a:t>
            </a:r>
            <a:r>
              <a:rPr kumimoji="0" lang="en-GB"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catagenetic</a:t>
            </a: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transformations of </a:t>
            </a:r>
            <a:r>
              <a:rPr kumimoji="0" lang="en-GB" sz="32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kerogen</a:t>
            </a: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significant amounts of bitumen are generated, enough to enable migration together with the inherited bitumen (possibly to the reservoir rock for oil), this rock is called the "</a:t>
            </a:r>
            <a:r>
              <a:rPr kumimoji="0" lang="en-GB" sz="32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source" or "parent" rock for oil</a:t>
            </a:r>
            <a:r>
              <a:rPr kumimoji="0" lang="en-GB"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endPar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739</Words>
  <Application>Microsoft Office PowerPoint</Application>
  <PresentationFormat>On-screen Show (4:3)</PresentationFormat>
  <Paragraphs>128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Hydrocarbon migration</vt:lpstr>
      <vt:lpstr>The lecture content: </vt:lpstr>
      <vt:lpstr>PowerPoint Presentation</vt:lpstr>
      <vt:lpstr>PowerPoint Presentation</vt:lpstr>
      <vt:lpstr>PowerPoint Presentation</vt:lpstr>
      <vt:lpstr>PowerPoint Presentation</vt:lpstr>
      <vt:lpstr>Bitumen fractions and their  main components </vt:lpstr>
      <vt:lpstr>Oil (petroleum)</vt:lpstr>
      <vt:lpstr>Source rocks</vt:lpstr>
      <vt:lpstr>Classification of source rocks for oil: </vt:lpstr>
      <vt:lpstr>Criteria for determining the source rock potential</vt:lpstr>
      <vt:lpstr>Typical ranges of Total Organic Carbon (TOC) values in the sediments of a different source potential</vt:lpstr>
      <vt:lpstr>Limit values of the bitumen content in source rocks</vt:lpstr>
      <vt:lpstr>Reservoir rocks </vt:lpstr>
      <vt:lpstr>Primary and secondary migration</vt:lpstr>
      <vt:lpstr>PowerPoint Presentation</vt:lpstr>
      <vt:lpstr>Accumulation</vt:lpstr>
    </vt:vector>
  </TitlesOfParts>
  <Company>Departma za hemiju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hemija</dc:creator>
  <cp:lastModifiedBy>DR.Ahmed Saker 2O14</cp:lastModifiedBy>
  <cp:revision>27</cp:revision>
  <dcterms:created xsi:type="dcterms:W3CDTF">2012-10-09T06:41:53Z</dcterms:created>
  <dcterms:modified xsi:type="dcterms:W3CDTF">2019-04-14T22:00:18Z</dcterms:modified>
</cp:coreProperties>
</file>