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63" r:id="rId2"/>
    <p:sldId id="260" r:id="rId3"/>
    <p:sldId id="261" r:id="rId4"/>
    <p:sldId id="262" r:id="rId5"/>
    <p:sldId id="256" r:id="rId6"/>
    <p:sldId id="257" r:id="rId7"/>
    <p:sldId id="258" r:id="rId8"/>
    <p:sldId id="259" r:id="rId9"/>
    <p:sldId id="265" r:id="rId10"/>
    <p:sldId id="264" r:id="rId11"/>
    <p:sldId id="266" r:id="rId12"/>
    <p:sldId id="267" r:id="rId13"/>
    <p:sldId id="268" r:id="rId14"/>
    <p:sldId id="269" r:id="rId15"/>
    <p:sldId id="270" r:id="rId16"/>
    <p:sldId id="271"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0" d="100"/>
          <a:sy n="60" d="100"/>
        </p:scale>
        <p:origin x="-1572" y="-12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1D8BD707-D9CF-40AE-B4C6-C98DA3205C09}" type="datetimeFigureOut">
              <a:rPr lang="en-US" smtClean="0"/>
              <a:pPr/>
              <a:t>3/17/2019</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3/17/2019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3/17/2019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1D8BD707-D9CF-40AE-B4C6-C98DA3205C09}" type="datetimeFigureOut">
              <a:rPr lang="en-US" smtClean="0"/>
              <a:pPr/>
              <a:t>3/17/2019</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1D8BD707-D9CF-40AE-B4C6-C98DA3205C09}" type="datetimeFigureOut">
              <a:rPr lang="en-US" smtClean="0"/>
              <a:pPr/>
              <a:t>3/17/2019</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B6F15528-21DE-4FAA-801E-634DDDAF4B2B}"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1D8BD707-D9CF-40AE-B4C6-C98DA3205C09}" type="datetimeFigureOut">
              <a:rPr lang="en-US" smtClean="0"/>
              <a:pPr/>
              <a:t>3/17/2019</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1D8BD707-D9CF-40AE-B4C6-C98DA3205C09}" type="datetimeFigureOut">
              <a:rPr lang="en-US" smtClean="0"/>
              <a:pPr/>
              <a:t>3/17/2019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B6F15528-21DE-4FAA-801E-634DDDAF4B2B}"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1D8BD707-D9CF-40AE-B4C6-C98DA3205C09}" type="datetimeFigureOut">
              <a:rPr lang="en-US" smtClean="0"/>
              <a:pPr/>
              <a:t>3/17/2019</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D8BD707-D9CF-40AE-B4C6-C98DA3205C09}" type="datetimeFigureOut">
              <a:rPr lang="en-US" smtClean="0"/>
              <a:pPr/>
              <a:t>3/17/2019</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1D8BD707-D9CF-40AE-B4C6-C98DA3205C09}" type="datetimeFigureOut">
              <a:rPr lang="en-US" smtClean="0"/>
              <a:pPr/>
              <a:t>3/17/2019</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3/17/2019</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B6F15528-21DE-4FAA-801E-634DDDAF4B2B}"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1D8BD707-D9CF-40AE-B4C6-C98DA3205C09}" type="datetimeFigureOut">
              <a:rPr lang="en-US" smtClean="0"/>
              <a:pPr/>
              <a:t>3/17/2019</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B6F15528-21DE-4FAA-801E-634DDDAF4B2B}"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1"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r" rtl="1"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r" rtl="1"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r" rtl="1"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r" rtl="1"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r" rtl="1"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r" rtl="1"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r" rtl="1"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r" rtl="1"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r" rtl="1"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hemeOverride" Target="../theme/themeOverrid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667000" y="388203"/>
            <a:ext cx="4648200" cy="830997"/>
          </a:xfrm>
          <a:prstGeom prst="rect">
            <a:avLst/>
          </a:prstGeom>
        </p:spPr>
        <p:txBody>
          <a:bodyPr wrap="square">
            <a:spAutoFit/>
          </a:bodyPr>
          <a:lstStyle/>
          <a:p>
            <a:r>
              <a:rPr lang="en-US" sz="4800" dirty="0" smtClean="0">
                <a:solidFill>
                  <a:schemeClr val="tx2">
                    <a:satMod val="130000"/>
                  </a:schemeClr>
                </a:solidFill>
                <a:effectLst>
                  <a:outerShdw blurRad="50000" dist="30000" dir="5400000" algn="tl" rotWithShape="0">
                    <a:srgbClr val="000000">
                      <a:alpha val="30000"/>
                    </a:srgbClr>
                  </a:outerShdw>
                </a:effectLst>
                <a:latin typeface="AR ESSENCE" pitchFamily="2" charset="0"/>
              </a:rPr>
              <a:t>Field Instruments</a:t>
            </a:r>
            <a:endParaRPr lang="ar-IQ" sz="4800" dirty="0"/>
          </a:p>
        </p:txBody>
      </p:sp>
      <p:sp>
        <p:nvSpPr>
          <p:cNvPr id="4" name="Rectangle 3"/>
          <p:cNvSpPr/>
          <p:nvPr/>
        </p:nvSpPr>
        <p:spPr>
          <a:xfrm>
            <a:off x="1524000" y="1143000"/>
            <a:ext cx="7239000" cy="1077218"/>
          </a:xfrm>
          <a:prstGeom prst="rect">
            <a:avLst/>
          </a:prstGeom>
        </p:spPr>
        <p:txBody>
          <a:bodyPr wrap="square">
            <a:spAutoFit/>
          </a:bodyPr>
          <a:lstStyle/>
          <a:p>
            <a:r>
              <a:rPr lang="en-US" sz="3200" dirty="0" smtClean="0">
                <a:solidFill>
                  <a:schemeClr val="tx2">
                    <a:satMod val="130000"/>
                  </a:schemeClr>
                </a:solidFill>
                <a:effectLst>
                  <a:outerShdw blurRad="50000" dist="30000" dir="5400000" algn="tl" rotWithShape="0">
                    <a:srgbClr val="000000">
                      <a:alpha val="30000"/>
                    </a:srgbClr>
                  </a:outerShdw>
                </a:effectLst>
                <a:latin typeface="AR ESSENCE" pitchFamily="2" charset="0"/>
              </a:rPr>
              <a:t>SYSCAL R2 (V 11.5++) Resistivity meter </a:t>
            </a:r>
          </a:p>
          <a:p>
            <a:pPr algn="ctr"/>
            <a:endParaRPr lang="ar-IQ" sz="3200" dirty="0"/>
          </a:p>
        </p:txBody>
      </p:sp>
      <p:sp>
        <p:nvSpPr>
          <p:cNvPr id="7" name="TextBox 6"/>
          <p:cNvSpPr txBox="1"/>
          <p:nvPr/>
        </p:nvSpPr>
        <p:spPr>
          <a:xfrm>
            <a:off x="228600" y="1905000"/>
            <a:ext cx="4419600" cy="1015663"/>
          </a:xfrm>
          <a:prstGeom prst="rect">
            <a:avLst/>
          </a:prstGeom>
          <a:noFill/>
        </p:spPr>
        <p:txBody>
          <a:bodyPr wrap="square" rtlCol="1">
            <a:spAutoFit/>
          </a:bodyPr>
          <a:lstStyle/>
          <a:p>
            <a:pPr>
              <a:buFont typeface="Wingdings" pitchFamily="2" charset="2"/>
              <a:buChar char="v"/>
            </a:pPr>
            <a:r>
              <a:rPr lang="en-US" sz="2000" b="1" i="1" dirty="0" smtClean="0">
                <a:solidFill>
                  <a:schemeClr val="accent5">
                    <a:lumMod val="25000"/>
                  </a:schemeClr>
                </a:solidFill>
              </a:rPr>
              <a:t> Designed for constant separation traversing and vertical electrical sounding (VES).</a:t>
            </a:r>
            <a:endParaRPr lang="ar-IQ" sz="2000" b="1" i="1" dirty="0" smtClean="0">
              <a:solidFill>
                <a:schemeClr val="accent5">
                  <a:lumMod val="25000"/>
                </a:schemeClr>
              </a:solidFill>
            </a:endParaRPr>
          </a:p>
        </p:txBody>
      </p:sp>
      <p:pic>
        <p:nvPicPr>
          <p:cNvPr id="11265" name="Picture 1"/>
          <p:cNvPicPr>
            <a:picLocks noChangeAspect="1" noChangeArrowheads="1"/>
          </p:cNvPicPr>
          <p:nvPr/>
        </p:nvPicPr>
        <p:blipFill>
          <a:blip r:embed="rId2" cstate="print"/>
          <a:srcRect l="5953"/>
          <a:stretch>
            <a:fillRect/>
          </a:stretch>
        </p:blipFill>
        <p:spPr bwMode="auto">
          <a:xfrm>
            <a:off x="15766" y="3886200"/>
            <a:ext cx="4815706" cy="2971800"/>
          </a:xfrm>
          <a:prstGeom prst="rect">
            <a:avLst/>
          </a:prstGeom>
          <a:noFill/>
          <a:ln w="12700">
            <a:solidFill>
              <a:schemeClr val="tx1"/>
            </a:solidFill>
            <a:miter lim="800000"/>
            <a:headEnd/>
            <a:tailEnd/>
          </a:ln>
        </p:spPr>
      </p:pic>
      <p:pic>
        <p:nvPicPr>
          <p:cNvPr id="8" name="Picture 6" descr="CCI11082009_00000"/>
          <p:cNvPicPr>
            <a:picLocks noChangeAspect="1" noChangeArrowheads="1"/>
          </p:cNvPicPr>
          <p:nvPr/>
        </p:nvPicPr>
        <p:blipFill>
          <a:blip r:embed="rId3" cstate="print"/>
          <a:srcRect/>
          <a:stretch>
            <a:fillRect/>
          </a:stretch>
        </p:blipFill>
        <p:spPr bwMode="auto">
          <a:xfrm>
            <a:off x="4854295" y="2051238"/>
            <a:ext cx="4289705" cy="3206562"/>
          </a:xfrm>
          <a:prstGeom prst="rect">
            <a:avLst/>
          </a:prstGeom>
          <a:noFill/>
          <a:ln w="12700">
            <a:solidFill>
              <a:srgbClr val="000000"/>
            </a:solid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1066800"/>
            <a:ext cx="8153400" cy="1200329"/>
          </a:xfrm>
          <a:prstGeom prst="rect">
            <a:avLst/>
          </a:prstGeom>
        </p:spPr>
        <p:txBody>
          <a:bodyPr wrap="square">
            <a:spAutoFit/>
          </a:bodyPr>
          <a:lstStyle/>
          <a:p>
            <a:pPr algn="just">
              <a:buFont typeface="Wingdings" pitchFamily="2" charset="2"/>
              <a:buChar char="q"/>
            </a:pPr>
            <a:r>
              <a:rPr lang="en-US" b="1" i="1" dirty="0" smtClean="0">
                <a:solidFill>
                  <a:schemeClr val="accent5">
                    <a:lumMod val="25000"/>
                  </a:schemeClr>
                </a:solidFill>
              </a:rPr>
              <a:t> The obtained values of apparent resistivity from horizontal profiling are interpreted qualitatively by plotting apparent resistivity profiles, where the geometric center of the electrode array at the abscissa and the apparent resistivity at the ordinate. </a:t>
            </a:r>
            <a:endParaRPr lang="ar-IQ" dirty="0"/>
          </a:p>
        </p:txBody>
      </p:sp>
      <p:grpSp>
        <p:nvGrpSpPr>
          <p:cNvPr id="1026" name="Group 2"/>
          <p:cNvGrpSpPr>
            <a:grpSpLocks noChangeAspect="1"/>
          </p:cNvGrpSpPr>
          <p:nvPr/>
        </p:nvGrpSpPr>
        <p:grpSpPr bwMode="auto">
          <a:xfrm>
            <a:off x="1447800" y="2895600"/>
            <a:ext cx="5949035" cy="2870200"/>
            <a:chOff x="2231" y="2834"/>
            <a:chExt cx="7626" cy="3680"/>
          </a:xfrm>
        </p:grpSpPr>
        <p:sp>
          <p:nvSpPr>
            <p:cNvPr id="1027" name="AutoShape 3"/>
            <p:cNvSpPr>
              <a:spLocks noChangeAspect="1" noChangeArrowheads="1"/>
            </p:cNvSpPr>
            <p:nvPr/>
          </p:nvSpPr>
          <p:spPr bwMode="auto">
            <a:xfrm>
              <a:off x="2231" y="2834"/>
              <a:ext cx="7626" cy="3680"/>
            </a:xfrm>
            <a:prstGeom prst="rect">
              <a:avLst/>
            </a:prstGeom>
            <a:noFill/>
          </p:spPr>
          <p:txBody>
            <a:bodyPr vert="horz" wrap="square" lIns="91440" tIns="45720" rIns="91440" bIns="45720" numCol="1" anchor="t" anchorCtr="0" compatLnSpc="1">
              <a:prstTxWarp prst="textNoShape">
                <a:avLst/>
              </a:prstTxWarp>
            </a:bodyPr>
            <a:lstStyle/>
            <a:p>
              <a:endParaRPr lang="ar-IQ"/>
            </a:p>
          </p:txBody>
        </p:sp>
        <p:sp>
          <p:nvSpPr>
            <p:cNvPr id="1028" name="Line 4"/>
            <p:cNvSpPr>
              <a:spLocks noChangeShapeType="1"/>
            </p:cNvSpPr>
            <p:nvPr/>
          </p:nvSpPr>
          <p:spPr bwMode="auto">
            <a:xfrm>
              <a:off x="2772" y="2937"/>
              <a:ext cx="1" cy="3064"/>
            </a:xfrm>
            <a:prstGeom prst="line">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29" name="Line 5"/>
            <p:cNvSpPr>
              <a:spLocks noChangeShapeType="1"/>
            </p:cNvSpPr>
            <p:nvPr/>
          </p:nvSpPr>
          <p:spPr bwMode="auto">
            <a:xfrm>
              <a:off x="2721" y="6001"/>
              <a:ext cx="102" cy="1"/>
            </a:xfrm>
            <a:prstGeom prst="line">
              <a:avLst/>
            </a:prstGeom>
            <a:no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30" name="Line 6"/>
            <p:cNvSpPr>
              <a:spLocks noChangeShapeType="1"/>
            </p:cNvSpPr>
            <p:nvPr/>
          </p:nvSpPr>
          <p:spPr bwMode="auto">
            <a:xfrm>
              <a:off x="2721" y="5656"/>
              <a:ext cx="102" cy="1"/>
            </a:xfrm>
            <a:prstGeom prst="line">
              <a:avLst/>
            </a:prstGeom>
            <a:no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31" name="Line 7"/>
            <p:cNvSpPr>
              <a:spLocks noChangeShapeType="1"/>
            </p:cNvSpPr>
            <p:nvPr/>
          </p:nvSpPr>
          <p:spPr bwMode="auto">
            <a:xfrm>
              <a:off x="2721" y="5324"/>
              <a:ext cx="102" cy="1"/>
            </a:xfrm>
            <a:prstGeom prst="line">
              <a:avLst/>
            </a:prstGeom>
            <a:no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32" name="Line 8"/>
            <p:cNvSpPr>
              <a:spLocks noChangeShapeType="1"/>
            </p:cNvSpPr>
            <p:nvPr/>
          </p:nvSpPr>
          <p:spPr bwMode="auto">
            <a:xfrm>
              <a:off x="2721" y="4979"/>
              <a:ext cx="102" cy="1"/>
            </a:xfrm>
            <a:prstGeom prst="line">
              <a:avLst/>
            </a:prstGeom>
            <a:no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33" name="Line 9"/>
            <p:cNvSpPr>
              <a:spLocks noChangeShapeType="1"/>
            </p:cNvSpPr>
            <p:nvPr/>
          </p:nvSpPr>
          <p:spPr bwMode="auto">
            <a:xfrm>
              <a:off x="2721" y="4634"/>
              <a:ext cx="102" cy="1"/>
            </a:xfrm>
            <a:prstGeom prst="line">
              <a:avLst/>
            </a:prstGeom>
            <a:no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34" name="Line 10"/>
            <p:cNvSpPr>
              <a:spLocks noChangeShapeType="1"/>
            </p:cNvSpPr>
            <p:nvPr/>
          </p:nvSpPr>
          <p:spPr bwMode="auto">
            <a:xfrm>
              <a:off x="2721" y="4302"/>
              <a:ext cx="102" cy="1"/>
            </a:xfrm>
            <a:prstGeom prst="line">
              <a:avLst/>
            </a:prstGeom>
            <a:no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35" name="Line 11"/>
            <p:cNvSpPr>
              <a:spLocks noChangeShapeType="1"/>
            </p:cNvSpPr>
            <p:nvPr/>
          </p:nvSpPr>
          <p:spPr bwMode="auto">
            <a:xfrm>
              <a:off x="2721" y="3957"/>
              <a:ext cx="102" cy="1"/>
            </a:xfrm>
            <a:prstGeom prst="line">
              <a:avLst/>
            </a:prstGeom>
            <a:no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36" name="Line 12"/>
            <p:cNvSpPr>
              <a:spLocks noChangeShapeType="1"/>
            </p:cNvSpPr>
            <p:nvPr/>
          </p:nvSpPr>
          <p:spPr bwMode="auto">
            <a:xfrm>
              <a:off x="2721" y="3613"/>
              <a:ext cx="102" cy="1"/>
            </a:xfrm>
            <a:prstGeom prst="line">
              <a:avLst/>
            </a:prstGeom>
            <a:no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37" name="Line 13"/>
            <p:cNvSpPr>
              <a:spLocks noChangeShapeType="1"/>
            </p:cNvSpPr>
            <p:nvPr/>
          </p:nvSpPr>
          <p:spPr bwMode="auto">
            <a:xfrm>
              <a:off x="2721" y="3281"/>
              <a:ext cx="102" cy="1"/>
            </a:xfrm>
            <a:prstGeom prst="line">
              <a:avLst/>
            </a:prstGeom>
            <a:no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38" name="Line 14"/>
            <p:cNvSpPr>
              <a:spLocks noChangeShapeType="1"/>
            </p:cNvSpPr>
            <p:nvPr/>
          </p:nvSpPr>
          <p:spPr bwMode="auto">
            <a:xfrm>
              <a:off x="2721" y="2937"/>
              <a:ext cx="102" cy="1"/>
            </a:xfrm>
            <a:prstGeom prst="line">
              <a:avLst/>
            </a:prstGeom>
            <a:no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39" name="Line 15"/>
            <p:cNvSpPr>
              <a:spLocks noChangeShapeType="1"/>
            </p:cNvSpPr>
            <p:nvPr/>
          </p:nvSpPr>
          <p:spPr bwMode="auto">
            <a:xfrm>
              <a:off x="2772" y="6001"/>
              <a:ext cx="6993" cy="1"/>
            </a:xfrm>
            <a:prstGeom prst="line">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40" name="Line 16"/>
            <p:cNvSpPr>
              <a:spLocks noChangeShapeType="1"/>
            </p:cNvSpPr>
            <p:nvPr/>
          </p:nvSpPr>
          <p:spPr bwMode="auto">
            <a:xfrm flipV="1">
              <a:off x="2772" y="5950"/>
              <a:ext cx="1" cy="101"/>
            </a:xfrm>
            <a:prstGeom prst="line">
              <a:avLst/>
            </a:prstGeom>
            <a:no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41" name="Line 17"/>
            <p:cNvSpPr>
              <a:spLocks noChangeShapeType="1"/>
            </p:cNvSpPr>
            <p:nvPr/>
          </p:nvSpPr>
          <p:spPr bwMode="auto">
            <a:xfrm flipV="1">
              <a:off x="3156" y="5950"/>
              <a:ext cx="1" cy="101"/>
            </a:xfrm>
            <a:prstGeom prst="line">
              <a:avLst/>
            </a:prstGeom>
            <a:no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42" name="Line 18"/>
            <p:cNvSpPr>
              <a:spLocks noChangeShapeType="1"/>
            </p:cNvSpPr>
            <p:nvPr/>
          </p:nvSpPr>
          <p:spPr bwMode="auto">
            <a:xfrm flipV="1">
              <a:off x="3552" y="5950"/>
              <a:ext cx="1" cy="101"/>
            </a:xfrm>
            <a:prstGeom prst="line">
              <a:avLst/>
            </a:prstGeom>
            <a:no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43" name="Line 19"/>
            <p:cNvSpPr>
              <a:spLocks noChangeShapeType="1"/>
            </p:cNvSpPr>
            <p:nvPr/>
          </p:nvSpPr>
          <p:spPr bwMode="auto">
            <a:xfrm flipV="1">
              <a:off x="3935" y="5950"/>
              <a:ext cx="1" cy="101"/>
            </a:xfrm>
            <a:prstGeom prst="line">
              <a:avLst/>
            </a:prstGeom>
            <a:no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44" name="Line 20"/>
            <p:cNvSpPr>
              <a:spLocks noChangeShapeType="1"/>
            </p:cNvSpPr>
            <p:nvPr/>
          </p:nvSpPr>
          <p:spPr bwMode="auto">
            <a:xfrm flipV="1">
              <a:off x="4332" y="5950"/>
              <a:ext cx="0" cy="101"/>
            </a:xfrm>
            <a:prstGeom prst="line">
              <a:avLst/>
            </a:prstGeom>
            <a:no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45" name="Line 21"/>
            <p:cNvSpPr>
              <a:spLocks noChangeShapeType="1"/>
            </p:cNvSpPr>
            <p:nvPr/>
          </p:nvSpPr>
          <p:spPr bwMode="auto">
            <a:xfrm flipV="1">
              <a:off x="4715" y="5950"/>
              <a:ext cx="1" cy="101"/>
            </a:xfrm>
            <a:prstGeom prst="line">
              <a:avLst/>
            </a:prstGeom>
            <a:no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46" name="Line 22"/>
            <p:cNvSpPr>
              <a:spLocks noChangeShapeType="1"/>
            </p:cNvSpPr>
            <p:nvPr/>
          </p:nvSpPr>
          <p:spPr bwMode="auto">
            <a:xfrm flipV="1">
              <a:off x="5099" y="5950"/>
              <a:ext cx="1" cy="101"/>
            </a:xfrm>
            <a:prstGeom prst="line">
              <a:avLst/>
            </a:prstGeom>
            <a:no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47" name="Line 23"/>
            <p:cNvSpPr>
              <a:spLocks noChangeShapeType="1"/>
            </p:cNvSpPr>
            <p:nvPr/>
          </p:nvSpPr>
          <p:spPr bwMode="auto">
            <a:xfrm flipV="1">
              <a:off x="5495" y="5950"/>
              <a:ext cx="1" cy="101"/>
            </a:xfrm>
            <a:prstGeom prst="line">
              <a:avLst/>
            </a:prstGeom>
            <a:no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48" name="Line 24"/>
            <p:cNvSpPr>
              <a:spLocks noChangeShapeType="1"/>
            </p:cNvSpPr>
            <p:nvPr/>
          </p:nvSpPr>
          <p:spPr bwMode="auto">
            <a:xfrm flipV="1">
              <a:off x="5878" y="5950"/>
              <a:ext cx="1" cy="101"/>
            </a:xfrm>
            <a:prstGeom prst="line">
              <a:avLst/>
            </a:prstGeom>
            <a:no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49" name="Line 25"/>
            <p:cNvSpPr>
              <a:spLocks noChangeShapeType="1"/>
            </p:cNvSpPr>
            <p:nvPr/>
          </p:nvSpPr>
          <p:spPr bwMode="auto">
            <a:xfrm flipV="1">
              <a:off x="6274" y="5950"/>
              <a:ext cx="1" cy="101"/>
            </a:xfrm>
            <a:prstGeom prst="line">
              <a:avLst/>
            </a:prstGeom>
            <a:no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50" name="Line 26"/>
            <p:cNvSpPr>
              <a:spLocks noChangeShapeType="1"/>
            </p:cNvSpPr>
            <p:nvPr/>
          </p:nvSpPr>
          <p:spPr bwMode="auto">
            <a:xfrm flipV="1">
              <a:off x="6658" y="5950"/>
              <a:ext cx="1" cy="101"/>
            </a:xfrm>
            <a:prstGeom prst="line">
              <a:avLst/>
            </a:prstGeom>
            <a:no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51" name="Line 27"/>
            <p:cNvSpPr>
              <a:spLocks noChangeShapeType="1"/>
            </p:cNvSpPr>
            <p:nvPr/>
          </p:nvSpPr>
          <p:spPr bwMode="auto">
            <a:xfrm flipV="1">
              <a:off x="7042" y="5950"/>
              <a:ext cx="0" cy="101"/>
            </a:xfrm>
            <a:prstGeom prst="line">
              <a:avLst/>
            </a:prstGeom>
            <a:no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52" name="Line 28"/>
            <p:cNvSpPr>
              <a:spLocks noChangeShapeType="1"/>
            </p:cNvSpPr>
            <p:nvPr/>
          </p:nvSpPr>
          <p:spPr bwMode="auto">
            <a:xfrm flipV="1">
              <a:off x="7439" y="5950"/>
              <a:ext cx="1" cy="101"/>
            </a:xfrm>
            <a:prstGeom prst="line">
              <a:avLst/>
            </a:prstGeom>
            <a:no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53" name="Line 29"/>
            <p:cNvSpPr>
              <a:spLocks noChangeShapeType="1"/>
            </p:cNvSpPr>
            <p:nvPr/>
          </p:nvSpPr>
          <p:spPr bwMode="auto">
            <a:xfrm flipV="1">
              <a:off x="7822" y="5950"/>
              <a:ext cx="1" cy="101"/>
            </a:xfrm>
            <a:prstGeom prst="line">
              <a:avLst/>
            </a:prstGeom>
            <a:no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54" name="Line 30"/>
            <p:cNvSpPr>
              <a:spLocks noChangeShapeType="1"/>
            </p:cNvSpPr>
            <p:nvPr/>
          </p:nvSpPr>
          <p:spPr bwMode="auto">
            <a:xfrm flipV="1">
              <a:off x="8206" y="5950"/>
              <a:ext cx="1" cy="101"/>
            </a:xfrm>
            <a:prstGeom prst="line">
              <a:avLst/>
            </a:prstGeom>
            <a:no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55" name="Line 31"/>
            <p:cNvSpPr>
              <a:spLocks noChangeShapeType="1"/>
            </p:cNvSpPr>
            <p:nvPr/>
          </p:nvSpPr>
          <p:spPr bwMode="auto">
            <a:xfrm flipV="1">
              <a:off x="8602" y="5950"/>
              <a:ext cx="1" cy="101"/>
            </a:xfrm>
            <a:prstGeom prst="line">
              <a:avLst/>
            </a:prstGeom>
            <a:no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56" name="Line 32"/>
            <p:cNvSpPr>
              <a:spLocks noChangeShapeType="1"/>
            </p:cNvSpPr>
            <p:nvPr/>
          </p:nvSpPr>
          <p:spPr bwMode="auto">
            <a:xfrm flipV="1">
              <a:off x="8985" y="5950"/>
              <a:ext cx="1" cy="101"/>
            </a:xfrm>
            <a:prstGeom prst="line">
              <a:avLst/>
            </a:prstGeom>
            <a:no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57" name="Line 33"/>
            <p:cNvSpPr>
              <a:spLocks noChangeShapeType="1"/>
            </p:cNvSpPr>
            <p:nvPr/>
          </p:nvSpPr>
          <p:spPr bwMode="auto">
            <a:xfrm flipV="1">
              <a:off x="9382" y="5950"/>
              <a:ext cx="1" cy="101"/>
            </a:xfrm>
            <a:prstGeom prst="line">
              <a:avLst/>
            </a:prstGeom>
            <a:no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58" name="Line 34"/>
            <p:cNvSpPr>
              <a:spLocks noChangeShapeType="1"/>
            </p:cNvSpPr>
            <p:nvPr/>
          </p:nvSpPr>
          <p:spPr bwMode="auto">
            <a:xfrm flipV="1">
              <a:off x="9765" y="5950"/>
              <a:ext cx="1" cy="101"/>
            </a:xfrm>
            <a:prstGeom prst="line">
              <a:avLst/>
            </a:prstGeom>
            <a:no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59" name="Freeform 35"/>
            <p:cNvSpPr>
              <a:spLocks/>
            </p:cNvSpPr>
            <p:nvPr/>
          </p:nvSpPr>
          <p:spPr bwMode="auto">
            <a:xfrm>
              <a:off x="2772" y="4583"/>
              <a:ext cx="384" cy="77"/>
            </a:xfrm>
            <a:custGeom>
              <a:avLst/>
              <a:gdLst/>
              <a:ahLst/>
              <a:cxnLst>
                <a:cxn ang="0">
                  <a:pos x="0" y="0"/>
                </a:cxn>
                <a:cxn ang="0">
                  <a:pos x="99" y="29"/>
                </a:cxn>
                <a:cxn ang="0">
                  <a:pos x="213" y="71"/>
                </a:cxn>
                <a:cxn ang="0">
                  <a:pos x="312" y="85"/>
                </a:cxn>
                <a:cxn ang="0">
                  <a:pos x="369" y="85"/>
                </a:cxn>
                <a:cxn ang="0">
                  <a:pos x="426" y="85"/>
                </a:cxn>
              </a:cxnLst>
              <a:rect l="0" t="0" r="r" b="b"/>
              <a:pathLst>
                <a:path w="426" h="85">
                  <a:moveTo>
                    <a:pt x="0" y="0"/>
                  </a:moveTo>
                  <a:lnTo>
                    <a:pt x="99" y="29"/>
                  </a:lnTo>
                  <a:lnTo>
                    <a:pt x="213" y="71"/>
                  </a:lnTo>
                  <a:lnTo>
                    <a:pt x="312" y="85"/>
                  </a:lnTo>
                  <a:lnTo>
                    <a:pt x="369" y="85"/>
                  </a:lnTo>
                  <a:lnTo>
                    <a:pt x="426" y="85"/>
                  </a:lnTo>
                </a:path>
              </a:pathLst>
            </a:custGeom>
            <a:noFill/>
            <a:ln w="17780">
              <a:solidFill>
                <a:srgbClr val="00008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60" name="Freeform 36"/>
            <p:cNvSpPr>
              <a:spLocks/>
            </p:cNvSpPr>
            <p:nvPr/>
          </p:nvSpPr>
          <p:spPr bwMode="auto">
            <a:xfrm>
              <a:off x="3156" y="4417"/>
              <a:ext cx="396" cy="243"/>
            </a:xfrm>
            <a:custGeom>
              <a:avLst/>
              <a:gdLst/>
              <a:ahLst/>
              <a:cxnLst>
                <a:cxn ang="0">
                  <a:pos x="0" y="269"/>
                </a:cxn>
                <a:cxn ang="0">
                  <a:pos x="56" y="255"/>
                </a:cxn>
                <a:cxn ang="0">
                  <a:pos x="113" y="227"/>
                </a:cxn>
                <a:cxn ang="0">
                  <a:pos x="213" y="142"/>
                </a:cxn>
                <a:cxn ang="0">
                  <a:pos x="326" y="57"/>
                </a:cxn>
                <a:cxn ang="0">
                  <a:pos x="383" y="28"/>
                </a:cxn>
                <a:cxn ang="0">
                  <a:pos x="440" y="0"/>
                </a:cxn>
              </a:cxnLst>
              <a:rect l="0" t="0" r="r" b="b"/>
              <a:pathLst>
                <a:path w="440" h="269">
                  <a:moveTo>
                    <a:pt x="0" y="269"/>
                  </a:moveTo>
                  <a:lnTo>
                    <a:pt x="56" y="255"/>
                  </a:lnTo>
                  <a:lnTo>
                    <a:pt x="113" y="227"/>
                  </a:lnTo>
                  <a:lnTo>
                    <a:pt x="213" y="142"/>
                  </a:lnTo>
                  <a:lnTo>
                    <a:pt x="326" y="57"/>
                  </a:lnTo>
                  <a:lnTo>
                    <a:pt x="383" y="28"/>
                  </a:lnTo>
                  <a:lnTo>
                    <a:pt x="440" y="0"/>
                  </a:lnTo>
                </a:path>
              </a:pathLst>
            </a:custGeom>
            <a:noFill/>
            <a:ln w="17780">
              <a:solidFill>
                <a:srgbClr val="00008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61" name="Freeform 37"/>
            <p:cNvSpPr>
              <a:spLocks/>
            </p:cNvSpPr>
            <p:nvPr/>
          </p:nvSpPr>
          <p:spPr bwMode="auto">
            <a:xfrm>
              <a:off x="3552" y="4315"/>
              <a:ext cx="383" cy="102"/>
            </a:xfrm>
            <a:custGeom>
              <a:avLst/>
              <a:gdLst/>
              <a:ahLst/>
              <a:cxnLst>
                <a:cxn ang="0">
                  <a:pos x="0" y="114"/>
                </a:cxn>
                <a:cxn ang="0">
                  <a:pos x="113" y="57"/>
                </a:cxn>
                <a:cxn ang="0">
                  <a:pos x="213" y="15"/>
                </a:cxn>
                <a:cxn ang="0">
                  <a:pos x="270" y="0"/>
                </a:cxn>
                <a:cxn ang="0">
                  <a:pos x="312" y="0"/>
                </a:cxn>
                <a:cxn ang="0">
                  <a:pos x="369" y="0"/>
                </a:cxn>
                <a:cxn ang="0">
                  <a:pos x="426" y="29"/>
                </a:cxn>
              </a:cxnLst>
              <a:rect l="0" t="0" r="r" b="b"/>
              <a:pathLst>
                <a:path w="426" h="114">
                  <a:moveTo>
                    <a:pt x="0" y="114"/>
                  </a:moveTo>
                  <a:lnTo>
                    <a:pt x="113" y="57"/>
                  </a:lnTo>
                  <a:lnTo>
                    <a:pt x="213" y="15"/>
                  </a:lnTo>
                  <a:lnTo>
                    <a:pt x="270" y="0"/>
                  </a:lnTo>
                  <a:lnTo>
                    <a:pt x="312" y="0"/>
                  </a:lnTo>
                  <a:lnTo>
                    <a:pt x="369" y="0"/>
                  </a:lnTo>
                  <a:lnTo>
                    <a:pt x="426" y="29"/>
                  </a:lnTo>
                </a:path>
              </a:pathLst>
            </a:custGeom>
            <a:noFill/>
            <a:ln w="17780">
              <a:solidFill>
                <a:srgbClr val="00008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62" name="Freeform 38"/>
            <p:cNvSpPr>
              <a:spLocks/>
            </p:cNvSpPr>
            <p:nvPr/>
          </p:nvSpPr>
          <p:spPr bwMode="auto">
            <a:xfrm>
              <a:off x="3935" y="4341"/>
              <a:ext cx="397" cy="549"/>
            </a:xfrm>
            <a:custGeom>
              <a:avLst/>
              <a:gdLst/>
              <a:ahLst/>
              <a:cxnLst>
                <a:cxn ang="0">
                  <a:pos x="0" y="0"/>
                </a:cxn>
                <a:cxn ang="0">
                  <a:pos x="57" y="42"/>
                </a:cxn>
                <a:cxn ang="0">
                  <a:pos x="113" y="127"/>
                </a:cxn>
                <a:cxn ang="0">
                  <a:pos x="170" y="213"/>
                </a:cxn>
                <a:cxn ang="0">
                  <a:pos x="213" y="312"/>
                </a:cxn>
                <a:cxn ang="0">
                  <a:pos x="270" y="411"/>
                </a:cxn>
                <a:cxn ang="0">
                  <a:pos x="326" y="510"/>
                </a:cxn>
                <a:cxn ang="0">
                  <a:pos x="383" y="567"/>
                </a:cxn>
                <a:cxn ang="0">
                  <a:pos x="440" y="610"/>
                </a:cxn>
              </a:cxnLst>
              <a:rect l="0" t="0" r="r" b="b"/>
              <a:pathLst>
                <a:path w="440" h="610">
                  <a:moveTo>
                    <a:pt x="0" y="0"/>
                  </a:moveTo>
                  <a:lnTo>
                    <a:pt x="57" y="42"/>
                  </a:lnTo>
                  <a:lnTo>
                    <a:pt x="113" y="127"/>
                  </a:lnTo>
                  <a:lnTo>
                    <a:pt x="170" y="213"/>
                  </a:lnTo>
                  <a:lnTo>
                    <a:pt x="213" y="312"/>
                  </a:lnTo>
                  <a:lnTo>
                    <a:pt x="270" y="411"/>
                  </a:lnTo>
                  <a:lnTo>
                    <a:pt x="326" y="510"/>
                  </a:lnTo>
                  <a:lnTo>
                    <a:pt x="383" y="567"/>
                  </a:lnTo>
                  <a:lnTo>
                    <a:pt x="440" y="610"/>
                  </a:lnTo>
                </a:path>
              </a:pathLst>
            </a:custGeom>
            <a:noFill/>
            <a:ln w="17780">
              <a:solidFill>
                <a:srgbClr val="00008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63" name="Freeform 39"/>
            <p:cNvSpPr>
              <a:spLocks/>
            </p:cNvSpPr>
            <p:nvPr/>
          </p:nvSpPr>
          <p:spPr bwMode="auto">
            <a:xfrm>
              <a:off x="4332" y="4583"/>
              <a:ext cx="383" cy="307"/>
            </a:xfrm>
            <a:custGeom>
              <a:avLst/>
              <a:gdLst/>
              <a:ahLst/>
              <a:cxnLst>
                <a:cxn ang="0">
                  <a:pos x="0" y="341"/>
                </a:cxn>
                <a:cxn ang="0">
                  <a:pos x="28" y="341"/>
                </a:cxn>
                <a:cxn ang="0">
                  <a:pos x="57" y="341"/>
                </a:cxn>
                <a:cxn ang="0">
                  <a:pos x="114" y="298"/>
                </a:cxn>
                <a:cxn ang="0">
                  <a:pos x="156" y="227"/>
                </a:cxn>
                <a:cxn ang="0">
                  <a:pos x="213" y="156"/>
                </a:cxn>
                <a:cxn ang="0">
                  <a:pos x="270" y="85"/>
                </a:cxn>
                <a:cxn ang="0">
                  <a:pos x="327" y="29"/>
                </a:cxn>
                <a:cxn ang="0">
                  <a:pos x="341" y="15"/>
                </a:cxn>
                <a:cxn ang="0">
                  <a:pos x="369" y="0"/>
                </a:cxn>
                <a:cxn ang="0">
                  <a:pos x="398" y="15"/>
                </a:cxn>
                <a:cxn ang="0">
                  <a:pos x="426" y="29"/>
                </a:cxn>
              </a:cxnLst>
              <a:rect l="0" t="0" r="r" b="b"/>
              <a:pathLst>
                <a:path w="426" h="341">
                  <a:moveTo>
                    <a:pt x="0" y="341"/>
                  </a:moveTo>
                  <a:lnTo>
                    <a:pt x="28" y="341"/>
                  </a:lnTo>
                  <a:lnTo>
                    <a:pt x="57" y="341"/>
                  </a:lnTo>
                  <a:lnTo>
                    <a:pt x="114" y="298"/>
                  </a:lnTo>
                  <a:lnTo>
                    <a:pt x="156" y="227"/>
                  </a:lnTo>
                  <a:lnTo>
                    <a:pt x="213" y="156"/>
                  </a:lnTo>
                  <a:lnTo>
                    <a:pt x="270" y="85"/>
                  </a:lnTo>
                  <a:lnTo>
                    <a:pt x="327" y="29"/>
                  </a:lnTo>
                  <a:lnTo>
                    <a:pt x="341" y="15"/>
                  </a:lnTo>
                  <a:lnTo>
                    <a:pt x="369" y="0"/>
                  </a:lnTo>
                  <a:lnTo>
                    <a:pt x="398" y="15"/>
                  </a:lnTo>
                  <a:lnTo>
                    <a:pt x="426" y="29"/>
                  </a:lnTo>
                </a:path>
              </a:pathLst>
            </a:custGeom>
            <a:noFill/>
            <a:ln w="17780">
              <a:solidFill>
                <a:srgbClr val="00008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64" name="Freeform 40"/>
            <p:cNvSpPr>
              <a:spLocks/>
            </p:cNvSpPr>
            <p:nvPr/>
          </p:nvSpPr>
          <p:spPr bwMode="auto">
            <a:xfrm>
              <a:off x="4715" y="4609"/>
              <a:ext cx="384" cy="1021"/>
            </a:xfrm>
            <a:custGeom>
              <a:avLst/>
              <a:gdLst/>
              <a:ahLst/>
              <a:cxnLst>
                <a:cxn ang="0">
                  <a:pos x="0" y="0"/>
                </a:cxn>
                <a:cxn ang="0">
                  <a:pos x="28" y="28"/>
                </a:cxn>
                <a:cxn ang="0">
                  <a:pos x="57" y="85"/>
                </a:cxn>
                <a:cxn ang="0">
                  <a:pos x="85" y="142"/>
                </a:cxn>
                <a:cxn ang="0">
                  <a:pos x="99" y="212"/>
                </a:cxn>
                <a:cxn ang="0">
                  <a:pos x="156" y="368"/>
                </a:cxn>
                <a:cxn ang="0">
                  <a:pos x="213" y="553"/>
                </a:cxn>
                <a:cxn ang="0">
                  <a:pos x="270" y="737"/>
                </a:cxn>
                <a:cxn ang="0">
                  <a:pos x="312" y="907"/>
                </a:cxn>
                <a:cxn ang="0">
                  <a:pos x="341" y="978"/>
                </a:cxn>
                <a:cxn ang="0">
                  <a:pos x="369" y="1049"/>
                </a:cxn>
                <a:cxn ang="0">
                  <a:pos x="398" y="1092"/>
                </a:cxn>
                <a:cxn ang="0">
                  <a:pos x="426" y="1134"/>
                </a:cxn>
              </a:cxnLst>
              <a:rect l="0" t="0" r="r" b="b"/>
              <a:pathLst>
                <a:path w="426" h="1134">
                  <a:moveTo>
                    <a:pt x="0" y="0"/>
                  </a:moveTo>
                  <a:lnTo>
                    <a:pt x="28" y="28"/>
                  </a:lnTo>
                  <a:lnTo>
                    <a:pt x="57" y="85"/>
                  </a:lnTo>
                  <a:lnTo>
                    <a:pt x="85" y="142"/>
                  </a:lnTo>
                  <a:lnTo>
                    <a:pt x="99" y="212"/>
                  </a:lnTo>
                  <a:lnTo>
                    <a:pt x="156" y="368"/>
                  </a:lnTo>
                  <a:lnTo>
                    <a:pt x="213" y="553"/>
                  </a:lnTo>
                  <a:lnTo>
                    <a:pt x="270" y="737"/>
                  </a:lnTo>
                  <a:lnTo>
                    <a:pt x="312" y="907"/>
                  </a:lnTo>
                  <a:lnTo>
                    <a:pt x="341" y="978"/>
                  </a:lnTo>
                  <a:lnTo>
                    <a:pt x="369" y="1049"/>
                  </a:lnTo>
                  <a:lnTo>
                    <a:pt x="398" y="1092"/>
                  </a:lnTo>
                  <a:lnTo>
                    <a:pt x="426" y="1134"/>
                  </a:lnTo>
                </a:path>
              </a:pathLst>
            </a:custGeom>
            <a:noFill/>
            <a:ln w="17780">
              <a:solidFill>
                <a:srgbClr val="00008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65" name="Freeform 41"/>
            <p:cNvSpPr>
              <a:spLocks/>
            </p:cNvSpPr>
            <p:nvPr/>
          </p:nvSpPr>
          <p:spPr bwMode="auto">
            <a:xfrm>
              <a:off x="5099" y="5528"/>
              <a:ext cx="396" cy="153"/>
            </a:xfrm>
            <a:custGeom>
              <a:avLst/>
              <a:gdLst/>
              <a:ahLst/>
              <a:cxnLst>
                <a:cxn ang="0">
                  <a:pos x="0" y="113"/>
                </a:cxn>
                <a:cxn ang="0">
                  <a:pos x="57" y="156"/>
                </a:cxn>
                <a:cxn ang="0">
                  <a:pos x="114" y="170"/>
                </a:cxn>
                <a:cxn ang="0">
                  <a:pos x="170" y="156"/>
                </a:cxn>
                <a:cxn ang="0">
                  <a:pos x="213" y="127"/>
                </a:cxn>
                <a:cxn ang="0">
                  <a:pos x="327" y="42"/>
                </a:cxn>
                <a:cxn ang="0">
                  <a:pos x="383" y="14"/>
                </a:cxn>
                <a:cxn ang="0">
                  <a:pos x="440" y="0"/>
                </a:cxn>
              </a:cxnLst>
              <a:rect l="0" t="0" r="r" b="b"/>
              <a:pathLst>
                <a:path w="440" h="170">
                  <a:moveTo>
                    <a:pt x="0" y="113"/>
                  </a:moveTo>
                  <a:lnTo>
                    <a:pt x="57" y="156"/>
                  </a:lnTo>
                  <a:lnTo>
                    <a:pt x="114" y="170"/>
                  </a:lnTo>
                  <a:lnTo>
                    <a:pt x="170" y="156"/>
                  </a:lnTo>
                  <a:lnTo>
                    <a:pt x="213" y="127"/>
                  </a:lnTo>
                  <a:lnTo>
                    <a:pt x="327" y="42"/>
                  </a:lnTo>
                  <a:lnTo>
                    <a:pt x="383" y="14"/>
                  </a:lnTo>
                  <a:lnTo>
                    <a:pt x="440" y="0"/>
                  </a:lnTo>
                </a:path>
              </a:pathLst>
            </a:custGeom>
            <a:noFill/>
            <a:ln w="17780">
              <a:solidFill>
                <a:srgbClr val="00008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66" name="Freeform 42"/>
            <p:cNvSpPr>
              <a:spLocks/>
            </p:cNvSpPr>
            <p:nvPr/>
          </p:nvSpPr>
          <p:spPr bwMode="auto">
            <a:xfrm>
              <a:off x="5495" y="5528"/>
              <a:ext cx="383" cy="77"/>
            </a:xfrm>
            <a:custGeom>
              <a:avLst/>
              <a:gdLst/>
              <a:ahLst/>
              <a:cxnLst>
                <a:cxn ang="0">
                  <a:pos x="0" y="0"/>
                </a:cxn>
                <a:cxn ang="0">
                  <a:pos x="114" y="14"/>
                </a:cxn>
                <a:cxn ang="0">
                  <a:pos x="213" y="42"/>
                </a:cxn>
                <a:cxn ang="0">
                  <a:pos x="313" y="71"/>
                </a:cxn>
                <a:cxn ang="0">
                  <a:pos x="426" y="85"/>
                </a:cxn>
              </a:cxnLst>
              <a:rect l="0" t="0" r="r" b="b"/>
              <a:pathLst>
                <a:path w="426" h="85">
                  <a:moveTo>
                    <a:pt x="0" y="0"/>
                  </a:moveTo>
                  <a:lnTo>
                    <a:pt x="114" y="14"/>
                  </a:lnTo>
                  <a:lnTo>
                    <a:pt x="213" y="42"/>
                  </a:lnTo>
                  <a:lnTo>
                    <a:pt x="313" y="71"/>
                  </a:lnTo>
                  <a:lnTo>
                    <a:pt x="426" y="85"/>
                  </a:lnTo>
                </a:path>
              </a:pathLst>
            </a:custGeom>
            <a:noFill/>
            <a:ln w="17780">
              <a:solidFill>
                <a:srgbClr val="00008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67" name="Freeform 43"/>
            <p:cNvSpPr>
              <a:spLocks/>
            </p:cNvSpPr>
            <p:nvPr/>
          </p:nvSpPr>
          <p:spPr bwMode="auto">
            <a:xfrm>
              <a:off x="5878" y="5580"/>
              <a:ext cx="396" cy="25"/>
            </a:xfrm>
            <a:custGeom>
              <a:avLst/>
              <a:gdLst/>
              <a:ahLst/>
              <a:cxnLst>
                <a:cxn ang="0">
                  <a:pos x="0" y="28"/>
                </a:cxn>
                <a:cxn ang="0">
                  <a:pos x="114" y="28"/>
                </a:cxn>
                <a:cxn ang="0">
                  <a:pos x="213" y="14"/>
                </a:cxn>
                <a:cxn ang="0">
                  <a:pos x="327" y="0"/>
                </a:cxn>
                <a:cxn ang="0">
                  <a:pos x="440" y="0"/>
                </a:cxn>
              </a:cxnLst>
              <a:rect l="0" t="0" r="r" b="b"/>
              <a:pathLst>
                <a:path w="440" h="28">
                  <a:moveTo>
                    <a:pt x="0" y="28"/>
                  </a:moveTo>
                  <a:lnTo>
                    <a:pt x="114" y="28"/>
                  </a:lnTo>
                  <a:lnTo>
                    <a:pt x="213" y="14"/>
                  </a:lnTo>
                  <a:lnTo>
                    <a:pt x="327" y="0"/>
                  </a:lnTo>
                  <a:lnTo>
                    <a:pt x="440" y="0"/>
                  </a:lnTo>
                </a:path>
              </a:pathLst>
            </a:custGeom>
            <a:noFill/>
            <a:ln w="17780">
              <a:solidFill>
                <a:srgbClr val="00008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68" name="Freeform 44"/>
            <p:cNvSpPr>
              <a:spLocks/>
            </p:cNvSpPr>
            <p:nvPr/>
          </p:nvSpPr>
          <p:spPr bwMode="auto">
            <a:xfrm>
              <a:off x="6274" y="5580"/>
              <a:ext cx="384" cy="25"/>
            </a:xfrm>
            <a:custGeom>
              <a:avLst/>
              <a:gdLst/>
              <a:ahLst/>
              <a:cxnLst>
                <a:cxn ang="0">
                  <a:pos x="0" y="0"/>
                </a:cxn>
                <a:cxn ang="0">
                  <a:pos x="213" y="14"/>
                </a:cxn>
                <a:cxn ang="0">
                  <a:pos x="426" y="28"/>
                </a:cxn>
              </a:cxnLst>
              <a:rect l="0" t="0" r="r" b="b"/>
              <a:pathLst>
                <a:path w="426" h="28">
                  <a:moveTo>
                    <a:pt x="0" y="0"/>
                  </a:moveTo>
                  <a:lnTo>
                    <a:pt x="213" y="14"/>
                  </a:lnTo>
                  <a:lnTo>
                    <a:pt x="426" y="28"/>
                  </a:lnTo>
                </a:path>
              </a:pathLst>
            </a:custGeom>
            <a:noFill/>
            <a:ln w="17780">
              <a:solidFill>
                <a:srgbClr val="00008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69" name="Freeform 45"/>
            <p:cNvSpPr>
              <a:spLocks/>
            </p:cNvSpPr>
            <p:nvPr/>
          </p:nvSpPr>
          <p:spPr bwMode="auto">
            <a:xfrm>
              <a:off x="6658" y="5592"/>
              <a:ext cx="384" cy="13"/>
            </a:xfrm>
            <a:custGeom>
              <a:avLst/>
              <a:gdLst/>
              <a:ahLst/>
              <a:cxnLst>
                <a:cxn ang="0">
                  <a:pos x="0" y="14"/>
                </a:cxn>
                <a:cxn ang="0">
                  <a:pos x="100" y="14"/>
                </a:cxn>
                <a:cxn ang="0">
                  <a:pos x="213" y="0"/>
                </a:cxn>
                <a:cxn ang="0">
                  <a:pos x="313" y="0"/>
                </a:cxn>
                <a:cxn ang="0">
                  <a:pos x="426" y="0"/>
                </a:cxn>
              </a:cxnLst>
              <a:rect l="0" t="0" r="r" b="b"/>
              <a:pathLst>
                <a:path w="426" h="14">
                  <a:moveTo>
                    <a:pt x="0" y="14"/>
                  </a:moveTo>
                  <a:lnTo>
                    <a:pt x="100" y="14"/>
                  </a:lnTo>
                  <a:lnTo>
                    <a:pt x="213" y="0"/>
                  </a:lnTo>
                  <a:lnTo>
                    <a:pt x="313" y="0"/>
                  </a:lnTo>
                  <a:lnTo>
                    <a:pt x="426" y="0"/>
                  </a:lnTo>
                </a:path>
              </a:pathLst>
            </a:custGeom>
            <a:noFill/>
            <a:ln w="17780">
              <a:solidFill>
                <a:srgbClr val="00008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70" name="Freeform 46"/>
            <p:cNvSpPr>
              <a:spLocks/>
            </p:cNvSpPr>
            <p:nvPr/>
          </p:nvSpPr>
          <p:spPr bwMode="auto">
            <a:xfrm>
              <a:off x="7042" y="5592"/>
              <a:ext cx="397" cy="77"/>
            </a:xfrm>
            <a:custGeom>
              <a:avLst/>
              <a:gdLst/>
              <a:ahLst/>
              <a:cxnLst>
                <a:cxn ang="0">
                  <a:pos x="0" y="0"/>
                </a:cxn>
                <a:cxn ang="0">
                  <a:pos x="114" y="14"/>
                </a:cxn>
                <a:cxn ang="0">
                  <a:pos x="213" y="42"/>
                </a:cxn>
                <a:cxn ang="0">
                  <a:pos x="327" y="71"/>
                </a:cxn>
                <a:cxn ang="0">
                  <a:pos x="441" y="85"/>
                </a:cxn>
              </a:cxnLst>
              <a:rect l="0" t="0" r="r" b="b"/>
              <a:pathLst>
                <a:path w="441" h="85">
                  <a:moveTo>
                    <a:pt x="0" y="0"/>
                  </a:moveTo>
                  <a:lnTo>
                    <a:pt x="114" y="14"/>
                  </a:lnTo>
                  <a:lnTo>
                    <a:pt x="213" y="42"/>
                  </a:lnTo>
                  <a:lnTo>
                    <a:pt x="327" y="71"/>
                  </a:lnTo>
                  <a:lnTo>
                    <a:pt x="441" y="85"/>
                  </a:lnTo>
                </a:path>
              </a:pathLst>
            </a:custGeom>
            <a:noFill/>
            <a:ln w="17780">
              <a:solidFill>
                <a:srgbClr val="00008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71" name="Freeform 47"/>
            <p:cNvSpPr>
              <a:spLocks/>
            </p:cNvSpPr>
            <p:nvPr/>
          </p:nvSpPr>
          <p:spPr bwMode="auto">
            <a:xfrm>
              <a:off x="7439" y="5592"/>
              <a:ext cx="383" cy="77"/>
            </a:xfrm>
            <a:custGeom>
              <a:avLst/>
              <a:gdLst/>
              <a:ahLst/>
              <a:cxnLst>
                <a:cxn ang="0">
                  <a:pos x="0" y="85"/>
                </a:cxn>
                <a:cxn ang="0">
                  <a:pos x="113" y="71"/>
                </a:cxn>
                <a:cxn ang="0">
                  <a:pos x="213" y="56"/>
                </a:cxn>
                <a:cxn ang="0">
                  <a:pos x="326" y="28"/>
                </a:cxn>
                <a:cxn ang="0">
                  <a:pos x="426" y="0"/>
                </a:cxn>
              </a:cxnLst>
              <a:rect l="0" t="0" r="r" b="b"/>
              <a:pathLst>
                <a:path w="426" h="85">
                  <a:moveTo>
                    <a:pt x="0" y="85"/>
                  </a:moveTo>
                  <a:lnTo>
                    <a:pt x="113" y="71"/>
                  </a:lnTo>
                  <a:lnTo>
                    <a:pt x="213" y="56"/>
                  </a:lnTo>
                  <a:lnTo>
                    <a:pt x="326" y="28"/>
                  </a:lnTo>
                  <a:lnTo>
                    <a:pt x="426" y="0"/>
                  </a:lnTo>
                </a:path>
              </a:pathLst>
            </a:custGeom>
            <a:noFill/>
            <a:ln w="17780">
              <a:solidFill>
                <a:srgbClr val="00008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72" name="Freeform 48"/>
            <p:cNvSpPr>
              <a:spLocks/>
            </p:cNvSpPr>
            <p:nvPr/>
          </p:nvSpPr>
          <p:spPr bwMode="auto">
            <a:xfrm>
              <a:off x="7822" y="5541"/>
              <a:ext cx="384" cy="51"/>
            </a:xfrm>
            <a:custGeom>
              <a:avLst/>
              <a:gdLst/>
              <a:ahLst/>
              <a:cxnLst>
                <a:cxn ang="0">
                  <a:pos x="0" y="57"/>
                </a:cxn>
                <a:cxn ang="0">
                  <a:pos x="213" y="14"/>
                </a:cxn>
                <a:cxn ang="0">
                  <a:pos x="312" y="0"/>
                </a:cxn>
                <a:cxn ang="0">
                  <a:pos x="426" y="0"/>
                </a:cxn>
              </a:cxnLst>
              <a:rect l="0" t="0" r="r" b="b"/>
              <a:pathLst>
                <a:path w="426" h="57">
                  <a:moveTo>
                    <a:pt x="0" y="57"/>
                  </a:moveTo>
                  <a:lnTo>
                    <a:pt x="213" y="14"/>
                  </a:lnTo>
                  <a:lnTo>
                    <a:pt x="312" y="0"/>
                  </a:lnTo>
                  <a:lnTo>
                    <a:pt x="426" y="0"/>
                  </a:lnTo>
                </a:path>
              </a:pathLst>
            </a:custGeom>
            <a:noFill/>
            <a:ln w="17780">
              <a:solidFill>
                <a:srgbClr val="00008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73" name="Freeform 49"/>
            <p:cNvSpPr>
              <a:spLocks/>
            </p:cNvSpPr>
            <p:nvPr/>
          </p:nvSpPr>
          <p:spPr bwMode="auto">
            <a:xfrm>
              <a:off x="8206" y="5541"/>
              <a:ext cx="396" cy="64"/>
            </a:xfrm>
            <a:custGeom>
              <a:avLst/>
              <a:gdLst/>
              <a:ahLst/>
              <a:cxnLst>
                <a:cxn ang="0">
                  <a:pos x="0" y="0"/>
                </a:cxn>
                <a:cxn ang="0">
                  <a:pos x="113" y="14"/>
                </a:cxn>
                <a:cxn ang="0">
                  <a:pos x="213" y="43"/>
                </a:cxn>
                <a:cxn ang="0">
                  <a:pos x="326" y="71"/>
                </a:cxn>
                <a:cxn ang="0">
                  <a:pos x="440" y="71"/>
                </a:cxn>
              </a:cxnLst>
              <a:rect l="0" t="0" r="r" b="b"/>
              <a:pathLst>
                <a:path w="440" h="71">
                  <a:moveTo>
                    <a:pt x="0" y="0"/>
                  </a:moveTo>
                  <a:lnTo>
                    <a:pt x="113" y="14"/>
                  </a:lnTo>
                  <a:lnTo>
                    <a:pt x="213" y="43"/>
                  </a:lnTo>
                  <a:lnTo>
                    <a:pt x="326" y="71"/>
                  </a:lnTo>
                  <a:lnTo>
                    <a:pt x="440" y="71"/>
                  </a:lnTo>
                </a:path>
              </a:pathLst>
            </a:custGeom>
            <a:noFill/>
            <a:ln w="17780">
              <a:solidFill>
                <a:srgbClr val="00008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74" name="Freeform 50"/>
            <p:cNvSpPr>
              <a:spLocks/>
            </p:cNvSpPr>
            <p:nvPr/>
          </p:nvSpPr>
          <p:spPr bwMode="auto">
            <a:xfrm>
              <a:off x="8602" y="5477"/>
              <a:ext cx="383" cy="128"/>
            </a:xfrm>
            <a:custGeom>
              <a:avLst/>
              <a:gdLst/>
              <a:ahLst/>
              <a:cxnLst>
                <a:cxn ang="0">
                  <a:pos x="0" y="142"/>
                </a:cxn>
                <a:cxn ang="0">
                  <a:pos x="57" y="128"/>
                </a:cxn>
                <a:cxn ang="0">
                  <a:pos x="113" y="114"/>
                </a:cxn>
                <a:cxn ang="0">
                  <a:pos x="213" y="71"/>
                </a:cxn>
                <a:cxn ang="0">
                  <a:pos x="312" y="28"/>
                </a:cxn>
                <a:cxn ang="0">
                  <a:pos x="369" y="0"/>
                </a:cxn>
                <a:cxn ang="0">
                  <a:pos x="426" y="0"/>
                </a:cxn>
              </a:cxnLst>
              <a:rect l="0" t="0" r="r" b="b"/>
              <a:pathLst>
                <a:path w="426" h="142">
                  <a:moveTo>
                    <a:pt x="0" y="142"/>
                  </a:moveTo>
                  <a:lnTo>
                    <a:pt x="57" y="128"/>
                  </a:lnTo>
                  <a:lnTo>
                    <a:pt x="113" y="114"/>
                  </a:lnTo>
                  <a:lnTo>
                    <a:pt x="213" y="71"/>
                  </a:lnTo>
                  <a:lnTo>
                    <a:pt x="312" y="28"/>
                  </a:lnTo>
                  <a:lnTo>
                    <a:pt x="369" y="0"/>
                  </a:lnTo>
                  <a:lnTo>
                    <a:pt x="426" y="0"/>
                  </a:lnTo>
                </a:path>
              </a:pathLst>
            </a:custGeom>
            <a:noFill/>
            <a:ln w="17780">
              <a:solidFill>
                <a:srgbClr val="00008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75" name="Freeform 51"/>
            <p:cNvSpPr>
              <a:spLocks/>
            </p:cNvSpPr>
            <p:nvPr/>
          </p:nvSpPr>
          <p:spPr bwMode="auto">
            <a:xfrm>
              <a:off x="8985" y="5477"/>
              <a:ext cx="397" cy="115"/>
            </a:xfrm>
            <a:custGeom>
              <a:avLst/>
              <a:gdLst/>
              <a:ahLst/>
              <a:cxnLst>
                <a:cxn ang="0">
                  <a:pos x="0" y="0"/>
                </a:cxn>
                <a:cxn ang="0">
                  <a:pos x="57" y="0"/>
                </a:cxn>
                <a:cxn ang="0">
                  <a:pos x="113" y="28"/>
                </a:cxn>
                <a:cxn ang="0">
                  <a:pos x="213" y="85"/>
                </a:cxn>
                <a:cxn ang="0">
                  <a:pos x="270" y="99"/>
                </a:cxn>
                <a:cxn ang="0">
                  <a:pos x="326" y="128"/>
                </a:cxn>
                <a:cxn ang="0">
                  <a:pos x="383" y="128"/>
                </a:cxn>
                <a:cxn ang="0">
                  <a:pos x="440" y="128"/>
                </a:cxn>
              </a:cxnLst>
              <a:rect l="0" t="0" r="r" b="b"/>
              <a:pathLst>
                <a:path w="440" h="128">
                  <a:moveTo>
                    <a:pt x="0" y="0"/>
                  </a:moveTo>
                  <a:lnTo>
                    <a:pt x="57" y="0"/>
                  </a:lnTo>
                  <a:lnTo>
                    <a:pt x="113" y="28"/>
                  </a:lnTo>
                  <a:lnTo>
                    <a:pt x="213" y="85"/>
                  </a:lnTo>
                  <a:lnTo>
                    <a:pt x="270" y="99"/>
                  </a:lnTo>
                  <a:lnTo>
                    <a:pt x="326" y="128"/>
                  </a:lnTo>
                  <a:lnTo>
                    <a:pt x="383" y="128"/>
                  </a:lnTo>
                  <a:lnTo>
                    <a:pt x="440" y="128"/>
                  </a:lnTo>
                </a:path>
              </a:pathLst>
            </a:custGeom>
            <a:noFill/>
            <a:ln w="17780">
              <a:solidFill>
                <a:srgbClr val="00008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76" name="Freeform 52"/>
            <p:cNvSpPr>
              <a:spLocks/>
            </p:cNvSpPr>
            <p:nvPr/>
          </p:nvSpPr>
          <p:spPr bwMode="auto">
            <a:xfrm>
              <a:off x="9382" y="5247"/>
              <a:ext cx="383" cy="345"/>
            </a:xfrm>
            <a:custGeom>
              <a:avLst/>
              <a:gdLst/>
              <a:ahLst/>
              <a:cxnLst>
                <a:cxn ang="0">
                  <a:pos x="0" y="383"/>
                </a:cxn>
                <a:cxn ang="0">
                  <a:pos x="57" y="354"/>
                </a:cxn>
                <a:cxn ang="0">
                  <a:pos x="114" y="326"/>
                </a:cxn>
                <a:cxn ang="0">
                  <a:pos x="213" y="227"/>
                </a:cxn>
                <a:cxn ang="0">
                  <a:pos x="327" y="113"/>
                </a:cxn>
                <a:cxn ang="0">
                  <a:pos x="426" y="0"/>
                </a:cxn>
              </a:cxnLst>
              <a:rect l="0" t="0" r="r" b="b"/>
              <a:pathLst>
                <a:path w="426" h="383">
                  <a:moveTo>
                    <a:pt x="0" y="383"/>
                  </a:moveTo>
                  <a:lnTo>
                    <a:pt x="57" y="354"/>
                  </a:lnTo>
                  <a:lnTo>
                    <a:pt x="114" y="326"/>
                  </a:lnTo>
                  <a:lnTo>
                    <a:pt x="213" y="227"/>
                  </a:lnTo>
                  <a:lnTo>
                    <a:pt x="327" y="113"/>
                  </a:lnTo>
                  <a:lnTo>
                    <a:pt x="426" y="0"/>
                  </a:lnTo>
                </a:path>
              </a:pathLst>
            </a:custGeom>
            <a:noFill/>
            <a:ln w="17780">
              <a:solidFill>
                <a:srgbClr val="00008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77" name="Oval 53"/>
            <p:cNvSpPr>
              <a:spLocks noChangeArrowheads="1"/>
            </p:cNvSpPr>
            <p:nvPr/>
          </p:nvSpPr>
          <p:spPr bwMode="auto">
            <a:xfrm>
              <a:off x="2721" y="4533"/>
              <a:ext cx="89" cy="89"/>
            </a:xfrm>
            <a:prstGeom prst="ellipse">
              <a:avLst/>
            </a:prstGeom>
            <a:solidFill>
              <a:srgbClr val="FF0000"/>
            </a:solidFill>
            <a:ln w="8890">
              <a:solidFill>
                <a:srgbClr val="FF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78" name="Oval 54"/>
            <p:cNvSpPr>
              <a:spLocks noChangeArrowheads="1"/>
            </p:cNvSpPr>
            <p:nvPr/>
          </p:nvSpPr>
          <p:spPr bwMode="auto">
            <a:xfrm>
              <a:off x="3104" y="4609"/>
              <a:ext cx="89" cy="89"/>
            </a:xfrm>
            <a:prstGeom prst="ellipse">
              <a:avLst/>
            </a:prstGeom>
            <a:solidFill>
              <a:srgbClr val="FF0000"/>
            </a:solidFill>
            <a:ln w="8890">
              <a:solidFill>
                <a:srgbClr val="FF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79" name="Oval 55"/>
            <p:cNvSpPr>
              <a:spLocks noChangeArrowheads="1"/>
            </p:cNvSpPr>
            <p:nvPr/>
          </p:nvSpPr>
          <p:spPr bwMode="auto">
            <a:xfrm>
              <a:off x="3500" y="4366"/>
              <a:ext cx="90" cy="89"/>
            </a:xfrm>
            <a:prstGeom prst="ellipse">
              <a:avLst/>
            </a:prstGeom>
            <a:solidFill>
              <a:srgbClr val="FF0000"/>
            </a:solidFill>
            <a:ln w="8890">
              <a:solidFill>
                <a:srgbClr val="FF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80" name="Oval 56"/>
            <p:cNvSpPr>
              <a:spLocks noChangeArrowheads="1"/>
            </p:cNvSpPr>
            <p:nvPr/>
          </p:nvSpPr>
          <p:spPr bwMode="auto">
            <a:xfrm>
              <a:off x="3884" y="4290"/>
              <a:ext cx="89" cy="89"/>
            </a:xfrm>
            <a:prstGeom prst="ellipse">
              <a:avLst/>
            </a:prstGeom>
            <a:solidFill>
              <a:srgbClr val="FF0000"/>
            </a:solidFill>
            <a:ln w="8890">
              <a:solidFill>
                <a:srgbClr val="FF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81" name="Oval 57"/>
            <p:cNvSpPr>
              <a:spLocks noChangeArrowheads="1"/>
            </p:cNvSpPr>
            <p:nvPr/>
          </p:nvSpPr>
          <p:spPr bwMode="auto">
            <a:xfrm>
              <a:off x="4280" y="4839"/>
              <a:ext cx="90" cy="89"/>
            </a:xfrm>
            <a:prstGeom prst="ellipse">
              <a:avLst/>
            </a:prstGeom>
            <a:solidFill>
              <a:srgbClr val="FF0000"/>
            </a:solidFill>
            <a:ln w="8890">
              <a:solidFill>
                <a:srgbClr val="FF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82" name="Oval 58"/>
            <p:cNvSpPr>
              <a:spLocks noChangeArrowheads="1"/>
            </p:cNvSpPr>
            <p:nvPr/>
          </p:nvSpPr>
          <p:spPr bwMode="auto">
            <a:xfrm>
              <a:off x="4664" y="4558"/>
              <a:ext cx="90" cy="89"/>
            </a:xfrm>
            <a:prstGeom prst="ellipse">
              <a:avLst/>
            </a:prstGeom>
            <a:solidFill>
              <a:srgbClr val="FF0000"/>
            </a:solidFill>
            <a:ln w="8890">
              <a:solidFill>
                <a:srgbClr val="FF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83" name="Oval 59"/>
            <p:cNvSpPr>
              <a:spLocks noChangeArrowheads="1"/>
            </p:cNvSpPr>
            <p:nvPr/>
          </p:nvSpPr>
          <p:spPr bwMode="auto">
            <a:xfrm>
              <a:off x="5047" y="5580"/>
              <a:ext cx="90" cy="89"/>
            </a:xfrm>
            <a:prstGeom prst="ellipse">
              <a:avLst/>
            </a:prstGeom>
            <a:solidFill>
              <a:srgbClr val="FF0000"/>
            </a:solidFill>
            <a:ln w="8890">
              <a:solidFill>
                <a:srgbClr val="FF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84" name="Oval 60"/>
            <p:cNvSpPr>
              <a:spLocks noChangeArrowheads="1"/>
            </p:cNvSpPr>
            <p:nvPr/>
          </p:nvSpPr>
          <p:spPr bwMode="auto">
            <a:xfrm>
              <a:off x="5443" y="5477"/>
              <a:ext cx="90" cy="89"/>
            </a:xfrm>
            <a:prstGeom prst="ellipse">
              <a:avLst/>
            </a:prstGeom>
            <a:solidFill>
              <a:srgbClr val="FF0000"/>
            </a:solidFill>
            <a:ln w="8890">
              <a:solidFill>
                <a:srgbClr val="FF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85" name="Oval 61"/>
            <p:cNvSpPr>
              <a:spLocks noChangeArrowheads="1"/>
            </p:cNvSpPr>
            <p:nvPr/>
          </p:nvSpPr>
          <p:spPr bwMode="auto">
            <a:xfrm>
              <a:off x="5827" y="5553"/>
              <a:ext cx="90" cy="90"/>
            </a:xfrm>
            <a:prstGeom prst="ellipse">
              <a:avLst/>
            </a:prstGeom>
            <a:solidFill>
              <a:srgbClr val="FF0000"/>
            </a:solidFill>
            <a:ln w="8890">
              <a:solidFill>
                <a:srgbClr val="FF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86" name="Oval 62"/>
            <p:cNvSpPr>
              <a:spLocks noChangeArrowheads="1"/>
            </p:cNvSpPr>
            <p:nvPr/>
          </p:nvSpPr>
          <p:spPr bwMode="auto">
            <a:xfrm>
              <a:off x="6224" y="5528"/>
              <a:ext cx="89" cy="89"/>
            </a:xfrm>
            <a:prstGeom prst="ellipse">
              <a:avLst/>
            </a:prstGeom>
            <a:solidFill>
              <a:srgbClr val="FF0000"/>
            </a:solidFill>
            <a:ln w="8890">
              <a:solidFill>
                <a:srgbClr val="FF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87" name="Oval 63"/>
            <p:cNvSpPr>
              <a:spLocks noChangeArrowheads="1"/>
            </p:cNvSpPr>
            <p:nvPr/>
          </p:nvSpPr>
          <p:spPr bwMode="auto">
            <a:xfrm>
              <a:off x="6608" y="5553"/>
              <a:ext cx="89" cy="90"/>
            </a:xfrm>
            <a:prstGeom prst="ellipse">
              <a:avLst/>
            </a:prstGeom>
            <a:solidFill>
              <a:srgbClr val="FF0000"/>
            </a:solidFill>
            <a:ln w="8890">
              <a:solidFill>
                <a:srgbClr val="FF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88" name="Oval 64"/>
            <p:cNvSpPr>
              <a:spLocks noChangeArrowheads="1"/>
            </p:cNvSpPr>
            <p:nvPr/>
          </p:nvSpPr>
          <p:spPr bwMode="auto">
            <a:xfrm>
              <a:off x="6991" y="5541"/>
              <a:ext cx="89" cy="89"/>
            </a:xfrm>
            <a:prstGeom prst="ellipse">
              <a:avLst/>
            </a:prstGeom>
            <a:solidFill>
              <a:srgbClr val="FF0000"/>
            </a:solidFill>
            <a:ln w="8890">
              <a:solidFill>
                <a:srgbClr val="FF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89" name="Oval 65"/>
            <p:cNvSpPr>
              <a:spLocks noChangeArrowheads="1"/>
            </p:cNvSpPr>
            <p:nvPr/>
          </p:nvSpPr>
          <p:spPr bwMode="auto">
            <a:xfrm>
              <a:off x="7387" y="5617"/>
              <a:ext cx="89" cy="90"/>
            </a:xfrm>
            <a:prstGeom prst="ellipse">
              <a:avLst/>
            </a:prstGeom>
            <a:solidFill>
              <a:srgbClr val="FF0000"/>
            </a:solidFill>
            <a:ln w="8890">
              <a:solidFill>
                <a:srgbClr val="FF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90" name="Oval 66"/>
            <p:cNvSpPr>
              <a:spLocks noChangeArrowheads="1"/>
            </p:cNvSpPr>
            <p:nvPr/>
          </p:nvSpPr>
          <p:spPr bwMode="auto">
            <a:xfrm>
              <a:off x="7771" y="5541"/>
              <a:ext cx="89" cy="89"/>
            </a:xfrm>
            <a:prstGeom prst="ellipse">
              <a:avLst/>
            </a:prstGeom>
            <a:solidFill>
              <a:srgbClr val="FF0000"/>
            </a:solidFill>
            <a:ln w="8890">
              <a:solidFill>
                <a:srgbClr val="FF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91" name="Oval 67"/>
            <p:cNvSpPr>
              <a:spLocks noChangeArrowheads="1"/>
            </p:cNvSpPr>
            <p:nvPr/>
          </p:nvSpPr>
          <p:spPr bwMode="auto">
            <a:xfrm>
              <a:off x="8154" y="5490"/>
              <a:ext cx="90" cy="90"/>
            </a:xfrm>
            <a:prstGeom prst="ellipse">
              <a:avLst/>
            </a:prstGeom>
            <a:solidFill>
              <a:srgbClr val="FF0000"/>
            </a:solidFill>
            <a:ln w="8890">
              <a:solidFill>
                <a:srgbClr val="FF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92" name="Oval 68"/>
            <p:cNvSpPr>
              <a:spLocks noChangeArrowheads="1"/>
            </p:cNvSpPr>
            <p:nvPr/>
          </p:nvSpPr>
          <p:spPr bwMode="auto">
            <a:xfrm>
              <a:off x="8551" y="5553"/>
              <a:ext cx="89" cy="90"/>
            </a:xfrm>
            <a:prstGeom prst="ellipse">
              <a:avLst/>
            </a:prstGeom>
            <a:solidFill>
              <a:srgbClr val="FF0000"/>
            </a:solidFill>
            <a:ln w="8890">
              <a:solidFill>
                <a:srgbClr val="FF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93" name="Oval 69"/>
            <p:cNvSpPr>
              <a:spLocks noChangeArrowheads="1"/>
            </p:cNvSpPr>
            <p:nvPr/>
          </p:nvSpPr>
          <p:spPr bwMode="auto">
            <a:xfrm>
              <a:off x="8934" y="5426"/>
              <a:ext cx="89" cy="90"/>
            </a:xfrm>
            <a:prstGeom prst="ellipse">
              <a:avLst/>
            </a:prstGeom>
            <a:solidFill>
              <a:srgbClr val="FF0000"/>
            </a:solidFill>
            <a:ln w="8890">
              <a:solidFill>
                <a:srgbClr val="FF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94" name="Oval 70"/>
            <p:cNvSpPr>
              <a:spLocks noChangeArrowheads="1"/>
            </p:cNvSpPr>
            <p:nvPr/>
          </p:nvSpPr>
          <p:spPr bwMode="auto">
            <a:xfrm>
              <a:off x="9330" y="5541"/>
              <a:ext cx="90" cy="89"/>
            </a:xfrm>
            <a:prstGeom prst="ellipse">
              <a:avLst/>
            </a:prstGeom>
            <a:solidFill>
              <a:srgbClr val="FF0000"/>
            </a:solidFill>
            <a:ln w="8890">
              <a:solidFill>
                <a:srgbClr val="FF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95" name="Oval 71"/>
            <p:cNvSpPr>
              <a:spLocks noChangeArrowheads="1"/>
            </p:cNvSpPr>
            <p:nvPr/>
          </p:nvSpPr>
          <p:spPr bwMode="auto">
            <a:xfrm>
              <a:off x="9714" y="5196"/>
              <a:ext cx="90" cy="89"/>
            </a:xfrm>
            <a:prstGeom prst="ellipse">
              <a:avLst/>
            </a:prstGeom>
            <a:solidFill>
              <a:srgbClr val="FF0000"/>
            </a:solidFill>
            <a:ln w="8890">
              <a:solidFill>
                <a:srgbClr val="FF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96" name="Rectangle 72"/>
            <p:cNvSpPr>
              <a:spLocks noChangeArrowheads="1"/>
            </p:cNvSpPr>
            <p:nvPr/>
          </p:nvSpPr>
          <p:spPr bwMode="auto">
            <a:xfrm>
              <a:off x="2554" y="5898"/>
              <a:ext cx="111" cy="25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Arial" pitchFamily="34" charset="0"/>
                  <a:ea typeface="Arial" pitchFamily="34" charset="0"/>
                  <a:cs typeface="Arial" pitchFamily="34" charset="0"/>
                </a:rPr>
                <a:t>0</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1097" name="Rectangle 73"/>
            <p:cNvSpPr>
              <a:spLocks noChangeArrowheads="1"/>
            </p:cNvSpPr>
            <p:nvPr/>
          </p:nvSpPr>
          <p:spPr bwMode="auto">
            <a:xfrm>
              <a:off x="2375" y="5553"/>
              <a:ext cx="331" cy="25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100</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1098" name="Rectangle 74"/>
            <p:cNvSpPr>
              <a:spLocks noChangeArrowheads="1"/>
            </p:cNvSpPr>
            <p:nvPr/>
          </p:nvSpPr>
          <p:spPr bwMode="auto">
            <a:xfrm>
              <a:off x="2375" y="5221"/>
              <a:ext cx="331" cy="25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200</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1099" name="Rectangle 75"/>
            <p:cNvSpPr>
              <a:spLocks noChangeArrowheads="1"/>
            </p:cNvSpPr>
            <p:nvPr/>
          </p:nvSpPr>
          <p:spPr bwMode="auto">
            <a:xfrm>
              <a:off x="2375" y="4877"/>
              <a:ext cx="331" cy="25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300</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1100" name="Rectangle 76"/>
            <p:cNvSpPr>
              <a:spLocks noChangeArrowheads="1"/>
            </p:cNvSpPr>
            <p:nvPr/>
          </p:nvSpPr>
          <p:spPr bwMode="auto">
            <a:xfrm>
              <a:off x="2375" y="4533"/>
              <a:ext cx="331" cy="25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400</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1101" name="Rectangle 77"/>
            <p:cNvSpPr>
              <a:spLocks noChangeArrowheads="1"/>
            </p:cNvSpPr>
            <p:nvPr/>
          </p:nvSpPr>
          <p:spPr bwMode="auto">
            <a:xfrm>
              <a:off x="2375" y="4200"/>
              <a:ext cx="331" cy="25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500</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1102" name="Rectangle 78"/>
            <p:cNvSpPr>
              <a:spLocks noChangeArrowheads="1"/>
            </p:cNvSpPr>
            <p:nvPr/>
          </p:nvSpPr>
          <p:spPr bwMode="auto">
            <a:xfrm>
              <a:off x="2375" y="3856"/>
              <a:ext cx="331" cy="25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600</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1103" name="Rectangle 79"/>
            <p:cNvSpPr>
              <a:spLocks noChangeArrowheads="1"/>
            </p:cNvSpPr>
            <p:nvPr/>
          </p:nvSpPr>
          <p:spPr bwMode="auto">
            <a:xfrm>
              <a:off x="2375" y="3511"/>
              <a:ext cx="331" cy="25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700</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1104" name="Rectangle 80"/>
            <p:cNvSpPr>
              <a:spLocks noChangeArrowheads="1"/>
            </p:cNvSpPr>
            <p:nvPr/>
          </p:nvSpPr>
          <p:spPr bwMode="auto">
            <a:xfrm>
              <a:off x="2375" y="3179"/>
              <a:ext cx="331" cy="25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800</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1105" name="Rectangle 81"/>
            <p:cNvSpPr>
              <a:spLocks noChangeArrowheads="1"/>
            </p:cNvSpPr>
            <p:nvPr/>
          </p:nvSpPr>
          <p:spPr bwMode="auto">
            <a:xfrm>
              <a:off x="2375" y="2834"/>
              <a:ext cx="331" cy="25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900</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1106" name="Rectangle 82"/>
            <p:cNvSpPr>
              <a:spLocks noChangeArrowheads="1"/>
            </p:cNvSpPr>
            <p:nvPr/>
          </p:nvSpPr>
          <p:spPr bwMode="auto">
            <a:xfrm>
              <a:off x="2733" y="6141"/>
              <a:ext cx="111" cy="25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Arial" pitchFamily="34" charset="0"/>
                  <a:ea typeface="Arial" pitchFamily="34" charset="0"/>
                  <a:cs typeface="Arial" pitchFamily="34" charset="0"/>
                </a:rPr>
                <a:t>0</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1107" name="Rectangle 83"/>
            <p:cNvSpPr>
              <a:spLocks noChangeArrowheads="1"/>
            </p:cNvSpPr>
            <p:nvPr/>
          </p:nvSpPr>
          <p:spPr bwMode="auto">
            <a:xfrm>
              <a:off x="3503" y="6141"/>
              <a:ext cx="111" cy="25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1</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1108" name="Rectangle 84"/>
            <p:cNvSpPr>
              <a:spLocks noChangeArrowheads="1"/>
            </p:cNvSpPr>
            <p:nvPr/>
          </p:nvSpPr>
          <p:spPr bwMode="auto">
            <a:xfrm>
              <a:off x="3821" y="6141"/>
              <a:ext cx="276" cy="285"/>
            </a:xfrm>
            <a:prstGeom prst="rect">
              <a:avLst/>
            </a:prstGeom>
            <a:noFill/>
            <a:ln w="9525">
              <a:noFill/>
              <a:miter lim="800000"/>
              <a:headEnd/>
              <a:tailEnd/>
            </a:ln>
          </p:spPr>
          <p:txBody>
            <a:bodyPr vert="horz" wrap="non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1.5</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1109" name="Rectangle 85"/>
            <p:cNvSpPr>
              <a:spLocks noChangeArrowheads="1"/>
            </p:cNvSpPr>
            <p:nvPr/>
          </p:nvSpPr>
          <p:spPr bwMode="auto">
            <a:xfrm>
              <a:off x="4293" y="6141"/>
              <a:ext cx="111" cy="25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2</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1110" name="Rectangle 86"/>
            <p:cNvSpPr>
              <a:spLocks noChangeArrowheads="1"/>
            </p:cNvSpPr>
            <p:nvPr/>
          </p:nvSpPr>
          <p:spPr bwMode="auto">
            <a:xfrm>
              <a:off x="4597" y="6141"/>
              <a:ext cx="276" cy="25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2.5</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1111" name="Rectangle 87"/>
            <p:cNvSpPr>
              <a:spLocks noChangeArrowheads="1"/>
            </p:cNvSpPr>
            <p:nvPr/>
          </p:nvSpPr>
          <p:spPr bwMode="auto">
            <a:xfrm>
              <a:off x="5060" y="6141"/>
              <a:ext cx="111" cy="25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3</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1112" name="Rectangle 88"/>
            <p:cNvSpPr>
              <a:spLocks noChangeArrowheads="1"/>
            </p:cNvSpPr>
            <p:nvPr/>
          </p:nvSpPr>
          <p:spPr bwMode="auto">
            <a:xfrm>
              <a:off x="5378" y="6141"/>
              <a:ext cx="276" cy="25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3.5</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1113" name="Rectangle 89"/>
            <p:cNvSpPr>
              <a:spLocks noChangeArrowheads="1"/>
            </p:cNvSpPr>
            <p:nvPr/>
          </p:nvSpPr>
          <p:spPr bwMode="auto">
            <a:xfrm>
              <a:off x="5841" y="6141"/>
              <a:ext cx="111" cy="25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4</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1114" name="Rectangle 90"/>
            <p:cNvSpPr>
              <a:spLocks noChangeArrowheads="1"/>
            </p:cNvSpPr>
            <p:nvPr/>
          </p:nvSpPr>
          <p:spPr bwMode="auto">
            <a:xfrm>
              <a:off x="6166" y="6141"/>
              <a:ext cx="276" cy="25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4.5</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1115" name="Rectangle 91"/>
            <p:cNvSpPr>
              <a:spLocks noChangeArrowheads="1"/>
            </p:cNvSpPr>
            <p:nvPr/>
          </p:nvSpPr>
          <p:spPr bwMode="auto">
            <a:xfrm>
              <a:off x="6616" y="6141"/>
              <a:ext cx="111" cy="25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5</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1116" name="Rectangle 92"/>
            <p:cNvSpPr>
              <a:spLocks noChangeArrowheads="1"/>
            </p:cNvSpPr>
            <p:nvPr/>
          </p:nvSpPr>
          <p:spPr bwMode="auto">
            <a:xfrm>
              <a:off x="6939" y="6128"/>
              <a:ext cx="276" cy="25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5.5</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1117" name="Rectangle 93"/>
            <p:cNvSpPr>
              <a:spLocks noChangeArrowheads="1"/>
            </p:cNvSpPr>
            <p:nvPr/>
          </p:nvSpPr>
          <p:spPr bwMode="auto">
            <a:xfrm>
              <a:off x="7398" y="6141"/>
              <a:ext cx="111" cy="25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6</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1118" name="Rectangle 94"/>
            <p:cNvSpPr>
              <a:spLocks noChangeArrowheads="1"/>
            </p:cNvSpPr>
            <p:nvPr/>
          </p:nvSpPr>
          <p:spPr bwMode="auto">
            <a:xfrm>
              <a:off x="7720" y="6128"/>
              <a:ext cx="276" cy="25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6.5</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1119" name="Rectangle 95"/>
            <p:cNvSpPr>
              <a:spLocks noChangeArrowheads="1"/>
            </p:cNvSpPr>
            <p:nvPr/>
          </p:nvSpPr>
          <p:spPr bwMode="auto">
            <a:xfrm>
              <a:off x="8165" y="6141"/>
              <a:ext cx="111" cy="25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7</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1120" name="Rectangle 96"/>
            <p:cNvSpPr>
              <a:spLocks noChangeArrowheads="1"/>
            </p:cNvSpPr>
            <p:nvPr/>
          </p:nvSpPr>
          <p:spPr bwMode="auto">
            <a:xfrm>
              <a:off x="8512" y="6141"/>
              <a:ext cx="276" cy="25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7.5</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1121" name="Rectangle 97"/>
            <p:cNvSpPr>
              <a:spLocks noChangeArrowheads="1"/>
            </p:cNvSpPr>
            <p:nvPr/>
          </p:nvSpPr>
          <p:spPr bwMode="auto">
            <a:xfrm>
              <a:off x="8945" y="6141"/>
              <a:ext cx="111" cy="25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8</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1122" name="Rectangle 98"/>
            <p:cNvSpPr>
              <a:spLocks noChangeArrowheads="1"/>
            </p:cNvSpPr>
            <p:nvPr/>
          </p:nvSpPr>
          <p:spPr bwMode="auto">
            <a:xfrm>
              <a:off x="9292" y="6141"/>
              <a:ext cx="276" cy="25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8.5</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1123" name="Rectangle 99"/>
            <p:cNvSpPr>
              <a:spLocks noChangeArrowheads="1"/>
            </p:cNvSpPr>
            <p:nvPr/>
          </p:nvSpPr>
          <p:spPr bwMode="auto">
            <a:xfrm>
              <a:off x="9735" y="6141"/>
              <a:ext cx="111" cy="25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9</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grpSp>
      <p:sp>
        <p:nvSpPr>
          <p:cNvPr id="1125" name="Text Box 101"/>
          <p:cNvSpPr txBox="1">
            <a:spLocks noChangeAspect="1" noChangeArrowheads="1"/>
          </p:cNvSpPr>
          <p:nvPr/>
        </p:nvSpPr>
        <p:spPr bwMode="auto">
          <a:xfrm rot="16200000">
            <a:off x="420687" y="3925888"/>
            <a:ext cx="1981200" cy="3778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dirty="0" smtClean="0">
                <a:ln>
                  <a:noFill/>
                </a:ln>
                <a:solidFill>
                  <a:schemeClr val="tx1"/>
                </a:solidFill>
                <a:effectLst/>
                <a:latin typeface="Calibri" pitchFamily="34" charset="0"/>
                <a:ea typeface="Arial" pitchFamily="34" charset="0"/>
                <a:cs typeface="Arial" pitchFamily="34" charset="0"/>
              </a:rPr>
              <a:t>Apparent resistivity (</a:t>
            </a:r>
            <a:r>
              <a:rPr kumimoji="0" lang="en-US" sz="1100" b="0" i="0" u="none" strike="noStrike" cap="none" normalizeH="0" baseline="0" dirty="0" err="1" smtClean="0">
                <a:ln>
                  <a:noFill/>
                </a:ln>
                <a:solidFill>
                  <a:schemeClr val="tx1"/>
                </a:solidFill>
                <a:effectLst/>
                <a:latin typeface="Calibri" pitchFamily="34" charset="0"/>
                <a:ea typeface="Arial" pitchFamily="34" charset="0"/>
                <a:cs typeface="Calibri" pitchFamily="34" charset="0"/>
              </a:rPr>
              <a:t>Ω</a:t>
            </a:r>
            <a:r>
              <a:rPr kumimoji="0" lang="en-US" sz="1100" b="0" i="0" u="none" strike="noStrike" cap="none" normalizeH="0" baseline="0" dirty="0" err="1" smtClean="0">
                <a:ln>
                  <a:noFill/>
                </a:ln>
                <a:solidFill>
                  <a:schemeClr val="tx1"/>
                </a:solidFill>
                <a:effectLst/>
                <a:latin typeface="Calibri" pitchFamily="34" charset="0"/>
                <a:ea typeface="Arial" pitchFamily="34" charset="0"/>
                <a:cs typeface="Arial" pitchFamily="34" charset="0"/>
              </a:rPr>
              <a:t>m</a:t>
            </a:r>
            <a:r>
              <a:rPr kumimoji="0" lang="en-US" sz="1100" b="0" i="0" u="none" strike="noStrike" cap="none" normalizeH="0" baseline="0" dirty="0" smtClean="0">
                <a:ln>
                  <a:noFill/>
                </a:ln>
                <a:solidFill>
                  <a:schemeClr val="tx1"/>
                </a:solidFill>
                <a:effectLst/>
                <a:latin typeface="Calibri" pitchFamily="34" charset="0"/>
                <a:ea typeface="Arial" pitchFamily="34" charset="0"/>
                <a:cs typeface="Arial" pitchFamily="34" charset="0"/>
              </a:rPr>
              <a:t>)</a:t>
            </a:r>
            <a:endParaRPr kumimoji="0" lang="ar-IQ"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74" name="Text Box 150"/>
          <p:cNvSpPr txBox="1">
            <a:spLocks noChangeArrowheads="1"/>
          </p:cNvSpPr>
          <p:nvPr/>
        </p:nvSpPr>
        <p:spPr bwMode="auto">
          <a:xfrm>
            <a:off x="4038600" y="5791200"/>
            <a:ext cx="1300163" cy="3429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dirty="0" smtClean="0">
                <a:ln>
                  <a:noFill/>
                </a:ln>
                <a:solidFill>
                  <a:schemeClr val="tx1"/>
                </a:solidFill>
                <a:effectLst/>
                <a:latin typeface="Calibri" pitchFamily="34" charset="0"/>
                <a:ea typeface="Arial" pitchFamily="34" charset="0"/>
                <a:cs typeface="Arial" pitchFamily="34" charset="0"/>
              </a:rPr>
              <a:t>Distance (m)</a:t>
            </a:r>
            <a:endParaRPr kumimoji="0" lang="ar-IQ"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Rectangle 1"/>
          <p:cNvSpPr>
            <a:spLocks noChangeArrowheads="1"/>
          </p:cNvSpPr>
          <p:nvPr/>
        </p:nvSpPr>
        <p:spPr bwMode="auto">
          <a:xfrm>
            <a:off x="304800" y="1153778"/>
            <a:ext cx="8610600"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457200" algn="justLow" eaLnBrk="0" fontAlgn="base" hangingPunct="0">
              <a:lnSpc>
                <a:spcPct val="150000"/>
              </a:lnSpc>
              <a:spcBef>
                <a:spcPct val="0"/>
              </a:spcBef>
              <a:spcAft>
                <a:spcPct val="0"/>
              </a:spcAft>
              <a:buFont typeface="Wingdings" pitchFamily="2" charset="2"/>
              <a:buChar char="q"/>
            </a:pPr>
            <a:r>
              <a:rPr lang="en-US" b="1" i="1" dirty="0" smtClean="0">
                <a:solidFill>
                  <a:schemeClr val="accent5">
                    <a:lumMod val="25000"/>
                  </a:schemeClr>
                </a:solidFill>
              </a:rPr>
              <a:t>Resistivity mapping (generally) depends on the horizontal profiling technique because it is taken along a series of parallel traverses, when one traverse is finished, the array is moved to the next parallel line and so forth until the area of investigation is covered, the apparent resistivity of the center point of each spread can be plotted  on  a map and </a:t>
            </a:r>
            <a:r>
              <a:rPr lang="en-US" b="1" i="1" dirty="0" err="1" smtClean="0">
                <a:solidFill>
                  <a:schemeClr val="accent5">
                    <a:lumMod val="25000"/>
                  </a:schemeClr>
                </a:solidFill>
              </a:rPr>
              <a:t>equi</a:t>
            </a:r>
            <a:r>
              <a:rPr lang="en-US" b="1" i="1" dirty="0" smtClean="0">
                <a:solidFill>
                  <a:schemeClr val="accent5">
                    <a:lumMod val="25000"/>
                  </a:schemeClr>
                </a:solidFill>
              </a:rPr>
              <a:t>-resistivity contours can be drawn. </a:t>
            </a:r>
          </a:p>
          <a:p>
            <a:pPr indent="457200" algn="justLow" eaLnBrk="0" fontAlgn="base" hangingPunct="0">
              <a:lnSpc>
                <a:spcPct val="150000"/>
              </a:lnSpc>
              <a:spcBef>
                <a:spcPct val="0"/>
              </a:spcBef>
              <a:spcAft>
                <a:spcPct val="0"/>
              </a:spcAft>
            </a:pPr>
            <a:endParaRPr lang="en-US" b="1" i="1" dirty="0" smtClean="0">
              <a:solidFill>
                <a:schemeClr val="accent5">
                  <a:lumMod val="25000"/>
                </a:schemeClr>
              </a:solidFill>
            </a:endParaRPr>
          </a:p>
          <a:p>
            <a:pPr indent="457200" algn="justLow" eaLnBrk="0" fontAlgn="base" hangingPunct="0">
              <a:lnSpc>
                <a:spcPct val="150000"/>
              </a:lnSpc>
              <a:spcBef>
                <a:spcPct val="0"/>
              </a:spcBef>
              <a:spcAft>
                <a:spcPct val="0"/>
              </a:spcAft>
              <a:buFont typeface="Wingdings" pitchFamily="2" charset="2"/>
              <a:buChar char="q"/>
            </a:pPr>
            <a:r>
              <a:rPr lang="en-US" b="1" i="1" dirty="0" smtClean="0">
                <a:solidFill>
                  <a:schemeClr val="accent5">
                    <a:lumMod val="25000"/>
                  </a:schemeClr>
                </a:solidFill>
              </a:rPr>
              <a:t>This technique was used for: a) outcropping vertical contact between two extensive rock formations, b) outcropping vertical vein with the rocks on either side differing in resistivity from each other and from the vein, c) outcropping dipping contact, d) semi-circular trough flush with the earth's surface and e) horizontally stratified earth.</a:t>
            </a:r>
          </a:p>
          <a:p>
            <a:pPr marL="0" marR="0" lvl="0" indent="457200" algn="justLow" defTabSz="914400" rtl="0" eaLnBrk="0" fontAlgn="base" latinLnBrk="0" hangingPunct="0">
              <a:lnSpc>
                <a:spcPct val="150000"/>
              </a:lnSpc>
              <a:spcBef>
                <a:spcPct val="0"/>
              </a:spcBef>
              <a:spcAft>
                <a:spcPct val="0"/>
              </a:spcAft>
              <a:buClrTx/>
              <a:buSzTx/>
              <a:buFont typeface="Wingdings" pitchFamily="2" charset="2"/>
              <a:buChar char="q"/>
              <a:tabLst/>
            </a:pPr>
            <a:endParaRPr lang="en-US" b="1" i="1" dirty="0" smtClean="0">
              <a:solidFill>
                <a:schemeClr val="accent5">
                  <a:lumMod val="25000"/>
                </a:schemeClr>
              </a:solidFill>
            </a:endParaRPr>
          </a:p>
        </p:txBody>
      </p:sp>
      <p:sp>
        <p:nvSpPr>
          <p:cNvPr id="3" name="Rectangle 2"/>
          <p:cNvSpPr/>
          <p:nvPr/>
        </p:nvSpPr>
        <p:spPr>
          <a:xfrm>
            <a:off x="344164" y="457200"/>
            <a:ext cx="6894836" cy="769441"/>
          </a:xfrm>
          <a:prstGeom prst="rect">
            <a:avLst/>
          </a:prstGeom>
        </p:spPr>
        <p:txBody>
          <a:bodyPr wrap="none">
            <a:spAutoFit/>
          </a:bodyPr>
          <a:lstStyle/>
          <a:p>
            <a:pPr lvl="3" algn="justLow" fontAlgn="base">
              <a:spcBef>
                <a:spcPct val="0"/>
              </a:spcBef>
              <a:spcAft>
                <a:spcPct val="0"/>
              </a:spcAft>
              <a:buSzPct val="100000"/>
            </a:pPr>
            <a:r>
              <a:rPr lang="en-US" sz="4400" dirty="0" smtClean="0">
                <a:solidFill>
                  <a:schemeClr val="tx2">
                    <a:satMod val="130000"/>
                  </a:schemeClr>
                </a:solidFill>
                <a:effectLst>
                  <a:outerShdw blurRad="50000" dist="30000" dir="5400000" algn="tl" rotWithShape="0">
                    <a:srgbClr val="000000">
                      <a:alpha val="30000"/>
                    </a:srgbClr>
                  </a:outerShdw>
                </a:effectLst>
                <a:latin typeface="AR ESSENCE" pitchFamily="2" charset="0"/>
                <a:ea typeface="+mj-ea"/>
                <a:cs typeface="+mj-cs"/>
              </a:rPr>
              <a:t>Lateral resistivity mapping</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ethods_ERT.png"/>
          <p:cNvPicPr>
            <a:picLocks noChangeAspect="1"/>
          </p:cNvPicPr>
          <p:nvPr/>
        </p:nvPicPr>
        <p:blipFill>
          <a:blip r:embed="rId2" cstate="print"/>
          <a:stretch>
            <a:fillRect/>
          </a:stretch>
        </p:blipFill>
        <p:spPr>
          <a:xfrm>
            <a:off x="1600200" y="2042281"/>
            <a:ext cx="6002044" cy="4358519"/>
          </a:xfrm>
          <a:prstGeom prst="rect">
            <a:avLst/>
          </a:prstGeom>
        </p:spPr>
      </p:pic>
      <p:sp>
        <p:nvSpPr>
          <p:cNvPr id="3" name="Rectangle 2"/>
          <p:cNvSpPr/>
          <p:nvPr/>
        </p:nvSpPr>
        <p:spPr>
          <a:xfrm>
            <a:off x="344164" y="457200"/>
            <a:ext cx="6894836" cy="769441"/>
          </a:xfrm>
          <a:prstGeom prst="rect">
            <a:avLst/>
          </a:prstGeom>
        </p:spPr>
        <p:txBody>
          <a:bodyPr wrap="none">
            <a:spAutoFit/>
          </a:bodyPr>
          <a:lstStyle/>
          <a:p>
            <a:pPr lvl="3" algn="justLow" fontAlgn="base">
              <a:spcBef>
                <a:spcPct val="0"/>
              </a:spcBef>
              <a:spcAft>
                <a:spcPct val="0"/>
              </a:spcAft>
              <a:buSzPct val="100000"/>
            </a:pPr>
            <a:r>
              <a:rPr lang="en-US" sz="4400" dirty="0" smtClean="0">
                <a:solidFill>
                  <a:schemeClr val="tx2">
                    <a:satMod val="130000"/>
                  </a:schemeClr>
                </a:solidFill>
                <a:effectLst>
                  <a:outerShdw blurRad="50000" dist="30000" dir="5400000" algn="tl" rotWithShape="0">
                    <a:srgbClr val="000000">
                      <a:alpha val="30000"/>
                    </a:srgbClr>
                  </a:outerShdw>
                </a:effectLst>
                <a:latin typeface="AR ESSENCE" pitchFamily="2" charset="0"/>
                <a:ea typeface="+mj-ea"/>
                <a:cs typeface="+mj-cs"/>
              </a:rPr>
              <a:t>Lateral resistivity mapping</a:t>
            </a:r>
          </a:p>
        </p:txBody>
      </p:sp>
      <p:sp>
        <p:nvSpPr>
          <p:cNvPr id="25601" name="Rectangle 1"/>
          <p:cNvSpPr>
            <a:spLocks noChangeArrowheads="1"/>
          </p:cNvSpPr>
          <p:nvPr/>
        </p:nvSpPr>
        <p:spPr bwMode="auto">
          <a:xfrm>
            <a:off x="381000" y="1210270"/>
            <a:ext cx="8458200"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 defTabSz="914400" rtl="0" eaLnBrk="1" fontAlgn="base" latinLnBrk="0" hangingPunct="1">
              <a:lnSpc>
                <a:spcPct val="100000"/>
              </a:lnSpc>
              <a:spcBef>
                <a:spcPct val="0"/>
              </a:spcBef>
              <a:spcAft>
                <a:spcPct val="0"/>
              </a:spcAft>
              <a:buClrTx/>
              <a:buSzTx/>
              <a:buFont typeface="Wingdings" pitchFamily="2" charset="2"/>
              <a:buChar char="q"/>
              <a:tabLst/>
            </a:pPr>
            <a:r>
              <a:rPr lang="en-US" b="1" i="1" dirty="0" smtClean="0">
                <a:solidFill>
                  <a:schemeClr val="accent5">
                    <a:lumMod val="25000"/>
                  </a:schemeClr>
                </a:solidFill>
              </a:rPr>
              <a:t>The measurement can be represented as maps show the two-dimensional distribution of apparent resistivity.  </a:t>
            </a:r>
          </a:p>
          <a:p>
            <a:pPr marL="0" marR="0" lvl="0" indent="457200" algn="just" defTabSz="914400" rtl="0" eaLnBrk="0" fontAlgn="base" latinLnBrk="0" hangingPunct="0">
              <a:lnSpc>
                <a:spcPct val="100000"/>
              </a:lnSpc>
              <a:spcBef>
                <a:spcPct val="0"/>
              </a:spcBef>
              <a:spcAft>
                <a:spcPct val="0"/>
              </a:spcAft>
              <a:buClrTx/>
              <a:buSzTx/>
              <a:buFontTx/>
              <a:buNone/>
              <a:tabLst/>
            </a:pPr>
            <a:endParaRPr lang="en-US" b="1" i="1" dirty="0" smtClean="0">
              <a:solidFill>
                <a:schemeClr val="accent5">
                  <a:lumMod val="25000"/>
                </a:schemeClr>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1"/>
          <p:cNvSpPr>
            <a:spLocks noChangeArrowheads="1"/>
          </p:cNvSpPr>
          <p:nvPr/>
        </p:nvSpPr>
        <p:spPr bwMode="auto">
          <a:xfrm>
            <a:off x="76200" y="2005548"/>
            <a:ext cx="5334000"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268288" marR="0" lvl="3" indent="361950" algn="just" defTabSz="914400" rtl="0" eaLnBrk="1" fontAlgn="base" latinLnBrk="0" hangingPunct="1">
              <a:lnSpc>
                <a:spcPct val="150000"/>
              </a:lnSpc>
              <a:spcBef>
                <a:spcPct val="0"/>
              </a:spcBef>
              <a:spcAft>
                <a:spcPct val="0"/>
              </a:spcAft>
              <a:buClrTx/>
              <a:buSzPct val="100000"/>
              <a:buFont typeface="Wingdings" pitchFamily="2" charset="2"/>
              <a:buChar char="q"/>
              <a:tabLst/>
            </a:pPr>
            <a:r>
              <a:rPr lang="en-US" sz="1600" b="1" i="1" dirty="0" err="1" smtClean="0">
                <a:solidFill>
                  <a:schemeClr val="accent5">
                    <a:lumMod val="25000"/>
                  </a:schemeClr>
                </a:solidFill>
              </a:rPr>
              <a:t>Azimuthal</a:t>
            </a:r>
            <a:r>
              <a:rPr lang="en-US" sz="1600" b="1" i="1" dirty="0" smtClean="0">
                <a:solidFill>
                  <a:schemeClr val="accent5">
                    <a:lumMod val="25000"/>
                  </a:schemeClr>
                </a:solidFill>
              </a:rPr>
              <a:t> (or circular) resistivity survey (ARS) is the best field technology for anisotropy studying.  </a:t>
            </a:r>
          </a:p>
          <a:p>
            <a:pPr marL="268288" lvl="3" indent="361950" algn="just" fontAlgn="base">
              <a:lnSpc>
                <a:spcPct val="150000"/>
              </a:lnSpc>
              <a:spcBef>
                <a:spcPct val="0"/>
              </a:spcBef>
              <a:spcAft>
                <a:spcPct val="0"/>
              </a:spcAft>
              <a:buSzPct val="100000"/>
              <a:buFont typeface="Wingdings" pitchFamily="2" charset="2"/>
              <a:buChar char="q"/>
            </a:pPr>
            <a:r>
              <a:rPr lang="en-US" sz="1600" b="1" i="1" dirty="0" smtClean="0">
                <a:solidFill>
                  <a:schemeClr val="accent5">
                    <a:lumMod val="25000"/>
                  </a:schemeClr>
                </a:solidFill>
              </a:rPr>
              <a:t>This survey is conducted using the same array spacing and with the center of the spread on the same position. Each successive spread is oriented in a different direction or azimuth until 180 degrees are covered in increments of 30 degrees. A full 360 degrees need not be surveyed at the setup for 0 degrees gives the same result as for 180 degrees and 30 degrees the same result as 210 degrees, etc.</a:t>
            </a:r>
          </a:p>
        </p:txBody>
      </p:sp>
      <p:grpSp>
        <p:nvGrpSpPr>
          <p:cNvPr id="24578" name="Group 2"/>
          <p:cNvGrpSpPr>
            <a:grpSpLocks/>
          </p:cNvGrpSpPr>
          <p:nvPr/>
        </p:nvGrpSpPr>
        <p:grpSpPr bwMode="auto">
          <a:xfrm>
            <a:off x="5486400" y="1524000"/>
            <a:ext cx="3352800" cy="3276600"/>
            <a:chOff x="6032" y="11268"/>
            <a:chExt cx="4656" cy="4320"/>
          </a:xfrm>
        </p:grpSpPr>
        <p:grpSp>
          <p:nvGrpSpPr>
            <p:cNvPr id="24579" name="Group 3"/>
            <p:cNvGrpSpPr>
              <a:grpSpLocks/>
            </p:cNvGrpSpPr>
            <p:nvPr/>
          </p:nvGrpSpPr>
          <p:grpSpPr bwMode="auto">
            <a:xfrm>
              <a:off x="6061" y="11318"/>
              <a:ext cx="4508" cy="4130"/>
              <a:chOff x="5724" y="11308"/>
              <a:chExt cx="4508" cy="4130"/>
            </a:xfrm>
          </p:grpSpPr>
          <p:grpSp>
            <p:nvGrpSpPr>
              <p:cNvPr id="24580" name="Group 4"/>
              <p:cNvGrpSpPr>
                <a:grpSpLocks/>
              </p:cNvGrpSpPr>
              <p:nvPr/>
            </p:nvGrpSpPr>
            <p:grpSpPr bwMode="auto">
              <a:xfrm>
                <a:off x="6140" y="11664"/>
                <a:ext cx="3835" cy="3434"/>
                <a:chOff x="6140" y="11664"/>
                <a:chExt cx="3835" cy="3434"/>
              </a:xfrm>
            </p:grpSpPr>
            <p:grpSp>
              <p:nvGrpSpPr>
                <p:cNvPr id="24581" name="Group 5"/>
                <p:cNvGrpSpPr>
                  <a:grpSpLocks/>
                </p:cNvGrpSpPr>
                <p:nvPr/>
              </p:nvGrpSpPr>
              <p:grpSpPr bwMode="auto">
                <a:xfrm>
                  <a:off x="8068" y="11696"/>
                  <a:ext cx="5" cy="3402"/>
                  <a:chOff x="6046" y="11858"/>
                  <a:chExt cx="5" cy="3402"/>
                </a:xfrm>
              </p:grpSpPr>
              <p:sp>
                <p:nvSpPr>
                  <p:cNvPr id="24582" name="Line 6"/>
                  <p:cNvSpPr>
                    <a:spLocks noChangeShapeType="1"/>
                  </p:cNvSpPr>
                  <p:nvPr/>
                </p:nvSpPr>
                <p:spPr bwMode="auto">
                  <a:xfrm>
                    <a:off x="6051" y="11858"/>
                    <a:ext cx="0" cy="3402"/>
                  </a:xfrm>
                  <a:prstGeom prst="line">
                    <a:avLst/>
                  </a:prstGeom>
                  <a:noFill/>
                  <a:ln w="12700"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4583" name="Line 7"/>
                  <p:cNvSpPr>
                    <a:spLocks noChangeShapeType="1"/>
                  </p:cNvSpPr>
                  <p:nvPr/>
                </p:nvSpPr>
                <p:spPr bwMode="auto">
                  <a:xfrm>
                    <a:off x="6046" y="11858"/>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4584" name="Line 8"/>
                  <p:cNvSpPr>
                    <a:spLocks noChangeShapeType="1"/>
                  </p:cNvSpPr>
                  <p:nvPr/>
                </p:nvSpPr>
                <p:spPr bwMode="auto">
                  <a:xfrm>
                    <a:off x="6050" y="14114"/>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grpSp>
            <p:grpSp>
              <p:nvGrpSpPr>
                <p:cNvPr id="24585" name="Group 9"/>
                <p:cNvGrpSpPr>
                  <a:grpSpLocks/>
                </p:cNvGrpSpPr>
                <p:nvPr/>
              </p:nvGrpSpPr>
              <p:grpSpPr bwMode="auto">
                <a:xfrm rot="5400000">
                  <a:off x="8053" y="11684"/>
                  <a:ext cx="5" cy="3402"/>
                  <a:chOff x="6046" y="11858"/>
                  <a:chExt cx="5" cy="3402"/>
                </a:xfrm>
              </p:grpSpPr>
              <p:sp>
                <p:nvSpPr>
                  <p:cNvPr id="24586" name="Line 10"/>
                  <p:cNvSpPr>
                    <a:spLocks noChangeShapeType="1"/>
                  </p:cNvSpPr>
                  <p:nvPr/>
                </p:nvSpPr>
                <p:spPr bwMode="auto">
                  <a:xfrm>
                    <a:off x="6051" y="11858"/>
                    <a:ext cx="0" cy="3402"/>
                  </a:xfrm>
                  <a:prstGeom prst="line">
                    <a:avLst/>
                  </a:prstGeom>
                  <a:noFill/>
                  <a:ln w="12700"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4587" name="Line 11"/>
                  <p:cNvSpPr>
                    <a:spLocks noChangeShapeType="1"/>
                  </p:cNvSpPr>
                  <p:nvPr/>
                </p:nvSpPr>
                <p:spPr bwMode="auto">
                  <a:xfrm>
                    <a:off x="6046" y="11858"/>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4588" name="Line 12"/>
                  <p:cNvSpPr>
                    <a:spLocks noChangeShapeType="1"/>
                  </p:cNvSpPr>
                  <p:nvPr/>
                </p:nvSpPr>
                <p:spPr bwMode="auto">
                  <a:xfrm>
                    <a:off x="6050" y="14114"/>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grpSp>
            <p:grpSp>
              <p:nvGrpSpPr>
                <p:cNvPr id="24589" name="Group 13"/>
                <p:cNvGrpSpPr>
                  <a:grpSpLocks/>
                </p:cNvGrpSpPr>
                <p:nvPr/>
              </p:nvGrpSpPr>
              <p:grpSpPr bwMode="auto">
                <a:xfrm rot="1800000">
                  <a:off x="8067" y="11688"/>
                  <a:ext cx="5" cy="3402"/>
                  <a:chOff x="6046" y="11858"/>
                  <a:chExt cx="5" cy="3402"/>
                </a:xfrm>
              </p:grpSpPr>
              <p:sp>
                <p:nvSpPr>
                  <p:cNvPr id="24590" name="Line 14"/>
                  <p:cNvSpPr>
                    <a:spLocks noChangeShapeType="1"/>
                  </p:cNvSpPr>
                  <p:nvPr/>
                </p:nvSpPr>
                <p:spPr bwMode="auto">
                  <a:xfrm>
                    <a:off x="6051" y="11858"/>
                    <a:ext cx="0" cy="3402"/>
                  </a:xfrm>
                  <a:prstGeom prst="line">
                    <a:avLst/>
                  </a:prstGeom>
                  <a:noFill/>
                  <a:ln w="12700"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4591" name="Line 15"/>
                  <p:cNvSpPr>
                    <a:spLocks noChangeShapeType="1"/>
                  </p:cNvSpPr>
                  <p:nvPr/>
                </p:nvSpPr>
                <p:spPr bwMode="auto">
                  <a:xfrm>
                    <a:off x="6046" y="11858"/>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4592" name="Line 16"/>
                  <p:cNvSpPr>
                    <a:spLocks noChangeShapeType="1"/>
                  </p:cNvSpPr>
                  <p:nvPr/>
                </p:nvSpPr>
                <p:spPr bwMode="auto">
                  <a:xfrm>
                    <a:off x="6050" y="14114"/>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grpSp>
            <p:grpSp>
              <p:nvGrpSpPr>
                <p:cNvPr id="24593" name="Group 17"/>
                <p:cNvGrpSpPr>
                  <a:grpSpLocks/>
                </p:cNvGrpSpPr>
                <p:nvPr/>
              </p:nvGrpSpPr>
              <p:grpSpPr bwMode="auto">
                <a:xfrm rot="3600000">
                  <a:off x="8051" y="11696"/>
                  <a:ext cx="5" cy="3402"/>
                  <a:chOff x="6046" y="11858"/>
                  <a:chExt cx="5" cy="3402"/>
                </a:xfrm>
              </p:grpSpPr>
              <p:sp>
                <p:nvSpPr>
                  <p:cNvPr id="24594" name="Line 18"/>
                  <p:cNvSpPr>
                    <a:spLocks noChangeShapeType="1"/>
                  </p:cNvSpPr>
                  <p:nvPr/>
                </p:nvSpPr>
                <p:spPr bwMode="auto">
                  <a:xfrm>
                    <a:off x="6051" y="11858"/>
                    <a:ext cx="0" cy="3402"/>
                  </a:xfrm>
                  <a:prstGeom prst="line">
                    <a:avLst/>
                  </a:prstGeom>
                  <a:noFill/>
                  <a:ln w="12700"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4595" name="Line 19"/>
                  <p:cNvSpPr>
                    <a:spLocks noChangeShapeType="1"/>
                  </p:cNvSpPr>
                  <p:nvPr/>
                </p:nvSpPr>
                <p:spPr bwMode="auto">
                  <a:xfrm>
                    <a:off x="6046" y="11858"/>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4596" name="Line 20"/>
                  <p:cNvSpPr>
                    <a:spLocks noChangeShapeType="1"/>
                  </p:cNvSpPr>
                  <p:nvPr/>
                </p:nvSpPr>
                <p:spPr bwMode="auto">
                  <a:xfrm>
                    <a:off x="6050" y="14114"/>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grpSp>
            <p:grpSp>
              <p:nvGrpSpPr>
                <p:cNvPr id="24597" name="Group 21"/>
                <p:cNvGrpSpPr>
                  <a:grpSpLocks/>
                </p:cNvGrpSpPr>
                <p:nvPr/>
              </p:nvGrpSpPr>
              <p:grpSpPr bwMode="auto">
                <a:xfrm rot="7200000">
                  <a:off x="8058" y="11683"/>
                  <a:ext cx="5" cy="3402"/>
                  <a:chOff x="6046" y="11858"/>
                  <a:chExt cx="5" cy="3402"/>
                </a:xfrm>
              </p:grpSpPr>
              <p:sp>
                <p:nvSpPr>
                  <p:cNvPr id="24598" name="Line 22"/>
                  <p:cNvSpPr>
                    <a:spLocks noChangeShapeType="1"/>
                  </p:cNvSpPr>
                  <p:nvPr/>
                </p:nvSpPr>
                <p:spPr bwMode="auto">
                  <a:xfrm>
                    <a:off x="6051" y="11858"/>
                    <a:ext cx="0" cy="3402"/>
                  </a:xfrm>
                  <a:prstGeom prst="line">
                    <a:avLst/>
                  </a:prstGeom>
                  <a:noFill/>
                  <a:ln w="12700"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4599" name="Line 23"/>
                  <p:cNvSpPr>
                    <a:spLocks noChangeShapeType="1"/>
                  </p:cNvSpPr>
                  <p:nvPr/>
                </p:nvSpPr>
                <p:spPr bwMode="auto">
                  <a:xfrm>
                    <a:off x="6046" y="11858"/>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4600" name="Line 24"/>
                  <p:cNvSpPr>
                    <a:spLocks noChangeShapeType="1"/>
                  </p:cNvSpPr>
                  <p:nvPr/>
                </p:nvSpPr>
                <p:spPr bwMode="auto">
                  <a:xfrm>
                    <a:off x="6050" y="14114"/>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grpSp>
            <p:grpSp>
              <p:nvGrpSpPr>
                <p:cNvPr id="24601" name="Group 25"/>
                <p:cNvGrpSpPr>
                  <a:grpSpLocks/>
                </p:cNvGrpSpPr>
                <p:nvPr/>
              </p:nvGrpSpPr>
              <p:grpSpPr bwMode="auto">
                <a:xfrm rot="9000000">
                  <a:off x="8048" y="11664"/>
                  <a:ext cx="5" cy="3402"/>
                  <a:chOff x="6046" y="11858"/>
                  <a:chExt cx="5" cy="3402"/>
                </a:xfrm>
              </p:grpSpPr>
              <p:sp>
                <p:nvSpPr>
                  <p:cNvPr id="24602" name="Line 26"/>
                  <p:cNvSpPr>
                    <a:spLocks noChangeShapeType="1"/>
                  </p:cNvSpPr>
                  <p:nvPr/>
                </p:nvSpPr>
                <p:spPr bwMode="auto">
                  <a:xfrm>
                    <a:off x="6051" y="11858"/>
                    <a:ext cx="0" cy="3402"/>
                  </a:xfrm>
                  <a:prstGeom prst="line">
                    <a:avLst/>
                  </a:prstGeom>
                  <a:noFill/>
                  <a:ln w="12700"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4603" name="Line 27"/>
                  <p:cNvSpPr>
                    <a:spLocks noChangeShapeType="1"/>
                  </p:cNvSpPr>
                  <p:nvPr/>
                </p:nvSpPr>
                <p:spPr bwMode="auto">
                  <a:xfrm>
                    <a:off x="6046" y="11858"/>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4604" name="Line 28"/>
                  <p:cNvSpPr>
                    <a:spLocks noChangeShapeType="1"/>
                  </p:cNvSpPr>
                  <p:nvPr/>
                </p:nvSpPr>
                <p:spPr bwMode="auto">
                  <a:xfrm>
                    <a:off x="6050" y="14114"/>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grpSp>
            <p:sp>
              <p:nvSpPr>
                <p:cNvPr id="24605" name="Text Box 29"/>
                <p:cNvSpPr txBox="1">
                  <a:spLocks noChangeArrowheads="1"/>
                </p:cNvSpPr>
                <p:nvPr/>
              </p:nvSpPr>
              <p:spPr bwMode="auto">
                <a:xfrm>
                  <a:off x="6140" y="13018"/>
                  <a:ext cx="436"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A</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4606" name="Text Box 30"/>
                <p:cNvSpPr txBox="1">
                  <a:spLocks noChangeArrowheads="1"/>
                </p:cNvSpPr>
                <p:nvPr/>
              </p:nvSpPr>
              <p:spPr bwMode="auto">
                <a:xfrm>
                  <a:off x="9539" y="13008"/>
                  <a:ext cx="436"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B</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4607" name="Text Box 31"/>
                <p:cNvSpPr txBox="1">
                  <a:spLocks noChangeArrowheads="1"/>
                </p:cNvSpPr>
                <p:nvPr/>
              </p:nvSpPr>
              <p:spPr bwMode="auto">
                <a:xfrm>
                  <a:off x="8518" y="13028"/>
                  <a:ext cx="436"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N</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4608" name="Text Box 32"/>
                <p:cNvSpPr txBox="1">
                  <a:spLocks noChangeArrowheads="1"/>
                </p:cNvSpPr>
                <p:nvPr/>
              </p:nvSpPr>
              <p:spPr bwMode="auto">
                <a:xfrm>
                  <a:off x="7200" y="13038"/>
                  <a:ext cx="436"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M</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grpSp>
          <p:sp>
            <p:nvSpPr>
              <p:cNvPr id="24609" name="Text Box 33"/>
              <p:cNvSpPr txBox="1">
                <a:spLocks noChangeArrowheads="1"/>
              </p:cNvSpPr>
              <p:nvPr/>
            </p:nvSpPr>
            <p:spPr bwMode="auto">
              <a:xfrm>
                <a:off x="7844" y="11308"/>
                <a:ext cx="416"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Arial" pitchFamily="34" charset="0"/>
                    <a:ea typeface="Arial" pitchFamily="34" charset="0"/>
                    <a:cs typeface="Arial" pitchFamily="34" charset="0"/>
                  </a:rPr>
                  <a:t>0</a:t>
                </a:r>
                <a:r>
                  <a:rPr kumimoji="0" lang="en-US" sz="1100" b="0" i="0" u="none" strike="noStrike" cap="none" normalizeH="0" baseline="30000" smtClean="0">
                    <a:ln>
                      <a:noFill/>
                    </a:ln>
                    <a:solidFill>
                      <a:schemeClr val="tx1"/>
                    </a:solidFill>
                    <a:effectLst/>
                    <a:latin typeface="Calibri" pitchFamily="34" charset="0"/>
                    <a:ea typeface="Arial" pitchFamily="34" charset="0"/>
                    <a:cs typeface="Arial" pitchFamily="34" charset="0"/>
                  </a:rPr>
                  <a:t>̊</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4610" name="Text Box 34"/>
              <p:cNvSpPr txBox="1">
                <a:spLocks noChangeArrowheads="1"/>
              </p:cNvSpPr>
              <p:nvPr/>
            </p:nvSpPr>
            <p:spPr bwMode="auto">
              <a:xfrm>
                <a:off x="9420" y="12248"/>
                <a:ext cx="545"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60</a:t>
                </a:r>
                <a:r>
                  <a:rPr kumimoji="0" lang="en-US" sz="1100" b="0" i="0" u="none" strike="noStrike" cap="none" normalizeH="0" baseline="30000" smtClean="0">
                    <a:ln>
                      <a:noFill/>
                    </a:ln>
                    <a:solidFill>
                      <a:schemeClr val="tx1"/>
                    </a:solidFill>
                    <a:effectLst/>
                    <a:latin typeface="Calibri" pitchFamily="34" charset="0"/>
                    <a:ea typeface="Arial" pitchFamily="34" charset="0"/>
                    <a:cs typeface="Arial" pitchFamily="34" charset="0"/>
                  </a:rPr>
                  <a:t>̊</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4611" name="Text Box 35"/>
              <p:cNvSpPr txBox="1">
                <a:spLocks noChangeArrowheads="1"/>
              </p:cNvSpPr>
              <p:nvPr/>
            </p:nvSpPr>
            <p:spPr bwMode="auto">
              <a:xfrm>
                <a:off x="8757" y="11558"/>
                <a:ext cx="545"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30</a:t>
                </a:r>
                <a:r>
                  <a:rPr kumimoji="0" lang="en-US" sz="1100" b="0" i="0" u="none" strike="noStrike" cap="none" normalizeH="0" baseline="30000" smtClean="0">
                    <a:ln>
                      <a:noFill/>
                    </a:ln>
                    <a:solidFill>
                      <a:schemeClr val="tx1"/>
                    </a:solidFill>
                    <a:effectLst/>
                    <a:latin typeface="Calibri" pitchFamily="34" charset="0"/>
                    <a:ea typeface="Arial" pitchFamily="34" charset="0"/>
                    <a:cs typeface="Arial" pitchFamily="34" charset="0"/>
                  </a:rPr>
                  <a:t>̊</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4612" name="Text Box 36"/>
              <p:cNvSpPr txBox="1">
                <a:spLocks noChangeArrowheads="1"/>
              </p:cNvSpPr>
              <p:nvPr/>
            </p:nvSpPr>
            <p:spPr bwMode="auto">
              <a:xfrm>
                <a:off x="9687" y="13178"/>
                <a:ext cx="545"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90</a:t>
                </a:r>
                <a:r>
                  <a:rPr kumimoji="0" lang="en-US" sz="1100" b="0" i="0" u="none" strike="noStrike" cap="none" normalizeH="0" baseline="30000" smtClean="0">
                    <a:ln>
                      <a:noFill/>
                    </a:ln>
                    <a:solidFill>
                      <a:schemeClr val="tx1"/>
                    </a:solidFill>
                    <a:effectLst/>
                    <a:latin typeface="Calibri" pitchFamily="34" charset="0"/>
                    <a:ea typeface="Arial" pitchFamily="34" charset="0"/>
                    <a:cs typeface="Arial" pitchFamily="34" charset="0"/>
                  </a:rPr>
                  <a:t>̊</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4613" name="Text Box 37"/>
              <p:cNvSpPr txBox="1">
                <a:spLocks noChangeArrowheads="1"/>
              </p:cNvSpPr>
              <p:nvPr/>
            </p:nvSpPr>
            <p:spPr bwMode="auto">
              <a:xfrm>
                <a:off x="9410" y="14148"/>
                <a:ext cx="654"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120</a:t>
                </a:r>
                <a:r>
                  <a:rPr kumimoji="0" lang="en-US" sz="1100" b="0" i="0" u="none" strike="noStrike" cap="none" normalizeH="0" baseline="30000" smtClean="0">
                    <a:ln>
                      <a:noFill/>
                    </a:ln>
                    <a:solidFill>
                      <a:schemeClr val="tx1"/>
                    </a:solidFill>
                    <a:effectLst/>
                    <a:latin typeface="Calibri" pitchFamily="34" charset="0"/>
                    <a:ea typeface="Arial" pitchFamily="34" charset="0"/>
                    <a:cs typeface="Arial" pitchFamily="34" charset="0"/>
                  </a:rPr>
                  <a:t>̊</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4614" name="Text Box 38"/>
              <p:cNvSpPr txBox="1">
                <a:spLocks noChangeArrowheads="1"/>
              </p:cNvSpPr>
              <p:nvPr/>
            </p:nvSpPr>
            <p:spPr bwMode="auto">
              <a:xfrm>
                <a:off x="8666" y="14828"/>
                <a:ext cx="654"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150</a:t>
                </a:r>
                <a:r>
                  <a:rPr kumimoji="0" lang="en-US" sz="1100" b="0" i="0" u="none" strike="noStrike" cap="none" normalizeH="0" baseline="30000" smtClean="0">
                    <a:ln>
                      <a:noFill/>
                    </a:ln>
                    <a:solidFill>
                      <a:schemeClr val="tx1"/>
                    </a:solidFill>
                    <a:effectLst/>
                    <a:latin typeface="Calibri" pitchFamily="34" charset="0"/>
                    <a:ea typeface="Arial" pitchFamily="34" charset="0"/>
                    <a:cs typeface="Arial" pitchFamily="34" charset="0"/>
                  </a:rPr>
                  <a:t>̊</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4615" name="Text Box 39"/>
              <p:cNvSpPr txBox="1">
                <a:spLocks noChangeArrowheads="1"/>
              </p:cNvSpPr>
              <p:nvPr/>
            </p:nvSpPr>
            <p:spPr bwMode="auto">
              <a:xfrm>
                <a:off x="7735" y="15078"/>
                <a:ext cx="654"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180</a:t>
                </a:r>
                <a:r>
                  <a:rPr kumimoji="0" lang="en-US" sz="1100" b="0" i="0" u="none" strike="noStrike" cap="none" normalizeH="0" baseline="30000" smtClean="0">
                    <a:ln>
                      <a:noFill/>
                    </a:ln>
                    <a:solidFill>
                      <a:schemeClr val="tx1"/>
                    </a:solidFill>
                    <a:effectLst/>
                    <a:latin typeface="Calibri" pitchFamily="34" charset="0"/>
                    <a:ea typeface="Arial" pitchFamily="34" charset="0"/>
                    <a:cs typeface="Arial" pitchFamily="34" charset="0"/>
                  </a:rPr>
                  <a:t>̊</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4616" name="Text Box 40"/>
              <p:cNvSpPr txBox="1">
                <a:spLocks noChangeArrowheads="1"/>
              </p:cNvSpPr>
              <p:nvPr/>
            </p:nvSpPr>
            <p:spPr bwMode="auto">
              <a:xfrm>
                <a:off x="6655" y="14848"/>
                <a:ext cx="763"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210</a:t>
                </a:r>
                <a:r>
                  <a:rPr kumimoji="0" lang="en-US" sz="1100" b="0" i="0" u="none" strike="noStrike" cap="none" normalizeH="0" baseline="30000" smtClean="0">
                    <a:ln>
                      <a:noFill/>
                    </a:ln>
                    <a:solidFill>
                      <a:schemeClr val="tx1"/>
                    </a:solidFill>
                    <a:effectLst/>
                    <a:latin typeface="Calibri" pitchFamily="34" charset="0"/>
                    <a:ea typeface="Arial" pitchFamily="34" charset="0"/>
                    <a:cs typeface="Arial" pitchFamily="34" charset="0"/>
                  </a:rPr>
                  <a:t>̊</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4617" name="Text Box 41"/>
              <p:cNvSpPr txBox="1">
                <a:spLocks noChangeArrowheads="1"/>
              </p:cNvSpPr>
              <p:nvPr/>
            </p:nvSpPr>
            <p:spPr bwMode="auto">
              <a:xfrm>
                <a:off x="5952" y="14148"/>
                <a:ext cx="654"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240</a:t>
                </a:r>
                <a:r>
                  <a:rPr kumimoji="0" lang="en-US" sz="1100" b="0" i="0" u="none" strike="noStrike" cap="none" normalizeH="0" baseline="30000" smtClean="0">
                    <a:ln>
                      <a:noFill/>
                    </a:ln>
                    <a:solidFill>
                      <a:schemeClr val="tx1"/>
                    </a:solidFill>
                    <a:effectLst/>
                    <a:latin typeface="Calibri" pitchFamily="34" charset="0"/>
                    <a:ea typeface="Arial" pitchFamily="34" charset="0"/>
                    <a:cs typeface="Arial" pitchFamily="34" charset="0"/>
                  </a:rPr>
                  <a:t>̊</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4618" name="Text Box 42"/>
              <p:cNvSpPr txBox="1">
                <a:spLocks noChangeArrowheads="1"/>
              </p:cNvSpPr>
              <p:nvPr/>
            </p:nvSpPr>
            <p:spPr bwMode="auto">
              <a:xfrm>
                <a:off x="5724" y="13208"/>
                <a:ext cx="654"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270</a:t>
                </a:r>
                <a:r>
                  <a:rPr kumimoji="0" lang="en-US" sz="1100" b="0" i="0" u="none" strike="noStrike" cap="none" normalizeH="0" baseline="30000" smtClean="0">
                    <a:ln>
                      <a:noFill/>
                    </a:ln>
                    <a:solidFill>
                      <a:schemeClr val="tx1"/>
                    </a:solidFill>
                    <a:effectLst/>
                    <a:latin typeface="Calibri" pitchFamily="34" charset="0"/>
                    <a:ea typeface="Arial" pitchFamily="34" charset="0"/>
                    <a:cs typeface="Arial" pitchFamily="34" charset="0"/>
                  </a:rPr>
                  <a:t>̊</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4619" name="Text Box 43"/>
              <p:cNvSpPr txBox="1">
                <a:spLocks noChangeArrowheads="1"/>
              </p:cNvSpPr>
              <p:nvPr/>
            </p:nvSpPr>
            <p:spPr bwMode="auto">
              <a:xfrm>
                <a:off x="6002" y="12248"/>
                <a:ext cx="654"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300</a:t>
                </a:r>
                <a:r>
                  <a:rPr kumimoji="0" lang="en-US" sz="1100" b="0" i="0" u="none" strike="noStrike" cap="none" normalizeH="0" baseline="30000" smtClean="0">
                    <a:ln>
                      <a:noFill/>
                    </a:ln>
                    <a:solidFill>
                      <a:schemeClr val="tx1"/>
                    </a:solidFill>
                    <a:effectLst/>
                    <a:latin typeface="Calibri" pitchFamily="34" charset="0"/>
                    <a:ea typeface="Arial" pitchFamily="34" charset="0"/>
                    <a:cs typeface="Arial" pitchFamily="34" charset="0"/>
                  </a:rPr>
                  <a:t>̊</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4620" name="Text Box 44"/>
              <p:cNvSpPr txBox="1">
                <a:spLocks noChangeArrowheads="1"/>
              </p:cNvSpPr>
              <p:nvPr/>
            </p:nvSpPr>
            <p:spPr bwMode="auto">
              <a:xfrm>
                <a:off x="6736" y="11498"/>
                <a:ext cx="654"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330</a:t>
                </a:r>
                <a:r>
                  <a:rPr kumimoji="0" lang="en-US" sz="1100" b="0" i="0" u="none" strike="noStrike" cap="none" normalizeH="0" baseline="30000" smtClean="0">
                    <a:ln>
                      <a:noFill/>
                    </a:ln>
                    <a:solidFill>
                      <a:schemeClr val="tx1"/>
                    </a:solidFill>
                    <a:effectLst/>
                    <a:latin typeface="Calibri" pitchFamily="34" charset="0"/>
                    <a:ea typeface="Arial" pitchFamily="34" charset="0"/>
                    <a:cs typeface="Arial" pitchFamily="34" charset="0"/>
                  </a:rPr>
                  <a:t>̊</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grpSp>
        <p:sp>
          <p:nvSpPr>
            <p:cNvPr id="24621" name="Rectangle 45"/>
            <p:cNvSpPr>
              <a:spLocks noChangeArrowheads="1"/>
            </p:cNvSpPr>
            <p:nvPr/>
          </p:nvSpPr>
          <p:spPr bwMode="auto">
            <a:xfrm>
              <a:off x="6032" y="11268"/>
              <a:ext cx="4656" cy="4320"/>
            </a:xfrm>
            <a:prstGeom prst="rect">
              <a:avLst/>
            </a:prstGeom>
            <a:noFill/>
            <a:ln w="1270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ar-IQ"/>
            </a:p>
          </p:txBody>
        </p:sp>
      </p:grpSp>
      <p:sp>
        <p:nvSpPr>
          <p:cNvPr id="48" name="Rectangle 47"/>
          <p:cNvSpPr/>
          <p:nvPr/>
        </p:nvSpPr>
        <p:spPr>
          <a:xfrm>
            <a:off x="233671" y="457200"/>
            <a:ext cx="7157729" cy="769441"/>
          </a:xfrm>
          <a:prstGeom prst="rect">
            <a:avLst/>
          </a:prstGeom>
        </p:spPr>
        <p:txBody>
          <a:bodyPr wrap="none">
            <a:spAutoFit/>
          </a:bodyPr>
          <a:lstStyle/>
          <a:p>
            <a:pPr lvl="3" algn="justLow" fontAlgn="base">
              <a:spcBef>
                <a:spcPct val="0"/>
              </a:spcBef>
              <a:spcAft>
                <a:spcPct val="0"/>
              </a:spcAft>
              <a:buSzPct val="100000"/>
            </a:pPr>
            <a:r>
              <a:rPr lang="en-US" sz="4400" dirty="0" err="1" smtClean="0">
                <a:solidFill>
                  <a:schemeClr val="tx2">
                    <a:satMod val="130000"/>
                  </a:schemeClr>
                </a:solidFill>
                <a:effectLst>
                  <a:outerShdw blurRad="50000" dist="30000" dir="5400000" algn="tl" rotWithShape="0">
                    <a:srgbClr val="000000">
                      <a:alpha val="30000"/>
                    </a:srgbClr>
                  </a:outerShdw>
                </a:effectLst>
                <a:latin typeface="AR ESSENCE" pitchFamily="2" charset="0"/>
                <a:ea typeface="+mj-ea"/>
                <a:cs typeface="+mj-cs"/>
              </a:rPr>
              <a:t>Azimuthal</a:t>
            </a:r>
            <a:r>
              <a:rPr lang="en-US" sz="4400" dirty="0" smtClean="0">
                <a:solidFill>
                  <a:schemeClr val="tx2">
                    <a:satMod val="130000"/>
                  </a:schemeClr>
                </a:solidFill>
                <a:effectLst>
                  <a:outerShdw blurRad="50000" dist="30000" dir="5400000" algn="tl" rotWithShape="0">
                    <a:srgbClr val="000000">
                      <a:alpha val="30000"/>
                    </a:srgbClr>
                  </a:outerShdw>
                </a:effectLst>
                <a:latin typeface="AR ESSENCE" pitchFamily="2" charset="0"/>
                <a:ea typeface="+mj-ea"/>
                <a:cs typeface="+mj-cs"/>
              </a:rPr>
              <a:t> resistivity survey</a:t>
            </a:r>
          </a:p>
        </p:txBody>
      </p:sp>
      <p:sp>
        <p:nvSpPr>
          <p:cNvPr id="49" name="Rectangle 48"/>
          <p:cNvSpPr/>
          <p:nvPr/>
        </p:nvSpPr>
        <p:spPr>
          <a:xfrm>
            <a:off x="-914400" y="1367135"/>
            <a:ext cx="6067687" cy="461665"/>
          </a:xfrm>
          <a:prstGeom prst="rect">
            <a:avLst/>
          </a:prstGeom>
        </p:spPr>
        <p:txBody>
          <a:bodyPr wrap="none">
            <a:spAutoFit/>
          </a:bodyPr>
          <a:lstStyle/>
          <a:p>
            <a:pPr lvl="3" algn="justLow" fontAlgn="base">
              <a:spcBef>
                <a:spcPct val="0"/>
              </a:spcBef>
              <a:spcAft>
                <a:spcPct val="0"/>
              </a:spcAft>
              <a:buSzPct val="100000"/>
            </a:pPr>
            <a:r>
              <a:rPr lang="en-US" sz="2400" dirty="0" err="1" smtClean="0">
                <a:solidFill>
                  <a:srgbClr val="FF0000"/>
                </a:solidFill>
                <a:effectLst>
                  <a:outerShdw blurRad="50000" dist="30000" dir="5400000" algn="tl" rotWithShape="0">
                    <a:srgbClr val="000000">
                      <a:alpha val="30000"/>
                    </a:srgbClr>
                  </a:outerShdw>
                </a:effectLst>
                <a:latin typeface="AR ESSENCE" pitchFamily="2" charset="0"/>
                <a:ea typeface="+mj-ea"/>
                <a:cs typeface="+mj-cs"/>
              </a:rPr>
              <a:t>Symmettrical</a:t>
            </a:r>
            <a:r>
              <a:rPr lang="en-US" sz="2400" dirty="0" smtClean="0">
                <a:solidFill>
                  <a:srgbClr val="FF0000"/>
                </a:solidFill>
                <a:effectLst>
                  <a:outerShdw blurRad="50000" dist="30000" dir="5400000" algn="tl" rotWithShape="0">
                    <a:srgbClr val="000000">
                      <a:alpha val="30000"/>
                    </a:srgbClr>
                  </a:outerShdw>
                </a:effectLst>
                <a:latin typeface="AR ESSENCE" pitchFamily="2" charset="0"/>
                <a:ea typeface="+mj-ea"/>
                <a:cs typeface="+mj-cs"/>
              </a:rPr>
              <a:t> </a:t>
            </a:r>
            <a:r>
              <a:rPr lang="en-US" sz="2400" dirty="0" err="1" smtClean="0">
                <a:solidFill>
                  <a:srgbClr val="FF0000"/>
                </a:solidFill>
                <a:effectLst>
                  <a:outerShdw blurRad="50000" dist="30000" dir="5400000" algn="tl" rotWithShape="0">
                    <a:srgbClr val="000000">
                      <a:alpha val="30000"/>
                    </a:srgbClr>
                  </a:outerShdw>
                </a:effectLst>
                <a:latin typeface="AR ESSENCE" pitchFamily="2" charset="0"/>
                <a:ea typeface="+mj-ea"/>
                <a:cs typeface="+mj-cs"/>
              </a:rPr>
              <a:t>azimuthal</a:t>
            </a:r>
            <a:r>
              <a:rPr lang="en-US" sz="2400" dirty="0" smtClean="0">
                <a:solidFill>
                  <a:srgbClr val="FF0000"/>
                </a:solidFill>
                <a:effectLst>
                  <a:outerShdw blurRad="50000" dist="30000" dir="5400000" algn="tl" rotWithShape="0">
                    <a:srgbClr val="000000">
                      <a:alpha val="30000"/>
                    </a:srgbClr>
                  </a:outerShdw>
                </a:effectLst>
                <a:latin typeface="AR ESSENCE" pitchFamily="2" charset="0"/>
                <a:ea typeface="+mj-ea"/>
                <a:cs typeface="+mj-cs"/>
              </a:rPr>
              <a:t> resistivity survey</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6" name="Group 2"/>
          <p:cNvGrpSpPr>
            <a:grpSpLocks/>
          </p:cNvGrpSpPr>
          <p:nvPr/>
        </p:nvGrpSpPr>
        <p:grpSpPr bwMode="auto">
          <a:xfrm>
            <a:off x="4818062" y="266700"/>
            <a:ext cx="3792538" cy="6210300"/>
            <a:chOff x="3152" y="5107"/>
            <a:chExt cx="5973" cy="9780"/>
          </a:xfrm>
        </p:grpSpPr>
        <p:grpSp>
          <p:nvGrpSpPr>
            <p:cNvPr id="26627" name="Group 3"/>
            <p:cNvGrpSpPr>
              <a:grpSpLocks/>
            </p:cNvGrpSpPr>
            <p:nvPr/>
          </p:nvGrpSpPr>
          <p:grpSpPr bwMode="auto">
            <a:xfrm>
              <a:off x="3152" y="5107"/>
              <a:ext cx="5973" cy="9780"/>
              <a:chOff x="3685" y="5279"/>
              <a:chExt cx="5973" cy="9780"/>
            </a:xfrm>
          </p:grpSpPr>
          <p:grpSp>
            <p:nvGrpSpPr>
              <p:cNvPr id="26628" name="Group 4"/>
              <p:cNvGrpSpPr>
                <a:grpSpLocks/>
              </p:cNvGrpSpPr>
              <p:nvPr/>
            </p:nvGrpSpPr>
            <p:grpSpPr bwMode="auto">
              <a:xfrm>
                <a:off x="4164" y="5404"/>
                <a:ext cx="4902" cy="4535"/>
                <a:chOff x="3817" y="3018"/>
                <a:chExt cx="4902" cy="4535"/>
              </a:xfrm>
            </p:grpSpPr>
            <p:sp>
              <p:nvSpPr>
                <p:cNvPr id="26629" name="Text Box 5"/>
                <p:cNvSpPr txBox="1">
                  <a:spLocks noChangeArrowheads="1"/>
                </p:cNvSpPr>
                <p:nvPr/>
              </p:nvSpPr>
              <p:spPr bwMode="auto">
                <a:xfrm>
                  <a:off x="5963" y="3203"/>
                  <a:ext cx="418" cy="34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A</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6630" name="Text Box 6"/>
                <p:cNvSpPr txBox="1">
                  <a:spLocks noChangeArrowheads="1"/>
                </p:cNvSpPr>
                <p:nvPr/>
              </p:nvSpPr>
              <p:spPr bwMode="auto">
                <a:xfrm>
                  <a:off x="6057" y="4703"/>
                  <a:ext cx="418" cy="34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B</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6631" name="Text Box 7"/>
                <p:cNvSpPr txBox="1">
                  <a:spLocks noChangeArrowheads="1"/>
                </p:cNvSpPr>
                <p:nvPr/>
              </p:nvSpPr>
              <p:spPr bwMode="auto">
                <a:xfrm>
                  <a:off x="5997" y="4298"/>
                  <a:ext cx="418" cy="34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N</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6632" name="Text Box 8"/>
                <p:cNvSpPr txBox="1">
                  <a:spLocks noChangeArrowheads="1"/>
                </p:cNvSpPr>
                <p:nvPr/>
              </p:nvSpPr>
              <p:spPr bwMode="auto">
                <a:xfrm>
                  <a:off x="5982" y="3758"/>
                  <a:ext cx="419" cy="34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M</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6633" name="Text Box 9"/>
                <p:cNvSpPr txBox="1">
                  <a:spLocks noChangeArrowheads="1"/>
                </p:cNvSpPr>
                <p:nvPr/>
              </p:nvSpPr>
              <p:spPr bwMode="auto">
                <a:xfrm>
                  <a:off x="6147" y="3018"/>
                  <a:ext cx="399" cy="34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Arial" pitchFamily="34" charset="0"/>
                      <a:ea typeface="Arial" pitchFamily="34" charset="0"/>
                      <a:cs typeface="Arial" pitchFamily="34" charset="0"/>
                    </a:rPr>
                    <a:t>0</a:t>
                  </a:r>
                  <a:r>
                    <a:rPr kumimoji="0" lang="en-US" sz="1100" b="0" i="0" u="none" strike="noStrike" cap="none" normalizeH="0" baseline="30000" smtClean="0">
                      <a:ln>
                        <a:noFill/>
                      </a:ln>
                      <a:solidFill>
                        <a:schemeClr val="tx1"/>
                      </a:solidFill>
                      <a:effectLst/>
                      <a:latin typeface="Calibri" pitchFamily="34" charset="0"/>
                      <a:ea typeface="Arial" pitchFamily="34" charset="0"/>
                      <a:cs typeface="Arial" pitchFamily="34" charset="0"/>
                    </a:rPr>
                    <a:t>̊</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6634" name="Text Box 10"/>
                <p:cNvSpPr txBox="1">
                  <a:spLocks noChangeArrowheads="1"/>
                </p:cNvSpPr>
                <p:nvPr/>
              </p:nvSpPr>
              <p:spPr bwMode="auto">
                <a:xfrm>
                  <a:off x="7899" y="4058"/>
                  <a:ext cx="523" cy="34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60</a:t>
                  </a:r>
                  <a:r>
                    <a:rPr kumimoji="0" lang="en-US" sz="1100" b="0" i="0" u="none" strike="noStrike" cap="none" normalizeH="0" baseline="30000" smtClean="0">
                      <a:ln>
                        <a:noFill/>
                      </a:ln>
                      <a:solidFill>
                        <a:schemeClr val="tx1"/>
                      </a:solidFill>
                      <a:effectLst/>
                      <a:latin typeface="Calibri" pitchFamily="34" charset="0"/>
                      <a:ea typeface="Arial" pitchFamily="34" charset="0"/>
                      <a:cs typeface="Arial" pitchFamily="34" charset="0"/>
                    </a:rPr>
                    <a:t>̊</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6635" name="Text Box 11"/>
                <p:cNvSpPr txBox="1">
                  <a:spLocks noChangeArrowheads="1"/>
                </p:cNvSpPr>
                <p:nvPr/>
              </p:nvSpPr>
              <p:spPr bwMode="auto">
                <a:xfrm>
                  <a:off x="7082" y="3278"/>
                  <a:ext cx="523" cy="34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30</a:t>
                  </a:r>
                  <a:r>
                    <a:rPr kumimoji="0" lang="en-US" sz="1100" b="0" i="0" u="none" strike="noStrike" cap="none" normalizeH="0" baseline="30000" smtClean="0">
                      <a:ln>
                        <a:noFill/>
                      </a:ln>
                      <a:solidFill>
                        <a:schemeClr val="tx1"/>
                      </a:solidFill>
                      <a:effectLst/>
                      <a:latin typeface="Calibri" pitchFamily="34" charset="0"/>
                      <a:ea typeface="Arial" pitchFamily="34" charset="0"/>
                      <a:cs typeface="Arial" pitchFamily="34" charset="0"/>
                    </a:rPr>
                    <a:t>̊</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6636" name="Text Box 12"/>
                <p:cNvSpPr txBox="1">
                  <a:spLocks noChangeArrowheads="1"/>
                </p:cNvSpPr>
                <p:nvPr/>
              </p:nvSpPr>
              <p:spPr bwMode="auto">
                <a:xfrm>
                  <a:off x="8196" y="5108"/>
                  <a:ext cx="523" cy="34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90</a:t>
                  </a:r>
                  <a:r>
                    <a:rPr kumimoji="0" lang="en-US" sz="1100" b="0" i="0" u="none" strike="noStrike" cap="none" normalizeH="0" baseline="30000" smtClean="0">
                      <a:ln>
                        <a:noFill/>
                      </a:ln>
                      <a:solidFill>
                        <a:schemeClr val="tx1"/>
                      </a:solidFill>
                      <a:effectLst/>
                      <a:latin typeface="Calibri" pitchFamily="34" charset="0"/>
                      <a:ea typeface="Arial" pitchFamily="34" charset="0"/>
                      <a:cs typeface="Arial" pitchFamily="34" charset="0"/>
                    </a:rPr>
                    <a:t>̊</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6637" name="Text Box 13"/>
                <p:cNvSpPr txBox="1">
                  <a:spLocks noChangeArrowheads="1"/>
                </p:cNvSpPr>
                <p:nvPr/>
              </p:nvSpPr>
              <p:spPr bwMode="auto">
                <a:xfrm>
                  <a:off x="7884" y="6203"/>
                  <a:ext cx="628" cy="34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120</a:t>
                  </a:r>
                  <a:r>
                    <a:rPr kumimoji="0" lang="en-US" sz="1100" b="0" i="0" u="none" strike="noStrike" cap="none" normalizeH="0" baseline="30000" smtClean="0">
                      <a:ln>
                        <a:noFill/>
                      </a:ln>
                      <a:solidFill>
                        <a:schemeClr val="tx1"/>
                      </a:solidFill>
                      <a:effectLst/>
                      <a:latin typeface="Calibri" pitchFamily="34" charset="0"/>
                      <a:ea typeface="Arial" pitchFamily="34" charset="0"/>
                      <a:cs typeface="Arial" pitchFamily="34" charset="0"/>
                    </a:rPr>
                    <a:t>̊</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6638" name="Text Box 14"/>
                <p:cNvSpPr txBox="1">
                  <a:spLocks noChangeArrowheads="1"/>
                </p:cNvSpPr>
                <p:nvPr/>
              </p:nvSpPr>
              <p:spPr bwMode="auto">
                <a:xfrm>
                  <a:off x="7106" y="6938"/>
                  <a:ext cx="628" cy="34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150</a:t>
                  </a:r>
                  <a:r>
                    <a:rPr kumimoji="0" lang="en-US" sz="1100" b="0" i="0" u="none" strike="noStrike" cap="none" normalizeH="0" baseline="30000" smtClean="0">
                      <a:ln>
                        <a:noFill/>
                      </a:ln>
                      <a:solidFill>
                        <a:schemeClr val="tx1"/>
                      </a:solidFill>
                      <a:effectLst/>
                      <a:latin typeface="Calibri" pitchFamily="34" charset="0"/>
                      <a:ea typeface="Arial" pitchFamily="34" charset="0"/>
                      <a:cs typeface="Arial" pitchFamily="34" charset="0"/>
                    </a:rPr>
                    <a:t>̊</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6639" name="Text Box 15"/>
                <p:cNvSpPr txBox="1">
                  <a:spLocks noChangeArrowheads="1"/>
                </p:cNvSpPr>
                <p:nvPr/>
              </p:nvSpPr>
              <p:spPr bwMode="auto">
                <a:xfrm>
                  <a:off x="6001" y="7208"/>
                  <a:ext cx="628" cy="34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180</a:t>
                  </a:r>
                  <a:r>
                    <a:rPr kumimoji="0" lang="en-US" sz="1100" b="0" i="0" u="none" strike="noStrike" cap="none" normalizeH="0" baseline="30000" smtClean="0">
                      <a:ln>
                        <a:noFill/>
                      </a:ln>
                      <a:solidFill>
                        <a:schemeClr val="tx1"/>
                      </a:solidFill>
                      <a:effectLst/>
                      <a:latin typeface="Calibri" pitchFamily="34" charset="0"/>
                      <a:ea typeface="Arial" pitchFamily="34" charset="0"/>
                      <a:cs typeface="Arial" pitchFamily="34" charset="0"/>
                    </a:rPr>
                    <a:t>̊</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6640" name="Text Box 16"/>
                <p:cNvSpPr txBox="1">
                  <a:spLocks noChangeArrowheads="1"/>
                </p:cNvSpPr>
                <p:nvPr/>
              </p:nvSpPr>
              <p:spPr bwMode="auto">
                <a:xfrm>
                  <a:off x="4843" y="6968"/>
                  <a:ext cx="732" cy="34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210</a:t>
                  </a:r>
                  <a:r>
                    <a:rPr kumimoji="0" lang="en-US" sz="1100" b="0" i="0" u="none" strike="noStrike" cap="none" normalizeH="0" baseline="30000" smtClean="0">
                      <a:ln>
                        <a:noFill/>
                      </a:ln>
                      <a:solidFill>
                        <a:schemeClr val="tx1"/>
                      </a:solidFill>
                      <a:effectLst/>
                      <a:latin typeface="Calibri" pitchFamily="34" charset="0"/>
                      <a:ea typeface="Arial" pitchFamily="34" charset="0"/>
                      <a:cs typeface="Arial" pitchFamily="34" charset="0"/>
                    </a:rPr>
                    <a:t>̊</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6641" name="Text Box 17"/>
                <p:cNvSpPr txBox="1">
                  <a:spLocks noChangeArrowheads="1"/>
                </p:cNvSpPr>
                <p:nvPr/>
              </p:nvSpPr>
              <p:spPr bwMode="auto">
                <a:xfrm>
                  <a:off x="4050" y="6218"/>
                  <a:ext cx="628" cy="34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240</a:t>
                  </a:r>
                  <a:r>
                    <a:rPr kumimoji="0" lang="en-US" sz="1100" b="0" i="0" u="none" strike="noStrike" cap="none" normalizeH="0" baseline="30000" smtClean="0">
                      <a:ln>
                        <a:noFill/>
                      </a:ln>
                      <a:solidFill>
                        <a:schemeClr val="tx1"/>
                      </a:solidFill>
                      <a:effectLst/>
                      <a:latin typeface="Calibri" pitchFamily="34" charset="0"/>
                      <a:ea typeface="Arial" pitchFamily="34" charset="0"/>
                      <a:cs typeface="Arial" pitchFamily="34" charset="0"/>
                    </a:rPr>
                    <a:t>̊</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6642" name="Text Box 18"/>
                <p:cNvSpPr txBox="1">
                  <a:spLocks noChangeArrowheads="1"/>
                </p:cNvSpPr>
                <p:nvPr/>
              </p:nvSpPr>
              <p:spPr bwMode="auto">
                <a:xfrm>
                  <a:off x="3817" y="5123"/>
                  <a:ext cx="628" cy="34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270</a:t>
                  </a:r>
                  <a:r>
                    <a:rPr kumimoji="0" lang="en-US" sz="1100" b="0" i="0" u="none" strike="noStrike" cap="none" normalizeH="0" baseline="30000" smtClean="0">
                      <a:ln>
                        <a:noFill/>
                      </a:ln>
                      <a:solidFill>
                        <a:schemeClr val="tx1"/>
                      </a:solidFill>
                      <a:effectLst/>
                      <a:latin typeface="Calibri" pitchFamily="34" charset="0"/>
                      <a:ea typeface="Arial" pitchFamily="34" charset="0"/>
                      <a:cs typeface="Arial" pitchFamily="34" charset="0"/>
                    </a:rPr>
                    <a:t>̊</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6643" name="Text Box 19"/>
                <p:cNvSpPr txBox="1">
                  <a:spLocks noChangeArrowheads="1"/>
                </p:cNvSpPr>
                <p:nvPr/>
              </p:nvSpPr>
              <p:spPr bwMode="auto">
                <a:xfrm>
                  <a:off x="4106" y="4043"/>
                  <a:ext cx="628" cy="34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300</a:t>
                  </a:r>
                  <a:r>
                    <a:rPr kumimoji="0" lang="en-US" sz="1100" b="0" i="0" u="none" strike="noStrike" cap="none" normalizeH="0" baseline="30000" smtClean="0">
                      <a:ln>
                        <a:noFill/>
                      </a:ln>
                      <a:solidFill>
                        <a:schemeClr val="tx1"/>
                      </a:solidFill>
                      <a:effectLst/>
                      <a:latin typeface="Calibri" pitchFamily="34" charset="0"/>
                      <a:ea typeface="Arial" pitchFamily="34" charset="0"/>
                      <a:cs typeface="Arial" pitchFamily="34" charset="0"/>
                    </a:rPr>
                    <a:t>̊</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6644" name="Text Box 20"/>
                <p:cNvSpPr txBox="1">
                  <a:spLocks noChangeArrowheads="1"/>
                </p:cNvSpPr>
                <p:nvPr/>
              </p:nvSpPr>
              <p:spPr bwMode="auto">
                <a:xfrm>
                  <a:off x="4971" y="3278"/>
                  <a:ext cx="628" cy="34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330</a:t>
                  </a:r>
                  <a:r>
                    <a:rPr kumimoji="0" lang="en-US" sz="1100" b="0" i="0" u="none" strike="noStrike" cap="none" normalizeH="0" baseline="30000" smtClean="0">
                      <a:ln>
                        <a:noFill/>
                      </a:ln>
                      <a:solidFill>
                        <a:schemeClr val="tx1"/>
                      </a:solidFill>
                      <a:effectLst/>
                      <a:latin typeface="Calibri" pitchFamily="34" charset="0"/>
                      <a:ea typeface="Arial" pitchFamily="34" charset="0"/>
                      <a:cs typeface="Arial" pitchFamily="34" charset="0"/>
                    </a:rPr>
                    <a:t>̊</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26645" name="Group 21"/>
                <p:cNvGrpSpPr>
                  <a:grpSpLocks/>
                </p:cNvGrpSpPr>
                <p:nvPr/>
              </p:nvGrpSpPr>
              <p:grpSpPr bwMode="auto">
                <a:xfrm>
                  <a:off x="4426" y="3398"/>
                  <a:ext cx="3815" cy="3780"/>
                  <a:chOff x="2039" y="3649"/>
                  <a:chExt cx="7613" cy="7586"/>
                </a:xfrm>
              </p:grpSpPr>
              <p:grpSp>
                <p:nvGrpSpPr>
                  <p:cNvPr id="26646" name="Group 22"/>
                  <p:cNvGrpSpPr>
                    <a:grpSpLocks/>
                  </p:cNvGrpSpPr>
                  <p:nvPr/>
                </p:nvGrpSpPr>
                <p:grpSpPr bwMode="auto">
                  <a:xfrm>
                    <a:off x="5854" y="3649"/>
                    <a:ext cx="4" cy="3260"/>
                    <a:chOff x="6046" y="11858"/>
                    <a:chExt cx="5" cy="3402"/>
                  </a:xfrm>
                </p:grpSpPr>
                <p:sp>
                  <p:nvSpPr>
                    <p:cNvPr id="26647" name="Line 23"/>
                    <p:cNvSpPr>
                      <a:spLocks noChangeShapeType="1"/>
                    </p:cNvSpPr>
                    <p:nvPr/>
                  </p:nvSpPr>
                  <p:spPr bwMode="auto">
                    <a:xfrm>
                      <a:off x="6051" y="11858"/>
                      <a:ext cx="0" cy="3402"/>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6648" name="Line 24"/>
                    <p:cNvSpPr>
                      <a:spLocks noChangeShapeType="1"/>
                    </p:cNvSpPr>
                    <p:nvPr/>
                  </p:nvSpPr>
                  <p:spPr bwMode="auto">
                    <a:xfrm>
                      <a:off x="6046" y="11858"/>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6649" name="Line 25"/>
                    <p:cNvSpPr>
                      <a:spLocks noChangeShapeType="1"/>
                    </p:cNvSpPr>
                    <p:nvPr/>
                  </p:nvSpPr>
                  <p:spPr bwMode="auto">
                    <a:xfrm>
                      <a:off x="6050" y="14114"/>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grpSp>
              <p:grpSp>
                <p:nvGrpSpPr>
                  <p:cNvPr id="26650" name="Group 26"/>
                  <p:cNvGrpSpPr>
                    <a:grpSpLocks/>
                  </p:cNvGrpSpPr>
                  <p:nvPr/>
                </p:nvGrpSpPr>
                <p:grpSpPr bwMode="auto">
                  <a:xfrm rot="5400000">
                    <a:off x="8016" y="5798"/>
                    <a:ext cx="5" cy="3266"/>
                    <a:chOff x="6046" y="11858"/>
                    <a:chExt cx="5" cy="3402"/>
                  </a:xfrm>
                </p:grpSpPr>
                <p:sp>
                  <p:nvSpPr>
                    <p:cNvPr id="26651" name="Line 27"/>
                    <p:cNvSpPr>
                      <a:spLocks noChangeShapeType="1"/>
                    </p:cNvSpPr>
                    <p:nvPr/>
                  </p:nvSpPr>
                  <p:spPr bwMode="auto">
                    <a:xfrm>
                      <a:off x="6051" y="11858"/>
                      <a:ext cx="0" cy="3402"/>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6652" name="Line 28"/>
                    <p:cNvSpPr>
                      <a:spLocks noChangeShapeType="1"/>
                    </p:cNvSpPr>
                    <p:nvPr/>
                  </p:nvSpPr>
                  <p:spPr bwMode="auto">
                    <a:xfrm>
                      <a:off x="6046" y="11858"/>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6653" name="Line 29"/>
                    <p:cNvSpPr>
                      <a:spLocks noChangeShapeType="1"/>
                    </p:cNvSpPr>
                    <p:nvPr/>
                  </p:nvSpPr>
                  <p:spPr bwMode="auto">
                    <a:xfrm>
                      <a:off x="6050" y="14114"/>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grpSp>
              <p:grpSp>
                <p:nvGrpSpPr>
                  <p:cNvPr id="26654" name="Group 30"/>
                  <p:cNvGrpSpPr>
                    <a:grpSpLocks/>
                  </p:cNvGrpSpPr>
                  <p:nvPr/>
                </p:nvGrpSpPr>
                <p:grpSpPr bwMode="auto">
                  <a:xfrm rot="1800000">
                    <a:off x="6923" y="3925"/>
                    <a:ext cx="4" cy="3260"/>
                    <a:chOff x="6046" y="11858"/>
                    <a:chExt cx="5" cy="3402"/>
                  </a:xfrm>
                </p:grpSpPr>
                <p:sp>
                  <p:nvSpPr>
                    <p:cNvPr id="26655" name="Line 31"/>
                    <p:cNvSpPr>
                      <a:spLocks noChangeShapeType="1"/>
                    </p:cNvSpPr>
                    <p:nvPr/>
                  </p:nvSpPr>
                  <p:spPr bwMode="auto">
                    <a:xfrm>
                      <a:off x="6051" y="11858"/>
                      <a:ext cx="0" cy="3402"/>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6656" name="Line 32"/>
                    <p:cNvSpPr>
                      <a:spLocks noChangeShapeType="1"/>
                    </p:cNvSpPr>
                    <p:nvPr/>
                  </p:nvSpPr>
                  <p:spPr bwMode="auto">
                    <a:xfrm>
                      <a:off x="6046" y="11858"/>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6657" name="Line 33"/>
                    <p:cNvSpPr>
                      <a:spLocks noChangeShapeType="1"/>
                    </p:cNvSpPr>
                    <p:nvPr/>
                  </p:nvSpPr>
                  <p:spPr bwMode="auto">
                    <a:xfrm>
                      <a:off x="6050" y="14114"/>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grpSp>
              <p:grpSp>
                <p:nvGrpSpPr>
                  <p:cNvPr id="26658" name="Group 34"/>
                  <p:cNvGrpSpPr>
                    <a:grpSpLocks/>
                  </p:cNvGrpSpPr>
                  <p:nvPr/>
                </p:nvGrpSpPr>
                <p:grpSpPr bwMode="auto">
                  <a:xfrm rot="3600000">
                    <a:off x="7717" y="4719"/>
                    <a:ext cx="5" cy="3266"/>
                    <a:chOff x="6046" y="11858"/>
                    <a:chExt cx="5" cy="3402"/>
                  </a:xfrm>
                </p:grpSpPr>
                <p:sp>
                  <p:nvSpPr>
                    <p:cNvPr id="26659" name="Line 35"/>
                    <p:cNvSpPr>
                      <a:spLocks noChangeShapeType="1"/>
                    </p:cNvSpPr>
                    <p:nvPr/>
                  </p:nvSpPr>
                  <p:spPr bwMode="auto">
                    <a:xfrm>
                      <a:off x="6051" y="11858"/>
                      <a:ext cx="0" cy="3402"/>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6660" name="Line 36"/>
                    <p:cNvSpPr>
                      <a:spLocks noChangeShapeType="1"/>
                    </p:cNvSpPr>
                    <p:nvPr/>
                  </p:nvSpPr>
                  <p:spPr bwMode="auto">
                    <a:xfrm>
                      <a:off x="6046" y="11858"/>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6661" name="Line 37"/>
                    <p:cNvSpPr>
                      <a:spLocks noChangeShapeType="1"/>
                    </p:cNvSpPr>
                    <p:nvPr/>
                  </p:nvSpPr>
                  <p:spPr bwMode="auto">
                    <a:xfrm>
                      <a:off x="6050" y="14114"/>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grpSp>
              <p:grpSp>
                <p:nvGrpSpPr>
                  <p:cNvPr id="26662" name="Group 38"/>
                  <p:cNvGrpSpPr>
                    <a:grpSpLocks/>
                  </p:cNvGrpSpPr>
                  <p:nvPr/>
                </p:nvGrpSpPr>
                <p:grpSpPr bwMode="auto">
                  <a:xfrm rot="7200000">
                    <a:off x="3966" y="4690"/>
                    <a:ext cx="4" cy="3266"/>
                    <a:chOff x="6046" y="11858"/>
                    <a:chExt cx="5" cy="3402"/>
                  </a:xfrm>
                </p:grpSpPr>
                <p:sp>
                  <p:nvSpPr>
                    <p:cNvPr id="26663" name="Line 39"/>
                    <p:cNvSpPr>
                      <a:spLocks noChangeShapeType="1"/>
                    </p:cNvSpPr>
                    <p:nvPr/>
                  </p:nvSpPr>
                  <p:spPr bwMode="auto">
                    <a:xfrm>
                      <a:off x="6051" y="11858"/>
                      <a:ext cx="0" cy="3402"/>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6664" name="Line 40"/>
                    <p:cNvSpPr>
                      <a:spLocks noChangeShapeType="1"/>
                    </p:cNvSpPr>
                    <p:nvPr/>
                  </p:nvSpPr>
                  <p:spPr bwMode="auto">
                    <a:xfrm>
                      <a:off x="6046" y="11858"/>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6665" name="Line 41"/>
                    <p:cNvSpPr>
                      <a:spLocks noChangeShapeType="1"/>
                    </p:cNvSpPr>
                    <p:nvPr/>
                  </p:nvSpPr>
                  <p:spPr bwMode="auto">
                    <a:xfrm>
                      <a:off x="6050" y="14114"/>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grpSp>
              <p:grpSp>
                <p:nvGrpSpPr>
                  <p:cNvPr id="26666" name="Group 42"/>
                  <p:cNvGrpSpPr>
                    <a:grpSpLocks/>
                  </p:cNvGrpSpPr>
                  <p:nvPr/>
                </p:nvGrpSpPr>
                <p:grpSpPr bwMode="auto">
                  <a:xfrm rot="9000000">
                    <a:off x="4775" y="3925"/>
                    <a:ext cx="5" cy="3260"/>
                    <a:chOff x="6046" y="11858"/>
                    <a:chExt cx="5" cy="3402"/>
                  </a:xfrm>
                </p:grpSpPr>
                <p:sp>
                  <p:nvSpPr>
                    <p:cNvPr id="26667" name="Line 43"/>
                    <p:cNvSpPr>
                      <a:spLocks noChangeShapeType="1"/>
                    </p:cNvSpPr>
                    <p:nvPr/>
                  </p:nvSpPr>
                  <p:spPr bwMode="auto">
                    <a:xfrm>
                      <a:off x="6051" y="11858"/>
                      <a:ext cx="0" cy="3402"/>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6668" name="Line 44"/>
                    <p:cNvSpPr>
                      <a:spLocks noChangeShapeType="1"/>
                    </p:cNvSpPr>
                    <p:nvPr/>
                  </p:nvSpPr>
                  <p:spPr bwMode="auto">
                    <a:xfrm>
                      <a:off x="6046" y="11858"/>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6669" name="Line 45"/>
                    <p:cNvSpPr>
                      <a:spLocks noChangeShapeType="1"/>
                    </p:cNvSpPr>
                    <p:nvPr/>
                  </p:nvSpPr>
                  <p:spPr bwMode="auto">
                    <a:xfrm>
                      <a:off x="6050" y="14114"/>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grpSp>
              <p:grpSp>
                <p:nvGrpSpPr>
                  <p:cNvPr id="26670" name="Group 46"/>
                  <p:cNvGrpSpPr>
                    <a:grpSpLocks/>
                  </p:cNvGrpSpPr>
                  <p:nvPr/>
                </p:nvGrpSpPr>
                <p:grpSpPr bwMode="auto">
                  <a:xfrm rot="5400000">
                    <a:off x="3669" y="5792"/>
                    <a:ext cx="5" cy="3266"/>
                    <a:chOff x="6046" y="11858"/>
                    <a:chExt cx="5" cy="3402"/>
                  </a:xfrm>
                </p:grpSpPr>
                <p:sp>
                  <p:nvSpPr>
                    <p:cNvPr id="26671" name="Line 47"/>
                    <p:cNvSpPr>
                      <a:spLocks noChangeShapeType="1"/>
                    </p:cNvSpPr>
                    <p:nvPr/>
                  </p:nvSpPr>
                  <p:spPr bwMode="auto">
                    <a:xfrm>
                      <a:off x="6051" y="11858"/>
                      <a:ext cx="0" cy="3402"/>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6672" name="Line 48"/>
                    <p:cNvSpPr>
                      <a:spLocks noChangeShapeType="1"/>
                    </p:cNvSpPr>
                    <p:nvPr/>
                  </p:nvSpPr>
                  <p:spPr bwMode="auto">
                    <a:xfrm>
                      <a:off x="6046" y="11858"/>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6673" name="Line 49"/>
                    <p:cNvSpPr>
                      <a:spLocks noChangeShapeType="1"/>
                    </p:cNvSpPr>
                    <p:nvPr/>
                  </p:nvSpPr>
                  <p:spPr bwMode="auto">
                    <a:xfrm>
                      <a:off x="6050" y="14114"/>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grpSp>
              <p:grpSp>
                <p:nvGrpSpPr>
                  <p:cNvPr id="26674" name="Group 50"/>
                  <p:cNvGrpSpPr>
                    <a:grpSpLocks/>
                  </p:cNvGrpSpPr>
                  <p:nvPr/>
                </p:nvGrpSpPr>
                <p:grpSpPr bwMode="auto">
                  <a:xfrm>
                    <a:off x="5856" y="7975"/>
                    <a:ext cx="4" cy="3260"/>
                    <a:chOff x="6046" y="11858"/>
                    <a:chExt cx="5" cy="3402"/>
                  </a:xfrm>
                </p:grpSpPr>
                <p:sp>
                  <p:nvSpPr>
                    <p:cNvPr id="26675" name="Line 51"/>
                    <p:cNvSpPr>
                      <a:spLocks noChangeShapeType="1"/>
                    </p:cNvSpPr>
                    <p:nvPr/>
                  </p:nvSpPr>
                  <p:spPr bwMode="auto">
                    <a:xfrm>
                      <a:off x="6051" y="11858"/>
                      <a:ext cx="0" cy="3402"/>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6676" name="Line 52"/>
                    <p:cNvSpPr>
                      <a:spLocks noChangeShapeType="1"/>
                    </p:cNvSpPr>
                    <p:nvPr/>
                  </p:nvSpPr>
                  <p:spPr bwMode="auto">
                    <a:xfrm>
                      <a:off x="6046" y="11858"/>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6677" name="Line 53"/>
                    <p:cNvSpPr>
                      <a:spLocks noChangeShapeType="1"/>
                    </p:cNvSpPr>
                    <p:nvPr/>
                  </p:nvSpPr>
                  <p:spPr bwMode="auto">
                    <a:xfrm>
                      <a:off x="6050" y="14114"/>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grpSp>
              <p:grpSp>
                <p:nvGrpSpPr>
                  <p:cNvPr id="26678" name="Group 54"/>
                  <p:cNvGrpSpPr>
                    <a:grpSpLocks/>
                  </p:cNvGrpSpPr>
                  <p:nvPr/>
                </p:nvGrpSpPr>
                <p:grpSpPr bwMode="auto">
                  <a:xfrm rot="3600000">
                    <a:off x="3951" y="6872"/>
                    <a:ext cx="5" cy="3266"/>
                    <a:chOff x="6046" y="11858"/>
                    <a:chExt cx="5" cy="3402"/>
                  </a:xfrm>
                </p:grpSpPr>
                <p:sp>
                  <p:nvSpPr>
                    <p:cNvPr id="26679" name="Line 55"/>
                    <p:cNvSpPr>
                      <a:spLocks noChangeShapeType="1"/>
                    </p:cNvSpPr>
                    <p:nvPr/>
                  </p:nvSpPr>
                  <p:spPr bwMode="auto">
                    <a:xfrm>
                      <a:off x="6051" y="11858"/>
                      <a:ext cx="0" cy="3402"/>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6680" name="Line 56"/>
                    <p:cNvSpPr>
                      <a:spLocks noChangeShapeType="1"/>
                    </p:cNvSpPr>
                    <p:nvPr/>
                  </p:nvSpPr>
                  <p:spPr bwMode="auto">
                    <a:xfrm>
                      <a:off x="6046" y="11858"/>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6681" name="Line 57"/>
                    <p:cNvSpPr>
                      <a:spLocks noChangeShapeType="1"/>
                    </p:cNvSpPr>
                    <p:nvPr/>
                  </p:nvSpPr>
                  <p:spPr bwMode="auto">
                    <a:xfrm>
                      <a:off x="6050" y="14114"/>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grpSp>
              <p:grpSp>
                <p:nvGrpSpPr>
                  <p:cNvPr id="26682" name="Group 58"/>
                  <p:cNvGrpSpPr>
                    <a:grpSpLocks/>
                  </p:cNvGrpSpPr>
                  <p:nvPr/>
                </p:nvGrpSpPr>
                <p:grpSpPr bwMode="auto">
                  <a:xfrm rot="7200000">
                    <a:off x="7732" y="6878"/>
                    <a:ext cx="4" cy="3266"/>
                    <a:chOff x="6046" y="11858"/>
                    <a:chExt cx="5" cy="3402"/>
                  </a:xfrm>
                </p:grpSpPr>
                <p:sp>
                  <p:nvSpPr>
                    <p:cNvPr id="26683" name="Line 59"/>
                    <p:cNvSpPr>
                      <a:spLocks noChangeShapeType="1"/>
                    </p:cNvSpPr>
                    <p:nvPr/>
                  </p:nvSpPr>
                  <p:spPr bwMode="auto">
                    <a:xfrm>
                      <a:off x="6051" y="11858"/>
                      <a:ext cx="0" cy="3402"/>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6684" name="Line 60"/>
                    <p:cNvSpPr>
                      <a:spLocks noChangeShapeType="1"/>
                    </p:cNvSpPr>
                    <p:nvPr/>
                  </p:nvSpPr>
                  <p:spPr bwMode="auto">
                    <a:xfrm>
                      <a:off x="6046" y="11858"/>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6685" name="Line 61"/>
                    <p:cNvSpPr>
                      <a:spLocks noChangeShapeType="1"/>
                    </p:cNvSpPr>
                    <p:nvPr/>
                  </p:nvSpPr>
                  <p:spPr bwMode="auto">
                    <a:xfrm>
                      <a:off x="6050" y="14114"/>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grpSp>
              <p:grpSp>
                <p:nvGrpSpPr>
                  <p:cNvPr id="26686" name="Group 62"/>
                  <p:cNvGrpSpPr>
                    <a:grpSpLocks/>
                  </p:cNvGrpSpPr>
                  <p:nvPr/>
                </p:nvGrpSpPr>
                <p:grpSpPr bwMode="auto">
                  <a:xfrm rot="9000000">
                    <a:off x="6950" y="7663"/>
                    <a:ext cx="5" cy="3260"/>
                    <a:chOff x="6046" y="11858"/>
                    <a:chExt cx="5" cy="3402"/>
                  </a:xfrm>
                </p:grpSpPr>
                <p:sp>
                  <p:nvSpPr>
                    <p:cNvPr id="26687" name="Line 63"/>
                    <p:cNvSpPr>
                      <a:spLocks noChangeShapeType="1"/>
                    </p:cNvSpPr>
                    <p:nvPr/>
                  </p:nvSpPr>
                  <p:spPr bwMode="auto">
                    <a:xfrm>
                      <a:off x="6051" y="11858"/>
                      <a:ext cx="0" cy="3402"/>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6688" name="Line 64"/>
                    <p:cNvSpPr>
                      <a:spLocks noChangeShapeType="1"/>
                    </p:cNvSpPr>
                    <p:nvPr/>
                  </p:nvSpPr>
                  <p:spPr bwMode="auto">
                    <a:xfrm>
                      <a:off x="6046" y="11858"/>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6689" name="Line 65"/>
                    <p:cNvSpPr>
                      <a:spLocks noChangeShapeType="1"/>
                    </p:cNvSpPr>
                    <p:nvPr/>
                  </p:nvSpPr>
                  <p:spPr bwMode="auto">
                    <a:xfrm>
                      <a:off x="6050" y="14114"/>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grpSp>
              <p:grpSp>
                <p:nvGrpSpPr>
                  <p:cNvPr id="26690" name="Group 66"/>
                  <p:cNvGrpSpPr>
                    <a:grpSpLocks/>
                  </p:cNvGrpSpPr>
                  <p:nvPr/>
                </p:nvGrpSpPr>
                <p:grpSpPr bwMode="auto">
                  <a:xfrm rot="1800000">
                    <a:off x="4764" y="7685"/>
                    <a:ext cx="4" cy="3260"/>
                    <a:chOff x="6046" y="11858"/>
                    <a:chExt cx="5" cy="3402"/>
                  </a:xfrm>
                </p:grpSpPr>
                <p:sp>
                  <p:nvSpPr>
                    <p:cNvPr id="26691" name="Line 67"/>
                    <p:cNvSpPr>
                      <a:spLocks noChangeShapeType="1"/>
                    </p:cNvSpPr>
                    <p:nvPr/>
                  </p:nvSpPr>
                  <p:spPr bwMode="auto">
                    <a:xfrm>
                      <a:off x="6051" y="11858"/>
                      <a:ext cx="0" cy="3402"/>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6692" name="Line 68"/>
                    <p:cNvSpPr>
                      <a:spLocks noChangeShapeType="1"/>
                    </p:cNvSpPr>
                    <p:nvPr/>
                  </p:nvSpPr>
                  <p:spPr bwMode="auto">
                    <a:xfrm>
                      <a:off x="6046" y="11858"/>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6693" name="Line 69"/>
                    <p:cNvSpPr>
                      <a:spLocks noChangeShapeType="1"/>
                    </p:cNvSpPr>
                    <p:nvPr/>
                  </p:nvSpPr>
                  <p:spPr bwMode="auto">
                    <a:xfrm>
                      <a:off x="6050" y="14114"/>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grpSp>
            </p:grpSp>
          </p:grpSp>
          <p:grpSp>
            <p:nvGrpSpPr>
              <p:cNvPr id="26694" name="Group 70"/>
              <p:cNvGrpSpPr>
                <a:grpSpLocks/>
              </p:cNvGrpSpPr>
              <p:nvPr/>
            </p:nvGrpSpPr>
            <p:grpSpPr bwMode="auto">
              <a:xfrm>
                <a:off x="4017" y="9984"/>
                <a:ext cx="5237" cy="4890"/>
                <a:chOff x="3610" y="7703"/>
                <a:chExt cx="5237" cy="4890"/>
              </a:xfrm>
            </p:grpSpPr>
            <p:sp>
              <p:nvSpPr>
                <p:cNvPr id="26695" name="Text Box 71"/>
                <p:cNvSpPr txBox="1">
                  <a:spLocks noChangeArrowheads="1"/>
                </p:cNvSpPr>
                <p:nvPr/>
              </p:nvSpPr>
              <p:spPr bwMode="auto">
                <a:xfrm>
                  <a:off x="5967" y="9938"/>
                  <a:ext cx="418" cy="34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A</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6696" name="Text Box 72"/>
                <p:cNvSpPr txBox="1">
                  <a:spLocks noChangeArrowheads="1"/>
                </p:cNvSpPr>
                <p:nvPr/>
              </p:nvSpPr>
              <p:spPr bwMode="auto">
                <a:xfrm>
                  <a:off x="5918" y="7898"/>
                  <a:ext cx="418" cy="34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B</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6697" name="Text Box 73"/>
                <p:cNvSpPr txBox="1">
                  <a:spLocks noChangeArrowheads="1"/>
                </p:cNvSpPr>
                <p:nvPr/>
              </p:nvSpPr>
              <p:spPr bwMode="auto">
                <a:xfrm>
                  <a:off x="5948" y="8603"/>
                  <a:ext cx="418" cy="34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N</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6698" name="Text Box 74"/>
                <p:cNvSpPr txBox="1">
                  <a:spLocks noChangeArrowheads="1"/>
                </p:cNvSpPr>
                <p:nvPr/>
              </p:nvSpPr>
              <p:spPr bwMode="auto">
                <a:xfrm>
                  <a:off x="5952" y="9263"/>
                  <a:ext cx="419" cy="34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M</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6699" name="Text Box 75"/>
                <p:cNvSpPr txBox="1">
                  <a:spLocks noChangeArrowheads="1"/>
                </p:cNvSpPr>
                <p:nvPr/>
              </p:nvSpPr>
              <p:spPr bwMode="auto">
                <a:xfrm>
                  <a:off x="6091" y="7703"/>
                  <a:ext cx="399" cy="34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Arial" pitchFamily="34" charset="0"/>
                      <a:ea typeface="Arial" pitchFamily="34" charset="0"/>
                      <a:cs typeface="Arial" pitchFamily="34" charset="0"/>
                    </a:rPr>
                    <a:t>0</a:t>
                  </a:r>
                  <a:r>
                    <a:rPr kumimoji="0" lang="en-US" sz="1100" b="0" i="0" u="none" strike="noStrike" cap="none" normalizeH="0" baseline="30000" smtClean="0">
                      <a:ln>
                        <a:noFill/>
                      </a:ln>
                      <a:solidFill>
                        <a:schemeClr val="tx1"/>
                      </a:solidFill>
                      <a:effectLst/>
                      <a:latin typeface="Calibri" pitchFamily="34" charset="0"/>
                      <a:ea typeface="Arial" pitchFamily="34" charset="0"/>
                      <a:cs typeface="Arial" pitchFamily="34" charset="0"/>
                    </a:rPr>
                    <a:t>̊</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6700" name="Text Box 76"/>
                <p:cNvSpPr txBox="1">
                  <a:spLocks noChangeArrowheads="1"/>
                </p:cNvSpPr>
                <p:nvPr/>
              </p:nvSpPr>
              <p:spPr bwMode="auto">
                <a:xfrm>
                  <a:off x="8042" y="8828"/>
                  <a:ext cx="523" cy="34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60</a:t>
                  </a:r>
                  <a:r>
                    <a:rPr kumimoji="0" lang="en-US" sz="1100" b="0" i="0" u="none" strike="noStrike" cap="none" normalizeH="0" baseline="30000" smtClean="0">
                      <a:ln>
                        <a:noFill/>
                      </a:ln>
                      <a:solidFill>
                        <a:schemeClr val="tx1"/>
                      </a:solidFill>
                      <a:effectLst/>
                      <a:latin typeface="Calibri" pitchFamily="34" charset="0"/>
                      <a:ea typeface="Arial" pitchFamily="34" charset="0"/>
                      <a:cs typeface="Arial" pitchFamily="34" charset="0"/>
                    </a:rPr>
                    <a:t>̊</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6701" name="Text Box 77"/>
                <p:cNvSpPr txBox="1">
                  <a:spLocks noChangeArrowheads="1"/>
                </p:cNvSpPr>
                <p:nvPr/>
              </p:nvSpPr>
              <p:spPr bwMode="auto">
                <a:xfrm>
                  <a:off x="7121" y="8003"/>
                  <a:ext cx="523" cy="34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30</a:t>
                  </a:r>
                  <a:r>
                    <a:rPr kumimoji="0" lang="en-US" sz="1100" b="0" i="0" u="none" strike="noStrike" cap="none" normalizeH="0" baseline="30000" smtClean="0">
                      <a:ln>
                        <a:noFill/>
                      </a:ln>
                      <a:solidFill>
                        <a:schemeClr val="tx1"/>
                      </a:solidFill>
                      <a:effectLst/>
                      <a:latin typeface="Calibri" pitchFamily="34" charset="0"/>
                      <a:ea typeface="Arial" pitchFamily="34" charset="0"/>
                      <a:cs typeface="Arial" pitchFamily="34" charset="0"/>
                    </a:rPr>
                    <a:t>̊</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6702" name="Text Box 78"/>
                <p:cNvSpPr txBox="1">
                  <a:spLocks noChangeArrowheads="1"/>
                </p:cNvSpPr>
                <p:nvPr/>
              </p:nvSpPr>
              <p:spPr bwMode="auto">
                <a:xfrm>
                  <a:off x="8324" y="9953"/>
                  <a:ext cx="523" cy="34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90</a:t>
                  </a:r>
                  <a:r>
                    <a:rPr kumimoji="0" lang="en-US" sz="1100" b="0" i="0" u="none" strike="noStrike" cap="none" normalizeH="0" baseline="30000" smtClean="0">
                      <a:ln>
                        <a:noFill/>
                      </a:ln>
                      <a:solidFill>
                        <a:schemeClr val="tx1"/>
                      </a:solidFill>
                      <a:effectLst/>
                      <a:latin typeface="Calibri" pitchFamily="34" charset="0"/>
                      <a:ea typeface="Arial" pitchFamily="34" charset="0"/>
                      <a:cs typeface="Arial" pitchFamily="34" charset="0"/>
                    </a:rPr>
                    <a:t>̊</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6703" name="Text Box 79"/>
                <p:cNvSpPr txBox="1">
                  <a:spLocks noChangeArrowheads="1"/>
                </p:cNvSpPr>
                <p:nvPr/>
              </p:nvSpPr>
              <p:spPr bwMode="auto">
                <a:xfrm>
                  <a:off x="8027" y="11093"/>
                  <a:ext cx="628" cy="34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120</a:t>
                  </a:r>
                  <a:r>
                    <a:rPr kumimoji="0" lang="en-US" sz="1100" b="0" i="0" u="none" strike="noStrike" cap="none" normalizeH="0" baseline="30000" smtClean="0">
                      <a:ln>
                        <a:noFill/>
                      </a:ln>
                      <a:solidFill>
                        <a:schemeClr val="tx1"/>
                      </a:solidFill>
                      <a:effectLst/>
                      <a:latin typeface="Calibri" pitchFamily="34" charset="0"/>
                      <a:ea typeface="Arial" pitchFamily="34" charset="0"/>
                      <a:cs typeface="Arial" pitchFamily="34" charset="0"/>
                    </a:rPr>
                    <a:t>̊</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6704" name="Text Box 80"/>
                <p:cNvSpPr txBox="1">
                  <a:spLocks noChangeArrowheads="1"/>
                </p:cNvSpPr>
                <p:nvPr/>
              </p:nvSpPr>
              <p:spPr bwMode="auto">
                <a:xfrm>
                  <a:off x="7121" y="11963"/>
                  <a:ext cx="628" cy="34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150</a:t>
                  </a:r>
                  <a:r>
                    <a:rPr kumimoji="0" lang="en-US" sz="1100" b="0" i="0" u="none" strike="noStrike" cap="none" normalizeH="0" baseline="30000" smtClean="0">
                      <a:ln>
                        <a:noFill/>
                      </a:ln>
                      <a:solidFill>
                        <a:schemeClr val="tx1"/>
                      </a:solidFill>
                      <a:effectLst/>
                      <a:latin typeface="Calibri" pitchFamily="34" charset="0"/>
                      <a:ea typeface="Arial" pitchFamily="34" charset="0"/>
                      <a:cs typeface="Arial" pitchFamily="34" charset="0"/>
                    </a:rPr>
                    <a:t>̊</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6705" name="Text Box 81"/>
                <p:cNvSpPr txBox="1">
                  <a:spLocks noChangeArrowheads="1"/>
                </p:cNvSpPr>
                <p:nvPr/>
              </p:nvSpPr>
              <p:spPr bwMode="auto">
                <a:xfrm>
                  <a:off x="5974" y="12248"/>
                  <a:ext cx="628" cy="34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180</a:t>
                  </a:r>
                  <a:r>
                    <a:rPr kumimoji="0" lang="en-US" sz="1100" b="0" i="0" u="none" strike="noStrike" cap="none" normalizeH="0" baseline="30000" smtClean="0">
                      <a:ln>
                        <a:noFill/>
                      </a:ln>
                      <a:solidFill>
                        <a:schemeClr val="tx1"/>
                      </a:solidFill>
                      <a:effectLst/>
                      <a:latin typeface="Calibri" pitchFamily="34" charset="0"/>
                      <a:ea typeface="Arial" pitchFamily="34" charset="0"/>
                      <a:cs typeface="Arial" pitchFamily="34" charset="0"/>
                    </a:rPr>
                    <a:t>̊</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6706" name="Text Box 82"/>
                <p:cNvSpPr txBox="1">
                  <a:spLocks noChangeArrowheads="1"/>
                </p:cNvSpPr>
                <p:nvPr/>
              </p:nvSpPr>
              <p:spPr bwMode="auto">
                <a:xfrm>
                  <a:off x="4640" y="11993"/>
                  <a:ext cx="732" cy="34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210</a:t>
                  </a:r>
                  <a:r>
                    <a:rPr kumimoji="0" lang="en-US" sz="1100" b="0" i="0" u="none" strike="noStrike" cap="none" normalizeH="0" baseline="30000" smtClean="0">
                      <a:ln>
                        <a:noFill/>
                      </a:ln>
                      <a:solidFill>
                        <a:schemeClr val="tx1"/>
                      </a:solidFill>
                      <a:effectLst/>
                      <a:latin typeface="Calibri" pitchFamily="34" charset="0"/>
                      <a:ea typeface="Arial" pitchFamily="34" charset="0"/>
                      <a:cs typeface="Arial" pitchFamily="34" charset="0"/>
                    </a:rPr>
                    <a:t>̊</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6707" name="Text Box 83"/>
                <p:cNvSpPr txBox="1">
                  <a:spLocks noChangeArrowheads="1"/>
                </p:cNvSpPr>
                <p:nvPr/>
              </p:nvSpPr>
              <p:spPr bwMode="auto">
                <a:xfrm>
                  <a:off x="3896" y="11183"/>
                  <a:ext cx="628" cy="34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240</a:t>
                  </a:r>
                  <a:r>
                    <a:rPr kumimoji="0" lang="en-US" sz="1100" b="0" i="0" u="none" strike="noStrike" cap="none" normalizeH="0" baseline="30000" smtClean="0">
                      <a:ln>
                        <a:noFill/>
                      </a:ln>
                      <a:solidFill>
                        <a:schemeClr val="tx1"/>
                      </a:solidFill>
                      <a:effectLst/>
                      <a:latin typeface="Calibri" pitchFamily="34" charset="0"/>
                      <a:ea typeface="Arial" pitchFamily="34" charset="0"/>
                      <a:cs typeface="Arial" pitchFamily="34" charset="0"/>
                    </a:rPr>
                    <a:t>̊</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6708" name="Text Box 84"/>
                <p:cNvSpPr txBox="1">
                  <a:spLocks noChangeArrowheads="1"/>
                </p:cNvSpPr>
                <p:nvPr/>
              </p:nvSpPr>
              <p:spPr bwMode="auto">
                <a:xfrm>
                  <a:off x="3610" y="9953"/>
                  <a:ext cx="628" cy="34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270</a:t>
                  </a:r>
                  <a:r>
                    <a:rPr kumimoji="0" lang="en-US" sz="1100" b="0" i="0" u="none" strike="noStrike" cap="none" normalizeH="0" baseline="30000" smtClean="0">
                      <a:ln>
                        <a:noFill/>
                      </a:ln>
                      <a:solidFill>
                        <a:schemeClr val="tx1"/>
                      </a:solidFill>
                      <a:effectLst/>
                      <a:latin typeface="Calibri" pitchFamily="34" charset="0"/>
                      <a:ea typeface="Arial" pitchFamily="34" charset="0"/>
                      <a:cs typeface="Arial" pitchFamily="34" charset="0"/>
                    </a:rPr>
                    <a:t>̊</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6709" name="Text Box 85"/>
                <p:cNvSpPr txBox="1">
                  <a:spLocks noChangeArrowheads="1"/>
                </p:cNvSpPr>
                <p:nvPr/>
              </p:nvSpPr>
              <p:spPr bwMode="auto">
                <a:xfrm>
                  <a:off x="3903" y="8858"/>
                  <a:ext cx="628" cy="34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300</a:t>
                  </a:r>
                  <a:r>
                    <a:rPr kumimoji="0" lang="en-US" sz="1100" b="0" i="0" u="none" strike="noStrike" cap="none" normalizeH="0" baseline="30000" smtClean="0">
                      <a:ln>
                        <a:noFill/>
                      </a:ln>
                      <a:solidFill>
                        <a:schemeClr val="tx1"/>
                      </a:solidFill>
                      <a:effectLst/>
                      <a:latin typeface="Calibri" pitchFamily="34" charset="0"/>
                      <a:ea typeface="Arial" pitchFamily="34" charset="0"/>
                      <a:cs typeface="Arial" pitchFamily="34" charset="0"/>
                    </a:rPr>
                    <a:t>̊</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6710" name="Text Box 86"/>
                <p:cNvSpPr txBox="1">
                  <a:spLocks noChangeArrowheads="1"/>
                </p:cNvSpPr>
                <p:nvPr/>
              </p:nvSpPr>
              <p:spPr bwMode="auto">
                <a:xfrm>
                  <a:off x="4749" y="8018"/>
                  <a:ext cx="628" cy="34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330</a:t>
                  </a:r>
                  <a:r>
                    <a:rPr kumimoji="0" lang="en-US" sz="1100" b="0" i="0" u="none" strike="noStrike" cap="none" normalizeH="0" baseline="30000" smtClean="0">
                      <a:ln>
                        <a:noFill/>
                      </a:ln>
                      <a:solidFill>
                        <a:schemeClr val="tx1"/>
                      </a:solidFill>
                      <a:effectLst/>
                      <a:latin typeface="Calibri" pitchFamily="34" charset="0"/>
                      <a:ea typeface="Arial" pitchFamily="34" charset="0"/>
                      <a:cs typeface="Arial" pitchFamily="34" charset="0"/>
                    </a:rPr>
                    <a:t>̊</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26711" name="Group 87"/>
                <p:cNvGrpSpPr>
                  <a:grpSpLocks/>
                </p:cNvGrpSpPr>
                <p:nvPr/>
              </p:nvGrpSpPr>
              <p:grpSpPr bwMode="auto">
                <a:xfrm>
                  <a:off x="4208" y="8078"/>
                  <a:ext cx="4191" cy="4140"/>
                  <a:chOff x="2869" y="7178"/>
                  <a:chExt cx="6526" cy="6504"/>
                </a:xfrm>
              </p:grpSpPr>
              <p:grpSp>
                <p:nvGrpSpPr>
                  <p:cNvPr id="26712" name="Group 88"/>
                  <p:cNvGrpSpPr>
                    <a:grpSpLocks/>
                  </p:cNvGrpSpPr>
                  <p:nvPr/>
                </p:nvGrpSpPr>
                <p:grpSpPr bwMode="auto">
                  <a:xfrm>
                    <a:off x="6131" y="7178"/>
                    <a:ext cx="4" cy="3260"/>
                    <a:chOff x="6046" y="11858"/>
                    <a:chExt cx="5" cy="3402"/>
                  </a:xfrm>
                </p:grpSpPr>
                <p:sp>
                  <p:nvSpPr>
                    <p:cNvPr id="26713" name="Line 89"/>
                    <p:cNvSpPr>
                      <a:spLocks noChangeShapeType="1"/>
                    </p:cNvSpPr>
                    <p:nvPr/>
                  </p:nvSpPr>
                  <p:spPr bwMode="auto">
                    <a:xfrm>
                      <a:off x="6051" y="11858"/>
                      <a:ext cx="0" cy="3402"/>
                    </a:xfrm>
                    <a:prstGeom prst="line">
                      <a:avLst/>
                    </a:prstGeom>
                    <a:noFill/>
                    <a:ln w="12700"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6714" name="Line 90"/>
                    <p:cNvSpPr>
                      <a:spLocks noChangeShapeType="1"/>
                    </p:cNvSpPr>
                    <p:nvPr/>
                  </p:nvSpPr>
                  <p:spPr bwMode="auto">
                    <a:xfrm>
                      <a:off x="6046" y="11858"/>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6715" name="Line 91"/>
                    <p:cNvSpPr>
                      <a:spLocks noChangeShapeType="1"/>
                    </p:cNvSpPr>
                    <p:nvPr/>
                  </p:nvSpPr>
                  <p:spPr bwMode="auto">
                    <a:xfrm>
                      <a:off x="6050" y="14114"/>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grpSp>
              <p:grpSp>
                <p:nvGrpSpPr>
                  <p:cNvPr id="26716" name="Group 92"/>
                  <p:cNvGrpSpPr>
                    <a:grpSpLocks/>
                  </p:cNvGrpSpPr>
                  <p:nvPr/>
                </p:nvGrpSpPr>
                <p:grpSpPr bwMode="auto">
                  <a:xfrm rot="5400000">
                    <a:off x="7759" y="8795"/>
                    <a:ext cx="5" cy="3266"/>
                    <a:chOff x="6046" y="11858"/>
                    <a:chExt cx="5" cy="3402"/>
                  </a:xfrm>
                </p:grpSpPr>
                <p:sp>
                  <p:nvSpPr>
                    <p:cNvPr id="26717" name="Line 93"/>
                    <p:cNvSpPr>
                      <a:spLocks noChangeShapeType="1"/>
                    </p:cNvSpPr>
                    <p:nvPr/>
                  </p:nvSpPr>
                  <p:spPr bwMode="auto">
                    <a:xfrm>
                      <a:off x="6051" y="11858"/>
                      <a:ext cx="0" cy="3402"/>
                    </a:xfrm>
                    <a:prstGeom prst="line">
                      <a:avLst/>
                    </a:prstGeom>
                    <a:noFill/>
                    <a:ln w="12700"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6718" name="Line 94"/>
                    <p:cNvSpPr>
                      <a:spLocks noChangeShapeType="1"/>
                    </p:cNvSpPr>
                    <p:nvPr/>
                  </p:nvSpPr>
                  <p:spPr bwMode="auto">
                    <a:xfrm>
                      <a:off x="6046" y="11858"/>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6719" name="Line 95"/>
                    <p:cNvSpPr>
                      <a:spLocks noChangeShapeType="1"/>
                    </p:cNvSpPr>
                    <p:nvPr/>
                  </p:nvSpPr>
                  <p:spPr bwMode="auto">
                    <a:xfrm>
                      <a:off x="6050" y="14114"/>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grpSp>
              <p:grpSp>
                <p:nvGrpSpPr>
                  <p:cNvPr id="26720" name="Group 96"/>
                  <p:cNvGrpSpPr>
                    <a:grpSpLocks/>
                  </p:cNvGrpSpPr>
                  <p:nvPr/>
                </p:nvGrpSpPr>
                <p:grpSpPr bwMode="auto">
                  <a:xfrm rot="1800000">
                    <a:off x="6940" y="7388"/>
                    <a:ext cx="4" cy="3260"/>
                    <a:chOff x="6046" y="11858"/>
                    <a:chExt cx="5" cy="3402"/>
                  </a:xfrm>
                </p:grpSpPr>
                <p:sp>
                  <p:nvSpPr>
                    <p:cNvPr id="26721" name="Line 97"/>
                    <p:cNvSpPr>
                      <a:spLocks noChangeShapeType="1"/>
                    </p:cNvSpPr>
                    <p:nvPr/>
                  </p:nvSpPr>
                  <p:spPr bwMode="auto">
                    <a:xfrm>
                      <a:off x="6051" y="11858"/>
                      <a:ext cx="0" cy="3402"/>
                    </a:xfrm>
                    <a:prstGeom prst="line">
                      <a:avLst/>
                    </a:prstGeom>
                    <a:noFill/>
                    <a:ln w="12700"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6722" name="Line 98"/>
                    <p:cNvSpPr>
                      <a:spLocks noChangeShapeType="1"/>
                    </p:cNvSpPr>
                    <p:nvPr/>
                  </p:nvSpPr>
                  <p:spPr bwMode="auto">
                    <a:xfrm>
                      <a:off x="6046" y="11858"/>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6723" name="Line 99"/>
                    <p:cNvSpPr>
                      <a:spLocks noChangeShapeType="1"/>
                    </p:cNvSpPr>
                    <p:nvPr/>
                  </p:nvSpPr>
                  <p:spPr bwMode="auto">
                    <a:xfrm>
                      <a:off x="6050" y="14114"/>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grpSp>
              <p:grpSp>
                <p:nvGrpSpPr>
                  <p:cNvPr id="26724" name="Group 100"/>
                  <p:cNvGrpSpPr>
                    <a:grpSpLocks/>
                  </p:cNvGrpSpPr>
                  <p:nvPr/>
                </p:nvGrpSpPr>
                <p:grpSpPr bwMode="auto">
                  <a:xfrm rot="3600000">
                    <a:off x="7541" y="7978"/>
                    <a:ext cx="5" cy="3266"/>
                    <a:chOff x="6046" y="11858"/>
                    <a:chExt cx="5" cy="3402"/>
                  </a:xfrm>
                </p:grpSpPr>
                <p:sp>
                  <p:nvSpPr>
                    <p:cNvPr id="26725" name="Line 101"/>
                    <p:cNvSpPr>
                      <a:spLocks noChangeShapeType="1"/>
                    </p:cNvSpPr>
                    <p:nvPr/>
                  </p:nvSpPr>
                  <p:spPr bwMode="auto">
                    <a:xfrm>
                      <a:off x="6051" y="11858"/>
                      <a:ext cx="0" cy="3402"/>
                    </a:xfrm>
                    <a:prstGeom prst="line">
                      <a:avLst/>
                    </a:prstGeom>
                    <a:noFill/>
                    <a:ln w="12700"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6726" name="Line 102"/>
                    <p:cNvSpPr>
                      <a:spLocks noChangeShapeType="1"/>
                    </p:cNvSpPr>
                    <p:nvPr/>
                  </p:nvSpPr>
                  <p:spPr bwMode="auto">
                    <a:xfrm>
                      <a:off x="6046" y="11858"/>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6727" name="Line 103"/>
                    <p:cNvSpPr>
                      <a:spLocks noChangeShapeType="1"/>
                    </p:cNvSpPr>
                    <p:nvPr/>
                  </p:nvSpPr>
                  <p:spPr bwMode="auto">
                    <a:xfrm>
                      <a:off x="6050" y="14114"/>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grpSp>
              <p:grpSp>
                <p:nvGrpSpPr>
                  <p:cNvPr id="26728" name="Group 104"/>
                  <p:cNvGrpSpPr>
                    <a:grpSpLocks/>
                  </p:cNvGrpSpPr>
                  <p:nvPr/>
                </p:nvGrpSpPr>
                <p:grpSpPr bwMode="auto">
                  <a:xfrm rot="7200000">
                    <a:off x="7542" y="9608"/>
                    <a:ext cx="4" cy="3266"/>
                    <a:chOff x="6046" y="11858"/>
                    <a:chExt cx="5" cy="3402"/>
                  </a:xfrm>
                </p:grpSpPr>
                <p:sp>
                  <p:nvSpPr>
                    <p:cNvPr id="26729" name="Line 105"/>
                    <p:cNvSpPr>
                      <a:spLocks noChangeShapeType="1"/>
                    </p:cNvSpPr>
                    <p:nvPr/>
                  </p:nvSpPr>
                  <p:spPr bwMode="auto">
                    <a:xfrm>
                      <a:off x="6051" y="11858"/>
                      <a:ext cx="0" cy="3402"/>
                    </a:xfrm>
                    <a:prstGeom prst="line">
                      <a:avLst/>
                    </a:prstGeom>
                    <a:noFill/>
                    <a:ln w="12700"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6730" name="Line 106"/>
                    <p:cNvSpPr>
                      <a:spLocks noChangeShapeType="1"/>
                    </p:cNvSpPr>
                    <p:nvPr/>
                  </p:nvSpPr>
                  <p:spPr bwMode="auto">
                    <a:xfrm>
                      <a:off x="6046" y="11858"/>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6731" name="Line 107"/>
                    <p:cNvSpPr>
                      <a:spLocks noChangeShapeType="1"/>
                    </p:cNvSpPr>
                    <p:nvPr/>
                  </p:nvSpPr>
                  <p:spPr bwMode="auto">
                    <a:xfrm>
                      <a:off x="6050" y="14114"/>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grpSp>
              <p:grpSp>
                <p:nvGrpSpPr>
                  <p:cNvPr id="26732" name="Group 108"/>
                  <p:cNvGrpSpPr>
                    <a:grpSpLocks/>
                  </p:cNvGrpSpPr>
                  <p:nvPr/>
                </p:nvGrpSpPr>
                <p:grpSpPr bwMode="auto">
                  <a:xfrm rot="9000000">
                    <a:off x="5328" y="7388"/>
                    <a:ext cx="5" cy="3260"/>
                    <a:chOff x="6046" y="11858"/>
                    <a:chExt cx="5" cy="3402"/>
                  </a:xfrm>
                </p:grpSpPr>
                <p:sp>
                  <p:nvSpPr>
                    <p:cNvPr id="26733" name="Line 109"/>
                    <p:cNvSpPr>
                      <a:spLocks noChangeShapeType="1"/>
                    </p:cNvSpPr>
                    <p:nvPr/>
                  </p:nvSpPr>
                  <p:spPr bwMode="auto">
                    <a:xfrm>
                      <a:off x="6051" y="11858"/>
                      <a:ext cx="0" cy="3402"/>
                    </a:xfrm>
                    <a:prstGeom prst="line">
                      <a:avLst/>
                    </a:prstGeom>
                    <a:noFill/>
                    <a:ln w="12700"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6734" name="Line 110"/>
                    <p:cNvSpPr>
                      <a:spLocks noChangeShapeType="1"/>
                    </p:cNvSpPr>
                    <p:nvPr/>
                  </p:nvSpPr>
                  <p:spPr bwMode="auto">
                    <a:xfrm>
                      <a:off x="6046" y="11858"/>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6735" name="Line 111"/>
                    <p:cNvSpPr>
                      <a:spLocks noChangeShapeType="1"/>
                    </p:cNvSpPr>
                    <p:nvPr/>
                  </p:nvSpPr>
                  <p:spPr bwMode="auto">
                    <a:xfrm>
                      <a:off x="6050" y="14114"/>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grpSp>
              <p:grpSp>
                <p:nvGrpSpPr>
                  <p:cNvPr id="26736" name="Group 112"/>
                  <p:cNvGrpSpPr>
                    <a:grpSpLocks/>
                  </p:cNvGrpSpPr>
                  <p:nvPr/>
                </p:nvGrpSpPr>
                <p:grpSpPr bwMode="auto">
                  <a:xfrm rot="5400000">
                    <a:off x="4499" y="8800"/>
                    <a:ext cx="5" cy="3266"/>
                    <a:chOff x="6046" y="11858"/>
                    <a:chExt cx="5" cy="3402"/>
                  </a:xfrm>
                </p:grpSpPr>
                <p:sp>
                  <p:nvSpPr>
                    <p:cNvPr id="26737" name="Line 113"/>
                    <p:cNvSpPr>
                      <a:spLocks noChangeShapeType="1"/>
                    </p:cNvSpPr>
                    <p:nvPr/>
                  </p:nvSpPr>
                  <p:spPr bwMode="auto">
                    <a:xfrm>
                      <a:off x="6051" y="11858"/>
                      <a:ext cx="0" cy="3402"/>
                    </a:xfrm>
                    <a:prstGeom prst="line">
                      <a:avLst/>
                    </a:prstGeom>
                    <a:noFill/>
                    <a:ln w="12700"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6738" name="Line 114"/>
                    <p:cNvSpPr>
                      <a:spLocks noChangeShapeType="1"/>
                    </p:cNvSpPr>
                    <p:nvPr/>
                  </p:nvSpPr>
                  <p:spPr bwMode="auto">
                    <a:xfrm>
                      <a:off x="6046" y="11858"/>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6739" name="Line 115"/>
                    <p:cNvSpPr>
                      <a:spLocks noChangeShapeType="1"/>
                    </p:cNvSpPr>
                    <p:nvPr/>
                  </p:nvSpPr>
                  <p:spPr bwMode="auto">
                    <a:xfrm>
                      <a:off x="6050" y="14114"/>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grpSp>
              <p:grpSp>
                <p:nvGrpSpPr>
                  <p:cNvPr id="26740" name="Group 116"/>
                  <p:cNvGrpSpPr>
                    <a:grpSpLocks/>
                  </p:cNvGrpSpPr>
                  <p:nvPr/>
                </p:nvGrpSpPr>
                <p:grpSpPr bwMode="auto">
                  <a:xfrm>
                    <a:off x="6128" y="10422"/>
                    <a:ext cx="4" cy="3260"/>
                    <a:chOff x="6046" y="11858"/>
                    <a:chExt cx="5" cy="3402"/>
                  </a:xfrm>
                </p:grpSpPr>
                <p:sp>
                  <p:nvSpPr>
                    <p:cNvPr id="26741" name="Line 117"/>
                    <p:cNvSpPr>
                      <a:spLocks noChangeShapeType="1"/>
                    </p:cNvSpPr>
                    <p:nvPr/>
                  </p:nvSpPr>
                  <p:spPr bwMode="auto">
                    <a:xfrm>
                      <a:off x="6051" y="11858"/>
                      <a:ext cx="0" cy="3402"/>
                    </a:xfrm>
                    <a:prstGeom prst="line">
                      <a:avLst/>
                    </a:prstGeom>
                    <a:noFill/>
                    <a:ln w="12700"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6742" name="Line 118"/>
                    <p:cNvSpPr>
                      <a:spLocks noChangeShapeType="1"/>
                    </p:cNvSpPr>
                    <p:nvPr/>
                  </p:nvSpPr>
                  <p:spPr bwMode="auto">
                    <a:xfrm>
                      <a:off x="6046" y="11858"/>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6743" name="Line 119"/>
                    <p:cNvSpPr>
                      <a:spLocks noChangeShapeType="1"/>
                    </p:cNvSpPr>
                    <p:nvPr/>
                  </p:nvSpPr>
                  <p:spPr bwMode="auto">
                    <a:xfrm>
                      <a:off x="6050" y="14114"/>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grpSp>
              <p:grpSp>
                <p:nvGrpSpPr>
                  <p:cNvPr id="26744" name="Group 120"/>
                  <p:cNvGrpSpPr>
                    <a:grpSpLocks/>
                  </p:cNvGrpSpPr>
                  <p:nvPr/>
                </p:nvGrpSpPr>
                <p:grpSpPr bwMode="auto">
                  <a:xfrm rot="7200000">
                    <a:off x="4717" y="7979"/>
                    <a:ext cx="4" cy="3266"/>
                    <a:chOff x="6046" y="11858"/>
                    <a:chExt cx="5" cy="3402"/>
                  </a:xfrm>
                </p:grpSpPr>
                <p:sp>
                  <p:nvSpPr>
                    <p:cNvPr id="26745" name="Line 121"/>
                    <p:cNvSpPr>
                      <a:spLocks noChangeShapeType="1"/>
                    </p:cNvSpPr>
                    <p:nvPr/>
                  </p:nvSpPr>
                  <p:spPr bwMode="auto">
                    <a:xfrm>
                      <a:off x="6051" y="11858"/>
                      <a:ext cx="0" cy="3402"/>
                    </a:xfrm>
                    <a:prstGeom prst="line">
                      <a:avLst/>
                    </a:prstGeom>
                    <a:noFill/>
                    <a:ln w="12700"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6746" name="Line 122"/>
                    <p:cNvSpPr>
                      <a:spLocks noChangeShapeType="1"/>
                    </p:cNvSpPr>
                    <p:nvPr/>
                  </p:nvSpPr>
                  <p:spPr bwMode="auto">
                    <a:xfrm>
                      <a:off x="6046" y="11858"/>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6747" name="Line 123"/>
                    <p:cNvSpPr>
                      <a:spLocks noChangeShapeType="1"/>
                    </p:cNvSpPr>
                    <p:nvPr/>
                  </p:nvSpPr>
                  <p:spPr bwMode="auto">
                    <a:xfrm>
                      <a:off x="6050" y="14114"/>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grpSp>
              <p:grpSp>
                <p:nvGrpSpPr>
                  <p:cNvPr id="26748" name="Group 124"/>
                  <p:cNvGrpSpPr>
                    <a:grpSpLocks/>
                  </p:cNvGrpSpPr>
                  <p:nvPr/>
                </p:nvGrpSpPr>
                <p:grpSpPr bwMode="auto">
                  <a:xfrm rot="3600000">
                    <a:off x="4722" y="9611"/>
                    <a:ext cx="5" cy="3266"/>
                    <a:chOff x="6046" y="11858"/>
                    <a:chExt cx="5" cy="3402"/>
                  </a:xfrm>
                </p:grpSpPr>
                <p:sp>
                  <p:nvSpPr>
                    <p:cNvPr id="26749" name="Line 125"/>
                    <p:cNvSpPr>
                      <a:spLocks noChangeShapeType="1"/>
                    </p:cNvSpPr>
                    <p:nvPr/>
                  </p:nvSpPr>
                  <p:spPr bwMode="auto">
                    <a:xfrm>
                      <a:off x="6051" y="11858"/>
                      <a:ext cx="0" cy="3402"/>
                    </a:xfrm>
                    <a:prstGeom prst="line">
                      <a:avLst/>
                    </a:prstGeom>
                    <a:noFill/>
                    <a:ln w="12700"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6750" name="Line 126"/>
                    <p:cNvSpPr>
                      <a:spLocks noChangeShapeType="1"/>
                    </p:cNvSpPr>
                    <p:nvPr/>
                  </p:nvSpPr>
                  <p:spPr bwMode="auto">
                    <a:xfrm>
                      <a:off x="6046" y="11858"/>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6751" name="Line 127"/>
                    <p:cNvSpPr>
                      <a:spLocks noChangeShapeType="1"/>
                    </p:cNvSpPr>
                    <p:nvPr/>
                  </p:nvSpPr>
                  <p:spPr bwMode="auto">
                    <a:xfrm>
                      <a:off x="6050" y="14114"/>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grpSp>
              <p:grpSp>
                <p:nvGrpSpPr>
                  <p:cNvPr id="26752" name="Group 128"/>
                  <p:cNvGrpSpPr>
                    <a:grpSpLocks/>
                  </p:cNvGrpSpPr>
                  <p:nvPr/>
                </p:nvGrpSpPr>
                <p:grpSpPr bwMode="auto">
                  <a:xfrm rot="1800000">
                    <a:off x="5317" y="10212"/>
                    <a:ext cx="4" cy="3260"/>
                    <a:chOff x="6046" y="11858"/>
                    <a:chExt cx="5" cy="3402"/>
                  </a:xfrm>
                </p:grpSpPr>
                <p:sp>
                  <p:nvSpPr>
                    <p:cNvPr id="26753" name="Line 129"/>
                    <p:cNvSpPr>
                      <a:spLocks noChangeShapeType="1"/>
                    </p:cNvSpPr>
                    <p:nvPr/>
                  </p:nvSpPr>
                  <p:spPr bwMode="auto">
                    <a:xfrm>
                      <a:off x="6051" y="11858"/>
                      <a:ext cx="0" cy="3402"/>
                    </a:xfrm>
                    <a:prstGeom prst="line">
                      <a:avLst/>
                    </a:prstGeom>
                    <a:noFill/>
                    <a:ln w="12700"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6754" name="Line 130"/>
                    <p:cNvSpPr>
                      <a:spLocks noChangeShapeType="1"/>
                    </p:cNvSpPr>
                    <p:nvPr/>
                  </p:nvSpPr>
                  <p:spPr bwMode="auto">
                    <a:xfrm>
                      <a:off x="6046" y="11858"/>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6755" name="Line 131"/>
                    <p:cNvSpPr>
                      <a:spLocks noChangeShapeType="1"/>
                    </p:cNvSpPr>
                    <p:nvPr/>
                  </p:nvSpPr>
                  <p:spPr bwMode="auto">
                    <a:xfrm>
                      <a:off x="6050" y="14114"/>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grpSp>
              <p:grpSp>
                <p:nvGrpSpPr>
                  <p:cNvPr id="26756" name="Group 132"/>
                  <p:cNvGrpSpPr>
                    <a:grpSpLocks/>
                  </p:cNvGrpSpPr>
                  <p:nvPr/>
                </p:nvGrpSpPr>
                <p:grpSpPr bwMode="auto">
                  <a:xfrm rot="9000000">
                    <a:off x="6947" y="10202"/>
                    <a:ext cx="5" cy="3260"/>
                    <a:chOff x="6046" y="11858"/>
                    <a:chExt cx="5" cy="3402"/>
                  </a:xfrm>
                </p:grpSpPr>
                <p:sp>
                  <p:nvSpPr>
                    <p:cNvPr id="26757" name="Line 133"/>
                    <p:cNvSpPr>
                      <a:spLocks noChangeShapeType="1"/>
                    </p:cNvSpPr>
                    <p:nvPr/>
                  </p:nvSpPr>
                  <p:spPr bwMode="auto">
                    <a:xfrm>
                      <a:off x="6051" y="11858"/>
                      <a:ext cx="0" cy="3402"/>
                    </a:xfrm>
                    <a:prstGeom prst="line">
                      <a:avLst/>
                    </a:prstGeom>
                    <a:noFill/>
                    <a:ln w="12700"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6758" name="Line 134"/>
                    <p:cNvSpPr>
                      <a:spLocks noChangeShapeType="1"/>
                    </p:cNvSpPr>
                    <p:nvPr/>
                  </p:nvSpPr>
                  <p:spPr bwMode="auto">
                    <a:xfrm>
                      <a:off x="6046" y="11858"/>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sp>
                  <p:nvSpPr>
                    <p:cNvPr id="26759" name="Line 135"/>
                    <p:cNvSpPr>
                      <a:spLocks noChangeShapeType="1"/>
                    </p:cNvSpPr>
                    <p:nvPr/>
                  </p:nvSpPr>
                  <p:spPr bwMode="auto">
                    <a:xfrm>
                      <a:off x="6050" y="14114"/>
                      <a:ext cx="0" cy="1134"/>
                    </a:xfrm>
                    <a:prstGeom prst="line">
                      <a:avLst/>
                    </a:prstGeom>
                    <a:noFill/>
                    <a:ln w="9525" cap="rnd">
                      <a:solidFill>
                        <a:srgbClr val="000000"/>
                      </a:solidFill>
                      <a:prstDash val="sysDot"/>
                      <a:round/>
                      <a:headEnd type="oval" w="med" len="med"/>
                      <a:tailEnd type="oval" w="med" len="med"/>
                    </a:ln>
                  </p:spPr>
                  <p:txBody>
                    <a:bodyPr vert="horz" wrap="square" lIns="91440" tIns="45720" rIns="91440" bIns="45720" numCol="1" anchor="t" anchorCtr="0" compatLnSpc="1">
                      <a:prstTxWarp prst="textNoShape">
                        <a:avLst/>
                      </a:prstTxWarp>
                    </a:bodyPr>
                    <a:lstStyle/>
                    <a:p>
                      <a:endParaRPr lang="ar-IQ"/>
                    </a:p>
                  </p:txBody>
                </p:sp>
              </p:grpSp>
            </p:grpSp>
          </p:grpSp>
          <p:sp>
            <p:nvSpPr>
              <p:cNvPr id="26760" name="Rectangle 136"/>
              <p:cNvSpPr>
                <a:spLocks noChangeArrowheads="1"/>
              </p:cNvSpPr>
              <p:nvPr/>
            </p:nvSpPr>
            <p:spPr bwMode="auto">
              <a:xfrm>
                <a:off x="3685" y="5279"/>
                <a:ext cx="5973" cy="9780"/>
              </a:xfrm>
              <a:prstGeom prst="rect">
                <a:avLst/>
              </a:prstGeom>
              <a:noFill/>
              <a:ln w="1270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ar-IQ"/>
              </a:p>
            </p:txBody>
          </p:sp>
        </p:grpSp>
        <p:sp>
          <p:nvSpPr>
            <p:cNvPr id="26761" name="Text Box 137"/>
            <p:cNvSpPr txBox="1">
              <a:spLocks noChangeArrowheads="1"/>
            </p:cNvSpPr>
            <p:nvPr/>
          </p:nvSpPr>
          <p:spPr bwMode="auto">
            <a:xfrm>
              <a:off x="3319" y="5297"/>
              <a:ext cx="545" cy="54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b="0" i="0" u="none" strike="noStrike" cap="none" normalizeH="0" baseline="0" dirty="0" smtClean="0">
                  <a:ln>
                    <a:noFill/>
                  </a:ln>
                  <a:solidFill>
                    <a:schemeClr val="tx1"/>
                  </a:solidFill>
                  <a:effectLst/>
                  <a:latin typeface="Calibri" pitchFamily="34" charset="0"/>
                  <a:ea typeface="Arial" pitchFamily="34" charset="0"/>
                  <a:cs typeface="Arial" pitchFamily="34" charset="0"/>
                </a:rPr>
                <a:t>a</a:t>
              </a:r>
              <a:endParaRPr kumimoji="0" lang="ar-IQ"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26762" name="Text Box 138"/>
            <p:cNvSpPr txBox="1">
              <a:spLocks noChangeArrowheads="1"/>
            </p:cNvSpPr>
            <p:nvPr/>
          </p:nvSpPr>
          <p:spPr bwMode="auto">
            <a:xfrm>
              <a:off x="3484" y="10187"/>
              <a:ext cx="545" cy="54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b="0" i="0" u="none" strike="noStrike" cap="none" normalizeH="0" baseline="0" dirty="0" smtClean="0">
                  <a:ln>
                    <a:noFill/>
                  </a:ln>
                  <a:solidFill>
                    <a:schemeClr val="tx1"/>
                  </a:solidFill>
                  <a:effectLst/>
                  <a:latin typeface="Calibri" pitchFamily="34" charset="0"/>
                  <a:ea typeface="Arial" pitchFamily="34" charset="0"/>
                  <a:cs typeface="Arial" pitchFamily="34" charset="0"/>
                </a:rPr>
                <a:t>b</a:t>
              </a:r>
              <a:endParaRPr kumimoji="0" lang="ar-IQ" sz="3200" b="0" i="0" u="none" strike="noStrike" cap="none" normalizeH="0" baseline="0" dirty="0" smtClean="0">
                <a:ln>
                  <a:noFill/>
                </a:ln>
                <a:solidFill>
                  <a:schemeClr val="tx1"/>
                </a:solidFill>
                <a:effectLst/>
                <a:latin typeface="Arial" pitchFamily="34" charset="0"/>
                <a:cs typeface="Arial" pitchFamily="34" charset="0"/>
              </a:endParaRPr>
            </a:p>
          </p:txBody>
        </p:sp>
      </p:grpSp>
      <p:sp>
        <p:nvSpPr>
          <p:cNvPr id="26763" name="Rectangle 139"/>
          <p:cNvSpPr>
            <a:spLocks noChangeArrowheads="1"/>
          </p:cNvSpPr>
          <p:nvPr/>
        </p:nvSpPr>
        <p:spPr bwMode="auto">
          <a:xfrm>
            <a:off x="152400" y="1371600"/>
            <a:ext cx="4495800"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50000"/>
              </a:lnSpc>
              <a:spcBef>
                <a:spcPct val="0"/>
              </a:spcBef>
              <a:spcAft>
                <a:spcPct val="0"/>
              </a:spcAft>
              <a:buClrTx/>
              <a:buSzTx/>
              <a:buFont typeface="Wingdings" pitchFamily="2" charset="2"/>
              <a:buChar char="q"/>
              <a:tabLst/>
            </a:pPr>
            <a:r>
              <a:rPr lang="en-US" b="1" i="1" dirty="0" smtClean="0">
                <a:solidFill>
                  <a:schemeClr val="accent5">
                    <a:lumMod val="25000"/>
                  </a:schemeClr>
                </a:solidFill>
              </a:rPr>
              <a:t>  This survey is conducted using the same array spacing, but the centre of array is changed with changing the all spread direction. This survey can be done with two layouts: At the first layout, the position of all the four electrodes changing as in figure (a). At the second layout, one of the current electrodes keeps fixed while the other electrodes move out to next positions at a new direction as in figure (b).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40" name="Rectangle 139"/>
          <p:cNvSpPr/>
          <p:nvPr/>
        </p:nvSpPr>
        <p:spPr>
          <a:xfrm>
            <a:off x="-1159800" y="971490"/>
            <a:ext cx="5859296" cy="400110"/>
          </a:xfrm>
          <a:prstGeom prst="rect">
            <a:avLst/>
          </a:prstGeom>
        </p:spPr>
        <p:txBody>
          <a:bodyPr wrap="none">
            <a:spAutoFit/>
          </a:bodyPr>
          <a:lstStyle/>
          <a:p>
            <a:pPr lvl="3" algn="justLow" fontAlgn="base">
              <a:spcBef>
                <a:spcPct val="0"/>
              </a:spcBef>
              <a:spcAft>
                <a:spcPct val="0"/>
              </a:spcAft>
              <a:buSzPct val="100000"/>
            </a:pPr>
            <a:r>
              <a:rPr lang="en-US" sz="2000" dirty="0" smtClean="0">
                <a:solidFill>
                  <a:srgbClr val="FF0000"/>
                </a:solidFill>
                <a:effectLst>
                  <a:outerShdw blurRad="50000" dist="30000" dir="5400000" algn="tl" rotWithShape="0">
                    <a:srgbClr val="000000">
                      <a:alpha val="30000"/>
                    </a:srgbClr>
                  </a:outerShdw>
                </a:effectLst>
                <a:latin typeface="AR ESSENCE" pitchFamily="2" charset="0"/>
                <a:ea typeface="+mj-ea"/>
                <a:cs typeface="+mj-cs"/>
              </a:rPr>
              <a:t>Non-</a:t>
            </a:r>
            <a:r>
              <a:rPr lang="en-US" sz="2000" dirty="0" err="1" smtClean="0">
                <a:solidFill>
                  <a:srgbClr val="FF0000"/>
                </a:solidFill>
                <a:effectLst>
                  <a:outerShdw blurRad="50000" dist="30000" dir="5400000" algn="tl" rotWithShape="0">
                    <a:srgbClr val="000000">
                      <a:alpha val="30000"/>
                    </a:srgbClr>
                  </a:outerShdw>
                </a:effectLst>
                <a:latin typeface="AR ESSENCE" pitchFamily="2" charset="0"/>
                <a:ea typeface="+mj-ea"/>
                <a:cs typeface="+mj-cs"/>
              </a:rPr>
              <a:t>symmettrical</a:t>
            </a:r>
            <a:r>
              <a:rPr lang="en-US" sz="2000" dirty="0" smtClean="0">
                <a:solidFill>
                  <a:srgbClr val="FF0000"/>
                </a:solidFill>
                <a:effectLst>
                  <a:outerShdw blurRad="50000" dist="30000" dir="5400000" algn="tl" rotWithShape="0">
                    <a:srgbClr val="000000">
                      <a:alpha val="30000"/>
                    </a:srgbClr>
                  </a:outerShdw>
                </a:effectLst>
                <a:latin typeface="AR ESSENCE" pitchFamily="2" charset="0"/>
                <a:ea typeface="+mj-ea"/>
                <a:cs typeface="+mj-cs"/>
              </a:rPr>
              <a:t> </a:t>
            </a:r>
            <a:r>
              <a:rPr lang="en-US" sz="2000" dirty="0" err="1" smtClean="0">
                <a:solidFill>
                  <a:srgbClr val="FF0000"/>
                </a:solidFill>
                <a:effectLst>
                  <a:outerShdw blurRad="50000" dist="30000" dir="5400000" algn="tl" rotWithShape="0">
                    <a:srgbClr val="000000">
                      <a:alpha val="30000"/>
                    </a:srgbClr>
                  </a:outerShdw>
                </a:effectLst>
                <a:latin typeface="AR ESSENCE" pitchFamily="2" charset="0"/>
                <a:ea typeface="+mj-ea"/>
                <a:cs typeface="+mj-cs"/>
              </a:rPr>
              <a:t>azimuthal</a:t>
            </a:r>
            <a:r>
              <a:rPr lang="en-US" sz="2000" dirty="0" smtClean="0">
                <a:solidFill>
                  <a:srgbClr val="FF0000"/>
                </a:solidFill>
                <a:effectLst>
                  <a:outerShdw blurRad="50000" dist="30000" dir="5400000" algn="tl" rotWithShape="0">
                    <a:srgbClr val="000000">
                      <a:alpha val="30000"/>
                    </a:srgbClr>
                  </a:outerShdw>
                </a:effectLst>
                <a:latin typeface="AR ESSENCE" pitchFamily="2" charset="0"/>
                <a:ea typeface="+mj-ea"/>
                <a:cs typeface="+mj-cs"/>
              </a:rPr>
              <a:t> resistivity survey</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1371600"/>
            <a:ext cx="8534400" cy="400110"/>
          </a:xfrm>
          <a:prstGeom prst="rect">
            <a:avLst/>
          </a:prstGeom>
        </p:spPr>
        <p:txBody>
          <a:bodyPr wrap="square">
            <a:spAutoFit/>
          </a:bodyPr>
          <a:lstStyle/>
          <a:p>
            <a:r>
              <a:rPr lang="en-US" sz="2000" b="1" i="1" dirty="0" smtClean="0">
                <a:solidFill>
                  <a:schemeClr val="accent5">
                    <a:lumMod val="25000"/>
                  </a:schemeClr>
                </a:solidFill>
              </a:rPr>
              <a:t>There are several ways in which </a:t>
            </a:r>
            <a:r>
              <a:rPr lang="en-US" sz="2000" b="1" i="1" dirty="0" err="1" smtClean="0">
                <a:solidFill>
                  <a:schemeClr val="accent5">
                    <a:lumMod val="25000"/>
                  </a:schemeClr>
                </a:solidFill>
              </a:rPr>
              <a:t>azimuthal</a:t>
            </a:r>
            <a:r>
              <a:rPr lang="en-US" sz="2000" b="1" i="1" dirty="0" smtClean="0">
                <a:solidFill>
                  <a:schemeClr val="accent5">
                    <a:lumMod val="25000"/>
                  </a:schemeClr>
                </a:solidFill>
              </a:rPr>
              <a:t> resistivity data may be displayed:</a:t>
            </a:r>
            <a:endParaRPr lang="ar-IQ" sz="2000" b="1" i="1" dirty="0" smtClean="0">
              <a:solidFill>
                <a:schemeClr val="accent5">
                  <a:lumMod val="25000"/>
                </a:schemeClr>
              </a:solidFill>
            </a:endParaRPr>
          </a:p>
        </p:txBody>
      </p:sp>
      <p:sp>
        <p:nvSpPr>
          <p:cNvPr id="3" name="Rectangle 2"/>
          <p:cNvSpPr/>
          <p:nvPr/>
        </p:nvSpPr>
        <p:spPr>
          <a:xfrm>
            <a:off x="228600" y="1905000"/>
            <a:ext cx="8763000" cy="369332"/>
          </a:xfrm>
          <a:prstGeom prst="rect">
            <a:avLst/>
          </a:prstGeom>
        </p:spPr>
        <p:txBody>
          <a:bodyPr wrap="square">
            <a:spAutoFit/>
          </a:bodyPr>
          <a:lstStyle/>
          <a:p>
            <a:pPr marL="342900" indent="-342900">
              <a:buFont typeface="Wingdings" pitchFamily="2" charset="2"/>
              <a:buChar char="q"/>
            </a:pPr>
            <a:r>
              <a:rPr lang="en-US" b="1" i="1" dirty="0" smtClean="0">
                <a:solidFill>
                  <a:schemeClr val="accent5">
                    <a:lumMod val="25000"/>
                  </a:schemeClr>
                </a:solidFill>
              </a:rPr>
              <a:t>plotted resistivity data as a function of azimuth in Cartesian coordinates as in figure.</a:t>
            </a:r>
          </a:p>
        </p:txBody>
      </p:sp>
      <p:grpSp>
        <p:nvGrpSpPr>
          <p:cNvPr id="60" name="Group 59"/>
          <p:cNvGrpSpPr/>
          <p:nvPr/>
        </p:nvGrpSpPr>
        <p:grpSpPr>
          <a:xfrm>
            <a:off x="1625538" y="2786475"/>
            <a:ext cx="5461062" cy="2937302"/>
            <a:chOff x="1625538" y="2786475"/>
            <a:chExt cx="5461062" cy="2937302"/>
          </a:xfrm>
        </p:grpSpPr>
        <p:sp>
          <p:nvSpPr>
            <p:cNvPr id="1027" name="Line 3"/>
            <p:cNvSpPr>
              <a:spLocks noChangeShapeType="1"/>
            </p:cNvSpPr>
            <p:nvPr/>
          </p:nvSpPr>
          <p:spPr bwMode="auto">
            <a:xfrm>
              <a:off x="2387725" y="3008711"/>
              <a:ext cx="1810" cy="1990754"/>
            </a:xfrm>
            <a:prstGeom prst="line">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28" name="Line 4"/>
            <p:cNvSpPr>
              <a:spLocks noChangeShapeType="1"/>
            </p:cNvSpPr>
            <p:nvPr/>
          </p:nvSpPr>
          <p:spPr bwMode="auto">
            <a:xfrm>
              <a:off x="2320727" y="4607347"/>
              <a:ext cx="133995" cy="0"/>
            </a:xfrm>
            <a:prstGeom prst="line">
              <a:avLst/>
            </a:prstGeom>
            <a:no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29" name="Line 5"/>
            <p:cNvSpPr>
              <a:spLocks noChangeShapeType="1"/>
            </p:cNvSpPr>
            <p:nvPr/>
          </p:nvSpPr>
          <p:spPr bwMode="auto">
            <a:xfrm>
              <a:off x="2320727" y="4202033"/>
              <a:ext cx="133995" cy="0"/>
            </a:xfrm>
            <a:prstGeom prst="line">
              <a:avLst/>
            </a:prstGeom>
            <a:no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30" name="Line 6"/>
            <p:cNvSpPr>
              <a:spLocks noChangeShapeType="1"/>
            </p:cNvSpPr>
            <p:nvPr/>
          </p:nvSpPr>
          <p:spPr bwMode="auto">
            <a:xfrm>
              <a:off x="2320727" y="3808029"/>
              <a:ext cx="133995" cy="0"/>
            </a:xfrm>
            <a:prstGeom prst="line">
              <a:avLst/>
            </a:prstGeom>
            <a:no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31" name="Line 7"/>
            <p:cNvSpPr>
              <a:spLocks noChangeShapeType="1"/>
            </p:cNvSpPr>
            <p:nvPr/>
          </p:nvSpPr>
          <p:spPr bwMode="auto">
            <a:xfrm>
              <a:off x="2320727" y="3402715"/>
              <a:ext cx="133995" cy="0"/>
            </a:xfrm>
            <a:prstGeom prst="line">
              <a:avLst/>
            </a:prstGeom>
            <a:no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32" name="Line 8"/>
            <p:cNvSpPr>
              <a:spLocks noChangeShapeType="1"/>
            </p:cNvSpPr>
            <p:nvPr/>
          </p:nvSpPr>
          <p:spPr bwMode="auto">
            <a:xfrm>
              <a:off x="2320727" y="3008711"/>
              <a:ext cx="133995" cy="0"/>
            </a:xfrm>
            <a:prstGeom prst="line">
              <a:avLst/>
            </a:prstGeom>
            <a:no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33" name="Freeform 9"/>
            <p:cNvSpPr>
              <a:spLocks/>
            </p:cNvSpPr>
            <p:nvPr/>
          </p:nvSpPr>
          <p:spPr bwMode="auto">
            <a:xfrm>
              <a:off x="2387725" y="4011629"/>
              <a:ext cx="545033" cy="130078"/>
            </a:xfrm>
            <a:custGeom>
              <a:avLst/>
              <a:gdLst/>
              <a:ahLst/>
              <a:cxnLst>
                <a:cxn ang="0">
                  <a:pos x="0" y="226"/>
                </a:cxn>
                <a:cxn ang="0">
                  <a:pos x="364" y="103"/>
                </a:cxn>
                <a:cxn ang="0">
                  <a:pos x="546" y="41"/>
                </a:cxn>
                <a:cxn ang="0">
                  <a:pos x="727" y="0"/>
                </a:cxn>
              </a:cxnLst>
              <a:rect l="0" t="0" r="r" b="b"/>
              <a:pathLst>
                <a:path w="727" h="226">
                  <a:moveTo>
                    <a:pt x="0" y="226"/>
                  </a:moveTo>
                  <a:lnTo>
                    <a:pt x="364" y="103"/>
                  </a:lnTo>
                  <a:lnTo>
                    <a:pt x="546" y="41"/>
                  </a:lnTo>
                  <a:lnTo>
                    <a:pt x="727" y="0"/>
                  </a:lnTo>
                </a:path>
              </a:pathLst>
            </a:custGeom>
            <a:noFill/>
            <a:ln w="28575">
              <a:solidFill>
                <a:srgbClr val="00008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34" name="Freeform 10"/>
            <p:cNvSpPr>
              <a:spLocks/>
            </p:cNvSpPr>
            <p:nvPr/>
          </p:nvSpPr>
          <p:spPr bwMode="auto">
            <a:xfrm>
              <a:off x="2932757" y="3987122"/>
              <a:ext cx="561330" cy="24507"/>
            </a:xfrm>
            <a:custGeom>
              <a:avLst/>
              <a:gdLst/>
              <a:ahLst/>
              <a:cxnLst>
                <a:cxn ang="0">
                  <a:pos x="0" y="41"/>
                </a:cxn>
                <a:cxn ang="0">
                  <a:pos x="182" y="20"/>
                </a:cxn>
                <a:cxn ang="0">
                  <a:pos x="364" y="0"/>
                </a:cxn>
                <a:cxn ang="0">
                  <a:pos x="569" y="20"/>
                </a:cxn>
                <a:cxn ang="0">
                  <a:pos x="751" y="41"/>
                </a:cxn>
              </a:cxnLst>
              <a:rect l="0" t="0" r="r" b="b"/>
              <a:pathLst>
                <a:path w="751" h="41">
                  <a:moveTo>
                    <a:pt x="0" y="41"/>
                  </a:moveTo>
                  <a:lnTo>
                    <a:pt x="182" y="20"/>
                  </a:lnTo>
                  <a:lnTo>
                    <a:pt x="364" y="0"/>
                  </a:lnTo>
                  <a:lnTo>
                    <a:pt x="569" y="20"/>
                  </a:lnTo>
                  <a:lnTo>
                    <a:pt x="751" y="41"/>
                  </a:lnTo>
                </a:path>
              </a:pathLst>
            </a:custGeom>
            <a:noFill/>
            <a:ln w="28575">
              <a:solidFill>
                <a:srgbClr val="00008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35" name="Freeform 11"/>
            <p:cNvSpPr>
              <a:spLocks/>
            </p:cNvSpPr>
            <p:nvPr/>
          </p:nvSpPr>
          <p:spPr bwMode="auto">
            <a:xfrm>
              <a:off x="3494088" y="4011629"/>
              <a:ext cx="543223" cy="201715"/>
            </a:xfrm>
            <a:custGeom>
              <a:avLst/>
              <a:gdLst/>
              <a:ahLst/>
              <a:cxnLst>
                <a:cxn ang="0">
                  <a:pos x="0" y="0"/>
                </a:cxn>
                <a:cxn ang="0">
                  <a:pos x="181" y="41"/>
                </a:cxn>
                <a:cxn ang="0">
                  <a:pos x="363" y="103"/>
                </a:cxn>
                <a:cxn ang="0">
                  <a:pos x="545" y="206"/>
                </a:cxn>
                <a:cxn ang="0">
                  <a:pos x="636" y="267"/>
                </a:cxn>
                <a:cxn ang="0">
                  <a:pos x="727" y="350"/>
                </a:cxn>
              </a:cxnLst>
              <a:rect l="0" t="0" r="r" b="b"/>
              <a:pathLst>
                <a:path w="727" h="350">
                  <a:moveTo>
                    <a:pt x="0" y="0"/>
                  </a:moveTo>
                  <a:lnTo>
                    <a:pt x="181" y="41"/>
                  </a:lnTo>
                  <a:lnTo>
                    <a:pt x="363" y="103"/>
                  </a:lnTo>
                  <a:lnTo>
                    <a:pt x="545" y="206"/>
                  </a:lnTo>
                  <a:lnTo>
                    <a:pt x="636" y="267"/>
                  </a:lnTo>
                  <a:lnTo>
                    <a:pt x="727" y="350"/>
                  </a:lnTo>
                </a:path>
              </a:pathLst>
            </a:custGeom>
            <a:noFill/>
            <a:ln w="28575">
              <a:solidFill>
                <a:srgbClr val="00008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36" name="Freeform 12"/>
            <p:cNvSpPr>
              <a:spLocks/>
            </p:cNvSpPr>
            <p:nvPr/>
          </p:nvSpPr>
          <p:spPr bwMode="auto">
            <a:xfrm>
              <a:off x="4037310" y="4213344"/>
              <a:ext cx="561330" cy="595718"/>
            </a:xfrm>
            <a:custGeom>
              <a:avLst/>
              <a:gdLst/>
              <a:ahLst/>
              <a:cxnLst>
                <a:cxn ang="0">
                  <a:pos x="0" y="0"/>
                </a:cxn>
                <a:cxn ang="0">
                  <a:pos x="91" y="102"/>
                </a:cxn>
                <a:cxn ang="0">
                  <a:pos x="182" y="246"/>
                </a:cxn>
                <a:cxn ang="0">
                  <a:pos x="273" y="411"/>
                </a:cxn>
                <a:cxn ang="0">
                  <a:pos x="364" y="575"/>
                </a:cxn>
                <a:cxn ang="0">
                  <a:pos x="477" y="740"/>
                </a:cxn>
                <a:cxn ang="0">
                  <a:pos x="568" y="884"/>
                </a:cxn>
                <a:cxn ang="0">
                  <a:pos x="659" y="987"/>
                </a:cxn>
                <a:cxn ang="0">
                  <a:pos x="705" y="1007"/>
                </a:cxn>
                <a:cxn ang="0">
                  <a:pos x="750" y="1028"/>
                </a:cxn>
              </a:cxnLst>
              <a:rect l="0" t="0" r="r" b="b"/>
              <a:pathLst>
                <a:path w="750" h="1028">
                  <a:moveTo>
                    <a:pt x="0" y="0"/>
                  </a:moveTo>
                  <a:lnTo>
                    <a:pt x="91" y="102"/>
                  </a:lnTo>
                  <a:lnTo>
                    <a:pt x="182" y="246"/>
                  </a:lnTo>
                  <a:lnTo>
                    <a:pt x="273" y="411"/>
                  </a:lnTo>
                  <a:lnTo>
                    <a:pt x="364" y="575"/>
                  </a:lnTo>
                  <a:lnTo>
                    <a:pt x="477" y="740"/>
                  </a:lnTo>
                  <a:lnTo>
                    <a:pt x="568" y="884"/>
                  </a:lnTo>
                  <a:lnTo>
                    <a:pt x="659" y="987"/>
                  </a:lnTo>
                  <a:lnTo>
                    <a:pt x="705" y="1007"/>
                  </a:lnTo>
                  <a:lnTo>
                    <a:pt x="750" y="1028"/>
                  </a:lnTo>
                </a:path>
              </a:pathLst>
            </a:custGeom>
            <a:noFill/>
            <a:ln w="28575">
              <a:solidFill>
                <a:srgbClr val="00008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37" name="Freeform 13"/>
            <p:cNvSpPr>
              <a:spLocks/>
            </p:cNvSpPr>
            <p:nvPr/>
          </p:nvSpPr>
          <p:spPr bwMode="auto">
            <a:xfrm>
              <a:off x="4598640" y="4367929"/>
              <a:ext cx="543223" cy="441133"/>
            </a:xfrm>
            <a:custGeom>
              <a:avLst/>
              <a:gdLst/>
              <a:ahLst/>
              <a:cxnLst>
                <a:cxn ang="0">
                  <a:pos x="0" y="761"/>
                </a:cxn>
                <a:cxn ang="0">
                  <a:pos x="91" y="761"/>
                </a:cxn>
                <a:cxn ang="0">
                  <a:pos x="182" y="699"/>
                </a:cxn>
                <a:cxn ang="0">
                  <a:pos x="273" y="596"/>
                </a:cxn>
                <a:cxn ang="0">
                  <a:pos x="364" y="494"/>
                </a:cxn>
                <a:cxn ang="0">
                  <a:pos x="546" y="226"/>
                </a:cxn>
                <a:cxn ang="0">
                  <a:pos x="637" y="103"/>
                </a:cxn>
                <a:cxn ang="0">
                  <a:pos x="727" y="0"/>
                </a:cxn>
              </a:cxnLst>
              <a:rect l="0" t="0" r="r" b="b"/>
              <a:pathLst>
                <a:path w="727" h="761">
                  <a:moveTo>
                    <a:pt x="0" y="761"/>
                  </a:moveTo>
                  <a:lnTo>
                    <a:pt x="91" y="761"/>
                  </a:lnTo>
                  <a:lnTo>
                    <a:pt x="182" y="699"/>
                  </a:lnTo>
                  <a:lnTo>
                    <a:pt x="273" y="596"/>
                  </a:lnTo>
                  <a:lnTo>
                    <a:pt x="364" y="494"/>
                  </a:lnTo>
                  <a:lnTo>
                    <a:pt x="546" y="226"/>
                  </a:lnTo>
                  <a:lnTo>
                    <a:pt x="637" y="103"/>
                  </a:lnTo>
                  <a:lnTo>
                    <a:pt x="727" y="0"/>
                  </a:lnTo>
                </a:path>
              </a:pathLst>
            </a:custGeom>
            <a:noFill/>
            <a:ln w="28575">
              <a:solidFill>
                <a:srgbClr val="00008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38" name="Freeform 14"/>
            <p:cNvSpPr>
              <a:spLocks/>
            </p:cNvSpPr>
            <p:nvPr/>
          </p:nvSpPr>
          <p:spPr bwMode="auto">
            <a:xfrm>
              <a:off x="5141863" y="3951303"/>
              <a:ext cx="545034" cy="416626"/>
            </a:xfrm>
            <a:custGeom>
              <a:avLst/>
              <a:gdLst/>
              <a:ahLst/>
              <a:cxnLst>
                <a:cxn ang="0">
                  <a:pos x="0" y="720"/>
                </a:cxn>
                <a:cxn ang="0">
                  <a:pos x="182" y="514"/>
                </a:cxn>
                <a:cxn ang="0">
                  <a:pos x="364" y="309"/>
                </a:cxn>
                <a:cxn ang="0">
                  <a:pos x="455" y="206"/>
                </a:cxn>
                <a:cxn ang="0">
                  <a:pos x="546" y="124"/>
                </a:cxn>
                <a:cxn ang="0">
                  <a:pos x="637" y="41"/>
                </a:cxn>
                <a:cxn ang="0">
                  <a:pos x="728" y="0"/>
                </a:cxn>
              </a:cxnLst>
              <a:rect l="0" t="0" r="r" b="b"/>
              <a:pathLst>
                <a:path w="728" h="720">
                  <a:moveTo>
                    <a:pt x="0" y="720"/>
                  </a:moveTo>
                  <a:lnTo>
                    <a:pt x="182" y="514"/>
                  </a:lnTo>
                  <a:lnTo>
                    <a:pt x="364" y="309"/>
                  </a:lnTo>
                  <a:lnTo>
                    <a:pt x="455" y="206"/>
                  </a:lnTo>
                  <a:lnTo>
                    <a:pt x="546" y="124"/>
                  </a:lnTo>
                  <a:lnTo>
                    <a:pt x="637" y="41"/>
                  </a:lnTo>
                  <a:lnTo>
                    <a:pt x="728" y="0"/>
                  </a:lnTo>
                </a:path>
              </a:pathLst>
            </a:custGeom>
            <a:noFill/>
            <a:ln w="28575">
              <a:solidFill>
                <a:srgbClr val="00008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39" name="Freeform 15"/>
            <p:cNvSpPr>
              <a:spLocks/>
            </p:cNvSpPr>
            <p:nvPr/>
          </p:nvSpPr>
          <p:spPr bwMode="auto">
            <a:xfrm>
              <a:off x="5686897" y="3939992"/>
              <a:ext cx="561330" cy="58441"/>
            </a:xfrm>
            <a:custGeom>
              <a:avLst/>
              <a:gdLst/>
              <a:ahLst/>
              <a:cxnLst>
                <a:cxn ang="0">
                  <a:pos x="0" y="20"/>
                </a:cxn>
                <a:cxn ang="0">
                  <a:pos x="91" y="0"/>
                </a:cxn>
                <a:cxn ang="0">
                  <a:pos x="182" y="0"/>
                </a:cxn>
                <a:cxn ang="0">
                  <a:pos x="273" y="20"/>
                </a:cxn>
                <a:cxn ang="0">
                  <a:pos x="364" y="41"/>
                </a:cxn>
                <a:cxn ang="0">
                  <a:pos x="568" y="82"/>
                </a:cxn>
                <a:cxn ang="0">
                  <a:pos x="659" y="102"/>
                </a:cxn>
                <a:cxn ang="0">
                  <a:pos x="750" y="102"/>
                </a:cxn>
              </a:cxnLst>
              <a:rect l="0" t="0" r="r" b="b"/>
              <a:pathLst>
                <a:path w="750" h="102">
                  <a:moveTo>
                    <a:pt x="0" y="20"/>
                  </a:moveTo>
                  <a:lnTo>
                    <a:pt x="91" y="0"/>
                  </a:lnTo>
                  <a:lnTo>
                    <a:pt x="182" y="0"/>
                  </a:lnTo>
                  <a:lnTo>
                    <a:pt x="273" y="20"/>
                  </a:lnTo>
                  <a:lnTo>
                    <a:pt x="364" y="41"/>
                  </a:lnTo>
                  <a:lnTo>
                    <a:pt x="568" y="82"/>
                  </a:lnTo>
                  <a:lnTo>
                    <a:pt x="659" y="102"/>
                  </a:lnTo>
                  <a:lnTo>
                    <a:pt x="750" y="102"/>
                  </a:lnTo>
                </a:path>
              </a:pathLst>
            </a:custGeom>
            <a:noFill/>
            <a:ln w="28575">
              <a:solidFill>
                <a:srgbClr val="00008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40" name="Freeform 16"/>
            <p:cNvSpPr>
              <a:spLocks/>
            </p:cNvSpPr>
            <p:nvPr/>
          </p:nvSpPr>
          <p:spPr bwMode="auto">
            <a:xfrm>
              <a:off x="6248227" y="3808029"/>
              <a:ext cx="543223" cy="190404"/>
            </a:xfrm>
            <a:custGeom>
              <a:avLst/>
              <a:gdLst/>
              <a:ahLst/>
              <a:cxnLst>
                <a:cxn ang="0">
                  <a:pos x="0" y="329"/>
                </a:cxn>
                <a:cxn ang="0">
                  <a:pos x="182" y="268"/>
                </a:cxn>
                <a:cxn ang="0">
                  <a:pos x="364" y="186"/>
                </a:cxn>
                <a:cxn ang="0">
                  <a:pos x="546" y="83"/>
                </a:cxn>
                <a:cxn ang="0">
                  <a:pos x="727" y="0"/>
                </a:cxn>
              </a:cxnLst>
              <a:rect l="0" t="0" r="r" b="b"/>
              <a:pathLst>
                <a:path w="727" h="329">
                  <a:moveTo>
                    <a:pt x="0" y="329"/>
                  </a:moveTo>
                  <a:lnTo>
                    <a:pt x="182" y="268"/>
                  </a:lnTo>
                  <a:lnTo>
                    <a:pt x="364" y="186"/>
                  </a:lnTo>
                  <a:lnTo>
                    <a:pt x="546" y="83"/>
                  </a:lnTo>
                  <a:lnTo>
                    <a:pt x="727" y="0"/>
                  </a:lnTo>
                </a:path>
              </a:pathLst>
            </a:custGeom>
            <a:noFill/>
            <a:ln w="28575">
              <a:solidFill>
                <a:srgbClr val="00008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41" name="Oval 17"/>
            <p:cNvSpPr>
              <a:spLocks noChangeArrowheads="1"/>
            </p:cNvSpPr>
            <p:nvPr/>
          </p:nvSpPr>
          <p:spPr bwMode="auto">
            <a:xfrm>
              <a:off x="2337024" y="4105888"/>
              <a:ext cx="85104" cy="60326"/>
            </a:xfrm>
            <a:prstGeom prst="ellipse">
              <a:avLst/>
            </a:prstGeom>
            <a:solidFill>
              <a:srgbClr val="FF0000"/>
            </a:solidFill>
            <a:ln w="14605">
              <a:solidFill>
                <a:srgbClr val="FF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42" name="Oval 18"/>
            <p:cNvSpPr>
              <a:spLocks noChangeArrowheads="1"/>
            </p:cNvSpPr>
            <p:nvPr/>
          </p:nvSpPr>
          <p:spPr bwMode="auto">
            <a:xfrm>
              <a:off x="2880246" y="3973925"/>
              <a:ext cx="85104" cy="60326"/>
            </a:xfrm>
            <a:prstGeom prst="ellipse">
              <a:avLst/>
            </a:prstGeom>
            <a:solidFill>
              <a:srgbClr val="FF0000"/>
            </a:solidFill>
            <a:ln w="14605">
              <a:solidFill>
                <a:srgbClr val="FF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43" name="Oval 19"/>
            <p:cNvSpPr>
              <a:spLocks noChangeArrowheads="1"/>
            </p:cNvSpPr>
            <p:nvPr/>
          </p:nvSpPr>
          <p:spPr bwMode="auto">
            <a:xfrm>
              <a:off x="3441577" y="3973925"/>
              <a:ext cx="85104" cy="60326"/>
            </a:xfrm>
            <a:prstGeom prst="ellipse">
              <a:avLst/>
            </a:prstGeom>
            <a:solidFill>
              <a:srgbClr val="FF0000"/>
            </a:solidFill>
            <a:ln w="14605">
              <a:solidFill>
                <a:srgbClr val="FF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44" name="Oval 20"/>
            <p:cNvSpPr>
              <a:spLocks noChangeArrowheads="1"/>
            </p:cNvSpPr>
            <p:nvPr/>
          </p:nvSpPr>
          <p:spPr bwMode="auto">
            <a:xfrm>
              <a:off x="3986609" y="4177525"/>
              <a:ext cx="85105" cy="60326"/>
            </a:xfrm>
            <a:prstGeom prst="ellipse">
              <a:avLst/>
            </a:prstGeom>
            <a:solidFill>
              <a:srgbClr val="FF0000"/>
            </a:solidFill>
            <a:ln w="14605">
              <a:solidFill>
                <a:srgbClr val="FF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45" name="Oval 21"/>
            <p:cNvSpPr>
              <a:spLocks noChangeArrowheads="1"/>
            </p:cNvSpPr>
            <p:nvPr/>
          </p:nvSpPr>
          <p:spPr bwMode="auto">
            <a:xfrm>
              <a:off x="5091162" y="4332110"/>
              <a:ext cx="85105" cy="60326"/>
            </a:xfrm>
            <a:prstGeom prst="ellipse">
              <a:avLst/>
            </a:prstGeom>
            <a:solidFill>
              <a:srgbClr val="FF0000"/>
            </a:solidFill>
            <a:ln w="14605">
              <a:solidFill>
                <a:srgbClr val="FF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46" name="Oval 22"/>
            <p:cNvSpPr>
              <a:spLocks noChangeArrowheads="1"/>
            </p:cNvSpPr>
            <p:nvPr/>
          </p:nvSpPr>
          <p:spPr bwMode="auto">
            <a:xfrm>
              <a:off x="5636196" y="3915485"/>
              <a:ext cx="85104" cy="58440"/>
            </a:xfrm>
            <a:prstGeom prst="ellipse">
              <a:avLst/>
            </a:prstGeom>
            <a:solidFill>
              <a:srgbClr val="FF0000"/>
            </a:solidFill>
            <a:ln w="14605">
              <a:solidFill>
                <a:srgbClr val="FF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47" name="Oval 23"/>
            <p:cNvSpPr>
              <a:spLocks noChangeArrowheads="1"/>
            </p:cNvSpPr>
            <p:nvPr/>
          </p:nvSpPr>
          <p:spPr bwMode="auto">
            <a:xfrm>
              <a:off x="6197526" y="3962614"/>
              <a:ext cx="85104" cy="60326"/>
            </a:xfrm>
            <a:prstGeom prst="ellipse">
              <a:avLst/>
            </a:prstGeom>
            <a:solidFill>
              <a:srgbClr val="FF0000"/>
            </a:solidFill>
            <a:ln w="14605">
              <a:solidFill>
                <a:srgbClr val="FF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48" name="Oval 24"/>
            <p:cNvSpPr>
              <a:spLocks noChangeArrowheads="1"/>
            </p:cNvSpPr>
            <p:nvPr/>
          </p:nvSpPr>
          <p:spPr bwMode="auto">
            <a:xfrm>
              <a:off x="6742559" y="3772211"/>
              <a:ext cx="83294" cy="60326"/>
            </a:xfrm>
            <a:prstGeom prst="ellipse">
              <a:avLst/>
            </a:prstGeom>
            <a:solidFill>
              <a:srgbClr val="FF0000"/>
            </a:solidFill>
            <a:ln w="14605">
              <a:solidFill>
                <a:srgbClr val="FF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49" name="Rectangle 25"/>
            <p:cNvSpPr>
              <a:spLocks noChangeArrowheads="1"/>
            </p:cNvSpPr>
            <p:nvPr/>
          </p:nvSpPr>
          <p:spPr bwMode="auto">
            <a:xfrm>
              <a:off x="1980307" y="4511203"/>
              <a:ext cx="210046" cy="26204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13</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1050" name="Rectangle 26"/>
            <p:cNvSpPr>
              <a:spLocks noChangeArrowheads="1"/>
            </p:cNvSpPr>
            <p:nvPr/>
          </p:nvSpPr>
          <p:spPr bwMode="auto">
            <a:xfrm>
              <a:off x="1980307" y="4105888"/>
              <a:ext cx="210046" cy="26204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18</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1051" name="Rectangle 27"/>
            <p:cNvSpPr>
              <a:spLocks noChangeArrowheads="1"/>
            </p:cNvSpPr>
            <p:nvPr/>
          </p:nvSpPr>
          <p:spPr bwMode="auto">
            <a:xfrm>
              <a:off x="1980307" y="3711885"/>
              <a:ext cx="210046" cy="18663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23</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1052" name="Rectangle 28"/>
            <p:cNvSpPr>
              <a:spLocks noChangeArrowheads="1"/>
            </p:cNvSpPr>
            <p:nvPr/>
          </p:nvSpPr>
          <p:spPr bwMode="auto">
            <a:xfrm>
              <a:off x="1980307" y="3306570"/>
              <a:ext cx="210046" cy="18663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28</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1053" name="Rectangle 29"/>
            <p:cNvSpPr>
              <a:spLocks noChangeArrowheads="1"/>
            </p:cNvSpPr>
            <p:nvPr/>
          </p:nvSpPr>
          <p:spPr bwMode="auto">
            <a:xfrm>
              <a:off x="1980307" y="2914452"/>
              <a:ext cx="210046" cy="29785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33</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1054" name="Text Box 30"/>
            <p:cNvSpPr txBox="1">
              <a:spLocks noChangeArrowheads="1"/>
            </p:cNvSpPr>
            <p:nvPr/>
          </p:nvSpPr>
          <p:spPr bwMode="auto">
            <a:xfrm rot="16200000">
              <a:off x="643906" y="3768107"/>
              <a:ext cx="2395125" cy="43186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600" b="1" i="0" u="none" strike="noStrike" cap="none" normalizeH="0" baseline="0" dirty="0" smtClean="0">
                  <a:ln>
                    <a:noFill/>
                  </a:ln>
                  <a:solidFill>
                    <a:schemeClr val="tx1"/>
                  </a:solidFill>
                  <a:effectLst/>
                  <a:latin typeface="Calibri" pitchFamily="34" charset="0"/>
                  <a:ea typeface="Arial" pitchFamily="34" charset="0"/>
                  <a:cs typeface="Calibri" pitchFamily="34" charset="0"/>
                </a:rPr>
                <a:t>Apparent resistivity (</a:t>
              </a:r>
              <a:r>
                <a:rPr kumimoji="0" lang="en-US" sz="1600" b="1" i="0" u="none" strike="noStrike" cap="none" normalizeH="0" baseline="0" dirty="0" err="1" smtClean="0">
                  <a:ln>
                    <a:noFill/>
                  </a:ln>
                  <a:solidFill>
                    <a:schemeClr val="tx1"/>
                  </a:solidFill>
                  <a:effectLst/>
                  <a:latin typeface="Calibri" pitchFamily="34" charset="0"/>
                  <a:ea typeface="Arial" pitchFamily="34" charset="0"/>
                  <a:cs typeface="Calibri" pitchFamily="34" charset="0"/>
                </a:rPr>
                <a:t>Ωm</a:t>
              </a:r>
              <a:r>
                <a:rPr kumimoji="0" lang="en-US" sz="1600" b="1" i="0" u="none" strike="noStrike" cap="none" normalizeH="0" baseline="0" dirty="0" smtClean="0">
                  <a:ln>
                    <a:noFill/>
                  </a:ln>
                  <a:solidFill>
                    <a:schemeClr val="tx1"/>
                  </a:solidFill>
                  <a:effectLst/>
                  <a:latin typeface="Calibri" pitchFamily="34" charset="0"/>
                  <a:ea typeface="Arial" pitchFamily="34" charset="0"/>
                  <a:cs typeface="Calibri" pitchFamily="34" charset="0"/>
                </a:rPr>
                <a:t>)</a:t>
              </a:r>
              <a:endParaRPr kumimoji="0" lang="ar-IQ" sz="2400" b="1" i="0" u="none" strike="noStrike" cap="none" normalizeH="0" baseline="0" dirty="0" smtClean="0">
                <a:ln>
                  <a:noFill/>
                </a:ln>
                <a:solidFill>
                  <a:schemeClr val="tx1"/>
                </a:solidFill>
                <a:effectLst/>
                <a:latin typeface="Arial" pitchFamily="34" charset="0"/>
                <a:cs typeface="Arial" pitchFamily="34" charset="0"/>
              </a:endParaRPr>
            </a:p>
          </p:txBody>
        </p:sp>
        <p:sp>
          <p:nvSpPr>
            <p:cNvPr id="1056" name="Text Box 32"/>
            <p:cNvSpPr txBox="1">
              <a:spLocks noChangeArrowheads="1"/>
            </p:cNvSpPr>
            <p:nvPr/>
          </p:nvSpPr>
          <p:spPr bwMode="auto">
            <a:xfrm>
              <a:off x="3352800" y="2947978"/>
              <a:ext cx="2520280" cy="63342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600" b="1" i="0" u="none" strike="noStrike" cap="none" normalizeH="0" baseline="0" dirty="0" smtClean="0">
                  <a:ln>
                    <a:noFill/>
                  </a:ln>
                  <a:solidFill>
                    <a:schemeClr val="tx1"/>
                  </a:solidFill>
                  <a:effectLst/>
                  <a:latin typeface="Calibri" pitchFamily="34" charset="0"/>
                  <a:ea typeface="Arial" pitchFamily="34" charset="0"/>
                  <a:cs typeface="Arial" pitchFamily="34" charset="0"/>
                </a:rPr>
                <a:t>Polar dipole-dipole array</a:t>
              </a:r>
            </a:p>
            <a:p>
              <a:pPr marL="0" marR="0" lvl="0" indent="0" algn="ctr" defTabSz="914400" rtl="0" eaLnBrk="1" fontAlgn="base" latinLnBrk="0" hangingPunct="1">
                <a:lnSpc>
                  <a:spcPct val="100000"/>
                </a:lnSpc>
                <a:spcBef>
                  <a:spcPct val="0"/>
                </a:spcBef>
                <a:spcAft>
                  <a:spcPts val="1000"/>
                </a:spcAft>
                <a:buClrTx/>
                <a:buSzTx/>
                <a:buFontTx/>
                <a:buNone/>
                <a:tabLst/>
              </a:pPr>
              <a:endParaRPr kumimoji="0" lang="ar-IQ"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1058" name="Text Box 34"/>
            <p:cNvSpPr txBox="1">
              <a:spLocks noChangeArrowheads="1"/>
            </p:cNvSpPr>
            <p:nvPr/>
          </p:nvSpPr>
          <p:spPr bwMode="auto">
            <a:xfrm>
              <a:off x="2170116" y="5032809"/>
              <a:ext cx="489106" cy="31357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dirty="0" smtClean="0">
                  <a:ln>
                    <a:noFill/>
                  </a:ln>
                  <a:solidFill>
                    <a:schemeClr val="tx1"/>
                  </a:solidFill>
                  <a:effectLst/>
                  <a:latin typeface="Arial" pitchFamily="34" charset="0"/>
                  <a:ea typeface="Arial" pitchFamily="34" charset="0"/>
                  <a:cs typeface="Arial" pitchFamily="34" charset="0"/>
                </a:rPr>
                <a:t>0</a:t>
              </a:r>
              <a:r>
                <a:rPr kumimoji="0" lang="en-US" sz="1100" b="0" i="0" u="none" strike="noStrike" cap="none" normalizeH="0" baseline="30000" dirty="0" smtClean="0">
                  <a:ln>
                    <a:noFill/>
                  </a:ln>
                  <a:solidFill>
                    <a:schemeClr val="tx1"/>
                  </a:solidFill>
                  <a:effectLst/>
                  <a:latin typeface="Calibri" pitchFamily="34" charset="0"/>
                  <a:ea typeface="Arial" pitchFamily="34" charset="0"/>
                  <a:cs typeface="Arial" pitchFamily="34" charset="0"/>
                </a:rPr>
                <a:t>º</a:t>
              </a:r>
              <a:r>
                <a:rPr kumimoji="0" lang="en-US" sz="1100" b="0" i="0" u="none" strike="noStrike" cap="none" normalizeH="0" baseline="0" dirty="0" smtClean="0">
                  <a:ln>
                    <a:noFill/>
                  </a:ln>
                  <a:solidFill>
                    <a:schemeClr val="tx1"/>
                  </a:solidFill>
                  <a:effectLst/>
                  <a:latin typeface="Calibri" pitchFamily="34" charset="0"/>
                  <a:ea typeface="Arial" pitchFamily="34" charset="0"/>
                  <a:cs typeface="Arial" pitchFamily="34" charset="0"/>
                </a:rPr>
                <a:t> </a:t>
              </a:r>
              <a:endParaRPr kumimoji="0" lang="ar-IQ"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59" name="Line 35"/>
            <p:cNvSpPr>
              <a:spLocks noChangeShapeType="1"/>
            </p:cNvSpPr>
            <p:nvPr/>
          </p:nvSpPr>
          <p:spPr bwMode="auto">
            <a:xfrm>
              <a:off x="2320437" y="5000290"/>
              <a:ext cx="136112" cy="581"/>
            </a:xfrm>
            <a:prstGeom prst="line">
              <a:avLst/>
            </a:prstGeom>
            <a:no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60" name="Line 36"/>
            <p:cNvSpPr>
              <a:spLocks noChangeShapeType="1"/>
            </p:cNvSpPr>
            <p:nvPr/>
          </p:nvSpPr>
          <p:spPr bwMode="auto">
            <a:xfrm>
              <a:off x="2388493" y="5000290"/>
              <a:ext cx="4402699" cy="581"/>
            </a:xfrm>
            <a:prstGeom prst="line">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61" name="Line 37"/>
            <p:cNvSpPr>
              <a:spLocks noChangeShapeType="1"/>
            </p:cNvSpPr>
            <p:nvPr/>
          </p:nvSpPr>
          <p:spPr bwMode="auto">
            <a:xfrm flipV="1">
              <a:off x="2388493" y="4952673"/>
              <a:ext cx="748" cy="95234"/>
            </a:xfrm>
            <a:prstGeom prst="line">
              <a:avLst/>
            </a:prstGeom>
            <a:no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62" name="Line 38"/>
            <p:cNvSpPr>
              <a:spLocks noChangeShapeType="1"/>
            </p:cNvSpPr>
            <p:nvPr/>
          </p:nvSpPr>
          <p:spPr bwMode="auto">
            <a:xfrm flipV="1">
              <a:off x="2932193" y="4952673"/>
              <a:ext cx="748" cy="95234"/>
            </a:xfrm>
            <a:prstGeom prst="line">
              <a:avLst/>
            </a:prstGeom>
            <a:no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63" name="Line 39"/>
            <p:cNvSpPr>
              <a:spLocks noChangeShapeType="1"/>
            </p:cNvSpPr>
            <p:nvPr/>
          </p:nvSpPr>
          <p:spPr bwMode="auto">
            <a:xfrm flipV="1">
              <a:off x="3493842" y="4952673"/>
              <a:ext cx="748" cy="95234"/>
            </a:xfrm>
            <a:prstGeom prst="line">
              <a:avLst/>
            </a:prstGeom>
            <a:no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64" name="Line 40"/>
            <p:cNvSpPr>
              <a:spLocks noChangeShapeType="1"/>
            </p:cNvSpPr>
            <p:nvPr/>
          </p:nvSpPr>
          <p:spPr bwMode="auto">
            <a:xfrm flipV="1">
              <a:off x="4037542" y="4952673"/>
              <a:ext cx="748" cy="95234"/>
            </a:xfrm>
            <a:prstGeom prst="line">
              <a:avLst/>
            </a:prstGeom>
            <a:no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65" name="Line 41"/>
            <p:cNvSpPr>
              <a:spLocks noChangeShapeType="1"/>
            </p:cNvSpPr>
            <p:nvPr/>
          </p:nvSpPr>
          <p:spPr bwMode="auto">
            <a:xfrm flipV="1">
              <a:off x="4598443" y="4952673"/>
              <a:ext cx="748" cy="95234"/>
            </a:xfrm>
            <a:prstGeom prst="line">
              <a:avLst/>
            </a:prstGeom>
            <a:no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66" name="Line 42"/>
            <p:cNvSpPr>
              <a:spLocks noChangeShapeType="1"/>
            </p:cNvSpPr>
            <p:nvPr/>
          </p:nvSpPr>
          <p:spPr bwMode="auto">
            <a:xfrm flipV="1">
              <a:off x="5142143" y="4952673"/>
              <a:ext cx="748" cy="95234"/>
            </a:xfrm>
            <a:prstGeom prst="line">
              <a:avLst/>
            </a:prstGeom>
            <a:no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67" name="Line 43"/>
            <p:cNvSpPr>
              <a:spLocks noChangeShapeType="1"/>
            </p:cNvSpPr>
            <p:nvPr/>
          </p:nvSpPr>
          <p:spPr bwMode="auto">
            <a:xfrm flipV="1">
              <a:off x="5686591" y="4952673"/>
              <a:ext cx="748" cy="95234"/>
            </a:xfrm>
            <a:prstGeom prst="line">
              <a:avLst/>
            </a:prstGeom>
            <a:no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68" name="Line 44"/>
            <p:cNvSpPr>
              <a:spLocks noChangeShapeType="1"/>
            </p:cNvSpPr>
            <p:nvPr/>
          </p:nvSpPr>
          <p:spPr bwMode="auto">
            <a:xfrm flipV="1">
              <a:off x="6247492" y="4952673"/>
              <a:ext cx="748" cy="95234"/>
            </a:xfrm>
            <a:prstGeom prst="line">
              <a:avLst/>
            </a:prstGeom>
            <a:no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69" name="Line 45"/>
            <p:cNvSpPr>
              <a:spLocks noChangeShapeType="1"/>
            </p:cNvSpPr>
            <p:nvPr/>
          </p:nvSpPr>
          <p:spPr bwMode="auto">
            <a:xfrm flipV="1">
              <a:off x="6791192" y="4952673"/>
              <a:ext cx="748" cy="95234"/>
            </a:xfrm>
            <a:prstGeom prst="line">
              <a:avLst/>
            </a:prstGeom>
            <a:no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70" name="Oval 46"/>
            <p:cNvSpPr>
              <a:spLocks noChangeArrowheads="1"/>
            </p:cNvSpPr>
            <p:nvPr/>
          </p:nvSpPr>
          <p:spPr bwMode="auto">
            <a:xfrm>
              <a:off x="4547588" y="4773237"/>
              <a:ext cx="85257" cy="59812"/>
            </a:xfrm>
            <a:prstGeom prst="ellipse">
              <a:avLst/>
            </a:prstGeom>
            <a:solidFill>
              <a:srgbClr val="FF0000"/>
            </a:solidFill>
            <a:ln w="14605">
              <a:solidFill>
                <a:srgbClr val="FF0000"/>
              </a:solidFill>
              <a:round/>
              <a:headEnd/>
              <a:tailEnd/>
            </a:ln>
          </p:spPr>
          <p:txBody>
            <a:bodyPr vert="horz" wrap="square" lIns="91440" tIns="45720" rIns="91440" bIns="45720" numCol="1" anchor="t" anchorCtr="0" compatLnSpc="1">
              <a:prstTxWarp prst="textNoShape">
                <a:avLst/>
              </a:prstTxWarp>
            </a:bodyPr>
            <a:lstStyle/>
            <a:p>
              <a:endParaRPr lang="ar-IQ"/>
            </a:p>
          </p:txBody>
        </p:sp>
        <p:sp>
          <p:nvSpPr>
            <p:cNvPr id="1071" name="Rectangle 47"/>
            <p:cNvSpPr>
              <a:spLocks noChangeArrowheads="1"/>
            </p:cNvSpPr>
            <p:nvPr/>
          </p:nvSpPr>
          <p:spPr bwMode="auto">
            <a:xfrm>
              <a:off x="2099816" y="4904475"/>
              <a:ext cx="105449" cy="18698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8</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1072" name="Text Box 48"/>
            <p:cNvSpPr txBox="1">
              <a:spLocks noChangeArrowheads="1"/>
            </p:cNvSpPr>
            <p:nvPr/>
          </p:nvSpPr>
          <p:spPr bwMode="auto">
            <a:xfrm>
              <a:off x="2695867" y="5041519"/>
              <a:ext cx="489106" cy="31357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15</a:t>
              </a:r>
              <a:r>
                <a:rPr kumimoji="0" lang="en-US" sz="1100" b="0" i="0" u="none" strike="noStrike" cap="none" normalizeH="0" baseline="30000" smtClean="0">
                  <a:ln>
                    <a:noFill/>
                  </a:ln>
                  <a:solidFill>
                    <a:schemeClr val="tx1"/>
                  </a:solidFill>
                  <a:effectLst/>
                  <a:latin typeface="Calibri" pitchFamily="34" charset="0"/>
                  <a:ea typeface="Arial" pitchFamily="34" charset="0"/>
                  <a:cs typeface="Arial" pitchFamily="34" charset="0"/>
                </a:rPr>
                <a:t>º</a:t>
              </a: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 </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1073" name="Text Box 49"/>
            <p:cNvSpPr txBox="1">
              <a:spLocks noChangeArrowheads="1"/>
            </p:cNvSpPr>
            <p:nvPr/>
          </p:nvSpPr>
          <p:spPr bwMode="auto">
            <a:xfrm>
              <a:off x="3255272" y="5041519"/>
              <a:ext cx="489106" cy="31357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30</a:t>
              </a:r>
              <a:r>
                <a:rPr kumimoji="0" lang="en-US" sz="1100" b="0" i="0" u="none" strike="noStrike" cap="none" normalizeH="0" baseline="30000" smtClean="0">
                  <a:ln>
                    <a:noFill/>
                  </a:ln>
                  <a:solidFill>
                    <a:schemeClr val="tx1"/>
                  </a:solidFill>
                  <a:effectLst/>
                  <a:latin typeface="Calibri" pitchFamily="34" charset="0"/>
                  <a:ea typeface="Arial" pitchFamily="34" charset="0"/>
                  <a:cs typeface="Arial" pitchFamily="34" charset="0"/>
                </a:rPr>
                <a:t>º</a:t>
              </a: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 </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1074" name="Text Box 50"/>
            <p:cNvSpPr txBox="1">
              <a:spLocks noChangeArrowheads="1"/>
            </p:cNvSpPr>
            <p:nvPr/>
          </p:nvSpPr>
          <p:spPr bwMode="auto">
            <a:xfrm>
              <a:off x="3789250" y="5041519"/>
              <a:ext cx="489106" cy="31357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45</a:t>
              </a:r>
              <a:r>
                <a:rPr kumimoji="0" lang="en-US" sz="1100" b="0" i="0" u="none" strike="noStrike" cap="none" normalizeH="0" baseline="30000" smtClean="0">
                  <a:ln>
                    <a:noFill/>
                  </a:ln>
                  <a:solidFill>
                    <a:schemeClr val="tx1"/>
                  </a:solidFill>
                  <a:effectLst/>
                  <a:latin typeface="Calibri" pitchFamily="34" charset="0"/>
                  <a:ea typeface="Arial" pitchFamily="34" charset="0"/>
                  <a:cs typeface="Arial" pitchFamily="34" charset="0"/>
                </a:rPr>
                <a:t>º</a:t>
              </a: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 </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1075" name="Text Box 51"/>
            <p:cNvSpPr txBox="1">
              <a:spLocks noChangeArrowheads="1"/>
            </p:cNvSpPr>
            <p:nvPr/>
          </p:nvSpPr>
          <p:spPr bwMode="auto">
            <a:xfrm>
              <a:off x="4337437" y="5041519"/>
              <a:ext cx="489106" cy="31357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60</a:t>
              </a:r>
              <a:r>
                <a:rPr kumimoji="0" lang="en-US" sz="1100" b="0" i="0" u="none" strike="noStrike" cap="none" normalizeH="0" baseline="30000" smtClean="0">
                  <a:ln>
                    <a:noFill/>
                  </a:ln>
                  <a:solidFill>
                    <a:schemeClr val="tx1"/>
                  </a:solidFill>
                  <a:effectLst/>
                  <a:latin typeface="Calibri" pitchFamily="34" charset="0"/>
                  <a:ea typeface="Arial" pitchFamily="34" charset="0"/>
                  <a:cs typeface="Arial" pitchFamily="34" charset="0"/>
                </a:rPr>
                <a:t>º</a:t>
              </a: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 </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1076" name="Text Box 52"/>
            <p:cNvSpPr txBox="1">
              <a:spLocks noChangeArrowheads="1"/>
            </p:cNvSpPr>
            <p:nvPr/>
          </p:nvSpPr>
          <p:spPr bwMode="auto">
            <a:xfrm>
              <a:off x="4885624" y="5041519"/>
              <a:ext cx="489106" cy="31357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75</a:t>
              </a:r>
              <a:r>
                <a:rPr kumimoji="0" lang="en-US" sz="1100" b="0" i="0" u="none" strike="noStrike" cap="none" normalizeH="0" baseline="30000" smtClean="0">
                  <a:ln>
                    <a:noFill/>
                  </a:ln>
                  <a:solidFill>
                    <a:schemeClr val="tx1"/>
                  </a:solidFill>
                  <a:effectLst/>
                  <a:latin typeface="Calibri" pitchFamily="34" charset="0"/>
                  <a:ea typeface="Arial" pitchFamily="34" charset="0"/>
                  <a:cs typeface="Arial" pitchFamily="34" charset="0"/>
                </a:rPr>
                <a:t>º</a:t>
              </a: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 </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1077" name="Text Box 53"/>
            <p:cNvSpPr txBox="1">
              <a:spLocks noChangeArrowheads="1"/>
            </p:cNvSpPr>
            <p:nvPr/>
          </p:nvSpPr>
          <p:spPr bwMode="auto">
            <a:xfrm>
              <a:off x="5419602" y="5041519"/>
              <a:ext cx="489106" cy="31357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90</a:t>
              </a:r>
              <a:r>
                <a:rPr kumimoji="0" lang="en-US" sz="1100" b="0" i="0" u="none" strike="noStrike" cap="none" normalizeH="0" baseline="30000" smtClean="0">
                  <a:ln>
                    <a:noFill/>
                  </a:ln>
                  <a:solidFill>
                    <a:schemeClr val="tx1"/>
                  </a:solidFill>
                  <a:effectLst/>
                  <a:latin typeface="Calibri" pitchFamily="34" charset="0"/>
                  <a:ea typeface="Arial" pitchFamily="34" charset="0"/>
                  <a:cs typeface="Arial" pitchFamily="34" charset="0"/>
                </a:rPr>
                <a:t>º</a:t>
              </a: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 </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1078" name="Text Box 54"/>
            <p:cNvSpPr txBox="1">
              <a:spLocks noChangeArrowheads="1"/>
            </p:cNvSpPr>
            <p:nvPr/>
          </p:nvSpPr>
          <p:spPr bwMode="auto">
            <a:xfrm>
              <a:off x="5812981" y="5041519"/>
              <a:ext cx="733659" cy="31357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105</a:t>
              </a:r>
              <a:r>
                <a:rPr kumimoji="0" lang="en-US" sz="1100" b="0" i="0" u="none" strike="noStrike" cap="none" normalizeH="0" baseline="30000" smtClean="0">
                  <a:ln>
                    <a:noFill/>
                  </a:ln>
                  <a:solidFill>
                    <a:schemeClr val="tx1"/>
                  </a:solidFill>
                  <a:effectLst/>
                  <a:latin typeface="Calibri" pitchFamily="34" charset="0"/>
                  <a:ea typeface="Arial" pitchFamily="34" charset="0"/>
                  <a:cs typeface="Arial" pitchFamily="34" charset="0"/>
                </a:rPr>
                <a:t>º</a:t>
              </a: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 </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1079" name="Text Box 55"/>
            <p:cNvSpPr txBox="1">
              <a:spLocks noChangeArrowheads="1"/>
            </p:cNvSpPr>
            <p:nvPr/>
          </p:nvSpPr>
          <p:spPr bwMode="auto">
            <a:xfrm>
              <a:off x="6434459" y="5041519"/>
              <a:ext cx="652141" cy="31357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dirty="0" smtClean="0">
                  <a:ln>
                    <a:noFill/>
                  </a:ln>
                  <a:solidFill>
                    <a:schemeClr val="tx1"/>
                  </a:solidFill>
                  <a:effectLst/>
                  <a:latin typeface="Calibri" pitchFamily="34" charset="0"/>
                  <a:ea typeface="Arial" pitchFamily="34" charset="0"/>
                  <a:cs typeface="Arial" pitchFamily="34" charset="0"/>
                </a:rPr>
                <a:t>120</a:t>
              </a:r>
              <a:r>
                <a:rPr kumimoji="0" lang="en-US" sz="1100" b="0" i="0" u="none" strike="noStrike" cap="none" normalizeH="0" baseline="30000" dirty="0" smtClean="0">
                  <a:ln>
                    <a:noFill/>
                  </a:ln>
                  <a:solidFill>
                    <a:schemeClr val="tx1"/>
                  </a:solidFill>
                  <a:effectLst/>
                  <a:latin typeface="Calibri" pitchFamily="34" charset="0"/>
                  <a:ea typeface="Arial" pitchFamily="34" charset="0"/>
                  <a:cs typeface="Arial" pitchFamily="34" charset="0"/>
                </a:rPr>
                <a:t>º</a:t>
              </a:r>
              <a:r>
                <a:rPr kumimoji="0" lang="en-US" sz="1100" b="0" i="0" u="none" strike="noStrike" cap="none" normalizeH="0" baseline="0" dirty="0" smtClean="0">
                  <a:ln>
                    <a:noFill/>
                  </a:ln>
                  <a:solidFill>
                    <a:schemeClr val="tx1"/>
                  </a:solidFill>
                  <a:effectLst/>
                  <a:latin typeface="Calibri" pitchFamily="34" charset="0"/>
                  <a:ea typeface="Arial" pitchFamily="34" charset="0"/>
                  <a:cs typeface="Arial" pitchFamily="34" charset="0"/>
                </a:rPr>
                <a:t> </a:t>
              </a:r>
              <a:endParaRPr kumimoji="0" lang="ar-IQ"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80" name="Text Box 56"/>
            <p:cNvSpPr txBox="1">
              <a:spLocks noChangeArrowheads="1"/>
            </p:cNvSpPr>
            <p:nvPr/>
          </p:nvSpPr>
          <p:spPr bwMode="auto">
            <a:xfrm>
              <a:off x="3200400" y="5334000"/>
              <a:ext cx="2109348" cy="38977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600" b="1" i="0" u="none" strike="noStrike" cap="none" normalizeH="0" baseline="0" dirty="0" smtClean="0">
                  <a:ln>
                    <a:noFill/>
                  </a:ln>
                  <a:solidFill>
                    <a:schemeClr val="tx1"/>
                  </a:solidFill>
                  <a:effectLst/>
                  <a:latin typeface="Calibri" pitchFamily="34" charset="0"/>
                  <a:ea typeface="Arial" pitchFamily="34" charset="0"/>
                  <a:cs typeface="Arial" pitchFamily="34" charset="0"/>
                </a:rPr>
                <a:t>Azimuth (degrees)</a:t>
              </a:r>
            </a:p>
            <a:p>
              <a:pPr marL="0" marR="0" lvl="0" indent="0" algn="r" defTabSz="914400" rtl="1" eaLnBrk="1" fontAlgn="base" latinLnBrk="0" hangingPunct="1">
                <a:lnSpc>
                  <a:spcPct val="100000"/>
                </a:lnSpc>
                <a:spcBef>
                  <a:spcPct val="0"/>
                </a:spcBef>
                <a:spcAft>
                  <a:spcPct val="0"/>
                </a:spcAft>
                <a:buClrTx/>
                <a:buSzTx/>
                <a:buFontTx/>
                <a:buNone/>
                <a:tabLst/>
              </a:pPr>
              <a:endParaRPr kumimoji="0" lang="ar-IQ" sz="2400" b="0" i="0" u="none" strike="noStrike" cap="none" normalizeH="0" baseline="0" dirty="0" smtClean="0">
                <a:ln>
                  <a:noFill/>
                </a:ln>
                <a:solidFill>
                  <a:schemeClr val="tx1"/>
                </a:solidFill>
                <a:effectLst/>
                <a:latin typeface="Arial" pitchFamily="34" charset="0"/>
                <a:cs typeface="Arial" pitchFamily="34" charset="0"/>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8600" y="1066800"/>
            <a:ext cx="8763000" cy="1477328"/>
          </a:xfrm>
          <a:prstGeom prst="rect">
            <a:avLst/>
          </a:prstGeom>
        </p:spPr>
        <p:txBody>
          <a:bodyPr wrap="square">
            <a:spAutoFit/>
          </a:bodyPr>
          <a:lstStyle/>
          <a:p>
            <a:pPr indent="268288" algn="just">
              <a:buFont typeface="Wingdings" pitchFamily="2" charset="2"/>
              <a:buChar char="q"/>
              <a:tabLst>
                <a:tab pos="0" algn="l"/>
              </a:tabLst>
            </a:pPr>
            <a:r>
              <a:rPr lang="en-US" b="1" i="1" dirty="0" smtClean="0">
                <a:solidFill>
                  <a:schemeClr val="accent5">
                    <a:lumMod val="25000"/>
                  </a:schemeClr>
                </a:solidFill>
              </a:rPr>
              <a:t>  The most common form of data presentation is through polar coordinates, where apparent resistivity values are plotted along definite azimuth, where any point plotted at a distance from the diagram's center along the same azimuth with definite linear scale. All points are connected with a curve as in figure .</a:t>
            </a:r>
          </a:p>
          <a:p>
            <a:pPr marL="342900" indent="-342900" algn="just"/>
            <a:endParaRPr lang="ar-IQ" b="1" i="1" dirty="0" smtClean="0">
              <a:solidFill>
                <a:schemeClr val="accent5">
                  <a:lumMod val="25000"/>
                </a:schemeClr>
              </a:solidFill>
            </a:endParaRPr>
          </a:p>
        </p:txBody>
      </p:sp>
      <p:grpSp>
        <p:nvGrpSpPr>
          <p:cNvPr id="53" name="Group 52"/>
          <p:cNvGrpSpPr/>
          <p:nvPr/>
        </p:nvGrpSpPr>
        <p:grpSpPr>
          <a:xfrm>
            <a:off x="1848034" y="2438400"/>
            <a:ext cx="5619566" cy="4377562"/>
            <a:chOff x="1848034" y="2625386"/>
            <a:chExt cx="5685266" cy="4419176"/>
          </a:xfrm>
        </p:grpSpPr>
        <p:pic>
          <p:nvPicPr>
            <p:cNvPr id="2061" name="Picture 13"/>
            <p:cNvPicPr>
              <a:picLocks noChangeAspect="1" noChangeArrowheads="1"/>
            </p:cNvPicPr>
            <p:nvPr/>
          </p:nvPicPr>
          <p:blipFill>
            <a:blip r:embed="rId2" cstate="print"/>
            <a:srcRect/>
            <a:stretch>
              <a:fillRect/>
            </a:stretch>
          </p:blipFill>
          <p:spPr bwMode="auto">
            <a:xfrm>
              <a:off x="1848034" y="2661822"/>
              <a:ext cx="5685266" cy="4030676"/>
            </a:xfrm>
            <a:prstGeom prst="rect">
              <a:avLst/>
            </a:prstGeom>
            <a:noFill/>
          </p:spPr>
        </p:pic>
        <p:grpSp>
          <p:nvGrpSpPr>
            <p:cNvPr id="2062" name="Group 14"/>
            <p:cNvGrpSpPr>
              <a:grpSpLocks noChangeAspect="1"/>
            </p:cNvGrpSpPr>
            <p:nvPr/>
          </p:nvGrpSpPr>
          <p:grpSpPr bwMode="auto">
            <a:xfrm>
              <a:off x="2204190" y="2625386"/>
              <a:ext cx="4866644" cy="4419176"/>
              <a:chOff x="4073" y="5654"/>
              <a:chExt cx="3732" cy="3388"/>
            </a:xfrm>
          </p:grpSpPr>
          <p:sp>
            <p:nvSpPr>
              <p:cNvPr id="2063" name="Text Box 15"/>
              <p:cNvSpPr txBox="1">
                <a:spLocks noChangeAspect="1" noChangeArrowheads="1"/>
              </p:cNvSpPr>
              <p:nvPr/>
            </p:nvSpPr>
            <p:spPr bwMode="auto">
              <a:xfrm>
                <a:off x="5721" y="5654"/>
                <a:ext cx="496"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ts val="1000"/>
                  </a:spcAft>
                  <a:buClrTx/>
                  <a:buSzTx/>
                  <a:buFontTx/>
                  <a:buNone/>
                  <a:tabLst/>
                </a:pPr>
                <a:r>
                  <a:rPr kumimoji="0" lang="en-US" sz="700" b="0" i="0" u="none" strike="noStrike" cap="none" normalizeH="0" baseline="0" smtClean="0">
                    <a:ln>
                      <a:noFill/>
                    </a:ln>
                    <a:solidFill>
                      <a:schemeClr val="tx1"/>
                    </a:solidFill>
                    <a:effectLst/>
                    <a:latin typeface="Calibri" pitchFamily="34" charset="0"/>
                    <a:ea typeface="Arial" pitchFamily="34" charset="0"/>
                    <a:cs typeface="Arial" pitchFamily="34" charset="0"/>
                  </a:rPr>
                  <a:t>0º</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064" name="Text Box 16"/>
              <p:cNvSpPr txBox="1">
                <a:spLocks noChangeAspect="1" noChangeArrowheads="1"/>
              </p:cNvSpPr>
              <p:nvPr/>
            </p:nvSpPr>
            <p:spPr bwMode="auto">
              <a:xfrm>
                <a:off x="5949" y="5674"/>
                <a:ext cx="572"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ts val="1000"/>
                  </a:spcAft>
                  <a:buClrTx/>
                  <a:buSzTx/>
                  <a:buFontTx/>
                  <a:buNone/>
                  <a:tabLst/>
                </a:pPr>
                <a:r>
                  <a:rPr kumimoji="0" lang="en-US" sz="700" b="0" i="0" u="none" strike="noStrike" cap="none" normalizeH="0" baseline="0" smtClean="0">
                    <a:ln>
                      <a:noFill/>
                    </a:ln>
                    <a:solidFill>
                      <a:schemeClr val="tx1"/>
                    </a:solidFill>
                    <a:effectLst/>
                    <a:latin typeface="Calibri" pitchFamily="34" charset="0"/>
                    <a:ea typeface="Arial" pitchFamily="34" charset="0"/>
                    <a:cs typeface="Arial" pitchFamily="34" charset="0"/>
                  </a:rPr>
                  <a:t>10º</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065" name="Text Box 17"/>
              <p:cNvSpPr txBox="1">
                <a:spLocks noChangeAspect="1" noChangeArrowheads="1"/>
              </p:cNvSpPr>
              <p:nvPr/>
            </p:nvSpPr>
            <p:spPr bwMode="auto">
              <a:xfrm>
                <a:off x="6209" y="5730"/>
                <a:ext cx="572"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ts val="1000"/>
                  </a:spcAft>
                  <a:buClrTx/>
                  <a:buSzTx/>
                  <a:buFontTx/>
                  <a:buNone/>
                  <a:tabLst/>
                </a:pPr>
                <a:r>
                  <a:rPr kumimoji="0" lang="en-US" sz="700" b="0" i="0" u="none" strike="noStrike" cap="none" normalizeH="0" baseline="0" smtClean="0">
                    <a:ln>
                      <a:noFill/>
                    </a:ln>
                    <a:solidFill>
                      <a:schemeClr val="tx1"/>
                    </a:solidFill>
                    <a:effectLst/>
                    <a:latin typeface="Calibri" pitchFamily="34" charset="0"/>
                    <a:ea typeface="Arial" pitchFamily="34" charset="0"/>
                    <a:cs typeface="Arial" pitchFamily="34" charset="0"/>
                  </a:rPr>
                  <a:t>20º</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066" name="Text Box 18"/>
              <p:cNvSpPr txBox="1">
                <a:spLocks noChangeAspect="1" noChangeArrowheads="1"/>
              </p:cNvSpPr>
              <p:nvPr/>
            </p:nvSpPr>
            <p:spPr bwMode="auto">
              <a:xfrm>
                <a:off x="6433" y="5842"/>
                <a:ext cx="572"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ts val="1000"/>
                  </a:spcAft>
                  <a:buClrTx/>
                  <a:buSzTx/>
                  <a:buFontTx/>
                  <a:buNone/>
                  <a:tabLst/>
                </a:pPr>
                <a:r>
                  <a:rPr kumimoji="0" lang="en-US" sz="700" b="0" i="0" u="none" strike="noStrike" cap="none" normalizeH="0" baseline="0" smtClean="0">
                    <a:ln>
                      <a:noFill/>
                    </a:ln>
                    <a:solidFill>
                      <a:schemeClr val="tx1"/>
                    </a:solidFill>
                    <a:effectLst/>
                    <a:latin typeface="Calibri" pitchFamily="34" charset="0"/>
                    <a:ea typeface="Arial" pitchFamily="34" charset="0"/>
                    <a:cs typeface="Arial" pitchFamily="34" charset="0"/>
                  </a:rPr>
                  <a:t>30º</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067" name="Text Box 19"/>
              <p:cNvSpPr txBox="1">
                <a:spLocks noChangeAspect="1" noChangeArrowheads="1"/>
              </p:cNvSpPr>
              <p:nvPr/>
            </p:nvSpPr>
            <p:spPr bwMode="auto">
              <a:xfrm>
                <a:off x="6661" y="5990"/>
                <a:ext cx="572"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ts val="1000"/>
                  </a:spcAft>
                  <a:buClrTx/>
                  <a:buSzTx/>
                  <a:buFontTx/>
                  <a:buNone/>
                  <a:tabLst/>
                </a:pPr>
                <a:r>
                  <a:rPr kumimoji="0" lang="en-US" sz="700" b="0" i="0" u="none" strike="noStrike" cap="none" normalizeH="0" baseline="0" smtClean="0">
                    <a:ln>
                      <a:noFill/>
                    </a:ln>
                    <a:solidFill>
                      <a:schemeClr val="tx1"/>
                    </a:solidFill>
                    <a:effectLst/>
                    <a:latin typeface="Calibri" pitchFamily="34" charset="0"/>
                    <a:ea typeface="Arial" pitchFamily="34" charset="0"/>
                    <a:cs typeface="Arial" pitchFamily="34" charset="0"/>
                  </a:rPr>
                  <a:t>40º</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068" name="Text Box 20"/>
              <p:cNvSpPr txBox="1">
                <a:spLocks noChangeAspect="1" noChangeArrowheads="1"/>
              </p:cNvSpPr>
              <p:nvPr/>
            </p:nvSpPr>
            <p:spPr bwMode="auto">
              <a:xfrm>
                <a:off x="6861" y="6170"/>
                <a:ext cx="572"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ts val="1000"/>
                  </a:spcAft>
                  <a:buClrTx/>
                  <a:buSzTx/>
                  <a:buFontTx/>
                  <a:buNone/>
                  <a:tabLst/>
                </a:pPr>
                <a:r>
                  <a:rPr kumimoji="0" lang="en-US" sz="700" b="0" i="0" u="none" strike="noStrike" cap="none" normalizeH="0" baseline="0" smtClean="0">
                    <a:ln>
                      <a:noFill/>
                    </a:ln>
                    <a:solidFill>
                      <a:schemeClr val="tx1"/>
                    </a:solidFill>
                    <a:effectLst/>
                    <a:latin typeface="Calibri" pitchFamily="34" charset="0"/>
                    <a:ea typeface="Arial" pitchFamily="34" charset="0"/>
                    <a:cs typeface="Arial" pitchFamily="34" charset="0"/>
                  </a:rPr>
                  <a:t>50º</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069" name="Text Box 21"/>
              <p:cNvSpPr txBox="1">
                <a:spLocks noChangeAspect="1" noChangeArrowheads="1"/>
              </p:cNvSpPr>
              <p:nvPr/>
            </p:nvSpPr>
            <p:spPr bwMode="auto">
              <a:xfrm>
                <a:off x="7001" y="6402"/>
                <a:ext cx="572"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ts val="1000"/>
                  </a:spcAft>
                  <a:buClrTx/>
                  <a:buSzTx/>
                  <a:buFontTx/>
                  <a:buNone/>
                  <a:tabLst/>
                </a:pPr>
                <a:r>
                  <a:rPr kumimoji="0" lang="en-US" sz="700" b="0" i="0" u="none" strike="noStrike" cap="none" normalizeH="0" baseline="0" dirty="0" smtClean="0">
                    <a:ln>
                      <a:noFill/>
                    </a:ln>
                    <a:solidFill>
                      <a:schemeClr val="tx1"/>
                    </a:solidFill>
                    <a:effectLst/>
                    <a:latin typeface="Calibri" pitchFamily="34" charset="0"/>
                    <a:ea typeface="Arial" pitchFamily="34" charset="0"/>
                    <a:cs typeface="Arial" pitchFamily="34" charset="0"/>
                  </a:rPr>
                  <a:t>60º</a:t>
                </a:r>
                <a:endParaRPr kumimoji="0" lang="ar-IQ"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70" name="Text Box 22"/>
              <p:cNvSpPr txBox="1">
                <a:spLocks noChangeAspect="1" noChangeArrowheads="1"/>
              </p:cNvSpPr>
              <p:nvPr/>
            </p:nvSpPr>
            <p:spPr bwMode="auto">
              <a:xfrm>
                <a:off x="7109" y="6638"/>
                <a:ext cx="572"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ts val="1000"/>
                  </a:spcAft>
                  <a:buClrTx/>
                  <a:buSzTx/>
                  <a:buFontTx/>
                  <a:buNone/>
                  <a:tabLst/>
                </a:pPr>
                <a:r>
                  <a:rPr kumimoji="0" lang="en-US" sz="700" b="0" i="0" u="none" strike="noStrike" cap="none" normalizeH="0" baseline="0" smtClean="0">
                    <a:ln>
                      <a:noFill/>
                    </a:ln>
                    <a:solidFill>
                      <a:schemeClr val="tx1"/>
                    </a:solidFill>
                    <a:effectLst/>
                    <a:latin typeface="Calibri" pitchFamily="34" charset="0"/>
                    <a:ea typeface="Arial" pitchFamily="34" charset="0"/>
                    <a:cs typeface="Arial" pitchFamily="34" charset="0"/>
                  </a:rPr>
                  <a:t>70º</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071" name="Text Box 23"/>
              <p:cNvSpPr txBox="1">
                <a:spLocks noChangeAspect="1" noChangeArrowheads="1"/>
              </p:cNvSpPr>
              <p:nvPr/>
            </p:nvSpPr>
            <p:spPr bwMode="auto">
              <a:xfrm>
                <a:off x="7181" y="6898"/>
                <a:ext cx="572"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ts val="1000"/>
                  </a:spcAft>
                  <a:buClrTx/>
                  <a:buSzTx/>
                  <a:buFontTx/>
                  <a:buNone/>
                  <a:tabLst/>
                </a:pPr>
                <a:r>
                  <a:rPr kumimoji="0" lang="en-US" sz="700" b="0" i="0" u="none" strike="noStrike" cap="none" normalizeH="0" baseline="0" smtClean="0">
                    <a:ln>
                      <a:noFill/>
                    </a:ln>
                    <a:solidFill>
                      <a:schemeClr val="tx1"/>
                    </a:solidFill>
                    <a:effectLst/>
                    <a:latin typeface="Calibri" pitchFamily="34" charset="0"/>
                    <a:ea typeface="Arial" pitchFamily="34" charset="0"/>
                    <a:cs typeface="Arial" pitchFamily="34" charset="0"/>
                  </a:rPr>
                  <a:t>80º</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072" name="Text Box 24"/>
              <p:cNvSpPr txBox="1">
                <a:spLocks noChangeAspect="1" noChangeArrowheads="1"/>
              </p:cNvSpPr>
              <p:nvPr/>
            </p:nvSpPr>
            <p:spPr bwMode="auto">
              <a:xfrm>
                <a:off x="7221" y="7154"/>
                <a:ext cx="572"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ts val="1000"/>
                  </a:spcAft>
                  <a:buClrTx/>
                  <a:buSzTx/>
                  <a:buFontTx/>
                  <a:buNone/>
                  <a:tabLst/>
                </a:pPr>
                <a:r>
                  <a:rPr kumimoji="0" lang="en-US" sz="700" b="0" i="0" u="none" strike="noStrike" cap="none" normalizeH="0" baseline="0" dirty="0" smtClean="0">
                    <a:ln>
                      <a:noFill/>
                    </a:ln>
                    <a:solidFill>
                      <a:schemeClr val="tx1"/>
                    </a:solidFill>
                    <a:effectLst/>
                    <a:latin typeface="Calibri" pitchFamily="34" charset="0"/>
                    <a:ea typeface="Arial" pitchFamily="34" charset="0"/>
                    <a:cs typeface="Arial" pitchFamily="34" charset="0"/>
                  </a:rPr>
                  <a:t>90º</a:t>
                </a:r>
                <a:endParaRPr kumimoji="0" lang="ar-IQ"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73" name="Text Box 25"/>
              <p:cNvSpPr txBox="1">
                <a:spLocks noChangeAspect="1" noChangeArrowheads="1"/>
              </p:cNvSpPr>
              <p:nvPr/>
            </p:nvSpPr>
            <p:spPr bwMode="auto">
              <a:xfrm>
                <a:off x="7185" y="7406"/>
                <a:ext cx="620"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ts val="1000"/>
                  </a:spcAft>
                  <a:buClrTx/>
                  <a:buSzTx/>
                  <a:buFontTx/>
                  <a:buNone/>
                  <a:tabLst/>
                </a:pPr>
                <a:r>
                  <a:rPr kumimoji="0" lang="en-US" sz="700" b="0" i="0" u="none" strike="noStrike" cap="none" normalizeH="0" baseline="0" smtClean="0">
                    <a:ln>
                      <a:noFill/>
                    </a:ln>
                    <a:solidFill>
                      <a:schemeClr val="tx1"/>
                    </a:solidFill>
                    <a:effectLst/>
                    <a:latin typeface="Calibri" pitchFamily="34" charset="0"/>
                    <a:ea typeface="Arial" pitchFamily="34" charset="0"/>
                    <a:cs typeface="Arial" pitchFamily="34" charset="0"/>
                  </a:rPr>
                  <a:t>100º</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074" name="Text Box 26"/>
              <p:cNvSpPr txBox="1">
                <a:spLocks noChangeAspect="1" noChangeArrowheads="1"/>
              </p:cNvSpPr>
              <p:nvPr/>
            </p:nvSpPr>
            <p:spPr bwMode="auto">
              <a:xfrm>
                <a:off x="7133" y="7654"/>
                <a:ext cx="620"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ts val="1000"/>
                  </a:spcAft>
                  <a:buClrTx/>
                  <a:buSzTx/>
                  <a:buFontTx/>
                  <a:buNone/>
                  <a:tabLst/>
                </a:pPr>
                <a:r>
                  <a:rPr kumimoji="0" lang="en-US" sz="700" b="0" i="0" u="none" strike="noStrike" cap="none" normalizeH="0" baseline="0" smtClean="0">
                    <a:ln>
                      <a:noFill/>
                    </a:ln>
                    <a:solidFill>
                      <a:schemeClr val="tx1"/>
                    </a:solidFill>
                    <a:effectLst/>
                    <a:latin typeface="Calibri" pitchFamily="34" charset="0"/>
                    <a:ea typeface="Arial" pitchFamily="34" charset="0"/>
                    <a:cs typeface="Arial" pitchFamily="34" charset="0"/>
                  </a:rPr>
                  <a:t>110º</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075" name="Text Box 27"/>
              <p:cNvSpPr txBox="1">
                <a:spLocks noChangeAspect="1" noChangeArrowheads="1"/>
              </p:cNvSpPr>
              <p:nvPr/>
            </p:nvSpPr>
            <p:spPr bwMode="auto">
              <a:xfrm>
                <a:off x="7029" y="7898"/>
                <a:ext cx="620"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ts val="1000"/>
                  </a:spcAft>
                  <a:buClrTx/>
                  <a:buSzTx/>
                  <a:buFontTx/>
                  <a:buNone/>
                  <a:tabLst/>
                </a:pPr>
                <a:r>
                  <a:rPr kumimoji="0" lang="en-US" sz="700" b="0" i="0" u="none" strike="noStrike" cap="none" normalizeH="0" baseline="0" smtClean="0">
                    <a:ln>
                      <a:noFill/>
                    </a:ln>
                    <a:solidFill>
                      <a:schemeClr val="tx1"/>
                    </a:solidFill>
                    <a:effectLst/>
                    <a:latin typeface="Calibri" pitchFamily="34" charset="0"/>
                    <a:ea typeface="Arial" pitchFamily="34" charset="0"/>
                    <a:cs typeface="Arial" pitchFamily="34" charset="0"/>
                  </a:rPr>
                  <a:t>120º</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076" name="Text Box 28"/>
              <p:cNvSpPr txBox="1">
                <a:spLocks noChangeAspect="1" noChangeArrowheads="1"/>
              </p:cNvSpPr>
              <p:nvPr/>
            </p:nvSpPr>
            <p:spPr bwMode="auto">
              <a:xfrm>
                <a:off x="6897" y="8102"/>
                <a:ext cx="620"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ts val="1000"/>
                  </a:spcAft>
                  <a:buClrTx/>
                  <a:buSzTx/>
                  <a:buFontTx/>
                  <a:buNone/>
                  <a:tabLst/>
                </a:pPr>
                <a:r>
                  <a:rPr kumimoji="0" lang="en-US" sz="700" b="0" i="0" u="none" strike="noStrike" cap="none" normalizeH="0" baseline="0" smtClean="0">
                    <a:ln>
                      <a:noFill/>
                    </a:ln>
                    <a:solidFill>
                      <a:schemeClr val="tx1"/>
                    </a:solidFill>
                    <a:effectLst/>
                    <a:latin typeface="Calibri" pitchFamily="34" charset="0"/>
                    <a:ea typeface="Arial" pitchFamily="34" charset="0"/>
                    <a:cs typeface="Arial" pitchFamily="34" charset="0"/>
                  </a:rPr>
                  <a:t>130º</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077" name="Text Box 29"/>
              <p:cNvSpPr txBox="1">
                <a:spLocks noChangeAspect="1" noChangeArrowheads="1"/>
              </p:cNvSpPr>
              <p:nvPr/>
            </p:nvSpPr>
            <p:spPr bwMode="auto">
              <a:xfrm>
                <a:off x="6677" y="8314"/>
                <a:ext cx="620"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ts val="1000"/>
                  </a:spcAft>
                  <a:buClrTx/>
                  <a:buSzTx/>
                  <a:buFontTx/>
                  <a:buNone/>
                  <a:tabLst/>
                </a:pPr>
                <a:r>
                  <a:rPr kumimoji="0" lang="en-US" sz="700" b="0" i="0" u="none" strike="noStrike" cap="none" normalizeH="0" baseline="0" smtClean="0">
                    <a:ln>
                      <a:noFill/>
                    </a:ln>
                    <a:solidFill>
                      <a:schemeClr val="tx1"/>
                    </a:solidFill>
                    <a:effectLst/>
                    <a:latin typeface="Calibri" pitchFamily="34" charset="0"/>
                    <a:ea typeface="Arial" pitchFamily="34" charset="0"/>
                    <a:cs typeface="Arial" pitchFamily="34" charset="0"/>
                  </a:rPr>
                  <a:t>140º</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078" name="Text Box 30"/>
              <p:cNvSpPr txBox="1">
                <a:spLocks noChangeAspect="1" noChangeArrowheads="1"/>
              </p:cNvSpPr>
              <p:nvPr/>
            </p:nvSpPr>
            <p:spPr bwMode="auto">
              <a:xfrm>
                <a:off x="6453" y="8478"/>
                <a:ext cx="620"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ts val="1000"/>
                  </a:spcAft>
                  <a:buClrTx/>
                  <a:buSzTx/>
                  <a:buFontTx/>
                  <a:buNone/>
                  <a:tabLst/>
                </a:pPr>
                <a:r>
                  <a:rPr kumimoji="0" lang="en-US" sz="700" b="0" i="0" u="none" strike="noStrike" cap="none" normalizeH="0" baseline="0" smtClean="0">
                    <a:ln>
                      <a:noFill/>
                    </a:ln>
                    <a:solidFill>
                      <a:schemeClr val="tx1"/>
                    </a:solidFill>
                    <a:effectLst/>
                    <a:latin typeface="Calibri" pitchFamily="34" charset="0"/>
                    <a:ea typeface="Arial" pitchFamily="34" charset="0"/>
                    <a:cs typeface="Arial" pitchFamily="34" charset="0"/>
                  </a:rPr>
                  <a:t>150º</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079" name="Text Box 31"/>
              <p:cNvSpPr txBox="1">
                <a:spLocks noChangeAspect="1" noChangeArrowheads="1"/>
              </p:cNvSpPr>
              <p:nvPr/>
            </p:nvSpPr>
            <p:spPr bwMode="auto">
              <a:xfrm>
                <a:off x="6201" y="8594"/>
                <a:ext cx="620"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ts val="1000"/>
                  </a:spcAft>
                  <a:buClrTx/>
                  <a:buSzTx/>
                  <a:buFontTx/>
                  <a:buNone/>
                  <a:tabLst/>
                </a:pPr>
                <a:r>
                  <a:rPr kumimoji="0" lang="en-US" sz="700" b="0" i="0" u="none" strike="noStrike" cap="none" normalizeH="0" baseline="0" smtClean="0">
                    <a:ln>
                      <a:noFill/>
                    </a:ln>
                    <a:solidFill>
                      <a:schemeClr val="tx1"/>
                    </a:solidFill>
                    <a:effectLst/>
                    <a:latin typeface="Calibri" pitchFamily="34" charset="0"/>
                    <a:ea typeface="Arial" pitchFamily="34" charset="0"/>
                    <a:cs typeface="Arial" pitchFamily="34" charset="0"/>
                  </a:rPr>
                  <a:t>160º</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080" name="Text Box 32"/>
              <p:cNvSpPr txBox="1">
                <a:spLocks noChangeAspect="1" noChangeArrowheads="1"/>
              </p:cNvSpPr>
              <p:nvPr/>
            </p:nvSpPr>
            <p:spPr bwMode="auto">
              <a:xfrm>
                <a:off x="5921" y="8662"/>
                <a:ext cx="620"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ts val="1000"/>
                  </a:spcAft>
                  <a:buClrTx/>
                  <a:buSzTx/>
                  <a:buFontTx/>
                  <a:buNone/>
                  <a:tabLst/>
                </a:pPr>
                <a:r>
                  <a:rPr kumimoji="0" lang="en-US" sz="700" b="0" i="0" u="none" strike="noStrike" cap="none" normalizeH="0" baseline="0" smtClean="0">
                    <a:ln>
                      <a:noFill/>
                    </a:ln>
                    <a:solidFill>
                      <a:schemeClr val="tx1"/>
                    </a:solidFill>
                    <a:effectLst/>
                    <a:latin typeface="Calibri" pitchFamily="34" charset="0"/>
                    <a:ea typeface="Arial" pitchFamily="34" charset="0"/>
                    <a:cs typeface="Arial" pitchFamily="34" charset="0"/>
                  </a:rPr>
                  <a:t>170º</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081" name="Text Box 33"/>
              <p:cNvSpPr txBox="1">
                <a:spLocks noChangeAspect="1" noChangeArrowheads="1"/>
              </p:cNvSpPr>
              <p:nvPr/>
            </p:nvSpPr>
            <p:spPr bwMode="auto">
              <a:xfrm>
                <a:off x="5653" y="8682"/>
                <a:ext cx="620"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ts val="1000"/>
                  </a:spcAft>
                  <a:buClrTx/>
                  <a:buSzTx/>
                  <a:buFontTx/>
                  <a:buNone/>
                  <a:tabLst/>
                </a:pPr>
                <a:r>
                  <a:rPr kumimoji="0" lang="en-US" sz="700" b="0" i="0" u="none" strike="noStrike" cap="none" normalizeH="0" baseline="0" smtClean="0">
                    <a:ln>
                      <a:noFill/>
                    </a:ln>
                    <a:solidFill>
                      <a:schemeClr val="tx1"/>
                    </a:solidFill>
                    <a:effectLst/>
                    <a:latin typeface="Calibri" pitchFamily="34" charset="0"/>
                    <a:ea typeface="Arial" pitchFamily="34" charset="0"/>
                    <a:cs typeface="Arial" pitchFamily="34" charset="0"/>
                  </a:rPr>
                  <a:t>180º</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082" name="Text Box 34"/>
              <p:cNvSpPr txBox="1">
                <a:spLocks noChangeAspect="1" noChangeArrowheads="1"/>
              </p:cNvSpPr>
              <p:nvPr/>
            </p:nvSpPr>
            <p:spPr bwMode="auto">
              <a:xfrm>
                <a:off x="5365" y="8658"/>
                <a:ext cx="620"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ts val="1000"/>
                  </a:spcAft>
                  <a:buClrTx/>
                  <a:buSzTx/>
                  <a:buFontTx/>
                  <a:buNone/>
                  <a:tabLst/>
                </a:pPr>
                <a:r>
                  <a:rPr kumimoji="0" lang="en-US" sz="700" b="0" i="0" u="none" strike="noStrike" cap="none" normalizeH="0" baseline="0" smtClean="0">
                    <a:ln>
                      <a:noFill/>
                    </a:ln>
                    <a:solidFill>
                      <a:schemeClr val="tx1"/>
                    </a:solidFill>
                    <a:effectLst/>
                    <a:latin typeface="Calibri" pitchFamily="34" charset="0"/>
                    <a:ea typeface="Arial" pitchFamily="34" charset="0"/>
                    <a:cs typeface="Arial" pitchFamily="34" charset="0"/>
                  </a:rPr>
                  <a:t>190º</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083" name="Text Box 35"/>
              <p:cNvSpPr txBox="1">
                <a:spLocks noChangeAspect="1" noChangeArrowheads="1"/>
              </p:cNvSpPr>
              <p:nvPr/>
            </p:nvSpPr>
            <p:spPr bwMode="auto">
              <a:xfrm>
                <a:off x="5097" y="8594"/>
                <a:ext cx="620"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ts val="1000"/>
                  </a:spcAft>
                  <a:buClrTx/>
                  <a:buSzTx/>
                  <a:buFontTx/>
                  <a:buNone/>
                  <a:tabLst/>
                </a:pPr>
                <a:r>
                  <a:rPr kumimoji="0" lang="en-US" sz="700" b="0" i="0" u="none" strike="noStrike" cap="none" normalizeH="0" baseline="0" smtClean="0">
                    <a:ln>
                      <a:noFill/>
                    </a:ln>
                    <a:solidFill>
                      <a:schemeClr val="tx1"/>
                    </a:solidFill>
                    <a:effectLst/>
                    <a:latin typeface="Calibri" pitchFamily="34" charset="0"/>
                    <a:ea typeface="Arial" pitchFamily="34" charset="0"/>
                    <a:cs typeface="Arial" pitchFamily="34" charset="0"/>
                  </a:rPr>
                  <a:t>200º</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084" name="Text Box 36"/>
              <p:cNvSpPr txBox="1">
                <a:spLocks noChangeAspect="1" noChangeArrowheads="1"/>
              </p:cNvSpPr>
              <p:nvPr/>
            </p:nvSpPr>
            <p:spPr bwMode="auto">
              <a:xfrm>
                <a:off x="4877" y="8494"/>
                <a:ext cx="620"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ts val="1000"/>
                  </a:spcAft>
                  <a:buClrTx/>
                  <a:buSzTx/>
                  <a:buFontTx/>
                  <a:buNone/>
                  <a:tabLst/>
                </a:pPr>
                <a:r>
                  <a:rPr kumimoji="0" lang="en-US" sz="700" b="0" i="0" u="none" strike="noStrike" cap="none" normalizeH="0" baseline="0" smtClean="0">
                    <a:ln>
                      <a:noFill/>
                    </a:ln>
                    <a:solidFill>
                      <a:schemeClr val="tx1"/>
                    </a:solidFill>
                    <a:effectLst/>
                    <a:latin typeface="Calibri" pitchFamily="34" charset="0"/>
                    <a:ea typeface="Arial" pitchFamily="34" charset="0"/>
                    <a:cs typeface="Arial" pitchFamily="34" charset="0"/>
                  </a:rPr>
                  <a:t>210º</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085" name="Text Box 37"/>
              <p:cNvSpPr txBox="1">
                <a:spLocks noChangeAspect="1" noChangeArrowheads="1"/>
              </p:cNvSpPr>
              <p:nvPr/>
            </p:nvSpPr>
            <p:spPr bwMode="auto">
              <a:xfrm>
                <a:off x="4645" y="8366"/>
                <a:ext cx="620"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ts val="1000"/>
                  </a:spcAft>
                  <a:buClrTx/>
                  <a:buSzTx/>
                  <a:buFontTx/>
                  <a:buNone/>
                  <a:tabLst/>
                </a:pPr>
                <a:r>
                  <a:rPr kumimoji="0" lang="en-US" sz="700" b="0" i="0" u="none" strike="noStrike" cap="none" normalizeH="0" baseline="0" smtClean="0">
                    <a:ln>
                      <a:noFill/>
                    </a:ln>
                    <a:solidFill>
                      <a:schemeClr val="tx1"/>
                    </a:solidFill>
                    <a:effectLst/>
                    <a:latin typeface="Calibri" pitchFamily="34" charset="0"/>
                    <a:ea typeface="Arial" pitchFamily="34" charset="0"/>
                    <a:cs typeface="Arial" pitchFamily="34" charset="0"/>
                  </a:rPr>
                  <a:t>220º</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086" name="Text Box 38"/>
              <p:cNvSpPr txBox="1">
                <a:spLocks noChangeAspect="1" noChangeArrowheads="1"/>
              </p:cNvSpPr>
              <p:nvPr/>
            </p:nvSpPr>
            <p:spPr bwMode="auto">
              <a:xfrm>
                <a:off x="4461" y="8174"/>
                <a:ext cx="620"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ts val="1000"/>
                  </a:spcAft>
                  <a:buClrTx/>
                  <a:buSzTx/>
                  <a:buFontTx/>
                  <a:buNone/>
                  <a:tabLst/>
                </a:pPr>
                <a:r>
                  <a:rPr kumimoji="0" lang="en-US" sz="700" b="0" i="0" u="none" strike="noStrike" cap="none" normalizeH="0" baseline="0" smtClean="0">
                    <a:ln>
                      <a:noFill/>
                    </a:ln>
                    <a:solidFill>
                      <a:schemeClr val="tx1"/>
                    </a:solidFill>
                    <a:effectLst/>
                    <a:latin typeface="Calibri" pitchFamily="34" charset="0"/>
                    <a:ea typeface="Arial" pitchFamily="34" charset="0"/>
                    <a:cs typeface="Arial" pitchFamily="34" charset="0"/>
                  </a:rPr>
                  <a:t>230º</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087" name="Text Box 39"/>
              <p:cNvSpPr txBox="1">
                <a:spLocks noChangeAspect="1" noChangeArrowheads="1"/>
              </p:cNvSpPr>
              <p:nvPr/>
            </p:nvSpPr>
            <p:spPr bwMode="auto">
              <a:xfrm>
                <a:off x="4277" y="7930"/>
                <a:ext cx="620"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ts val="1000"/>
                  </a:spcAft>
                  <a:buClrTx/>
                  <a:buSzTx/>
                  <a:buFontTx/>
                  <a:buNone/>
                  <a:tabLst/>
                </a:pPr>
                <a:r>
                  <a:rPr kumimoji="0" lang="en-US" sz="700" b="0" i="0" u="none" strike="noStrike" cap="none" normalizeH="0" baseline="0" smtClean="0">
                    <a:ln>
                      <a:noFill/>
                    </a:ln>
                    <a:solidFill>
                      <a:schemeClr val="tx1"/>
                    </a:solidFill>
                    <a:effectLst/>
                    <a:latin typeface="Calibri" pitchFamily="34" charset="0"/>
                    <a:ea typeface="Arial" pitchFamily="34" charset="0"/>
                    <a:cs typeface="Arial" pitchFamily="34" charset="0"/>
                  </a:rPr>
                  <a:t>240º</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088" name="Text Box 40"/>
              <p:cNvSpPr txBox="1">
                <a:spLocks noChangeAspect="1" noChangeArrowheads="1"/>
              </p:cNvSpPr>
              <p:nvPr/>
            </p:nvSpPr>
            <p:spPr bwMode="auto">
              <a:xfrm>
                <a:off x="4165" y="7694"/>
                <a:ext cx="620"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ts val="1000"/>
                  </a:spcAft>
                  <a:buClrTx/>
                  <a:buSzTx/>
                  <a:buFontTx/>
                  <a:buNone/>
                  <a:tabLst/>
                </a:pPr>
                <a:r>
                  <a:rPr kumimoji="0" lang="en-US" sz="700" b="0" i="0" u="none" strike="noStrike" cap="none" normalizeH="0" baseline="0" smtClean="0">
                    <a:ln>
                      <a:noFill/>
                    </a:ln>
                    <a:solidFill>
                      <a:schemeClr val="tx1"/>
                    </a:solidFill>
                    <a:effectLst/>
                    <a:latin typeface="Calibri" pitchFamily="34" charset="0"/>
                    <a:ea typeface="Arial" pitchFamily="34" charset="0"/>
                    <a:cs typeface="Arial" pitchFamily="34" charset="0"/>
                  </a:rPr>
                  <a:t>250º</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089" name="Text Box 41"/>
              <p:cNvSpPr txBox="1">
                <a:spLocks noChangeAspect="1" noChangeArrowheads="1"/>
              </p:cNvSpPr>
              <p:nvPr/>
            </p:nvSpPr>
            <p:spPr bwMode="auto">
              <a:xfrm>
                <a:off x="4089" y="7438"/>
                <a:ext cx="620"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ts val="1000"/>
                  </a:spcAft>
                  <a:buClrTx/>
                  <a:buSzTx/>
                  <a:buFontTx/>
                  <a:buNone/>
                  <a:tabLst/>
                </a:pPr>
                <a:r>
                  <a:rPr kumimoji="0" lang="en-US" sz="700" b="0" i="0" u="none" strike="noStrike" cap="none" normalizeH="0" baseline="0" smtClean="0">
                    <a:ln>
                      <a:noFill/>
                    </a:ln>
                    <a:solidFill>
                      <a:schemeClr val="tx1"/>
                    </a:solidFill>
                    <a:effectLst/>
                    <a:latin typeface="Calibri" pitchFamily="34" charset="0"/>
                    <a:ea typeface="Arial" pitchFamily="34" charset="0"/>
                    <a:cs typeface="Arial" pitchFamily="34" charset="0"/>
                  </a:rPr>
                  <a:t>260º</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090" name="Text Box 42"/>
              <p:cNvSpPr txBox="1">
                <a:spLocks noChangeAspect="1" noChangeArrowheads="1"/>
              </p:cNvSpPr>
              <p:nvPr/>
            </p:nvSpPr>
            <p:spPr bwMode="auto">
              <a:xfrm>
                <a:off x="4073" y="7162"/>
                <a:ext cx="620"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ts val="1000"/>
                  </a:spcAft>
                  <a:buClrTx/>
                  <a:buSzTx/>
                  <a:buFontTx/>
                  <a:buNone/>
                  <a:tabLst/>
                </a:pPr>
                <a:r>
                  <a:rPr kumimoji="0" lang="en-US" sz="700" b="0" i="0" u="none" strike="noStrike" cap="none" normalizeH="0" baseline="0" smtClean="0">
                    <a:ln>
                      <a:noFill/>
                    </a:ln>
                    <a:solidFill>
                      <a:schemeClr val="tx1"/>
                    </a:solidFill>
                    <a:effectLst/>
                    <a:latin typeface="Calibri" pitchFamily="34" charset="0"/>
                    <a:ea typeface="Arial" pitchFamily="34" charset="0"/>
                    <a:cs typeface="Arial" pitchFamily="34" charset="0"/>
                  </a:rPr>
                  <a:t>270º</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091" name="Text Box 43"/>
              <p:cNvSpPr txBox="1">
                <a:spLocks noChangeAspect="1" noChangeArrowheads="1"/>
              </p:cNvSpPr>
              <p:nvPr/>
            </p:nvSpPr>
            <p:spPr bwMode="auto">
              <a:xfrm>
                <a:off x="4113" y="6882"/>
                <a:ext cx="620"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ts val="1000"/>
                  </a:spcAft>
                  <a:buClrTx/>
                  <a:buSzTx/>
                  <a:buFontTx/>
                  <a:buNone/>
                  <a:tabLst/>
                </a:pPr>
                <a:r>
                  <a:rPr kumimoji="0" lang="en-US" sz="700" b="0" i="0" u="none" strike="noStrike" cap="none" normalizeH="0" baseline="0" smtClean="0">
                    <a:ln>
                      <a:noFill/>
                    </a:ln>
                    <a:solidFill>
                      <a:schemeClr val="tx1"/>
                    </a:solidFill>
                    <a:effectLst/>
                    <a:latin typeface="Calibri" pitchFamily="34" charset="0"/>
                    <a:ea typeface="Arial" pitchFamily="34" charset="0"/>
                    <a:cs typeface="Arial" pitchFamily="34" charset="0"/>
                  </a:rPr>
                  <a:t>280º</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092" name="Text Box 44"/>
              <p:cNvSpPr txBox="1">
                <a:spLocks noChangeAspect="1" noChangeArrowheads="1"/>
              </p:cNvSpPr>
              <p:nvPr/>
            </p:nvSpPr>
            <p:spPr bwMode="auto">
              <a:xfrm>
                <a:off x="4165" y="6646"/>
                <a:ext cx="620"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ts val="1000"/>
                  </a:spcAft>
                  <a:buClrTx/>
                  <a:buSzTx/>
                  <a:buFontTx/>
                  <a:buNone/>
                  <a:tabLst/>
                </a:pPr>
                <a:r>
                  <a:rPr kumimoji="0" lang="en-US" sz="700" b="0" i="0" u="none" strike="noStrike" cap="none" normalizeH="0" baseline="0" smtClean="0">
                    <a:ln>
                      <a:noFill/>
                    </a:ln>
                    <a:solidFill>
                      <a:schemeClr val="tx1"/>
                    </a:solidFill>
                    <a:effectLst/>
                    <a:latin typeface="Calibri" pitchFamily="34" charset="0"/>
                    <a:ea typeface="Arial" pitchFamily="34" charset="0"/>
                    <a:cs typeface="Arial" pitchFamily="34" charset="0"/>
                  </a:rPr>
                  <a:t>290º</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093" name="Text Box 45"/>
              <p:cNvSpPr txBox="1">
                <a:spLocks noChangeAspect="1" noChangeArrowheads="1"/>
              </p:cNvSpPr>
              <p:nvPr/>
            </p:nvSpPr>
            <p:spPr bwMode="auto">
              <a:xfrm>
                <a:off x="4293" y="6418"/>
                <a:ext cx="620"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700" b="0" i="0" u="none" strike="noStrike" cap="none" normalizeH="0" baseline="0" smtClean="0">
                    <a:ln>
                      <a:noFill/>
                    </a:ln>
                    <a:solidFill>
                      <a:schemeClr val="tx1"/>
                    </a:solidFill>
                    <a:effectLst/>
                    <a:latin typeface="Calibri" pitchFamily="34" charset="0"/>
                    <a:ea typeface="Arial" pitchFamily="34" charset="0"/>
                    <a:cs typeface="Arial" pitchFamily="34" charset="0"/>
                  </a:rPr>
                  <a:t>300º</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094" name="Text Box 46"/>
              <p:cNvSpPr txBox="1">
                <a:spLocks noChangeAspect="1" noChangeArrowheads="1"/>
              </p:cNvSpPr>
              <p:nvPr/>
            </p:nvSpPr>
            <p:spPr bwMode="auto">
              <a:xfrm>
                <a:off x="4433" y="6214"/>
                <a:ext cx="620"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ts val="1000"/>
                  </a:spcAft>
                  <a:buClrTx/>
                  <a:buSzTx/>
                  <a:buFontTx/>
                  <a:buNone/>
                  <a:tabLst/>
                </a:pPr>
                <a:r>
                  <a:rPr kumimoji="0" lang="en-US" sz="700" b="0" i="0" u="none" strike="noStrike" cap="none" normalizeH="0" baseline="0" smtClean="0">
                    <a:ln>
                      <a:noFill/>
                    </a:ln>
                    <a:solidFill>
                      <a:schemeClr val="tx1"/>
                    </a:solidFill>
                    <a:effectLst/>
                    <a:latin typeface="Calibri" pitchFamily="34" charset="0"/>
                    <a:ea typeface="Arial" pitchFamily="34" charset="0"/>
                    <a:cs typeface="Arial" pitchFamily="34" charset="0"/>
                  </a:rPr>
                  <a:t>310º</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095" name="Text Box 47"/>
              <p:cNvSpPr txBox="1">
                <a:spLocks noChangeAspect="1" noChangeArrowheads="1"/>
              </p:cNvSpPr>
              <p:nvPr/>
            </p:nvSpPr>
            <p:spPr bwMode="auto">
              <a:xfrm>
                <a:off x="4649" y="6006"/>
                <a:ext cx="620"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ts val="1000"/>
                  </a:spcAft>
                  <a:buClrTx/>
                  <a:buSzTx/>
                  <a:buFontTx/>
                  <a:buNone/>
                  <a:tabLst/>
                </a:pPr>
                <a:r>
                  <a:rPr kumimoji="0" lang="en-US" sz="700" b="0" i="0" u="none" strike="noStrike" cap="none" normalizeH="0" baseline="0" smtClean="0">
                    <a:ln>
                      <a:noFill/>
                    </a:ln>
                    <a:solidFill>
                      <a:schemeClr val="tx1"/>
                    </a:solidFill>
                    <a:effectLst/>
                    <a:latin typeface="Calibri" pitchFamily="34" charset="0"/>
                    <a:ea typeface="Arial" pitchFamily="34" charset="0"/>
                    <a:cs typeface="Arial" pitchFamily="34" charset="0"/>
                  </a:rPr>
                  <a:t>320º</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096" name="Text Box 48"/>
              <p:cNvSpPr txBox="1">
                <a:spLocks noChangeAspect="1" noChangeArrowheads="1"/>
              </p:cNvSpPr>
              <p:nvPr/>
            </p:nvSpPr>
            <p:spPr bwMode="auto">
              <a:xfrm>
                <a:off x="4853" y="5862"/>
                <a:ext cx="620"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ts val="1000"/>
                  </a:spcAft>
                  <a:buClrTx/>
                  <a:buSzTx/>
                  <a:buFontTx/>
                  <a:buNone/>
                  <a:tabLst/>
                </a:pPr>
                <a:r>
                  <a:rPr kumimoji="0" lang="en-US" sz="700" b="0" i="0" u="none" strike="noStrike" cap="none" normalizeH="0" baseline="0" smtClean="0">
                    <a:ln>
                      <a:noFill/>
                    </a:ln>
                    <a:solidFill>
                      <a:schemeClr val="tx1"/>
                    </a:solidFill>
                    <a:effectLst/>
                    <a:latin typeface="Calibri" pitchFamily="34" charset="0"/>
                    <a:ea typeface="Arial" pitchFamily="34" charset="0"/>
                    <a:cs typeface="Arial" pitchFamily="34" charset="0"/>
                  </a:rPr>
                  <a:t>330º</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097" name="Text Box 49"/>
              <p:cNvSpPr txBox="1">
                <a:spLocks noChangeAspect="1" noChangeArrowheads="1"/>
              </p:cNvSpPr>
              <p:nvPr/>
            </p:nvSpPr>
            <p:spPr bwMode="auto">
              <a:xfrm>
                <a:off x="5105" y="5730"/>
                <a:ext cx="620"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ts val="1000"/>
                  </a:spcAft>
                  <a:buClrTx/>
                  <a:buSzTx/>
                  <a:buFontTx/>
                  <a:buNone/>
                  <a:tabLst/>
                </a:pPr>
                <a:r>
                  <a:rPr kumimoji="0" lang="en-US" sz="700" b="0" i="0" u="none" strike="noStrike" cap="none" normalizeH="0" baseline="0" smtClean="0">
                    <a:ln>
                      <a:noFill/>
                    </a:ln>
                    <a:solidFill>
                      <a:schemeClr val="tx1"/>
                    </a:solidFill>
                    <a:effectLst/>
                    <a:latin typeface="Calibri" pitchFamily="34" charset="0"/>
                    <a:ea typeface="Arial" pitchFamily="34" charset="0"/>
                    <a:cs typeface="Arial" pitchFamily="34" charset="0"/>
                  </a:rPr>
                  <a:t>340º</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2098" name="Text Box 50"/>
              <p:cNvSpPr txBox="1">
                <a:spLocks noChangeAspect="1" noChangeArrowheads="1"/>
              </p:cNvSpPr>
              <p:nvPr/>
            </p:nvSpPr>
            <p:spPr bwMode="auto">
              <a:xfrm>
                <a:off x="5397" y="5654"/>
                <a:ext cx="620"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ts val="1000"/>
                  </a:spcAft>
                  <a:buClrTx/>
                  <a:buSzTx/>
                  <a:buFontTx/>
                  <a:buNone/>
                  <a:tabLst/>
                </a:pPr>
                <a:r>
                  <a:rPr kumimoji="0" lang="en-US" sz="700" b="0" i="0" u="none" strike="noStrike" cap="none" normalizeH="0" baseline="0" smtClean="0">
                    <a:ln>
                      <a:noFill/>
                    </a:ln>
                    <a:solidFill>
                      <a:schemeClr val="tx1"/>
                    </a:solidFill>
                    <a:effectLst/>
                    <a:latin typeface="Calibri" pitchFamily="34" charset="0"/>
                    <a:ea typeface="Arial" pitchFamily="34" charset="0"/>
                    <a:cs typeface="Arial" pitchFamily="34" charset="0"/>
                  </a:rPr>
                  <a:t>350º</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gr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yscalproswitch.jpg"/>
          <p:cNvPicPr>
            <a:picLocks noChangeAspect="1"/>
          </p:cNvPicPr>
          <p:nvPr/>
        </p:nvPicPr>
        <p:blipFill>
          <a:blip r:embed="rId2" cstate="print"/>
          <a:stretch>
            <a:fillRect/>
          </a:stretch>
        </p:blipFill>
        <p:spPr>
          <a:xfrm>
            <a:off x="5299843" y="3689132"/>
            <a:ext cx="3615557" cy="2711668"/>
          </a:xfrm>
          <a:prstGeom prst="rect">
            <a:avLst/>
          </a:prstGeom>
          <a:ln w="12700">
            <a:solidFill>
              <a:schemeClr val="tx1"/>
            </a:solidFill>
          </a:ln>
        </p:spPr>
      </p:pic>
      <p:pic>
        <p:nvPicPr>
          <p:cNvPr id="4" name="Picture 3" descr="syscal_pro.jpg"/>
          <p:cNvPicPr>
            <a:picLocks noChangeAspect="1"/>
          </p:cNvPicPr>
          <p:nvPr/>
        </p:nvPicPr>
        <p:blipFill>
          <a:blip r:embed="rId3" cstate="print"/>
          <a:stretch>
            <a:fillRect/>
          </a:stretch>
        </p:blipFill>
        <p:spPr>
          <a:xfrm>
            <a:off x="241736" y="1600200"/>
            <a:ext cx="4842652" cy="4842652"/>
          </a:xfrm>
          <a:prstGeom prst="rect">
            <a:avLst/>
          </a:prstGeom>
          <a:ln w="9525">
            <a:solidFill>
              <a:schemeClr val="tx1"/>
            </a:solidFill>
          </a:ln>
        </p:spPr>
      </p:pic>
      <p:sp>
        <p:nvSpPr>
          <p:cNvPr id="8" name="Rectangle 7"/>
          <p:cNvSpPr/>
          <p:nvPr/>
        </p:nvSpPr>
        <p:spPr>
          <a:xfrm>
            <a:off x="5181600" y="1584960"/>
            <a:ext cx="3886200" cy="2062103"/>
          </a:xfrm>
          <a:prstGeom prst="rect">
            <a:avLst/>
          </a:prstGeom>
        </p:spPr>
        <p:txBody>
          <a:bodyPr wrap="square">
            <a:spAutoFit/>
          </a:bodyPr>
          <a:lstStyle/>
          <a:p>
            <a:pPr algn="ctr"/>
            <a:r>
              <a:rPr lang="en-US" sz="3200" dirty="0" smtClean="0">
                <a:solidFill>
                  <a:schemeClr val="tx2">
                    <a:satMod val="130000"/>
                  </a:schemeClr>
                </a:solidFill>
                <a:effectLst>
                  <a:outerShdw blurRad="50000" dist="30000" dir="5400000" algn="tl" rotWithShape="0">
                    <a:srgbClr val="000000">
                      <a:alpha val="30000"/>
                    </a:srgbClr>
                  </a:outerShdw>
                </a:effectLst>
                <a:latin typeface="AR ESSENCE" pitchFamily="2" charset="0"/>
              </a:rPr>
              <a:t>Syscal Pro Switch 120</a:t>
            </a:r>
          </a:p>
          <a:p>
            <a:pPr algn="ctr"/>
            <a:r>
              <a:rPr lang="en-US" sz="3200" dirty="0" smtClean="0">
                <a:solidFill>
                  <a:schemeClr val="tx2">
                    <a:satMod val="130000"/>
                  </a:schemeClr>
                </a:solidFill>
                <a:effectLst>
                  <a:outerShdw blurRad="50000" dist="30000" dir="5400000" algn="tl" rotWithShape="0">
                    <a:srgbClr val="000000">
                      <a:alpha val="30000"/>
                    </a:srgbClr>
                  </a:outerShdw>
                </a:effectLst>
                <a:latin typeface="AR ESSENCE" pitchFamily="2" charset="0"/>
              </a:rPr>
              <a:t>Resistivity meter</a:t>
            </a:r>
          </a:p>
          <a:p>
            <a:pPr algn="ctr"/>
            <a:r>
              <a:rPr lang="en-US" sz="3200" dirty="0" smtClean="0">
                <a:solidFill>
                  <a:schemeClr val="tx2">
                    <a:satMod val="130000"/>
                  </a:schemeClr>
                </a:solidFill>
                <a:effectLst>
                  <a:outerShdw blurRad="50000" dist="30000" dir="5400000" algn="tl" rotWithShape="0">
                    <a:srgbClr val="000000">
                      <a:alpha val="30000"/>
                    </a:srgbClr>
                  </a:outerShdw>
                </a:effectLst>
                <a:latin typeface="AR ESSENCE" pitchFamily="2" charset="0"/>
              </a:rPr>
              <a:t>designed for 1D, 2D and 3D</a:t>
            </a:r>
            <a:endParaRPr lang="ar-IQ" sz="3200" dirty="0"/>
          </a:p>
        </p:txBody>
      </p:sp>
      <p:sp>
        <p:nvSpPr>
          <p:cNvPr id="10" name="Rectangle 9"/>
          <p:cNvSpPr/>
          <p:nvPr/>
        </p:nvSpPr>
        <p:spPr>
          <a:xfrm>
            <a:off x="2667000" y="388203"/>
            <a:ext cx="4648200" cy="830997"/>
          </a:xfrm>
          <a:prstGeom prst="rect">
            <a:avLst/>
          </a:prstGeom>
        </p:spPr>
        <p:txBody>
          <a:bodyPr wrap="square">
            <a:spAutoFit/>
          </a:bodyPr>
          <a:lstStyle/>
          <a:p>
            <a:r>
              <a:rPr lang="en-US" sz="4800" dirty="0" smtClean="0">
                <a:solidFill>
                  <a:schemeClr val="tx2">
                    <a:satMod val="130000"/>
                  </a:schemeClr>
                </a:solidFill>
                <a:effectLst>
                  <a:outerShdw blurRad="50000" dist="30000" dir="5400000" algn="tl" rotWithShape="0">
                    <a:srgbClr val="000000">
                      <a:alpha val="30000"/>
                    </a:srgbClr>
                  </a:outerShdw>
                </a:effectLst>
                <a:latin typeface="AR ESSENCE" pitchFamily="2" charset="0"/>
              </a:rPr>
              <a:t>Field Instruments</a:t>
            </a:r>
            <a:endParaRPr lang="ar-IQ" sz="48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yscal96_kosy.jpg"/>
          <p:cNvPicPr>
            <a:picLocks noChangeAspect="1"/>
          </p:cNvPicPr>
          <p:nvPr/>
        </p:nvPicPr>
        <p:blipFill>
          <a:blip r:embed="rId2" cstate="print"/>
          <a:stretch>
            <a:fillRect/>
          </a:stretch>
        </p:blipFill>
        <p:spPr>
          <a:xfrm>
            <a:off x="228599" y="1166937"/>
            <a:ext cx="4392023" cy="2414463"/>
          </a:xfrm>
          <a:prstGeom prst="rect">
            <a:avLst/>
          </a:prstGeom>
        </p:spPr>
      </p:pic>
      <p:pic>
        <p:nvPicPr>
          <p:cNvPr id="5" name="Picture 4" descr="large-and-small-electrodes-w240h240.jpg"/>
          <p:cNvPicPr>
            <a:picLocks noChangeAspect="1"/>
          </p:cNvPicPr>
          <p:nvPr/>
        </p:nvPicPr>
        <p:blipFill>
          <a:blip r:embed="rId3" cstate="print"/>
          <a:stretch>
            <a:fillRect/>
          </a:stretch>
        </p:blipFill>
        <p:spPr>
          <a:xfrm>
            <a:off x="5759668" y="1190298"/>
            <a:ext cx="2543502" cy="2543502"/>
          </a:xfrm>
          <a:prstGeom prst="rect">
            <a:avLst/>
          </a:prstGeom>
        </p:spPr>
      </p:pic>
      <p:pic>
        <p:nvPicPr>
          <p:cNvPr id="6" name="Picture 5" descr="DSC07161.JPG"/>
          <p:cNvPicPr>
            <a:picLocks noChangeAspect="1"/>
          </p:cNvPicPr>
          <p:nvPr/>
        </p:nvPicPr>
        <p:blipFill>
          <a:blip r:embed="rId4" cstate="print"/>
          <a:stretch>
            <a:fillRect/>
          </a:stretch>
        </p:blipFill>
        <p:spPr>
          <a:xfrm>
            <a:off x="381000" y="3790950"/>
            <a:ext cx="3886200" cy="2914650"/>
          </a:xfrm>
          <a:prstGeom prst="rect">
            <a:avLst/>
          </a:prstGeom>
        </p:spPr>
      </p:pic>
      <p:pic>
        <p:nvPicPr>
          <p:cNvPr id="7" name="Picture 6" descr="syscal_kosy.jpg"/>
          <p:cNvPicPr>
            <a:picLocks noChangeAspect="1"/>
          </p:cNvPicPr>
          <p:nvPr/>
        </p:nvPicPr>
        <p:blipFill>
          <a:blip r:embed="rId5" cstate="print"/>
          <a:stretch>
            <a:fillRect/>
          </a:stretch>
        </p:blipFill>
        <p:spPr>
          <a:xfrm>
            <a:off x="5054601" y="3810000"/>
            <a:ext cx="3860799" cy="2895600"/>
          </a:xfrm>
          <a:prstGeom prst="rect">
            <a:avLst/>
          </a:prstGeom>
        </p:spPr>
      </p:pic>
      <p:sp>
        <p:nvSpPr>
          <p:cNvPr id="8" name="Rectangle 7"/>
          <p:cNvSpPr/>
          <p:nvPr/>
        </p:nvSpPr>
        <p:spPr>
          <a:xfrm>
            <a:off x="2209800" y="3032529"/>
            <a:ext cx="2362200" cy="52322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en-US" sz="2800" dirty="0" smtClean="0">
                <a:solidFill>
                  <a:schemeClr val="tx2">
                    <a:satMod val="130000"/>
                  </a:schemeClr>
                </a:solidFill>
                <a:effectLst>
                  <a:outerShdw blurRad="50000" dist="30000" dir="5400000" algn="tl" rotWithShape="0">
                    <a:srgbClr val="000000">
                      <a:alpha val="30000"/>
                    </a:srgbClr>
                  </a:outerShdw>
                </a:effectLst>
                <a:latin typeface="AR ESSENCE" pitchFamily="2" charset="0"/>
              </a:rPr>
              <a:t>Multi-core cable</a:t>
            </a:r>
            <a:endParaRPr lang="ar-IQ" sz="2800" dirty="0"/>
          </a:p>
        </p:txBody>
      </p:sp>
      <p:sp>
        <p:nvSpPr>
          <p:cNvPr id="9" name="Rectangle 8"/>
          <p:cNvSpPr/>
          <p:nvPr/>
        </p:nvSpPr>
        <p:spPr>
          <a:xfrm>
            <a:off x="152400" y="3810000"/>
            <a:ext cx="2438400" cy="523220"/>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en-US" sz="2800" dirty="0" smtClean="0">
                <a:solidFill>
                  <a:schemeClr val="tx2">
                    <a:satMod val="130000"/>
                  </a:schemeClr>
                </a:solidFill>
                <a:effectLst>
                  <a:outerShdw blurRad="50000" dist="30000" dir="5400000" algn="tl" rotWithShape="0">
                    <a:srgbClr val="000000">
                      <a:alpha val="30000"/>
                    </a:srgbClr>
                  </a:outerShdw>
                </a:effectLst>
                <a:latin typeface="AR ESSENCE" pitchFamily="2" charset="0"/>
              </a:rPr>
              <a:t>Connection boxes</a:t>
            </a:r>
            <a:endParaRPr lang="ar-IQ" sz="2800" dirty="0"/>
          </a:p>
        </p:txBody>
      </p:sp>
      <p:sp>
        <p:nvSpPr>
          <p:cNvPr id="10" name="Rectangle 9"/>
          <p:cNvSpPr/>
          <p:nvPr/>
        </p:nvSpPr>
        <p:spPr>
          <a:xfrm>
            <a:off x="5178970" y="1266498"/>
            <a:ext cx="2288630" cy="523220"/>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r>
              <a:rPr lang="en-US" sz="2800" dirty="0" smtClean="0">
                <a:solidFill>
                  <a:schemeClr val="tx2">
                    <a:satMod val="130000"/>
                  </a:schemeClr>
                </a:solidFill>
                <a:effectLst>
                  <a:outerShdw blurRad="50000" dist="30000" dir="5400000" algn="tl" rotWithShape="0">
                    <a:srgbClr val="000000">
                      <a:alpha val="30000"/>
                    </a:srgbClr>
                  </a:outerShdw>
                </a:effectLst>
                <a:latin typeface="AR ESSENCE" pitchFamily="2" charset="0"/>
              </a:rPr>
              <a:t>Metal electrodes</a:t>
            </a:r>
            <a:endParaRPr lang="ar-IQ" sz="2800" dirty="0"/>
          </a:p>
        </p:txBody>
      </p:sp>
      <p:sp>
        <p:nvSpPr>
          <p:cNvPr id="11" name="Rectangle 10"/>
          <p:cNvSpPr/>
          <p:nvPr/>
        </p:nvSpPr>
        <p:spPr>
          <a:xfrm>
            <a:off x="4800600" y="6182380"/>
            <a:ext cx="1981200" cy="523220"/>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800" dirty="0" smtClean="0">
                <a:solidFill>
                  <a:schemeClr val="tx2">
                    <a:satMod val="130000"/>
                  </a:schemeClr>
                </a:solidFill>
                <a:effectLst>
                  <a:outerShdw blurRad="50000" dist="30000" dir="5400000" algn="tl" rotWithShape="0">
                    <a:srgbClr val="000000">
                      <a:alpha val="30000"/>
                    </a:srgbClr>
                  </a:outerShdw>
                </a:effectLst>
                <a:latin typeface="AR ESSENCE" pitchFamily="2" charset="0"/>
              </a:rPr>
              <a:t>Cording clips</a:t>
            </a:r>
            <a:endParaRPr lang="ar-IQ" sz="2800" dirty="0"/>
          </a:p>
        </p:txBody>
      </p:sp>
      <p:sp>
        <p:nvSpPr>
          <p:cNvPr id="13" name="Rectangle 12"/>
          <p:cNvSpPr/>
          <p:nvPr/>
        </p:nvSpPr>
        <p:spPr>
          <a:xfrm>
            <a:off x="2667000" y="388203"/>
            <a:ext cx="4648200" cy="830997"/>
          </a:xfrm>
          <a:prstGeom prst="rect">
            <a:avLst/>
          </a:prstGeom>
        </p:spPr>
        <p:txBody>
          <a:bodyPr wrap="square">
            <a:spAutoFit/>
          </a:bodyPr>
          <a:lstStyle/>
          <a:p>
            <a:r>
              <a:rPr lang="en-US" sz="4800" dirty="0" smtClean="0">
                <a:solidFill>
                  <a:schemeClr val="tx2">
                    <a:satMod val="130000"/>
                  </a:schemeClr>
                </a:solidFill>
                <a:effectLst>
                  <a:outerShdw blurRad="50000" dist="30000" dir="5400000" algn="tl" rotWithShape="0">
                    <a:srgbClr val="000000">
                      <a:alpha val="30000"/>
                    </a:srgbClr>
                  </a:outerShdw>
                </a:effectLst>
                <a:latin typeface="AR ESSENCE" pitchFamily="2" charset="0"/>
              </a:rPr>
              <a:t>Field Instruments</a:t>
            </a:r>
            <a:endParaRPr lang="ar-IQ" sz="48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SC05547.JPG"/>
          <p:cNvPicPr>
            <a:picLocks noChangeAspect="1"/>
          </p:cNvPicPr>
          <p:nvPr/>
        </p:nvPicPr>
        <p:blipFill>
          <a:blip r:embed="rId2" cstate="print"/>
          <a:stretch>
            <a:fillRect/>
          </a:stretch>
        </p:blipFill>
        <p:spPr>
          <a:xfrm>
            <a:off x="584200" y="1295400"/>
            <a:ext cx="3759200" cy="2819400"/>
          </a:xfrm>
          <a:prstGeom prst="rect">
            <a:avLst/>
          </a:prstGeom>
        </p:spPr>
      </p:pic>
      <p:sp>
        <p:nvSpPr>
          <p:cNvPr id="8" name="Rectangle 7"/>
          <p:cNvSpPr/>
          <p:nvPr/>
        </p:nvSpPr>
        <p:spPr>
          <a:xfrm>
            <a:off x="2743200" y="381000"/>
            <a:ext cx="3810000" cy="830997"/>
          </a:xfrm>
          <a:prstGeom prst="rect">
            <a:avLst/>
          </a:prstGeom>
        </p:spPr>
        <p:txBody>
          <a:bodyPr wrap="square">
            <a:spAutoFit/>
          </a:bodyPr>
          <a:lstStyle/>
          <a:p>
            <a:r>
              <a:rPr lang="en-US" sz="4800" dirty="0" smtClean="0">
                <a:solidFill>
                  <a:schemeClr val="tx2">
                    <a:satMod val="130000"/>
                  </a:schemeClr>
                </a:solidFill>
                <a:effectLst>
                  <a:outerShdw blurRad="50000" dist="30000" dir="5400000" algn="tl" rotWithShape="0">
                    <a:srgbClr val="000000">
                      <a:alpha val="30000"/>
                    </a:srgbClr>
                  </a:outerShdw>
                </a:effectLst>
                <a:latin typeface="AR ESSENCE" pitchFamily="2" charset="0"/>
              </a:rPr>
              <a:t>Power Sources</a:t>
            </a:r>
            <a:endParaRPr lang="ar-IQ" sz="4800" dirty="0"/>
          </a:p>
        </p:txBody>
      </p:sp>
      <p:pic>
        <p:nvPicPr>
          <p:cNvPr id="9" name="Picture 8" descr="IMG_20181204_114608-1.jpg"/>
          <p:cNvPicPr>
            <a:picLocks noChangeAspect="1"/>
          </p:cNvPicPr>
          <p:nvPr/>
        </p:nvPicPr>
        <p:blipFill>
          <a:blip r:embed="rId3" cstate="print"/>
          <a:stretch>
            <a:fillRect/>
          </a:stretch>
        </p:blipFill>
        <p:spPr>
          <a:xfrm>
            <a:off x="596464" y="4191000"/>
            <a:ext cx="3733800" cy="2561110"/>
          </a:xfrm>
          <a:prstGeom prst="rect">
            <a:avLst/>
          </a:prstGeom>
        </p:spPr>
      </p:pic>
      <p:pic>
        <p:nvPicPr>
          <p:cNvPr id="10" name="Picture 9" descr="received_333418500576786.jpeg"/>
          <p:cNvPicPr>
            <a:picLocks noChangeAspect="1"/>
          </p:cNvPicPr>
          <p:nvPr/>
        </p:nvPicPr>
        <p:blipFill>
          <a:blip r:embed="rId4" cstate="print"/>
          <a:srcRect l="24299" t="24444" r="4528" b="13333"/>
          <a:stretch>
            <a:fillRect/>
          </a:stretch>
        </p:blipFill>
        <p:spPr>
          <a:xfrm>
            <a:off x="4953000" y="1280160"/>
            <a:ext cx="3505200" cy="5452534"/>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50177" name="Rectangle 1"/>
          <p:cNvSpPr>
            <a:spLocks noChangeArrowheads="1"/>
          </p:cNvSpPr>
          <p:nvPr/>
        </p:nvSpPr>
        <p:spPr bwMode="auto">
          <a:xfrm>
            <a:off x="381000" y="1630501"/>
            <a:ext cx="8382000" cy="31700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 defTabSz="914400" rtl="0" eaLnBrk="0" fontAlgn="base" latinLnBrk="0" hangingPunct="0">
              <a:lnSpc>
                <a:spcPct val="100000"/>
              </a:lnSpc>
              <a:spcBef>
                <a:spcPct val="0"/>
              </a:spcBef>
              <a:spcAft>
                <a:spcPct val="0"/>
              </a:spcAft>
              <a:buClrTx/>
              <a:buSzTx/>
              <a:buFont typeface="Wingdings" pitchFamily="2" charset="2"/>
              <a:buChar char="Ø"/>
              <a:tabLst/>
            </a:pPr>
            <a:r>
              <a:rPr lang="en-US" sz="2000" b="1" i="1" dirty="0" smtClean="0">
                <a:solidFill>
                  <a:schemeClr val="accent5">
                    <a:lumMod val="25000"/>
                  </a:schemeClr>
                </a:solidFill>
              </a:rPr>
              <a:t>In general, the four electrodes A, B, M and N can be placed at arbitrary locations on the surface. </a:t>
            </a:r>
          </a:p>
          <a:p>
            <a:pPr marL="0" marR="0" lvl="0" indent="457200" algn="just" defTabSz="914400" rtl="0" eaLnBrk="0" fontAlgn="base" latinLnBrk="0" hangingPunct="0">
              <a:lnSpc>
                <a:spcPct val="100000"/>
              </a:lnSpc>
              <a:spcBef>
                <a:spcPct val="0"/>
              </a:spcBef>
              <a:spcAft>
                <a:spcPct val="0"/>
              </a:spcAft>
              <a:buClrTx/>
              <a:buSzTx/>
              <a:tabLst/>
            </a:pPr>
            <a:endParaRPr lang="en-US" sz="2000" b="1" i="1" dirty="0" smtClean="0">
              <a:solidFill>
                <a:schemeClr val="accent5">
                  <a:lumMod val="25000"/>
                </a:schemeClr>
              </a:solidFill>
            </a:endParaRPr>
          </a:p>
          <a:p>
            <a:pPr marL="0" marR="0" lvl="0" indent="457200" algn="just" defTabSz="914400" rtl="0" eaLnBrk="0" fontAlgn="base" latinLnBrk="0" hangingPunct="0">
              <a:lnSpc>
                <a:spcPct val="100000"/>
              </a:lnSpc>
              <a:spcBef>
                <a:spcPct val="0"/>
              </a:spcBef>
              <a:spcAft>
                <a:spcPct val="0"/>
              </a:spcAft>
              <a:buClrTx/>
              <a:buSzTx/>
              <a:buFont typeface="Wingdings" pitchFamily="2" charset="2"/>
              <a:buChar char="Ø"/>
              <a:tabLst/>
            </a:pPr>
            <a:r>
              <a:rPr lang="en-US" sz="2000" b="1" i="1" dirty="0" smtClean="0">
                <a:solidFill>
                  <a:schemeClr val="accent5">
                    <a:lumMod val="25000"/>
                  </a:schemeClr>
                </a:solidFill>
              </a:rPr>
              <a:t>The survey design is based on bases: </a:t>
            </a:r>
          </a:p>
          <a:p>
            <a:pPr marL="0" marR="0" lvl="0" indent="457200" algn="just" defTabSz="914400" rtl="0" eaLnBrk="0" fontAlgn="base" latinLnBrk="0" hangingPunct="0">
              <a:lnSpc>
                <a:spcPct val="100000"/>
              </a:lnSpc>
              <a:spcBef>
                <a:spcPct val="0"/>
              </a:spcBef>
              <a:spcAft>
                <a:spcPct val="0"/>
              </a:spcAft>
              <a:buClrTx/>
              <a:buSzTx/>
              <a:buFont typeface="Wingdings" pitchFamily="2" charset="2"/>
              <a:buChar char="Ø"/>
              <a:tabLst/>
            </a:pPr>
            <a:endParaRPr lang="en-US" sz="2000" b="1" i="1" dirty="0" smtClean="0">
              <a:solidFill>
                <a:schemeClr val="accent5">
                  <a:lumMod val="25000"/>
                </a:schemeClr>
              </a:solidFill>
            </a:endParaRPr>
          </a:p>
          <a:p>
            <a:pPr lvl="0" indent="457200" algn="just" eaLnBrk="0" fontAlgn="base" hangingPunct="0">
              <a:spcBef>
                <a:spcPct val="0"/>
              </a:spcBef>
              <a:spcAft>
                <a:spcPct val="0"/>
              </a:spcAft>
              <a:buFont typeface="+mj-lt"/>
              <a:buAutoNum type="arabicPeriod"/>
            </a:pPr>
            <a:r>
              <a:rPr lang="en-US" sz="2000" b="1" i="1" dirty="0" smtClean="0">
                <a:solidFill>
                  <a:schemeClr val="accent5">
                    <a:lumMod val="25000"/>
                  </a:schemeClr>
                </a:solidFill>
              </a:rPr>
              <a:t>The problem definition (i.e., the aim of the survey).</a:t>
            </a:r>
          </a:p>
          <a:p>
            <a:pPr lvl="0" indent="457200" algn="just" eaLnBrk="0" fontAlgn="base" hangingPunct="0">
              <a:spcBef>
                <a:spcPct val="0"/>
              </a:spcBef>
              <a:spcAft>
                <a:spcPct val="0"/>
              </a:spcAft>
              <a:buFont typeface="+mj-lt"/>
              <a:buAutoNum type="arabicPeriod"/>
            </a:pPr>
            <a:endParaRPr lang="en-US" sz="2000" b="1" i="1" dirty="0" smtClean="0">
              <a:solidFill>
                <a:schemeClr val="accent5">
                  <a:lumMod val="25000"/>
                </a:schemeClr>
              </a:solidFill>
            </a:endParaRPr>
          </a:p>
          <a:p>
            <a:pPr marL="0" marR="0" lvl="0" indent="457200" algn="just" defTabSz="914400" rtl="0" eaLnBrk="0" fontAlgn="base" latinLnBrk="0" hangingPunct="0">
              <a:lnSpc>
                <a:spcPct val="100000"/>
              </a:lnSpc>
              <a:spcBef>
                <a:spcPct val="0"/>
              </a:spcBef>
              <a:spcAft>
                <a:spcPct val="0"/>
              </a:spcAft>
              <a:buClrTx/>
              <a:buSzTx/>
              <a:buFont typeface="+mj-lt"/>
              <a:buAutoNum type="arabicPeriod"/>
              <a:tabLst/>
            </a:pPr>
            <a:r>
              <a:rPr lang="en-US" sz="2000" b="1" i="1" dirty="0" smtClean="0">
                <a:solidFill>
                  <a:schemeClr val="accent5">
                    <a:lumMod val="25000"/>
                  </a:schemeClr>
                </a:solidFill>
              </a:rPr>
              <a:t>Choosing the electrode configuration </a:t>
            </a:r>
          </a:p>
          <a:p>
            <a:pPr marL="0" marR="0" lvl="0" indent="457200" algn="just" defTabSz="914400" rtl="0" eaLnBrk="0" fontAlgn="base" latinLnBrk="0" hangingPunct="0">
              <a:lnSpc>
                <a:spcPct val="100000"/>
              </a:lnSpc>
              <a:spcBef>
                <a:spcPct val="0"/>
              </a:spcBef>
              <a:spcAft>
                <a:spcPct val="0"/>
              </a:spcAft>
              <a:buClrTx/>
              <a:buSzTx/>
              <a:buFont typeface="+mj-lt"/>
              <a:buAutoNum type="arabicPeriod"/>
              <a:tabLst/>
            </a:pPr>
            <a:endParaRPr lang="en-US" sz="2000" b="1" i="1" dirty="0" smtClean="0">
              <a:solidFill>
                <a:schemeClr val="accent5">
                  <a:lumMod val="25000"/>
                </a:schemeClr>
              </a:solidFill>
            </a:endParaRPr>
          </a:p>
          <a:p>
            <a:pPr marL="0" marR="0" lvl="0" indent="457200" algn="just" defTabSz="914400" rtl="0" eaLnBrk="0" fontAlgn="base" latinLnBrk="0" hangingPunct="0">
              <a:lnSpc>
                <a:spcPct val="100000"/>
              </a:lnSpc>
              <a:spcBef>
                <a:spcPct val="0"/>
              </a:spcBef>
              <a:spcAft>
                <a:spcPct val="0"/>
              </a:spcAft>
              <a:buClrTx/>
              <a:buSzTx/>
              <a:buFont typeface="+mj-lt"/>
              <a:buAutoNum type="arabicPeriod"/>
              <a:tabLst/>
            </a:pPr>
            <a:r>
              <a:rPr lang="en-US" sz="2000" b="1" i="1" dirty="0" smtClean="0">
                <a:solidFill>
                  <a:schemeClr val="accent5">
                    <a:lumMod val="25000"/>
                  </a:schemeClr>
                </a:solidFill>
              </a:rPr>
              <a:t>Choosing the measuring technique.  </a:t>
            </a:r>
          </a:p>
        </p:txBody>
      </p:sp>
      <p:sp>
        <p:nvSpPr>
          <p:cNvPr id="5" name="Rectangle 4"/>
          <p:cNvSpPr/>
          <p:nvPr/>
        </p:nvSpPr>
        <p:spPr>
          <a:xfrm>
            <a:off x="1752600" y="457200"/>
            <a:ext cx="4439036" cy="769441"/>
          </a:xfrm>
          <a:prstGeom prst="rect">
            <a:avLst/>
          </a:prstGeom>
        </p:spPr>
        <p:txBody>
          <a:bodyPr wrap="none">
            <a:spAutoFit/>
          </a:bodyPr>
          <a:lstStyle/>
          <a:p>
            <a:pPr lvl="3" algn="justLow" fontAlgn="base">
              <a:spcBef>
                <a:spcPct val="0"/>
              </a:spcBef>
              <a:spcAft>
                <a:spcPct val="0"/>
              </a:spcAft>
              <a:buSzPct val="100000"/>
            </a:pPr>
            <a:r>
              <a:rPr lang="en-US" sz="4400" dirty="0" smtClean="0">
                <a:solidFill>
                  <a:schemeClr val="tx2">
                    <a:satMod val="130000"/>
                  </a:schemeClr>
                </a:solidFill>
                <a:effectLst>
                  <a:outerShdw blurRad="50000" dist="30000" dir="5400000" algn="tl" rotWithShape="0">
                    <a:srgbClr val="000000">
                      <a:alpha val="30000"/>
                    </a:srgbClr>
                  </a:outerShdw>
                </a:effectLst>
                <a:latin typeface="AR ESSENCE" pitchFamily="2" charset="0"/>
                <a:ea typeface="+mj-ea"/>
                <a:cs typeface="+mj-cs"/>
              </a:rPr>
              <a:t>Survey Design</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63489" name="Rectangle 1"/>
          <p:cNvSpPr>
            <a:spLocks noChangeArrowheads="1"/>
          </p:cNvSpPr>
          <p:nvPr/>
        </p:nvSpPr>
        <p:spPr bwMode="auto">
          <a:xfrm>
            <a:off x="381000" y="1407855"/>
            <a:ext cx="8458200" cy="25545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0" eaLnBrk="0" fontAlgn="base" latinLnBrk="0" hangingPunct="0">
              <a:lnSpc>
                <a:spcPct val="100000"/>
              </a:lnSpc>
              <a:spcBef>
                <a:spcPct val="0"/>
              </a:spcBef>
              <a:spcAft>
                <a:spcPct val="0"/>
              </a:spcAft>
              <a:buClrTx/>
              <a:buSzTx/>
              <a:buFont typeface="Wingdings" pitchFamily="2" charset="2"/>
              <a:buChar char="q"/>
              <a:tabLst/>
            </a:pPr>
            <a:r>
              <a:rPr lang="en-US" sz="2000" b="1" i="1" dirty="0" smtClean="0">
                <a:solidFill>
                  <a:schemeClr val="accent5">
                    <a:lumMod val="25000"/>
                  </a:schemeClr>
                </a:solidFill>
              </a:rPr>
              <a:t>Three categories of field techniques exist for conventional resistivity analysis of the subsurface. These techniques are: </a:t>
            </a:r>
          </a:p>
          <a:p>
            <a:pPr marL="0" marR="0" lvl="0" indent="457200" algn="justLow" defTabSz="914400" rtl="0" eaLnBrk="0" fontAlgn="base" latinLnBrk="0" hangingPunct="0">
              <a:lnSpc>
                <a:spcPct val="100000"/>
              </a:lnSpc>
              <a:spcBef>
                <a:spcPct val="0"/>
              </a:spcBef>
              <a:spcAft>
                <a:spcPct val="0"/>
              </a:spcAft>
              <a:buClrTx/>
              <a:buSzTx/>
              <a:buFont typeface="Wingdings" pitchFamily="2" charset="2"/>
              <a:buChar char="q"/>
              <a:tabLst/>
            </a:pPr>
            <a:endParaRPr lang="en-US" sz="2000" b="1" i="1" dirty="0" smtClean="0">
              <a:solidFill>
                <a:schemeClr val="accent5">
                  <a:lumMod val="25000"/>
                </a:schemeClr>
              </a:solidFill>
            </a:endParaRPr>
          </a:p>
          <a:p>
            <a:pPr marL="0" marR="0" lvl="0" indent="457200" algn="justLow" defTabSz="914400" rtl="0" eaLnBrk="0" fontAlgn="base" latinLnBrk="0" hangingPunct="0">
              <a:lnSpc>
                <a:spcPct val="100000"/>
              </a:lnSpc>
              <a:spcBef>
                <a:spcPct val="0"/>
              </a:spcBef>
              <a:spcAft>
                <a:spcPct val="0"/>
              </a:spcAft>
              <a:buClrTx/>
              <a:buSzTx/>
              <a:buFont typeface="+mj-lt"/>
              <a:buAutoNum type="arabicPeriod"/>
              <a:tabLst/>
            </a:pPr>
            <a:r>
              <a:rPr lang="en-US" sz="2000" b="1" i="1" dirty="0" smtClean="0">
                <a:solidFill>
                  <a:schemeClr val="accent5">
                    <a:lumMod val="25000"/>
                  </a:schemeClr>
                </a:solidFill>
              </a:rPr>
              <a:t>Constant separation traversing (CST).</a:t>
            </a:r>
          </a:p>
          <a:p>
            <a:pPr marL="0" marR="0" lvl="0" indent="457200" algn="justLow" defTabSz="914400" rtl="0" eaLnBrk="0" fontAlgn="base" latinLnBrk="0" hangingPunct="0">
              <a:lnSpc>
                <a:spcPct val="100000"/>
              </a:lnSpc>
              <a:spcBef>
                <a:spcPct val="0"/>
              </a:spcBef>
              <a:spcAft>
                <a:spcPct val="0"/>
              </a:spcAft>
              <a:buClrTx/>
              <a:buSzTx/>
              <a:buFont typeface="+mj-lt"/>
              <a:buAutoNum type="arabicPeriod"/>
              <a:tabLst/>
            </a:pPr>
            <a:endParaRPr lang="en-US" sz="2000" b="1" i="1" dirty="0" smtClean="0">
              <a:solidFill>
                <a:schemeClr val="accent5">
                  <a:lumMod val="25000"/>
                </a:schemeClr>
              </a:solidFill>
            </a:endParaRPr>
          </a:p>
          <a:p>
            <a:pPr marL="0" marR="0" lvl="0" indent="457200" algn="justLow" defTabSz="914400" rtl="0" eaLnBrk="0" fontAlgn="base" latinLnBrk="0" hangingPunct="0">
              <a:lnSpc>
                <a:spcPct val="100000"/>
              </a:lnSpc>
              <a:spcBef>
                <a:spcPct val="0"/>
              </a:spcBef>
              <a:spcAft>
                <a:spcPct val="0"/>
              </a:spcAft>
              <a:buClrTx/>
              <a:buSzTx/>
              <a:buFont typeface="+mj-lt"/>
              <a:buAutoNum type="arabicPeriod"/>
              <a:tabLst/>
            </a:pPr>
            <a:r>
              <a:rPr lang="en-US" sz="2000" b="1" i="1" dirty="0" smtClean="0">
                <a:solidFill>
                  <a:schemeClr val="accent5">
                    <a:lumMod val="25000"/>
                  </a:schemeClr>
                </a:solidFill>
              </a:rPr>
              <a:t>Vertical electric sounding (VES).</a:t>
            </a:r>
          </a:p>
          <a:p>
            <a:pPr marL="0" marR="0" lvl="0" indent="457200" algn="justLow" defTabSz="914400" rtl="0" eaLnBrk="0" fontAlgn="base" latinLnBrk="0" hangingPunct="0">
              <a:lnSpc>
                <a:spcPct val="100000"/>
              </a:lnSpc>
              <a:spcBef>
                <a:spcPct val="0"/>
              </a:spcBef>
              <a:spcAft>
                <a:spcPct val="0"/>
              </a:spcAft>
              <a:buClrTx/>
              <a:buSzTx/>
              <a:buFont typeface="+mj-lt"/>
              <a:buAutoNum type="arabicPeriod"/>
              <a:tabLst/>
            </a:pPr>
            <a:endParaRPr lang="en-US" sz="2000" b="1" i="1" dirty="0" smtClean="0">
              <a:solidFill>
                <a:schemeClr val="accent5">
                  <a:lumMod val="25000"/>
                </a:schemeClr>
              </a:solidFill>
            </a:endParaRPr>
          </a:p>
          <a:p>
            <a:pPr marL="0" marR="0" lvl="0" indent="457200" algn="justLow" defTabSz="914400" rtl="0" eaLnBrk="0" fontAlgn="base" latinLnBrk="0" hangingPunct="0">
              <a:lnSpc>
                <a:spcPct val="100000"/>
              </a:lnSpc>
              <a:spcBef>
                <a:spcPct val="0"/>
              </a:spcBef>
              <a:spcAft>
                <a:spcPct val="0"/>
              </a:spcAft>
              <a:buClrTx/>
              <a:buSzTx/>
              <a:buFont typeface="+mj-lt"/>
              <a:buAutoNum type="arabicPeriod"/>
              <a:tabLst/>
            </a:pPr>
            <a:r>
              <a:rPr lang="en-US" sz="2000" b="1" i="1" dirty="0" smtClean="0">
                <a:solidFill>
                  <a:schemeClr val="accent5">
                    <a:lumMod val="25000"/>
                  </a:schemeClr>
                </a:solidFill>
              </a:rPr>
              <a:t>Combined VES/CST surveys (2D and 3D imaging).</a:t>
            </a:r>
          </a:p>
        </p:txBody>
      </p:sp>
      <p:sp>
        <p:nvSpPr>
          <p:cNvPr id="3" name="Rectangle 2"/>
          <p:cNvSpPr/>
          <p:nvPr/>
        </p:nvSpPr>
        <p:spPr>
          <a:xfrm>
            <a:off x="914400" y="457200"/>
            <a:ext cx="5920210" cy="769441"/>
          </a:xfrm>
          <a:prstGeom prst="rect">
            <a:avLst/>
          </a:prstGeom>
        </p:spPr>
        <p:txBody>
          <a:bodyPr wrap="none">
            <a:spAutoFit/>
          </a:bodyPr>
          <a:lstStyle/>
          <a:p>
            <a:pPr lvl="3" algn="justLow" fontAlgn="base">
              <a:spcBef>
                <a:spcPct val="0"/>
              </a:spcBef>
              <a:spcAft>
                <a:spcPct val="0"/>
              </a:spcAft>
              <a:buSzPct val="100000"/>
            </a:pPr>
            <a:r>
              <a:rPr lang="en-US" sz="4400" dirty="0" smtClean="0">
                <a:solidFill>
                  <a:schemeClr val="tx2">
                    <a:satMod val="130000"/>
                  </a:schemeClr>
                </a:solidFill>
                <a:effectLst>
                  <a:outerShdw blurRad="50000" dist="30000" dir="5400000" algn="tl" rotWithShape="0">
                    <a:srgbClr val="000000">
                      <a:alpha val="30000"/>
                    </a:srgbClr>
                  </a:outerShdw>
                </a:effectLst>
                <a:latin typeface="AR ESSENCE" pitchFamily="2" charset="0"/>
                <a:ea typeface="+mj-ea"/>
                <a:cs typeface="+mj-cs"/>
              </a:rPr>
              <a:t>Measuring techniques</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1"/>
          <p:cNvSpPr>
            <a:spLocks noChangeArrowheads="1"/>
          </p:cNvSpPr>
          <p:nvPr/>
        </p:nvSpPr>
        <p:spPr bwMode="auto">
          <a:xfrm>
            <a:off x="-228600" y="449759"/>
            <a:ext cx="8686800" cy="7694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914400" marR="0" lvl="2" indent="0" algn="justLow" defTabSz="914400" rtl="0" eaLnBrk="1" fontAlgn="base" latinLnBrk="0" hangingPunct="1">
              <a:lnSpc>
                <a:spcPct val="100000"/>
              </a:lnSpc>
              <a:spcBef>
                <a:spcPct val="0"/>
              </a:spcBef>
              <a:spcAft>
                <a:spcPct val="0"/>
              </a:spcAft>
              <a:buClrTx/>
              <a:buSzPct val="100000"/>
              <a:tabLst/>
            </a:pPr>
            <a:r>
              <a:rPr lang="en-US" sz="4400" dirty="0" smtClean="0">
                <a:solidFill>
                  <a:schemeClr val="tx2">
                    <a:satMod val="130000"/>
                  </a:schemeClr>
                </a:solidFill>
                <a:effectLst>
                  <a:outerShdw blurRad="50000" dist="30000" dir="5400000" algn="tl" rotWithShape="0">
                    <a:srgbClr val="000000">
                      <a:alpha val="30000"/>
                    </a:srgbClr>
                  </a:outerShdw>
                </a:effectLst>
                <a:latin typeface="AR ESSENCE" pitchFamily="2" charset="0"/>
                <a:ea typeface="+mj-ea"/>
                <a:cs typeface="+mj-cs"/>
              </a:rPr>
              <a:t>Constant Separation Traversing (CST)</a:t>
            </a:r>
          </a:p>
        </p:txBody>
      </p:sp>
      <p:sp>
        <p:nvSpPr>
          <p:cNvPr id="3" name="Rectangle 2"/>
          <p:cNvSpPr/>
          <p:nvPr/>
        </p:nvSpPr>
        <p:spPr>
          <a:xfrm>
            <a:off x="457200" y="2057400"/>
            <a:ext cx="8305800" cy="1323439"/>
          </a:xfrm>
          <a:prstGeom prst="rect">
            <a:avLst/>
          </a:prstGeom>
        </p:spPr>
        <p:txBody>
          <a:bodyPr wrap="square">
            <a:spAutoFit/>
          </a:bodyPr>
          <a:lstStyle/>
          <a:p>
            <a:pPr algn="just">
              <a:buFont typeface="Wingdings" pitchFamily="2" charset="2"/>
              <a:buChar char="Ø"/>
            </a:pPr>
            <a:r>
              <a:rPr lang="en-US" sz="2000" b="1" i="1" dirty="0" smtClean="0">
                <a:solidFill>
                  <a:schemeClr val="accent5">
                    <a:lumMod val="25000"/>
                  </a:schemeClr>
                </a:solidFill>
              </a:rPr>
              <a:t> </a:t>
            </a:r>
            <a:r>
              <a:rPr lang="en-US" sz="2000" b="1" i="1" dirty="0" smtClean="0">
                <a:solidFill>
                  <a:schemeClr val="accent5">
                    <a:lumMod val="25000"/>
                  </a:schemeClr>
                </a:solidFill>
              </a:rPr>
              <a:t>The current and potential electrodes are maintained at a fixed separation and progressively moved along a profile</a:t>
            </a:r>
            <a:r>
              <a:rPr lang="en-US" sz="2000" b="1" i="1" dirty="0" smtClean="0">
                <a:solidFill>
                  <a:schemeClr val="accent5">
                    <a:lumMod val="25000"/>
                  </a:schemeClr>
                </a:solidFill>
              </a:rPr>
              <a:t>.</a:t>
            </a:r>
          </a:p>
          <a:p>
            <a:pPr algn="just">
              <a:buFont typeface="Wingdings" pitchFamily="2" charset="2"/>
              <a:buChar char="Ø"/>
            </a:pPr>
            <a:endParaRPr lang="en-US" sz="2000" b="1" i="1" dirty="0" smtClean="0">
              <a:solidFill>
                <a:schemeClr val="accent5">
                  <a:lumMod val="25000"/>
                </a:schemeClr>
              </a:solidFill>
            </a:endParaRPr>
          </a:p>
          <a:p>
            <a:pPr algn="just">
              <a:buFont typeface="Wingdings" pitchFamily="2" charset="2"/>
              <a:buChar char="Ø"/>
            </a:pPr>
            <a:r>
              <a:rPr lang="en-US" sz="2000" b="1" i="1" dirty="0" smtClean="0">
                <a:solidFill>
                  <a:schemeClr val="accent5">
                    <a:lumMod val="25000"/>
                  </a:schemeClr>
                </a:solidFill>
              </a:rPr>
              <a:t>Determination of lateral variation of resistivity in defined horizons.</a:t>
            </a:r>
            <a:endParaRPr lang="ar-IQ" sz="2000" b="1" i="1" dirty="0" smtClean="0">
              <a:solidFill>
                <a:schemeClr val="accent5">
                  <a:lumMod val="25000"/>
                </a:schemeClr>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1"/>
          <p:cNvSpPr>
            <a:spLocks noChangeArrowheads="1"/>
          </p:cNvSpPr>
          <p:nvPr/>
        </p:nvSpPr>
        <p:spPr bwMode="auto">
          <a:xfrm>
            <a:off x="1143000" y="426720"/>
            <a:ext cx="5715000" cy="7694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1371600" marR="0" lvl="3" indent="0" algn="justLow" defTabSz="914400" rtl="0" eaLnBrk="1" fontAlgn="base" latinLnBrk="0" hangingPunct="1">
              <a:lnSpc>
                <a:spcPct val="100000"/>
              </a:lnSpc>
              <a:spcBef>
                <a:spcPct val="0"/>
              </a:spcBef>
              <a:spcAft>
                <a:spcPct val="0"/>
              </a:spcAft>
              <a:buClrTx/>
              <a:buSzPct val="100000"/>
              <a:tabLst/>
            </a:pPr>
            <a:r>
              <a:rPr lang="en-US" sz="4400" dirty="0" smtClean="0">
                <a:solidFill>
                  <a:schemeClr val="tx2">
                    <a:satMod val="130000"/>
                  </a:schemeClr>
                </a:solidFill>
                <a:effectLst>
                  <a:outerShdw blurRad="50000" dist="30000" dir="5400000" algn="tl" rotWithShape="0">
                    <a:srgbClr val="000000">
                      <a:alpha val="30000"/>
                    </a:srgbClr>
                  </a:outerShdw>
                </a:effectLst>
                <a:latin typeface="AR ESSENCE" pitchFamily="2" charset="0"/>
                <a:ea typeface="+mj-ea"/>
                <a:cs typeface="+mj-cs"/>
              </a:rPr>
              <a:t>Horizontal profiling</a:t>
            </a:r>
          </a:p>
        </p:txBody>
      </p:sp>
      <p:sp>
        <p:nvSpPr>
          <p:cNvPr id="3" name="Rectangle 2"/>
          <p:cNvSpPr/>
          <p:nvPr/>
        </p:nvSpPr>
        <p:spPr>
          <a:xfrm>
            <a:off x="381000" y="1295400"/>
            <a:ext cx="8305800" cy="5170646"/>
          </a:xfrm>
          <a:prstGeom prst="rect">
            <a:avLst/>
          </a:prstGeom>
        </p:spPr>
        <p:txBody>
          <a:bodyPr wrap="square">
            <a:spAutoFit/>
          </a:bodyPr>
          <a:lstStyle/>
          <a:p>
            <a:pPr algn="just">
              <a:lnSpc>
                <a:spcPct val="150000"/>
              </a:lnSpc>
              <a:buFont typeface="Wingdings" pitchFamily="2" charset="2"/>
              <a:buChar char="q"/>
            </a:pPr>
            <a:r>
              <a:rPr lang="en-US" sz="2000" b="1" i="1" dirty="0" smtClean="0">
                <a:solidFill>
                  <a:schemeClr val="accent5">
                    <a:lumMod val="25000"/>
                  </a:schemeClr>
                </a:solidFill>
              </a:rPr>
              <a:t> Electrical profiling uses collinear arrays to determine lateral resistivity variations in the shallow subsurface at fixed depth of investigation. </a:t>
            </a:r>
          </a:p>
          <a:p>
            <a:pPr algn="just">
              <a:lnSpc>
                <a:spcPct val="150000"/>
              </a:lnSpc>
            </a:pPr>
            <a:endParaRPr lang="en-US" sz="2000" b="1" i="1" dirty="0" smtClean="0">
              <a:solidFill>
                <a:schemeClr val="accent5">
                  <a:lumMod val="25000"/>
                </a:schemeClr>
              </a:solidFill>
            </a:endParaRPr>
          </a:p>
          <a:p>
            <a:pPr algn="just">
              <a:lnSpc>
                <a:spcPct val="150000"/>
              </a:lnSpc>
              <a:buFont typeface="Wingdings" pitchFamily="2" charset="2"/>
              <a:buChar char="q"/>
            </a:pPr>
            <a:r>
              <a:rPr lang="en-US" sz="2000" b="1" i="1" dirty="0" smtClean="0">
                <a:solidFill>
                  <a:schemeClr val="accent5">
                    <a:lumMod val="25000"/>
                  </a:schemeClr>
                </a:solidFill>
              </a:rPr>
              <a:t> The current and potential electrodes are moved along a profile with constant spacing between electrodes. </a:t>
            </a:r>
          </a:p>
          <a:p>
            <a:pPr algn="just">
              <a:lnSpc>
                <a:spcPct val="150000"/>
              </a:lnSpc>
            </a:pPr>
            <a:endParaRPr lang="en-US" sz="2000" b="1" i="1" dirty="0" smtClean="0">
              <a:solidFill>
                <a:schemeClr val="accent5">
                  <a:lumMod val="25000"/>
                </a:schemeClr>
              </a:solidFill>
            </a:endParaRPr>
          </a:p>
          <a:p>
            <a:pPr algn="just">
              <a:lnSpc>
                <a:spcPct val="150000"/>
              </a:lnSpc>
              <a:buFont typeface="Wingdings" pitchFamily="2" charset="2"/>
              <a:buChar char="q"/>
            </a:pPr>
            <a:r>
              <a:rPr lang="en-US" sz="2000" b="1" i="1" dirty="0" smtClean="0">
                <a:solidFill>
                  <a:schemeClr val="accent5">
                    <a:lumMod val="25000"/>
                  </a:schemeClr>
                </a:solidFill>
              </a:rPr>
              <a:t>Spacing between electrodes and spacing between measuring points depend on the depth and size of the investigated target.</a:t>
            </a:r>
          </a:p>
          <a:p>
            <a:pPr algn="just">
              <a:lnSpc>
                <a:spcPct val="150000"/>
              </a:lnSpc>
              <a:buFont typeface="Wingdings" pitchFamily="2" charset="2"/>
              <a:buChar char="q"/>
            </a:pPr>
            <a:endParaRPr lang="en-US" sz="2000" b="1" i="1" dirty="0" smtClean="0">
              <a:solidFill>
                <a:schemeClr val="accent5">
                  <a:lumMod val="25000"/>
                </a:schemeClr>
              </a:solidFill>
            </a:endParaRPr>
          </a:p>
          <a:p>
            <a:pPr algn="just">
              <a:lnSpc>
                <a:spcPct val="150000"/>
              </a:lnSpc>
              <a:buFont typeface="Wingdings" pitchFamily="2" charset="2"/>
              <a:buChar char="q"/>
            </a:pPr>
            <a:r>
              <a:rPr lang="en-US" sz="2000" b="1" i="1" dirty="0" smtClean="0">
                <a:solidFill>
                  <a:schemeClr val="accent5">
                    <a:lumMod val="25000"/>
                  </a:schemeClr>
                </a:solidFill>
              </a:rPr>
              <a:t>Maximum apparent resistivity anomalies are obtained by orienting the profiles at right angles to the strike of the geologic structure.</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219200" y="1664525"/>
            <a:ext cx="6324600" cy="2286000"/>
          </a:xfrm>
          <a:prstGeom prst="rect">
            <a:avLst/>
          </a:prstGeom>
          <a:blipFill>
            <a:blip r:embed="rId2" cstate="prin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a:p>
        </p:txBody>
      </p:sp>
      <p:sp>
        <p:nvSpPr>
          <p:cNvPr id="15" name="Freeform 14"/>
          <p:cNvSpPr/>
          <p:nvPr/>
        </p:nvSpPr>
        <p:spPr>
          <a:xfrm>
            <a:off x="3962400" y="2227154"/>
            <a:ext cx="1075706" cy="820846"/>
          </a:xfrm>
          <a:custGeom>
            <a:avLst/>
            <a:gdLst>
              <a:gd name="connsiteX0" fmla="*/ 368135 w 804567"/>
              <a:gd name="connsiteY0" fmla="*/ 70126 h 693050"/>
              <a:gd name="connsiteX1" fmla="*/ 368135 w 804567"/>
              <a:gd name="connsiteY1" fmla="*/ 70126 h 693050"/>
              <a:gd name="connsiteX2" fmla="*/ 95002 w 804567"/>
              <a:gd name="connsiteY2" fmla="*/ 46375 h 693050"/>
              <a:gd name="connsiteX3" fmla="*/ 47501 w 804567"/>
              <a:gd name="connsiteY3" fmla="*/ 117627 h 693050"/>
              <a:gd name="connsiteX4" fmla="*/ 23750 w 804567"/>
              <a:gd name="connsiteY4" fmla="*/ 307633 h 693050"/>
              <a:gd name="connsiteX5" fmla="*/ 0 w 804567"/>
              <a:gd name="connsiteY5" fmla="*/ 390760 h 693050"/>
              <a:gd name="connsiteX6" fmla="*/ 11875 w 804567"/>
              <a:gd name="connsiteY6" fmla="*/ 462012 h 693050"/>
              <a:gd name="connsiteX7" fmla="*/ 106877 w 804567"/>
              <a:gd name="connsiteY7" fmla="*/ 545139 h 693050"/>
              <a:gd name="connsiteX8" fmla="*/ 225631 w 804567"/>
              <a:gd name="connsiteY8" fmla="*/ 580765 h 693050"/>
              <a:gd name="connsiteX9" fmla="*/ 308758 w 804567"/>
              <a:gd name="connsiteY9" fmla="*/ 592640 h 693050"/>
              <a:gd name="connsiteX10" fmla="*/ 344384 w 804567"/>
              <a:gd name="connsiteY10" fmla="*/ 616391 h 693050"/>
              <a:gd name="connsiteX11" fmla="*/ 368135 w 804567"/>
              <a:gd name="connsiteY11" fmla="*/ 652017 h 693050"/>
              <a:gd name="connsiteX12" fmla="*/ 403761 w 804567"/>
              <a:gd name="connsiteY12" fmla="*/ 663892 h 693050"/>
              <a:gd name="connsiteX13" fmla="*/ 439387 w 804567"/>
              <a:gd name="connsiteY13" fmla="*/ 687643 h 693050"/>
              <a:gd name="connsiteX14" fmla="*/ 534389 w 804567"/>
              <a:gd name="connsiteY14" fmla="*/ 652017 h 693050"/>
              <a:gd name="connsiteX15" fmla="*/ 558140 w 804567"/>
              <a:gd name="connsiteY15" fmla="*/ 616391 h 693050"/>
              <a:gd name="connsiteX16" fmla="*/ 593766 w 804567"/>
              <a:gd name="connsiteY16" fmla="*/ 604516 h 693050"/>
              <a:gd name="connsiteX17" fmla="*/ 665018 w 804567"/>
              <a:gd name="connsiteY17" fmla="*/ 557014 h 693050"/>
              <a:gd name="connsiteX18" fmla="*/ 700644 w 804567"/>
              <a:gd name="connsiteY18" fmla="*/ 533264 h 693050"/>
              <a:gd name="connsiteX19" fmla="*/ 712519 w 804567"/>
              <a:gd name="connsiteY19" fmla="*/ 497638 h 693050"/>
              <a:gd name="connsiteX20" fmla="*/ 748145 w 804567"/>
              <a:gd name="connsiteY20" fmla="*/ 473887 h 693050"/>
              <a:gd name="connsiteX21" fmla="*/ 783771 w 804567"/>
              <a:gd name="connsiteY21" fmla="*/ 438261 h 693050"/>
              <a:gd name="connsiteX22" fmla="*/ 783771 w 804567"/>
              <a:gd name="connsiteY22" fmla="*/ 307633 h 693050"/>
              <a:gd name="connsiteX23" fmla="*/ 688768 w 804567"/>
              <a:gd name="connsiteY23" fmla="*/ 141378 h 693050"/>
              <a:gd name="connsiteX24" fmla="*/ 653142 w 804567"/>
              <a:gd name="connsiteY24" fmla="*/ 129503 h 693050"/>
              <a:gd name="connsiteX25" fmla="*/ 486888 w 804567"/>
              <a:gd name="connsiteY25" fmla="*/ 70126 h 693050"/>
              <a:gd name="connsiteX26" fmla="*/ 368135 w 804567"/>
              <a:gd name="connsiteY26" fmla="*/ 70126 h 69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04567" h="693050">
                <a:moveTo>
                  <a:pt x="368135" y="70126"/>
                </a:moveTo>
                <a:lnTo>
                  <a:pt x="368135" y="70126"/>
                </a:lnTo>
                <a:cubicBezTo>
                  <a:pt x="266290" y="31934"/>
                  <a:pt x="220877" y="0"/>
                  <a:pt x="95002" y="46375"/>
                </a:cubicBezTo>
                <a:cubicBezTo>
                  <a:pt x="68217" y="56243"/>
                  <a:pt x="47501" y="117627"/>
                  <a:pt x="47501" y="117627"/>
                </a:cubicBezTo>
                <a:cubicBezTo>
                  <a:pt x="18195" y="264148"/>
                  <a:pt x="56633" y="61005"/>
                  <a:pt x="23750" y="307633"/>
                </a:cubicBezTo>
                <a:cubicBezTo>
                  <a:pt x="20437" y="332485"/>
                  <a:pt x="8141" y="366336"/>
                  <a:pt x="0" y="390760"/>
                </a:cubicBezTo>
                <a:cubicBezTo>
                  <a:pt x="3958" y="414511"/>
                  <a:pt x="4261" y="439169"/>
                  <a:pt x="11875" y="462012"/>
                </a:cubicBezTo>
                <a:cubicBezTo>
                  <a:pt x="23998" y="498381"/>
                  <a:pt x="78672" y="535737"/>
                  <a:pt x="106877" y="545139"/>
                </a:cubicBezTo>
                <a:cubicBezTo>
                  <a:pt x="144066" y="557535"/>
                  <a:pt x="186142" y="573585"/>
                  <a:pt x="225631" y="580765"/>
                </a:cubicBezTo>
                <a:cubicBezTo>
                  <a:pt x="253170" y="585772"/>
                  <a:pt x="281049" y="588682"/>
                  <a:pt x="308758" y="592640"/>
                </a:cubicBezTo>
                <a:cubicBezTo>
                  <a:pt x="320633" y="600557"/>
                  <a:pt x="334292" y="606299"/>
                  <a:pt x="344384" y="616391"/>
                </a:cubicBezTo>
                <a:cubicBezTo>
                  <a:pt x="354476" y="626483"/>
                  <a:pt x="356990" y="643101"/>
                  <a:pt x="368135" y="652017"/>
                </a:cubicBezTo>
                <a:cubicBezTo>
                  <a:pt x="377910" y="659837"/>
                  <a:pt x="391886" y="659934"/>
                  <a:pt x="403761" y="663892"/>
                </a:cubicBezTo>
                <a:cubicBezTo>
                  <a:pt x="415636" y="671809"/>
                  <a:pt x="425225" y="685873"/>
                  <a:pt x="439387" y="687643"/>
                </a:cubicBezTo>
                <a:cubicBezTo>
                  <a:pt x="482638" y="693050"/>
                  <a:pt x="503268" y="672765"/>
                  <a:pt x="534389" y="652017"/>
                </a:cubicBezTo>
                <a:cubicBezTo>
                  <a:pt x="542306" y="640142"/>
                  <a:pt x="546995" y="625307"/>
                  <a:pt x="558140" y="616391"/>
                </a:cubicBezTo>
                <a:cubicBezTo>
                  <a:pt x="567915" y="608571"/>
                  <a:pt x="582824" y="610595"/>
                  <a:pt x="593766" y="604516"/>
                </a:cubicBezTo>
                <a:cubicBezTo>
                  <a:pt x="618719" y="590653"/>
                  <a:pt x="641267" y="572848"/>
                  <a:pt x="665018" y="557014"/>
                </a:cubicBezTo>
                <a:lnTo>
                  <a:pt x="700644" y="533264"/>
                </a:lnTo>
                <a:cubicBezTo>
                  <a:pt x="704602" y="521389"/>
                  <a:pt x="704699" y="507413"/>
                  <a:pt x="712519" y="497638"/>
                </a:cubicBezTo>
                <a:cubicBezTo>
                  <a:pt x="721435" y="486493"/>
                  <a:pt x="737181" y="483024"/>
                  <a:pt x="748145" y="473887"/>
                </a:cubicBezTo>
                <a:cubicBezTo>
                  <a:pt x="761047" y="463136"/>
                  <a:pt x="771896" y="450136"/>
                  <a:pt x="783771" y="438261"/>
                </a:cubicBezTo>
                <a:cubicBezTo>
                  <a:pt x="804567" y="375870"/>
                  <a:pt x="800183" y="406103"/>
                  <a:pt x="783771" y="307633"/>
                </a:cubicBezTo>
                <a:cubicBezTo>
                  <a:pt x="768323" y="214946"/>
                  <a:pt x="783779" y="173048"/>
                  <a:pt x="688768" y="141378"/>
                </a:cubicBezTo>
                <a:lnTo>
                  <a:pt x="653142" y="129503"/>
                </a:lnTo>
                <a:cubicBezTo>
                  <a:pt x="555336" y="64298"/>
                  <a:pt x="610214" y="85541"/>
                  <a:pt x="486888" y="70126"/>
                </a:cubicBezTo>
                <a:cubicBezTo>
                  <a:pt x="400615" y="41368"/>
                  <a:pt x="387927" y="70126"/>
                  <a:pt x="368135" y="70126"/>
                </a:cubicBezTo>
                <a:close/>
              </a:path>
            </a:pathLst>
          </a:custGeom>
          <a:solidFill>
            <a:schemeClr val="tx1">
              <a:lumMod val="85000"/>
              <a:lumOff val="1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a:p>
        </p:txBody>
      </p:sp>
      <p:sp>
        <p:nvSpPr>
          <p:cNvPr id="24" name="TextBox 23"/>
          <p:cNvSpPr txBox="1"/>
          <p:nvPr/>
        </p:nvSpPr>
        <p:spPr>
          <a:xfrm>
            <a:off x="7436925" y="1447800"/>
            <a:ext cx="1905000" cy="369332"/>
          </a:xfrm>
          <a:prstGeom prst="rect">
            <a:avLst/>
          </a:prstGeom>
          <a:noFill/>
        </p:spPr>
        <p:txBody>
          <a:bodyPr wrap="square" rtlCol="1">
            <a:spAutoFit/>
          </a:bodyPr>
          <a:lstStyle/>
          <a:p>
            <a:r>
              <a:rPr lang="en-US" dirty="0" smtClean="0"/>
              <a:t>Ground surface</a:t>
            </a:r>
            <a:endParaRPr lang="ar-IQ" dirty="0"/>
          </a:p>
        </p:txBody>
      </p:sp>
      <p:cxnSp>
        <p:nvCxnSpPr>
          <p:cNvPr id="26" name="Straight Connector 25"/>
          <p:cNvCxnSpPr/>
          <p:nvPr/>
        </p:nvCxnSpPr>
        <p:spPr>
          <a:xfrm>
            <a:off x="1524000" y="4102925"/>
            <a:ext cx="0" cy="21240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6200000">
            <a:off x="4527766" y="3248525"/>
            <a:ext cx="0" cy="59760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Oval 28"/>
          <p:cNvSpPr/>
          <p:nvPr/>
        </p:nvSpPr>
        <p:spPr>
          <a:xfrm>
            <a:off x="2667000" y="4939864"/>
            <a:ext cx="152400" cy="1524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a:p>
        </p:txBody>
      </p:sp>
      <p:sp>
        <p:nvSpPr>
          <p:cNvPr id="30" name="Oval 29"/>
          <p:cNvSpPr/>
          <p:nvPr/>
        </p:nvSpPr>
        <p:spPr>
          <a:xfrm>
            <a:off x="4311868" y="5791200"/>
            <a:ext cx="152400" cy="1524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a:p>
        </p:txBody>
      </p:sp>
      <p:sp>
        <p:nvSpPr>
          <p:cNvPr id="31" name="Oval 30"/>
          <p:cNvSpPr/>
          <p:nvPr/>
        </p:nvSpPr>
        <p:spPr>
          <a:xfrm>
            <a:off x="6019800" y="4832132"/>
            <a:ext cx="152400" cy="1524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a:p>
        </p:txBody>
      </p:sp>
      <p:sp>
        <p:nvSpPr>
          <p:cNvPr id="32" name="Freeform 31"/>
          <p:cNvSpPr/>
          <p:nvPr/>
        </p:nvSpPr>
        <p:spPr>
          <a:xfrm flipV="1">
            <a:off x="2743200" y="4953000"/>
            <a:ext cx="3358055" cy="945931"/>
          </a:xfrm>
          <a:custGeom>
            <a:avLst/>
            <a:gdLst>
              <a:gd name="connsiteX0" fmla="*/ 0 w 3358055"/>
              <a:gd name="connsiteY0" fmla="*/ 851338 h 945931"/>
              <a:gd name="connsiteX1" fmla="*/ 1639614 w 3358055"/>
              <a:gd name="connsiteY1" fmla="*/ 15766 h 945931"/>
              <a:gd name="connsiteX2" fmla="*/ 3358055 w 3358055"/>
              <a:gd name="connsiteY2" fmla="*/ 945931 h 945931"/>
              <a:gd name="connsiteX3" fmla="*/ 3358055 w 3358055"/>
              <a:gd name="connsiteY3" fmla="*/ 945931 h 945931"/>
            </a:gdLst>
            <a:ahLst/>
            <a:cxnLst>
              <a:cxn ang="0">
                <a:pos x="connsiteX0" y="connsiteY0"/>
              </a:cxn>
              <a:cxn ang="0">
                <a:pos x="connsiteX1" y="connsiteY1"/>
              </a:cxn>
              <a:cxn ang="0">
                <a:pos x="connsiteX2" y="connsiteY2"/>
              </a:cxn>
              <a:cxn ang="0">
                <a:pos x="connsiteX3" y="connsiteY3"/>
              </a:cxn>
            </a:cxnLst>
            <a:rect l="l" t="t" r="r" b="b"/>
            <a:pathLst>
              <a:path w="3358055" h="945931">
                <a:moveTo>
                  <a:pt x="0" y="851338"/>
                </a:moveTo>
                <a:cubicBezTo>
                  <a:pt x="539969" y="425669"/>
                  <a:pt x="1079938" y="0"/>
                  <a:pt x="1639614" y="15766"/>
                </a:cubicBezTo>
                <a:cubicBezTo>
                  <a:pt x="2199290" y="31532"/>
                  <a:pt x="3358055" y="945931"/>
                  <a:pt x="3358055" y="945931"/>
                </a:cubicBezTo>
                <a:lnTo>
                  <a:pt x="3358055" y="945931"/>
                </a:lnTo>
              </a:path>
            </a:pathLst>
          </a:cu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ar-IQ"/>
          </a:p>
        </p:txBody>
      </p:sp>
      <p:sp>
        <p:nvSpPr>
          <p:cNvPr id="33" name="TextBox 32"/>
          <p:cNvSpPr txBox="1"/>
          <p:nvPr/>
        </p:nvSpPr>
        <p:spPr>
          <a:xfrm rot="16200000">
            <a:off x="168101" y="4968701"/>
            <a:ext cx="2037666" cy="369332"/>
          </a:xfrm>
          <a:prstGeom prst="rect">
            <a:avLst/>
          </a:prstGeom>
          <a:noFill/>
        </p:spPr>
        <p:txBody>
          <a:bodyPr wrap="square" rtlCol="1">
            <a:spAutoFit/>
          </a:bodyPr>
          <a:lstStyle/>
          <a:p>
            <a:r>
              <a:rPr lang="en-US" dirty="0" smtClean="0"/>
              <a:t>Apparent resistivity </a:t>
            </a:r>
            <a:endParaRPr lang="ar-IQ" dirty="0"/>
          </a:p>
        </p:txBody>
      </p:sp>
      <p:sp>
        <p:nvSpPr>
          <p:cNvPr id="34" name="TextBox 33"/>
          <p:cNvSpPr txBox="1"/>
          <p:nvPr/>
        </p:nvSpPr>
        <p:spPr>
          <a:xfrm>
            <a:off x="3704898" y="6279932"/>
            <a:ext cx="2037666" cy="369332"/>
          </a:xfrm>
          <a:prstGeom prst="rect">
            <a:avLst/>
          </a:prstGeom>
          <a:noFill/>
        </p:spPr>
        <p:txBody>
          <a:bodyPr wrap="square" rtlCol="1">
            <a:spAutoFit/>
          </a:bodyPr>
          <a:lstStyle/>
          <a:p>
            <a:r>
              <a:rPr lang="en-US" dirty="0" smtClean="0"/>
              <a:t>Distance</a:t>
            </a:r>
            <a:endParaRPr lang="ar-IQ" dirty="0"/>
          </a:p>
        </p:txBody>
      </p:sp>
      <p:grpSp>
        <p:nvGrpSpPr>
          <p:cNvPr id="38" name="Group 37"/>
          <p:cNvGrpSpPr/>
          <p:nvPr/>
        </p:nvGrpSpPr>
        <p:grpSpPr>
          <a:xfrm>
            <a:off x="1295400" y="1219200"/>
            <a:ext cx="2886974" cy="1295400"/>
            <a:chOff x="1295400" y="1219200"/>
            <a:chExt cx="2886974" cy="1295400"/>
          </a:xfrm>
        </p:grpSpPr>
        <p:grpSp>
          <p:nvGrpSpPr>
            <p:cNvPr id="14" name="Group 13"/>
            <p:cNvGrpSpPr/>
            <p:nvPr/>
          </p:nvGrpSpPr>
          <p:grpSpPr>
            <a:xfrm>
              <a:off x="1442400" y="1635825"/>
              <a:ext cx="2520000" cy="0"/>
              <a:chOff x="1066800" y="990600"/>
              <a:chExt cx="3888184" cy="4156"/>
            </a:xfrm>
          </p:grpSpPr>
          <p:cxnSp>
            <p:nvCxnSpPr>
              <p:cNvPr id="8" name="Straight Connector 7"/>
              <p:cNvCxnSpPr/>
              <p:nvPr/>
            </p:nvCxnSpPr>
            <p:spPr>
              <a:xfrm>
                <a:off x="1066800" y="990600"/>
                <a:ext cx="1296000" cy="0"/>
              </a:xfrm>
              <a:prstGeom prst="line">
                <a:avLst/>
              </a:prstGeom>
              <a:ln w="38100">
                <a:solidFill>
                  <a:srgbClr val="FF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2362200" y="990600"/>
                <a:ext cx="1296000" cy="0"/>
              </a:xfrm>
              <a:prstGeom prst="line">
                <a:avLst/>
              </a:prstGeom>
              <a:ln w="38100">
                <a:solidFill>
                  <a:srgbClr val="FF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658984" y="994756"/>
                <a:ext cx="1296000" cy="0"/>
              </a:xfrm>
              <a:prstGeom prst="line">
                <a:avLst/>
              </a:prstGeom>
              <a:ln w="38100">
                <a:solidFill>
                  <a:srgbClr val="FF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25" name="TextBox 24"/>
            <p:cNvSpPr txBox="1"/>
            <p:nvPr/>
          </p:nvSpPr>
          <p:spPr>
            <a:xfrm>
              <a:off x="1295400" y="1219200"/>
              <a:ext cx="381000" cy="369332"/>
            </a:xfrm>
            <a:prstGeom prst="rect">
              <a:avLst/>
            </a:prstGeom>
            <a:noFill/>
          </p:spPr>
          <p:txBody>
            <a:bodyPr wrap="square" rtlCol="1">
              <a:spAutoFit/>
            </a:bodyPr>
            <a:lstStyle/>
            <a:p>
              <a:r>
                <a:rPr lang="en-US" dirty="0" smtClean="0"/>
                <a:t>A</a:t>
              </a:r>
              <a:endParaRPr lang="ar-IQ" dirty="0"/>
            </a:p>
          </p:txBody>
        </p:sp>
        <p:sp>
          <p:nvSpPr>
            <p:cNvPr id="27" name="TextBox 26"/>
            <p:cNvSpPr txBox="1"/>
            <p:nvPr/>
          </p:nvSpPr>
          <p:spPr>
            <a:xfrm>
              <a:off x="2133600" y="1219200"/>
              <a:ext cx="381000" cy="369332"/>
            </a:xfrm>
            <a:prstGeom prst="rect">
              <a:avLst/>
            </a:prstGeom>
            <a:noFill/>
          </p:spPr>
          <p:txBody>
            <a:bodyPr wrap="square" rtlCol="1">
              <a:spAutoFit/>
            </a:bodyPr>
            <a:lstStyle/>
            <a:p>
              <a:r>
                <a:rPr lang="en-US" dirty="0" smtClean="0"/>
                <a:t>M</a:t>
              </a:r>
              <a:endParaRPr lang="ar-IQ" dirty="0"/>
            </a:p>
          </p:txBody>
        </p:sp>
        <p:sp>
          <p:nvSpPr>
            <p:cNvPr id="35" name="TextBox 34"/>
            <p:cNvSpPr txBox="1"/>
            <p:nvPr/>
          </p:nvSpPr>
          <p:spPr>
            <a:xfrm>
              <a:off x="2964608" y="1219200"/>
              <a:ext cx="381000" cy="369332"/>
            </a:xfrm>
            <a:prstGeom prst="rect">
              <a:avLst/>
            </a:prstGeom>
            <a:noFill/>
          </p:spPr>
          <p:txBody>
            <a:bodyPr wrap="square" rtlCol="1">
              <a:spAutoFit/>
            </a:bodyPr>
            <a:lstStyle/>
            <a:p>
              <a:r>
                <a:rPr lang="en-US" dirty="0" smtClean="0"/>
                <a:t>N</a:t>
              </a:r>
              <a:endParaRPr lang="ar-IQ" dirty="0"/>
            </a:p>
          </p:txBody>
        </p:sp>
        <p:sp>
          <p:nvSpPr>
            <p:cNvPr id="36" name="TextBox 35"/>
            <p:cNvSpPr txBox="1"/>
            <p:nvPr/>
          </p:nvSpPr>
          <p:spPr>
            <a:xfrm>
              <a:off x="3801374" y="1219200"/>
              <a:ext cx="381000" cy="369332"/>
            </a:xfrm>
            <a:prstGeom prst="rect">
              <a:avLst/>
            </a:prstGeom>
            <a:noFill/>
          </p:spPr>
          <p:txBody>
            <a:bodyPr wrap="square" rtlCol="1">
              <a:spAutoFit/>
            </a:bodyPr>
            <a:lstStyle/>
            <a:p>
              <a:r>
                <a:rPr lang="en-US" dirty="0" smtClean="0"/>
                <a:t>B</a:t>
              </a:r>
              <a:endParaRPr lang="ar-IQ" dirty="0"/>
            </a:p>
          </p:txBody>
        </p:sp>
        <p:cxnSp>
          <p:nvCxnSpPr>
            <p:cNvPr id="37" name="Straight Connector 36"/>
            <p:cNvCxnSpPr/>
            <p:nvPr/>
          </p:nvCxnSpPr>
          <p:spPr>
            <a:xfrm rot="16200000">
              <a:off x="2288716" y="2094620"/>
              <a:ext cx="839960" cy="0"/>
            </a:xfrm>
            <a:prstGeom prst="line">
              <a:avLst/>
            </a:prstGeom>
            <a:ln w="38100">
              <a:solidFill>
                <a:srgbClr val="0070C0"/>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39" name="Group 38"/>
          <p:cNvGrpSpPr/>
          <p:nvPr/>
        </p:nvGrpSpPr>
        <p:grpSpPr>
          <a:xfrm>
            <a:off x="2980426" y="1219200"/>
            <a:ext cx="2886974" cy="1295400"/>
            <a:chOff x="1295400" y="1219200"/>
            <a:chExt cx="2886974" cy="1295400"/>
          </a:xfrm>
        </p:grpSpPr>
        <p:grpSp>
          <p:nvGrpSpPr>
            <p:cNvPr id="40" name="Group 13"/>
            <p:cNvGrpSpPr/>
            <p:nvPr/>
          </p:nvGrpSpPr>
          <p:grpSpPr>
            <a:xfrm>
              <a:off x="1442400" y="1635825"/>
              <a:ext cx="2520000" cy="0"/>
              <a:chOff x="1066800" y="990600"/>
              <a:chExt cx="3888184" cy="4156"/>
            </a:xfrm>
          </p:grpSpPr>
          <p:cxnSp>
            <p:nvCxnSpPr>
              <p:cNvPr id="46" name="Straight Connector 45"/>
              <p:cNvCxnSpPr/>
              <p:nvPr/>
            </p:nvCxnSpPr>
            <p:spPr>
              <a:xfrm>
                <a:off x="1066800" y="990600"/>
                <a:ext cx="1296000" cy="0"/>
              </a:xfrm>
              <a:prstGeom prst="line">
                <a:avLst/>
              </a:prstGeom>
              <a:ln w="38100">
                <a:solidFill>
                  <a:srgbClr val="FF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2362200" y="990600"/>
                <a:ext cx="1296000" cy="0"/>
              </a:xfrm>
              <a:prstGeom prst="line">
                <a:avLst/>
              </a:prstGeom>
              <a:ln w="38100">
                <a:solidFill>
                  <a:srgbClr val="FF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3658984" y="994756"/>
                <a:ext cx="1296000" cy="0"/>
              </a:xfrm>
              <a:prstGeom prst="line">
                <a:avLst/>
              </a:prstGeom>
              <a:ln w="38100">
                <a:solidFill>
                  <a:srgbClr val="FF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41" name="TextBox 40"/>
            <p:cNvSpPr txBox="1"/>
            <p:nvPr/>
          </p:nvSpPr>
          <p:spPr>
            <a:xfrm>
              <a:off x="1295400" y="1219200"/>
              <a:ext cx="381000" cy="369332"/>
            </a:xfrm>
            <a:prstGeom prst="rect">
              <a:avLst/>
            </a:prstGeom>
            <a:noFill/>
          </p:spPr>
          <p:txBody>
            <a:bodyPr wrap="square" rtlCol="1">
              <a:spAutoFit/>
            </a:bodyPr>
            <a:lstStyle/>
            <a:p>
              <a:r>
                <a:rPr lang="en-US" dirty="0" smtClean="0"/>
                <a:t>A</a:t>
              </a:r>
              <a:endParaRPr lang="ar-IQ" dirty="0"/>
            </a:p>
          </p:txBody>
        </p:sp>
        <p:sp>
          <p:nvSpPr>
            <p:cNvPr id="42" name="TextBox 41"/>
            <p:cNvSpPr txBox="1"/>
            <p:nvPr/>
          </p:nvSpPr>
          <p:spPr>
            <a:xfrm>
              <a:off x="2133600" y="1219200"/>
              <a:ext cx="381000" cy="369332"/>
            </a:xfrm>
            <a:prstGeom prst="rect">
              <a:avLst/>
            </a:prstGeom>
            <a:noFill/>
          </p:spPr>
          <p:txBody>
            <a:bodyPr wrap="square" rtlCol="1">
              <a:spAutoFit/>
            </a:bodyPr>
            <a:lstStyle/>
            <a:p>
              <a:r>
                <a:rPr lang="en-US" dirty="0" smtClean="0"/>
                <a:t>M</a:t>
              </a:r>
              <a:endParaRPr lang="ar-IQ" dirty="0"/>
            </a:p>
          </p:txBody>
        </p:sp>
        <p:sp>
          <p:nvSpPr>
            <p:cNvPr id="43" name="TextBox 42"/>
            <p:cNvSpPr txBox="1"/>
            <p:nvPr/>
          </p:nvSpPr>
          <p:spPr>
            <a:xfrm>
              <a:off x="2964608" y="1219200"/>
              <a:ext cx="381000" cy="369332"/>
            </a:xfrm>
            <a:prstGeom prst="rect">
              <a:avLst/>
            </a:prstGeom>
            <a:noFill/>
          </p:spPr>
          <p:txBody>
            <a:bodyPr wrap="square" rtlCol="1">
              <a:spAutoFit/>
            </a:bodyPr>
            <a:lstStyle/>
            <a:p>
              <a:r>
                <a:rPr lang="en-US" dirty="0" smtClean="0"/>
                <a:t>N</a:t>
              </a:r>
              <a:endParaRPr lang="ar-IQ" dirty="0"/>
            </a:p>
          </p:txBody>
        </p:sp>
        <p:sp>
          <p:nvSpPr>
            <p:cNvPr id="44" name="TextBox 43"/>
            <p:cNvSpPr txBox="1"/>
            <p:nvPr/>
          </p:nvSpPr>
          <p:spPr>
            <a:xfrm>
              <a:off x="3801374" y="1219200"/>
              <a:ext cx="381000" cy="369332"/>
            </a:xfrm>
            <a:prstGeom prst="rect">
              <a:avLst/>
            </a:prstGeom>
            <a:noFill/>
          </p:spPr>
          <p:txBody>
            <a:bodyPr wrap="square" rtlCol="1">
              <a:spAutoFit/>
            </a:bodyPr>
            <a:lstStyle/>
            <a:p>
              <a:r>
                <a:rPr lang="en-US" dirty="0" smtClean="0"/>
                <a:t>B</a:t>
              </a:r>
              <a:endParaRPr lang="ar-IQ" dirty="0"/>
            </a:p>
          </p:txBody>
        </p:sp>
        <p:cxnSp>
          <p:nvCxnSpPr>
            <p:cNvPr id="45" name="Straight Connector 44"/>
            <p:cNvCxnSpPr/>
            <p:nvPr/>
          </p:nvCxnSpPr>
          <p:spPr>
            <a:xfrm rot="16200000">
              <a:off x="2288716" y="2094620"/>
              <a:ext cx="839960" cy="0"/>
            </a:xfrm>
            <a:prstGeom prst="line">
              <a:avLst/>
            </a:prstGeom>
            <a:ln w="38100">
              <a:solidFill>
                <a:srgbClr val="0070C0"/>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49" name="Group 48"/>
          <p:cNvGrpSpPr/>
          <p:nvPr/>
        </p:nvGrpSpPr>
        <p:grpSpPr>
          <a:xfrm>
            <a:off x="4656826" y="1219200"/>
            <a:ext cx="2886974" cy="1295400"/>
            <a:chOff x="1295400" y="1219200"/>
            <a:chExt cx="2886974" cy="1295400"/>
          </a:xfrm>
        </p:grpSpPr>
        <p:grpSp>
          <p:nvGrpSpPr>
            <p:cNvPr id="50" name="Group 13"/>
            <p:cNvGrpSpPr/>
            <p:nvPr/>
          </p:nvGrpSpPr>
          <p:grpSpPr>
            <a:xfrm>
              <a:off x="1442400" y="1635825"/>
              <a:ext cx="2520000" cy="0"/>
              <a:chOff x="1066800" y="990600"/>
              <a:chExt cx="3888184" cy="4156"/>
            </a:xfrm>
          </p:grpSpPr>
          <p:cxnSp>
            <p:nvCxnSpPr>
              <p:cNvPr id="56" name="Straight Connector 55"/>
              <p:cNvCxnSpPr/>
              <p:nvPr/>
            </p:nvCxnSpPr>
            <p:spPr>
              <a:xfrm>
                <a:off x="1066800" y="990600"/>
                <a:ext cx="1296000" cy="0"/>
              </a:xfrm>
              <a:prstGeom prst="line">
                <a:avLst/>
              </a:prstGeom>
              <a:ln w="38100">
                <a:solidFill>
                  <a:srgbClr val="FF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2362200" y="990600"/>
                <a:ext cx="1296000" cy="0"/>
              </a:xfrm>
              <a:prstGeom prst="line">
                <a:avLst/>
              </a:prstGeom>
              <a:ln w="38100">
                <a:solidFill>
                  <a:srgbClr val="FF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3658984" y="994756"/>
                <a:ext cx="1296000" cy="0"/>
              </a:xfrm>
              <a:prstGeom prst="line">
                <a:avLst/>
              </a:prstGeom>
              <a:ln w="38100">
                <a:solidFill>
                  <a:srgbClr val="FF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51" name="TextBox 50"/>
            <p:cNvSpPr txBox="1"/>
            <p:nvPr/>
          </p:nvSpPr>
          <p:spPr>
            <a:xfrm>
              <a:off x="1295400" y="1219200"/>
              <a:ext cx="381000" cy="369332"/>
            </a:xfrm>
            <a:prstGeom prst="rect">
              <a:avLst/>
            </a:prstGeom>
            <a:noFill/>
          </p:spPr>
          <p:txBody>
            <a:bodyPr wrap="square" rtlCol="1">
              <a:spAutoFit/>
            </a:bodyPr>
            <a:lstStyle/>
            <a:p>
              <a:r>
                <a:rPr lang="en-US" dirty="0" smtClean="0"/>
                <a:t>A</a:t>
              </a:r>
              <a:endParaRPr lang="ar-IQ" dirty="0"/>
            </a:p>
          </p:txBody>
        </p:sp>
        <p:sp>
          <p:nvSpPr>
            <p:cNvPr id="52" name="TextBox 51"/>
            <p:cNvSpPr txBox="1"/>
            <p:nvPr/>
          </p:nvSpPr>
          <p:spPr>
            <a:xfrm>
              <a:off x="2133600" y="1219200"/>
              <a:ext cx="381000" cy="369332"/>
            </a:xfrm>
            <a:prstGeom prst="rect">
              <a:avLst/>
            </a:prstGeom>
            <a:noFill/>
          </p:spPr>
          <p:txBody>
            <a:bodyPr wrap="square" rtlCol="1">
              <a:spAutoFit/>
            </a:bodyPr>
            <a:lstStyle/>
            <a:p>
              <a:r>
                <a:rPr lang="en-US" dirty="0" smtClean="0"/>
                <a:t>M</a:t>
              </a:r>
              <a:endParaRPr lang="ar-IQ" dirty="0"/>
            </a:p>
          </p:txBody>
        </p:sp>
        <p:sp>
          <p:nvSpPr>
            <p:cNvPr id="53" name="TextBox 52"/>
            <p:cNvSpPr txBox="1"/>
            <p:nvPr/>
          </p:nvSpPr>
          <p:spPr>
            <a:xfrm>
              <a:off x="2964608" y="1219200"/>
              <a:ext cx="381000" cy="369332"/>
            </a:xfrm>
            <a:prstGeom prst="rect">
              <a:avLst/>
            </a:prstGeom>
            <a:noFill/>
          </p:spPr>
          <p:txBody>
            <a:bodyPr wrap="square" rtlCol="1">
              <a:spAutoFit/>
            </a:bodyPr>
            <a:lstStyle/>
            <a:p>
              <a:r>
                <a:rPr lang="en-US" dirty="0" smtClean="0"/>
                <a:t>N</a:t>
              </a:r>
              <a:endParaRPr lang="ar-IQ" dirty="0"/>
            </a:p>
          </p:txBody>
        </p:sp>
        <p:sp>
          <p:nvSpPr>
            <p:cNvPr id="54" name="TextBox 53"/>
            <p:cNvSpPr txBox="1"/>
            <p:nvPr/>
          </p:nvSpPr>
          <p:spPr>
            <a:xfrm>
              <a:off x="3801374" y="1219200"/>
              <a:ext cx="381000" cy="369332"/>
            </a:xfrm>
            <a:prstGeom prst="rect">
              <a:avLst/>
            </a:prstGeom>
            <a:noFill/>
          </p:spPr>
          <p:txBody>
            <a:bodyPr wrap="square" rtlCol="1">
              <a:spAutoFit/>
            </a:bodyPr>
            <a:lstStyle/>
            <a:p>
              <a:r>
                <a:rPr lang="en-US" dirty="0" smtClean="0"/>
                <a:t>B</a:t>
              </a:r>
              <a:endParaRPr lang="ar-IQ" dirty="0"/>
            </a:p>
          </p:txBody>
        </p:sp>
        <p:cxnSp>
          <p:nvCxnSpPr>
            <p:cNvPr id="55" name="Straight Connector 54"/>
            <p:cNvCxnSpPr/>
            <p:nvPr/>
          </p:nvCxnSpPr>
          <p:spPr>
            <a:xfrm rot="16200000">
              <a:off x="2288716" y="2094620"/>
              <a:ext cx="839960" cy="0"/>
            </a:xfrm>
            <a:prstGeom prst="line">
              <a:avLst/>
            </a:prstGeom>
            <a:ln w="38100">
              <a:solidFill>
                <a:srgbClr val="0070C0"/>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2000"/>
                                        <p:tgtEl>
                                          <p:spTgt spid="38"/>
                                        </p:tgtEl>
                                      </p:cBhvr>
                                    </p:animEffect>
                                  </p:childTnLst>
                                  <p:subTnLst>
                                    <p:set>
                                      <p:cBhvr override="childStyle">
                                        <p:cTn dur="1" fill="hold" display="0" masterRel="nextClick" afterEffect="1"/>
                                        <p:tgtEl>
                                          <p:spTgt spid="38"/>
                                        </p:tgtEl>
                                        <p:attrNameLst>
                                          <p:attrName>style.visibility</p:attrName>
                                        </p:attrNameLst>
                                      </p:cBhvr>
                                      <p:to>
                                        <p:strVal val="hidden"/>
                                      </p:to>
                                    </p:set>
                                  </p:subTnLst>
                                </p:cTn>
                              </p:par>
                              <p:par>
                                <p:cTn id="8" presetID="10" presetClass="entr" presetSubtype="0"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2000"/>
                                        <p:tgtEl>
                                          <p:spTgt spid="2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2000"/>
                                        <p:tgtEl>
                                          <p:spTgt spid="39"/>
                                        </p:tgtEl>
                                      </p:cBhvr>
                                    </p:animEffect>
                                  </p:childTnLst>
                                  <p:subTnLst>
                                    <p:set>
                                      <p:cBhvr override="childStyle">
                                        <p:cTn dur="1" fill="hold" display="0" masterRel="nextClick" afterEffect="1"/>
                                        <p:tgtEl>
                                          <p:spTgt spid="39"/>
                                        </p:tgtEl>
                                        <p:attrNameLst>
                                          <p:attrName>style.visibility</p:attrName>
                                        </p:attrNameLst>
                                      </p:cBhvr>
                                      <p:to>
                                        <p:strVal val="hidden"/>
                                      </p:to>
                                    </p:set>
                                  </p:subTnLst>
                                </p:cTn>
                              </p:par>
                              <p:par>
                                <p:cTn id="16" presetID="10" presetClass="entr" presetSubtype="0" fill="hold" grpId="0" nodeType="with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2000"/>
                                        <p:tgtEl>
                                          <p:spTgt spid="3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2000"/>
                                        <p:tgtEl>
                                          <p:spTgt spid="4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2000"/>
                                        <p:tgtEl>
                                          <p:spTgt spid="31"/>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wipe(down)">
                                      <p:cBhvr>
                                        <p:cTn id="3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Override1.xml><?xml version="1.0" encoding="utf-8"?>
<a:themeOverride xmlns:a="http://schemas.openxmlformats.org/drawingml/2006/main">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themeOverride>
</file>

<file path=ppt/theme/themeOverride2.xml><?xml version="1.0" encoding="utf-8"?>
<a:themeOverride xmlns:a="http://schemas.openxmlformats.org/drawingml/2006/main">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themeOverride>
</file>

<file path=docProps/app.xml><?xml version="1.0" encoding="utf-8"?>
<Properties xmlns="http://schemas.openxmlformats.org/officeDocument/2006/extended-properties" xmlns:vt="http://schemas.openxmlformats.org/officeDocument/2006/docPropsVTypes">
  <Template/>
  <TotalTime>638</TotalTime>
  <Words>927</Words>
  <Application>Microsoft Office PowerPoint</Application>
  <PresentationFormat>On-screen Show (4:3)</PresentationFormat>
  <Paragraphs>208</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Trek</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Firas</dc:creator>
  <cp:lastModifiedBy>Firas</cp:lastModifiedBy>
  <cp:revision>72</cp:revision>
  <dcterms:created xsi:type="dcterms:W3CDTF">2006-08-16T00:00:00Z</dcterms:created>
  <dcterms:modified xsi:type="dcterms:W3CDTF">2019-03-16T21:31:24Z</dcterms:modified>
</cp:coreProperties>
</file>