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9" r:id="rId1"/>
  </p:sldMasterIdLst>
  <p:sldIdLst>
    <p:sldId id="257" r:id="rId2"/>
    <p:sldId id="256" r:id="rId3"/>
    <p:sldId id="260" r:id="rId4"/>
    <p:sldId id="259" r:id="rId5"/>
    <p:sldId id="266" r:id="rId6"/>
    <p:sldId id="263" r:id="rId7"/>
    <p:sldId id="258" r:id="rId8"/>
    <p:sldId id="262" r:id="rId9"/>
    <p:sldId id="265" r:id="rId10"/>
    <p:sldId id="261" r:id="rId11"/>
    <p:sldId id="264"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572" y="-12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20D8A7-8F3F-4525-9B58-B7C035AC4E68}" type="doc">
      <dgm:prSet loTypeId="urn:microsoft.com/office/officeart/2005/8/layout/hierarchy2" loCatId="hierarchy" qsTypeId="urn:microsoft.com/office/officeart/2005/8/quickstyle/simple3" qsCatId="simple" csTypeId="urn:microsoft.com/office/officeart/2005/8/colors/accent1_2" csCatId="accent1" phldr="1"/>
      <dgm:spPr/>
      <dgm:t>
        <a:bodyPr/>
        <a:lstStyle/>
        <a:p>
          <a:pPr rtl="1"/>
          <a:endParaRPr lang="ar-IQ"/>
        </a:p>
      </dgm:t>
    </dgm:pt>
    <dgm:pt modelId="{B43A1F49-DEC9-4D47-B301-262B600B23CC}">
      <dgm:prSet phldrT="[Text]"/>
      <dgm:spPr/>
      <dgm:t>
        <a:bodyPr/>
        <a:lstStyle/>
        <a:p>
          <a:pPr rtl="1"/>
          <a:r>
            <a:rPr lang="en-US" dirty="0" smtClean="0"/>
            <a:t>Electrodes array</a:t>
          </a:r>
          <a:endParaRPr lang="ar-IQ" dirty="0"/>
        </a:p>
      </dgm:t>
    </dgm:pt>
    <dgm:pt modelId="{007729DC-9BE4-4BC6-9DF0-B3E5617C303B}" type="parTrans" cxnId="{5347F745-0D2D-44F3-B37B-B8FC0DCEC62F}">
      <dgm:prSet/>
      <dgm:spPr/>
      <dgm:t>
        <a:bodyPr/>
        <a:lstStyle/>
        <a:p>
          <a:pPr rtl="1"/>
          <a:endParaRPr lang="ar-IQ"/>
        </a:p>
      </dgm:t>
    </dgm:pt>
    <dgm:pt modelId="{27485B9F-680A-485C-86E5-49BF5E4F88AE}" type="sibTrans" cxnId="{5347F745-0D2D-44F3-B37B-B8FC0DCEC62F}">
      <dgm:prSet/>
      <dgm:spPr/>
      <dgm:t>
        <a:bodyPr/>
        <a:lstStyle/>
        <a:p>
          <a:pPr rtl="1"/>
          <a:endParaRPr lang="ar-IQ"/>
        </a:p>
      </dgm:t>
    </dgm:pt>
    <dgm:pt modelId="{C03F4410-280B-4121-B7BD-22070E7D83D9}">
      <dgm:prSet phldrT="[Text]"/>
      <dgm:spPr/>
      <dgm:t>
        <a:bodyPr/>
        <a:lstStyle/>
        <a:p>
          <a:pPr rtl="1"/>
          <a:r>
            <a:rPr lang="en-US" dirty="0" smtClean="0"/>
            <a:t>Linear</a:t>
          </a:r>
          <a:endParaRPr lang="ar-IQ" dirty="0"/>
        </a:p>
      </dgm:t>
    </dgm:pt>
    <dgm:pt modelId="{FA787251-DB50-4999-8132-162D1308321B}" type="parTrans" cxnId="{712B8ADE-9A52-4344-A839-D21BC8774DB4}">
      <dgm:prSet/>
      <dgm:spPr/>
      <dgm:t>
        <a:bodyPr/>
        <a:lstStyle/>
        <a:p>
          <a:pPr rtl="1"/>
          <a:endParaRPr lang="ar-IQ"/>
        </a:p>
      </dgm:t>
    </dgm:pt>
    <dgm:pt modelId="{6A25799B-1214-44CF-A8B0-2D8CEEE7DD9B}" type="sibTrans" cxnId="{712B8ADE-9A52-4344-A839-D21BC8774DB4}">
      <dgm:prSet/>
      <dgm:spPr/>
      <dgm:t>
        <a:bodyPr/>
        <a:lstStyle/>
        <a:p>
          <a:pPr rtl="1"/>
          <a:endParaRPr lang="ar-IQ"/>
        </a:p>
      </dgm:t>
    </dgm:pt>
    <dgm:pt modelId="{096CEA77-8253-46BD-BA5F-95ECD6978728}">
      <dgm:prSet phldrT="[Text]"/>
      <dgm:spPr/>
      <dgm:t>
        <a:bodyPr/>
        <a:lstStyle/>
        <a:p>
          <a:pPr rtl="1"/>
          <a:r>
            <a:rPr lang="en-US" dirty="0" smtClean="0"/>
            <a:t>Symmetrical</a:t>
          </a:r>
          <a:endParaRPr lang="ar-IQ" dirty="0"/>
        </a:p>
      </dgm:t>
    </dgm:pt>
    <dgm:pt modelId="{247426AC-6FC9-4A83-9C57-6DA6F5917EBC}" type="parTrans" cxnId="{47D3855B-FE5F-46B9-B21D-E71A1588B102}">
      <dgm:prSet/>
      <dgm:spPr/>
      <dgm:t>
        <a:bodyPr/>
        <a:lstStyle/>
        <a:p>
          <a:pPr rtl="1"/>
          <a:endParaRPr lang="ar-IQ"/>
        </a:p>
      </dgm:t>
    </dgm:pt>
    <dgm:pt modelId="{538A57C8-CF5F-46A0-AF28-838E865CEAEC}" type="sibTrans" cxnId="{47D3855B-FE5F-46B9-B21D-E71A1588B102}">
      <dgm:prSet/>
      <dgm:spPr/>
      <dgm:t>
        <a:bodyPr/>
        <a:lstStyle/>
        <a:p>
          <a:pPr rtl="1"/>
          <a:endParaRPr lang="ar-IQ"/>
        </a:p>
      </dgm:t>
    </dgm:pt>
    <dgm:pt modelId="{FF0F7D55-C14D-4AD8-8932-A2AE609CF203}">
      <dgm:prSet phldrT="[Text]"/>
      <dgm:spPr/>
      <dgm:t>
        <a:bodyPr/>
        <a:lstStyle/>
        <a:p>
          <a:pPr rtl="1"/>
          <a:r>
            <a:rPr lang="en-US" dirty="0" smtClean="0"/>
            <a:t>Non-symmetrical</a:t>
          </a:r>
          <a:endParaRPr lang="ar-IQ" dirty="0"/>
        </a:p>
      </dgm:t>
    </dgm:pt>
    <dgm:pt modelId="{4E7E7FA7-2309-4862-A24B-8931A0E83895}" type="parTrans" cxnId="{7603A880-2C61-43EC-8A6D-AB5B7503F41E}">
      <dgm:prSet/>
      <dgm:spPr/>
      <dgm:t>
        <a:bodyPr/>
        <a:lstStyle/>
        <a:p>
          <a:pPr rtl="1"/>
          <a:endParaRPr lang="ar-IQ"/>
        </a:p>
      </dgm:t>
    </dgm:pt>
    <dgm:pt modelId="{8DBD305D-630F-4A25-8893-9A7A03C5A783}" type="sibTrans" cxnId="{7603A880-2C61-43EC-8A6D-AB5B7503F41E}">
      <dgm:prSet/>
      <dgm:spPr/>
      <dgm:t>
        <a:bodyPr/>
        <a:lstStyle/>
        <a:p>
          <a:pPr rtl="1"/>
          <a:endParaRPr lang="ar-IQ"/>
        </a:p>
      </dgm:t>
    </dgm:pt>
    <dgm:pt modelId="{FE47899C-AFE5-4AA2-B6C5-8DCCA08079F8}">
      <dgm:prSet phldrT="[Text]"/>
      <dgm:spPr/>
      <dgm:t>
        <a:bodyPr/>
        <a:lstStyle/>
        <a:p>
          <a:pPr rtl="1"/>
          <a:r>
            <a:rPr lang="en-US" dirty="0" smtClean="0"/>
            <a:t>Non-linear</a:t>
          </a:r>
          <a:endParaRPr lang="ar-IQ" dirty="0"/>
        </a:p>
      </dgm:t>
    </dgm:pt>
    <dgm:pt modelId="{111FCC16-998B-42D4-A594-73C26031A430}" type="parTrans" cxnId="{0EA4DD06-50A2-40C9-B79C-450776E24D43}">
      <dgm:prSet/>
      <dgm:spPr/>
      <dgm:t>
        <a:bodyPr/>
        <a:lstStyle/>
        <a:p>
          <a:pPr rtl="1"/>
          <a:endParaRPr lang="ar-IQ"/>
        </a:p>
      </dgm:t>
    </dgm:pt>
    <dgm:pt modelId="{C9B3C29D-482D-459E-AFA4-E4107B7C3783}" type="sibTrans" cxnId="{0EA4DD06-50A2-40C9-B79C-450776E24D43}">
      <dgm:prSet/>
      <dgm:spPr/>
      <dgm:t>
        <a:bodyPr/>
        <a:lstStyle/>
        <a:p>
          <a:pPr rtl="1"/>
          <a:endParaRPr lang="ar-IQ"/>
        </a:p>
      </dgm:t>
    </dgm:pt>
    <dgm:pt modelId="{CCA5454B-17C9-4066-8AB2-B7722DD0EEDE}" type="pres">
      <dgm:prSet presAssocID="{3220D8A7-8F3F-4525-9B58-B7C035AC4E68}" presName="diagram" presStyleCnt="0">
        <dgm:presLayoutVars>
          <dgm:chPref val="1"/>
          <dgm:dir/>
          <dgm:animOne val="branch"/>
          <dgm:animLvl val="lvl"/>
          <dgm:resizeHandles val="exact"/>
        </dgm:presLayoutVars>
      </dgm:prSet>
      <dgm:spPr/>
      <dgm:t>
        <a:bodyPr/>
        <a:lstStyle/>
        <a:p>
          <a:pPr rtl="1"/>
          <a:endParaRPr lang="ar-IQ"/>
        </a:p>
      </dgm:t>
    </dgm:pt>
    <dgm:pt modelId="{6080D551-874A-4C9B-A9F0-8793E004C9A5}" type="pres">
      <dgm:prSet presAssocID="{B43A1F49-DEC9-4D47-B301-262B600B23CC}" presName="root1" presStyleCnt="0"/>
      <dgm:spPr/>
    </dgm:pt>
    <dgm:pt modelId="{9709709E-AAA6-4621-B1A1-68B6669B5D42}" type="pres">
      <dgm:prSet presAssocID="{B43A1F49-DEC9-4D47-B301-262B600B23CC}" presName="LevelOneTextNode" presStyleLbl="node0" presStyleIdx="0" presStyleCnt="1">
        <dgm:presLayoutVars>
          <dgm:chPref val="3"/>
        </dgm:presLayoutVars>
      </dgm:prSet>
      <dgm:spPr/>
      <dgm:t>
        <a:bodyPr/>
        <a:lstStyle/>
        <a:p>
          <a:pPr rtl="1"/>
          <a:endParaRPr lang="ar-IQ"/>
        </a:p>
      </dgm:t>
    </dgm:pt>
    <dgm:pt modelId="{F22633AB-B644-4F4B-8D5E-1F84AC1D29DB}" type="pres">
      <dgm:prSet presAssocID="{B43A1F49-DEC9-4D47-B301-262B600B23CC}" presName="level2hierChild" presStyleCnt="0"/>
      <dgm:spPr/>
    </dgm:pt>
    <dgm:pt modelId="{A8024A28-33E9-4327-9886-820E5E87E635}" type="pres">
      <dgm:prSet presAssocID="{FA787251-DB50-4999-8132-162D1308321B}" presName="conn2-1" presStyleLbl="parChTrans1D2" presStyleIdx="0" presStyleCnt="2"/>
      <dgm:spPr/>
      <dgm:t>
        <a:bodyPr/>
        <a:lstStyle/>
        <a:p>
          <a:pPr rtl="1"/>
          <a:endParaRPr lang="ar-IQ"/>
        </a:p>
      </dgm:t>
    </dgm:pt>
    <dgm:pt modelId="{DE7E4F37-8059-4B62-BE25-87069662BC5E}" type="pres">
      <dgm:prSet presAssocID="{FA787251-DB50-4999-8132-162D1308321B}" presName="connTx" presStyleLbl="parChTrans1D2" presStyleIdx="0" presStyleCnt="2"/>
      <dgm:spPr/>
      <dgm:t>
        <a:bodyPr/>
        <a:lstStyle/>
        <a:p>
          <a:pPr rtl="1"/>
          <a:endParaRPr lang="ar-IQ"/>
        </a:p>
      </dgm:t>
    </dgm:pt>
    <dgm:pt modelId="{1DB24F4A-EEDE-4130-B2D8-0E816341F634}" type="pres">
      <dgm:prSet presAssocID="{C03F4410-280B-4121-B7BD-22070E7D83D9}" presName="root2" presStyleCnt="0"/>
      <dgm:spPr/>
    </dgm:pt>
    <dgm:pt modelId="{A4387839-4E79-4D74-B4D8-3E5D97EDA5CF}" type="pres">
      <dgm:prSet presAssocID="{C03F4410-280B-4121-B7BD-22070E7D83D9}" presName="LevelTwoTextNode" presStyleLbl="node2" presStyleIdx="0" presStyleCnt="2" custLinFactNeighborX="1885" custLinFactNeighborY="-70161">
        <dgm:presLayoutVars>
          <dgm:chPref val="3"/>
        </dgm:presLayoutVars>
      </dgm:prSet>
      <dgm:spPr/>
      <dgm:t>
        <a:bodyPr/>
        <a:lstStyle/>
        <a:p>
          <a:pPr rtl="1"/>
          <a:endParaRPr lang="ar-IQ"/>
        </a:p>
      </dgm:t>
    </dgm:pt>
    <dgm:pt modelId="{AFA05D4F-D987-4218-826D-55F43B3DE7A3}" type="pres">
      <dgm:prSet presAssocID="{C03F4410-280B-4121-B7BD-22070E7D83D9}" presName="level3hierChild" presStyleCnt="0"/>
      <dgm:spPr/>
    </dgm:pt>
    <dgm:pt modelId="{052888CB-EC26-4E2B-80D4-77490792570B}" type="pres">
      <dgm:prSet presAssocID="{247426AC-6FC9-4A83-9C57-6DA6F5917EBC}" presName="conn2-1" presStyleLbl="parChTrans1D3" presStyleIdx="0" presStyleCnt="2"/>
      <dgm:spPr/>
      <dgm:t>
        <a:bodyPr/>
        <a:lstStyle/>
        <a:p>
          <a:pPr rtl="1"/>
          <a:endParaRPr lang="ar-IQ"/>
        </a:p>
      </dgm:t>
    </dgm:pt>
    <dgm:pt modelId="{853EED7D-1BD7-4F46-A400-3DFCA824101F}" type="pres">
      <dgm:prSet presAssocID="{247426AC-6FC9-4A83-9C57-6DA6F5917EBC}" presName="connTx" presStyleLbl="parChTrans1D3" presStyleIdx="0" presStyleCnt="2"/>
      <dgm:spPr/>
      <dgm:t>
        <a:bodyPr/>
        <a:lstStyle/>
        <a:p>
          <a:pPr rtl="1"/>
          <a:endParaRPr lang="ar-IQ"/>
        </a:p>
      </dgm:t>
    </dgm:pt>
    <dgm:pt modelId="{FA2A8C4A-25C5-4E1E-B3D8-9718090335CC}" type="pres">
      <dgm:prSet presAssocID="{096CEA77-8253-46BD-BA5F-95ECD6978728}" presName="root2" presStyleCnt="0"/>
      <dgm:spPr/>
    </dgm:pt>
    <dgm:pt modelId="{346FB757-0618-4085-820B-D05CF917E99E}" type="pres">
      <dgm:prSet presAssocID="{096CEA77-8253-46BD-BA5F-95ECD6978728}" presName="LevelTwoTextNode" presStyleLbl="node3" presStyleIdx="0" presStyleCnt="2" custLinFactNeighborX="4852" custLinFactNeighborY="-88700">
        <dgm:presLayoutVars>
          <dgm:chPref val="3"/>
        </dgm:presLayoutVars>
      </dgm:prSet>
      <dgm:spPr/>
      <dgm:t>
        <a:bodyPr/>
        <a:lstStyle/>
        <a:p>
          <a:pPr rtl="1"/>
          <a:endParaRPr lang="ar-IQ"/>
        </a:p>
      </dgm:t>
    </dgm:pt>
    <dgm:pt modelId="{C39438A4-9971-469C-8018-A77AF8686E12}" type="pres">
      <dgm:prSet presAssocID="{096CEA77-8253-46BD-BA5F-95ECD6978728}" presName="level3hierChild" presStyleCnt="0"/>
      <dgm:spPr/>
    </dgm:pt>
    <dgm:pt modelId="{5497EF30-6DC0-44AF-9F79-3C18F0C658D3}" type="pres">
      <dgm:prSet presAssocID="{4E7E7FA7-2309-4862-A24B-8931A0E83895}" presName="conn2-1" presStyleLbl="parChTrans1D3" presStyleIdx="1" presStyleCnt="2"/>
      <dgm:spPr/>
      <dgm:t>
        <a:bodyPr/>
        <a:lstStyle/>
        <a:p>
          <a:pPr rtl="1"/>
          <a:endParaRPr lang="ar-IQ"/>
        </a:p>
      </dgm:t>
    </dgm:pt>
    <dgm:pt modelId="{4DC8380C-714B-434B-8ECE-F90185AF4C20}" type="pres">
      <dgm:prSet presAssocID="{4E7E7FA7-2309-4862-A24B-8931A0E83895}" presName="connTx" presStyleLbl="parChTrans1D3" presStyleIdx="1" presStyleCnt="2"/>
      <dgm:spPr/>
      <dgm:t>
        <a:bodyPr/>
        <a:lstStyle/>
        <a:p>
          <a:pPr rtl="1"/>
          <a:endParaRPr lang="ar-IQ"/>
        </a:p>
      </dgm:t>
    </dgm:pt>
    <dgm:pt modelId="{F3833A3A-BF4C-4215-9B8D-15B9E893E11F}" type="pres">
      <dgm:prSet presAssocID="{FF0F7D55-C14D-4AD8-8932-A2AE609CF203}" presName="root2" presStyleCnt="0"/>
      <dgm:spPr/>
    </dgm:pt>
    <dgm:pt modelId="{58E80E61-92C6-430B-A2BF-976D458C6A54}" type="pres">
      <dgm:prSet presAssocID="{FF0F7D55-C14D-4AD8-8932-A2AE609CF203}" presName="LevelTwoTextNode" presStyleLbl="node3" presStyleIdx="1" presStyleCnt="2" custLinFactNeighborY="-42116">
        <dgm:presLayoutVars>
          <dgm:chPref val="3"/>
        </dgm:presLayoutVars>
      </dgm:prSet>
      <dgm:spPr/>
      <dgm:t>
        <a:bodyPr/>
        <a:lstStyle/>
        <a:p>
          <a:pPr rtl="1"/>
          <a:endParaRPr lang="ar-IQ"/>
        </a:p>
      </dgm:t>
    </dgm:pt>
    <dgm:pt modelId="{A0EAD174-673F-4750-877A-71886C1A548F}" type="pres">
      <dgm:prSet presAssocID="{FF0F7D55-C14D-4AD8-8932-A2AE609CF203}" presName="level3hierChild" presStyleCnt="0"/>
      <dgm:spPr/>
    </dgm:pt>
    <dgm:pt modelId="{3EE411FE-49DD-400C-AE74-5BD13BC23834}" type="pres">
      <dgm:prSet presAssocID="{111FCC16-998B-42D4-A594-73C26031A430}" presName="conn2-1" presStyleLbl="parChTrans1D2" presStyleIdx="1" presStyleCnt="2"/>
      <dgm:spPr/>
      <dgm:t>
        <a:bodyPr/>
        <a:lstStyle/>
        <a:p>
          <a:pPr rtl="1"/>
          <a:endParaRPr lang="ar-IQ"/>
        </a:p>
      </dgm:t>
    </dgm:pt>
    <dgm:pt modelId="{FED42AAE-D937-43AC-894B-73FDC67CADFF}" type="pres">
      <dgm:prSet presAssocID="{111FCC16-998B-42D4-A594-73C26031A430}" presName="connTx" presStyleLbl="parChTrans1D2" presStyleIdx="1" presStyleCnt="2"/>
      <dgm:spPr/>
      <dgm:t>
        <a:bodyPr/>
        <a:lstStyle/>
        <a:p>
          <a:pPr rtl="1"/>
          <a:endParaRPr lang="ar-IQ"/>
        </a:p>
      </dgm:t>
    </dgm:pt>
    <dgm:pt modelId="{1193F8FA-DD93-43AC-ABEC-39102D808A4E}" type="pres">
      <dgm:prSet presAssocID="{FE47899C-AFE5-4AA2-B6C5-8DCCA08079F8}" presName="root2" presStyleCnt="0"/>
      <dgm:spPr/>
    </dgm:pt>
    <dgm:pt modelId="{6B2BD242-6D73-4BC2-AFBB-51833EA4E54A}" type="pres">
      <dgm:prSet presAssocID="{FE47899C-AFE5-4AA2-B6C5-8DCCA08079F8}" presName="LevelTwoTextNode" presStyleLbl="node2" presStyleIdx="1" presStyleCnt="2" custLinFactNeighborX="1885" custLinFactNeighborY="47512">
        <dgm:presLayoutVars>
          <dgm:chPref val="3"/>
        </dgm:presLayoutVars>
      </dgm:prSet>
      <dgm:spPr/>
      <dgm:t>
        <a:bodyPr/>
        <a:lstStyle/>
        <a:p>
          <a:pPr rtl="1"/>
          <a:endParaRPr lang="ar-IQ"/>
        </a:p>
      </dgm:t>
    </dgm:pt>
    <dgm:pt modelId="{C758116E-FB6A-4003-90CD-821A82E2F7B7}" type="pres">
      <dgm:prSet presAssocID="{FE47899C-AFE5-4AA2-B6C5-8DCCA08079F8}" presName="level3hierChild" presStyleCnt="0"/>
      <dgm:spPr/>
    </dgm:pt>
  </dgm:ptLst>
  <dgm:cxnLst>
    <dgm:cxn modelId="{6B686E44-5D30-4E52-894E-B1F75E8D7ADB}" type="presOf" srcId="{FE47899C-AFE5-4AA2-B6C5-8DCCA08079F8}" destId="{6B2BD242-6D73-4BC2-AFBB-51833EA4E54A}" srcOrd="0" destOrd="0" presId="urn:microsoft.com/office/officeart/2005/8/layout/hierarchy2"/>
    <dgm:cxn modelId="{CDDC8F1C-29FB-4D7C-852B-14127308D994}" type="presOf" srcId="{FA787251-DB50-4999-8132-162D1308321B}" destId="{A8024A28-33E9-4327-9886-820E5E87E635}" srcOrd="0" destOrd="0" presId="urn:microsoft.com/office/officeart/2005/8/layout/hierarchy2"/>
    <dgm:cxn modelId="{712B8ADE-9A52-4344-A839-D21BC8774DB4}" srcId="{B43A1F49-DEC9-4D47-B301-262B600B23CC}" destId="{C03F4410-280B-4121-B7BD-22070E7D83D9}" srcOrd="0" destOrd="0" parTransId="{FA787251-DB50-4999-8132-162D1308321B}" sibTransId="{6A25799B-1214-44CF-A8B0-2D8CEEE7DD9B}"/>
    <dgm:cxn modelId="{3C79887E-53C9-48A6-833D-199057DE3264}" type="presOf" srcId="{B43A1F49-DEC9-4D47-B301-262B600B23CC}" destId="{9709709E-AAA6-4621-B1A1-68B6669B5D42}" srcOrd="0" destOrd="0" presId="urn:microsoft.com/office/officeart/2005/8/layout/hierarchy2"/>
    <dgm:cxn modelId="{0EA4DD06-50A2-40C9-B79C-450776E24D43}" srcId="{B43A1F49-DEC9-4D47-B301-262B600B23CC}" destId="{FE47899C-AFE5-4AA2-B6C5-8DCCA08079F8}" srcOrd="1" destOrd="0" parTransId="{111FCC16-998B-42D4-A594-73C26031A430}" sibTransId="{C9B3C29D-482D-459E-AFA4-E4107B7C3783}"/>
    <dgm:cxn modelId="{47D3855B-FE5F-46B9-B21D-E71A1588B102}" srcId="{C03F4410-280B-4121-B7BD-22070E7D83D9}" destId="{096CEA77-8253-46BD-BA5F-95ECD6978728}" srcOrd="0" destOrd="0" parTransId="{247426AC-6FC9-4A83-9C57-6DA6F5917EBC}" sibTransId="{538A57C8-CF5F-46A0-AF28-838E865CEAEC}"/>
    <dgm:cxn modelId="{62847FBA-A994-49DA-A668-D7CA42D200CE}" type="presOf" srcId="{247426AC-6FC9-4A83-9C57-6DA6F5917EBC}" destId="{853EED7D-1BD7-4F46-A400-3DFCA824101F}" srcOrd="1" destOrd="0" presId="urn:microsoft.com/office/officeart/2005/8/layout/hierarchy2"/>
    <dgm:cxn modelId="{BCF9F6C0-59E7-48DD-B2BF-DCF2EAC39C82}" type="presOf" srcId="{4E7E7FA7-2309-4862-A24B-8931A0E83895}" destId="{4DC8380C-714B-434B-8ECE-F90185AF4C20}" srcOrd="1" destOrd="0" presId="urn:microsoft.com/office/officeart/2005/8/layout/hierarchy2"/>
    <dgm:cxn modelId="{AD5E04B4-7DF1-4292-B8CE-FB78B593D0BD}" type="presOf" srcId="{247426AC-6FC9-4A83-9C57-6DA6F5917EBC}" destId="{052888CB-EC26-4E2B-80D4-77490792570B}" srcOrd="0" destOrd="0" presId="urn:microsoft.com/office/officeart/2005/8/layout/hierarchy2"/>
    <dgm:cxn modelId="{AECB09E5-091E-4139-BBA6-6D46E873D509}" type="presOf" srcId="{4E7E7FA7-2309-4862-A24B-8931A0E83895}" destId="{5497EF30-6DC0-44AF-9F79-3C18F0C658D3}" srcOrd="0" destOrd="0" presId="urn:microsoft.com/office/officeart/2005/8/layout/hierarchy2"/>
    <dgm:cxn modelId="{7603A880-2C61-43EC-8A6D-AB5B7503F41E}" srcId="{C03F4410-280B-4121-B7BD-22070E7D83D9}" destId="{FF0F7D55-C14D-4AD8-8932-A2AE609CF203}" srcOrd="1" destOrd="0" parTransId="{4E7E7FA7-2309-4862-A24B-8931A0E83895}" sibTransId="{8DBD305D-630F-4A25-8893-9A7A03C5A783}"/>
    <dgm:cxn modelId="{5347F745-0D2D-44F3-B37B-B8FC0DCEC62F}" srcId="{3220D8A7-8F3F-4525-9B58-B7C035AC4E68}" destId="{B43A1F49-DEC9-4D47-B301-262B600B23CC}" srcOrd="0" destOrd="0" parTransId="{007729DC-9BE4-4BC6-9DF0-B3E5617C303B}" sibTransId="{27485B9F-680A-485C-86E5-49BF5E4F88AE}"/>
    <dgm:cxn modelId="{56498CF2-49D6-4FF2-B595-E7DC06B3F06D}" type="presOf" srcId="{111FCC16-998B-42D4-A594-73C26031A430}" destId="{3EE411FE-49DD-400C-AE74-5BD13BC23834}" srcOrd="0" destOrd="0" presId="urn:microsoft.com/office/officeart/2005/8/layout/hierarchy2"/>
    <dgm:cxn modelId="{81314C01-19FC-41B7-8D54-EBF835FB5578}" type="presOf" srcId="{3220D8A7-8F3F-4525-9B58-B7C035AC4E68}" destId="{CCA5454B-17C9-4066-8AB2-B7722DD0EEDE}" srcOrd="0" destOrd="0" presId="urn:microsoft.com/office/officeart/2005/8/layout/hierarchy2"/>
    <dgm:cxn modelId="{AD6B1D33-808A-4412-8B31-57AFDA1432AF}" type="presOf" srcId="{FF0F7D55-C14D-4AD8-8932-A2AE609CF203}" destId="{58E80E61-92C6-430B-A2BF-976D458C6A54}" srcOrd="0" destOrd="0" presId="urn:microsoft.com/office/officeart/2005/8/layout/hierarchy2"/>
    <dgm:cxn modelId="{9AA3231F-4662-403F-ACAE-222E92B61029}" type="presOf" srcId="{C03F4410-280B-4121-B7BD-22070E7D83D9}" destId="{A4387839-4E79-4D74-B4D8-3E5D97EDA5CF}" srcOrd="0" destOrd="0" presId="urn:microsoft.com/office/officeart/2005/8/layout/hierarchy2"/>
    <dgm:cxn modelId="{F4497FF6-3891-4104-8A41-7BB25AE601BE}" type="presOf" srcId="{FA787251-DB50-4999-8132-162D1308321B}" destId="{DE7E4F37-8059-4B62-BE25-87069662BC5E}" srcOrd="1" destOrd="0" presId="urn:microsoft.com/office/officeart/2005/8/layout/hierarchy2"/>
    <dgm:cxn modelId="{46232DE3-0634-4754-884F-0FC96A66EE8C}" type="presOf" srcId="{096CEA77-8253-46BD-BA5F-95ECD6978728}" destId="{346FB757-0618-4085-820B-D05CF917E99E}" srcOrd="0" destOrd="0" presId="urn:microsoft.com/office/officeart/2005/8/layout/hierarchy2"/>
    <dgm:cxn modelId="{ABDA6B12-B57A-4C8C-AD6B-51344B501F5F}" type="presOf" srcId="{111FCC16-998B-42D4-A594-73C26031A430}" destId="{FED42AAE-D937-43AC-894B-73FDC67CADFF}" srcOrd="1" destOrd="0" presId="urn:microsoft.com/office/officeart/2005/8/layout/hierarchy2"/>
    <dgm:cxn modelId="{ECBCB172-1504-4739-9061-BBB978392C40}" type="presParOf" srcId="{CCA5454B-17C9-4066-8AB2-B7722DD0EEDE}" destId="{6080D551-874A-4C9B-A9F0-8793E004C9A5}" srcOrd="0" destOrd="0" presId="urn:microsoft.com/office/officeart/2005/8/layout/hierarchy2"/>
    <dgm:cxn modelId="{5EE2DE79-B36E-422A-9CAA-0FAEB686EFE6}" type="presParOf" srcId="{6080D551-874A-4C9B-A9F0-8793E004C9A5}" destId="{9709709E-AAA6-4621-B1A1-68B6669B5D42}" srcOrd="0" destOrd="0" presId="urn:microsoft.com/office/officeart/2005/8/layout/hierarchy2"/>
    <dgm:cxn modelId="{0D86F5D4-1597-40FC-A264-4D05E1571B69}" type="presParOf" srcId="{6080D551-874A-4C9B-A9F0-8793E004C9A5}" destId="{F22633AB-B644-4F4B-8D5E-1F84AC1D29DB}" srcOrd="1" destOrd="0" presId="urn:microsoft.com/office/officeart/2005/8/layout/hierarchy2"/>
    <dgm:cxn modelId="{C78D6956-3939-4890-B974-E7807B690B1B}" type="presParOf" srcId="{F22633AB-B644-4F4B-8D5E-1F84AC1D29DB}" destId="{A8024A28-33E9-4327-9886-820E5E87E635}" srcOrd="0" destOrd="0" presId="urn:microsoft.com/office/officeart/2005/8/layout/hierarchy2"/>
    <dgm:cxn modelId="{38FC1CDF-6792-4FDF-9CEB-ADAD6052FB98}" type="presParOf" srcId="{A8024A28-33E9-4327-9886-820E5E87E635}" destId="{DE7E4F37-8059-4B62-BE25-87069662BC5E}" srcOrd="0" destOrd="0" presId="urn:microsoft.com/office/officeart/2005/8/layout/hierarchy2"/>
    <dgm:cxn modelId="{6EC4D813-A76A-47DA-B476-F99C6001A60F}" type="presParOf" srcId="{F22633AB-B644-4F4B-8D5E-1F84AC1D29DB}" destId="{1DB24F4A-EEDE-4130-B2D8-0E816341F634}" srcOrd="1" destOrd="0" presId="urn:microsoft.com/office/officeart/2005/8/layout/hierarchy2"/>
    <dgm:cxn modelId="{243C8AF4-9452-415B-9DDD-2B6205CE51AD}" type="presParOf" srcId="{1DB24F4A-EEDE-4130-B2D8-0E816341F634}" destId="{A4387839-4E79-4D74-B4D8-3E5D97EDA5CF}" srcOrd="0" destOrd="0" presId="urn:microsoft.com/office/officeart/2005/8/layout/hierarchy2"/>
    <dgm:cxn modelId="{389752F0-D285-4CA5-922C-1D51D27BFA20}" type="presParOf" srcId="{1DB24F4A-EEDE-4130-B2D8-0E816341F634}" destId="{AFA05D4F-D987-4218-826D-55F43B3DE7A3}" srcOrd="1" destOrd="0" presId="urn:microsoft.com/office/officeart/2005/8/layout/hierarchy2"/>
    <dgm:cxn modelId="{CE922FDE-2421-498D-ACAF-2162C751FC39}" type="presParOf" srcId="{AFA05D4F-D987-4218-826D-55F43B3DE7A3}" destId="{052888CB-EC26-4E2B-80D4-77490792570B}" srcOrd="0" destOrd="0" presId="urn:microsoft.com/office/officeart/2005/8/layout/hierarchy2"/>
    <dgm:cxn modelId="{B27550E0-831C-4AF1-B68E-DE73375E4077}" type="presParOf" srcId="{052888CB-EC26-4E2B-80D4-77490792570B}" destId="{853EED7D-1BD7-4F46-A400-3DFCA824101F}" srcOrd="0" destOrd="0" presId="urn:microsoft.com/office/officeart/2005/8/layout/hierarchy2"/>
    <dgm:cxn modelId="{56CEDDB8-0ABA-4180-ABA5-EF105131B922}" type="presParOf" srcId="{AFA05D4F-D987-4218-826D-55F43B3DE7A3}" destId="{FA2A8C4A-25C5-4E1E-B3D8-9718090335CC}" srcOrd="1" destOrd="0" presId="urn:microsoft.com/office/officeart/2005/8/layout/hierarchy2"/>
    <dgm:cxn modelId="{ADEDB932-8FDF-4CBD-B3E0-F3F686A6D753}" type="presParOf" srcId="{FA2A8C4A-25C5-4E1E-B3D8-9718090335CC}" destId="{346FB757-0618-4085-820B-D05CF917E99E}" srcOrd="0" destOrd="0" presId="urn:microsoft.com/office/officeart/2005/8/layout/hierarchy2"/>
    <dgm:cxn modelId="{BF2117E1-3ABC-448C-A2E2-5A81548B28E1}" type="presParOf" srcId="{FA2A8C4A-25C5-4E1E-B3D8-9718090335CC}" destId="{C39438A4-9971-469C-8018-A77AF8686E12}" srcOrd="1" destOrd="0" presId="urn:microsoft.com/office/officeart/2005/8/layout/hierarchy2"/>
    <dgm:cxn modelId="{508190E6-9317-4E31-A9D7-B8900D570C06}" type="presParOf" srcId="{AFA05D4F-D987-4218-826D-55F43B3DE7A3}" destId="{5497EF30-6DC0-44AF-9F79-3C18F0C658D3}" srcOrd="2" destOrd="0" presId="urn:microsoft.com/office/officeart/2005/8/layout/hierarchy2"/>
    <dgm:cxn modelId="{1F2EC5C9-4875-4CCA-9390-4E9DBF9F1B21}" type="presParOf" srcId="{5497EF30-6DC0-44AF-9F79-3C18F0C658D3}" destId="{4DC8380C-714B-434B-8ECE-F90185AF4C20}" srcOrd="0" destOrd="0" presId="urn:microsoft.com/office/officeart/2005/8/layout/hierarchy2"/>
    <dgm:cxn modelId="{A3D8720A-3ECD-4240-8705-7AE4B265FCE7}" type="presParOf" srcId="{AFA05D4F-D987-4218-826D-55F43B3DE7A3}" destId="{F3833A3A-BF4C-4215-9B8D-15B9E893E11F}" srcOrd="3" destOrd="0" presId="urn:microsoft.com/office/officeart/2005/8/layout/hierarchy2"/>
    <dgm:cxn modelId="{FC287EE6-2A40-4EB5-8890-2842C48F2DD5}" type="presParOf" srcId="{F3833A3A-BF4C-4215-9B8D-15B9E893E11F}" destId="{58E80E61-92C6-430B-A2BF-976D458C6A54}" srcOrd="0" destOrd="0" presId="urn:microsoft.com/office/officeart/2005/8/layout/hierarchy2"/>
    <dgm:cxn modelId="{9A7F02B1-506F-43BC-8A1A-A99EF9CAAC21}" type="presParOf" srcId="{F3833A3A-BF4C-4215-9B8D-15B9E893E11F}" destId="{A0EAD174-673F-4750-877A-71886C1A548F}" srcOrd="1" destOrd="0" presId="urn:microsoft.com/office/officeart/2005/8/layout/hierarchy2"/>
    <dgm:cxn modelId="{48B81782-F832-44B2-8005-DC19F7424878}" type="presParOf" srcId="{F22633AB-B644-4F4B-8D5E-1F84AC1D29DB}" destId="{3EE411FE-49DD-400C-AE74-5BD13BC23834}" srcOrd="2" destOrd="0" presId="urn:microsoft.com/office/officeart/2005/8/layout/hierarchy2"/>
    <dgm:cxn modelId="{96AA0FBB-344C-4E25-901A-2A3A5C8A12D6}" type="presParOf" srcId="{3EE411FE-49DD-400C-AE74-5BD13BC23834}" destId="{FED42AAE-D937-43AC-894B-73FDC67CADFF}" srcOrd="0" destOrd="0" presId="urn:microsoft.com/office/officeart/2005/8/layout/hierarchy2"/>
    <dgm:cxn modelId="{1603617C-13EA-4D29-AB22-BE915AD9607C}" type="presParOf" srcId="{F22633AB-B644-4F4B-8D5E-1F84AC1D29DB}" destId="{1193F8FA-DD93-43AC-ABEC-39102D808A4E}" srcOrd="3" destOrd="0" presId="urn:microsoft.com/office/officeart/2005/8/layout/hierarchy2"/>
    <dgm:cxn modelId="{911B9F2A-6464-4A08-AD04-ED49C08E927A}" type="presParOf" srcId="{1193F8FA-DD93-43AC-ABEC-39102D808A4E}" destId="{6B2BD242-6D73-4BC2-AFBB-51833EA4E54A}" srcOrd="0" destOrd="0" presId="urn:microsoft.com/office/officeart/2005/8/layout/hierarchy2"/>
    <dgm:cxn modelId="{A3524EFA-639F-4D21-89E5-76D09C04689A}" type="presParOf" srcId="{1193F8FA-DD93-43AC-ABEC-39102D808A4E}" destId="{C758116E-FB6A-4003-90CD-821A82E2F7B7}"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709709E-AAA6-4621-B1A1-68B6669B5D42}">
      <dsp:nvSpPr>
        <dsp:cNvPr id="0" name=""/>
        <dsp:cNvSpPr/>
      </dsp:nvSpPr>
      <dsp:spPr>
        <a:xfrm>
          <a:off x="2778" y="1855316"/>
          <a:ext cx="1662906" cy="831453"/>
        </a:xfrm>
        <a:prstGeom prst="roundRect">
          <a:avLst>
            <a:gd name="adj" fmla="val 10000"/>
          </a:avLst>
        </a:prstGeom>
        <a:gradFill rotWithShape="0">
          <a:gsLst>
            <a:gs pos="0">
              <a:schemeClr val="accent1">
                <a:hueOff val="0"/>
                <a:satOff val="0"/>
                <a:lumOff val="0"/>
                <a:alphaOff val="0"/>
                <a:tint val="15000"/>
                <a:satMod val="250000"/>
              </a:schemeClr>
            </a:gs>
            <a:gs pos="49000">
              <a:schemeClr val="accent1">
                <a:hueOff val="0"/>
                <a:satOff val="0"/>
                <a:lumOff val="0"/>
                <a:alphaOff val="0"/>
                <a:tint val="50000"/>
                <a:satMod val="200000"/>
              </a:schemeClr>
            </a:gs>
            <a:gs pos="49100">
              <a:schemeClr val="accent1">
                <a:hueOff val="0"/>
                <a:satOff val="0"/>
                <a:lumOff val="0"/>
                <a:alphaOff val="0"/>
                <a:tint val="64000"/>
                <a:satMod val="160000"/>
              </a:schemeClr>
            </a:gs>
            <a:gs pos="92000">
              <a:schemeClr val="accent1">
                <a:hueOff val="0"/>
                <a:satOff val="0"/>
                <a:lumOff val="0"/>
                <a:alphaOff val="0"/>
                <a:tint val="50000"/>
                <a:satMod val="200000"/>
              </a:schemeClr>
            </a:gs>
            <a:gs pos="100000">
              <a:schemeClr val="accent1">
                <a:hueOff val="0"/>
                <a:satOff val="0"/>
                <a:lumOff val="0"/>
                <a:alphaOff val="0"/>
                <a:tint val="43000"/>
                <a:satMod val="190000"/>
              </a:schemeClr>
            </a:gs>
          </a:gsLst>
          <a:lin ang="5400000" scaled="1"/>
        </a:gradFill>
        <a:ln>
          <a:noFill/>
        </a:ln>
        <a:effectLst>
          <a:outerShdw blurRad="50800" dist="25000" dir="5400000" rotWithShape="0">
            <a:schemeClr val="accent1">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en-US" sz="2200" kern="1200" dirty="0" smtClean="0"/>
            <a:t>Electrodes array</a:t>
          </a:r>
          <a:endParaRPr lang="ar-IQ" sz="2200" kern="1200" dirty="0"/>
        </a:p>
      </dsp:txBody>
      <dsp:txXfrm>
        <a:off x="2778" y="1855316"/>
        <a:ext cx="1662906" cy="831453"/>
      </dsp:txXfrm>
    </dsp:sp>
    <dsp:sp modelId="{A8024A28-33E9-4327-9886-820E5E87E635}">
      <dsp:nvSpPr>
        <dsp:cNvPr id="0" name=""/>
        <dsp:cNvSpPr/>
      </dsp:nvSpPr>
      <dsp:spPr>
        <a:xfrm rot="18196352">
          <a:off x="1379158" y="1721909"/>
          <a:ext cx="1269559" cy="36826"/>
        </a:xfrm>
        <a:custGeom>
          <a:avLst/>
          <a:gdLst/>
          <a:ahLst/>
          <a:cxnLst/>
          <a:rect l="0" t="0" r="0" b="0"/>
          <a:pathLst>
            <a:path>
              <a:moveTo>
                <a:pt x="0" y="18413"/>
              </a:moveTo>
              <a:lnTo>
                <a:pt x="1269559" y="18413"/>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rot="18196352">
        <a:off x="1982199" y="1708583"/>
        <a:ext cx="63477" cy="63477"/>
      </dsp:txXfrm>
    </dsp:sp>
    <dsp:sp modelId="{A4387839-4E79-4D74-B4D8-3E5D97EDA5CF}">
      <dsp:nvSpPr>
        <dsp:cNvPr id="0" name=""/>
        <dsp:cNvSpPr/>
      </dsp:nvSpPr>
      <dsp:spPr>
        <a:xfrm>
          <a:off x="2362192" y="793874"/>
          <a:ext cx="1662906" cy="831453"/>
        </a:xfrm>
        <a:prstGeom prst="roundRect">
          <a:avLst>
            <a:gd name="adj" fmla="val 10000"/>
          </a:avLst>
        </a:prstGeom>
        <a:gradFill rotWithShape="0">
          <a:gsLst>
            <a:gs pos="0">
              <a:schemeClr val="accent1">
                <a:hueOff val="0"/>
                <a:satOff val="0"/>
                <a:lumOff val="0"/>
                <a:alphaOff val="0"/>
                <a:tint val="15000"/>
                <a:satMod val="250000"/>
              </a:schemeClr>
            </a:gs>
            <a:gs pos="49000">
              <a:schemeClr val="accent1">
                <a:hueOff val="0"/>
                <a:satOff val="0"/>
                <a:lumOff val="0"/>
                <a:alphaOff val="0"/>
                <a:tint val="50000"/>
                <a:satMod val="200000"/>
              </a:schemeClr>
            </a:gs>
            <a:gs pos="49100">
              <a:schemeClr val="accent1">
                <a:hueOff val="0"/>
                <a:satOff val="0"/>
                <a:lumOff val="0"/>
                <a:alphaOff val="0"/>
                <a:tint val="64000"/>
                <a:satMod val="160000"/>
              </a:schemeClr>
            </a:gs>
            <a:gs pos="92000">
              <a:schemeClr val="accent1">
                <a:hueOff val="0"/>
                <a:satOff val="0"/>
                <a:lumOff val="0"/>
                <a:alphaOff val="0"/>
                <a:tint val="50000"/>
                <a:satMod val="200000"/>
              </a:schemeClr>
            </a:gs>
            <a:gs pos="100000">
              <a:schemeClr val="accent1">
                <a:hueOff val="0"/>
                <a:satOff val="0"/>
                <a:lumOff val="0"/>
                <a:alphaOff val="0"/>
                <a:tint val="43000"/>
                <a:satMod val="190000"/>
              </a:schemeClr>
            </a:gs>
          </a:gsLst>
          <a:lin ang="5400000" scaled="1"/>
        </a:gradFill>
        <a:ln>
          <a:noFill/>
        </a:ln>
        <a:effectLst>
          <a:outerShdw blurRad="50800" dist="25000" dir="5400000" rotWithShape="0">
            <a:schemeClr val="accent1">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en-US" sz="2200" kern="1200" dirty="0" smtClean="0"/>
            <a:t>Linear</a:t>
          </a:r>
          <a:endParaRPr lang="ar-IQ" sz="2200" kern="1200" dirty="0"/>
        </a:p>
      </dsp:txBody>
      <dsp:txXfrm>
        <a:off x="2362192" y="793874"/>
        <a:ext cx="1662906" cy="831453"/>
      </dsp:txXfrm>
    </dsp:sp>
    <dsp:sp modelId="{052888CB-EC26-4E2B-80D4-77490792570B}">
      <dsp:nvSpPr>
        <dsp:cNvPr id="0" name=""/>
        <dsp:cNvSpPr/>
      </dsp:nvSpPr>
      <dsp:spPr>
        <a:xfrm rot="18911830">
          <a:off x="3894796" y="875073"/>
          <a:ext cx="897199" cy="36826"/>
        </a:xfrm>
        <a:custGeom>
          <a:avLst/>
          <a:gdLst/>
          <a:ahLst/>
          <a:cxnLst/>
          <a:rect l="0" t="0" r="0" b="0"/>
          <a:pathLst>
            <a:path>
              <a:moveTo>
                <a:pt x="0" y="18413"/>
              </a:moveTo>
              <a:lnTo>
                <a:pt x="897199" y="18413"/>
              </a:lnTo>
            </a:path>
          </a:pathLst>
        </a:custGeom>
        <a:noFill/>
        <a:ln w="400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rot="18911830">
        <a:off x="4320966" y="871057"/>
        <a:ext cx="44859" cy="44859"/>
      </dsp:txXfrm>
    </dsp:sp>
    <dsp:sp modelId="{346FB757-0618-4085-820B-D05CF917E99E}">
      <dsp:nvSpPr>
        <dsp:cNvPr id="0" name=""/>
        <dsp:cNvSpPr/>
      </dsp:nvSpPr>
      <dsp:spPr>
        <a:xfrm>
          <a:off x="4661693" y="161646"/>
          <a:ext cx="1662906" cy="831453"/>
        </a:xfrm>
        <a:prstGeom prst="roundRect">
          <a:avLst>
            <a:gd name="adj" fmla="val 10000"/>
          </a:avLst>
        </a:prstGeom>
        <a:gradFill rotWithShape="0">
          <a:gsLst>
            <a:gs pos="0">
              <a:schemeClr val="accent1">
                <a:hueOff val="0"/>
                <a:satOff val="0"/>
                <a:lumOff val="0"/>
                <a:alphaOff val="0"/>
                <a:tint val="15000"/>
                <a:satMod val="250000"/>
              </a:schemeClr>
            </a:gs>
            <a:gs pos="49000">
              <a:schemeClr val="accent1">
                <a:hueOff val="0"/>
                <a:satOff val="0"/>
                <a:lumOff val="0"/>
                <a:alphaOff val="0"/>
                <a:tint val="50000"/>
                <a:satMod val="200000"/>
              </a:schemeClr>
            </a:gs>
            <a:gs pos="49100">
              <a:schemeClr val="accent1">
                <a:hueOff val="0"/>
                <a:satOff val="0"/>
                <a:lumOff val="0"/>
                <a:alphaOff val="0"/>
                <a:tint val="64000"/>
                <a:satMod val="160000"/>
              </a:schemeClr>
            </a:gs>
            <a:gs pos="92000">
              <a:schemeClr val="accent1">
                <a:hueOff val="0"/>
                <a:satOff val="0"/>
                <a:lumOff val="0"/>
                <a:alphaOff val="0"/>
                <a:tint val="50000"/>
                <a:satMod val="200000"/>
              </a:schemeClr>
            </a:gs>
            <a:gs pos="100000">
              <a:schemeClr val="accent1">
                <a:hueOff val="0"/>
                <a:satOff val="0"/>
                <a:lumOff val="0"/>
                <a:alphaOff val="0"/>
                <a:tint val="43000"/>
                <a:satMod val="190000"/>
              </a:schemeClr>
            </a:gs>
          </a:gsLst>
          <a:lin ang="5400000" scaled="1"/>
        </a:gradFill>
        <a:ln>
          <a:noFill/>
        </a:ln>
        <a:effectLst>
          <a:outerShdw blurRad="50800" dist="25000" dir="5400000" rotWithShape="0">
            <a:schemeClr val="accent1">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en-US" sz="2200" kern="1200" dirty="0" smtClean="0"/>
            <a:t>Symmetrical</a:t>
          </a:r>
          <a:endParaRPr lang="ar-IQ" sz="2200" kern="1200" dirty="0"/>
        </a:p>
      </dsp:txBody>
      <dsp:txXfrm>
        <a:off x="4661693" y="161646"/>
        <a:ext cx="1662906" cy="831453"/>
      </dsp:txXfrm>
    </dsp:sp>
    <dsp:sp modelId="{5497EF30-6DC0-44AF-9F79-3C18F0C658D3}">
      <dsp:nvSpPr>
        <dsp:cNvPr id="0" name=""/>
        <dsp:cNvSpPr/>
      </dsp:nvSpPr>
      <dsp:spPr>
        <a:xfrm rot="2897727">
          <a:off x="3865660" y="1546821"/>
          <a:ext cx="952692" cy="36826"/>
        </a:xfrm>
        <a:custGeom>
          <a:avLst/>
          <a:gdLst/>
          <a:ahLst/>
          <a:cxnLst/>
          <a:rect l="0" t="0" r="0" b="0"/>
          <a:pathLst>
            <a:path>
              <a:moveTo>
                <a:pt x="0" y="18413"/>
              </a:moveTo>
              <a:lnTo>
                <a:pt x="952692" y="18413"/>
              </a:lnTo>
            </a:path>
          </a:pathLst>
        </a:custGeom>
        <a:noFill/>
        <a:ln w="400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rot="2897727">
        <a:off x="4318189" y="1541417"/>
        <a:ext cx="47634" cy="47634"/>
      </dsp:txXfrm>
    </dsp:sp>
    <dsp:sp modelId="{58E80E61-92C6-430B-A2BF-976D458C6A54}">
      <dsp:nvSpPr>
        <dsp:cNvPr id="0" name=""/>
        <dsp:cNvSpPr/>
      </dsp:nvSpPr>
      <dsp:spPr>
        <a:xfrm>
          <a:off x="4658915" y="1505141"/>
          <a:ext cx="1662906" cy="831453"/>
        </a:xfrm>
        <a:prstGeom prst="roundRect">
          <a:avLst>
            <a:gd name="adj" fmla="val 10000"/>
          </a:avLst>
        </a:prstGeom>
        <a:gradFill rotWithShape="0">
          <a:gsLst>
            <a:gs pos="0">
              <a:schemeClr val="accent1">
                <a:hueOff val="0"/>
                <a:satOff val="0"/>
                <a:lumOff val="0"/>
                <a:alphaOff val="0"/>
                <a:tint val="15000"/>
                <a:satMod val="250000"/>
              </a:schemeClr>
            </a:gs>
            <a:gs pos="49000">
              <a:schemeClr val="accent1">
                <a:hueOff val="0"/>
                <a:satOff val="0"/>
                <a:lumOff val="0"/>
                <a:alphaOff val="0"/>
                <a:tint val="50000"/>
                <a:satMod val="200000"/>
              </a:schemeClr>
            </a:gs>
            <a:gs pos="49100">
              <a:schemeClr val="accent1">
                <a:hueOff val="0"/>
                <a:satOff val="0"/>
                <a:lumOff val="0"/>
                <a:alphaOff val="0"/>
                <a:tint val="64000"/>
                <a:satMod val="160000"/>
              </a:schemeClr>
            </a:gs>
            <a:gs pos="92000">
              <a:schemeClr val="accent1">
                <a:hueOff val="0"/>
                <a:satOff val="0"/>
                <a:lumOff val="0"/>
                <a:alphaOff val="0"/>
                <a:tint val="50000"/>
                <a:satMod val="200000"/>
              </a:schemeClr>
            </a:gs>
            <a:gs pos="100000">
              <a:schemeClr val="accent1">
                <a:hueOff val="0"/>
                <a:satOff val="0"/>
                <a:lumOff val="0"/>
                <a:alphaOff val="0"/>
                <a:tint val="43000"/>
                <a:satMod val="190000"/>
              </a:schemeClr>
            </a:gs>
          </a:gsLst>
          <a:lin ang="5400000" scaled="1"/>
        </a:gradFill>
        <a:ln>
          <a:noFill/>
        </a:ln>
        <a:effectLst>
          <a:outerShdw blurRad="50800" dist="25000" dir="5400000" rotWithShape="0">
            <a:schemeClr val="accent1">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en-US" sz="2200" kern="1200" dirty="0" smtClean="0"/>
            <a:t>Non-symmetrical</a:t>
          </a:r>
          <a:endParaRPr lang="ar-IQ" sz="2200" kern="1200" dirty="0"/>
        </a:p>
      </dsp:txBody>
      <dsp:txXfrm>
        <a:off x="4658915" y="1505141"/>
        <a:ext cx="1662906" cy="831453"/>
      </dsp:txXfrm>
    </dsp:sp>
    <dsp:sp modelId="{3EE411FE-49DD-400C-AE74-5BD13BC23834}">
      <dsp:nvSpPr>
        <dsp:cNvPr id="0" name=""/>
        <dsp:cNvSpPr/>
      </dsp:nvSpPr>
      <dsp:spPr>
        <a:xfrm rot="3085200">
          <a:off x="1455487" y="2689192"/>
          <a:ext cx="1116902" cy="36826"/>
        </a:xfrm>
        <a:custGeom>
          <a:avLst/>
          <a:gdLst/>
          <a:ahLst/>
          <a:cxnLst/>
          <a:rect l="0" t="0" r="0" b="0"/>
          <a:pathLst>
            <a:path>
              <a:moveTo>
                <a:pt x="0" y="18413"/>
              </a:moveTo>
              <a:lnTo>
                <a:pt x="1116902" y="18413"/>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rot="3085200">
        <a:off x="1986015" y="2679682"/>
        <a:ext cx="55845" cy="55845"/>
      </dsp:txXfrm>
    </dsp:sp>
    <dsp:sp modelId="{6B2BD242-6D73-4BC2-AFBB-51833EA4E54A}">
      <dsp:nvSpPr>
        <dsp:cNvPr id="0" name=""/>
        <dsp:cNvSpPr/>
      </dsp:nvSpPr>
      <dsp:spPr>
        <a:xfrm>
          <a:off x="2362192" y="2728441"/>
          <a:ext cx="1662906" cy="831453"/>
        </a:xfrm>
        <a:prstGeom prst="roundRect">
          <a:avLst>
            <a:gd name="adj" fmla="val 10000"/>
          </a:avLst>
        </a:prstGeom>
        <a:gradFill rotWithShape="0">
          <a:gsLst>
            <a:gs pos="0">
              <a:schemeClr val="accent1">
                <a:hueOff val="0"/>
                <a:satOff val="0"/>
                <a:lumOff val="0"/>
                <a:alphaOff val="0"/>
                <a:tint val="15000"/>
                <a:satMod val="250000"/>
              </a:schemeClr>
            </a:gs>
            <a:gs pos="49000">
              <a:schemeClr val="accent1">
                <a:hueOff val="0"/>
                <a:satOff val="0"/>
                <a:lumOff val="0"/>
                <a:alphaOff val="0"/>
                <a:tint val="50000"/>
                <a:satMod val="200000"/>
              </a:schemeClr>
            </a:gs>
            <a:gs pos="49100">
              <a:schemeClr val="accent1">
                <a:hueOff val="0"/>
                <a:satOff val="0"/>
                <a:lumOff val="0"/>
                <a:alphaOff val="0"/>
                <a:tint val="64000"/>
                <a:satMod val="160000"/>
              </a:schemeClr>
            </a:gs>
            <a:gs pos="92000">
              <a:schemeClr val="accent1">
                <a:hueOff val="0"/>
                <a:satOff val="0"/>
                <a:lumOff val="0"/>
                <a:alphaOff val="0"/>
                <a:tint val="50000"/>
                <a:satMod val="200000"/>
              </a:schemeClr>
            </a:gs>
            <a:gs pos="100000">
              <a:schemeClr val="accent1">
                <a:hueOff val="0"/>
                <a:satOff val="0"/>
                <a:lumOff val="0"/>
                <a:alphaOff val="0"/>
                <a:tint val="43000"/>
                <a:satMod val="190000"/>
              </a:schemeClr>
            </a:gs>
          </a:gsLst>
          <a:lin ang="5400000" scaled="1"/>
        </a:gradFill>
        <a:ln>
          <a:noFill/>
        </a:ln>
        <a:effectLst>
          <a:outerShdw blurRad="50800" dist="25000" dir="5400000" rotWithShape="0">
            <a:schemeClr val="accent1">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en-US" sz="2200" kern="1200" dirty="0" smtClean="0"/>
            <a:t>Non-linear</a:t>
          </a:r>
          <a:endParaRPr lang="ar-IQ" sz="2200" kern="1200" dirty="0"/>
        </a:p>
      </dsp:txBody>
      <dsp:txXfrm>
        <a:off x="2362192" y="2728441"/>
        <a:ext cx="1662906" cy="83145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pPr>
              <a:defRPr/>
            </a:pPr>
            <a:endParaRPr lang="en-US" alt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pPr>
              <a:defRPr/>
            </a:pPr>
            <a:endParaRPr lang="en-US" alt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pPr>
              <a:defRPr/>
            </a:pPr>
            <a:fld id="{7F2B69CB-8582-4E1E-AC78-48A9CDA248FA}" type="slidenum">
              <a:rPr lang="en-US" altLang="en-US" smtClean="0"/>
              <a:pPr>
                <a:defRPr/>
              </a:pPr>
              <a:t>‹#›</a:t>
            </a:fld>
            <a:endParaRPr lang="en-US" altLang="en-US"/>
          </a:p>
        </p:txBody>
      </p:sp>
    </p:spTree>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3/9/2019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1D8BD707-D9CF-40AE-B4C6-C98DA3205C09}" type="datetimeFigureOut">
              <a:rPr lang="en-US" smtClean="0"/>
              <a:pPr/>
              <a:t>3/9/2019</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3/9/2019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1D8BD707-D9CF-40AE-B4C6-C98DA3205C09}" type="datetimeFigureOut">
              <a:rPr lang="en-US" smtClean="0"/>
              <a:pPr/>
              <a:t>3/9/2019</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3/9/2019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3/9/2019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3/9/2019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1D8BD707-D9CF-40AE-B4C6-C98DA3205C09}" type="datetimeFigureOut">
              <a:rPr lang="en-US" smtClean="0"/>
              <a:pPr/>
              <a:t>3/9/2019</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3/9/2019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3/9/2019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1D8BD707-D9CF-40AE-B4C6-C98DA3205C09}" type="datetimeFigureOut">
              <a:rPr lang="en-US" smtClean="0"/>
              <a:pPr/>
              <a:t>3/9/2019</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Lst>
  <p:transition>
    <p:random/>
  </p:transition>
  <p:timing>
    <p:tnLst>
      <p:par>
        <p:cTn id="1" dur="indefinite" restart="never" nodeType="tmRoot"/>
      </p:par>
    </p:tnLst>
  </p:timing>
  <p:txStyles>
    <p:titleStyle>
      <a:lvl1pPr algn="l" rtl="1"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r" rtl="1"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r" rtl="1"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r" rtl="1"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r" rtl="1"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r" rtl="1"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r" rtl="1"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r" rtl="1"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r" rtl="1"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r" rtl="1"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057400"/>
            <a:ext cx="8915400" cy="838200"/>
          </a:xfrm>
        </p:spPr>
        <p:txBody>
          <a:bodyPr>
            <a:noAutofit/>
          </a:bodyPr>
          <a:lstStyle/>
          <a:p>
            <a:pPr algn="ctr"/>
            <a:r>
              <a:rPr lang="en-US" sz="3600" dirty="0" smtClean="0">
                <a:ln w="500">
                  <a:solidFill>
                    <a:schemeClr val="tx2"/>
                  </a:solidFill>
                </a:ln>
                <a:solidFill>
                  <a:srgbClr val="002060"/>
                </a:solidFill>
              </a:rPr>
              <a:t>Electrical Resistivity Method</a:t>
            </a:r>
            <a:endParaRPr lang="ar-IQ" sz="3600" dirty="0">
              <a:ln w="500">
                <a:solidFill>
                  <a:schemeClr val="tx2"/>
                </a:solidFill>
              </a:ln>
              <a:solidFill>
                <a:srgbClr val="002060"/>
              </a:solidFill>
            </a:endParaRPr>
          </a:p>
        </p:txBody>
      </p:sp>
      <p:sp>
        <p:nvSpPr>
          <p:cNvPr id="4" name="Rectangle 3"/>
          <p:cNvSpPr/>
          <p:nvPr/>
        </p:nvSpPr>
        <p:spPr>
          <a:xfrm>
            <a:off x="685800" y="3086993"/>
            <a:ext cx="7391400" cy="3847207"/>
          </a:xfrm>
          <a:prstGeom prst="rect">
            <a:avLst/>
          </a:prstGeom>
        </p:spPr>
        <p:txBody>
          <a:bodyPr wrap="square">
            <a:spAutoFit/>
          </a:bodyPr>
          <a:lstStyle/>
          <a:p>
            <a:pPr algn="ctr"/>
            <a:r>
              <a:rPr lang="en-US" sz="2400" dirty="0" smtClean="0"/>
              <a:t>Senior Chief Geologists</a:t>
            </a:r>
          </a:p>
          <a:p>
            <a:pPr algn="ctr"/>
            <a:endParaRPr lang="en-US" sz="2400" dirty="0" smtClean="0"/>
          </a:p>
          <a:p>
            <a:pPr algn="ctr"/>
            <a:r>
              <a:rPr lang="en-US" sz="3600" dirty="0" smtClean="0"/>
              <a:t>Dr. Firas AL-Menshed</a:t>
            </a:r>
          </a:p>
          <a:p>
            <a:pPr algn="ctr"/>
            <a:endParaRPr lang="en-US" sz="2400" dirty="0" smtClean="0"/>
          </a:p>
          <a:p>
            <a:pPr algn="ctr"/>
            <a:r>
              <a:rPr lang="en-US" sz="2400" b="1" dirty="0" smtClean="0"/>
              <a:t>Head of Geophysics Division</a:t>
            </a:r>
            <a:r>
              <a:rPr lang="en-US" sz="2400" dirty="0" smtClean="0"/>
              <a:t>  </a:t>
            </a:r>
          </a:p>
          <a:p>
            <a:pPr algn="ctr"/>
            <a:endParaRPr lang="en-US" sz="2400" dirty="0" smtClean="0">
              <a:solidFill>
                <a:srgbClr val="0070C0"/>
              </a:solidFill>
            </a:endParaRPr>
          </a:p>
          <a:p>
            <a:pPr algn="ctr"/>
            <a:r>
              <a:rPr lang="en-US" sz="2400" dirty="0" smtClean="0">
                <a:solidFill>
                  <a:srgbClr val="0070C0"/>
                </a:solidFill>
              </a:rPr>
              <a:t>Lecture 3</a:t>
            </a:r>
          </a:p>
          <a:p>
            <a:pPr algn="ctr"/>
            <a:r>
              <a:rPr lang="en-US" sz="2400" dirty="0" smtClean="0">
                <a:solidFill>
                  <a:srgbClr val="0070C0"/>
                </a:solidFill>
              </a:rPr>
              <a:t>Electrodes Configuration</a:t>
            </a:r>
          </a:p>
          <a:p>
            <a:pPr algn="ctr"/>
            <a:endParaRPr lang="ar-IQ" sz="4000" dirty="0"/>
          </a:p>
        </p:txBody>
      </p:sp>
      <p:sp>
        <p:nvSpPr>
          <p:cNvPr id="5" name="Rectangle 4"/>
          <p:cNvSpPr/>
          <p:nvPr/>
        </p:nvSpPr>
        <p:spPr>
          <a:xfrm>
            <a:off x="228600" y="171271"/>
            <a:ext cx="4572000" cy="1200329"/>
          </a:xfrm>
          <a:prstGeom prst="rect">
            <a:avLst/>
          </a:prstGeom>
        </p:spPr>
        <p:txBody>
          <a:bodyPr>
            <a:spAutoFit/>
          </a:bodyPr>
          <a:lstStyle/>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Ministry of water resources</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General commission for groundwater</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Geophysics division  </a:t>
            </a:r>
          </a:p>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p>
        </p:txBody>
      </p:sp>
      <p:pic>
        <p:nvPicPr>
          <p:cNvPr id="6" name="Picture 4" descr="C:\Users\alaa\Desktop\shaer.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68362" y="152400"/>
            <a:ext cx="2073284" cy="13716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143000" y="609600"/>
            <a:ext cx="54102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914400" marR="0" lvl="2" indent="0" algn="justLow" defTabSz="914400" rtl="0" eaLnBrk="1" fontAlgn="base" latinLnBrk="0" hangingPunct="1">
              <a:lnSpc>
                <a:spcPct val="100000"/>
              </a:lnSpc>
              <a:spcBef>
                <a:spcPct val="0"/>
              </a:spcBef>
              <a:spcAft>
                <a:spcPct val="0"/>
              </a:spcAft>
              <a:buClrTx/>
              <a:buSzPct val="100000"/>
              <a:tabLst/>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Dipole-dipole array </a:t>
            </a:r>
          </a:p>
        </p:txBody>
      </p:sp>
      <p:sp>
        <p:nvSpPr>
          <p:cNvPr id="5" name="Rectangle 4"/>
          <p:cNvSpPr>
            <a:spLocks noChangeArrowheads="1"/>
          </p:cNvSpPr>
          <p:nvPr/>
        </p:nvSpPr>
        <p:spPr bwMode="auto">
          <a:xfrm>
            <a:off x="304800" y="1525488"/>
            <a:ext cx="762000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57200" algn="justLow" fontAlgn="base">
              <a:spcBef>
                <a:spcPct val="0"/>
              </a:spcBef>
              <a:spcAft>
                <a:spcPct val="0"/>
              </a:spcAft>
            </a:pPr>
            <a:r>
              <a:rPr lang="en-US" sz="2000" b="1" i="1" dirty="0" smtClean="0">
                <a:solidFill>
                  <a:schemeClr val="accent5">
                    <a:lumMod val="25000"/>
                  </a:schemeClr>
                </a:solidFill>
              </a:rPr>
              <a:t>These arrays are originally developed in the Soviet Union in the 1950s; they have certain advantages over the Schlumberger array for deep soundings because relatively short AB and MN lines reduce field measurement times. In addition, fewer problems are associated with current leakage and inductive coupling than for Schlumberger soundings. </a:t>
            </a:r>
          </a:p>
          <a:p>
            <a:pPr lvl="0" indent="457200" algn="justLow" eaLnBrk="0" fontAlgn="base" hangingPunct="0">
              <a:spcBef>
                <a:spcPct val="0"/>
              </a:spcBef>
              <a:spcAft>
                <a:spcPct val="0"/>
              </a:spcAft>
            </a:pPr>
            <a:r>
              <a:rPr lang="en-US" sz="2000" b="1" i="1" dirty="0" smtClean="0">
                <a:solidFill>
                  <a:schemeClr val="accent5">
                    <a:lumMod val="25000"/>
                  </a:schemeClr>
                </a:solidFill>
              </a:rPr>
              <a:t>The linear kind of dipole-dipole group which is the polar or axial dipole-dipole array as illustrated below: </a:t>
            </a:r>
          </a:p>
          <a:p>
            <a:pPr marL="0" marR="0" lvl="0" indent="457200" algn="justLow" defTabSz="914400" rtl="0" eaLnBrk="1" fontAlgn="base" latinLnBrk="0" hangingPunct="1">
              <a:lnSpc>
                <a:spcPct val="100000"/>
              </a:lnSpc>
              <a:spcBef>
                <a:spcPct val="0"/>
              </a:spcBef>
              <a:spcAft>
                <a:spcPct val="0"/>
              </a:spcAft>
              <a:buClrTx/>
              <a:buSzTx/>
              <a:buFontTx/>
              <a:buNone/>
              <a:tabLst/>
            </a:pPr>
            <a:endParaRPr lang="en-US" sz="2000" b="1" i="1" dirty="0" smtClean="0">
              <a:solidFill>
                <a:schemeClr val="accent5">
                  <a:lumMod val="25000"/>
                </a:schemeClr>
              </a:solidFill>
            </a:endParaRPr>
          </a:p>
        </p:txBody>
      </p:sp>
      <p:sp>
        <p:nvSpPr>
          <p:cNvPr id="6" name="Text Box 1"/>
          <p:cNvSpPr txBox="1">
            <a:spLocks noChangeArrowheads="1"/>
          </p:cNvSpPr>
          <p:nvPr/>
        </p:nvSpPr>
        <p:spPr bwMode="auto">
          <a:xfrm>
            <a:off x="609600" y="52578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7" name="AutoShape 11"/>
          <p:cNvCxnSpPr>
            <a:cxnSpLocks noChangeShapeType="1"/>
          </p:cNvCxnSpPr>
          <p:nvPr/>
        </p:nvCxnSpPr>
        <p:spPr bwMode="auto">
          <a:xfrm>
            <a:off x="2272864" y="5867400"/>
            <a:ext cx="3600000" cy="0"/>
          </a:xfrm>
          <a:prstGeom prst="straightConnector1">
            <a:avLst/>
          </a:prstGeom>
          <a:noFill/>
          <a:ln w="28575">
            <a:solidFill>
              <a:srgbClr val="000000"/>
            </a:solidFill>
            <a:round/>
            <a:headEnd type="oval" w="med" len="med"/>
            <a:tailEnd type="oval" w="med" len="med"/>
          </a:ln>
        </p:spPr>
      </p:cxnSp>
      <p:cxnSp>
        <p:nvCxnSpPr>
          <p:cNvPr id="8" name="AutoShape 12"/>
          <p:cNvCxnSpPr>
            <a:cxnSpLocks noChangeShapeType="1"/>
          </p:cNvCxnSpPr>
          <p:nvPr/>
        </p:nvCxnSpPr>
        <p:spPr bwMode="auto">
          <a:xfrm>
            <a:off x="835200" y="5867400"/>
            <a:ext cx="6480000" cy="0"/>
          </a:xfrm>
          <a:prstGeom prst="straightConnector1">
            <a:avLst/>
          </a:prstGeom>
          <a:noFill/>
          <a:ln w="28575">
            <a:solidFill>
              <a:srgbClr val="000000"/>
            </a:solidFill>
            <a:round/>
            <a:headEnd type="oval" w="med" len="med"/>
            <a:tailEnd type="oval" w="med" len="med"/>
          </a:ln>
        </p:spPr>
      </p:cxnSp>
      <p:sp>
        <p:nvSpPr>
          <p:cNvPr id="9" name="Text Box 1"/>
          <p:cNvSpPr txBox="1">
            <a:spLocks noChangeArrowheads="1"/>
          </p:cNvSpPr>
          <p:nvPr/>
        </p:nvSpPr>
        <p:spPr bwMode="auto">
          <a:xfrm>
            <a:off x="2667000" y="4757808"/>
            <a:ext cx="2362200"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AB=MN&lt;BN</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Text Box 1"/>
          <p:cNvSpPr txBox="1">
            <a:spLocks noChangeArrowheads="1"/>
          </p:cNvSpPr>
          <p:nvPr/>
        </p:nvSpPr>
        <p:spPr bwMode="auto">
          <a:xfrm>
            <a:off x="5649407" y="52578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N</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ext Box 1"/>
          <p:cNvSpPr txBox="1">
            <a:spLocks noChangeArrowheads="1"/>
          </p:cNvSpPr>
          <p:nvPr/>
        </p:nvSpPr>
        <p:spPr bwMode="auto">
          <a:xfrm>
            <a:off x="7128739" y="524391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M</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1"/>
          <p:cNvSpPr txBox="1">
            <a:spLocks noChangeArrowheads="1"/>
          </p:cNvSpPr>
          <p:nvPr/>
        </p:nvSpPr>
        <p:spPr bwMode="auto">
          <a:xfrm>
            <a:off x="2057400" y="52578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B</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Text Box 1"/>
          <p:cNvSpPr txBox="1">
            <a:spLocks noChangeArrowheads="1"/>
          </p:cNvSpPr>
          <p:nvPr/>
        </p:nvSpPr>
        <p:spPr bwMode="auto">
          <a:xfrm>
            <a:off x="1308536" y="5394434"/>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
          <p:cNvSpPr txBox="1">
            <a:spLocks noChangeArrowheads="1"/>
          </p:cNvSpPr>
          <p:nvPr/>
        </p:nvSpPr>
        <p:spPr bwMode="auto">
          <a:xfrm>
            <a:off x="3865275" y="5977008"/>
            <a:ext cx="401925" cy="3475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lang="en-US" sz="2800" dirty="0" smtClean="0">
                <a:latin typeface="Calibri" pitchFamily="34" charset="0"/>
                <a:cs typeface="Arial" pitchFamily="34" charset="0"/>
              </a:rPr>
              <a:t>n</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Text Box 1"/>
          <p:cNvSpPr txBox="1">
            <a:spLocks noChangeArrowheads="1"/>
          </p:cNvSpPr>
          <p:nvPr/>
        </p:nvSpPr>
        <p:spPr bwMode="auto">
          <a:xfrm>
            <a:off x="6366739" y="5383174"/>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7" name="Straight Arrow Connector 16"/>
          <p:cNvCxnSpPr/>
          <p:nvPr/>
        </p:nvCxnSpPr>
        <p:spPr>
          <a:xfrm>
            <a:off x="2301766" y="6019800"/>
            <a:ext cx="3528000" cy="0"/>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5" name="Object 1"/>
          <p:cNvGraphicFramePr>
            <a:graphicFrameLocks noChangeAspect="1"/>
          </p:cNvGraphicFramePr>
          <p:nvPr/>
        </p:nvGraphicFramePr>
        <p:xfrm>
          <a:off x="838200" y="4495800"/>
          <a:ext cx="5119687" cy="1295400"/>
        </p:xfrm>
        <a:graphic>
          <a:graphicData uri="http://schemas.openxmlformats.org/presentationml/2006/ole">
            <p:oleObj spid="_x0000_s1025" name="Equation" r:id="rId3" imgW="1600200" imgH="393480" progId="Equation.3">
              <p:embed/>
            </p:oleObj>
          </a:graphicData>
        </a:graphic>
      </p:graphicFrame>
      <p:grpSp>
        <p:nvGrpSpPr>
          <p:cNvPr id="16" name="Group 15"/>
          <p:cNvGrpSpPr/>
          <p:nvPr/>
        </p:nvGrpSpPr>
        <p:grpSpPr>
          <a:xfrm>
            <a:off x="609600" y="1752600"/>
            <a:ext cx="6921064" cy="1156890"/>
            <a:chOff x="609600" y="2162502"/>
            <a:chExt cx="6921064" cy="1156890"/>
          </a:xfrm>
        </p:grpSpPr>
        <p:sp>
          <p:nvSpPr>
            <p:cNvPr id="3" name="Text Box 1"/>
            <p:cNvSpPr txBox="1">
              <a:spLocks noChangeArrowheads="1"/>
            </p:cNvSpPr>
            <p:nvPr/>
          </p:nvSpPr>
          <p:spPr bwMode="auto">
            <a:xfrm>
              <a:off x="609600" y="2176392"/>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4" name="AutoShape 11"/>
            <p:cNvCxnSpPr>
              <a:cxnSpLocks noChangeShapeType="1"/>
            </p:cNvCxnSpPr>
            <p:nvPr/>
          </p:nvCxnSpPr>
          <p:spPr bwMode="auto">
            <a:xfrm>
              <a:off x="2272864" y="2785992"/>
              <a:ext cx="3600000" cy="0"/>
            </a:xfrm>
            <a:prstGeom prst="straightConnector1">
              <a:avLst/>
            </a:prstGeom>
            <a:noFill/>
            <a:ln w="28575">
              <a:solidFill>
                <a:srgbClr val="000000"/>
              </a:solidFill>
              <a:round/>
              <a:headEnd type="oval" w="med" len="med"/>
              <a:tailEnd type="oval" w="med" len="med"/>
            </a:ln>
          </p:spPr>
        </p:cxnSp>
        <p:cxnSp>
          <p:nvCxnSpPr>
            <p:cNvPr id="5" name="AutoShape 12"/>
            <p:cNvCxnSpPr>
              <a:cxnSpLocks noChangeShapeType="1"/>
            </p:cNvCxnSpPr>
            <p:nvPr/>
          </p:nvCxnSpPr>
          <p:spPr bwMode="auto">
            <a:xfrm>
              <a:off x="835200" y="2785992"/>
              <a:ext cx="6480000" cy="0"/>
            </a:xfrm>
            <a:prstGeom prst="straightConnector1">
              <a:avLst/>
            </a:prstGeom>
            <a:noFill/>
            <a:ln w="28575">
              <a:solidFill>
                <a:srgbClr val="000000"/>
              </a:solidFill>
              <a:round/>
              <a:headEnd type="oval" w="med" len="med"/>
              <a:tailEnd type="oval" w="med" len="med"/>
            </a:ln>
          </p:spPr>
        </p:cxnSp>
        <p:sp>
          <p:nvSpPr>
            <p:cNvPr id="7" name="Text Box 1"/>
            <p:cNvSpPr txBox="1">
              <a:spLocks noChangeArrowheads="1"/>
            </p:cNvSpPr>
            <p:nvPr/>
          </p:nvSpPr>
          <p:spPr bwMode="auto">
            <a:xfrm>
              <a:off x="5649407" y="2176392"/>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N</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Text Box 1"/>
            <p:cNvSpPr txBox="1">
              <a:spLocks noChangeArrowheads="1"/>
            </p:cNvSpPr>
            <p:nvPr/>
          </p:nvSpPr>
          <p:spPr bwMode="auto">
            <a:xfrm>
              <a:off x="7128739" y="2162502"/>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M</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Text Box 1"/>
            <p:cNvSpPr txBox="1">
              <a:spLocks noChangeArrowheads="1"/>
            </p:cNvSpPr>
            <p:nvPr/>
          </p:nvSpPr>
          <p:spPr bwMode="auto">
            <a:xfrm>
              <a:off x="2057400" y="2176392"/>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B</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Text Box 1"/>
            <p:cNvSpPr txBox="1">
              <a:spLocks noChangeArrowheads="1"/>
            </p:cNvSpPr>
            <p:nvPr/>
          </p:nvSpPr>
          <p:spPr bwMode="auto">
            <a:xfrm>
              <a:off x="1308536" y="2313026"/>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ext Box 1"/>
            <p:cNvSpPr txBox="1">
              <a:spLocks noChangeArrowheads="1"/>
            </p:cNvSpPr>
            <p:nvPr/>
          </p:nvSpPr>
          <p:spPr bwMode="auto">
            <a:xfrm>
              <a:off x="3865275" y="28956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n</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1"/>
            <p:cNvSpPr txBox="1">
              <a:spLocks noChangeArrowheads="1"/>
            </p:cNvSpPr>
            <p:nvPr/>
          </p:nvSpPr>
          <p:spPr bwMode="auto">
            <a:xfrm>
              <a:off x="6366739" y="2301766"/>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3" name="Straight Arrow Connector 12"/>
            <p:cNvCxnSpPr/>
            <p:nvPr/>
          </p:nvCxnSpPr>
          <p:spPr>
            <a:xfrm>
              <a:off x="2286000" y="2938392"/>
              <a:ext cx="3564000" cy="0"/>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4" name="Rectangle 13"/>
          <p:cNvSpPr>
            <a:spLocks noChangeArrowheads="1"/>
          </p:cNvSpPr>
          <p:nvPr/>
        </p:nvSpPr>
        <p:spPr bwMode="auto">
          <a:xfrm>
            <a:off x="1143000" y="609600"/>
            <a:ext cx="54102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914400" marR="0" lvl="2" indent="0" algn="justLow" defTabSz="914400" rtl="0" eaLnBrk="1" fontAlgn="base" latinLnBrk="0" hangingPunct="1">
              <a:lnSpc>
                <a:spcPct val="100000"/>
              </a:lnSpc>
              <a:spcBef>
                <a:spcPct val="0"/>
              </a:spcBef>
              <a:spcAft>
                <a:spcPct val="0"/>
              </a:spcAft>
              <a:buClrTx/>
              <a:buSzPct val="100000"/>
              <a:tabLst/>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Dipole-dipole array </a:t>
            </a:r>
          </a:p>
        </p:txBody>
      </p:sp>
      <p:sp>
        <p:nvSpPr>
          <p:cNvPr id="15" name="Rectangle 14"/>
          <p:cNvSpPr>
            <a:spLocks noChangeArrowheads="1"/>
          </p:cNvSpPr>
          <p:nvPr/>
        </p:nvSpPr>
        <p:spPr bwMode="auto">
          <a:xfrm>
            <a:off x="304800" y="3200400"/>
            <a:ext cx="76200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justLow" fontAlgn="base">
              <a:spcBef>
                <a:spcPct val="0"/>
              </a:spcBef>
              <a:spcAft>
                <a:spcPct val="0"/>
              </a:spcAft>
              <a:buFont typeface="Wingdings" pitchFamily="2" charset="2"/>
              <a:buChar char="v"/>
            </a:pPr>
            <a:r>
              <a:rPr lang="en-US" sz="2000" b="1" i="1" dirty="0" smtClean="0">
                <a:solidFill>
                  <a:schemeClr val="accent5">
                    <a:lumMod val="25000"/>
                  </a:schemeClr>
                </a:solidFill>
              </a:rPr>
              <a:t>Apparent resistivity for Dipole-dipole array measured by the equation:</a:t>
            </a:r>
            <a:endParaRPr lang="en-US" sz="2000" b="1" i="1" dirty="0" smtClean="0">
              <a:solidFill>
                <a:schemeClr val="accent5">
                  <a:lumMod val="25000"/>
                </a:schemeClr>
              </a:solidFill>
            </a:endParaRPr>
          </a:p>
          <a:p>
            <a:pPr marL="0" marR="0" lvl="0" indent="457200" algn="justLow" defTabSz="914400" rtl="0" eaLnBrk="1" fontAlgn="base" latinLnBrk="0" hangingPunct="1">
              <a:lnSpc>
                <a:spcPct val="100000"/>
              </a:lnSpc>
              <a:spcBef>
                <a:spcPct val="0"/>
              </a:spcBef>
              <a:spcAft>
                <a:spcPct val="0"/>
              </a:spcAft>
              <a:buClrTx/>
              <a:buSzTx/>
              <a:buFontTx/>
              <a:buNone/>
              <a:tabLst/>
            </a:pPr>
            <a:endParaRPr lang="en-US" sz="2000" b="1" i="1" dirty="0" smtClean="0">
              <a:solidFill>
                <a:schemeClr val="accent5">
                  <a:lumMod val="25000"/>
                </a:schemeClr>
              </a:solidFill>
            </a:endParaRPr>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335881"/>
            <a:ext cx="7391400" cy="4678204"/>
          </a:xfrm>
          <a:prstGeom prst="rect">
            <a:avLst/>
          </a:prstGeom>
        </p:spPr>
        <p:txBody>
          <a:bodyPr wrap="square">
            <a:spAutoFit/>
          </a:bodyPr>
          <a:lstStyle/>
          <a:p>
            <a:pPr marL="457200" indent="-457200" algn="just">
              <a:buFont typeface="+mj-lt"/>
              <a:buAutoNum type="arabicPeriod"/>
            </a:pPr>
            <a:r>
              <a:rPr lang="en-US" sz="2000" b="1" i="1" dirty="0" smtClean="0">
                <a:solidFill>
                  <a:schemeClr val="accent5">
                    <a:lumMod val="25000"/>
                  </a:schemeClr>
                </a:solidFill>
              </a:rPr>
              <a:t>The </a:t>
            </a:r>
            <a:r>
              <a:rPr lang="en-US" sz="2000" b="1" i="1" dirty="0" smtClean="0">
                <a:solidFill>
                  <a:schemeClr val="accent5">
                    <a:lumMod val="25000"/>
                  </a:schemeClr>
                </a:solidFill>
              </a:rPr>
              <a:t>dipole-dipole array is very sensitive to horizontal changes in resistivity, but relatively insensitive to vertical changes in the resistivity. Thus it is good in mapping vertical structures, such as dykes and cavities, but relatively poor in mapping horizontal structures such as sills or sedimentary </a:t>
            </a:r>
            <a:r>
              <a:rPr lang="en-US" sz="2000" b="1" i="1" dirty="0" smtClean="0">
                <a:solidFill>
                  <a:schemeClr val="accent5">
                    <a:lumMod val="25000"/>
                  </a:schemeClr>
                </a:solidFill>
              </a:rPr>
              <a:t>layers.</a:t>
            </a:r>
          </a:p>
          <a:p>
            <a:pPr marL="457200" indent="-457200" algn="just">
              <a:buFont typeface="+mj-lt"/>
              <a:buAutoNum type="arabicPeriod"/>
            </a:pPr>
            <a:r>
              <a:rPr lang="en-US" sz="2000" b="1" i="1" dirty="0" smtClean="0">
                <a:solidFill>
                  <a:schemeClr val="accent5">
                    <a:lumMod val="25000"/>
                  </a:schemeClr>
                </a:solidFill>
              </a:rPr>
              <a:t>The median depth of investigation of this array depends on both the “a” spacing and the “n” </a:t>
            </a:r>
            <a:r>
              <a:rPr lang="en-US" sz="2000" b="1" i="1" dirty="0" smtClean="0">
                <a:solidFill>
                  <a:schemeClr val="accent5">
                    <a:lumMod val="25000"/>
                  </a:schemeClr>
                </a:solidFill>
              </a:rPr>
              <a:t>factor.</a:t>
            </a:r>
          </a:p>
          <a:p>
            <a:pPr marL="457200" indent="-457200" algn="just">
              <a:buFont typeface="+mj-lt"/>
              <a:buAutoNum type="arabicPeriod"/>
            </a:pPr>
            <a:r>
              <a:rPr lang="en-US" sz="2000" b="1" i="1" dirty="0" smtClean="0">
                <a:solidFill>
                  <a:schemeClr val="accent5">
                    <a:lumMod val="25000"/>
                  </a:schemeClr>
                </a:solidFill>
              </a:rPr>
              <a:t>In general, this array has a shallower depth of investigation compared to the </a:t>
            </a:r>
            <a:r>
              <a:rPr lang="en-US" sz="2000" b="1" i="1" dirty="0" err="1" smtClean="0">
                <a:solidFill>
                  <a:schemeClr val="accent5">
                    <a:lumMod val="25000"/>
                  </a:schemeClr>
                </a:solidFill>
              </a:rPr>
              <a:t>Wenner</a:t>
            </a:r>
            <a:r>
              <a:rPr lang="en-US" sz="2000" b="1" i="1" dirty="0" smtClean="0">
                <a:solidFill>
                  <a:schemeClr val="accent5">
                    <a:lumMod val="25000"/>
                  </a:schemeClr>
                </a:solidFill>
              </a:rPr>
              <a:t> </a:t>
            </a:r>
            <a:r>
              <a:rPr lang="en-US" sz="2000" b="1" i="1" dirty="0" smtClean="0">
                <a:solidFill>
                  <a:schemeClr val="accent5">
                    <a:lumMod val="25000"/>
                  </a:schemeClr>
                </a:solidFill>
              </a:rPr>
              <a:t>array.</a:t>
            </a:r>
          </a:p>
          <a:p>
            <a:pPr marL="457200" indent="-457200" algn="just">
              <a:buFont typeface="+mj-lt"/>
              <a:buAutoNum type="arabicPeriod"/>
            </a:pPr>
            <a:r>
              <a:rPr lang="en-US" sz="2000" b="1" i="1" dirty="0" smtClean="0">
                <a:solidFill>
                  <a:schemeClr val="accent5">
                    <a:lumMod val="25000"/>
                  </a:schemeClr>
                </a:solidFill>
              </a:rPr>
              <a:t>The </a:t>
            </a:r>
            <a:r>
              <a:rPr lang="en-US" sz="2000" b="1" i="1" dirty="0" smtClean="0">
                <a:solidFill>
                  <a:schemeClr val="accent5">
                    <a:lumMod val="25000"/>
                  </a:schemeClr>
                </a:solidFill>
              </a:rPr>
              <a:t>median depth of investigation might underestimate the depth of structures sensed by this array by about 20% to 30% for the large “n” factors</a:t>
            </a:r>
            <a:r>
              <a:rPr lang="en-US" sz="2000" b="1" i="1" dirty="0" smtClean="0">
                <a:solidFill>
                  <a:schemeClr val="accent5">
                    <a:lumMod val="25000"/>
                  </a:schemeClr>
                </a:solidFill>
              </a:rPr>
              <a:t>.</a:t>
            </a:r>
          </a:p>
          <a:p>
            <a:pPr marL="457200" indent="-457200" algn="just">
              <a:buFont typeface="+mj-lt"/>
              <a:buAutoNum type="arabicPeriod"/>
            </a:pPr>
            <a:r>
              <a:rPr lang="en-US" sz="2000" b="1" i="1" dirty="0" smtClean="0">
                <a:solidFill>
                  <a:schemeClr val="accent5">
                    <a:lumMod val="25000"/>
                  </a:schemeClr>
                </a:solidFill>
              </a:rPr>
              <a:t>One possible disadvantage of this array is the very low signal strength for large values of the “n” factor.  </a:t>
            </a:r>
            <a:endParaRPr lang="ar-IQ" sz="2000" b="1" i="1" dirty="0" smtClean="0">
              <a:solidFill>
                <a:schemeClr val="accent5">
                  <a:lumMod val="25000"/>
                </a:schemeClr>
              </a:solidFill>
            </a:endParaRPr>
          </a:p>
        </p:txBody>
      </p:sp>
      <p:sp>
        <p:nvSpPr>
          <p:cNvPr id="3" name="Rectangle 1"/>
          <p:cNvSpPr>
            <a:spLocks noChangeArrowheads="1"/>
          </p:cNvSpPr>
          <p:nvPr/>
        </p:nvSpPr>
        <p:spPr bwMode="auto">
          <a:xfrm>
            <a:off x="0" y="304800"/>
            <a:ext cx="8001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914400" marR="0" lvl="2" indent="0" algn="justLow" defTabSz="914400" rtl="0" eaLnBrk="1" fontAlgn="base" latinLnBrk="0" hangingPunct="1">
              <a:lnSpc>
                <a:spcPct val="100000"/>
              </a:lnSpc>
              <a:spcBef>
                <a:spcPct val="0"/>
              </a:spcBef>
              <a:spcAft>
                <a:spcPct val="0"/>
              </a:spcAft>
              <a:buClrTx/>
              <a:buSzPct val="100000"/>
              <a:tabLst/>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Properties of Dipole-dipole </a:t>
            </a: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array </a:t>
            </a:r>
          </a:p>
        </p:txBody>
      </p:sp>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533400"/>
            <a:ext cx="5025735" cy="769441"/>
          </a:xfrm>
          <a:prstGeom prst="rect">
            <a:avLst/>
          </a:prstGeom>
        </p:spPr>
        <p:txBody>
          <a:bodyPr wrap="none">
            <a:spAutoFit/>
          </a:bodyPr>
          <a:lstStyle/>
          <a:p>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Electrodes configuration</a:t>
            </a:r>
            <a:endParaRPr lang="ar-IQ"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endParaRPr>
          </a:p>
        </p:txBody>
      </p:sp>
      <p:sp>
        <p:nvSpPr>
          <p:cNvPr id="1025" name="Rectangle 1"/>
          <p:cNvSpPr>
            <a:spLocks noChangeArrowheads="1"/>
          </p:cNvSpPr>
          <p:nvPr/>
        </p:nvSpPr>
        <p:spPr bwMode="auto">
          <a:xfrm>
            <a:off x="457200" y="1371600"/>
            <a:ext cx="7620000"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lang="en-US" sz="2000" b="1" i="1" dirty="0" smtClean="0">
                <a:solidFill>
                  <a:schemeClr val="accent5">
                    <a:lumMod val="25000"/>
                  </a:schemeClr>
                </a:solidFill>
              </a:rPr>
              <a:t>There are numerous configurations or arrangements for placing the current and potential electrodes for surveying. The most appropriate for geologic investigations is shown as below.</a:t>
            </a: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Diagram 5"/>
          <p:cNvGraphicFramePr/>
          <p:nvPr/>
        </p:nvGraphicFramePr>
        <p:xfrm>
          <a:off x="914400" y="2641600"/>
          <a:ext cx="63246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l="3738" t="3803" r="6542"/>
          <a:stretch>
            <a:fillRect/>
          </a:stretch>
        </p:blipFill>
        <p:spPr bwMode="auto">
          <a:xfrm>
            <a:off x="138953" y="1219200"/>
            <a:ext cx="8852647" cy="4702969"/>
          </a:xfrm>
          <a:prstGeom prst="rect">
            <a:avLst/>
          </a:prstGeom>
          <a:noFill/>
          <a:ln w="12700">
            <a:solidFill>
              <a:schemeClr val="tx1"/>
            </a:solidFill>
            <a:miter lim="800000"/>
            <a:headEnd/>
            <a:tailEnd/>
          </a:ln>
        </p:spPr>
      </p:pic>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304800" y="1371600"/>
            <a:ext cx="762000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justLow" fontAlgn="base">
              <a:spcBef>
                <a:spcPct val="0"/>
              </a:spcBef>
              <a:spcAft>
                <a:spcPct val="0"/>
              </a:spcAft>
            </a:pPr>
            <a:r>
              <a:rPr lang="en-US" sz="2000" b="1" i="1" dirty="0" smtClean="0">
                <a:solidFill>
                  <a:schemeClr val="accent5">
                    <a:lumMod val="25000"/>
                  </a:schemeClr>
                </a:solidFill>
              </a:rPr>
              <a:t>This array was developed by Frank </a:t>
            </a:r>
            <a:r>
              <a:rPr lang="en-US" sz="2000" b="1" i="1" dirty="0" err="1" smtClean="0">
                <a:solidFill>
                  <a:schemeClr val="accent5">
                    <a:lumMod val="25000"/>
                  </a:schemeClr>
                </a:solidFill>
              </a:rPr>
              <a:t>Wenner</a:t>
            </a:r>
            <a:r>
              <a:rPr lang="en-US" sz="2000" b="1" i="1" dirty="0" smtClean="0">
                <a:solidFill>
                  <a:schemeClr val="accent5">
                    <a:lumMod val="25000"/>
                  </a:schemeClr>
                </a:solidFill>
              </a:rPr>
              <a:t> in the U.S. at about the same time that Schlumberger developed his techniques in France. </a:t>
            </a:r>
            <a:r>
              <a:rPr lang="en-US" sz="2000" b="1" i="1" dirty="0" err="1" smtClean="0">
                <a:solidFill>
                  <a:schemeClr val="accent5">
                    <a:lumMod val="25000"/>
                  </a:schemeClr>
                </a:solidFill>
              </a:rPr>
              <a:t>Wenner</a:t>
            </a:r>
            <a:r>
              <a:rPr lang="en-US" sz="2000" b="1" i="1" dirty="0" smtClean="0">
                <a:solidFill>
                  <a:schemeClr val="accent5">
                    <a:lumMod val="25000"/>
                  </a:schemeClr>
                </a:solidFill>
              </a:rPr>
              <a:t> worked in the national standards laboratory on material properties, and realized that he could apply the same four point method used in the laboratory in the field to measure bulk Earth resistivity. Consequently, the array that bears his name has equal spacing between all electrodes.</a:t>
            </a:r>
          </a:p>
          <a:p>
            <a:pPr marL="0" marR="0" lvl="0" indent="457200" algn="justLow" defTabSz="914400" rtl="0" eaLnBrk="1" fontAlgn="base" latinLnBrk="0" hangingPunct="1">
              <a:lnSpc>
                <a:spcPct val="100000"/>
              </a:lnSpc>
              <a:spcBef>
                <a:spcPct val="0"/>
              </a:spcBef>
              <a:spcAft>
                <a:spcPct val="0"/>
              </a:spcAft>
              <a:buClrTx/>
              <a:buSzTx/>
              <a:buFontTx/>
              <a:buNone/>
              <a:tabLst/>
            </a:pPr>
            <a:endParaRPr lang="en-US" sz="2000" b="1" i="1" dirty="0" smtClean="0">
              <a:solidFill>
                <a:schemeClr val="accent5">
                  <a:lumMod val="25000"/>
                </a:schemeClr>
              </a:solidFill>
            </a:endParaRPr>
          </a:p>
        </p:txBody>
      </p:sp>
      <p:sp>
        <p:nvSpPr>
          <p:cNvPr id="4" name="Rectangle 1"/>
          <p:cNvSpPr>
            <a:spLocks noChangeArrowheads="1"/>
          </p:cNvSpPr>
          <p:nvPr/>
        </p:nvSpPr>
        <p:spPr bwMode="auto">
          <a:xfrm>
            <a:off x="1143000" y="609600"/>
            <a:ext cx="54102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914400" marR="0" lvl="2" indent="0" algn="justLow" defTabSz="914400" rtl="0" eaLnBrk="1" fontAlgn="base" latinLnBrk="0" hangingPunct="1">
              <a:lnSpc>
                <a:spcPct val="100000"/>
              </a:lnSpc>
              <a:spcBef>
                <a:spcPct val="0"/>
              </a:spcBef>
              <a:spcAft>
                <a:spcPct val="0"/>
              </a:spcAft>
              <a:buClrTx/>
              <a:buSzPct val="100000"/>
              <a:tabLst/>
            </a:pPr>
            <a:r>
              <a:rPr lang="en-US" sz="4400" dirty="0" err="1"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Wenner</a:t>
            </a: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 array </a:t>
            </a:r>
          </a:p>
        </p:txBody>
      </p:sp>
      <p:sp>
        <p:nvSpPr>
          <p:cNvPr id="7" name="Text Box 1"/>
          <p:cNvSpPr txBox="1">
            <a:spLocks noChangeArrowheads="1"/>
          </p:cNvSpPr>
          <p:nvPr/>
        </p:nvSpPr>
        <p:spPr bwMode="auto">
          <a:xfrm>
            <a:off x="609600" y="4910208"/>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8" name="AutoShape 11"/>
          <p:cNvCxnSpPr>
            <a:cxnSpLocks noChangeShapeType="1"/>
          </p:cNvCxnSpPr>
          <p:nvPr/>
        </p:nvCxnSpPr>
        <p:spPr bwMode="auto">
          <a:xfrm>
            <a:off x="2958664" y="5596008"/>
            <a:ext cx="2160000" cy="0"/>
          </a:xfrm>
          <a:prstGeom prst="straightConnector1">
            <a:avLst/>
          </a:prstGeom>
          <a:noFill/>
          <a:ln w="28575">
            <a:solidFill>
              <a:srgbClr val="000000"/>
            </a:solidFill>
            <a:round/>
            <a:headEnd type="oval" w="med" len="med"/>
            <a:tailEnd type="oval" w="med" len="med"/>
          </a:ln>
        </p:spPr>
      </p:cxnSp>
      <p:cxnSp>
        <p:nvCxnSpPr>
          <p:cNvPr id="9" name="AutoShape 12"/>
          <p:cNvCxnSpPr>
            <a:cxnSpLocks noChangeShapeType="1"/>
          </p:cNvCxnSpPr>
          <p:nvPr/>
        </p:nvCxnSpPr>
        <p:spPr bwMode="auto">
          <a:xfrm>
            <a:off x="835200" y="5596008"/>
            <a:ext cx="6480000" cy="0"/>
          </a:xfrm>
          <a:prstGeom prst="straightConnector1">
            <a:avLst/>
          </a:prstGeom>
          <a:noFill/>
          <a:ln w="28575">
            <a:solidFill>
              <a:srgbClr val="000000"/>
            </a:solidFill>
            <a:round/>
            <a:headEnd type="oval" w="med" len="med"/>
            <a:tailEnd type="oval" w="med" len="med"/>
          </a:ln>
        </p:spPr>
      </p:cxnSp>
      <p:sp>
        <p:nvSpPr>
          <p:cNvPr id="10" name="Text Box 1"/>
          <p:cNvSpPr txBox="1">
            <a:spLocks noChangeArrowheads="1"/>
          </p:cNvSpPr>
          <p:nvPr/>
        </p:nvSpPr>
        <p:spPr bwMode="auto">
          <a:xfrm>
            <a:off x="2667000" y="4410216"/>
            <a:ext cx="2362200"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AM=MN=NB</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ext Box 1"/>
          <p:cNvSpPr txBox="1">
            <a:spLocks noChangeArrowheads="1"/>
          </p:cNvSpPr>
          <p:nvPr/>
        </p:nvSpPr>
        <p:spPr bwMode="auto">
          <a:xfrm>
            <a:off x="4900543" y="4910208"/>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N</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1"/>
          <p:cNvSpPr txBox="1">
            <a:spLocks noChangeArrowheads="1"/>
          </p:cNvSpPr>
          <p:nvPr/>
        </p:nvSpPr>
        <p:spPr bwMode="auto">
          <a:xfrm>
            <a:off x="7065675" y="4910208"/>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B</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Text Box 1"/>
          <p:cNvSpPr txBox="1">
            <a:spLocks noChangeArrowheads="1"/>
          </p:cNvSpPr>
          <p:nvPr/>
        </p:nvSpPr>
        <p:spPr bwMode="auto">
          <a:xfrm>
            <a:off x="2787868" y="4910208"/>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M</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
          <p:cNvSpPr txBox="1">
            <a:spLocks noChangeArrowheads="1"/>
          </p:cNvSpPr>
          <p:nvPr/>
        </p:nvSpPr>
        <p:spPr bwMode="auto">
          <a:xfrm>
            <a:off x="1600200" y="5596008"/>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Text Box 1"/>
          <p:cNvSpPr txBox="1">
            <a:spLocks noChangeArrowheads="1"/>
          </p:cNvSpPr>
          <p:nvPr/>
        </p:nvSpPr>
        <p:spPr bwMode="auto">
          <a:xfrm>
            <a:off x="3865275" y="5596008"/>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Text Box 1"/>
          <p:cNvSpPr txBox="1">
            <a:spLocks noChangeArrowheads="1"/>
          </p:cNvSpPr>
          <p:nvPr/>
        </p:nvSpPr>
        <p:spPr bwMode="auto">
          <a:xfrm>
            <a:off x="5998875" y="5596008"/>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0" name="Object 2"/>
          <p:cNvGraphicFramePr>
            <a:graphicFrameLocks noChangeAspect="1"/>
          </p:cNvGraphicFramePr>
          <p:nvPr/>
        </p:nvGraphicFramePr>
        <p:xfrm>
          <a:off x="914400" y="4648200"/>
          <a:ext cx="2721882" cy="1295400"/>
        </p:xfrm>
        <a:graphic>
          <a:graphicData uri="http://schemas.openxmlformats.org/presentationml/2006/ole">
            <p:oleObj spid="_x0000_s22530" name="Equation" r:id="rId3" imgW="850680" imgH="393480" progId="Equation.3">
              <p:embed/>
            </p:oleObj>
          </a:graphicData>
        </a:graphic>
      </p:graphicFrame>
      <p:sp>
        <p:nvSpPr>
          <p:cNvPr id="3" name="Rectangle 1"/>
          <p:cNvSpPr>
            <a:spLocks noChangeArrowheads="1"/>
          </p:cNvSpPr>
          <p:nvPr/>
        </p:nvSpPr>
        <p:spPr bwMode="auto">
          <a:xfrm>
            <a:off x="1600200" y="609600"/>
            <a:ext cx="54102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914400" marR="0" lvl="2" indent="0" algn="justLow" defTabSz="914400" rtl="0" eaLnBrk="1" fontAlgn="base" latinLnBrk="0" hangingPunct="1">
              <a:lnSpc>
                <a:spcPct val="100000"/>
              </a:lnSpc>
              <a:spcBef>
                <a:spcPct val="0"/>
              </a:spcBef>
              <a:spcAft>
                <a:spcPct val="0"/>
              </a:spcAft>
              <a:buClrTx/>
              <a:buSzPct val="100000"/>
              <a:tabLst/>
            </a:pPr>
            <a:r>
              <a:rPr lang="en-US" sz="4400" dirty="0" err="1"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Wenner</a:t>
            </a: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 array </a:t>
            </a:r>
          </a:p>
        </p:txBody>
      </p:sp>
      <p:sp>
        <p:nvSpPr>
          <p:cNvPr id="4" name="Rectangle 3"/>
          <p:cNvSpPr>
            <a:spLocks noChangeArrowheads="1"/>
          </p:cNvSpPr>
          <p:nvPr/>
        </p:nvSpPr>
        <p:spPr bwMode="auto">
          <a:xfrm>
            <a:off x="304800" y="3480137"/>
            <a:ext cx="76200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justLow" fontAlgn="base">
              <a:spcBef>
                <a:spcPct val="0"/>
              </a:spcBef>
              <a:spcAft>
                <a:spcPct val="0"/>
              </a:spcAft>
              <a:buFont typeface="Wingdings" pitchFamily="2" charset="2"/>
              <a:buChar char="v"/>
            </a:pPr>
            <a:r>
              <a:rPr lang="en-US" sz="2000" b="1" i="1" dirty="0" smtClean="0">
                <a:solidFill>
                  <a:schemeClr val="accent5">
                    <a:lumMod val="25000"/>
                  </a:schemeClr>
                </a:solidFill>
              </a:rPr>
              <a:t>For </a:t>
            </a:r>
            <a:r>
              <a:rPr lang="en-US" sz="2000" b="1" i="1" dirty="0" err="1" smtClean="0">
                <a:solidFill>
                  <a:schemeClr val="accent5">
                    <a:lumMod val="25000"/>
                  </a:schemeClr>
                </a:solidFill>
              </a:rPr>
              <a:t>Wenner</a:t>
            </a:r>
            <a:r>
              <a:rPr lang="en-US" sz="2000" b="1" i="1" dirty="0" smtClean="0">
                <a:solidFill>
                  <a:schemeClr val="accent5">
                    <a:lumMod val="25000"/>
                  </a:schemeClr>
                </a:solidFill>
              </a:rPr>
              <a:t> array, apparent resistivity measured by the equation:</a:t>
            </a:r>
            <a:endParaRPr lang="en-US" sz="2000" b="1" i="1" dirty="0" smtClean="0">
              <a:solidFill>
                <a:schemeClr val="accent5">
                  <a:lumMod val="25000"/>
                </a:schemeClr>
              </a:solidFill>
            </a:endParaRPr>
          </a:p>
          <a:p>
            <a:pPr marL="0" marR="0" lvl="0" indent="457200" algn="justLow" defTabSz="914400" rtl="0" eaLnBrk="1" fontAlgn="base" latinLnBrk="0" hangingPunct="1">
              <a:lnSpc>
                <a:spcPct val="100000"/>
              </a:lnSpc>
              <a:spcBef>
                <a:spcPct val="0"/>
              </a:spcBef>
              <a:spcAft>
                <a:spcPct val="0"/>
              </a:spcAft>
              <a:buClrTx/>
              <a:buSzTx/>
              <a:buFontTx/>
              <a:buNone/>
              <a:tabLst/>
            </a:pPr>
            <a:endParaRPr lang="en-US" sz="2000" b="1" i="1" dirty="0" smtClean="0">
              <a:solidFill>
                <a:schemeClr val="accent5">
                  <a:lumMod val="25000"/>
                </a:schemeClr>
              </a:solidFill>
            </a:endParaRPr>
          </a:p>
        </p:txBody>
      </p:sp>
      <p:sp>
        <p:nvSpPr>
          <p:cNvPr id="5" name="Text Box 1"/>
          <p:cNvSpPr txBox="1">
            <a:spLocks noChangeArrowheads="1"/>
          </p:cNvSpPr>
          <p:nvPr/>
        </p:nvSpPr>
        <p:spPr bwMode="auto">
          <a:xfrm>
            <a:off x="609600" y="1719192"/>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 name="AutoShape 11"/>
          <p:cNvCxnSpPr>
            <a:cxnSpLocks noChangeShapeType="1"/>
          </p:cNvCxnSpPr>
          <p:nvPr/>
        </p:nvCxnSpPr>
        <p:spPr bwMode="auto">
          <a:xfrm>
            <a:off x="2958664" y="2404992"/>
            <a:ext cx="2160000" cy="0"/>
          </a:xfrm>
          <a:prstGeom prst="straightConnector1">
            <a:avLst/>
          </a:prstGeom>
          <a:noFill/>
          <a:ln w="28575">
            <a:solidFill>
              <a:srgbClr val="000000"/>
            </a:solidFill>
            <a:round/>
            <a:headEnd type="oval" w="med" len="med"/>
            <a:tailEnd type="oval" w="med" len="med"/>
          </a:ln>
        </p:spPr>
      </p:cxnSp>
      <p:cxnSp>
        <p:nvCxnSpPr>
          <p:cNvPr id="7" name="AutoShape 12"/>
          <p:cNvCxnSpPr>
            <a:cxnSpLocks noChangeShapeType="1"/>
          </p:cNvCxnSpPr>
          <p:nvPr/>
        </p:nvCxnSpPr>
        <p:spPr bwMode="auto">
          <a:xfrm>
            <a:off x="835200" y="2404992"/>
            <a:ext cx="6480000" cy="0"/>
          </a:xfrm>
          <a:prstGeom prst="straightConnector1">
            <a:avLst/>
          </a:prstGeom>
          <a:noFill/>
          <a:ln w="28575">
            <a:solidFill>
              <a:srgbClr val="000000"/>
            </a:solidFill>
            <a:round/>
            <a:headEnd type="oval" w="med" len="med"/>
            <a:tailEnd type="oval" w="med" len="med"/>
          </a:ln>
        </p:spPr>
      </p:cxnSp>
      <p:sp>
        <p:nvSpPr>
          <p:cNvPr id="9" name="Text Box 1"/>
          <p:cNvSpPr txBox="1">
            <a:spLocks noChangeArrowheads="1"/>
          </p:cNvSpPr>
          <p:nvPr/>
        </p:nvSpPr>
        <p:spPr bwMode="auto">
          <a:xfrm>
            <a:off x="4900543" y="1719192"/>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N</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Text Box 1"/>
          <p:cNvSpPr txBox="1">
            <a:spLocks noChangeArrowheads="1"/>
          </p:cNvSpPr>
          <p:nvPr/>
        </p:nvSpPr>
        <p:spPr bwMode="auto">
          <a:xfrm>
            <a:off x="7065675" y="1719192"/>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B</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ext Box 1"/>
          <p:cNvSpPr txBox="1">
            <a:spLocks noChangeArrowheads="1"/>
          </p:cNvSpPr>
          <p:nvPr/>
        </p:nvSpPr>
        <p:spPr bwMode="auto">
          <a:xfrm>
            <a:off x="2787868" y="1719192"/>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M</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1"/>
          <p:cNvSpPr txBox="1">
            <a:spLocks noChangeArrowheads="1"/>
          </p:cNvSpPr>
          <p:nvPr/>
        </p:nvSpPr>
        <p:spPr bwMode="auto">
          <a:xfrm>
            <a:off x="1600200" y="2404992"/>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Text Box 1"/>
          <p:cNvSpPr txBox="1">
            <a:spLocks noChangeArrowheads="1"/>
          </p:cNvSpPr>
          <p:nvPr/>
        </p:nvSpPr>
        <p:spPr bwMode="auto">
          <a:xfrm>
            <a:off x="3865275" y="2404992"/>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
          <p:cNvSpPr txBox="1">
            <a:spLocks noChangeArrowheads="1"/>
          </p:cNvSpPr>
          <p:nvPr/>
        </p:nvSpPr>
        <p:spPr bwMode="auto">
          <a:xfrm>
            <a:off x="5998875" y="2404992"/>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066800"/>
            <a:ext cx="7239000" cy="5632311"/>
          </a:xfrm>
          <a:prstGeom prst="rect">
            <a:avLst/>
          </a:prstGeom>
        </p:spPr>
        <p:txBody>
          <a:bodyPr wrap="square">
            <a:spAutoFit/>
          </a:bodyPr>
          <a:lstStyle/>
          <a:p>
            <a:pPr marL="457200" indent="-457200" algn="just">
              <a:buFont typeface="+mj-lt"/>
              <a:buAutoNum type="arabicPeriod"/>
            </a:pPr>
            <a:r>
              <a:rPr lang="en-US" sz="2000" b="1" i="1" dirty="0" smtClean="0">
                <a:solidFill>
                  <a:schemeClr val="accent5">
                    <a:lumMod val="25000"/>
                  </a:schemeClr>
                </a:solidFill>
              </a:rPr>
              <a:t>In general, the </a:t>
            </a:r>
            <a:r>
              <a:rPr lang="en-US" sz="2000" b="1" i="1" dirty="0" err="1" smtClean="0">
                <a:solidFill>
                  <a:schemeClr val="accent5">
                    <a:lumMod val="25000"/>
                  </a:schemeClr>
                </a:solidFill>
              </a:rPr>
              <a:t>Wenner</a:t>
            </a:r>
            <a:r>
              <a:rPr lang="en-US" sz="2000" b="1" i="1" dirty="0" smtClean="0">
                <a:solidFill>
                  <a:schemeClr val="accent5">
                    <a:lumMod val="25000"/>
                  </a:schemeClr>
                </a:solidFill>
              </a:rPr>
              <a:t> is good in resolving vertical changes (i.e. </a:t>
            </a:r>
            <a:r>
              <a:rPr lang="en-US" sz="2000" b="1" i="1" dirty="0" smtClean="0">
                <a:solidFill>
                  <a:schemeClr val="accent5">
                    <a:lumMod val="25000"/>
                  </a:schemeClr>
                </a:solidFill>
              </a:rPr>
              <a:t>horizontal </a:t>
            </a:r>
            <a:r>
              <a:rPr lang="en-US" sz="2000" b="1" i="1" dirty="0" smtClean="0">
                <a:solidFill>
                  <a:schemeClr val="accent5">
                    <a:lumMod val="25000"/>
                  </a:schemeClr>
                </a:solidFill>
              </a:rPr>
              <a:t>structures).</a:t>
            </a:r>
          </a:p>
          <a:p>
            <a:pPr marL="457200" indent="-457200" algn="just">
              <a:buFont typeface="+mj-lt"/>
              <a:buAutoNum type="arabicPeriod"/>
            </a:pPr>
            <a:r>
              <a:rPr lang="en-US" sz="2000" b="1" i="1" dirty="0" smtClean="0">
                <a:solidFill>
                  <a:schemeClr val="accent5">
                    <a:lumMod val="25000"/>
                  </a:schemeClr>
                </a:solidFill>
              </a:rPr>
              <a:t>Relatively </a:t>
            </a:r>
            <a:r>
              <a:rPr lang="en-US" sz="2000" b="1" i="1" dirty="0" smtClean="0">
                <a:solidFill>
                  <a:schemeClr val="accent5">
                    <a:lumMod val="25000"/>
                  </a:schemeClr>
                </a:solidFill>
              </a:rPr>
              <a:t>poor in detecting horizontal changes (i.e. narrow vertical structures). </a:t>
            </a:r>
            <a:endParaRPr lang="en-US" sz="2000" b="1" i="1" dirty="0" smtClean="0">
              <a:solidFill>
                <a:schemeClr val="accent5">
                  <a:lumMod val="25000"/>
                </a:schemeClr>
              </a:solidFill>
            </a:endParaRPr>
          </a:p>
          <a:p>
            <a:pPr marL="457200" indent="-457200" algn="just">
              <a:buFont typeface="+mj-lt"/>
              <a:buAutoNum type="arabicPeriod"/>
            </a:pPr>
            <a:r>
              <a:rPr lang="en-US" sz="2000" b="1" i="1" dirty="0" smtClean="0">
                <a:solidFill>
                  <a:schemeClr val="accent5">
                    <a:lumMod val="25000"/>
                  </a:schemeClr>
                </a:solidFill>
              </a:rPr>
              <a:t>The </a:t>
            </a:r>
            <a:r>
              <a:rPr lang="en-US" sz="2000" b="1" i="1" dirty="0" smtClean="0">
                <a:solidFill>
                  <a:schemeClr val="accent5">
                    <a:lumMod val="25000"/>
                  </a:schemeClr>
                </a:solidFill>
              </a:rPr>
              <a:t>median depth of investigation for the </a:t>
            </a:r>
            <a:r>
              <a:rPr lang="en-US" sz="2000" b="1" i="1" dirty="0" err="1" smtClean="0">
                <a:solidFill>
                  <a:schemeClr val="accent5">
                    <a:lumMod val="25000"/>
                  </a:schemeClr>
                </a:solidFill>
              </a:rPr>
              <a:t>Wenner</a:t>
            </a:r>
            <a:r>
              <a:rPr lang="en-US" sz="2000" b="1" i="1" dirty="0" smtClean="0">
                <a:solidFill>
                  <a:schemeClr val="accent5">
                    <a:lumMod val="25000"/>
                  </a:schemeClr>
                </a:solidFill>
              </a:rPr>
              <a:t> Alpha array is approximately 0.5 times the “a” spacing used. Compared to other arrays, the </a:t>
            </a:r>
            <a:r>
              <a:rPr lang="en-US" sz="2000" b="1" i="1" dirty="0" err="1" smtClean="0">
                <a:solidFill>
                  <a:schemeClr val="accent5">
                    <a:lumMod val="25000"/>
                  </a:schemeClr>
                </a:solidFill>
              </a:rPr>
              <a:t>Wenner</a:t>
            </a:r>
            <a:r>
              <a:rPr lang="en-US" sz="2000" b="1" i="1" dirty="0" smtClean="0">
                <a:solidFill>
                  <a:schemeClr val="accent5">
                    <a:lumMod val="25000"/>
                  </a:schemeClr>
                </a:solidFill>
              </a:rPr>
              <a:t> </a:t>
            </a:r>
            <a:r>
              <a:rPr lang="en-US" sz="2000" b="1" i="1" dirty="0" smtClean="0">
                <a:solidFill>
                  <a:schemeClr val="accent5">
                    <a:lumMod val="25000"/>
                  </a:schemeClr>
                </a:solidFill>
              </a:rPr>
              <a:t>array </a:t>
            </a:r>
            <a:r>
              <a:rPr lang="en-US" sz="2000" b="1" i="1" dirty="0" smtClean="0">
                <a:solidFill>
                  <a:schemeClr val="accent5">
                    <a:lumMod val="25000"/>
                  </a:schemeClr>
                </a:solidFill>
              </a:rPr>
              <a:t>has a moderate depth of investigation. </a:t>
            </a:r>
            <a:endParaRPr lang="en-US" sz="2000" b="1" i="1" dirty="0" smtClean="0">
              <a:solidFill>
                <a:schemeClr val="accent5">
                  <a:lumMod val="25000"/>
                </a:schemeClr>
              </a:solidFill>
            </a:endParaRPr>
          </a:p>
          <a:p>
            <a:pPr marL="457200" indent="-457200" algn="just">
              <a:buFont typeface="+mj-lt"/>
              <a:buAutoNum type="arabicPeriod"/>
            </a:pPr>
            <a:r>
              <a:rPr lang="en-US" sz="2000" b="1" i="1" dirty="0" smtClean="0">
                <a:solidFill>
                  <a:schemeClr val="accent5">
                    <a:lumMod val="25000"/>
                  </a:schemeClr>
                </a:solidFill>
              </a:rPr>
              <a:t>The </a:t>
            </a:r>
            <a:r>
              <a:rPr lang="en-US" sz="2000" b="1" i="1" dirty="0" smtClean="0">
                <a:solidFill>
                  <a:schemeClr val="accent5">
                    <a:lumMod val="25000"/>
                  </a:schemeClr>
                </a:solidFill>
              </a:rPr>
              <a:t>signal strength is inversely proportional to the geometric factor used to calculate the apparent resistivity value for the </a:t>
            </a:r>
            <a:r>
              <a:rPr lang="en-US" sz="2000" b="1" i="1" dirty="0" smtClean="0">
                <a:solidFill>
                  <a:schemeClr val="accent5">
                    <a:lumMod val="25000"/>
                  </a:schemeClr>
                </a:solidFill>
              </a:rPr>
              <a:t>array. </a:t>
            </a:r>
          </a:p>
          <a:p>
            <a:pPr marL="457200" indent="-457200" algn="just">
              <a:buFont typeface="+mj-lt"/>
              <a:buAutoNum type="arabicPeriod"/>
            </a:pPr>
            <a:r>
              <a:rPr lang="en-US" sz="2000" b="1" i="1" dirty="0" smtClean="0">
                <a:solidFill>
                  <a:schemeClr val="accent5">
                    <a:lumMod val="25000"/>
                  </a:schemeClr>
                </a:solidFill>
              </a:rPr>
              <a:t>The </a:t>
            </a:r>
            <a:r>
              <a:rPr lang="en-US" sz="2000" b="1" i="1" dirty="0" smtClean="0">
                <a:solidFill>
                  <a:schemeClr val="accent5">
                    <a:lumMod val="25000"/>
                  </a:schemeClr>
                </a:solidFill>
              </a:rPr>
              <a:t>geometric factor for the </a:t>
            </a:r>
            <a:r>
              <a:rPr lang="en-US" sz="2000" b="1" i="1" dirty="0" err="1" smtClean="0">
                <a:solidFill>
                  <a:schemeClr val="accent5">
                    <a:lumMod val="25000"/>
                  </a:schemeClr>
                </a:solidFill>
              </a:rPr>
              <a:t>Wenner</a:t>
            </a:r>
            <a:r>
              <a:rPr lang="en-US" sz="2000" b="1" i="1" dirty="0" smtClean="0">
                <a:solidFill>
                  <a:schemeClr val="accent5">
                    <a:lumMod val="25000"/>
                  </a:schemeClr>
                </a:solidFill>
              </a:rPr>
              <a:t> array is </a:t>
            </a:r>
            <a:r>
              <a:rPr lang="en-US" sz="2000" b="1" i="1" dirty="0" smtClean="0">
                <a:solidFill>
                  <a:schemeClr val="accent5">
                    <a:lumMod val="25000"/>
                  </a:schemeClr>
                </a:solidFill>
              </a:rPr>
              <a:t>2</a:t>
            </a:r>
            <a:r>
              <a:rPr lang="el-GR" sz="2000" b="1" i="1" dirty="0" smtClean="0">
                <a:solidFill>
                  <a:schemeClr val="accent5">
                    <a:lumMod val="25000"/>
                  </a:schemeClr>
                </a:solidFill>
              </a:rPr>
              <a:t>π</a:t>
            </a:r>
            <a:r>
              <a:rPr lang="en-US" sz="2000" b="1" i="1" dirty="0" smtClean="0">
                <a:solidFill>
                  <a:schemeClr val="accent5">
                    <a:lumMod val="25000"/>
                  </a:schemeClr>
                </a:solidFill>
              </a:rPr>
              <a:t>a</a:t>
            </a:r>
            <a:r>
              <a:rPr lang="en-US" sz="2000" b="1" i="1" dirty="0" smtClean="0">
                <a:solidFill>
                  <a:schemeClr val="accent5">
                    <a:lumMod val="25000"/>
                  </a:schemeClr>
                </a:solidFill>
              </a:rPr>
              <a:t>. This is smaller than the geometric factor for other arrays. </a:t>
            </a:r>
            <a:endParaRPr lang="en-US" sz="2000" b="1" i="1" dirty="0" smtClean="0">
              <a:solidFill>
                <a:schemeClr val="accent5">
                  <a:lumMod val="25000"/>
                </a:schemeClr>
              </a:solidFill>
            </a:endParaRPr>
          </a:p>
          <a:p>
            <a:pPr marL="457200" indent="-457200" algn="just">
              <a:buFont typeface="+mj-lt"/>
              <a:buAutoNum type="arabicPeriod"/>
            </a:pPr>
            <a:r>
              <a:rPr lang="en-US" sz="2000" b="1" i="1" dirty="0" smtClean="0">
                <a:solidFill>
                  <a:schemeClr val="accent5">
                    <a:lumMod val="25000"/>
                  </a:schemeClr>
                </a:solidFill>
              </a:rPr>
              <a:t>Among </a:t>
            </a:r>
            <a:r>
              <a:rPr lang="en-US" sz="2000" b="1" i="1" dirty="0" smtClean="0">
                <a:solidFill>
                  <a:schemeClr val="accent5">
                    <a:lumMod val="25000"/>
                  </a:schemeClr>
                </a:solidFill>
              </a:rPr>
              <a:t>the common arrays, the </a:t>
            </a:r>
            <a:r>
              <a:rPr lang="en-US" sz="2000" b="1" i="1" dirty="0" err="1" smtClean="0">
                <a:solidFill>
                  <a:schemeClr val="accent5">
                    <a:lumMod val="25000"/>
                  </a:schemeClr>
                </a:solidFill>
              </a:rPr>
              <a:t>Wenner</a:t>
            </a:r>
            <a:r>
              <a:rPr lang="en-US" sz="2000" b="1" i="1" dirty="0" smtClean="0">
                <a:solidFill>
                  <a:schemeClr val="accent5">
                    <a:lumMod val="25000"/>
                  </a:schemeClr>
                </a:solidFill>
              </a:rPr>
              <a:t> array has the strongest signal strength. </a:t>
            </a:r>
            <a:r>
              <a:rPr lang="en-US" sz="2000" b="1" i="1" dirty="0" smtClean="0">
                <a:solidFill>
                  <a:schemeClr val="accent5">
                    <a:lumMod val="25000"/>
                  </a:schemeClr>
                </a:solidFill>
              </a:rPr>
              <a:t>This can be an important factor if the survey is carried in areas with high background </a:t>
            </a:r>
            <a:r>
              <a:rPr lang="en-US" sz="2000" b="1" i="1" dirty="0" smtClean="0">
                <a:solidFill>
                  <a:schemeClr val="accent5">
                    <a:lumMod val="25000"/>
                  </a:schemeClr>
                </a:solidFill>
              </a:rPr>
              <a:t>noise. </a:t>
            </a:r>
            <a:endParaRPr lang="ar-IQ" sz="2000" b="1" i="1" dirty="0" smtClean="0">
              <a:solidFill>
                <a:schemeClr val="accent5">
                  <a:lumMod val="25000"/>
                </a:schemeClr>
              </a:solidFill>
            </a:endParaRPr>
          </a:p>
        </p:txBody>
      </p:sp>
      <p:sp>
        <p:nvSpPr>
          <p:cNvPr id="3" name="Rectangle 1"/>
          <p:cNvSpPr>
            <a:spLocks noChangeArrowheads="1"/>
          </p:cNvSpPr>
          <p:nvPr/>
        </p:nvSpPr>
        <p:spPr bwMode="auto">
          <a:xfrm>
            <a:off x="533400" y="304800"/>
            <a:ext cx="69342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914400" marR="0" lvl="2" indent="0" algn="justLow" defTabSz="914400" rtl="0" eaLnBrk="1" fontAlgn="base" latinLnBrk="0" hangingPunct="1">
              <a:lnSpc>
                <a:spcPct val="100000"/>
              </a:lnSpc>
              <a:spcBef>
                <a:spcPct val="0"/>
              </a:spcBef>
              <a:spcAft>
                <a:spcPct val="0"/>
              </a:spcAft>
              <a:buClrTx/>
              <a:buSzPct val="100000"/>
              <a:tabLst/>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Properties of </a:t>
            </a:r>
            <a:r>
              <a:rPr lang="en-US" sz="4400" dirty="0" err="1"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Wenner</a:t>
            </a: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 </a:t>
            </a: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array </a:t>
            </a: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1143000" y="609600"/>
            <a:ext cx="54102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914400" marR="0" lvl="2" indent="0" algn="justLow" defTabSz="914400" rtl="0" eaLnBrk="1" fontAlgn="base" latinLnBrk="0" hangingPunct="1">
              <a:lnSpc>
                <a:spcPct val="100000"/>
              </a:lnSpc>
              <a:spcBef>
                <a:spcPct val="0"/>
              </a:spcBef>
              <a:spcAft>
                <a:spcPct val="0"/>
              </a:spcAft>
              <a:buClrTx/>
              <a:buSzPct val="100000"/>
              <a:tabLst/>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Schlumberger array </a:t>
            </a:r>
          </a:p>
        </p:txBody>
      </p:sp>
      <p:sp>
        <p:nvSpPr>
          <p:cNvPr id="15362" name="Rectangle 2"/>
          <p:cNvSpPr>
            <a:spLocks noChangeArrowheads="1"/>
          </p:cNvSpPr>
          <p:nvPr/>
        </p:nvSpPr>
        <p:spPr bwMode="auto">
          <a:xfrm>
            <a:off x="304800" y="1677888"/>
            <a:ext cx="762000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0" eaLnBrk="1" fontAlgn="base" latinLnBrk="0" hangingPunct="1">
              <a:lnSpc>
                <a:spcPct val="100000"/>
              </a:lnSpc>
              <a:spcBef>
                <a:spcPct val="0"/>
              </a:spcBef>
              <a:spcAft>
                <a:spcPct val="0"/>
              </a:spcAft>
              <a:buClrTx/>
              <a:buSzTx/>
              <a:buFontTx/>
              <a:buNone/>
              <a:tabLst/>
            </a:pPr>
            <a:r>
              <a:rPr lang="en-US" sz="2000" b="1" i="1" dirty="0" smtClean="0">
                <a:solidFill>
                  <a:schemeClr val="accent5">
                    <a:lumMod val="25000"/>
                  </a:schemeClr>
                </a:solidFill>
              </a:rPr>
              <a:t>It is the most commonly used arrangement, and was developed by Conrad Schlumberger. Like most of the standard arrays it is collinear and symmetrical. The particular feature of the Schlumberger array is that the potential electrode spacing (MN) is very much smaller (about 1/5 to 1/6) than the current electrode </a:t>
            </a:r>
            <a:r>
              <a:rPr lang="en-US" sz="2000" b="1" i="1" dirty="0" smtClean="0">
                <a:solidFill>
                  <a:schemeClr val="accent5">
                    <a:lumMod val="25000"/>
                  </a:schemeClr>
                </a:solidFill>
              </a:rPr>
              <a:t>spacing (AB).</a:t>
            </a:r>
            <a:endParaRPr lang="en-US" sz="2000" b="1" i="1" dirty="0" smtClean="0">
              <a:solidFill>
                <a:schemeClr val="accent5">
                  <a:lumMod val="25000"/>
                </a:schemeClr>
              </a:solidFill>
            </a:endParaRPr>
          </a:p>
        </p:txBody>
      </p:sp>
      <p:grpSp>
        <p:nvGrpSpPr>
          <p:cNvPr id="26" name="Group 25"/>
          <p:cNvGrpSpPr/>
          <p:nvPr/>
        </p:nvGrpSpPr>
        <p:grpSpPr>
          <a:xfrm>
            <a:off x="1137841" y="4038600"/>
            <a:ext cx="6198284" cy="1447800"/>
            <a:chOff x="1137841" y="4267200"/>
            <a:chExt cx="6198284" cy="1447800"/>
          </a:xfrm>
        </p:grpSpPr>
        <p:sp>
          <p:nvSpPr>
            <p:cNvPr id="2049" name="Text Box 1"/>
            <p:cNvSpPr txBox="1">
              <a:spLocks noChangeArrowheads="1"/>
            </p:cNvSpPr>
            <p:nvPr/>
          </p:nvSpPr>
          <p:spPr bwMode="auto">
            <a:xfrm>
              <a:off x="1137841" y="49530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059" name="AutoShape 11"/>
            <p:cNvCxnSpPr>
              <a:cxnSpLocks noChangeShapeType="1"/>
            </p:cNvCxnSpPr>
            <p:nvPr/>
          </p:nvCxnSpPr>
          <p:spPr bwMode="auto">
            <a:xfrm>
              <a:off x="3720600" y="5715000"/>
              <a:ext cx="1080000" cy="0"/>
            </a:xfrm>
            <a:prstGeom prst="straightConnector1">
              <a:avLst/>
            </a:prstGeom>
            <a:noFill/>
            <a:ln w="28575">
              <a:solidFill>
                <a:srgbClr val="000000"/>
              </a:solidFill>
              <a:round/>
              <a:headEnd type="oval" w="med" len="med"/>
              <a:tailEnd type="oval" w="med" len="med"/>
            </a:ln>
          </p:spPr>
        </p:cxnSp>
        <p:cxnSp>
          <p:nvCxnSpPr>
            <p:cNvPr id="2060" name="AutoShape 12"/>
            <p:cNvCxnSpPr>
              <a:cxnSpLocks noChangeShapeType="1"/>
            </p:cNvCxnSpPr>
            <p:nvPr/>
          </p:nvCxnSpPr>
          <p:spPr bwMode="auto">
            <a:xfrm>
              <a:off x="1371600" y="5715000"/>
              <a:ext cx="5760000" cy="0"/>
            </a:xfrm>
            <a:prstGeom prst="straightConnector1">
              <a:avLst/>
            </a:prstGeom>
            <a:noFill/>
            <a:ln w="28575">
              <a:solidFill>
                <a:srgbClr val="000000"/>
              </a:solidFill>
              <a:round/>
              <a:headEnd type="oval" w="med" len="med"/>
              <a:tailEnd type="oval" w="med" len="med"/>
            </a:ln>
          </p:spPr>
        </p:cxnSp>
        <p:sp>
          <p:nvSpPr>
            <p:cNvPr id="22" name="Text Box 1"/>
            <p:cNvSpPr txBox="1">
              <a:spLocks noChangeArrowheads="1"/>
            </p:cNvSpPr>
            <p:nvPr/>
          </p:nvSpPr>
          <p:spPr bwMode="auto">
            <a:xfrm>
              <a:off x="2819400" y="4267200"/>
              <a:ext cx="2362200"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AM=BN&gt;&gt;MN</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3" name="Text Box 1"/>
            <p:cNvSpPr txBox="1">
              <a:spLocks noChangeArrowheads="1"/>
            </p:cNvSpPr>
            <p:nvPr/>
          </p:nvSpPr>
          <p:spPr bwMode="auto">
            <a:xfrm>
              <a:off x="4519543" y="49530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N</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Text Box 1"/>
            <p:cNvSpPr txBox="1">
              <a:spLocks noChangeArrowheads="1"/>
            </p:cNvSpPr>
            <p:nvPr/>
          </p:nvSpPr>
          <p:spPr bwMode="auto">
            <a:xfrm>
              <a:off x="6934200" y="49530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B</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5" name="Text Box 1"/>
            <p:cNvSpPr txBox="1">
              <a:spLocks noChangeArrowheads="1"/>
            </p:cNvSpPr>
            <p:nvPr/>
          </p:nvSpPr>
          <p:spPr bwMode="auto">
            <a:xfrm>
              <a:off x="3560475" y="49530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M</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gr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a:off x="304800" y="3276600"/>
            <a:ext cx="76200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justLow" fontAlgn="base">
              <a:spcBef>
                <a:spcPct val="0"/>
              </a:spcBef>
              <a:spcAft>
                <a:spcPct val="0"/>
              </a:spcAft>
              <a:buFont typeface="Wingdings" pitchFamily="2" charset="2"/>
              <a:buChar char="v"/>
            </a:pPr>
            <a:r>
              <a:rPr lang="en-US" sz="2000" b="1" i="1" dirty="0" smtClean="0">
                <a:solidFill>
                  <a:schemeClr val="accent5">
                    <a:lumMod val="25000"/>
                  </a:schemeClr>
                </a:solidFill>
              </a:rPr>
              <a:t>To compute the expression for apparent resistivity for this </a:t>
            </a:r>
            <a:r>
              <a:rPr lang="en-US" sz="2000" b="1" i="1" dirty="0" smtClean="0">
                <a:solidFill>
                  <a:schemeClr val="accent5">
                    <a:lumMod val="25000"/>
                  </a:schemeClr>
                </a:solidFill>
              </a:rPr>
              <a:t>array:</a:t>
            </a:r>
            <a:endParaRPr lang="en-US" sz="2000" b="1" i="1" dirty="0" smtClean="0">
              <a:solidFill>
                <a:schemeClr val="accent5">
                  <a:lumMod val="25000"/>
                </a:schemeClr>
              </a:solidFill>
            </a:endParaRPr>
          </a:p>
          <a:p>
            <a:pPr marL="0" marR="0" lvl="0" indent="457200" algn="justLow" defTabSz="914400" rtl="0" eaLnBrk="1" fontAlgn="base" latinLnBrk="0" hangingPunct="1">
              <a:lnSpc>
                <a:spcPct val="100000"/>
              </a:lnSpc>
              <a:spcBef>
                <a:spcPct val="0"/>
              </a:spcBef>
              <a:spcAft>
                <a:spcPct val="0"/>
              </a:spcAft>
              <a:buClrTx/>
              <a:buSzTx/>
              <a:buFontTx/>
              <a:buNone/>
              <a:tabLst/>
            </a:pPr>
            <a:endParaRPr lang="en-US" sz="2000" b="1" i="1" dirty="0" smtClean="0">
              <a:solidFill>
                <a:schemeClr val="accent5">
                  <a:lumMod val="25000"/>
                </a:schemeClr>
              </a:solidFill>
            </a:endParaRPr>
          </a:p>
        </p:txBody>
      </p:sp>
      <p:sp>
        <p:nvSpPr>
          <p:cNvPr id="11" name="Rectangle 1"/>
          <p:cNvSpPr>
            <a:spLocks noChangeArrowheads="1"/>
          </p:cNvSpPr>
          <p:nvPr/>
        </p:nvSpPr>
        <p:spPr bwMode="auto">
          <a:xfrm>
            <a:off x="1143000" y="609600"/>
            <a:ext cx="54102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914400" marR="0" lvl="2" indent="0" algn="justLow" defTabSz="914400" rtl="0" eaLnBrk="1" fontAlgn="base" latinLnBrk="0" hangingPunct="1">
              <a:lnSpc>
                <a:spcPct val="100000"/>
              </a:lnSpc>
              <a:spcBef>
                <a:spcPct val="0"/>
              </a:spcBef>
              <a:spcAft>
                <a:spcPct val="0"/>
              </a:spcAft>
              <a:buClrTx/>
              <a:buSzPct val="100000"/>
              <a:tabLst/>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Schlumberger array </a:t>
            </a:r>
          </a:p>
        </p:txBody>
      </p:sp>
      <p:sp>
        <p:nvSpPr>
          <p:cNvPr id="13" name="Text Box 1"/>
          <p:cNvSpPr txBox="1">
            <a:spLocks noChangeArrowheads="1"/>
          </p:cNvSpPr>
          <p:nvPr/>
        </p:nvSpPr>
        <p:spPr bwMode="auto">
          <a:xfrm>
            <a:off x="990600" y="19050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4" name="AutoShape 11"/>
          <p:cNvCxnSpPr>
            <a:cxnSpLocks noChangeShapeType="1"/>
          </p:cNvCxnSpPr>
          <p:nvPr/>
        </p:nvCxnSpPr>
        <p:spPr bwMode="auto">
          <a:xfrm>
            <a:off x="3573359" y="2667000"/>
            <a:ext cx="1080000" cy="0"/>
          </a:xfrm>
          <a:prstGeom prst="straightConnector1">
            <a:avLst/>
          </a:prstGeom>
          <a:noFill/>
          <a:ln w="28575">
            <a:solidFill>
              <a:srgbClr val="000000"/>
            </a:solidFill>
            <a:round/>
            <a:headEnd type="oval" w="med" len="med"/>
            <a:tailEnd type="oval" w="med" len="med"/>
          </a:ln>
        </p:spPr>
      </p:cxnSp>
      <p:cxnSp>
        <p:nvCxnSpPr>
          <p:cNvPr id="15" name="AutoShape 12"/>
          <p:cNvCxnSpPr>
            <a:cxnSpLocks noChangeShapeType="1"/>
          </p:cNvCxnSpPr>
          <p:nvPr/>
        </p:nvCxnSpPr>
        <p:spPr bwMode="auto">
          <a:xfrm>
            <a:off x="1224359" y="2667000"/>
            <a:ext cx="5760000" cy="0"/>
          </a:xfrm>
          <a:prstGeom prst="straightConnector1">
            <a:avLst/>
          </a:prstGeom>
          <a:noFill/>
          <a:ln w="28575">
            <a:solidFill>
              <a:srgbClr val="000000"/>
            </a:solidFill>
            <a:round/>
            <a:headEnd type="oval" w="med" len="med"/>
            <a:tailEnd type="oval" w="med" len="med"/>
          </a:ln>
        </p:spPr>
      </p:cxnSp>
      <p:sp>
        <p:nvSpPr>
          <p:cNvPr id="17" name="Text Box 1"/>
          <p:cNvSpPr txBox="1">
            <a:spLocks noChangeArrowheads="1"/>
          </p:cNvSpPr>
          <p:nvPr/>
        </p:nvSpPr>
        <p:spPr bwMode="auto">
          <a:xfrm>
            <a:off x="4372302" y="19050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N</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Text Box 1"/>
          <p:cNvSpPr txBox="1">
            <a:spLocks noChangeArrowheads="1"/>
          </p:cNvSpPr>
          <p:nvPr/>
        </p:nvSpPr>
        <p:spPr bwMode="auto">
          <a:xfrm>
            <a:off x="6786959" y="19050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B</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9" name="Text Box 1"/>
          <p:cNvSpPr txBox="1">
            <a:spLocks noChangeArrowheads="1"/>
          </p:cNvSpPr>
          <p:nvPr/>
        </p:nvSpPr>
        <p:spPr bwMode="auto">
          <a:xfrm>
            <a:off x="3413234" y="1905000"/>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M</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080" name="Object 8"/>
          <p:cNvGraphicFramePr>
            <a:graphicFrameLocks noChangeAspect="1"/>
          </p:cNvGraphicFramePr>
          <p:nvPr/>
        </p:nvGraphicFramePr>
        <p:xfrm>
          <a:off x="941388" y="3886200"/>
          <a:ext cx="3859212" cy="1295400"/>
        </p:xfrm>
        <a:graphic>
          <a:graphicData uri="http://schemas.openxmlformats.org/presentationml/2006/ole">
            <p:oleObj spid="_x0000_s3080" name="Equation" r:id="rId3" imgW="1206360" imgH="393480" progId="Equation.3">
              <p:embed/>
            </p:oleObj>
          </a:graphicData>
        </a:graphic>
      </p:graphicFrame>
      <p:sp>
        <p:nvSpPr>
          <p:cNvPr id="21" name="Text Box 1"/>
          <p:cNvSpPr txBox="1">
            <a:spLocks noChangeArrowheads="1"/>
          </p:cNvSpPr>
          <p:nvPr/>
        </p:nvSpPr>
        <p:spPr bwMode="auto">
          <a:xfrm>
            <a:off x="3915102" y="2680136"/>
            <a:ext cx="401925" cy="423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2" name="Object 8"/>
          <p:cNvGraphicFramePr>
            <a:graphicFrameLocks noChangeAspect="1"/>
          </p:cNvGraphicFramePr>
          <p:nvPr/>
        </p:nvGraphicFramePr>
        <p:xfrm>
          <a:off x="914401" y="5625191"/>
          <a:ext cx="1371600" cy="470809"/>
        </p:xfrm>
        <a:graphic>
          <a:graphicData uri="http://schemas.openxmlformats.org/presentationml/2006/ole">
            <p:oleObj spid="_x0000_s3081" name="Equation" r:id="rId4" imgW="533160" imgH="177480" progId="Equation.3">
              <p:embed/>
            </p:oleObj>
          </a:graphicData>
        </a:graphic>
      </p:graphicFrame>
      <p:graphicFrame>
        <p:nvGraphicFramePr>
          <p:cNvPr id="23" name="Object 8"/>
          <p:cNvGraphicFramePr>
            <a:graphicFrameLocks noChangeAspect="1"/>
          </p:cNvGraphicFramePr>
          <p:nvPr/>
        </p:nvGraphicFramePr>
        <p:xfrm>
          <a:off x="2830512" y="5378668"/>
          <a:ext cx="1436688" cy="1044575"/>
        </p:xfrm>
        <a:graphic>
          <a:graphicData uri="http://schemas.openxmlformats.org/presentationml/2006/ole">
            <p:oleObj spid="_x0000_s3082" name="Equation" r:id="rId5" imgW="558720" imgH="393480" progId="Equation.3">
              <p:embed/>
            </p:oleObj>
          </a:graphicData>
        </a:graphic>
      </p:graphicFrame>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6200" y="228600"/>
            <a:ext cx="77724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914400" marR="0" lvl="2" indent="0" algn="justLow" defTabSz="914400" rtl="0" eaLnBrk="1" fontAlgn="base" latinLnBrk="0" hangingPunct="1">
              <a:lnSpc>
                <a:spcPct val="100000"/>
              </a:lnSpc>
              <a:spcBef>
                <a:spcPct val="0"/>
              </a:spcBef>
              <a:spcAft>
                <a:spcPct val="0"/>
              </a:spcAft>
              <a:buClrTx/>
              <a:buSzPct val="100000"/>
              <a:tabLst/>
            </a:pP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Properties of Schlumberger </a:t>
            </a:r>
            <a:r>
              <a:rPr lang="en-US" sz="4400" dirty="0" smtClean="0">
                <a:solidFill>
                  <a:schemeClr val="tx2">
                    <a:satMod val="130000"/>
                  </a:schemeClr>
                </a:solidFill>
                <a:effectLst>
                  <a:outerShdw blurRad="50000" dist="30000" dir="5400000" algn="tl" rotWithShape="0">
                    <a:srgbClr val="000000">
                      <a:alpha val="30000"/>
                    </a:srgbClr>
                  </a:outerShdw>
                </a:effectLst>
                <a:latin typeface="AR ESSENCE" pitchFamily="2" charset="0"/>
                <a:ea typeface="+mj-ea"/>
                <a:cs typeface="+mj-cs"/>
              </a:rPr>
              <a:t>array </a:t>
            </a:r>
          </a:p>
        </p:txBody>
      </p:sp>
      <p:sp>
        <p:nvSpPr>
          <p:cNvPr id="3" name="Rectangle 2"/>
          <p:cNvSpPr/>
          <p:nvPr/>
        </p:nvSpPr>
        <p:spPr>
          <a:xfrm>
            <a:off x="457200" y="1234619"/>
            <a:ext cx="7315200" cy="4708981"/>
          </a:xfrm>
          <a:prstGeom prst="rect">
            <a:avLst/>
          </a:prstGeom>
        </p:spPr>
        <p:txBody>
          <a:bodyPr wrap="square">
            <a:spAutoFit/>
          </a:bodyPr>
          <a:lstStyle/>
          <a:p>
            <a:pPr marL="457200" indent="-457200" algn="just">
              <a:buFont typeface="+mj-lt"/>
              <a:buAutoNum type="arabicPeriod"/>
            </a:pPr>
            <a:r>
              <a:rPr lang="en-US" sz="2000" b="1" i="1" dirty="0" smtClean="0">
                <a:solidFill>
                  <a:schemeClr val="accent5">
                    <a:lumMod val="25000"/>
                  </a:schemeClr>
                </a:solidFill>
              </a:rPr>
              <a:t>Schlumberger </a:t>
            </a:r>
            <a:r>
              <a:rPr lang="en-US" sz="2000" b="1" i="1" dirty="0" smtClean="0">
                <a:solidFill>
                  <a:schemeClr val="accent5">
                    <a:lumMod val="25000"/>
                  </a:schemeClr>
                </a:solidFill>
              </a:rPr>
              <a:t>array is moderately sensitive to both horizontal (for low "n" values) and vertical structures (for high "n" values). </a:t>
            </a:r>
            <a:endParaRPr lang="en-US" sz="2000" b="1" i="1" dirty="0" smtClean="0">
              <a:solidFill>
                <a:schemeClr val="accent5">
                  <a:lumMod val="25000"/>
                </a:schemeClr>
              </a:solidFill>
            </a:endParaRPr>
          </a:p>
          <a:p>
            <a:pPr marL="457200" indent="-457200" algn="just">
              <a:buFont typeface="+mj-lt"/>
              <a:buAutoNum type="arabicPeriod"/>
            </a:pPr>
            <a:r>
              <a:rPr lang="en-US" sz="2000" b="1" i="1" dirty="0" smtClean="0">
                <a:solidFill>
                  <a:schemeClr val="accent5">
                    <a:lumMod val="25000"/>
                  </a:schemeClr>
                </a:solidFill>
              </a:rPr>
              <a:t>In </a:t>
            </a:r>
            <a:r>
              <a:rPr lang="en-US" sz="2000" b="1" i="1" dirty="0" smtClean="0">
                <a:solidFill>
                  <a:schemeClr val="accent5">
                    <a:lumMod val="25000"/>
                  </a:schemeClr>
                </a:solidFill>
              </a:rPr>
              <a:t>areas where both types of geological structures are expected, this array might be a good compromise between the </a:t>
            </a:r>
            <a:r>
              <a:rPr lang="en-US" sz="2000" b="1" i="1" dirty="0" err="1" smtClean="0">
                <a:solidFill>
                  <a:schemeClr val="accent5">
                    <a:lumMod val="25000"/>
                  </a:schemeClr>
                </a:solidFill>
              </a:rPr>
              <a:t>Wenner</a:t>
            </a:r>
            <a:r>
              <a:rPr lang="en-US" sz="2000" b="1" i="1" dirty="0" smtClean="0">
                <a:solidFill>
                  <a:schemeClr val="accent5">
                    <a:lumMod val="25000"/>
                  </a:schemeClr>
                </a:solidFill>
              </a:rPr>
              <a:t> and the dipole-dipole array</a:t>
            </a:r>
            <a:r>
              <a:rPr lang="en-US" sz="2000" b="1" i="1" dirty="0" smtClean="0">
                <a:solidFill>
                  <a:schemeClr val="accent5">
                    <a:lumMod val="25000"/>
                  </a:schemeClr>
                </a:solidFill>
              </a:rPr>
              <a:t>.</a:t>
            </a:r>
          </a:p>
          <a:p>
            <a:pPr marL="457200" indent="-457200" algn="just">
              <a:buFont typeface="+mj-lt"/>
              <a:buAutoNum type="arabicPeriod"/>
            </a:pPr>
            <a:r>
              <a:rPr lang="en-US" sz="2000" b="1" i="1" dirty="0" smtClean="0">
                <a:solidFill>
                  <a:schemeClr val="accent5">
                    <a:lumMod val="25000"/>
                  </a:schemeClr>
                </a:solidFill>
              </a:rPr>
              <a:t>The </a:t>
            </a:r>
            <a:r>
              <a:rPr lang="en-US" sz="2000" b="1" i="1" dirty="0" smtClean="0">
                <a:solidFill>
                  <a:schemeClr val="accent5">
                    <a:lumMod val="25000"/>
                  </a:schemeClr>
                </a:solidFill>
              </a:rPr>
              <a:t>median depth of investigation for this array is about 10% larger than that for the </a:t>
            </a:r>
            <a:r>
              <a:rPr lang="en-US" sz="2000" b="1" i="1" dirty="0" err="1" smtClean="0">
                <a:solidFill>
                  <a:schemeClr val="accent5">
                    <a:lumMod val="25000"/>
                  </a:schemeClr>
                </a:solidFill>
              </a:rPr>
              <a:t>Wenner</a:t>
            </a:r>
            <a:r>
              <a:rPr lang="en-US" sz="2000" b="1" i="1" dirty="0" smtClean="0">
                <a:solidFill>
                  <a:schemeClr val="accent5">
                    <a:lumMod val="25000"/>
                  </a:schemeClr>
                </a:solidFill>
              </a:rPr>
              <a:t> array for the same distance between the outer </a:t>
            </a:r>
            <a:r>
              <a:rPr lang="en-US" sz="2000" b="1" i="1" dirty="0" smtClean="0">
                <a:solidFill>
                  <a:schemeClr val="accent5">
                    <a:lumMod val="25000"/>
                  </a:schemeClr>
                </a:solidFill>
              </a:rPr>
              <a:t>(A </a:t>
            </a:r>
            <a:r>
              <a:rPr lang="en-US" sz="2000" b="1" i="1" dirty="0" smtClean="0">
                <a:solidFill>
                  <a:schemeClr val="accent5">
                    <a:lumMod val="25000"/>
                  </a:schemeClr>
                </a:solidFill>
              </a:rPr>
              <a:t>and </a:t>
            </a:r>
            <a:r>
              <a:rPr lang="en-US" sz="2000" b="1" i="1" dirty="0" smtClean="0">
                <a:solidFill>
                  <a:schemeClr val="accent5">
                    <a:lumMod val="25000"/>
                  </a:schemeClr>
                </a:solidFill>
              </a:rPr>
              <a:t>B) </a:t>
            </a:r>
            <a:r>
              <a:rPr lang="en-US" sz="2000" b="1" i="1" dirty="0" smtClean="0">
                <a:solidFill>
                  <a:schemeClr val="accent5">
                    <a:lumMod val="25000"/>
                  </a:schemeClr>
                </a:solidFill>
              </a:rPr>
              <a:t>electrodes for "n" values greater than 3. </a:t>
            </a:r>
            <a:endParaRPr lang="en-US" sz="2000" b="1" i="1" dirty="0" smtClean="0">
              <a:solidFill>
                <a:schemeClr val="accent5">
                  <a:lumMod val="25000"/>
                </a:schemeClr>
              </a:solidFill>
            </a:endParaRPr>
          </a:p>
          <a:p>
            <a:pPr marL="457200" indent="-457200" algn="just">
              <a:buFont typeface="+mj-lt"/>
              <a:buAutoNum type="arabicPeriod"/>
            </a:pPr>
            <a:r>
              <a:rPr lang="en-US" sz="2000" b="1" i="1" dirty="0" smtClean="0">
                <a:solidFill>
                  <a:schemeClr val="accent5">
                    <a:lumMod val="25000"/>
                  </a:schemeClr>
                </a:solidFill>
              </a:rPr>
              <a:t>The </a:t>
            </a:r>
            <a:r>
              <a:rPr lang="en-US" sz="2000" b="1" i="1" dirty="0" smtClean="0">
                <a:solidFill>
                  <a:schemeClr val="accent5">
                    <a:lumMod val="25000"/>
                  </a:schemeClr>
                </a:solidFill>
              </a:rPr>
              <a:t>signal strength for this array is approximately inversely proportional to the square of the "n" </a:t>
            </a:r>
            <a:r>
              <a:rPr lang="en-US" sz="2000" b="1" i="1" dirty="0" smtClean="0">
                <a:solidFill>
                  <a:schemeClr val="accent5">
                    <a:lumMod val="25000"/>
                  </a:schemeClr>
                </a:solidFill>
              </a:rPr>
              <a:t>value.</a:t>
            </a:r>
          </a:p>
          <a:p>
            <a:pPr marL="457200" indent="-457200" algn="just">
              <a:buFont typeface="+mj-lt"/>
              <a:buAutoNum type="arabicPeriod"/>
            </a:pPr>
            <a:r>
              <a:rPr lang="en-US" sz="2000" b="1" i="1" dirty="0" smtClean="0">
                <a:solidFill>
                  <a:schemeClr val="accent5">
                    <a:lumMod val="25000"/>
                  </a:schemeClr>
                </a:solidFill>
              </a:rPr>
              <a:t>The </a:t>
            </a:r>
            <a:r>
              <a:rPr lang="en-US" sz="2000" b="1" i="1" dirty="0" smtClean="0">
                <a:solidFill>
                  <a:schemeClr val="accent5">
                    <a:lumMod val="25000"/>
                  </a:schemeClr>
                </a:solidFill>
              </a:rPr>
              <a:t>signal strength is weaker than that for the </a:t>
            </a:r>
            <a:r>
              <a:rPr lang="en-US" sz="2000" b="1" i="1" dirty="0" err="1" smtClean="0">
                <a:solidFill>
                  <a:schemeClr val="accent5">
                    <a:lumMod val="25000"/>
                  </a:schemeClr>
                </a:solidFill>
              </a:rPr>
              <a:t>Wenner</a:t>
            </a:r>
            <a:r>
              <a:rPr lang="en-US" sz="2000" b="1" i="1" dirty="0" smtClean="0">
                <a:solidFill>
                  <a:schemeClr val="accent5">
                    <a:lumMod val="25000"/>
                  </a:schemeClr>
                </a:solidFill>
              </a:rPr>
              <a:t> array, but it is higher than the dipole-dipole array and twice that of the pole-dipole. </a:t>
            </a:r>
            <a:endParaRPr lang="ar-IQ" sz="2000" b="1" i="1" dirty="0" smtClean="0">
              <a:solidFill>
                <a:schemeClr val="accent5">
                  <a:lumMod val="25000"/>
                </a:schemeClr>
              </a:solidFill>
            </a:endParaRPr>
          </a:p>
        </p:txBody>
      </p:sp>
    </p:spTree>
  </p:cSld>
  <p:clrMapOvr>
    <a:masterClrMapping/>
  </p:clrMapOvr>
  <p:transition>
    <p:rand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468</TotalTime>
  <Words>795</Words>
  <Application>Microsoft Office PowerPoint</Application>
  <PresentationFormat>On-screen Show (4:3)</PresentationFormat>
  <Paragraphs>92</Paragraphs>
  <Slides>12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Opulent</vt:lpstr>
      <vt:lpstr>Microsoft Equation 3.0</vt:lpstr>
      <vt:lpstr>Electrical Resistivity Method</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Firas</dc:creator>
  <cp:lastModifiedBy>Firas</cp:lastModifiedBy>
  <cp:revision>55</cp:revision>
  <dcterms:created xsi:type="dcterms:W3CDTF">2006-08-16T00:00:00Z</dcterms:created>
  <dcterms:modified xsi:type="dcterms:W3CDTF">2019-03-09T21:24:51Z</dcterms:modified>
</cp:coreProperties>
</file>