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60" r:id="rId5"/>
    <p:sldId id="266" r:id="rId6"/>
    <p:sldId id="262" r:id="rId7"/>
    <p:sldId id="269" r:id="rId8"/>
    <p:sldId id="261" r:id="rId9"/>
    <p:sldId id="263" r:id="rId10"/>
    <p:sldId id="268" r:id="rId11"/>
    <p:sldId id="271" r:id="rId12"/>
    <p:sldId id="264" r:id="rId13"/>
    <p:sldId id="265" r:id="rId14"/>
    <p:sldId id="272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B3F713-6334-4FB3-92D8-DA996D9B50AE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2EB47451-4643-4EB1-9DD5-1992C6753F67}">
      <dgm:prSet phldrT="[Text]" custT="1"/>
      <dgm:spPr>
        <a:solidFill>
          <a:srgbClr val="FF0000"/>
        </a:solidFill>
      </dgm:spPr>
      <dgm:t>
        <a:bodyPr/>
        <a:lstStyle/>
        <a:p>
          <a:pPr rtl="1"/>
          <a:r>
            <a:rPr lang="en-US" sz="3200" dirty="0" smtClean="0"/>
            <a:t>Classification of Porosity</a:t>
          </a:r>
          <a:endParaRPr lang="ar-IQ" sz="3200" dirty="0"/>
        </a:p>
      </dgm:t>
    </dgm:pt>
    <dgm:pt modelId="{CECF567C-8C83-4832-954F-A7E6D2C4B079}" type="parTrans" cxnId="{166E3CDE-4523-45F9-A564-53906AE51055}">
      <dgm:prSet/>
      <dgm:spPr/>
      <dgm:t>
        <a:bodyPr/>
        <a:lstStyle/>
        <a:p>
          <a:pPr rtl="1"/>
          <a:endParaRPr lang="ar-IQ"/>
        </a:p>
      </dgm:t>
    </dgm:pt>
    <dgm:pt modelId="{74B724E0-B290-4331-AEB7-7D5CEE935C6C}" type="sibTrans" cxnId="{166E3CDE-4523-45F9-A564-53906AE51055}">
      <dgm:prSet/>
      <dgm:spPr/>
      <dgm:t>
        <a:bodyPr/>
        <a:lstStyle/>
        <a:p>
          <a:pPr rtl="1"/>
          <a:endParaRPr lang="ar-IQ"/>
        </a:p>
      </dgm:t>
    </dgm:pt>
    <dgm:pt modelId="{7931FB27-ABE8-4E16-B6D6-7B8EF34BF048}">
      <dgm:prSet phldrT="[Text]" custT="1"/>
      <dgm:spPr>
        <a:solidFill>
          <a:schemeClr val="accent5">
            <a:lumMod val="25000"/>
          </a:schemeClr>
        </a:solidFill>
      </dgm:spPr>
      <dgm:t>
        <a:bodyPr/>
        <a:lstStyle/>
        <a:p>
          <a:pPr rtl="1"/>
          <a:r>
            <a:rPr lang="en-US" sz="2400" dirty="0" smtClean="0"/>
            <a:t>Effective Porosity</a:t>
          </a:r>
        </a:p>
        <a:p>
          <a:pPr rtl="1"/>
          <a:r>
            <a:rPr lang="ar-IQ" sz="1400" b="1" u="none" dirty="0" smtClean="0">
              <a:solidFill>
                <a:schemeClr val="bg1"/>
              </a:solidFill>
            </a:rPr>
            <a:t>(</a:t>
          </a:r>
          <a:r>
            <a:rPr lang="en-US" sz="1400" b="1" u="none" dirty="0" smtClean="0">
              <a:solidFill>
                <a:schemeClr val="bg1"/>
              </a:solidFill>
            </a:rPr>
            <a:t>(Inter connection between pores</a:t>
          </a:r>
          <a:endParaRPr lang="ar-IQ" sz="1400" b="1" u="none" dirty="0" smtClean="0">
            <a:solidFill>
              <a:schemeClr val="bg1"/>
            </a:solidFill>
          </a:endParaRPr>
        </a:p>
      </dgm:t>
    </dgm:pt>
    <dgm:pt modelId="{FEB7F291-6570-40A0-A1F3-582532EF81BD}" type="parTrans" cxnId="{3104FB50-E87E-430D-A4C7-20A7E9C85479}">
      <dgm:prSet/>
      <dgm:spPr/>
      <dgm:t>
        <a:bodyPr/>
        <a:lstStyle/>
        <a:p>
          <a:pPr rtl="1"/>
          <a:endParaRPr lang="ar-IQ"/>
        </a:p>
      </dgm:t>
    </dgm:pt>
    <dgm:pt modelId="{94B3C963-7BD3-4170-A670-E5781326E112}" type="sibTrans" cxnId="{3104FB50-E87E-430D-A4C7-20A7E9C85479}">
      <dgm:prSet/>
      <dgm:spPr/>
      <dgm:t>
        <a:bodyPr/>
        <a:lstStyle/>
        <a:p>
          <a:pPr rtl="1"/>
          <a:endParaRPr lang="ar-IQ"/>
        </a:p>
      </dgm:t>
    </dgm:pt>
    <dgm:pt modelId="{40139A3D-3490-4404-A2BD-6300F1AF2E9B}">
      <dgm:prSet phldrT="[Text]" custT="1"/>
      <dgm:spPr>
        <a:solidFill>
          <a:srgbClr val="7030A0"/>
        </a:solidFill>
      </dgm:spPr>
      <dgm:t>
        <a:bodyPr/>
        <a:lstStyle/>
        <a:p>
          <a:pPr rtl="1"/>
          <a:r>
            <a:rPr lang="en-US" sz="2400" dirty="0" smtClean="0"/>
            <a:t>Non Effective Porosity</a:t>
          </a:r>
        </a:p>
        <a:p>
          <a:pPr rtl="1"/>
          <a:r>
            <a:rPr lang="ar-IQ" sz="1400" b="1" u="none" dirty="0" smtClean="0">
              <a:solidFill>
                <a:schemeClr val="bg1"/>
              </a:solidFill>
            </a:rPr>
            <a:t>(</a:t>
          </a:r>
          <a:r>
            <a:rPr lang="en-US" sz="1400" b="1" u="none" dirty="0" smtClean="0">
              <a:solidFill>
                <a:schemeClr val="bg1"/>
              </a:solidFill>
            </a:rPr>
            <a:t>(No Inter connection between pores</a:t>
          </a:r>
          <a:endParaRPr lang="ar-IQ" sz="1400" u="none" dirty="0">
            <a:solidFill>
              <a:schemeClr val="bg1"/>
            </a:solidFill>
          </a:endParaRPr>
        </a:p>
      </dgm:t>
    </dgm:pt>
    <dgm:pt modelId="{47E69AA3-71BC-443E-95F3-A410AD238771}" type="parTrans" cxnId="{0FF1B22E-D093-4C3C-B115-32337BD9E7CC}">
      <dgm:prSet/>
      <dgm:spPr/>
      <dgm:t>
        <a:bodyPr/>
        <a:lstStyle/>
        <a:p>
          <a:pPr rtl="1"/>
          <a:endParaRPr lang="ar-IQ"/>
        </a:p>
      </dgm:t>
    </dgm:pt>
    <dgm:pt modelId="{878F1ED2-6AE7-4475-ABD2-6AEFAD018760}" type="sibTrans" cxnId="{0FF1B22E-D093-4C3C-B115-32337BD9E7CC}">
      <dgm:prSet/>
      <dgm:spPr/>
      <dgm:t>
        <a:bodyPr/>
        <a:lstStyle/>
        <a:p>
          <a:pPr rtl="1"/>
          <a:endParaRPr lang="ar-IQ"/>
        </a:p>
      </dgm:t>
    </dgm:pt>
    <dgm:pt modelId="{7A27B790-F7FE-441F-8DE9-EC01F3743B0F}" type="pres">
      <dgm:prSet presAssocID="{FCB3F713-6334-4FB3-92D8-DA996D9B50A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IQ"/>
        </a:p>
      </dgm:t>
    </dgm:pt>
    <dgm:pt modelId="{57801DE1-6364-4F78-81E9-6806A61151EA}" type="pres">
      <dgm:prSet presAssocID="{2EB47451-4643-4EB1-9DD5-1992C6753F67}" presName="hierRoot1" presStyleCnt="0">
        <dgm:presLayoutVars>
          <dgm:hierBranch val="init"/>
        </dgm:presLayoutVars>
      </dgm:prSet>
      <dgm:spPr/>
    </dgm:pt>
    <dgm:pt modelId="{4B05B208-C360-4F92-8333-8FA1921D4B60}" type="pres">
      <dgm:prSet presAssocID="{2EB47451-4643-4EB1-9DD5-1992C6753F67}" presName="rootComposite1" presStyleCnt="0"/>
      <dgm:spPr/>
    </dgm:pt>
    <dgm:pt modelId="{513FE972-0656-4BB6-AC2A-462882C5A736}" type="pres">
      <dgm:prSet presAssocID="{2EB47451-4643-4EB1-9DD5-1992C6753F67}" presName="rootText1" presStyleLbl="node0" presStyleIdx="0" presStyleCnt="1" custScaleX="198990" custScaleY="75253" custLinFactNeighborX="-14269" custLinFactNeighborY="-22093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91C6532F-EB16-43CF-84EE-AC41A140F2A2}" type="pres">
      <dgm:prSet presAssocID="{2EB47451-4643-4EB1-9DD5-1992C6753F67}" presName="rootConnector1" presStyleLbl="node1" presStyleIdx="0" presStyleCnt="0"/>
      <dgm:spPr/>
      <dgm:t>
        <a:bodyPr/>
        <a:lstStyle/>
        <a:p>
          <a:pPr rtl="1"/>
          <a:endParaRPr lang="ar-IQ"/>
        </a:p>
      </dgm:t>
    </dgm:pt>
    <dgm:pt modelId="{58D84235-1032-40B3-BA17-72EE04FB157C}" type="pres">
      <dgm:prSet presAssocID="{2EB47451-4643-4EB1-9DD5-1992C6753F67}" presName="hierChild2" presStyleCnt="0"/>
      <dgm:spPr/>
    </dgm:pt>
    <dgm:pt modelId="{EBF33699-38E1-4516-91F9-D2A01178622E}" type="pres">
      <dgm:prSet presAssocID="{FEB7F291-6570-40A0-A1F3-582532EF81BD}" presName="Name37" presStyleLbl="parChTrans1D2" presStyleIdx="0" presStyleCnt="2"/>
      <dgm:spPr/>
      <dgm:t>
        <a:bodyPr/>
        <a:lstStyle/>
        <a:p>
          <a:pPr rtl="1"/>
          <a:endParaRPr lang="ar-IQ"/>
        </a:p>
      </dgm:t>
    </dgm:pt>
    <dgm:pt modelId="{9BB386FC-850F-4737-9A8F-84F602479E9F}" type="pres">
      <dgm:prSet presAssocID="{7931FB27-ABE8-4E16-B6D6-7B8EF34BF048}" presName="hierRoot2" presStyleCnt="0">
        <dgm:presLayoutVars>
          <dgm:hierBranch val="init"/>
        </dgm:presLayoutVars>
      </dgm:prSet>
      <dgm:spPr/>
    </dgm:pt>
    <dgm:pt modelId="{CEA20B62-2005-46A9-9C27-85877E5527B8}" type="pres">
      <dgm:prSet presAssocID="{7931FB27-ABE8-4E16-B6D6-7B8EF34BF048}" presName="rootComposite" presStyleCnt="0"/>
      <dgm:spPr/>
    </dgm:pt>
    <dgm:pt modelId="{1A18DB1E-D887-4C55-A69E-6611F12A9B33}" type="pres">
      <dgm:prSet presAssocID="{7931FB27-ABE8-4E16-B6D6-7B8EF34BF048}" presName="rootText" presStyleLbl="node2" presStyleIdx="0" presStyleCnt="2" custScaleX="126364" custLinFactNeighborX="-91" custLinFactNeighborY="5663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DB1398D7-1277-49C2-BA84-3F87DA006793}" type="pres">
      <dgm:prSet presAssocID="{7931FB27-ABE8-4E16-B6D6-7B8EF34BF048}" presName="rootConnector" presStyleLbl="node2" presStyleIdx="0" presStyleCnt="2"/>
      <dgm:spPr/>
      <dgm:t>
        <a:bodyPr/>
        <a:lstStyle/>
        <a:p>
          <a:pPr rtl="1"/>
          <a:endParaRPr lang="ar-IQ"/>
        </a:p>
      </dgm:t>
    </dgm:pt>
    <dgm:pt modelId="{7F9B6EAB-1D66-436D-BF95-D2030A7BFD2E}" type="pres">
      <dgm:prSet presAssocID="{7931FB27-ABE8-4E16-B6D6-7B8EF34BF048}" presName="hierChild4" presStyleCnt="0"/>
      <dgm:spPr/>
    </dgm:pt>
    <dgm:pt modelId="{6345C63E-D0AB-49EC-B3EF-3E55239DB08E}" type="pres">
      <dgm:prSet presAssocID="{7931FB27-ABE8-4E16-B6D6-7B8EF34BF048}" presName="hierChild5" presStyleCnt="0"/>
      <dgm:spPr/>
    </dgm:pt>
    <dgm:pt modelId="{02DC0C34-DC7C-4A9B-A6F3-FDC236F4D617}" type="pres">
      <dgm:prSet presAssocID="{47E69AA3-71BC-443E-95F3-A410AD238771}" presName="Name37" presStyleLbl="parChTrans1D2" presStyleIdx="1" presStyleCnt="2"/>
      <dgm:spPr/>
      <dgm:t>
        <a:bodyPr/>
        <a:lstStyle/>
        <a:p>
          <a:pPr rtl="1"/>
          <a:endParaRPr lang="ar-IQ"/>
        </a:p>
      </dgm:t>
    </dgm:pt>
    <dgm:pt modelId="{A8096322-D8A6-4A0A-BB92-A58725BBCE0B}" type="pres">
      <dgm:prSet presAssocID="{40139A3D-3490-4404-A2BD-6300F1AF2E9B}" presName="hierRoot2" presStyleCnt="0">
        <dgm:presLayoutVars>
          <dgm:hierBranch val="init"/>
        </dgm:presLayoutVars>
      </dgm:prSet>
      <dgm:spPr/>
    </dgm:pt>
    <dgm:pt modelId="{6F773FA2-701E-4CEB-AFA0-6C38A85F5089}" type="pres">
      <dgm:prSet presAssocID="{40139A3D-3490-4404-A2BD-6300F1AF2E9B}" presName="rootComposite" presStyleCnt="0"/>
      <dgm:spPr/>
    </dgm:pt>
    <dgm:pt modelId="{AC66B97D-A2BB-4BA9-BBE0-E5A2AACD9466}" type="pres">
      <dgm:prSet presAssocID="{40139A3D-3490-4404-A2BD-6300F1AF2E9B}" presName="rootText" presStyleLbl="node2" presStyleIdx="1" presStyleCnt="2" custScaleX="152340" custLinFactNeighborX="185" custLinFactNeighborY="5663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52C3D59D-BFF5-490F-85C2-9CCEF8952CAC}" type="pres">
      <dgm:prSet presAssocID="{40139A3D-3490-4404-A2BD-6300F1AF2E9B}" presName="rootConnector" presStyleLbl="node2" presStyleIdx="1" presStyleCnt="2"/>
      <dgm:spPr/>
      <dgm:t>
        <a:bodyPr/>
        <a:lstStyle/>
        <a:p>
          <a:pPr rtl="1"/>
          <a:endParaRPr lang="ar-IQ"/>
        </a:p>
      </dgm:t>
    </dgm:pt>
    <dgm:pt modelId="{042CF922-AA67-470B-A18A-BF109472AC58}" type="pres">
      <dgm:prSet presAssocID="{40139A3D-3490-4404-A2BD-6300F1AF2E9B}" presName="hierChild4" presStyleCnt="0"/>
      <dgm:spPr/>
    </dgm:pt>
    <dgm:pt modelId="{DA64E90E-2364-44D9-A42C-E16C50C0BF35}" type="pres">
      <dgm:prSet presAssocID="{40139A3D-3490-4404-A2BD-6300F1AF2E9B}" presName="hierChild5" presStyleCnt="0"/>
      <dgm:spPr/>
    </dgm:pt>
    <dgm:pt modelId="{E86D5671-A730-4F35-9DC7-0A092E2BD3CE}" type="pres">
      <dgm:prSet presAssocID="{2EB47451-4643-4EB1-9DD5-1992C6753F67}" presName="hierChild3" presStyleCnt="0"/>
      <dgm:spPr/>
    </dgm:pt>
  </dgm:ptLst>
  <dgm:cxnLst>
    <dgm:cxn modelId="{3104FB50-E87E-430D-A4C7-20A7E9C85479}" srcId="{2EB47451-4643-4EB1-9DD5-1992C6753F67}" destId="{7931FB27-ABE8-4E16-B6D6-7B8EF34BF048}" srcOrd="0" destOrd="0" parTransId="{FEB7F291-6570-40A0-A1F3-582532EF81BD}" sibTransId="{94B3C963-7BD3-4170-A670-E5781326E112}"/>
    <dgm:cxn modelId="{42CD59EA-9D88-4B47-B463-E78B43C7A2BC}" type="presOf" srcId="{FCB3F713-6334-4FB3-92D8-DA996D9B50AE}" destId="{7A27B790-F7FE-441F-8DE9-EC01F3743B0F}" srcOrd="0" destOrd="0" presId="urn:microsoft.com/office/officeart/2005/8/layout/orgChart1"/>
    <dgm:cxn modelId="{0FF1B22E-D093-4C3C-B115-32337BD9E7CC}" srcId="{2EB47451-4643-4EB1-9DD5-1992C6753F67}" destId="{40139A3D-3490-4404-A2BD-6300F1AF2E9B}" srcOrd="1" destOrd="0" parTransId="{47E69AA3-71BC-443E-95F3-A410AD238771}" sibTransId="{878F1ED2-6AE7-4475-ABD2-6AEFAD018760}"/>
    <dgm:cxn modelId="{50CBA56B-87A1-46BD-B0F3-AFC8A75540E2}" type="presOf" srcId="{FEB7F291-6570-40A0-A1F3-582532EF81BD}" destId="{EBF33699-38E1-4516-91F9-D2A01178622E}" srcOrd="0" destOrd="0" presId="urn:microsoft.com/office/officeart/2005/8/layout/orgChart1"/>
    <dgm:cxn modelId="{88BB926A-DE49-4888-854D-676FAB1F6E94}" type="presOf" srcId="{2EB47451-4643-4EB1-9DD5-1992C6753F67}" destId="{91C6532F-EB16-43CF-84EE-AC41A140F2A2}" srcOrd="1" destOrd="0" presId="urn:microsoft.com/office/officeart/2005/8/layout/orgChart1"/>
    <dgm:cxn modelId="{64BCC242-78A8-4835-A0C6-80A64E7E34EB}" type="presOf" srcId="{7931FB27-ABE8-4E16-B6D6-7B8EF34BF048}" destId="{DB1398D7-1277-49C2-BA84-3F87DA006793}" srcOrd="1" destOrd="0" presId="urn:microsoft.com/office/officeart/2005/8/layout/orgChart1"/>
    <dgm:cxn modelId="{C87BF4CE-ED7F-43AE-B8FE-B9A772311C19}" type="presOf" srcId="{2EB47451-4643-4EB1-9DD5-1992C6753F67}" destId="{513FE972-0656-4BB6-AC2A-462882C5A736}" srcOrd="0" destOrd="0" presId="urn:microsoft.com/office/officeart/2005/8/layout/orgChart1"/>
    <dgm:cxn modelId="{707045A0-7A98-4A8A-BD85-128D6130FA79}" type="presOf" srcId="{40139A3D-3490-4404-A2BD-6300F1AF2E9B}" destId="{AC66B97D-A2BB-4BA9-BBE0-E5A2AACD9466}" srcOrd="0" destOrd="0" presId="urn:microsoft.com/office/officeart/2005/8/layout/orgChart1"/>
    <dgm:cxn modelId="{975ACF4A-7B31-4697-A70F-D0EA60818C0F}" type="presOf" srcId="{40139A3D-3490-4404-A2BD-6300F1AF2E9B}" destId="{52C3D59D-BFF5-490F-85C2-9CCEF8952CAC}" srcOrd="1" destOrd="0" presId="urn:microsoft.com/office/officeart/2005/8/layout/orgChart1"/>
    <dgm:cxn modelId="{2A4EBA4E-EB68-4575-A854-CFAC34140B48}" type="presOf" srcId="{47E69AA3-71BC-443E-95F3-A410AD238771}" destId="{02DC0C34-DC7C-4A9B-A6F3-FDC236F4D617}" srcOrd="0" destOrd="0" presId="urn:microsoft.com/office/officeart/2005/8/layout/orgChart1"/>
    <dgm:cxn modelId="{166E3CDE-4523-45F9-A564-53906AE51055}" srcId="{FCB3F713-6334-4FB3-92D8-DA996D9B50AE}" destId="{2EB47451-4643-4EB1-9DD5-1992C6753F67}" srcOrd="0" destOrd="0" parTransId="{CECF567C-8C83-4832-954F-A7E6D2C4B079}" sibTransId="{74B724E0-B290-4331-AEB7-7D5CEE935C6C}"/>
    <dgm:cxn modelId="{9DDF49F4-7892-460D-84F4-73F32DBCE276}" type="presOf" srcId="{7931FB27-ABE8-4E16-B6D6-7B8EF34BF048}" destId="{1A18DB1E-D887-4C55-A69E-6611F12A9B33}" srcOrd="0" destOrd="0" presId="urn:microsoft.com/office/officeart/2005/8/layout/orgChart1"/>
    <dgm:cxn modelId="{DB787DFA-6CE1-4E71-A11F-2CA61C4DEB8D}" type="presParOf" srcId="{7A27B790-F7FE-441F-8DE9-EC01F3743B0F}" destId="{57801DE1-6364-4F78-81E9-6806A61151EA}" srcOrd="0" destOrd="0" presId="urn:microsoft.com/office/officeart/2005/8/layout/orgChart1"/>
    <dgm:cxn modelId="{73DEDC33-4228-4383-A3C7-540370808834}" type="presParOf" srcId="{57801DE1-6364-4F78-81E9-6806A61151EA}" destId="{4B05B208-C360-4F92-8333-8FA1921D4B60}" srcOrd="0" destOrd="0" presId="urn:microsoft.com/office/officeart/2005/8/layout/orgChart1"/>
    <dgm:cxn modelId="{0174D341-1E76-48FD-851D-0171502504C7}" type="presParOf" srcId="{4B05B208-C360-4F92-8333-8FA1921D4B60}" destId="{513FE972-0656-4BB6-AC2A-462882C5A736}" srcOrd="0" destOrd="0" presId="urn:microsoft.com/office/officeart/2005/8/layout/orgChart1"/>
    <dgm:cxn modelId="{BDB5A3BC-AB34-4532-8569-3CFCB9ADBD6C}" type="presParOf" srcId="{4B05B208-C360-4F92-8333-8FA1921D4B60}" destId="{91C6532F-EB16-43CF-84EE-AC41A140F2A2}" srcOrd="1" destOrd="0" presId="urn:microsoft.com/office/officeart/2005/8/layout/orgChart1"/>
    <dgm:cxn modelId="{093DFF8A-CC74-4D3F-B9F7-DD525EA0D565}" type="presParOf" srcId="{57801DE1-6364-4F78-81E9-6806A61151EA}" destId="{58D84235-1032-40B3-BA17-72EE04FB157C}" srcOrd="1" destOrd="0" presId="urn:microsoft.com/office/officeart/2005/8/layout/orgChart1"/>
    <dgm:cxn modelId="{922F7F20-2CAF-4ECE-999F-AA982CD517A3}" type="presParOf" srcId="{58D84235-1032-40B3-BA17-72EE04FB157C}" destId="{EBF33699-38E1-4516-91F9-D2A01178622E}" srcOrd="0" destOrd="0" presId="urn:microsoft.com/office/officeart/2005/8/layout/orgChart1"/>
    <dgm:cxn modelId="{6196365B-7747-44D6-8C70-3EA742DC7EA2}" type="presParOf" srcId="{58D84235-1032-40B3-BA17-72EE04FB157C}" destId="{9BB386FC-850F-4737-9A8F-84F602479E9F}" srcOrd="1" destOrd="0" presId="urn:microsoft.com/office/officeart/2005/8/layout/orgChart1"/>
    <dgm:cxn modelId="{62779B52-635E-4EFD-AF9B-20DD6A774C63}" type="presParOf" srcId="{9BB386FC-850F-4737-9A8F-84F602479E9F}" destId="{CEA20B62-2005-46A9-9C27-85877E5527B8}" srcOrd="0" destOrd="0" presId="urn:microsoft.com/office/officeart/2005/8/layout/orgChart1"/>
    <dgm:cxn modelId="{4AEF6D37-C766-4D41-A610-3122282B8F12}" type="presParOf" srcId="{CEA20B62-2005-46A9-9C27-85877E5527B8}" destId="{1A18DB1E-D887-4C55-A69E-6611F12A9B33}" srcOrd="0" destOrd="0" presId="urn:microsoft.com/office/officeart/2005/8/layout/orgChart1"/>
    <dgm:cxn modelId="{B67B9F5D-D4D4-4F7E-8F68-5FC994CAEB62}" type="presParOf" srcId="{CEA20B62-2005-46A9-9C27-85877E5527B8}" destId="{DB1398D7-1277-49C2-BA84-3F87DA006793}" srcOrd="1" destOrd="0" presId="urn:microsoft.com/office/officeart/2005/8/layout/orgChart1"/>
    <dgm:cxn modelId="{8BF8B9D6-FD01-4E26-B7C2-A084F3344C5C}" type="presParOf" srcId="{9BB386FC-850F-4737-9A8F-84F602479E9F}" destId="{7F9B6EAB-1D66-436D-BF95-D2030A7BFD2E}" srcOrd="1" destOrd="0" presId="urn:microsoft.com/office/officeart/2005/8/layout/orgChart1"/>
    <dgm:cxn modelId="{1A0C4755-2129-466E-B73C-F5A9224EE9C9}" type="presParOf" srcId="{9BB386FC-850F-4737-9A8F-84F602479E9F}" destId="{6345C63E-D0AB-49EC-B3EF-3E55239DB08E}" srcOrd="2" destOrd="0" presId="urn:microsoft.com/office/officeart/2005/8/layout/orgChart1"/>
    <dgm:cxn modelId="{CCE42EEC-2118-41E8-8581-F89EC3FABB82}" type="presParOf" srcId="{58D84235-1032-40B3-BA17-72EE04FB157C}" destId="{02DC0C34-DC7C-4A9B-A6F3-FDC236F4D617}" srcOrd="2" destOrd="0" presId="urn:microsoft.com/office/officeart/2005/8/layout/orgChart1"/>
    <dgm:cxn modelId="{58AC626C-2CB6-40B0-A159-466EAE69FF16}" type="presParOf" srcId="{58D84235-1032-40B3-BA17-72EE04FB157C}" destId="{A8096322-D8A6-4A0A-BB92-A58725BBCE0B}" srcOrd="3" destOrd="0" presId="urn:microsoft.com/office/officeart/2005/8/layout/orgChart1"/>
    <dgm:cxn modelId="{4DF55A36-80C0-4506-8D2C-1B5927A53B9F}" type="presParOf" srcId="{A8096322-D8A6-4A0A-BB92-A58725BBCE0B}" destId="{6F773FA2-701E-4CEB-AFA0-6C38A85F5089}" srcOrd="0" destOrd="0" presId="urn:microsoft.com/office/officeart/2005/8/layout/orgChart1"/>
    <dgm:cxn modelId="{04644967-7762-4B71-B931-CA37EE5C717C}" type="presParOf" srcId="{6F773FA2-701E-4CEB-AFA0-6C38A85F5089}" destId="{AC66B97D-A2BB-4BA9-BBE0-E5A2AACD9466}" srcOrd="0" destOrd="0" presId="urn:microsoft.com/office/officeart/2005/8/layout/orgChart1"/>
    <dgm:cxn modelId="{B9558648-D8AE-4F4A-AA49-044CD3FBE20F}" type="presParOf" srcId="{6F773FA2-701E-4CEB-AFA0-6C38A85F5089}" destId="{52C3D59D-BFF5-490F-85C2-9CCEF8952CAC}" srcOrd="1" destOrd="0" presId="urn:microsoft.com/office/officeart/2005/8/layout/orgChart1"/>
    <dgm:cxn modelId="{3166AE6E-FF55-4559-9E72-475202DC4C04}" type="presParOf" srcId="{A8096322-D8A6-4A0A-BB92-A58725BBCE0B}" destId="{042CF922-AA67-470B-A18A-BF109472AC58}" srcOrd="1" destOrd="0" presId="urn:microsoft.com/office/officeart/2005/8/layout/orgChart1"/>
    <dgm:cxn modelId="{1E1AC8AE-F45A-4678-BC57-AC02004F917C}" type="presParOf" srcId="{A8096322-D8A6-4A0A-BB92-A58725BBCE0B}" destId="{DA64E90E-2364-44D9-A42C-E16C50C0BF35}" srcOrd="2" destOrd="0" presId="urn:microsoft.com/office/officeart/2005/8/layout/orgChart1"/>
    <dgm:cxn modelId="{4CCD67CA-4245-411F-8838-F3DD1F69F0E9}" type="presParOf" srcId="{57801DE1-6364-4F78-81E9-6806A61151EA}" destId="{E86D5671-A730-4F35-9DC7-0A092E2BD3C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DC0C34-DC7C-4A9B-A6F3-FDC236F4D617}">
      <dsp:nvSpPr>
        <dsp:cNvPr id="0" name=""/>
        <dsp:cNvSpPr/>
      </dsp:nvSpPr>
      <dsp:spPr>
        <a:xfrm>
          <a:off x="3137366" y="1099030"/>
          <a:ext cx="2036669" cy="805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3335"/>
              </a:lnTo>
              <a:lnTo>
                <a:pt x="2036669" y="563335"/>
              </a:lnTo>
              <a:lnTo>
                <a:pt x="2036669" y="8059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F33699-38E1-4516-91F9-D2A01178622E}">
      <dsp:nvSpPr>
        <dsp:cNvPr id="0" name=""/>
        <dsp:cNvSpPr/>
      </dsp:nvSpPr>
      <dsp:spPr>
        <a:xfrm>
          <a:off x="1462195" y="1099030"/>
          <a:ext cx="1675171" cy="805973"/>
        </a:xfrm>
        <a:custGeom>
          <a:avLst/>
          <a:gdLst/>
          <a:ahLst/>
          <a:cxnLst/>
          <a:rect l="0" t="0" r="0" b="0"/>
          <a:pathLst>
            <a:path>
              <a:moveTo>
                <a:pt x="1675171" y="0"/>
              </a:moveTo>
              <a:lnTo>
                <a:pt x="1675171" y="563335"/>
              </a:lnTo>
              <a:lnTo>
                <a:pt x="0" y="563335"/>
              </a:lnTo>
              <a:lnTo>
                <a:pt x="0" y="8059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3FE972-0656-4BB6-AC2A-462882C5A736}">
      <dsp:nvSpPr>
        <dsp:cNvPr id="0" name=""/>
        <dsp:cNvSpPr/>
      </dsp:nvSpPr>
      <dsp:spPr>
        <a:xfrm>
          <a:off x="838200" y="229543"/>
          <a:ext cx="4598331" cy="869486"/>
        </a:xfrm>
        <a:prstGeom prst="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Classification of Porosity</a:t>
          </a:r>
          <a:endParaRPr lang="ar-IQ" sz="3200" kern="1200" dirty="0"/>
        </a:p>
      </dsp:txBody>
      <dsp:txXfrm>
        <a:off x="838200" y="229543"/>
        <a:ext cx="4598331" cy="869486"/>
      </dsp:txXfrm>
    </dsp:sp>
    <dsp:sp modelId="{1A18DB1E-D887-4C55-A69E-6611F12A9B33}">
      <dsp:nvSpPr>
        <dsp:cNvPr id="0" name=""/>
        <dsp:cNvSpPr/>
      </dsp:nvSpPr>
      <dsp:spPr>
        <a:xfrm>
          <a:off x="2163" y="1905003"/>
          <a:ext cx="2920064" cy="1155417"/>
        </a:xfrm>
        <a:prstGeom prst="rect">
          <a:avLst/>
        </a:prstGeom>
        <a:solidFill>
          <a:schemeClr val="accent5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Effective Porosity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1400" b="1" u="none" kern="1200" dirty="0" smtClean="0">
              <a:solidFill>
                <a:schemeClr val="bg1"/>
              </a:solidFill>
            </a:rPr>
            <a:t>(</a:t>
          </a:r>
          <a:r>
            <a:rPr lang="en-US" sz="1400" b="1" u="none" kern="1200" dirty="0" smtClean="0">
              <a:solidFill>
                <a:schemeClr val="bg1"/>
              </a:solidFill>
            </a:rPr>
            <a:t>(Inter connection between pores</a:t>
          </a:r>
          <a:endParaRPr lang="ar-IQ" sz="1400" b="1" u="none" kern="1200" dirty="0" smtClean="0">
            <a:solidFill>
              <a:schemeClr val="bg1"/>
            </a:solidFill>
          </a:endParaRPr>
        </a:p>
      </dsp:txBody>
      <dsp:txXfrm>
        <a:off x="2163" y="1905003"/>
        <a:ext cx="2920064" cy="1155417"/>
      </dsp:txXfrm>
    </dsp:sp>
    <dsp:sp modelId="{AC66B97D-A2BB-4BA9-BBE0-E5A2AACD9466}">
      <dsp:nvSpPr>
        <dsp:cNvPr id="0" name=""/>
        <dsp:cNvSpPr/>
      </dsp:nvSpPr>
      <dsp:spPr>
        <a:xfrm>
          <a:off x="3413872" y="1905003"/>
          <a:ext cx="3520327" cy="1155417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Non Effective Porosity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1400" b="1" u="none" kern="1200" dirty="0" smtClean="0">
              <a:solidFill>
                <a:schemeClr val="bg1"/>
              </a:solidFill>
            </a:rPr>
            <a:t>(</a:t>
          </a:r>
          <a:r>
            <a:rPr lang="en-US" sz="1400" b="1" u="none" kern="1200" dirty="0" smtClean="0">
              <a:solidFill>
                <a:schemeClr val="bg1"/>
              </a:solidFill>
            </a:rPr>
            <a:t>(No Inter connection between pores</a:t>
          </a:r>
          <a:endParaRPr lang="ar-IQ" sz="1400" u="none" kern="1200" dirty="0">
            <a:solidFill>
              <a:schemeClr val="bg1"/>
            </a:solidFill>
          </a:endParaRPr>
        </a:p>
      </dsp:txBody>
      <dsp:txXfrm>
        <a:off x="3413872" y="1905003"/>
        <a:ext cx="3520327" cy="1155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8"/>
          <p:cNvGrpSpPr>
            <a:grpSpLocks/>
          </p:cNvGrpSpPr>
          <p:nvPr/>
        </p:nvGrpSpPr>
        <p:grpSpPr bwMode="auto">
          <a:xfrm>
            <a:off x="-4763" y="2209800"/>
            <a:ext cx="9148763" cy="4648200"/>
            <a:chOff x="-3" y="1392"/>
            <a:chExt cx="5763" cy="2928"/>
          </a:xfrm>
        </p:grpSpPr>
        <p:sp>
          <p:nvSpPr>
            <p:cNvPr id="3091" name="Rectangle 19"/>
            <p:cNvSpPr>
              <a:spLocks noChangeArrowheads="1"/>
            </p:cNvSpPr>
            <p:nvPr/>
          </p:nvSpPr>
          <p:spPr bwMode="gray">
            <a:xfrm>
              <a:off x="5" y="1428"/>
              <a:ext cx="5755" cy="289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116" y="1403"/>
              <a:ext cx="1585" cy="2896"/>
              <a:chOff x="116" y="-3"/>
              <a:chExt cx="1585" cy="2896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094" name="Line 2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095" name="Line 2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096" name="Line 2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097" name="Line 2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098" name="Line 2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099" name="Line 2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00" name="Oval 2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1" name="Oval 2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2" name="Oval 3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3" name="Oval 3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4" name="Oval 3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5" name="Oval 3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6" name="Oval 3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7" name="Oval 3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8" name="Oval 3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09" name="Oval 3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0" name="Oval 3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1" name="Oval 3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2" name="Oval 4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3" name="Oval 4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4" name="Oval 4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5" name="Oval 4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6" name="Oval 4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7" name="Oval 4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8" name="Oval 4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19" name="Oval 4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  <p:grpSp>
            <p:nvGrpSpPr>
              <p:cNvPr id="5" name="Group 4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21" name="Line 4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2" name="Line 5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3" name="Line 5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4" name="Line 5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5" name="Line 5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6" name="Line 5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27" name="Oval 5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28" name="Oval 5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29" name="Oval 5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0" name="Oval 5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1" name="Oval 5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2" name="Oval 6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3" name="Oval 6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4" name="Oval 6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5" name="Oval 6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6" name="Oval 6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7" name="Oval 6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8" name="Oval 6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39" name="Oval 6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0" name="Oval 6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1" name="Oval 6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2" name="Oval 7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3" name="Oval 7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4" name="Oval 7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5" name="Oval 7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46" name="Oval 7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</p:grpSp>
        <p:grpSp>
          <p:nvGrpSpPr>
            <p:cNvPr id="6" name="Group 75"/>
            <p:cNvGrpSpPr>
              <a:grpSpLocks/>
            </p:cNvGrpSpPr>
            <p:nvPr/>
          </p:nvGrpSpPr>
          <p:grpSpPr bwMode="auto">
            <a:xfrm>
              <a:off x="1791" y="1406"/>
              <a:ext cx="1585" cy="2896"/>
              <a:chOff x="116" y="-3"/>
              <a:chExt cx="1585" cy="2896"/>
            </a:xfrm>
          </p:grpSpPr>
          <p:grpSp>
            <p:nvGrpSpPr>
              <p:cNvPr id="7" name="Group 76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149" name="Line 77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0" name="Line 78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1" name="Line 79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2" name="Line 80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3" name="Line 81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4" name="Line 82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55" name="Oval 83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56" name="Oval 84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57" name="Oval 85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58" name="Oval 86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59" name="Oval 87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0" name="Oval 88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1" name="Oval 89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2" name="Oval 9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3" name="Oval 9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4" name="Oval 92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5" name="Oval 93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6" name="Oval 9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7" name="Oval 95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8" name="Oval 96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69" name="Oval 97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70" name="Oval 98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71" name="Oval 99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72" name="Oval 100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73" name="Oval 101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74" name="Oval 102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  <p:grpSp>
            <p:nvGrpSpPr>
              <p:cNvPr id="8" name="Group 103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76" name="Line 104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77" name="Line 105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78" name="Line 106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79" name="Line 107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80" name="Line 108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81" name="Line 109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182" name="Oval 11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3" name="Oval 11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4" name="Oval 112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5" name="Oval 113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6" name="Oval 114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7" name="Oval 115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8" name="Oval 116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89" name="Oval 117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0" name="Oval 118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1" name="Oval 119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2" name="Oval 120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3" name="Oval 121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4" name="Oval 122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5" name="Oval 123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6" name="Oval 124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7" name="Oval 125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8" name="Oval 126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199" name="Oval 127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00" name="Oval 128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01" name="Oval 12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</p:grpSp>
        <p:grpSp>
          <p:nvGrpSpPr>
            <p:cNvPr id="9" name="Group 130"/>
            <p:cNvGrpSpPr>
              <a:grpSpLocks/>
            </p:cNvGrpSpPr>
            <p:nvPr/>
          </p:nvGrpSpPr>
          <p:grpSpPr bwMode="auto">
            <a:xfrm>
              <a:off x="3470" y="1406"/>
              <a:ext cx="1585" cy="2896"/>
              <a:chOff x="116" y="-3"/>
              <a:chExt cx="1585" cy="2896"/>
            </a:xfrm>
          </p:grpSpPr>
          <p:grpSp>
            <p:nvGrpSpPr>
              <p:cNvPr id="10" name="Group 13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204" name="Line 13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05" name="Line 13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06" name="Line 13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07" name="Line 13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08" name="Line 13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09" name="Line 13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10" name="Oval 13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1" name="Oval 13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2" name="Oval 14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3" name="Oval 14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4" name="Oval 14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5" name="Oval 14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6" name="Oval 14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7" name="Oval 14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8" name="Oval 14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19" name="Oval 14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0" name="Oval 14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1" name="Oval 14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2" name="Oval 15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3" name="Oval 15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4" name="Oval 15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5" name="Oval 15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6" name="Oval 15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7" name="Oval 15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8" name="Oval 15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29" name="Oval 15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  <p:grpSp>
            <p:nvGrpSpPr>
              <p:cNvPr id="11" name="Group 15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231" name="Line 15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2" name="Line 16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3" name="Line 16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4" name="Line 16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5" name="Line 16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6" name="Line 16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37" name="Oval 16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38" name="Oval 16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39" name="Oval 16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0" name="Oval 16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1" name="Oval 16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2" name="Oval 17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3" name="Oval 17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4" name="Oval 17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5" name="Oval 17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6" name="Oval 17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7" name="Oval 17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8" name="Oval 17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49" name="Oval 17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0" name="Oval 17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1" name="Oval 17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2" name="Oval 18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3" name="Oval 18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4" name="Oval 18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5" name="Oval 18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  <p:sp>
              <p:nvSpPr>
                <p:cNvPr id="3256" name="Oval 18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ar-IQ"/>
                </a:p>
              </p:txBody>
            </p:sp>
          </p:grpSp>
        </p:grpSp>
        <p:sp>
          <p:nvSpPr>
            <p:cNvPr id="3257" name="Line 185"/>
            <p:cNvSpPr>
              <a:spLocks noChangeShapeType="1"/>
            </p:cNvSpPr>
            <p:nvPr/>
          </p:nvSpPr>
          <p:spPr bwMode="gray">
            <a:xfrm>
              <a:off x="5173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3258" name="Line 186"/>
            <p:cNvSpPr>
              <a:spLocks noChangeShapeType="1"/>
            </p:cNvSpPr>
            <p:nvPr/>
          </p:nvSpPr>
          <p:spPr bwMode="gray">
            <a:xfrm>
              <a:off x="5324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3259" name="Line 187"/>
            <p:cNvSpPr>
              <a:spLocks noChangeShapeType="1"/>
            </p:cNvSpPr>
            <p:nvPr/>
          </p:nvSpPr>
          <p:spPr bwMode="gray">
            <a:xfrm>
              <a:off x="5460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3260" name="Line 188"/>
            <p:cNvSpPr>
              <a:spLocks noChangeShapeType="1"/>
            </p:cNvSpPr>
            <p:nvPr/>
          </p:nvSpPr>
          <p:spPr bwMode="gray">
            <a:xfrm>
              <a:off x="5596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3261" name="Line 189"/>
            <p:cNvSpPr>
              <a:spLocks noChangeShapeType="1"/>
            </p:cNvSpPr>
            <p:nvPr/>
          </p:nvSpPr>
          <p:spPr bwMode="gray">
            <a:xfrm>
              <a:off x="5732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grpSp>
          <p:nvGrpSpPr>
            <p:cNvPr id="12" name="Group 190"/>
            <p:cNvGrpSpPr>
              <a:grpSpLocks/>
            </p:cNvGrpSpPr>
            <p:nvPr/>
          </p:nvGrpSpPr>
          <p:grpSpPr bwMode="auto">
            <a:xfrm>
              <a:off x="-3" y="1465"/>
              <a:ext cx="5763" cy="2778"/>
              <a:chOff x="-3" y="1510"/>
              <a:chExt cx="5763" cy="2778"/>
            </a:xfrm>
          </p:grpSpPr>
          <p:grpSp>
            <p:nvGrpSpPr>
              <p:cNvPr id="13" name="Group 191"/>
              <p:cNvGrpSpPr>
                <a:grpSpLocks/>
              </p:cNvGrpSpPr>
              <p:nvPr userDrawn="1"/>
            </p:nvGrpSpPr>
            <p:grpSpPr bwMode="auto">
              <a:xfrm>
                <a:off x="-1" y="1525"/>
                <a:ext cx="5758" cy="272"/>
                <a:chOff x="5" y="119"/>
                <a:chExt cx="5763" cy="272"/>
              </a:xfrm>
            </p:grpSpPr>
            <p:sp>
              <p:nvSpPr>
                <p:cNvPr id="3264" name="Line 19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65" name="Line 19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66" name="Line 19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4" name="Group 195"/>
              <p:cNvGrpSpPr>
                <a:grpSpLocks/>
              </p:cNvGrpSpPr>
              <p:nvPr userDrawn="1"/>
            </p:nvGrpSpPr>
            <p:grpSpPr bwMode="auto">
              <a:xfrm>
                <a:off x="2" y="1933"/>
                <a:ext cx="5758" cy="272"/>
                <a:chOff x="5" y="119"/>
                <a:chExt cx="5763" cy="272"/>
              </a:xfrm>
            </p:grpSpPr>
            <p:sp>
              <p:nvSpPr>
                <p:cNvPr id="3268" name="Line 19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69" name="Line 19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70" name="Line 19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5" name="Group 199"/>
              <p:cNvGrpSpPr>
                <a:grpSpLocks/>
              </p:cNvGrpSpPr>
              <p:nvPr userDrawn="1"/>
            </p:nvGrpSpPr>
            <p:grpSpPr bwMode="auto">
              <a:xfrm>
                <a:off x="-2" y="2352"/>
                <a:ext cx="5752" cy="272"/>
                <a:chOff x="5" y="119"/>
                <a:chExt cx="5763" cy="272"/>
              </a:xfrm>
            </p:grpSpPr>
            <p:sp>
              <p:nvSpPr>
                <p:cNvPr id="3272" name="Line 200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73" name="Line 201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74" name="Line 202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6" name="Group 203"/>
              <p:cNvGrpSpPr>
                <a:grpSpLocks/>
              </p:cNvGrpSpPr>
              <p:nvPr userDrawn="1"/>
            </p:nvGrpSpPr>
            <p:grpSpPr bwMode="auto">
              <a:xfrm>
                <a:off x="-2" y="2750"/>
                <a:ext cx="5759" cy="272"/>
                <a:chOff x="5" y="119"/>
                <a:chExt cx="5763" cy="272"/>
              </a:xfrm>
            </p:grpSpPr>
            <p:sp>
              <p:nvSpPr>
                <p:cNvPr id="3276" name="Line 204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77" name="Line 205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78" name="Line 206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7" name="Group 207"/>
              <p:cNvGrpSpPr>
                <a:grpSpLocks/>
              </p:cNvGrpSpPr>
              <p:nvPr userDrawn="1"/>
            </p:nvGrpSpPr>
            <p:grpSpPr bwMode="auto">
              <a:xfrm>
                <a:off x="1" y="3158"/>
                <a:ext cx="5759" cy="271"/>
                <a:chOff x="5" y="119"/>
                <a:chExt cx="5763" cy="272"/>
              </a:xfrm>
            </p:grpSpPr>
            <p:sp>
              <p:nvSpPr>
                <p:cNvPr id="3280" name="Line 208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81" name="Line 209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82" name="Line 210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8" name="Group 211"/>
              <p:cNvGrpSpPr>
                <a:grpSpLocks/>
              </p:cNvGrpSpPr>
              <p:nvPr userDrawn="1"/>
            </p:nvGrpSpPr>
            <p:grpSpPr bwMode="auto">
              <a:xfrm>
                <a:off x="-3" y="3576"/>
                <a:ext cx="5753" cy="272"/>
                <a:chOff x="5" y="119"/>
                <a:chExt cx="5763" cy="272"/>
              </a:xfrm>
            </p:grpSpPr>
            <p:sp>
              <p:nvSpPr>
                <p:cNvPr id="3284" name="Line 21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85" name="Line 21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86" name="Line 21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grpSp>
            <p:nvGrpSpPr>
              <p:cNvPr id="19" name="Group 215"/>
              <p:cNvGrpSpPr>
                <a:grpSpLocks/>
              </p:cNvGrpSpPr>
              <p:nvPr userDrawn="1"/>
            </p:nvGrpSpPr>
            <p:grpSpPr bwMode="auto">
              <a:xfrm>
                <a:off x="-3" y="3999"/>
                <a:ext cx="5757" cy="272"/>
                <a:chOff x="5" y="119"/>
                <a:chExt cx="5763" cy="272"/>
              </a:xfrm>
            </p:grpSpPr>
            <p:sp>
              <p:nvSpPr>
                <p:cNvPr id="3288" name="Line 21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89" name="Line 21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  <p:sp>
              <p:nvSpPr>
                <p:cNvPr id="3290" name="Line 21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ar-IQ"/>
                </a:p>
              </p:txBody>
            </p:sp>
          </p:grpSp>
          <p:sp>
            <p:nvSpPr>
              <p:cNvPr id="3291" name="Oval 219"/>
              <p:cNvSpPr>
                <a:spLocks noChangeArrowheads="1"/>
              </p:cNvSpPr>
              <p:nvPr userDrawn="1"/>
            </p:nvSpPr>
            <p:spPr bwMode="gray">
              <a:xfrm>
                <a:off x="5151" y="177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2" name="Oval 220"/>
              <p:cNvSpPr>
                <a:spLocks noChangeArrowheads="1"/>
              </p:cNvSpPr>
              <p:nvPr userDrawn="1"/>
            </p:nvSpPr>
            <p:spPr bwMode="gray">
              <a:xfrm>
                <a:off x="5149" y="2186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3" name="Oval 221"/>
              <p:cNvSpPr>
                <a:spLocks noChangeArrowheads="1"/>
              </p:cNvSpPr>
              <p:nvPr userDrawn="1"/>
            </p:nvSpPr>
            <p:spPr bwMode="gray">
              <a:xfrm>
                <a:off x="5439" y="151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4" name="Oval 222"/>
              <p:cNvSpPr>
                <a:spLocks noChangeArrowheads="1"/>
              </p:cNvSpPr>
              <p:nvPr userDrawn="1"/>
            </p:nvSpPr>
            <p:spPr bwMode="gray">
              <a:xfrm>
                <a:off x="5439" y="218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5" name="Oval 223"/>
              <p:cNvSpPr>
                <a:spLocks noChangeArrowheads="1"/>
              </p:cNvSpPr>
              <p:nvPr userDrawn="1"/>
            </p:nvSpPr>
            <p:spPr bwMode="gray">
              <a:xfrm>
                <a:off x="5709" y="191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6" name="Oval 224"/>
              <p:cNvSpPr>
                <a:spLocks noChangeArrowheads="1"/>
              </p:cNvSpPr>
              <p:nvPr userDrawn="1"/>
            </p:nvSpPr>
            <p:spPr bwMode="gray">
              <a:xfrm>
                <a:off x="5709" y="260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7" name="Oval 225"/>
              <p:cNvSpPr>
                <a:spLocks noChangeArrowheads="1"/>
              </p:cNvSpPr>
              <p:nvPr userDrawn="1"/>
            </p:nvSpPr>
            <p:spPr bwMode="gray">
              <a:xfrm>
                <a:off x="5151" y="247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8" name="Oval 226"/>
              <p:cNvSpPr>
                <a:spLocks noChangeArrowheads="1"/>
              </p:cNvSpPr>
              <p:nvPr userDrawn="1"/>
            </p:nvSpPr>
            <p:spPr bwMode="gray">
              <a:xfrm>
                <a:off x="5149" y="2863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299" name="Oval 227"/>
              <p:cNvSpPr>
                <a:spLocks noChangeArrowheads="1"/>
              </p:cNvSpPr>
              <p:nvPr userDrawn="1"/>
            </p:nvSpPr>
            <p:spPr bwMode="gray">
              <a:xfrm>
                <a:off x="5154" y="314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0" name="Oval 228"/>
              <p:cNvSpPr>
                <a:spLocks noChangeArrowheads="1"/>
              </p:cNvSpPr>
              <p:nvPr userDrawn="1"/>
            </p:nvSpPr>
            <p:spPr bwMode="gray">
              <a:xfrm>
                <a:off x="5437" y="287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1" name="Oval 229"/>
              <p:cNvSpPr>
                <a:spLocks noChangeArrowheads="1"/>
              </p:cNvSpPr>
              <p:nvPr userDrawn="1"/>
            </p:nvSpPr>
            <p:spPr bwMode="gray">
              <a:xfrm>
                <a:off x="5147" y="355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2" name="Oval 230"/>
              <p:cNvSpPr>
                <a:spLocks noChangeArrowheads="1"/>
              </p:cNvSpPr>
              <p:nvPr userDrawn="1"/>
            </p:nvSpPr>
            <p:spPr bwMode="gray">
              <a:xfrm>
                <a:off x="5145" y="382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3" name="Oval 231"/>
              <p:cNvSpPr>
                <a:spLocks noChangeArrowheads="1"/>
              </p:cNvSpPr>
              <p:nvPr userDrawn="1"/>
            </p:nvSpPr>
            <p:spPr bwMode="gray">
              <a:xfrm>
                <a:off x="5711" y="327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4" name="Oval 232"/>
              <p:cNvSpPr>
                <a:spLocks noChangeArrowheads="1"/>
              </p:cNvSpPr>
              <p:nvPr userDrawn="1"/>
            </p:nvSpPr>
            <p:spPr bwMode="gray">
              <a:xfrm>
                <a:off x="5435" y="355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5" name="Oval 233"/>
              <p:cNvSpPr>
                <a:spLocks noChangeArrowheads="1"/>
              </p:cNvSpPr>
              <p:nvPr userDrawn="1"/>
            </p:nvSpPr>
            <p:spPr bwMode="gray">
              <a:xfrm>
                <a:off x="5433" y="424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  <p:sp>
            <p:nvSpPr>
              <p:cNvPr id="3306" name="Oval 234"/>
              <p:cNvSpPr>
                <a:spLocks noChangeArrowheads="1"/>
              </p:cNvSpPr>
              <p:nvPr userDrawn="1"/>
            </p:nvSpPr>
            <p:spPr bwMode="gray">
              <a:xfrm>
                <a:off x="5701" y="398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IQ"/>
              </a:p>
            </p:txBody>
          </p:sp>
        </p:grpSp>
        <p:sp>
          <p:nvSpPr>
            <p:cNvPr id="3307" name="Rectangle 235"/>
            <p:cNvSpPr>
              <a:spLocks noChangeArrowheads="1"/>
            </p:cNvSpPr>
            <p:nvPr/>
          </p:nvSpPr>
          <p:spPr bwMode="gray">
            <a:xfrm>
              <a:off x="0" y="1392"/>
              <a:ext cx="5760" cy="227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</p:grpSp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0" y="0"/>
          <a:ext cx="9144000" cy="2197100"/>
        </p:xfrm>
        <a:graphic>
          <a:graphicData uri="http://schemas.openxmlformats.org/presentationml/2006/ole">
            <p:oleObj spid="_x0000_s1026" name="Image" r:id="rId3" imgW="7707937" imgH="1701587" progId="">
              <p:embed/>
            </p:oleObj>
          </a:graphicData>
        </a:graphic>
      </p:graphicFrame>
      <p:sp>
        <p:nvSpPr>
          <p:cNvPr id="3308" name="Oval 236" descr="06_original_w"/>
          <p:cNvSpPr>
            <a:spLocks noChangeArrowheads="1"/>
          </p:cNvSpPr>
          <p:nvPr/>
        </p:nvSpPr>
        <p:spPr bwMode="gray">
          <a:xfrm>
            <a:off x="323850" y="1484313"/>
            <a:ext cx="1800225" cy="187325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ar-IQ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276600"/>
            <a:ext cx="5105400" cy="1012825"/>
          </a:xfrm>
        </p:spPr>
        <p:txBody>
          <a:bodyPr/>
          <a:lstStyle>
            <a:lvl1pPr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371600" y="5638800"/>
            <a:ext cx="70866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b="1">
                <a:solidFill>
                  <a:schemeClr val="tx2"/>
                </a:solidFill>
                <a:latin typeface="Verdana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381000" y="30480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914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28725"/>
            <a:ext cx="8229600" cy="509587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4763"/>
            <a:ext cx="9144000" cy="931862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IQ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-12700" y="0"/>
            <a:ext cx="9150350" cy="1012825"/>
            <a:chOff x="476" y="-638"/>
            <a:chExt cx="5764" cy="638"/>
          </a:xfrm>
        </p:grpSpPr>
        <p:sp>
          <p:nvSpPr>
            <p:cNvPr id="1041" name="Oval 17"/>
            <p:cNvSpPr>
              <a:spLocks noChangeArrowheads="1"/>
            </p:cNvSpPr>
            <p:nvPr userDrawn="1"/>
          </p:nvSpPr>
          <p:spPr bwMode="gray">
            <a:xfrm>
              <a:off x="555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553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843" y="-42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843" y="-13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5" name="Oval 21"/>
            <p:cNvSpPr>
              <a:spLocks noChangeArrowheads="1"/>
            </p:cNvSpPr>
            <p:nvPr userDrawn="1"/>
          </p:nvSpPr>
          <p:spPr bwMode="gray">
            <a:xfrm>
              <a:off x="1113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1249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577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71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864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000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136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272" y="-635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14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65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701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837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973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210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059" name="Oval 35"/>
            <p:cNvSpPr>
              <a:spLocks noChangeArrowheads="1"/>
            </p:cNvSpPr>
            <p:nvPr userDrawn="1"/>
          </p:nvSpPr>
          <p:spPr bwMode="gray">
            <a:xfrm>
              <a:off x="1392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0" name="Oval 36"/>
            <p:cNvSpPr>
              <a:spLocks noChangeArrowheads="1"/>
            </p:cNvSpPr>
            <p:nvPr userDrawn="1"/>
          </p:nvSpPr>
          <p:spPr bwMode="gray">
            <a:xfrm>
              <a:off x="1390" y="-542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1" name="Oval 37"/>
            <p:cNvSpPr>
              <a:spLocks noChangeArrowheads="1"/>
            </p:cNvSpPr>
            <p:nvPr userDrawn="1"/>
          </p:nvSpPr>
          <p:spPr bwMode="gray">
            <a:xfrm>
              <a:off x="1680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2" name="Oval 38"/>
            <p:cNvSpPr>
              <a:spLocks noChangeArrowheads="1"/>
            </p:cNvSpPr>
            <p:nvPr userDrawn="1"/>
          </p:nvSpPr>
          <p:spPr bwMode="gray">
            <a:xfrm>
              <a:off x="1680" y="-54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3" name="Oval 39"/>
            <p:cNvSpPr>
              <a:spLocks noChangeArrowheads="1"/>
            </p:cNvSpPr>
            <p:nvPr userDrawn="1"/>
          </p:nvSpPr>
          <p:spPr bwMode="gray">
            <a:xfrm>
              <a:off x="1950" y="-28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4" name="Oval 40"/>
            <p:cNvSpPr>
              <a:spLocks noChangeArrowheads="1"/>
            </p:cNvSpPr>
            <p:nvPr userDrawn="1"/>
          </p:nvSpPr>
          <p:spPr bwMode="gray">
            <a:xfrm>
              <a:off x="2086" y="-1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5" name="Oval 41"/>
            <p:cNvSpPr>
              <a:spLocks noChangeArrowheads="1"/>
            </p:cNvSpPr>
            <p:nvPr userDrawn="1"/>
          </p:nvSpPr>
          <p:spPr bwMode="gray">
            <a:xfrm>
              <a:off x="2224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6" name="Oval 42"/>
            <p:cNvSpPr>
              <a:spLocks noChangeArrowheads="1"/>
            </p:cNvSpPr>
            <p:nvPr userDrawn="1"/>
          </p:nvSpPr>
          <p:spPr bwMode="gray">
            <a:xfrm>
              <a:off x="2222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7" name="Oval 43"/>
            <p:cNvSpPr>
              <a:spLocks noChangeArrowheads="1"/>
            </p:cNvSpPr>
            <p:nvPr userDrawn="1"/>
          </p:nvSpPr>
          <p:spPr bwMode="gray">
            <a:xfrm>
              <a:off x="2512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gray">
            <a:xfrm>
              <a:off x="2512" y="-15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gray">
            <a:xfrm>
              <a:off x="2782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gray">
            <a:xfrm>
              <a:off x="2918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grpSp>
          <p:nvGrpSpPr>
            <p:cNvPr id="3" name="Group 47"/>
            <p:cNvGrpSpPr>
              <a:grpSpLocks/>
            </p:cNvGrpSpPr>
            <p:nvPr userDrawn="1"/>
          </p:nvGrpSpPr>
          <p:grpSpPr bwMode="auto">
            <a:xfrm>
              <a:off x="2246" y="-638"/>
              <a:ext cx="1532" cy="635"/>
              <a:chOff x="-765" y="-1448"/>
              <a:chExt cx="1532" cy="2896"/>
            </a:xfrm>
          </p:grpSpPr>
          <p:sp>
            <p:nvSpPr>
              <p:cNvPr id="1072" name="Line 48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79" name="Line 55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80" name="Line 56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</p:grpSp>
        <p:sp>
          <p:nvSpPr>
            <p:cNvPr id="1084" name="Oval 60"/>
            <p:cNvSpPr>
              <a:spLocks noChangeArrowheads="1"/>
            </p:cNvSpPr>
            <p:nvPr userDrawn="1"/>
          </p:nvSpPr>
          <p:spPr bwMode="gray">
            <a:xfrm>
              <a:off x="3061" y="-41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85" name="Oval 61"/>
            <p:cNvSpPr>
              <a:spLocks noChangeArrowheads="1"/>
            </p:cNvSpPr>
            <p:nvPr userDrawn="1"/>
          </p:nvSpPr>
          <p:spPr bwMode="gray">
            <a:xfrm>
              <a:off x="3059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86" name="Oval 62"/>
            <p:cNvSpPr>
              <a:spLocks noChangeArrowheads="1"/>
            </p:cNvSpPr>
            <p:nvPr userDrawn="1"/>
          </p:nvSpPr>
          <p:spPr bwMode="gray">
            <a:xfrm>
              <a:off x="3349" y="-41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87" name="Oval 63"/>
            <p:cNvSpPr>
              <a:spLocks noChangeArrowheads="1"/>
            </p:cNvSpPr>
            <p:nvPr userDrawn="1"/>
          </p:nvSpPr>
          <p:spPr bwMode="gray">
            <a:xfrm>
              <a:off x="3349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88" name="Oval 64"/>
            <p:cNvSpPr>
              <a:spLocks noChangeArrowheads="1"/>
            </p:cNvSpPr>
            <p:nvPr userDrawn="1"/>
          </p:nvSpPr>
          <p:spPr bwMode="gray">
            <a:xfrm>
              <a:off x="3619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89" name="Oval 65"/>
            <p:cNvSpPr>
              <a:spLocks noChangeArrowheads="1"/>
            </p:cNvSpPr>
            <p:nvPr userDrawn="1"/>
          </p:nvSpPr>
          <p:spPr bwMode="gray">
            <a:xfrm>
              <a:off x="3755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0" name="Oval 66"/>
            <p:cNvSpPr>
              <a:spLocks noChangeArrowheads="1"/>
            </p:cNvSpPr>
            <p:nvPr userDrawn="1"/>
          </p:nvSpPr>
          <p:spPr bwMode="gray">
            <a:xfrm>
              <a:off x="3913" y="-27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1" name="Oval 67"/>
            <p:cNvSpPr>
              <a:spLocks noChangeArrowheads="1"/>
            </p:cNvSpPr>
            <p:nvPr userDrawn="1"/>
          </p:nvSpPr>
          <p:spPr bwMode="gray">
            <a:xfrm>
              <a:off x="3911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2" name="Oval 68"/>
            <p:cNvSpPr>
              <a:spLocks noChangeArrowheads="1"/>
            </p:cNvSpPr>
            <p:nvPr userDrawn="1"/>
          </p:nvSpPr>
          <p:spPr bwMode="gray">
            <a:xfrm>
              <a:off x="4201" y="-45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3" name="Oval 69"/>
            <p:cNvSpPr>
              <a:spLocks noChangeArrowheads="1"/>
            </p:cNvSpPr>
            <p:nvPr userDrawn="1"/>
          </p:nvSpPr>
          <p:spPr bwMode="gray">
            <a:xfrm>
              <a:off x="4201" y="-1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4" name="Oval 70"/>
            <p:cNvSpPr>
              <a:spLocks noChangeArrowheads="1"/>
            </p:cNvSpPr>
            <p:nvPr userDrawn="1"/>
          </p:nvSpPr>
          <p:spPr bwMode="gray">
            <a:xfrm>
              <a:off x="4471" y="-29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95" name="Oval 71"/>
            <p:cNvSpPr>
              <a:spLocks noChangeArrowheads="1"/>
            </p:cNvSpPr>
            <p:nvPr userDrawn="1"/>
          </p:nvSpPr>
          <p:spPr bwMode="gray">
            <a:xfrm>
              <a:off x="4607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grpSp>
          <p:nvGrpSpPr>
            <p:cNvPr id="4" name="Group 72"/>
            <p:cNvGrpSpPr>
              <a:grpSpLocks/>
            </p:cNvGrpSpPr>
            <p:nvPr userDrawn="1"/>
          </p:nvGrpSpPr>
          <p:grpSpPr bwMode="auto">
            <a:xfrm>
              <a:off x="3935" y="-638"/>
              <a:ext cx="1532" cy="635"/>
              <a:chOff x="-765" y="-1448"/>
              <a:chExt cx="1532" cy="2896"/>
            </a:xfrm>
          </p:grpSpPr>
          <p:sp>
            <p:nvSpPr>
              <p:cNvPr id="1097" name="Line 73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98" name="Line 74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099" name="Line 75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0" name="Line 76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1" name="Line 77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2" name="Line 78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3" name="Line 79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4" name="Line 80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5" name="Line 81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6" name="Line 82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7" name="Line 83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  <p:sp>
            <p:nvSpPr>
              <p:cNvPr id="1108" name="Line 84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IQ"/>
              </a:p>
            </p:txBody>
          </p:sp>
        </p:grpSp>
        <p:sp>
          <p:nvSpPr>
            <p:cNvPr id="1109" name="Oval 85"/>
            <p:cNvSpPr>
              <a:spLocks noChangeArrowheads="1"/>
            </p:cNvSpPr>
            <p:nvPr userDrawn="1"/>
          </p:nvSpPr>
          <p:spPr bwMode="gray">
            <a:xfrm>
              <a:off x="4750" y="-36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0" name="Oval 86"/>
            <p:cNvSpPr>
              <a:spLocks noChangeArrowheads="1"/>
            </p:cNvSpPr>
            <p:nvPr userDrawn="1"/>
          </p:nvSpPr>
          <p:spPr bwMode="gray">
            <a:xfrm>
              <a:off x="4748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1" name="Oval 87"/>
            <p:cNvSpPr>
              <a:spLocks noChangeArrowheads="1"/>
            </p:cNvSpPr>
            <p:nvPr userDrawn="1"/>
          </p:nvSpPr>
          <p:spPr bwMode="gray">
            <a:xfrm>
              <a:off x="5038" y="-42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2" name="Oval 88"/>
            <p:cNvSpPr>
              <a:spLocks noChangeArrowheads="1"/>
            </p:cNvSpPr>
            <p:nvPr userDrawn="1"/>
          </p:nvSpPr>
          <p:spPr bwMode="gray">
            <a:xfrm>
              <a:off x="5038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3" name="Oval 89"/>
            <p:cNvSpPr>
              <a:spLocks noChangeArrowheads="1"/>
            </p:cNvSpPr>
            <p:nvPr userDrawn="1"/>
          </p:nvSpPr>
          <p:spPr bwMode="gray">
            <a:xfrm>
              <a:off x="5308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4" name="Oval 90"/>
            <p:cNvSpPr>
              <a:spLocks noChangeArrowheads="1"/>
            </p:cNvSpPr>
            <p:nvPr userDrawn="1"/>
          </p:nvSpPr>
          <p:spPr bwMode="gray">
            <a:xfrm>
              <a:off x="5444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5" name="Oval 91"/>
            <p:cNvSpPr>
              <a:spLocks noChangeArrowheads="1"/>
            </p:cNvSpPr>
            <p:nvPr userDrawn="1"/>
          </p:nvSpPr>
          <p:spPr bwMode="gray">
            <a:xfrm>
              <a:off x="5580" y="-28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6" name="Oval 92"/>
            <p:cNvSpPr>
              <a:spLocks noChangeArrowheads="1"/>
            </p:cNvSpPr>
            <p:nvPr userDrawn="1"/>
          </p:nvSpPr>
          <p:spPr bwMode="gray">
            <a:xfrm>
              <a:off x="5578" y="-5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7" name="Oval 93"/>
            <p:cNvSpPr>
              <a:spLocks noChangeArrowheads="1"/>
            </p:cNvSpPr>
            <p:nvPr userDrawn="1"/>
          </p:nvSpPr>
          <p:spPr bwMode="gray">
            <a:xfrm>
              <a:off x="5868" y="-42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8" name="Oval 94"/>
            <p:cNvSpPr>
              <a:spLocks noChangeArrowheads="1"/>
            </p:cNvSpPr>
            <p:nvPr userDrawn="1"/>
          </p:nvSpPr>
          <p:spPr bwMode="gray">
            <a:xfrm>
              <a:off x="5868" y="-15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19" name="Oval 95"/>
            <p:cNvSpPr>
              <a:spLocks noChangeArrowheads="1"/>
            </p:cNvSpPr>
            <p:nvPr userDrawn="1"/>
          </p:nvSpPr>
          <p:spPr bwMode="gray">
            <a:xfrm>
              <a:off x="6138" y="-28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20" name="Line 96"/>
            <p:cNvSpPr>
              <a:spLocks noChangeShapeType="1"/>
            </p:cNvSpPr>
            <p:nvPr userDrawn="1"/>
          </p:nvSpPr>
          <p:spPr bwMode="gray">
            <a:xfrm>
              <a:off x="5602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1" name="Line 97"/>
            <p:cNvSpPr>
              <a:spLocks noChangeShapeType="1"/>
            </p:cNvSpPr>
            <p:nvPr userDrawn="1"/>
          </p:nvSpPr>
          <p:spPr bwMode="gray">
            <a:xfrm>
              <a:off x="5753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2" name="Line 98"/>
            <p:cNvSpPr>
              <a:spLocks noChangeShapeType="1"/>
            </p:cNvSpPr>
            <p:nvPr userDrawn="1"/>
          </p:nvSpPr>
          <p:spPr bwMode="gray">
            <a:xfrm>
              <a:off x="5889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3" name="Line 99"/>
            <p:cNvSpPr>
              <a:spLocks noChangeShapeType="1"/>
            </p:cNvSpPr>
            <p:nvPr userDrawn="1"/>
          </p:nvSpPr>
          <p:spPr bwMode="gray">
            <a:xfrm>
              <a:off x="6025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4" name="Line 100"/>
            <p:cNvSpPr>
              <a:spLocks noChangeShapeType="1"/>
            </p:cNvSpPr>
            <p:nvPr userDrawn="1"/>
          </p:nvSpPr>
          <p:spPr bwMode="gray">
            <a:xfrm>
              <a:off x="6161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5" name="Line 101"/>
            <p:cNvSpPr>
              <a:spLocks noChangeShapeType="1"/>
            </p:cNvSpPr>
            <p:nvPr userDrawn="1"/>
          </p:nvSpPr>
          <p:spPr bwMode="gray">
            <a:xfrm>
              <a:off x="476" y="-525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6" name="Line 102"/>
            <p:cNvSpPr>
              <a:spLocks noChangeShapeType="1"/>
            </p:cNvSpPr>
            <p:nvPr userDrawn="1"/>
          </p:nvSpPr>
          <p:spPr bwMode="gray">
            <a:xfrm>
              <a:off x="477" y="-389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7" name="Line 103"/>
            <p:cNvSpPr>
              <a:spLocks noChangeShapeType="1"/>
            </p:cNvSpPr>
            <p:nvPr userDrawn="1"/>
          </p:nvSpPr>
          <p:spPr bwMode="gray">
            <a:xfrm>
              <a:off x="478" y="-253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  <p:sp>
          <p:nvSpPr>
            <p:cNvPr id="1128" name="Line 104"/>
            <p:cNvSpPr>
              <a:spLocks noChangeShapeType="1"/>
            </p:cNvSpPr>
            <p:nvPr userDrawn="1"/>
          </p:nvSpPr>
          <p:spPr bwMode="gray">
            <a:xfrm>
              <a:off x="480" y="-126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IQ"/>
            </a:p>
          </p:txBody>
        </p:sp>
      </p:grpSp>
      <p:sp>
        <p:nvSpPr>
          <p:cNvPr id="1129" name="Rectangle 105"/>
          <p:cNvSpPr>
            <a:spLocks noChangeArrowheads="1"/>
          </p:cNvSpPr>
          <p:nvPr/>
        </p:nvSpPr>
        <p:spPr bwMode="gray">
          <a:xfrm>
            <a:off x="0" y="800100"/>
            <a:ext cx="9144000" cy="3016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IQ"/>
          </a:p>
        </p:txBody>
      </p:sp>
      <p:sp>
        <p:nvSpPr>
          <p:cNvPr id="1130" name="Oval 106" descr="06_original_w"/>
          <p:cNvSpPr>
            <a:spLocks noChangeArrowheads="1"/>
          </p:cNvSpPr>
          <p:nvPr/>
        </p:nvSpPr>
        <p:spPr bwMode="gray">
          <a:xfrm>
            <a:off x="7956550" y="404813"/>
            <a:ext cx="936625" cy="1008062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ar-IQ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8725"/>
            <a:ext cx="82296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fld id="{1D8BD707-D9CF-40AE-B4C6-C98DA3205C09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286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r" rtl="1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447800"/>
            <a:ext cx="89154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Electrical Resistivity Method</a:t>
            </a:r>
            <a:endParaRPr lang="ar-IQ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846725"/>
            <a:ext cx="7391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Senior Chief Geologists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3600" dirty="0" smtClean="0"/>
              <a:t>Dr. Firas AL-Menshed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b="1" dirty="0" smtClean="0"/>
              <a:t>Head of Geophysics Division</a:t>
            </a:r>
            <a:r>
              <a:rPr lang="en-US" sz="2400" dirty="0" smtClean="0"/>
              <a:t>  </a:t>
            </a:r>
          </a:p>
          <a:p>
            <a:pPr algn="ctr"/>
            <a:endParaRPr lang="en-US" sz="2400" dirty="0" smtClean="0">
              <a:solidFill>
                <a:srgbClr val="0070C0"/>
              </a:solidFill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Lecture 2</a:t>
            </a:r>
          </a:p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Resistivity of Rocks</a:t>
            </a:r>
          </a:p>
          <a:p>
            <a:pPr algn="ctr"/>
            <a:endParaRPr lang="ar-IQ" sz="4000" dirty="0"/>
          </a:p>
        </p:txBody>
      </p:sp>
      <p:sp>
        <p:nvSpPr>
          <p:cNvPr id="5" name="Rectangle 4"/>
          <p:cNvSpPr/>
          <p:nvPr/>
        </p:nvSpPr>
        <p:spPr>
          <a:xfrm>
            <a:off x="228600" y="6697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Ministry of water resources</a:t>
            </a:r>
          </a:p>
          <a:p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General commission for groundwater</a:t>
            </a:r>
          </a:p>
          <a:p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Geophysics division  </a:t>
            </a:r>
          </a:p>
          <a:p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6" name="Picture 4" descr="C:\Users\alaa\Desktop\sha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362" y="73570"/>
            <a:ext cx="2073284" cy="13716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04800" y="1322963"/>
            <a:ext cx="8305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Types of Porosity 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1000" y="3248025"/>
            <a:ext cx="8455152" cy="2085975"/>
            <a:chOff x="381000" y="3200400"/>
            <a:chExt cx="8455152" cy="2085975"/>
          </a:xfrm>
        </p:grpSpPr>
        <p:pic>
          <p:nvPicPr>
            <p:cNvPr id="3" name="Picture 2" descr="Capture3.JPG"/>
            <p:cNvPicPr>
              <a:picLocks noChangeAspect="1"/>
            </p:cNvPicPr>
            <p:nvPr/>
          </p:nvPicPr>
          <p:blipFill>
            <a:blip r:embed="rId2" cstate="print">
              <a:lum contrast="30000"/>
            </a:blip>
            <a:stretch>
              <a:fillRect/>
            </a:stretch>
          </p:blipFill>
          <p:spPr>
            <a:xfrm>
              <a:off x="381000" y="3200400"/>
              <a:ext cx="8455152" cy="208597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457200" y="4671842"/>
              <a:ext cx="18288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400" b="1" dirty="0" smtClean="0">
                  <a:solidFill>
                    <a:schemeClr val="tx2"/>
                  </a:solidFill>
                </a:rPr>
                <a:t>Well sorted sand</a:t>
              </a:r>
              <a:endParaRPr lang="ar-IQ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83068" y="4648200"/>
              <a:ext cx="18288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400" b="1" dirty="0" smtClean="0">
                  <a:solidFill>
                    <a:schemeClr val="tx2"/>
                  </a:solidFill>
                </a:rPr>
                <a:t>poorly sorted sand</a:t>
              </a:r>
              <a:endParaRPr lang="ar-IQ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00298" y="4706004"/>
              <a:ext cx="182880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400" b="1" dirty="0" smtClean="0">
                  <a:solidFill>
                    <a:schemeClr val="tx2"/>
                  </a:solidFill>
                </a:rPr>
                <a:t>Fractures</a:t>
              </a:r>
            </a:p>
            <a:p>
              <a:endParaRPr lang="ar-IQ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391400" y="4753302"/>
              <a:ext cx="129540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400" b="1" dirty="0" smtClean="0">
                  <a:solidFill>
                    <a:schemeClr val="tx2"/>
                  </a:solidFill>
                </a:rPr>
                <a:t>Cavities</a:t>
              </a:r>
            </a:p>
            <a:p>
              <a:endParaRPr lang="ar-IQ" sz="1400" b="1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727537"/>
            <a:ext cx="396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Resistivity </a:t>
            </a:r>
            <a:r>
              <a:rPr lang="en-US" sz="2000" b="1" i="1" dirty="0" smtClean="0"/>
              <a:t>in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u="sng" dirty="0" smtClean="0">
                <a:solidFill>
                  <a:srgbClr val="FF0000"/>
                </a:solidFill>
              </a:rPr>
              <a:t>dry conditions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/>
              <a:t>is directly proportional to </a:t>
            </a:r>
            <a:r>
              <a:rPr lang="en-US" sz="2000" b="1" i="1" dirty="0" smtClean="0">
                <a:solidFill>
                  <a:srgbClr val="FF0000"/>
                </a:solidFill>
              </a:rPr>
              <a:t>Porosity</a:t>
            </a:r>
            <a:r>
              <a:rPr lang="en-US" sz="2000" b="1" i="1" dirty="0" smtClean="0"/>
              <a:t>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48200" y="1230868"/>
            <a:ext cx="3733800" cy="2350532"/>
            <a:chOff x="2698289" y="3161214"/>
            <a:chExt cx="3733800" cy="2350532"/>
          </a:xfrm>
        </p:grpSpPr>
        <p:cxnSp>
          <p:nvCxnSpPr>
            <p:cNvPr id="4" name="Straight Arrow Connector 3"/>
            <p:cNvCxnSpPr/>
            <p:nvPr/>
          </p:nvCxnSpPr>
          <p:spPr bwMode="auto">
            <a:xfrm flipV="1">
              <a:off x="3307889" y="3542214"/>
              <a:ext cx="0" cy="18000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" name="Straight Arrow Connector 5"/>
            <p:cNvCxnSpPr/>
            <p:nvPr/>
          </p:nvCxnSpPr>
          <p:spPr bwMode="auto">
            <a:xfrm rot="5400000" flipV="1">
              <a:off x="4205157" y="4441324"/>
              <a:ext cx="0" cy="18000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" name="Freeform 7"/>
            <p:cNvSpPr/>
            <p:nvPr/>
          </p:nvSpPr>
          <p:spPr bwMode="auto">
            <a:xfrm rot="374961">
              <a:off x="3591789" y="3585456"/>
              <a:ext cx="1566042" cy="1676400"/>
            </a:xfrm>
            <a:custGeom>
              <a:avLst/>
              <a:gdLst>
                <a:gd name="connsiteX0" fmla="*/ 0 w 1566042"/>
                <a:gd name="connsiteY0" fmla="*/ 1676400 h 1676400"/>
                <a:gd name="connsiteX1" fmla="*/ 425669 w 1566042"/>
                <a:gd name="connsiteY1" fmla="*/ 651641 h 1676400"/>
                <a:gd name="connsiteX2" fmla="*/ 1387366 w 1566042"/>
                <a:gd name="connsiteY2" fmla="*/ 99848 h 1676400"/>
                <a:gd name="connsiteX3" fmla="*/ 1497725 w 1566042"/>
                <a:gd name="connsiteY3" fmla="*/ 52552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6042" h="1676400">
                  <a:moveTo>
                    <a:pt x="0" y="1676400"/>
                  </a:moveTo>
                  <a:cubicBezTo>
                    <a:pt x="97220" y="1295399"/>
                    <a:pt x="194441" y="914399"/>
                    <a:pt x="425669" y="651641"/>
                  </a:cubicBezTo>
                  <a:cubicBezTo>
                    <a:pt x="656897" y="388883"/>
                    <a:pt x="1208690" y="199696"/>
                    <a:pt x="1387366" y="99848"/>
                  </a:cubicBezTo>
                  <a:cubicBezTo>
                    <a:pt x="1566042" y="0"/>
                    <a:pt x="1531883" y="26276"/>
                    <a:pt x="1497725" y="5255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1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IQ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98289" y="3161214"/>
              <a:ext cx="129540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 smtClean="0"/>
                <a:t>Resistivity </a:t>
              </a:r>
              <a:endParaRPr lang="ar-IQ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36689" y="5142414"/>
              <a:ext cx="129540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 smtClean="0"/>
                <a:t>Porosity </a:t>
              </a:r>
              <a:endParaRPr lang="ar-IQ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724400" y="3962400"/>
            <a:ext cx="2406868" cy="2181000"/>
            <a:chOff x="4724400" y="3962400"/>
            <a:chExt cx="2406868" cy="2181000"/>
          </a:xfrm>
        </p:grpSpPr>
        <p:cxnSp>
          <p:nvCxnSpPr>
            <p:cNvPr id="13" name="Straight Arrow Connector 12"/>
            <p:cNvCxnSpPr/>
            <p:nvPr/>
          </p:nvCxnSpPr>
          <p:spPr bwMode="auto">
            <a:xfrm flipV="1">
              <a:off x="5334000" y="4343400"/>
              <a:ext cx="0" cy="18000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" name="Straight Arrow Connector 13"/>
            <p:cNvCxnSpPr/>
            <p:nvPr/>
          </p:nvCxnSpPr>
          <p:spPr bwMode="auto">
            <a:xfrm rot="5400000" flipV="1">
              <a:off x="6231268" y="5242510"/>
              <a:ext cx="0" cy="18000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" name="Freeform 14"/>
            <p:cNvSpPr/>
            <p:nvPr/>
          </p:nvSpPr>
          <p:spPr bwMode="auto">
            <a:xfrm rot="16574961">
              <a:off x="5469435" y="4311989"/>
              <a:ext cx="1566042" cy="1676400"/>
            </a:xfrm>
            <a:custGeom>
              <a:avLst/>
              <a:gdLst>
                <a:gd name="connsiteX0" fmla="*/ 0 w 1566042"/>
                <a:gd name="connsiteY0" fmla="*/ 1676400 h 1676400"/>
                <a:gd name="connsiteX1" fmla="*/ 425669 w 1566042"/>
                <a:gd name="connsiteY1" fmla="*/ 651641 h 1676400"/>
                <a:gd name="connsiteX2" fmla="*/ 1387366 w 1566042"/>
                <a:gd name="connsiteY2" fmla="*/ 99848 h 1676400"/>
                <a:gd name="connsiteX3" fmla="*/ 1497725 w 1566042"/>
                <a:gd name="connsiteY3" fmla="*/ 52552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6042" h="1676400">
                  <a:moveTo>
                    <a:pt x="0" y="1676400"/>
                  </a:moveTo>
                  <a:cubicBezTo>
                    <a:pt x="97220" y="1295399"/>
                    <a:pt x="194441" y="914399"/>
                    <a:pt x="425669" y="651641"/>
                  </a:cubicBezTo>
                  <a:cubicBezTo>
                    <a:pt x="656897" y="388883"/>
                    <a:pt x="1208690" y="199696"/>
                    <a:pt x="1387366" y="99848"/>
                  </a:cubicBezTo>
                  <a:cubicBezTo>
                    <a:pt x="1566042" y="0"/>
                    <a:pt x="1531883" y="26276"/>
                    <a:pt x="1497725" y="5255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1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IQ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24400" y="3962400"/>
              <a:ext cx="129540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 smtClean="0"/>
                <a:t>Resistivity </a:t>
              </a:r>
              <a:endParaRPr lang="ar-IQ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162800" y="5943600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Porosity </a:t>
            </a:r>
            <a:endParaRPr lang="ar-IQ" dirty="0"/>
          </a:p>
        </p:txBody>
      </p:sp>
      <p:sp>
        <p:nvSpPr>
          <p:cNvPr id="18" name="Rectangle 17"/>
          <p:cNvSpPr/>
          <p:nvPr/>
        </p:nvSpPr>
        <p:spPr>
          <a:xfrm>
            <a:off x="762000" y="4800600"/>
            <a:ext cx="403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Resistivity </a:t>
            </a:r>
            <a:r>
              <a:rPr lang="en-US" sz="2000" b="1" i="1" dirty="0" smtClean="0"/>
              <a:t>in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u="sng" dirty="0" smtClean="0">
                <a:solidFill>
                  <a:srgbClr val="FF0000"/>
                </a:solidFill>
              </a:rPr>
              <a:t>wet conditions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/>
              <a:t>is inversely proportional to </a:t>
            </a:r>
            <a:r>
              <a:rPr lang="en-US" sz="2000" b="1" i="1" dirty="0" smtClean="0">
                <a:solidFill>
                  <a:srgbClr val="FF0000"/>
                </a:solidFill>
              </a:rPr>
              <a:t>Porosity</a:t>
            </a:r>
            <a:r>
              <a:rPr lang="en-US" sz="2000" b="1" i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04800" y="1066800"/>
            <a:ext cx="8305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Relation between Resistivity and Porosity</a:t>
            </a:r>
          </a:p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Archie’s law</a:t>
            </a:r>
            <a:r>
              <a:rPr kumimoji="0" lang="en-US" altLang="en-US" sz="3200" b="1" i="0" u="none" strike="noStrike" kern="1200" normalizeH="0" baseline="0" noProof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914400" y="2209800"/>
          <a:ext cx="2065337" cy="1331913"/>
        </p:xfrm>
        <a:graphic>
          <a:graphicData uri="http://schemas.openxmlformats.org/presentationml/2006/ole">
            <p:oleObj spid="_x0000_s4097" name="Equation" r:id="rId3" imgW="647640" imgH="419040" progId="Equation.3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38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6" name="Rectangle 5"/>
          <p:cNvSpPr/>
          <p:nvPr/>
        </p:nvSpPr>
        <p:spPr>
          <a:xfrm>
            <a:off x="914400" y="3581400"/>
            <a:ext cx="73914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ρ: resistivity of rock</a:t>
            </a:r>
          </a:p>
          <a:p>
            <a:pPr algn="just"/>
            <a:r>
              <a:rPr lang="en-US" sz="1600" i="1" dirty="0" err="1" smtClean="0">
                <a:solidFill>
                  <a:schemeClr val="tx2"/>
                </a:solidFill>
              </a:rPr>
              <a:t>ρ</a:t>
            </a:r>
            <a:r>
              <a:rPr lang="en-US" sz="1600" i="1" baseline="-25000" dirty="0" err="1" smtClean="0">
                <a:solidFill>
                  <a:schemeClr val="tx2"/>
                </a:solidFill>
              </a:rPr>
              <a:t>w</a:t>
            </a:r>
            <a:r>
              <a:rPr lang="en-US" sz="1600" baseline="-25000" dirty="0" smtClean="0">
                <a:solidFill>
                  <a:schemeClr val="tx2"/>
                </a:solidFill>
              </a:rPr>
              <a:t> </a:t>
            </a:r>
            <a:r>
              <a:rPr lang="en-US" sz="1600" i="1" dirty="0" smtClean="0">
                <a:solidFill>
                  <a:schemeClr val="tx2"/>
                </a:solidFill>
              </a:rPr>
              <a:t>: resistivity of the fluid (water)</a:t>
            </a:r>
          </a:p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Φ: porosity</a:t>
            </a:r>
          </a:p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S: saturation in water</a:t>
            </a:r>
          </a:p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a: factor depends on the </a:t>
            </a:r>
            <a:r>
              <a:rPr lang="en-US" sz="1600" i="1" dirty="0" err="1" smtClean="0">
                <a:solidFill>
                  <a:schemeClr val="tx2"/>
                </a:solidFill>
              </a:rPr>
              <a:t>lithology</a:t>
            </a:r>
            <a:r>
              <a:rPr lang="en-US" sz="1600" i="1" dirty="0" smtClean="0">
                <a:solidFill>
                  <a:schemeClr val="tx2"/>
                </a:solidFill>
              </a:rPr>
              <a:t> (varies between 0.6 and 2)</a:t>
            </a:r>
          </a:p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m: cementation factor (depend s on the pores shape, of the compaction and varies between 1.3 for unconsolidated sands to 2.2 for cemented limestone).</a:t>
            </a:r>
          </a:p>
          <a:p>
            <a:pPr algn="just"/>
            <a:r>
              <a:rPr lang="en-US" sz="1600" i="1" dirty="0" smtClean="0">
                <a:solidFill>
                  <a:schemeClr val="tx2"/>
                </a:solidFill>
              </a:rPr>
              <a:t>n: about 2 for majority of the formation with normal porosities containing water between 20 and 100%. 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" y="5943600"/>
            <a:ext cx="784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solidFill>
                  <a:srgbClr val="FF0000"/>
                </a:solidFill>
              </a:rPr>
              <a:t>Hint: </a:t>
            </a:r>
            <a:r>
              <a:rPr lang="en-US" sz="1600" b="1" i="1" dirty="0" smtClean="0">
                <a:solidFill>
                  <a:srgbClr val="FF0000"/>
                </a:solidFill>
              </a:rPr>
              <a:t>Archie’s law is not valid if clay is present because it has ionic exchange capacity, therefore the conductivity of the pore fluid largely increase</a:t>
            </a:r>
            <a:endParaRPr lang="en-US" sz="16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6164263" y="2217955"/>
          <a:ext cx="2065337" cy="1331913"/>
        </p:xfrm>
        <a:graphic>
          <a:graphicData uri="http://schemas.openxmlformats.org/presentationml/2006/ole">
            <p:oleObj spid="_x0000_s4098" name="Equation" r:id="rId4" imgW="64764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04800" y="1322963"/>
            <a:ext cx="8305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Permeability 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057400"/>
            <a:ext cx="8001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000" dirty="0" smtClean="0"/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Permeability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is the property of rocks that is an indication of the ability for fluids (gas or liquid) to flow through rocks. </a:t>
            </a: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High permeability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will allow fluids to move rapidly through rocks.</a:t>
            </a: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There is no direct relationship between resistivity and permeability.</a:t>
            </a:r>
            <a:endParaRPr lang="ar-IQ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just"/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4267200"/>
            <a:ext cx="4191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Rock permeability depends on: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Shape and size of grains.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Packing index.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Cementation.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Matrix materials.</a:t>
            </a:r>
          </a:p>
        </p:txBody>
      </p:sp>
      <p:pic>
        <p:nvPicPr>
          <p:cNvPr id="6" name="Picture 5" descr="Capture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5410200" y="3809999"/>
            <a:ext cx="2743200" cy="14107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 descr="Capture7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5943600" y="5486400"/>
            <a:ext cx="1905000" cy="1143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5124271"/>
            <a:ext cx="723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 smtClean="0"/>
              <a:t>ρ</a:t>
            </a:r>
            <a:r>
              <a:rPr lang="en-US" b="1" i="1" baseline="-25000" dirty="0" smtClean="0"/>
              <a:t>w0</a:t>
            </a:r>
            <a:r>
              <a:rPr lang="en-US" b="1" i="1" dirty="0" smtClean="0"/>
              <a:t> is </a:t>
            </a:r>
            <a:r>
              <a:rPr lang="en-US" b="1" i="1" dirty="0" smtClean="0"/>
              <a:t>the </a:t>
            </a:r>
            <a:r>
              <a:rPr lang="en-US" b="1" i="1" dirty="0" smtClean="0"/>
              <a:t>resistivity  of the fluid </a:t>
            </a:r>
            <a:r>
              <a:rPr lang="en-US" b="1" i="1" dirty="0" smtClean="0"/>
              <a:t>at T</a:t>
            </a:r>
            <a:r>
              <a:rPr lang="en-US" b="1" i="1" baseline="-25000" dirty="0" smtClean="0"/>
              <a:t>0 </a:t>
            </a:r>
            <a:r>
              <a:rPr lang="en-US" b="1" i="1" dirty="0" smtClean="0"/>
              <a:t>,</a:t>
            </a:r>
          </a:p>
          <a:p>
            <a:pPr algn="just"/>
            <a:r>
              <a:rPr lang="en-US" b="1" i="1" dirty="0" smtClean="0"/>
              <a:t>T</a:t>
            </a:r>
            <a:r>
              <a:rPr lang="en-US" b="1" i="1" baseline="-25000" dirty="0" smtClean="0"/>
              <a:t>0</a:t>
            </a:r>
            <a:r>
              <a:rPr lang="en-US" b="1" i="1" baseline="-25000" dirty="0" smtClean="0"/>
              <a:t> </a:t>
            </a:r>
            <a:r>
              <a:rPr lang="en-US" b="1" i="1" dirty="0" smtClean="0"/>
              <a:t> is the reference temperature </a:t>
            </a:r>
            <a:r>
              <a:rPr lang="en-US" b="1" i="1" dirty="0" smtClean="0"/>
              <a:t>, </a:t>
            </a:r>
            <a:endParaRPr lang="en-US" b="1" i="1" dirty="0" smtClean="0"/>
          </a:p>
          <a:p>
            <a:pPr algn="just"/>
            <a:r>
              <a:rPr lang="en-US" b="1" i="1" dirty="0" smtClean="0"/>
              <a:t>α is the temperature co – efficient of resistivity</a:t>
            </a:r>
            <a:r>
              <a:rPr lang="en-US" b="1" i="1" dirty="0" smtClean="0"/>
              <a:t>.</a:t>
            </a:r>
          </a:p>
          <a:p>
            <a:pPr algn="just"/>
            <a:r>
              <a:rPr lang="en-US" b="1" i="1" dirty="0" smtClean="0"/>
              <a:t>α  ≈ 0.023 °C for T</a:t>
            </a:r>
            <a:r>
              <a:rPr lang="en-US" b="1" i="1" baseline="-25000" dirty="0" smtClean="0"/>
              <a:t>0</a:t>
            </a:r>
            <a:r>
              <a:rPr lang="en-US" b="1" i="1" dirty="0" smtClean="0"/>
              <a:t> </a:t>
            </a:r>
            <a:r>
              <a:rPr lang="en-US" b="1" i="1" dirty="0" smtClean="0"/>
              <a:t>= 23°C, and 0.025°C for T</a:t>
            </a:r>
            <a:r>
              <a:rPr lang="en-US" b="1" i="1" baseline="-25000" dirty="0" smtClean="0"/>
              <a:t>0</a:t>
            </a:r>
            <a:r>
              <a:rPr lang="en-US" b="1" i="1" dirty="0" smtClean="0"/>
              <a:t> </a:t>
            </a:r>
            <a:r>
              <a:rPr lang="en-US" b="1" i="1" dirty="0" smtClean="0"/>
              <a:t>= 0°C.</a:t>
            </a:r>
            <a:endParaRPr lang="ar-IQ" b="1" i="1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04800" y="1322963"/>
            <a:ext cx="8305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Temperature 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219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838200" y="2209800"/>
            <a:ext cx="7391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b="1" i="1" dirty="0" smtClean="0"/>
              <a:t>At moderate temperatures, 0-200°C, resistivity of aqueous solutions decreases with increasing temperature. </a:t>
            </a:r>
            <a:r>
              <a:rPr lang="en-US" b="1" i="1" dirty="0" smtClean="0"/>
              <a:t>The reason is increasing mobility of the ions caused by a decrease in the viscosity of the water. </a:t>
            </a:r>
            <a:endParaRPr lang="en-US" b="1" i="1" dirty="0" smtClean="0"/>
          </a:p>
          <a:p>
            <a:pPr algn="just">
              <a:buFont typeface="Wingdings" pitchFamily="2" charset="2"/>
              <a:buChar char="v"/>
            </a:pPr>
            <a:endParaRPr lang="en-US" b="1" i="1" dirty="0" smtClean="0"/>
          </a:p>
          <a:p>
            <a:pPr algn="just">
              <a:buFont typeface="Wingdings" pitchFamily="2" charset="2"/>
              <a:buChar char="v"/>
            </a:pPr>
            <a:r>
              <a:rPr lang="en-US" b="1" i="1" dirty="0" err="1" smtClean="0"/>
              <a:t>Dakhnov</a:t>
            </a:r>
            <a:r>
              <a:rPr lang="en-US" b="1" i="1" dirty="0" smtClean="0"/>
              <a:t> </a:t>
            </a:r>
            <a:r>
              <a:rPr lang="en-US" b="1" i="1" dirty="0" smtClean="0"/>
              <a:t>(1962) has described this relationship: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990600" y="3933498"/>
          <a:ext cx="2837234" cy="1066800"/>
        </p:xfrm>
        <a:graphic>
          <a:graphicData uri="http://schemas.openxmlformats.org/presentationml/2006/ole">
            <p:oleObj spid="_x0000_s28676" name="Equation" r:id="rId3" imgW="1205977" imgH="444307" progId="Equation.3">
              <p:embed/>
            </p:oleObj>
          </a:graphicData>
        </a:graphic>
      </p:graphicFrame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44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524000"/>
            <a:ext cx="472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b="1" i="1" dirty="0" smtClean="0"/>
              <a:t>For metals or conductors, when </a:t>
            </a:r>
            <a:r>
              <a:rPr lang="en-US" b="1" i="1" dirty="0" smtClean="0">
                <a:solidFill>
                  <a:srgbClr val="FF0000"/>
                </a:solidFill>
              </a:rPr>
              <a:t>the temperature increases</a:t>
            </a:r>
            <a:r>
              <a:rPr lang="en-US" b="1" i="1" dirty="0" smtClean="0"/>
              <a:t> and </a:t>
            </a:r>
            <a:r>
              <a:rPr lang="en-US" b="1" i="1" dirty="0" smtClean="0">
                <a:solidFill>
                  <a:srgbClr val="FF0000"/>
                </a:solidFill>
              </a:rPr>
              <a:t>the resistivity of the metal increases </a:t>
            </a:r>
            <a:r>
              <a:rPr lang="en-US" b="1" i="1" dirty="0" smtClean="0"/>
              <a:t>and thus current flow in the metal is decreased. They have a positive temperature co – efficient. The value α is positive.</a:t>
            </a:r>
            <a:endParaRPr lang="ar-IQ" b="1" i="1" dirty="0"/>
          </a:p>
        </p:txBody>
      </p:sp>
      <p:pic>
        <p:nvPicPr>
          <p:cNvPr id="3" name="Picture 2" descr="2017620-16417961-4290-temperature-dependence-on-resistivity-for-metals.gif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2768" t="3089" r="5882" b="4247"/>
          <a:stretch>
            <a:fillRect/>
          </a:stretch>
        </p:blipFill>
        <p:spPr>
          <a:xfrm>
            <a:off x="5463540" y="1371600"/>
            <a:ext cx="2766060" cy="2514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" y="37338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b="1" i="1" dirty="0" smtClean="0"/>
              <a:t>For semiconductors, when </a:t>
            </a:r>
            <a:r>
              <a:rPr lang="en-US" b="1" i="1" dirty="0" smtClean="0">
                <a:solidFill>
                  <a:srgbClr val="FF0000"/>
                </a:solidFill>
              </a:rPr>
              <a:t>the temperature is increased</a:t>
            </a:r>
            <a:r>
              <a:rPr lang="en-US" b="1" i="1" dirty="0" smtClean="0"/>
              <a:t> the conductivity of the material is increased. It means that </a:t>
            </a:r>
            <a:r>
              <a:rPr lang="en-US" b="1" i="1" dirty="0" smtClean="0">
                <a:solidFill>
                  <a:srgbClr val="FF0000"/>
                </a:solidFill>
              </a:rPr>
              <a:t>the resistivity of the material is decreased</a:t>
            </a:r>
            <a:r>
              <a:rPr lang="en-US" b="1" i="1" dirty="0" smtClean="0"/>
              <a:t> and so the current flow is increased. For semiconductors they have a negative temperature co – efficient. So the value of temperature co –efficient of resistivity, α is negative.</a:t>
            </a:r>
            <a:endParaRPr lang="ar-IQ" b="1" i="1" dirty="0"/>
          </a:p>
        </p:txBody>
      </p:sp>
      <p:pic>
        <p:nvPicPr>
          <p:cNvPr id="5" name="Picture 4" descr="2017620-164257129-6454-temperature-dependence-on-resistivity-for-semiconductors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181600" y="3817423"/>
            <a:ext cx="2819400" cy="2892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09600" y="1246763"/>
            <a:ext cx="77724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Resistivity of Rocks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209800"/>
            <a:ext cx="73914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 smtClean="0">
                <a:latin typeface="Arial Rounded MT Bold" pitchFamily="34" charset="0"/>
              </a:rPr>
              <a:t> 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Resistivity is the physical property which determine the aptitude of this material to be opposed to the passage of the electrical current. </a:t>
            </a:r>
            <a:endParaRPr lang="ar-IQ" sz="2000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3581400"/>
            <a:ext cx="739140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 smtClean="0">
                <a:latin typeface="Arial Rounded MT Bold" pitchFamily="34" charset="0"/>
              </a:rPr>
              <a:t> 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most common soil and rock forming minerals are insulators in the dry state, and thus the amount of wet and the properties of the water largely determine the resistivity.</a:t>
            </a:r>
          </a:p>
          <a:p>
            <a:pPr algn="just">
              <a:buFont typeface="Wingdings" pitchFamily="2" charset="2"/>
              <a:buChar char="v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Therefore, in the different models that have been used for describing resistivity of soils and rocks, there has been two categories depending on if the soil has clay content or not.</a:t>
            </a:r>
            <a:endParaRPr lang="ar-IQ" sz="20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609600" y="1246763"/>
            <a:ext cx="77724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Electronic Conductance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2057400"/>
            <a:ext cx="7391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current flows by </a:t>
            </a:r>
            <a:r>
              <a:rPr lang="en-US" sz="2000" b="1" i="1" dirty="0" smtClean="0">
                <a:solidFill>
                  <a:srgbClr val="FF0000"/>
                </a:solidFill>
              </a:rPr>
              <a:t>displacement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of electrons known as electronic conductance or metallic conductance because it is a similar conductance to that of metals.</a:t>
            </a:r>
          </a:p>
          <a:p>
            <a:pPr algn="just"/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	</a:t>
            </a: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Rocks with metallic content may have significant conduction through the crystalline structure.</a:t>
            </a:r>
          </a:p>
          <a:p>
            <a:pPr algn="just">
              <a:buFont typeface="Wingdings" pitchFamily="2" charset="2"/>
              <a:buChar char="v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The presence of clay minerals, since these minerals bind water molecules and ions and thereby facilitate electrical conduction. Clay particles coating the surfaces of the larger mineral particles may have a dominating effect on the bulk resistivity of a predominantly coarse grained soil, creating so called surface conduction. </a:t>
            </a:r>
            <a:endParaRPr lang="en-US" sz="2000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09600" y="1246763"/>
            <a:ext cx="80010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Electrolytic Conductance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313325"/>
            <a:ext cx="7391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current is carried by ions. The electrical resistivity of rocks bearing water is controlled mainly by the water which they contain.</a:t>
            </a:r>
          </a:p>
          <a:p>
            <a:pPr algn="just"/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	</a:t>
            </a: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Electrical conduction in geological materials is </a:t>
            </a:r>
            <a:r>
              <a:rPr lang="en-US" sz="2000" b="1" i="1" dirty="0" smtClean="0">
                <a:solidFill>
                  <a:srgbClr val="FF0000"/>
                </a:solidFill>
              </a:rPr>
              <a:t>mainly electrolytic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. The most common soil and rock forming minerals are </a:t>
            </a:r>
            <a:r>
              <a:rPr lang="en-US" sz="2000" b="1" i="1" dirty="0" smtClean="0">
                <a:solidFill>
                  <a:srgbClr val="FF0000"/>
                </a:solidFill>
              </a:rPr>
              <a:t>insulators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in the dry state, and thus the amount of wet and the properties of the water largely determine the resistivity.</a:t>
            </a:r>
          </a:p>
          <a:p>
            <a:pPr algn="just">
              <a:buFont typeface="Wingdings" pitchFamily="2" charset="2"/>
              <a:buChar char="v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The electric current is normally takes the easier way to flow throw, therefore it takes the fluid in the rock to pass. 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53944" y="1981200"/>
          <a:ext cx="5889856" cy="4767072"/>
        </p:xfrm>
        <a:graphic>
          <a:graphicData uri="http://schemas.openxmlformats.org/drawingml/2006/table">
            <a:tbl>
              <a:tblPr/>
              <a:tblGrid>
                <a:gridCol w="2944928"/>
                <a:gridCol w="2944928"/>
              </a:tblGrid>
              <a:tr h="270933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Earth Material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Resistivity range (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Ωm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)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37067"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Arial"/>
                        </a:rPr>
                        <a:t>Sedimentary Rocks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Shale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10 - 10</a:t>
                      </a:r>
                      <a:r>
                        <a:rPr lang="en-US" sz="1600" baseline="300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Sandstone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8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Conglomerate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Limestone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50 - 10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7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Dolomite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Arial"/>
                        </a:rPr>
                        <a:t>Unconsolidated sediments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Gravel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Sand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Clay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Marl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Arial"/>
                        </a:rPr>
                        <a:t>Ground water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Fresh water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0.1 - 10</a:t>
                      </a:r>
                      <a:r>
                        <a:rPr lang="en-US" sz="1600" baseline="3000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Brackish water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0.3 - 1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Sea water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0.2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6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Super saline brine 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0.05 - 0.2</a:t>
                      </a:r>
                    </a:p>
                  </a:txBody>
                  <a:tcPr marL="66261" marR="66261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09600" y="1219200"/>
            <a:ext cx="769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resistivity of natural soils and rocks varies within very wide ranges as in table, and this difference in resistivity is the foundation of resistivity survey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362200"/>
            <a:ext cx="7391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b="1" i="1" dirty="0" smtClean="0">
                <a:solidFill>
                  <a:schemeClr val="accent5">
                    <a:lumMod val="25000"/>
                  </a:schemeClr>
                </a:solidFill>
              </a:rPr>
              <a:t>The electrical resistivity of rocks decrease if:</a:t>
            </a:r>
          </a:p>
          <a:p>
            <a:pPr algn="just"/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	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 </a:t>
            </a:r>
            <a:r>
              <a:rPr lang="en-US" sz="2000" b="1" i="1" dirty="0" smtClean="0">
                <a:solidFill>
                  <a:srgbClr val="FF0000"/>
                </a:solidFill>
              </a:rPr>
              <a:t>quantity of dissolved salts (salinity)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increase.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 quantity of  water </a:t>
            </a:r>
            <a:r>
              <a:rPr lang="en-US" sz="2000" b="1" i="1" dirty="0" smtClean="0">
                <a:solidFill>
                  <a:srgbClr val="FF0000"/>
                </a:solidFill>
              </a:rPr>
              <a:t>(saturation)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increase.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quantity of </a:t>
            </a:r>
            <a:r>
              <a:rPr lang="en-US" sz="2000" b="1" i="1" dirty="0" smtClean="0">
                <a:solidFill>
                  <a:srgbClr val="FF0000"/>
                </a:solidFill>
              </a:rPr>
              <a:t>conductive minerals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increase.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</a:t>
            </a:r>
            <a:r>
              <a:rPr lang="en-US" sz="2000" b="1" i="1" dirty="0" smtClean="0">
                <a:solidFill>
                  <a:srgbClr val="FF0000"/>
                </a:solidFill>
              </a:rPr>
              <a:t>porosity (in wet conditions) and permeability 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increase.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The </a:t>
            </a:r>
            <a:r>
              <a:rPr lang="en-US" sz="2000" b="1" i="1" dirty="0" smtClean="0">
                <a:solidFill>
                  <a:srgbClr val="FF0000"/>
                </a:solidFill>
              </a:rPr>
              <a:t>temperature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increase 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0" y="1322963"/>
            <a:ext cx="91440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Factors effecting Resistivity </a:t>
            </a:r>
            <a:r>
              <a:rPr kumimoji="0" lang="en-US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-228600" y="1322963"/>
            <a:ext cx="9829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Dissolved </a:t>
            </a: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Salts</a:t>
            </a:r>
            <a:r>
              <a:rPr kumimoji="0" lang="en-US" altLang="en-US" sz="44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(Salinity</a:t>
            </a: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) 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313325"/>
            <a:ext cx="739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Salinity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refers to the total concentration of all dissolved salts in water.</a:t>
            </a:r>
          </a:p>
          <a:p>
            <a:pPr algn="just"/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	</a:t>
            </a:r>
          </a:p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Since salts form ionic particles when dissolved, salinity is a strong component of </a:t>
            </a:r>
            <a:r>
              <a:rPr lang="en-US" sz="2000" b="1" i="1" dirty="0" smtClean="0">
                <a:solidFill>
                  <a:srgbClr val="FF0000"/>
                </a:solidFill>
              </a:rPr>
              <a:t>electrolytic conductivity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.</a:t>
            </a: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699337"/>
            <a:ext cx="403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Resistivity </a:t>
            </a:r>
            <a:r>
              <a:rPr lang="en-US" sz="2000" b="1" i="1" dirty="0" smtClean="0"/>
              <a:t>is </a:t>
            </a:r>
            <a:r>
              <a:rPr lang="en-US" sz="2000" b="1" i="1" dirty="0" smtClean="0"/>
              <a:t>inversely proportional to </a:t>
            </a:r>
            <a:r>
              <a:rPr lang="en-US" sz="2000" b="1" i="1" dirty="0" smtClean="0">
                <a:solidFill>
                  <a:srgbClr val="FF0000"/>
                </a:solidFill>
              </a:rPr>
              <a:t>salinity</a:t>
            </a:r>
            <a:r>
              <a:rPr lang="en-US" sz="2000" b="1" i="1" dirty="0" smtClean="0"/>
              <a:t>.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5029200" y="4431268"/>
            <a:ext cx="0" cy="1800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rot="5400000" flipV="1">
            <a:off x="5926468" y="5330378"/>
            <a:ext cx="0" cy="1800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419600" y="4050268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Resistivity </a:t>
            </a:r>
            <a:endParaRPr lang="ar-IQ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0" y="6031468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Salinity </a:t>
            </a:r>
            <a:endParaRPr lang="ar-IQ" dirty="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5257800" y="4648200"/>
            <a:ext cx="1295400" cy="1371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67000" y="2895600"/>
            <a:ext cx="3200400" cy="3048000"/>
            <a:chOff x="2971800" y="2557610"/>
            <a:chExt cx="3352800" cy="3071665"/>
          </a:xfrm>
        </p:grpSpPr>
        <p:pic>
          <p:nvPicPr>
            <p:cNvPr id="3" name="Picture 2" descr="Capture1.JPG"/>
            <p:cNvPicPr>
              <a:picLocks noChangeAspect="1"/>
            </p:cNvPicPr>
            <p:nvPr/>
          </p:nvPicPr>
          <p:blipFill>
            <a:blip r:embed="rId2" cstate="print">
              <a:lum contrast="10000"/>
            </a:blip>
            <a:stretch>
              <a:fillRect/>
            </a:stretch>
          </p:blipFill>
          <p:spPr>
            <a:xfrm>
              <a:off x="2971800" y="2557610"/>
              <a:ext cx="3352800" cy="3071665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581400" y="2743200"/>
              <a:ext cx="9144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600" dirty="0" smtClean="0">
                  <a:solidFill>
                    <a:schemeClr val="tx2">
                      <a:lumMod val="95000"/>
                      <a:lumOff val="5000"/>
                    </a:schemeClr>
                  </a:solidFill>
                </a:rPr>
                <a:t>Grain</a:t>
              </a:r>
              <a:endParaRPr lang="ar-IQ" sz="1600" dirty="0">
                <a:solidFill>
                  <a:schemeClr val="tx2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334000" y="3090446"/>
              <a:ext cx="9144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1">
              <a:spAutoFit/>
            </a:bodyPr>
            <a:lstStyle/>
            <a:p>
              <a:r>
                <a:rPr lang="en-US" sz="1600" dirty="0" smtClean="0">
                  <a:solidFill>
                    <a:schemeClr val="tx2">
                      <a:lumMod val="95000"/>
                      <a:lumOff val="5000"/>
                    </a:schemeClr>
                  </a:solidFill>
                </a:rPr>
                <a:t>Pore</a:t>
              </a:r>
              <a:endParaRPr lang="ar-IQ" sz="1600" dirty="0">
                <a:solidFill>
                  <a:schemeClr val="tx2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6" name="Straight Arrow Connector 5"/>
            <p:cNvCxnSpPr>
              <a:stCxn id="4" idx="2"/>
            </p:cNvCxnSpPr>
            <p:nvPr/>
          </p:nvCxnSpPr>
          <p:spPr bwMode="auto">
            <a:xfrm>
              <a:off x="4038600" y="3081754"/>
              <a:ext cx="304800" cy="575846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 flipH="1">
              <a:off x="4724400" y="3438525"/>
              <a:ext cx="771525" cy="59055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304800" y="1322963"/>
            <a:ext cx="8305800" cy="10392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Porosity 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2313325"/>
            <a:ext cx="800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000" b="1" i="1" dirty="0" smtClean="0">
                <a:solidFill>
                  <a:srgbClr val="FF0000"/>
                </a:solidFill>
              </a:rPr>
              <a:t>Porosity</a:t>
            </a:r>
            <a:r>
              <a:rPr lang="en-US" sz="2000" b="1" i="1" dirty="0" smtClean="0">
                <a:solidFill>
                  <a:schemeClr val="accent5">
                    <a:lumMod val="25000"/>
                  </a:schemeClr>
                </a:solidFill>
              </a:rPr>
              <a:t> is defined as the ratio of the volume of the voids or pore space divided  by the total volume.</a:t>
            </a:r>
          </a:p>
          <a:p>
            <a:pPr algn="just">
              <a:buFont typeface="Wingdings" pitchFamily="2" charset="2"/>
              <a:buChar char="v"/>
            </a:pPr>
            <a:endParaRPr lang="en-US" sz="20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4400" y="5710535"/>
            <a:ext cx="693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 smtClean="0">
                <a:solidFill>
                  <a:srgbClr val="FF0000"/>
                </a:solidFill>
              </a:rPr>
              <a:t>Porosity = (Volume of pore) / (Volume of Rock) </a:t>
            </a:r>
            <a:endParaRPr lang="en-US" sz="2400" b="1" i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066800" y="1295400"/>
          <a:ext cx="6934200" cy="347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Capture5.JPG"/>
          <p:cNvPicPr>
            <a:picLocks noChangeAspect="1"/>
          </p:cNvPicPr>
          <p:nvPr/>
        </p:nvPicPr>
        <p:blipFill>
          <a:blip r:embed="rId7" cstate="print">
            <a:lum contrast="30000"/>
          </a:blip>
          <a:stretch>
            <a:fillRect/>
          </a:stretch>
        </p:blipFill>
        <p:spPr>
          <a:xfrm>
            <a:off x="5410200" y="4648200"/>
            <a:ext cx="1647477" cy="1600200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1600200" y="4495800"/>
            <a:ext cx="1573306" cy="1810802"/>
            <a:chOff x="1627094" y="4688661"/>
            <a:chExt cx="1573306" cy="1810802"/>
          </a:xfrm>
        </p:grpSpPr>
        <p:pic>
          <p:nvPicPr>
            <p:cNvPr id="6" name="Picture 5" descr="Capture4.JPG"/>
            <p:cNvPicPr>
              <a:picLocks noChangeAspect="1"/>
            </p:cNvPicPr>
            <p:nvPr/>
          </p:nvPicPr>
          <p:blipFill>
            <a:blip r:embed="rId8" cstate="print">
              <a:lum contrast="30000"/>
            </a:blip>
            <a:stretch>
              <a:fillRect/>
            </a:stretch>
          </p:blipFill>
          <p:spPr>
            <a:xfrm>
              <a:off x="1627094" y="4800600"/>
              <a:ext cx="1573306" cy="1600200"/>
            </a:xfrm>
            <a:prstGeom prst="rect">
              <a:avLst/>
            </a:prstGeom>
            <a:ln w="19050">
              <a:solidFill>
                <a:schemeClr val="tx2"/>
              </a:solidFill>
            </a:ln>
          </p:spPr>
        </p:pic>
        <p:sp>
          <p:nvSpPr>
            <p:cNvPr id="9" name="Freeform 8"/>
            <p:cNvSpPr/>
            <p:nvPr/>
          </p:nvSpPr>
          <p:spPr bwMode="auto">
            <a:xfrm>
              <a:off x="2606984" y="4688661"/>
              <a:ext cx="492265" cy="1810802"/>
            </a:xfrm>
            <a:custGeom>
              <a:avLst/>
              <a:gdLst>
                <a:gd name="connsiteX0" fmla="*/ 0 w 445061"/>
                <a:gd name="connsiteY0" fmla="*/ 0 h 1692793"/>
                <a:gd name="connsiteX1" fmla="*/ 16184 w 445061"/>
                <a:gd name="connsiteY1" fmla="*/ 24276 h 1692793"/>
                <a:gd name="connsiteX2" fmla="*/ 32368 w 445061"/>
                <a:gd name="connsiteY2" fmla="*/ 72828 h 1692793"/>
                <a:gd name="connsiteX3" fmla="*/ 48552 w 445061"/>
                <a:gd name="connsiteY3" fmla="*/ 121380 h 1692793"/>
                <a:gd name="connsiteX4" fmla="*/ 89012 w 445061"/>
                <a:gd name="connsiteY4" fmla="*/ 242761 h 1692793"/>
                <a:gd name="connsiteX5" fmla="*/ 105196 w 445061"/>
                <a:gd name="connsiteY5" fmla="*/ 291313 h 1692793"/>
                <a:gd name="connsiteX6" fmla="*/ 113288 w 445061"/>
                <a:gd name="connsiteY6" fmla="*/ 315589 h 1692793"/>
                <a:gd name="connsiteX7" fmla="*/ 121380 w 445061"/>
                <a:gd name="connsiteY7" fmla="*/ 347957 h 1692793"/>
                <a:gd name="connsiteX8" fmla="*/ 129472 w 445061"/>
                <a:gd name="connsiteY8" fmla="*/ 372233 h 1692793"/>
                <a:gd name="connsiteX9" fmla="*/ 153748 w 445061"/>
                <a:gd name="connsiteY9" fmla="*/ 453154 h 1692793"/>
                <a:gd name="connsiteX10" fmla="*/ 161840 w 445061"/>
                <a:gd name="connsiteY10" fmla="*/ 477430 h 1692793"/>
                <a:gd name="connsiteX11" fmla="*/ 186116 w 445061"/>
                <a:gd name="connsiteY11" fmla="*/ 493614 h 1692793"/>
                <a:gd name="connsiteX12" fmla="*/ 218484 w 445061"/>
                <a:gd name="connsiteY12" fmla="*/ 566442 h 1692793"/>
                <a:gd name="connsiteX13" fmla="*/ 234669 w 445061"/>
                <a:gd name="connsiteY13" fmla="*/ 582626 h 1692793"/>
                <a:gd name="connsiteX14" fmla="*/ 258945 w 445061"/>
                <a:gd name="connsiteY14" fmla="*/ 631179 h 1692793"/>
                <a:gd name="connsiteX15" fmla="*/ 283221 w 445061"/>
                <a:gd name="connsiteY15" fmla="*/ 817295 h 1692793"/>
                <a:gd name="connsiteX16" fmla="*/ 307497 w 445061"/>
                <a:gd name="connsiteY16" fmla="*/ 865848 h 1692793"/>
                <a:gd name="connsiteX17" fmla="*/ 315589 w 445061"/>
                <a:gd name="connsiteY17" fmla="*/ 890124 h 1692793"/>
                <a:gd name="connsiteX18" fmla="*/ 331773 w 445061"/>
                <a:gd name="connsiteY18" fmla="*/ 914400 h 1692793"/>
                <a:gd name="connsiteX19" fmla="*/ 347957 w 445061"/>
                <a:gd name="connsiteY19" fmla="*/ 962952 h 1692793"/>
                <a:gd name="connsiteX20" fmla="*/ 372233 w 445061"/>
                <a:gd name="connsiteY20" fmla="*/ 1011504 h 1692793"/>
                <a:gd name="connsiteX21" fmla="*/ 388417 w 445061"/>
                <a:gd name="connsiteY21" fmla="*/ 1035780 h 1692793"/>
                <a:gd name="connsiteX22" fmla="*/ 380325 w 445061"/>
                <a:gd name="connsiteY22" fmla="*/ 1092425 h 1692793"/>
                <a:gd name="connsiteX23" fmla="*/ 364141 w 445061"/>
                <a:gd name="connsiteY23" fmla="*/ 1140977 h 1692793"/>
                <a:gd name="connsiteX24" fmla="*/ 331773 w 445061"/>
                <a:gd name="connsiteY24" fmla="*/ 1238081 h 1692793"/>
                <a:gd name="connsiteX25" fmla="*/ 315589 w 445061"/>
                <a:gd name="connsiteY25" fmla="*/ 1286633 h 1692793"/>
                <a:gd name="connsiteX26" fmla="*/ 307497 w 445061"/>
                <a:gd name="connsiteY26" fmla="*/ 1310910 h 1692793"/>
                <a:gd name="connsiteX27" fmla="*/ 275129 w 445061"/>
                <a:gd name="connsiteY27" fmla="*/ 1383738 h 1692793"/>
                <a:gd name="connsiteX28" fmla="*/ 267037 w 445061"/>
                <a:gd name="connsiteY28" fmla="*/ 1408014 h 1692793"/>
                <a:gd name="connsiteX29" fmla="*/ 258945 w 445061"/>
                <a:gd name="connsiteY29" fmla="*/ 1432290 h 1692793"/>
                <a:gd name="connsiteX30" fmla="*/ 299405 w 445061"/>
                <a:gd name="connsiteY30" fmla="*/ 1464658 h 1692793"/>
                <a:gd name="connsiteX31" fmla="*/ 307497 w 445061"/>
                <a:gd name="connsiteY31" fmla="*/ 1497026 h 1692793"/>
                <a:gd name="connsiteX32" fmla="*/ 323681 w 445061"/>
                <a:gd name="connsiteY32" fmla="*/ 1521303 h 1692793"/>
                <a:gd name="connsiteX33" fmla="*/ 372233 w 445061"/>
                <a:gd name="connsiteY33" fmla="*/ 1553671 h 1692793"/>
                <a:gd name="connsiteX34" fmla="*/ 388417 w 445061"/>
                <a:gd name="connsiteY34" fmla="*/ 1577947 h 1692793"/>
                <a:gd name="connsiteX35" fmla="*/ 404601 w 445061"/>
                <a:gd name="connsiteY35" fmla="*/ 1626499 h 1692793"/>
                <a:gd name="connsiteX36" fmla="*/ 420785 w 445061"/>
                <a:gd name="connsiteY36" fmla="*/ 1650775 h 1692793"/>
                <a:gd name="connsiteX37" fmla="*/ 445061 w 445061"/>
                <a:gd name="connsiteY37" fmla="*/ 1691235 h 169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5061" h="1692793">
                  <a:moveTo>
                    <a:pt x="0" y="0"/>
                  </a:moveTo>
                  <a:cubicBezTo>
                    <a:pt x="5395" y="8092"/>
                    <a:pt x="12234" y="15389"/>
                    <a:pt x="16184" y="24276"/>
                  </a:cubicBezTo>
                  <a:cubicBezTo>
                    <a:pt x="23112" y="39865"/>
                    <a:pt x="26973" y="56644"/>
                    <a:pt x="32368" y="72828"/>
                  </a:cubicBezTo>
                  <a:lnTo>
                    <a:pt x="48552" y="121380"/>
                  </a:lnTo>
                  <a:lnTo>
                    <a:pt x="89012" y="242761"/>
                  </a:lnTo>
                  <a:lnTo>
                    <a:pt x="105196" y="291313"/>
                  </a:lnTo>
                  <a:cubicBezTo>
                    <a:pt x="107893" y="299405"/>
                    <a:pt x="111219" y="307314"/>
                    <a:pt x="113288" y="315589"/>
                  </a:cubicBezTo>
                  <a:cubicBezTo>
                    <a:pt x="115985" y="326378"/>
                    <a:pt x="118325" y="337264"/>
                    <a:pt x="121380" y="347957"/>
                  </a:cubicBezTo>
                  <a:cubicBezTo>
                    <a:pt x="123723" y="356159"/>
                    <a:pt x="127129" y="364031"/>
                    <a:pt x="129472" y="372233"/>
                  </a:cubicBezTo>
                  <a:cubicBezTo>
                    <a:pt x="153931" y="457840"/>
                    <a:pt x="115289" y="337776"/>
                    <a:pt x="153748" y="453154"/>
                  </a:cubicBezTo>
                  <a:cubicBezTo>
                    <a:pt x="156445" y="461246"/>
                    <a:pt x="154743" y="472699"/>
                    <a:pt x="161840" y="477430"/>
                  </a:cubicBezTo>
                  <a:lnTo>
                    <a:pt x="186116" y="493614"/>
                  </a:lnTo>
                  <a:cubicBezTo>
                    <a:pt x="198948" y="532109"/>
                    <a:pt x="196501" y="538965"/>
                    <a:pt x="218484" y="566442"/>
                  </a:cubicBezTo>
                  <a:cubicBezTo>
                    <a:pt x="223250" y="572400"/>
                    <a:pt x="229903" y="576668"/>
                    <a:pt x="234669" y="582626"/>
                  </a:cubicBezTo>
                  <a:cubicBezTo>
                    <a:pt x="247398" y="598538"/>
                    <a:pt x="254957" y="611238"/>
                    <a:pt x="258945" y="631179"/>
                  </a:cubicBezTo>
                  <a:cubicBezTo>
                    <a:pt x="293855" y="805728"/>
                    <a:pt x="259603" y="651971"/>
                    <a:pt x="283221" y="817295"/>
                  </a:cubicBezTo>
                  <a:cubicBezTo>
                    <a:pt x="287289" y="845772"/>
                    <a:pt x="294675" y="840205"/>
                    <a:pt x="307497" y="865848"/>
                  </a:cubicBezTo>
                  <a:cubicBezTo>
                    <a:pt x="311312" y="873477"/>
                    <a:pt x="311774" y="882495"/>
                    <a:pt x="315589" y="890124"/>
                  </a:cubicBezTo>
                  <a:cubicBezTo>
                    <a:pt x="319938" y="898823"/>
                    <a:pt x="327823" y="905513"/>
                    <a:pt x="331773" y="914400"/>
                  </a:cubicBezTo>
                  <a:cubicBezTo>
                    <a:pt x="338701" y="929989"/>
                    <a:pt x="338494" y="948758"/>
                    <a:pt x="347957" y="962952"/>
                  </a:cubicBezTo>
                  <a:cubicBezTo>
                    <a:pt x="394338" y="1032524"/>
                    <a:pt x="338731" y="944499"/>
                    <a:pt x="372233" y="1011504"/>
                  </a:cubicBezTo>
                  <a:cubicBezTo>
                    <a:pt x="376582" y="1020203"/>
                    <a:pt x="383022" y="1027688"/>
                    <a:pt x="388417" y="1035780"/>
                  </a:cubicBezTo>
                  <a:cubicBezTo>
                    <a:pt x="385720" y="1054662"/>
                    <a:pt x="384614" y="1073840"/>
                    <a:pt x="380325" y="1092425"/>
                  </a:cubicBezTo>
                  <a:cubicBezTo>
                    <a:pt x="376489" y="1109048"/>
                    <a:pt x="369536" y="1124793"/>
                    <a:pt x="364141" y="1140977"/>
                  </a:cubicBezTo>
                  <a:lnTo>
                    <a:pt x="331773" y="1238081"/>
                  </a:lnTo>
                  <a:lnTo>
                    <a:pt x="315589" y="1286633"/>
                  </a:lnTo>
                  <a:cubicBezTo>
                    <a:pt x="312892" y="1294725"/>
                    <a:pt x="312229" y="1303813"/>
                    <a:pt x="307497" y="1310910"/>
                  </a:cubicBezTo>
                  <a:cubicBezTo>
                    <a:pt x="281850" y="1349380"/>
                    <a:pt x="294388" y="1325960"/>
                    <a:pt x="275129" y="1383738"/>
                  </a:cubicBezTo>
                  <a:lnTo>
                    <a:pt x="267037" y="1408014"/>
                  </a:lnTo>
                  <a:lnTo>
                    <a:pt x="258945" y="1432290"/>
                  </a:lnTo>
                  <a:cubicBezTo>
                    <a:pt x="282243" y="1502185"/>
                    <a:pt x="243521" y="1408774"/>
                    <a:pt x="299405" y="1464658"/>
                  </a:cubicBezTo>
                  <a:cubicBezTo>
                    <a:pt x="307269" y="1472522"/>
                    <a:pt x="303116" y="1486804"/>
                    <a:pt x="307497" y="1497026"/>
                  </a:cubicBezTo>
                  <a:cubicBezTo>
                    <a:pt x="311328" y="1505965"/>
                    <a:pt x="316362" y="1514899"/>
                    <a:pt x="323681" y="1521303"/>
                  </a:cubicBezTo>
                  <a:cubicBezTo>
                    <a:pt x="338319" y="1534112"/>
                    <a:pt x="372233" y="1553671"/>
                    <a:pt x="372233" y="1553671"/>
                  </a:cubicBezTo>
                  <a:cubicBezTo>
                    <a:pt x="377628" y="1561763"/>
                    <a:pt x="384467" y="1569060"/>
                    <a:pt x="388417" y="1577947"/>
                  </a:cubicBezTo>
                  <a:cubicBezTo>
                    <a:pt x="395345" y="1593536"/>
                    <a:pt x="395138" y="1612305"/>
                    <a:pt x="404601" y="1626499"/>
                  </a:cubicBezTo>
                  <a:cubicBezTo>
                    <a:pt x="409996" y="1634591"/>
                    <a:pt x="416436" y="1642076"/>
                    <a:pt x="420785" y="1650775"/>
                  </a:cubicBezTo>
                  <a:cubicBezTo>
                    <a:pt x="441794" y="1692793"/>
                    <a:pt x="413450" y="1659624"/>
                    <a:pt x="445061" y="1691235"/>
                  </a:cubicBezTo>
                </a:path>
              </a:pathLst>
            </a:cu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1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IQ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2">
  <a:themeElements>
    <a:clrScheme name="100TGp_biz_diagram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F85F7"/>
      </a:accent1>
      <a:accent2>
        <a:srgbClr val="FF9900"/>
      </a:accent2>
      <a:accent3>
        <a:srgbClr val="FFFFFF"/>
      </a:accent3>
      <a:accent4>
        <a:srgbClr val="174578"/>
      </a:accent4>
      <a:accent5>
        <a:srgbClr val="ADC2FA"/>
      </a:accent5>
      <a:accent6>
        <a:srgbClr val="E78A00"/>
      </a:accent6>
      <a:hlink>
        <a:srgbClr val="5AD9F2"/>
      </a:hlink>
      <a:folHlink>
        <a:srgbClr val="969696"/>
      </a:folHlink>
    </a:clrScheme>
    <a:fontScheme name="100TGp_biz_diagram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00TGp_biz_diagram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2D"/>
        </a:accent6>
        <a:hlink>
          <a:srgbClr val="33CCCC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2">
        <a:dk1>
          <a:srgbClr val="592C0D"/>
        </a:dk1>
        <a:lt1>
          <a:srgbClr val="FFFFFF"/>
        </a:lt1>
        <a:dk2>
          <a:srgbClr val="000000"/>
        </a:dk2>
        <a:lt2>
          <a:srgbClr val="C0C0C0"/>
        </a:lt2>
        <a:accent1>
          <a:srgbClr val="5B9569"/>
        </a:accent1>
        <a:accent2>
          <a:srgbClr val="5D8FC1"/>
        </a:accent2>
        <a:accent3>
          <a:srgbClr val="FFFFFF"/>
        </a:accent3>
        <a:accent4>
          <a:srgbClr val="4B2409"/>
        </a:accent4>
        <a:accent5>
          <a:srgbClr val="B5C8B9"/>
        </a:accent5>
        <a:accent6>
          <a:srgbClr val="5381AF"/>
        </a:accent6>
        <a:hlink>
          <a:srgbClr val="C5C059"/>
        </a:hlink>
        <a:folHlink>
          <a:srgbClr val="999C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F85F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C2FA"/>
        </a:accent5>
        <a:accent6>
          <a:srgbClr val="E78A00"/>
        </a:accent6>
        <a:hlink>
          <a:srgbClr val="5AD9F2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688</TotalTime>
  <Words>734</Words>
  <Application>Microsoft Office PowerPoint</Application>
  <PresentationFormat>On-screen Show (4:3)</PresentationFormat>
  <Paragraphs>131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Theme2</vt:lpstr>
      <vt:lpstr>Image</vt:lpstr>
      <vt:lpstr>Equation</vt:lpstr>
      <vt:lpstr>Microsoft Equation 3.0</vt:lpstr>
      <vt:lpstr>Electrical Resistivity Method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Firas</dc:creator>
  <cp:lastModifiedBy>Firas</cp:lastModifiedBy>
  <cp:revision>88</cp:revision>
  <dcterms:created xsi:type="dcterms:W3CDTF">2006-08-16T00:00:00Z</dcterms:created>
  <dcterms:modified xsi:type="dcterms:W3CDTF">2019-03-08T20:40:55Z</dcterms:modified>
</cp:coreProperties>
</file>