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theme/themeOverride1.xml" ContentType="application/vnd.openxmlformats-officedocument.themeOverride+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2" r:id="rId1"/>
  </p:sldMasterIdLst>
  <p:sldIdLst>
    <p:sldId id="265" r:id="rId2"/>
    <p:sldId id="264" r:id="rId3"/>
    <p:sldId id="274" r:id="rId4"/>
    <p:sldId id="275" r:id="rId5"/>
    <p:sldId id="276" r:id="rId6"/>
    <p:sldId id="277" r:id="rId7"/>
    <p:sldId id="278" r:id="rId8"/>
    <p:sldId id="268" r:id="rId9"/>
    <p:sldId id="269" r:id="rId10"/>
    <p:sldId id="270" r:id="rId11"/>
    <p:sldId id="257" r:id="rId12"/>
    <p:sldId id="272" r:id="rId13"/>
    <p:sldId id="271" r:id="rId14"/>
    <p:sldId id="279" r:id="rId15"/>
    <p:sldId id="28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0" d="100"/>
          <a:sy n="60" d="100"/>
        </p:scale>
        <p:origin x="-1572" y="-12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9.wmf"/><Relationship Id="rId1" Type="http://schemas.openxmlformats.org/officeDocument/2006/relationships/image" Target="../media/image28.wmf"/><Relationship Id="rId4" Type="http://schemas.openxmlformats.org/officeDocument/2006/relationships/image" Target="../media/image30.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 Id="rId4" Type="http://schemas.openxmlformats.org/officeDocument/2006/relationships/image" Target="../media/image3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5.v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image" Target="../media/image7.wmf"/><Relationship Id="rId7" Type="http://schemas.openxmlformats.org/officeDocument/2006/relationships/image" Target="../media/image11.wmf"/><Relationship Id="rId2" Type="http://schemas.openxmlformats.org/officeDocument/2006/relationships/image" Target="../media/image4.wmf"/><Relationship Id="rId1" Type="http://schemas.openxmlformats.org/officeDocument/2006/relationships/image" Target="../media/image6.wmf"/><Relationship Id="rId6" Type="http://schemas.openxmlformats.org/officeDocument/2006/relationships/image" Target="../media/image10.wmf"/><Relationship Id="rId5" Type="http://schemas.openxmlformats.org/officeDocument/2006/relationships/image" Target="../media/image9.wmf"/><Relationship Id="rId4" Type="http://schemas.openxmlformats.org/officeDocument/2006/relationships/image" Target="../media/image8.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2.wmf"/><Relationship Id="rId1" Type="http://schemas.openxmlformats.org/officeDocument/2006/relationships/image" Target="../media/image14.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 Id="rId6" Type="http://schemas.openxmlformats.org/officeDocument/2006/relationships/image" Target="../media/image27.wmf"/><Relationship Id="rId5" Type="http://schemas.openxmlformats.org/officeDocument/2006/relationships/image" Target="../media/image26.wmf"/><Relationship Id="rId4" Type="http://schemas.openxmlformats.org/officeDocument/2006/relationships/image" Target="../media/image25.w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gray">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125" name="Rectangle 53"/>
          <p:cNvSpPr>
            <a:spLocks noChangeArrowheads="1"/>
          </p:cNvSpPr>
          <p:nvPr/>
        </p:nvSpPr>
        <p:spPr bwMode="gray">
          <a:xfrm flipV="1">
            <a:off x="0" y="3003550"/>
            <a:ext cx="9144000" cy="777875"/>
          </a:xfrm>
          <a:prstGeom prst="rect">
            <a:avLst/>
          </a:prstGeom>
          <a:gradFill rotWithShape="1">
            <a:gsLst>
              <a:gs pos="0">
                <a:schemeClr val="accent2">
                  <a:gamma/>
                  <a:tint val="0"/>
                  <a:invGamma/>
                </a:schemeClr>
              </a:gs>
              <a:gs pos="100000">
                <a:schemeClr val="accent2"/>
              </a:gs>
            </a:gsLst>
            <a:lin ang="0" scaled="1"/>
          </a:gradFill>
          <a:ln w="9525">
            <a:noFill/>
            <a:miter lim="800000"/>
            <a:headEnd/>
            <a:tailEnd/>
          </a:ln>
          <a:effectLst/>
        </p:spPr>
        <p:txBody>
          <a:bodyPr wrap="none" anchor="ctr"/>
          <a:lstStyle/>
          <a:p>
            <a:endParaRPr lang="ar-IQ"/>
          </a:p>
        </p:txBody>
      </p:sp>
      <p:sp>
        <p:nvSpPr>
          <p:cNvPr id="3076" name="Rectangle 4"/>
          <p:cNvSpPr>
            <a:spLocks noGrp="1" noChangeArrowheads="1"/>
          </p:cNvSpPr>
          <p:nvPr>
            <p:ph type="dt" sz="half" idx="2"/>
          </p:nvPr>
        </p:nvSpPr>
        <p:spPr bwMode="white">
          <a:xfrm>
            <a:off x="457200" y="6477000"/>
            <a:ext cx="2133600" cy="244475"/>
          </a:xfrm>
        </p:spPr>
        <p:txBody>
          <a:bodyPr/>
          <a:lstStyle>
            <a:lvl1pPr>
              <a:defRPr sz="1200">
                <a:solidFill>
                  <a:schemeClr val="bg1"/>
                </a:solidFill>
              </a:defRPr>
            </a:lvl1pPr>
          </a:lstStyle>
          <a:p>
            <a:endParaRPr lang="en-US"/>
          </a:p>
        </p:txBody>
      </p:sp>
      <p:sp>
        <p:nvSpPr>
          <p:cNvPr id="3077" name="Rectangle 5"/>
          <p:cNvSpPr>
            <a:spLocks noGrp="1" noChangeArrowheads="1"/>
          </p:cNvSpPr>
          <p:nvPr>
            <p:ph type="ftr" sz="quarter" idx="3"/>
          </p:nvPr>
        </p:nvSpPr>
        <p:spPr bwMode="white">
          <a:xfrm>
            <a:off x="3124200" y="6477000"/>
            <a:ext cx="2895600" cy="244475"/>
          </a:xfrm>
        </p:spPr>
        <p:txBody>
          <a:bodyPr/>
          <a:lstStyle>
            <a:lvl1pPr>
              <a:defRPr sz="1200">
                <a:solidFill>
                  <a:schemeClr val="bg1"/>
                </a:solidFill>
              </a:defRPr>
            </a:lvl1pPr>
          </a:lstStyle>
          <a:p>
            <a:endParaRPr lang="en-US"/>
          </a:p>
        </p:txBody>
      </p:sp>
      <p:sp>
        <p:nvSpPr>
          <p:cNvPr id="3078" name="Rectangle 6"/>
          <p:cNvSpPr>
            <a:spLocks noGrp="1" noChangeArrowheads="1"/>
          </p:cNvSpPr>
          <p:nvPr>
            <p:ph type="sldNum" sz="quarter" idx="4"/>
          </p:nvPr>
        </p:nvSpPr>
        <p:spPr bwMode="white">
          <a:xfrm>
            <a:off x="6553200" y="6477000"/>
            <a:ext cx="2133600" cy="244475"/>
          </a:xfrm>
        </p:spPr>
        <p:txBody>
          <a:bodyPr/>
          <a:lstStyle>
            <a:lvl1pPr>
              <a:defRPr sz="1200">
                <a:solidFill>
                  <a:schemeClr val="bg1"/>
                </a:solidFill>
              </a:defRPr>
            </a:lvl1pPr>
          </a:lstStyle>
          <a:p>
            <a:fld id="{59671BF1-2C92-48FE-893B-9FC198F1537B}" type="slidenum">
              <a:rPr lang="en-US"/>
              <a:pPr/>
              <a:t>‹#›</a:t>
            </a:fld>
            <a:endParaRPr lang="en-US"/>
          </a:p>
        </p:txBody>
      </p:sp>
      <p:grpSp>
        <p:nvGrpSpPr>
          <p:cNvPr id="2" name="Group 16"/>
          <p:cNvGrpSpPr>
            <a:grpSpLocks/>
          </p:cNvGrpSpPr>
          <p:nvPr/>
        </p:nvGrpSpPr>
        <p:grpSpPr bwMode="auto">
          <a:xfrm>
            <a:off x="4038600" y="5691188"/>
            <a:ext cx="1079500" cy="633412"/>
            <a:chOff x="2680" y="3678"/>
            <a:chExt cx="680" cy="399"/>
          </a:xfrm>
        </p:grpSpPr>
        <p:sp>
          <p:nvSpPr>
            <p:cNvPr id="3086" name="Text Box 14"/>
            <p:cNvSpPr txBox="1">
              <a:spLocks noChangeArrowheads="1"/>
            </p:cNvSpPr>
            <p:nvPr/>
          </p:nvSpPr>
          <p:spPr bwMode="white">
            <a:xfrm>
              <a:off x="2680" y="3789"/>
              <a:ext cx="680" cy="288"/>
            </a:xfrm>
            <a:prstGeom prst="rect">
              <a:avLst/>
            </a:prstGeom>
            <a:noFill/>
            <a:ln w="9525">
              <a:noFill/>
              <a:miter lim="800000"/>
              <a:headEnd/>
              <a:tailEnd/>
            </a:ln>
            <a:effectLst/>
          </p:spPr>
          <p:txBody>
            <a:bodyPr>
              <a:spAutoFit/>
            </a:bodyPr>
            <a:lstStyle/>
            <a:p>
              <a:r>
                <a:rPr lang="en-US" sz="2400" b="1">
                  <a:solidFill>
                    <a:schemeClr val="bg1"/>
                  </a:solidFill>
                </a:rPr>
                <a:t>LOGO</a:t>
              </a:r>
            </a:p>
          </p:txBody>
        </p:sp>
        <p:sp>
          <p:nvSpPr>
            <p:cNvPr id="3087" name="AutoShape 15"/>
            <p:cNvSpPr>
              <a:spLocks noChangeArrowheads="1"/>
            </p:cNvSpPr>
            <p:nvPr/>
          </p:nvSpPr>
          <p:spPr bwMode="white">
            <a:xfrm rot="5400000">
              <a:off x="2928" y="3493"/>
              <a:ext cx="172" cy="542"/>
            </a:xfrm>
            <a:prstGeom prst="moon">
              <a:avLst>
                <a:gd name="adj" fmla="val 21208"/>
              </a:avLst>
            </a:prstGeom>
            <a:solidFill>
              <a:schemeClr val="accent2"/>
            </a:solidFill>
            <a:ln w="9525">
              <a:noFill/>
              <a:miter lim="800000"/>
              <a:headEnd/>
              <a:tailEnd/>
            </a:ln>
            <a:effectLst/>
          </p:spPr>
          <p:txBody>
            <a:bodyPr rot="10800000" vert="eaVert" wrap="none" anchor="ctr"/>
            <a:lstStyle/>
            <a:p>
              <a:pPr algn="ctr"/>
              <a:endParaRPr lang="ar-IQ">
                <a:solidFill>
                  <a:schemeClr val="accent1"/>
                </a:solidFill>
              </a:endParaRPr>
            </a:p>
          </p:txBody>
        </p:sp>
      </p:grpSp>
      <p:sp>
        <p:nvSpPr>
          <p:cNvPr id="3074" name="Rectangle 2"/>
          <p:cNvSpPr>
            <a:spLocks noGrp="1" noChangeArrowheads="1"/>
          </p:cNvSpPr>
          <p:nvPr>
            <p:ph type="ctrTitle"/>
          </p:nvPr>
        </p:nvSpPr>
        <p:spPr bwMode="auto">
          <a:xfrm>
            <a:off x="295275" y="3035300"/>
            <a:ext cx="8534400" cy="685800"/>
          </a:xfrm>
        </p:spPr>
        <p:txBody>
          <a:bodyPr/>
          <a:lstStyle>
            <a:lvl1pPr>
              <a:defRPr sz="4800">
                <a:solidFill>
                  <a:schemeClr val="tx2"/>
                </a:solidFill>
              </a:defRPr>
            </a:lvl1pPr>
          </a:lstStyle>
          <a:p>
            <a:r>
              <a:rPr lang="en-US" smtClean="0"/>
              <a:t>Click to edit Master title style</a:t>
            </a:r>
            <a:endParaRPr lang="en-US"/>
          </a:p>
        </p:txBody>
      </p:sp>
      <p:sp>
        <p:nvSpPr>
          <p:cNvPr id="3075" name="Rectangle 3"/>
          <p:cNvSpPr>
            <a:spLocks noGrp="1" noChangeArrowheads="1"/>
          </p:cNvSpPr>
          <p:nvPr>
            <p:ph type="subTitle" idx="1"/>
          </p:nvPr>
        </p:nvSpPr>
        <p:spPr bwMode="white">
          <a:xfrm>
            <a:off x="1600200" y="4800600"/>
            <a:ext cx="5867400" cy="381000"/>
          </a:xfrm>
        </p:spPr>
        <p:txBody>
          <a:bodyPr/>
          <a:lstStyle>
            <a:lvl1pPr marL="0" indent="0" algn="ctr">
              <a:buFont typeface="Wingdings" pitchFamily="2" charset="2"/>
              <a:buNone/>
              <a:defRPr sz="2400" b="1">
                <a:solidFill>
                  <a:schemeClr val="bg1"/>
                </a:solidFill>
              </a:defRPr>
            </a:lvl1pPr>
          </a:lstStyle>
          <a:p>
            <a:r>
              <a:rPr lang="en-US" smtClean="0"/>
              <a:t>Click to edit Master subtitle style</a:t>
            </a:r>
            <a:endParaRPr lang="en-US"/>
          </a:p>
        </p:txBody>
      </p:sp>
    </p:spTree>
  </p:cSld>
  <p:clrMapOvr>
    <a:masterClrMapping/>
  </p:clrMapOvr>
  <p:transition>
    <p:random/>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lvl1pPr>
              <a:defRPr/>
            </a:lvl1pPr>
          </a:lstStyle>
          <a:p>
            <a:fld id="{1D8BD707-D9CF-40AE-B4C6-C98DA3205C09}" type="datetimeFigureOut">
              <a:rPr lang="en-US" smtClean="0"/>
              <a:pPr/>
              <a:t>2/28/2019</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6F15528-21DE-4FAA-801E-634DDDAF4B2B}" type="slidenum">
              <a:rPr lang="en-US" smtClean="0"/>
              <a:pPr/>
              <a:t>‹#›</a:t>
            </a:fld>
            <a:endParaRPr lang="en-US"/>
          </a:p>
        </p:txBody>
      </p:sp>
    </p:spTree>
  </p:cSld>
  <p:clrMapOvr>
    <a:masterClrMapping/>
  </p:clrMapOvr>
  <p:transition>
    <p:random/>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4650" y="304800"/>
            <a:ext cx="2114550" cy="6019800"/>
          </a:xfrm>
        </p:spPr>
        <p:txBody>
          <a:bodyPr vert="eaVert"/>
          <a:lstStyle/>
          <a:p>
            <a:r>
              <a:rPr lang="en-US" smtClean="0"/>
              <a:t>Click to edit Master title style</a:t>
            </a:r>
            <a:endParaRPr lang="ar-IQ"/>
          </a:p>
        </p:txBody>
      </p:sp>
      <p:sp>
        <p:nvSpPr>
          <p:cNvPr id="3" name="Vertical Text Placeholder 2"/>
          <p:cNvSpPr>
            <a:spLocks noGrp="1"/>
          </p:cNvSpPr>
          <p:nvPr>
            <p:ph type="body" orient="vert" idx="1"/>
          </p:nvPr>
        </p:nvSpPr>
        <p:spPr>
          <a:xfrm>
            <a:off x="381000" y="304800"/>
            <a:ext cx="619125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lvl1pPr>
              <a:defRPr/>
            </a:lvl1pPr>
          </a:lstStyle>
          <a:p>
            <a:fld id="{1D8BD707-D9CF-40AE-B4C6-C98DA3205C09}" type="datetimeFigureOut">
              <a:rPr lang="en-US" smtClean="0"/>
              <a:pPr/>
              <a:t>2/28/2019</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6F15528-21DE-4FAA-801E-634DDDAF4B2B}" type="slidenum">
              <a:rPr lang="en-US" smtClean="0"/>
              <a:pPr/>
              <a:t>‹#›</a:t>
            </a:fld>
            <a:endParaRPr lang="en-US"/>
          </a:p>
        </p:txBody>
      </p:sp>
    </p:spTree>
  </p:cSld>
  <p:clrMapOvr>
    <a:masterClrMapping/>
  </p:clrMapOvr>
  <p:transition>
    <p:random/>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458200" cy="533400"/>
          </a:xfrm>
        </p:spPr>
        <p:txBody>
          <a:bodyPr/>
          <a:lstStyle/>
          <a:p>
            <a:r>
              <a:rPr lang="en-US" smtClean="0"/>
              <a:t>Click to edit Master title style</a:t>
            </a:r>
            <a:endParaRPr lang="ar-IQ"/>
          </a:p>
        </p:txBody>
      </p:sp>
      <p:sp>
        <p:nvSpPr>
          <p:cNvPr id="3" name="Table Placeholder 2"/>
          <p:cNvSpPr>
            <a:spLocks noGrp="1"/>
          </p:cNvSpPr>
          <p:nvPr>
            <p:ph type="tbl" idx="1"/>
          </p:nvPr>
        </p:nvSpPr>
        <p:spPr>
          <a:xfrm>
            <a:off x="457200" y="1219200"/>
            <a:ext cx="8229600" cy="5105400"/>
          </a:xfrm>
        </p:spPr>
        <p:txBody>
          <a:bodyPr/>
          <a:lstStyle/>
          <a:p>
            <a:r>
              <a:rPr lang="en-US" smtClean="0"/>
              <a:t>Click icon to add table</a:t>
            </a:r>
            <a:endParaRPr lang="ar-IQ"/>
          </a:p>
        </p:txBody>
      </p:sp>
      <p:sp>
        <p:nvSpPr>
          <p:cNvPr id="4" name="Date Placeholder 3"/>
          <p:cNvSpPr>
            <a:spLocks noGrp="1"/>
          </p:cNvSpPr>
          <p:nvPr>
            <p:ph type="dt" sz="half" idx="10"/>
          </p:nvPr>
        </p:nvSpPr>
        <p:spPr>
          <a:xfrm>
            <a:off x="457200" y="6400800"/>
            <a:ext cx="2133600" cy="320675"/>
          </a:xfrm>
        </p:spPr>
        <p:txBody>
          <a:bodyPr/>
          <a:lstStyle>
            <a:lvl1pPr>
              <a:defRPr/>
            </a:lvl1pPr>
          </a:lstStyle>
          <a:p>
            <a:fld id="{1D8BD707-D9CF-40AE-B4C6-C98DA3205C09}" type="datetimeFigureOut">
              <a:rPr lang="en-US" smtClean="0"/>
              <a:pPr/>
              <a:t>2/28/2019</a:t>
            </a:fld>
            <a:endParaRPr lang="en-US"/>
          </a:p>
        </p:txBody>
      </p:sp>
      <p:sp>
        <p:nvSpPr>
          <p:cNvPr id="5" name="Footer Placeholder 4"/>
          <p:cNvSpPr>
            <a:spLocks noGrp="1"/>
          </p:cNvSpPr>
          <p:nvPr>
            <p:ph type="ftr" sz="quarter" idx="11"/>
          </p:nvPr>
        </p:nvSpPr>
        <p:spPr>
          <a:xfrm>
            <a:off x="3124200" y="6400800"/>
            <a:ext cx="2895600" cy="320675"/>
          </a:xfrm>
        </p:spPr>
        <p:txBody>
          <a:bodyPr/>
          <a:lstStyle>
            <a:lvl1pPr>
              <a:defRPr/>
            </a:lvl1pPr>
          </a:lstStyle>
          <a:p>
            <a:endParaRPr lang="en-US"/>
          </a:p>
        </p:txBody>
      </p:sp>
      <p:sp>
        <p:nvSpPr>
          <p:cNvPr id="6" name="Slide Number Placeholder 5"/>
          <p:cNvSpPr>
            <a:spLocks noGrp="1"/>
          </p:cNvSpPr>
          <p:nvPr>
            <p:ph type="sldNum" sz="quarter" idx="12"/>
          </p:nvPr>
        </p:nvSpPr>
        <p:spPr>
          <a:xfrm>
            <a:off x="6553200" y="6400800"/>
            <a:ext cx="2133600" cy="320675"/>
          </a:xfrm>
        </p:spPr>
        <p:txBody>
          <a:bodyPr/>
          <a:lstStyle>
            <a:lvl1pPr>
              <a:defRPr/>
            </a:lvl1p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lvl1pPr>
              <a:defRPr/>
            </a:lvl1pPr>
          </a:lstStyle>
          <a:p>
            <a:fld id="{1D8BD707-D9CF-40AE-B4C6-C98DA3205C09}" type="datetimeFigureOut">
              <a:rPr lang="en-US" smtClean="0"/>
              <a:pPr/>
              <a:t>2/28/2019</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6F15528-21DE-4FAA-801E-634DDDAF4B2B}" type="slidenum">
              <a:rPr lang="en-US" smtClean="0"/>
              <a:pPr/>
              <a:t>‹#›</a:t>
            </a:fld>
            <a:endParaRPr lang="en-US"/>
          </a:p>
        </p:txBody>
      </p:sp>
    </p:spTree>
  </p:cSld>
  <p:clrMapOvr>
    <a:masterClrMapping/>
  </p:clrMapOvr>
  <p:transition>
    <p:random/>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IQ"/>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1D8BD707-D9CF-40AE-B4C6-C98DA3205C09}" type="datetimeFigureOut">
              <a:rPr lang="en-US" smtClean="0"/>
              <a:pPr/>
              <a:t>2/28/2019</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6F15528-21DE-4FAA-801E-634DDDAF4B2B}" type="slidenum">
              <a:rPr lang="en-US" smtClean="0"/>
              <a:pPr/>
              <a:t>‹#›</a:t>
            </a:fld>
            <a:endParaRPr lang="en-US"/>
          </a:p>
        </p:txBody>
      </p:sp>
    </p:spTree>
  </p:cSld>
  <p:clrMapOvr>
    <a:masterClrMapping/>
  </p:clrMapOvr>
  <p:transition>
    <p:random/>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sz="half" idx="1"/>
          </p:nvPr>
        </p:nvSpPr>
        <p:spPr>
          <a:xfrm>
            <a:off x="457200" y="1219200"/>
            <a:ext cx="40386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Content Placeholder 3"/>
          <p:cNvSpPr>
            <a:spLocks noGrp="1"/>
          </p:cNvSpPr>
          <p:nvPr>
            <p:ph sz="half" idx="2"/>
          </p:nvPr>
        </p:nvSpPr>
        <p:spPr>
          <a:xfrm>
            <a:off x="4648200" y="1219200"/>
            <a:ext cx="40386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Date Placeholder 4"/>
          <p:cNvSpPr>
            <a:spLocks noGrp="1"/>
          </p:cNvSpPr>
          <p:nvPr>
            <p:ph type="dt" sz="half" idx="10"/>
          </p:nvPr>
        </p:nvSpPr>
        <p:spPr/>
        <p:txBody>
          <a:bodyPr/>
          <a:lstStyle>
            <a:lvl1pPr>
              <a:defRPr/>
            </a:lvl1pPr>
          </a:lstStyle>
          <a:p>
            <a:fld id="{1D8BD707-D9CF-40AE-B4C6-C98DA3205C09}" type="datetimeFigureOut">
              <a:rPr lang="en-US" smtClean="0"/>
              <a:pPr/>
              <a:t>2/28/2019</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6F15528-21DE-4FAA-801E-634DDDAF4B2B}" type="slidenum">
              <a:rPr lang="en-US" smtClean="0"/>
              <a:pPr/>
              <a:t>‹#›</a:t>
            </a:fld>
            <a:endParaRPr lang="en-US"/>
          </a:p>
        </p:txBody>
      </p:sp>
    </p:spTree>
  </p:cSld>
  <p:clrMapOvr>
    <a:masterClrMapping/>
  </p:clrMapOvr>
  <p:transition>
    <p:random/>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ar-IQ"/>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7" name="Date Placeholder 6"/>
          <p:cNvSpPr>
            <a:spLocks noGrp="1"/>
          </p:cNvSpPr>
          <p:nvPr>
            <p:ph type="dt" sz="half" idx="10"/>
          </p:nvPr>
        </p:nvSpPr>
        <p:spPr/>
        <p:txBody>
          <a:bodyPr/>
          <a:lstStyle>
            <a:lvl1pPr>
              <a:defRPr/>
            </a:lvl1pPr>
          </a:lstStyle>
          <a:p>
            <a:fld id="{1D8BD707-D9CF-40AE-B4C6-C98DA3205C09}" type="datetimeFigureOut">
              <a:rPr lang="en-US" smtClean="0"/>
              <a:pPr/>
              <a:t>2/28/2019</a:t>
            </a:fld>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B6F15528-21DE-4FAA-801E-634DDDAF4B2B}" type="slidenum">
              <a:rPr lang="en-US" smtClean="0"/>
              <a:pPr/>
              <a:t>‹#›</a:t>
            </a:fld>
            <a:endParaRPr lang="en-US"/>
          </a:p>
        </p:txBody>
      </p:sp>
    </p:spTree>
  </p:cSld>
  <p:clrMapOvr>
    <a:masterClrMapping/>
  </p:clrMapOvr>
  <p:transition>
    <p:random/>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Date Placeholder 2"/>
          <p:cNvSpPr>
            <a:spLocks noGrp="1"/>
          </p:cNvSpPr>
          <p:nvPr>
            <p:ph type="dt" sz="half" idx="10"/>
          </p:nvPr>
        </p:nvSpPr>
        <p:spPr/>
        <p:txBody>
          <a:bodyPr/>
          <a:lstStyle>
            <a:lvl1pPr>
              <a:defRPr/>
            </a:lvl1pPr>
          </a:lstStyle>
          <a:p>
            <a:fld id="{1D8BD707-D9CF-40AE-B4C6-C98DA3205C09}" type="datetimeFigureOut">
              <a:rPr lang="en-US" smtClean="0"/>
              <a:pPr/>
              <a:t>2/28/2019</a:t>
            </a:fld>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B6F15528-21DE-4FAA-801E-634DDDAF4B2B}" type="slidenum">
              <a:rPr lang="en-US" smtClean="0"/>
              <a:pPr/>
              <a:t>‹#›</a:t>
            </a:fld>
            <a:endParaRPr lang="en-US"/>
          </a:p>
        </p:txBody>
      </p:sp>
    </p:spTree>
  </p:cSld>
  <p:clrMapOvr>
    <a:masterClrMapping/>
  </p:clrMapOvr>
  <p:transition>
    <p:random/>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1D8BD707-D9CF-40AE-B4C6-C98DA3205C09}" type="datetimeFigureOut">
              <a:rPr lang="en-US" smtClean="0"/>
              <a:pPr/>
              <a:t>2/28/2019</a:t>
            </a:fld>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B6F15528-21DE-4FAA-801E-634DDDAF4B2B}" type="slidenum">
              <a:rPr lang="en-US" smtClean="0"/>
              <a:pPr/>
              <a:t>‹#›</a:t>
            </a:fld>
            <a:endParaRPr lang="en-US"/>
          </a:p>
        </p:txBody>
      </p:sp>
    </p:spTree>
  </p:cSld>
  <p:clrMapOvr>
    <a:masterClrMapping/>
  </p:clrMapOvr>
  <p:transition>
    <p:random/>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IQ"/>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1D8BD707-D9CF-40AE-B4C6-C98DA3205C09}" type="datetimeFigureOut">
              <a:rPr lang="en-US" smtClean="0"/>
              <a:pPr/>
              <a:t>2/28/2019</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6F15528-21DE-4FAA-801E-634DDDAF4B2B}" type="slidenum">
              <a:rPr lang="en-US" smtClean="0"/>
              <a:pPr/>
              <a:t>‹#›</a:t>
            </a:fld>
            <a:endParaRPr lang="en-US"/>
          </a:p>
        </p:txBody>
      </p:sp>
    </p:spTree>
  </p:cSld>
  <p:clrMapOvr>
    <a:masterClrMapping/>
  </p:clrMapOvr>
  <p:transition>
    <p:random/>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IQ"/>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ar-IQ"/>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1D8BD707-D9CF-40AE-B4C6-C98DA3205C09}" type="datetimeFigureOut">
              <a:rPr lang="en-US" smtClean="0"/>
              <a:pPr/>
              <a:t>2/28/2019</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6F15528-21DE-4FAA-801E-634DDDAF4B2B}" type="slidenum">
              <a:rPr lang="en-US" smtClean="0"/>
              <a:pPr/>
              <a:t>‹#›</a:t>
            </a:fld>
            <a:endParaRPr lang="en-US"/>
          </a:p>
        </p:txBody>
      </p:sp>
    </p:spTree>
  </p:cSld>
  <p:clrMapOvr>
    <a:masterClrMapping/>
  </p:clrMapOvr>
  <p:transition>
    <p:random/>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oleObject" Target="../embeddings/oleObject1.bin"/><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vmlDrawing" Target="../drawings/vmlDrawing1.v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068" name="Object 44"/>
          <p:cNvGraphicFramePr>
            <a:graphicFrameLocks noChangeAspect="1"/>
          </p:cNvGraphicFramePr>
          <p:nvPr/>
        </p:nvGraphicFramePr>
        <p:xfrm>
          <a:off x="0" y="0"/>
          <a:ext cx="9144000" cy="1066800"/>
        </p:xfrm>
        <a:graphic>
          <a:graphicData uri="http://schemas.openxmlformats.org/presentationml/2006/ole">
            <p:oleObj spid="_x0000_s4098" name="Image" r:id="rId15" imgW="8698413" imgH="1104372" progId="">
              <p:embed/>
            </p:oleObj>
          </a:graphicData>
        </a:graphic>
      </p:graphicFrame>
      <p:sp>
        <p:nvSpPr>
          <p:cNvPr id="1069" name="Rectangle 45"/>
          <p:cNvSpPr>
            <a:spLocks noChangeArrowheads="1"/>
          </p:cNvSpPr>
          <p:nvPr/>
        </p:nvSpPr>
        <p:spPr bwMode="gray">
          <a:xfrm>
            <a:off x="0" y="990600"/>
            <a:ext cx="9144000" cy="120650"/>
          </a:xfrm>
          <a:prstGeom prst="rect">
            <a:avLst/>
          </a:prstGeom>
          <a:gradFill rotWithShape="1">
            <a:gsLst>
              <a:gs pos="0">
                <a:schemeClr val="accent2"/>
              </a:gs>
              <a:gs pos="50000">
                <a:schemeClr val="accent2">
                  <a:gamma/>
                  <a:tint val="48627"/>
                  <a:invGamma/>
                </a:schemeClr>
              </a:gs>
              <a:gs pos="100000">
                <a:schemeClr val="accent2"/>
              </a:gs>
            </a:gsLst>
            <a:lin ang="0" scaled="1"/>
          </a:gradFill>
          <a:ln w="9525">
            <a:noFill/>
            <a:miter lim="800000"/>
            <a:headEnd/>
            <a:tailEnd/>
          </a:ln>
          <a:effectLst/>
        </p:spPr>
        <p:txBody>
          <a:bodyPr wrap="none" anchor="ctr"/>
          <a:lstStyle/>
          <a:p>
            <a:endParaRPr lang="ar-IQ"/>
          </a:p>
        </p:txBody>
      </p:sp>
      <p:sp>
        <p:nvSpPr>
          <p:cNvPr id="1027" name="Rectangle 3"/>
          <p:cNvSpPr>
            <a:spLocks noGrp="1" noChangeArrowheads="1"/>
          </p:cNvSpPr>
          <p:nvPr>
            <p:ph type="body" idx="1"/>
          </p:nvPr>
        </p:nvSpPr>
        <p:spPr bwMode="auto">
          <a:xfrm>
            <a:off x="457200" y="1219200"/>
            <a:ext cx="8229600" cy="5105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400800"/>
            <a:ext cx="2133600" cy="320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1D8BD707-D9CF-40AE-B4C6-C98DA3205C09}" type="datetimeFigureOut">
              <a:rPr lang="en-US" smtClean="0"/>
              <a:pPr/>
              <a:t>2/28/2019</a:t>
            </a:fld>
            <a:endParaRPr lang="en-US"/>
          </a:p>
        </p:txBody>
      </p:sp>
      <p:sp>
        <p:nvSpPr>
          <p:cNvPr id="1029" name="Rectangle 5"/>
          <p:cNvSpPr>
            <a:spLocks noGrp="1" noChangeArrowheads="1"/>
          </p:cNvSpPr>
          <p:nvPr>
            <p:ph type="ftr" sz="quarter" idx="3"/>
          </p:nvPr>
        </p:nvSpPr>
        <p:spPr bwMode="auto">
          <a:xfrm>
            <a:off x="3124200" y="6400800"/>
            <a:ext cx="2895600" cy="320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400800"/>
            <a:ext cx="2133600" cy="320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B6F15528-21DE-4FAA-801E-634DDDAF4B2B}" type="slidenum">
              <a:rPr lang="en-US" smtClean="0"/>
              <a:pPr/>
              <a:t>‹#›</a:t>
            </a:fld>
            <a:endParaRPr lang="en-US"/>
          </a:p>
        </p:txBody>
      </p:sp>
      <p:sp>
        <p:nvSpPr>
          <p:cNvPr id="1026" name="Rectangle 2"/>
          <p:cNvSpPr>
            <a:spLocks noGrp="1" noChangeArrowheads="1"/>
          </p:cNvSpPr>
          <p:nvPr>
            <p:ph type="title"/>
          </p:nvPr>
        </p:nvSpPr>
        <p:spPr bwMode="white">
          <a:xfrm>
            <a:off x="381000" y="304800"/>
            <a:ext cx="8458200" cy="533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Lst>
  <p:transition>
    <p:random/>
  </p:transition>
  <p:timing>
    <p:tnLst>
      <p:par>
        <p:cTn id="1" dur="indefinite" restart="never" nodeType="tmRoot"/>
      </p:par>
    </p:tnLst>
  </p:timing>
  <p:txStyles>
    <p:titleStyle>
      <a:lvl1pPr algn="ctr" rtl="1" eaLnBrk="1" fontAlgn="base" hangingPunct="1">
        <a:spcBef>
          <a:spcPct val="0"/>
        </a:spcBef>
        <a:spcAft>
          <a:spcPct val="0"/>
        </a:spcAft>
        <a:defRPr sz="4000" b="1">
          <a:solidFill>
            <a:schemeClr val="bg1"/>
          </a:solidFill>
          <a:latin typeface="+mj-lt"/>
          <a:ea typeface="+mj-ea"/>
          <a:cs typeface="+mj-cs"/>
        </a:defRPr>
      </a:lvl1pPr>
      <a:lvl2pPr algn="ctr" rtl="1" eaLnBrk="1" fontAlgn="base" hangingPunct="1">
        <a:spcBef>
          <a:spcPct val="0"/>
        </a:spcBef>
        <a:spcAft>
          <a:spcPct val="0"/>
        </a:spcAft>
        <a:defRPr sz="4000" b="1">
          <a:solidFill>
            <a:schemeClr val="bg1"/>
          </a:solidFill>
          <a:latin typeface="Times New Roman" pitchFamily="18" charset="0"/>
        </a:defRPr>
      </a:lvl2pPr>
      <a:lvl3pPr algn="ctr" rtl="1" eaLnBrk="1" fontAlgn="base" hangingPunct="1">
        <a:spcBef>
          <a:spcPct val="0"/>
        </a:spcBef>
        <a:spcAft>
          <a:spcPct val="0"/>
        </a:spcAft>
        <a:defRPr sz="4000" b="1">
          <a:solidFill>
            <a:schemeClr val="bg1"/>
          </a:solidFill>
          <a:latin typeface="Times New Roman" pitchFamily="18" charset="0"/>
        </a:defRPr>
      </a:lvl3pPr>
      <a:lvl4pPr algn="ctr" rtl="1" eaLnBrk="1" fontAlgn="base" hangingPunct="1">
        <a:spcBef>
          <a:spcPct val="0"/>
        </a:spcBef>
        <a:spcAft>
          <a:spcPct val="0"/>
        </a:spcAft>
        <a:defRPr sz="4000" b="1">
          <a:solidFill>
            <a:schemeClr val="bg1"/>
          </a:solidFill>
          <a:latin typeface="Times New Roman" pitchFamily="18" charset="0"/>
        </a:defRPr>
      </a:lvl4pPr>
      <a:lvl5pPr algn="ctr" rtl="1" eaLnBrk="1" fontAlgn="base" hangingPunct="1">
        <a:spcBef>
          <a:spcPct val="0"/>
        </a:spcBef>
        <a:spcAft>
          <a:spcPct val="0"/>
        </a:spcAft>
        <a:defRPr sz="4000" b="1">
          <a:solidFill>
            <a:schemeClr val="bg1"/>
          </a:solidFill>
          <a:latin typeface="Times New Roman" pitchFamily="18" charset="0"/>
        </a:defRPr>
      </a:lvl5pPr>
      <a:lvl6pPr marL="457200" algn="ctr" rtl="1" eaLnBrk="1" fontAlgn="base" hangingPunct="1">
        <a:spcBef>
          <a:spcPct val="0"/>
        </a:spcBef>
        <a:spcAft>
          <a:spcPct val="0"/>
        </a:spcAft>
        <a:defRPr sz="4000" b="1">
          <a:solidFill>
            <a:schemeClr val="bg1"/>
          </a:solidFill>
          <a:latin typeface="Times New Roman" pitchFamily="18" charset="0"/>
        </a:defRPr>
      </a:lvl6pPr>
      <a:lvl7pPr marL="914400" algn="ctr" rtl="1" eaLnBrk="1" fontAlgn="base" hangingPunct="1">
        <a:spcBef>
          <a:spcPct val="0"/>
        </a:spcBef>
        <a:spcAft>
          <a:spcPct val="0"/>
        </a:spcAft>
        <a:defRPr sz="4000" b="1">
          <a:solidFill>
            <a:schemeClr val="bg1"/>
          </a:solidFill>
          <a:latin typeface="Times New Roman" pitchFamily="18" charset="0"/>
        </a:defRPr>
      </a:lvl7pPr>
      <a:lvl8pPr marL="1371600" algn="ctr" rtl="1" eaLnBrk="1" fontAlgn="base" hangingPunct="1">
        <a:spcBef>
          <a:spcPct val="0"/>
        </a:spcBef>
        <a:spcAft>
          <a:spcPct val="0"/>
        </a:spcAft>
        <a:defRPr sz="4000" b="1">
          <a:solidFill>
            <a:schemeClr val="bg1"/>
          </a:solidFill>
          <a:latin typeface="Times New Roman" pitchFamily="18" charset="0"/>
        </a:defRPr>
      </a:lvl8pPr>
      <a:lvl9pPr marL="1828800" algn="ctr" rtl="1" eaLnBrk="1" fontAlgn="base" hangingPunct="1">
        <a:spcBef>
          <a:spcPct val="0"/>
        </a:spcBef>
        <a:spcAft>
          <a:spcPct val="0"/>
        </a:spcAft>
        <a:defRPr sz="4000" b="1">
          <a:solidFill>
            <a:schemeClr val="bg1"/>
          </a:solidFill>
          <a:latin typeface="Times New Roman" pitchFamily="18" charset="0"/>
        </a:defRPr>
      </a:lvl9pPr>
    </p:titleStyle>
    <p:bodyStyle>
      <a:lvl1pPr marL="342900" indent="-342900" algn="r" rtl="1" eaLnBrk="1" fontAlgn="base" hangingPunct="1">
        <a:spcBef>
          <a:spcPct val="20000"/>
        </a:spcBef>
        <a:spcAft>
          <a:spcPct val="0"/>
        </a:spcAft>
        <a:buClr>
          <a:schemeClr val="tx2"/>
        </a:buClr>
        <a:buFont typeface="Wingdings" pitchFamily="2" charset="2"/>
        <a:buChar char="v"/>
        <a:defRPr sz="2800">
          <a:solidFill>
            <a:schemeClr val="tx1"/>
          </a:solidFill>
          <a:latin typeface="+mn-lt"/>
          <a:ea typeface="+mn-ea"/>
          <a:cs typeface="+mn-cs"/>
        </a:defRPr>
      </a:lvl1pPr>
      <a:lvl2pPr marL="742950" indent="-285750" algn="r" rtl="1" eaLnBrk="1" fontAlgn="base" hangingPunct="1">
        <a:spcBef>
          <a:spcPct val="20000"/>
        </a:spcBef>
        <a:spcAft>
          <a:spcPct val="0"/>
        </a:spcAft>
        <a:buClr>
          <a:schemeClr val="accent1"/>
        </a:buClr>
        <a:buFont typeface="Wingdings" pitchFamily="2" charset="2"/>
        <a:buChar char="§"/>
        <a:defRPr sz="2600">
          <a:solidFill>
            <a:schemeClr val="tx1"/>
          </a:solidFill>
          <a:latin typeface="+mn-lt"/>
        </a:defRPr>
      </a:lvl2pPr>
      <a:lvl3pPr marL="1143000" indent="-228600" algn="r" rtl="1" eaLnBrk="1" fontAlgn="base" hangingPunct="1">
        <a:spcBef>
          <a:spcPct val="20000"/>
        </a:spcBef>
        <a:spcAft>
          <a:spcPct val="0"/>
        </a:spcAft>
        <a:buClr>
          <a:schemeClr val="accent2"/>
        </a:buClr>
        <a:buChar char="•"/>
        <a:defRPr sz="2200">
          <a:solidFill>
            <a:schemeClr val="tx1"/>
          </a:solidFill>
          <a:latin typeface="+mn-lt"/>
        </a:defRPr>
      </a:lvl3pPr>
      <a:lvl4pPr marL="1600200" indent="-228600" algn="r" rtl="1" eaLnBrk="1" fontAlgn="base" hangingPunct="1">
        <a:spcBef>
          <a:spcPct val="20000"/>
        </a:spcBef>
        <a:spcAft>
          <a:spcPct val="0"/>
        </a:spcAft>
        <a:buChar char="–"/>
        <a:defRPr sz="2000">
          <a:solidFill>
            <a:schemeClr val="tx1"/>
          </a:solidFill>
          <a:latin typeface="+mn-lt"/>
        </a:defRPr>
      </a:lvl4pPr>
      <a:lvl5pPr marL="2057400" indent="-228600" algn="r" rtl="1" eaLnBrk="1" fontAlgn="base" hangingPunct="1">
        <a:spcBef>
          <a:spcPct val="20000"/>
        </a:spcBef>
        <a:spcAft>
          <a:spcPct val="0"/>
        </a:spcAft>
        <a:buChar char="»"/>
        <a:defRPr sz="2000">
          <a:solidFill>
            <a:schemeClr val="tx1"/>
          </a:solidFill>
          <a:latin typeface="+mn-lt"/>
        </a:defRPr>
      </a:lvl5pPr>
      <a:lvl6pPr marL="2514600" indent="-228600" algn="r" rtl="1" eaLnBrk="1" fontAlgn="base" hangingPunct="1">
        <a:spcBef>
          <a:spcPct val="20000"/>
        </a:spcBef>
        <a:spcAft>
          <a:spcPct val="0"/>
        </a:spcAft>
        <a:buChar char="»"/>
        <a:defRPr sz="2000">
          <a:solidFill>
            <a:schemeClr val="tx1"/>
          </a:solidFill>
          <a:latin typeface="+mn-lt"/>
        </a:defRPr>
      </a:lvl6pPr>
      <a:lvl7pPr marL="2971800" indent="-228600" algn="r" rtl="1" eaLnBrk="1" fontAlgn="base" hangingPunct="1">
        <a:spcBef>
          <a:spcPct val="20000"/>
        </a:spcBef>
        <a:spcAft>
          <a:spcPct val="0"/>
        </a:spcAft>
        <a:buChar char="»"/>
        <a:defRPr sz="2000">
          <a:solidFill>
            <a:schemeClr val="tx1"/>
          </a:solidFill>
          <a:latin typeface="+mn-lt"/>
        </a:defRPr>
      </a:lvl7pPr>
      <a:lvl8pPr marL="3429000" indent="-228600" algn="r" rtl="1" eaLnBrk="1" fontAlgn="base" hangingPunct="1">
        <a:spcBef>
          <a:spcPct val="20000"/>
        </a:spcBef>
        <a:spcAft>
          <a:spcPct val="0"/>
        </a:spcAft>
        <a:buChar char="»"/>
        <a:defRPr sz="2000">
          <a:solidFill>
            <a:schemeClr val="tx1"/>
          </a:solidFill>
          <a:latin typeface="+mn-lt"/>
        </a:defRPr>
      </a:lvl8pPr>
      <a:lvl9pPr marL="3886200" indent="-228600" algn="r" rtl="1" eaLnBrk="1" fontAlgn="base" hangingPunct="1">
        <a:spcBef>
          <a:spcPct val="20000"/>
        </a:spcBef>
        <a:spcAft>
          <a:spcPct val="0"/>
        </a:spcAft>
        <a:buChar char="»"/>
        <a:defRPr sz="2000">
          <a:solidFill>
            <a:schemeClr val="tx1"/>
          </a:solidFill>
          <a:latin typeface="+mn-lt"/>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oleObject" Target="../embeddings/oleObject19.bin"/><Relationship Id="rId4" Type="http://schemas.openxmlformats.org/officeDocument/2006/relationships/oleObject" Target="../embeddings/oleObject18.bin"/></Relationships>
</file>

<file path=ppt/slides/_rels/slide1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25.bin"/><Relationship Id="rId3" Type="http://schemas.openxmlformats.org/officeDocument/2006/relationships/oleObject" Target="../embeddings/oleObject20.bin"/><Relationship Id="rId7" Type="http://schemas.openxmlformats.org/officeDocument/2006/relationships/oleObject" Target="../embeddings/oleObject24.bin"/><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oleObject" Target="../embeddings/oleObject23.bin"/><Relationship Id="rId5" Type="http://schemas.openxmlformats.org/officeDocument/2006/relationships/oleObject" Target="../embeddings/oleObject22.bin"/><Relationship Id="rId4" Type="http://schemas.openxmlformats.org/officeDocument/2006/relationships/oleObject" Target="../embeddings/oleObject21.bin"/></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oleObject" Target="../embeddings/oleObject29.bin"/><Relationship Id="rId5" Type="http://schemas.openxmlformats.org/officeDocument/2006/relationships/oleObject" Target="../embeddings/oleObject28.bin"/><Relationship Id="rId4" Type="http://schemas.openxmlformats.org/officeDocument/2006/relationships/oleObject" Target="../embeddings/oleObject27.bin"/></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oleObject" Target="../embeddings/oleObject33.bin"/><Relationship Id="rId5" Type="http://schemas.openxmlformats.org/officeDocument/2006/relationships/oleObject" Target="../embeddings/oleObject32.bin"/><Relationship Id="rId4" Type="http://schemas.openxmlformats.org/officeDocument/2006/relationships/oleObject" Target="../embeddings/oleObject31.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1.xml"/><Relationship Id="rId2" Type="http://schemas.openxmlformats.org/officeDocument/2006/relationships/vmlDrawing" Target="../drawings/vmlDrawing2.vml"/><Relationship Id="rId1" Type="http://schemas.openxmlformats.org/officeDocument/2006/relationships/themeOverride" Target="../theme/themeOverride1.xml"/><Relationship Id="rId5" Type="http://schemas.openxmlformats.org/officeDocument/2006/relationships/oleObject" Target="../embeddings/oleObject2.bin"/><Relationship Id="rId4"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10.bin"/><Relationship Id="rId3" Type="http://schemas.openxmlformats.org/officeDocument/2006/relationships/oleObject" Target="../embeddings/oleObject5.bin"/><Relationship Id="rId7"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oleObject" Target="../embeddings/oleObject8.bin"/><Relationship Id="rId11" Type="http://schemas.openxmlformats.org/officeDocument/2006/relationships/image" Target="../media/image13.jpeg"/><Relationship Id="rId5" Type="http://schemas.openxmlformats.org/officeDocument/2006/relationships/oleObject" Target="../embeddings/oleObject7.bin"/><Relationship Id="rId10" Type="http://schemas.openxmlformats.org/officeDocument/2006/relationships/oleObject" Target="../embeddings/oleObject12.bin"/><Relationship Id="rId4" Type="http://schemas.openxmlformats.org/officeDocument/2006/relationships/oleObject" Target="../embeddings/oleObject6.bin"/><Relationship Id="rId9" Type="http://schemas.openxmlformats.org/officeDocument/2006/relationships/oleObject" Target="../embeddings/oleObject11.bin"/></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6.vml"/><Relationship Id="rId5" Type="http://schemas.openxmlformats.org/officeDocument/2006/relationships/oleObject" Target="../embeddings/oleObject15.bin"/><Relationship Id="rId4" Type="http://schemas.openxmlformats.org/officeDocument/2006/relationships/oleObject" Target="../embeddings/oleObject14.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oleObject" Target="../embeddings/oleObject16.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371600"/>
            <a:ext cx="8915400" cy="1143000"/>
          </a:xfrm>
        </p:spPr>
        <p:txBody>
          <a:bodyPr>
            <a:noAutofit/>
          </a:bodyPr>
          <a:lstStyle/>
          <a:p>
            <a:pPr algn="ctr"/>
            <a:r>
              <a:rPr lang="en-US" sz="4400" dirty="0" smtClean="0">
                <a:solidFill>
                  <a:srgbClr val="002060"/>
                </a:solidFill>
              </a:rPr>
              <a:t>Electrical Resistivity Method</a:t>
            </a:r>
            <a:endParaRPr lang="ar-IQ" sz="4400" dirty="0">
              <a:solidFill>
                <a:srgbClr val="002060"/>
              </a:solidFill>
            </a:endParaRPr>
          </a:p>
        </p:txBody>
      </p:sp>
      <p:sp>
        <p:nvSpPr>
          <p:cNvPr id="4" name="Rectangle 3"/>
          <p:cNvSpPr/>
          <p:nvPr/>
        </p:nvSpPr>
        <p:spPr>
          <a:xfrm>
            <a:off x="685800" y="2541925"/>
            <a:ext cx="7391400" cy="3847207"/>
          </a:xfrm>
          <a:prstGeom prst="rect">
            <a:avLst/>
          </a:prstGeom>
        </p:spPr>
        <p:txBody>
          <a:bodyPr wrap="square">
            <a:spAutoFit/>
          </a:bodyPr>
          <a:lstStyle/>
          <a:p>
            <a:pPr algn="ctr"/>
            <a:r>
              <a:rPr lang="en-US" sz="2400" dirty="0" smtClean="0"/>
              <a:t>Senior Chief Geologists</a:t>
            </a:r>
          </a:p>
          <a:p>
            <a:pPr algn="ctr"/>
            <a:endParaRPr lang="en-US" sz="2400" dirty="0" smtClean="0"/>
          </a:p>
          <a:p>
            <a:pPr algn="ctr"/>
            <a:r>
              <a:rPr lang="en-US" sz="3600" dirty="0" smtClean="0"/>
              <a:t>Dr. Firas AL-Menshed</a:t>
            </a:r>
          </a:p>
          <a:p>
            <a:pPr algn="ctr"/>
            <a:endParaRPr lang="en-US" sz="2400" dirty="0" smtClean="0"/>
          </a:p>
          <a:p>
            <a:pPr algn="ctr"/>
            <a:r>
              <a:rPr lang="en-US" sz="2400" b="1" dirty="0" smtClean="0"/>
              <a:t>Head of Geophysics Division</a:t>
            </a:r>
            <a:r>
              <a:rPr lang="en-US" sz="2400" dirty="0" smtClean="0"/>
              <a:t>  </a:t>
            </a:r>
          </a:p>
          <a:p>
            <a:pPr algn="ctr"/>
            <a:endParaRPr lang="en-US" sz="2400" dirty="0" smtClean="0">
              <a:solidFill>
                <a:srgbClr val="0070C0"/>
              </a:solidFill>
            </a:endParaRPr>
          </a:p>
          <a:p>
            <a:pPr algn="ctr"/>
            <a:r>
              <a:rPr lang="en-US" sz="2400" dirty="0" smtClean="0">
                <a:solidFill>
                  <a:srgbClr val="0070C0"/>
                </a:solidFill>
              </a:rPr>
              <a:t>Lecture 1</a:t>
            </a:r>
          </a:p>
          <a:p>
            <a:pPr algn="ctr"/>
            <a:r>
              <a:rPr lang="en-US" sz="2400" dirty="0" smtClean="0">
                <a:solidFill>
                  <a:srgbClr val="0070C0"/>
                </a:solidFill>
              </a:rPr>
              <a:t>Resistivity Equation</a:t>
            </a:r>
            <a:endParaRPr lang="en-US" sz="2400" dirty="0" smtClean="0">
              <a:solidFill>
                <a:srgbClr val="0070C0"/>
              </a:solidFill>
            </a:endParaRPr>
          </a:p>
          <a:p>
            <a:pPr algn="ctr"/>
            <a:endParaRPr lang="ar-IQ" sz="4000" dirty="0"/>
          </a:p>
        </p:txBody>
      </p:sp>
      <p:sp>
        <p:nvSpPr>
          <p:cNvPr id="5" name="Rectangle 4"/>
          <p:cNvSpPr/>
          <p:nvPr/>
        </p:nvSpPr>
        <p:spPr>
          <a:xfrm>
            <a:off x="228600" y="60434"/>
            <a:ext cx="4572000" cy="1200329"/>
          </a:xfrm>
          <a:prstGeom prst="rect">
            <a:avLst/>
          </a:prstGeom>
        </p:spPr>
        <p:txBody>
          <a:bodyPr>
            <a:spAutoFit/>
          </a:bodyPr>
          <a:lstStyle/>
          <a:p>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Ministry of water resources</a:t>
            </a:r>
          </a:p>
          <a:p>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General commission for groundwater</a:t>
            </a:r>
          </a:p>
          <a:p>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Geophysics division  </a:t>
            </a:r>
          </a:p>
          <a:p>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p>
        </p:txBody>
      </p:sp>
      <p:pic>
        <p:nvPicPr>
          <p:cNvPr id="6" name="Picture 4" descr="C:\Users\alaa\Desktop\shaer.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968362" y="73570"/>
            <a:ext cx="2073284" cy="13716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IQ"/>
          </a:p>
        </p:txBody>
      </p:sp>
      <p:graphicFrame>
        <p:nvGraphicFramePr>
          <p:cNvPr id="64513" name="Object 1"/>
          <p:cNvGraphicFramePr>
            <a:graphicFrameLocks noChangeAspect="1"/>
          </p:cNvGraphicFramePr>
          <p:nvPr/>
        </p:nvGraphicFramePr>
        <p:xfrm>
          <a:off x="685800" y="1238864"/>
          <a:ext cx="2286000" cy="589935"/>
        </p:xfrm>
        <a:graphic>
          <a:graphicData uri="http://schemas.openxmlformats.org/presentationml/2006/ole">
            <p:oleObj spid="_x0000_s8194" name="Equation" r:id="rId3" imgW="888840" imgH="228600" progId="Equation.3">
              <p:embed/>
            </p:oleObj>
          </a:graphicData>
        </a:graphic>
      </p:graphicFrame>
      <p:sp>
        <p:nvSpPr>
          <p:cNvPr id="64515" name="Rectangle 3"/>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IQ"/>
          </a:p>
        </p:txBody>
      </p:sp>
      <p:sp>
        <p:nvSpPr>
          <p:cNvPr id="64517" name="Rectangle 5"/>
          <p:cNvSpPr>
            <a:spLocks noChangeArrowheads="1"/>
          </p:cNvSpPr>
          <p:nvPr/>
        </p:nvSpPr>
        <p:spPr bwMode="auto">
          <a:xfrm>
            <a:off x="381000" y="1862207"/>
            <a:ext cx="8382000" cy="14465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1" fontAlgn="base" latinLnBrk="0" hangingPunct="1">
              <a:lnSpc>
                <a:spcPct val="100000"/>
              </a:lnSpc>
              <a:spcBef>
                <a:spcPct val="0"/>
              </a:spcBef>
              <a:spcAft>
                <a:spcPct val="0"/>
              </a:spcAft>
              <a:buClrTx/>
              <a:buSzTx/>
              <a:buFontTx/>
              <a:buNone/>
              <a:tabLst/>
            </a:pPr>
            <a:r>
              <a:rPr lang="en-US" sz="2200" i="1" dirty="0" smtClean="0"/>
              <a:t>where (r) is the outward normal to the hemisphere. From  this equation we obtain the potential (       ) from point current source at distance ( r ) as:</a:t>
            </a:r>
          </a:p>
          <a:p>
            <a:pPr marL="0" marR="0" lvl="0" indent="457200" algn="just" defTabSz="914400" rtl="0" eaLnBrk="0" fontAlgn="base" latinLnBrk="0" hangingPunct="0">
              <a:lnSpc>
                <a:spcPct val="100000"/>
              </a:lnSpc>
              <a:spcBef>
                <a:spcPct val="0"/>
              </a:spcBef>
              <a:spcAft>
                <a:spcPct val="0"/>
              </a:spcAft>
              <a:buClrTx/>
              <a:buSzTx/>
              <a:buFontTx/>
              <a:buNone/>
              <a:tabLst/>
            </a:pPr>
            <a:endParaRPr lang="en-US" sz="2200" i="1" dirty="0" smtClean="0"/>
          </a:p>
        </p:txBody>
      </p:sp>
      <p:sp>
        <p:nvSpPr>
          <p:cNvPr id="64520"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IQ"/>
          </a:p>
        </p:txBody>
      </p:sp>
      <p:graphicFrame>
        <p:nvGraphicFramePr>
          <p:cNvPr id="64519" name="Object 7"/>
          <p:cNvGraphicFramePr>
            <a:graphicFrameLocks noChangeAspect="1"/>
          </p:cNvGraphicFramePr>
          <p:nvPr/>
        </p:nvGraphicFramePr>
        <p:xfrm>
          <a:off x="684902" y="2971800"/>
          <a:ext cx="1756318" cy="1000126"/>
        </p:xfrm>
        <a:graphic>
          <a:graphicData uri="http://schemas.openxmlformats.org/presentationml/2006/ole">
            <p:oleObj spid="_x0000_s8195" name="Equation" r:id="rId4" imgW="685800" imgH="393480" progId="Equation.3">
              <p:embed/>
            </p:oleObj>
          </a:graphicData>
        </a:graphic>
      </p:graphicFrame>
      <p:sp>
        <p:nvSpPr>
          <p:cNvPr id="64521"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IQ"/>
          </a:p>
        </p:txBody>
      </p:sp>
      <p:sp>
        <p:nvSpPr>
          <p:cNvPr id="64523"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IQ"/>
          </a:p>
        </p:txBody>
      </p:sp>
      <p:graphicFrame>
        <p:nvGraphicFramePr>
          <p:cNvPr id="64522" name="Object 10"/>
          <p:cNvGraphicFramePr>
            <a:graphicFrameLocks noChangeAspect="1"/>
          </p:cNvGraphicFramePr>
          <p:nvPr/>
        </p:nvGraphicFramePr>
        <p:xfrm>
          <a:off x="4724400" y="2272864"/>
          <a:ext cx="582028" cy="409575"/>
        </p:xfrm>
        <a:graphic>
          <a:graphicData uri="http://schemas.openxmlformats.org/presentationml/2006/ole">
            <p:oleObj spid="_x0000_s8196" name="Equation" r:id="rId5" imgW="253670" imgH="177569" progId="Equation.3">
              <p:embed/>
            </p:oleObj>
          </a:graphicData>
        </a:graphic>
      </p:graphicFrame>
      <p:sp>
        <p:nvSpPr>
          <p:cNvPr id="64524" name="Rectangle 12"/>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IQ"/>
          </a:p>
        </p:txBody>
      </p:sp>
      <p:sp>
        <p:nvSpPr>
          <p:cNvPr id="64525" name="Rectangle 13"/>
          <p:cNvSpPr>
            <a:spLocks noChangeArrowheads="1"/>
          </p:cNvSpPr>
          <p:nvPr/>
        </p:nvSpPr>
        <p:spPr bwMode="auto">
          <a:xfrm rot="10800000" flipV="1">
            <a:off x="381000" y="3979007"/>
            <a:ext cx="8382000" cy="110799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0" eaLnBrk="1" fontAlgn="base" latinLnBrk="0" hangingPunct="1">
              <a:lnSpc>
                <a:spcPct val="100000"/>
              </a:lnSpc>
              <a:spcBef>
                <a:spcPct val="0"/>
              </a:spcBef>
              <a:spcAft>
                <a:spcPct val="0"/>
              </a:spcAft>
              <a:buClrTx/>
              <a:buSzTx/>
              <a:buFontTx/>
              <a:buNone/>
              <a:tabLst/>
            </a:pPr>
            <a:r>
              <a:rPr lang="en-US" sz="2200" i="1" dirty="0" smtClean="0"/>
              <a:t>Now for the general four electrodes array, the potential at electrode (M) is simply the sum of the effects of the two current electrodes (A) and (B):</a:t>
            </a:r>
          </a:p>
        </p:txBody>
      </p:sp>
    </p:spTree>
  </p:cSld>
  <p:clrMapOvr>
    <a:masterClrMapping/>
  </p:clrMapOvr>
  <p:transition>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apture.JPG"/>
          <p:cNvPicPr>
            <a:picLocks noChangeAspect="1"/>
          </p:cNvPicPr>
          <p:nvPr/>
        </p:nvPicPr>
        <p:blipFill>
          <a:blip r:embed="rId2" cstate="print"/>
          <a:stretch>
            <a:fillRect/>
          </a:stretch>
        </p:blipFill>
        <p:spPr>
          <a:xfrm>
            <a:off x="1247775" y="2667000"/>
            <a:ext cx="6524625" cy="3714750"/>
          </a:xfrm>
          <a:prstGeom prst="rect">
            <a:avLst/>
          </a:prstGeom>
        </p:spPr>
      </p:pic>
      <p:sp>
        <p:nvSpPr>
          <p:cNvPr id="3" name="Rectangle 13"/>
          <p:cNvSpPr>
            <a:spLocks noChangeArrowheads="1"/>
          </p:cNvSpPr>
          <p:nvPr/>
        </p:nvSpPr>
        <p:spPr bwMode="auto">
          <a:xfrm rot="10800000" flipV="1">
            <a:off x="381000" y="1524000"/>
            <a:ext cx="8382000" cy="110799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Low" defTabSz="914400" rtl="0" eaLnBrk="1" fontAlgn="base" latinLnBrk="0" hangingPunct="1">
              <a:lnSpc>
                <a:spcPct val="100000"/>
              </a:lnSpc>
              <a:spcBef>
                <a:spcPct val="0"/>
              </a:spcBef>
              <a:spcAft>
                <a:spcPct val="0"/>
              </a:spcAft>
              <a:buClrTx/>
              <a:buSzTx/>
              <a:buFontTx/>
              <a:buNone/>
              <a:tabLst/>
            </a:pPr>
            <a:r>
              <a:rPr lang="en-US" sz="2200" i="1" dirty="0" smtClean="0"/>
              <a:t>Now for the general four electrodes array, the potential at electrode (M) is simply the sum of the effects of the two current electrodes (A) and (B):</a:t>
            </a:r>
          </a:p>
        </p:txBody>
      </p:sp>
    </p:spTree>
  </p:cSld>
  <p:clrMapOvr>
    <a:masterClrMapping/>
  </p:clrMapOvr>
  <p:transition>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42" name="Object 2"/>
          <p:cNvGraphicFramePr>
            <a:graphicFrameLocks noChangeAspect="1"/>
          </p:cNvGraphicFramePr>
          <p:nvPr/>
        </p:nvGraphicFramePr>
        <p:xfrm>
          <a:off x="990600" y="1116012"/>
          <a:ext cx="2438400" cy="1398588"/>
        </p:xfrm>
        <a:graphic>
          <a:graphicData uri="http://schemas.openxmlformats.org/presentationml/2006/ole">
            <p:oleObj spid="_x0000_s10242" name="Equation" r:id="rId3" imgW="1143000" imgH="660240" progId="Equation.3">
              <p:embed/>
            </p:oleObj>
          </a:graphicData>
        </a:graphic>
      </p:graphicFrame>
      <p:graphicFrame>
        <p:nvGraphicFramePr>
          <p:cNvPr id="10243" name="Object 3"/>
          <p:cNvGraphicFramePr>
            <a:graphicFrameLocks noChangeAspect="1"/>
          </p:cNvGraphicFramePr>
          <p:nvPr/>
        </p:nvGraphicFramePr>
        <p:xfrm>
          <a:off x="1071563" y="3706813"/>
          <a:ext cx="2357437" cy="1398587"/>
        </p:xfrm>
        <a:graphic>
          <a:graphicData uri="http://schemas.openxmlformats.org/presentationml/2006/ole">
            <p:oleObj spid="_x0000_s10243" name="Equation" r:id="rId4" imgW="1104840" imgH="660240" progId="Equation.3">
              <p:embed/>
            </p:oleObj>
          </a:graphicData>
        </a:graphic>
      </p:graphicFrame>
      <p:graphicFrame>
        <p:nvGraphicFramePr>
          <p:cNvPr id="10244" name="Object 4"/>
          <p:cNvGraphicFramePr>
            <a:graphicFrameLocks noChangeAspect="1"/>
          </p:cNvGraphicFramePr>
          <p:nvPr/>
        </p:nvGraphicFramePr>
        <p:xfrm>
          <a:off x="838200" y="2057400"/>
          <a:ext cx="2600325" cy="1398588"/>
        </p:xfrm>
        <a:graphic>
          <a:graphicData uri="http://schemas.openxmlformats.org/presentationml/2006/ole">
            <p:oleObj spid="_x0000_s10244" name="Equation" r:id="rId5" imgW="1218960" imgH="660240" progId="Equation.3">
              <p:embed/>
            </p:oleObj>
          </a:graphicData>
        </a:graphic>
      </p:graphicFrame>
      <p:graphicFrame>
        <p:nvGraphicFramePr>
          <p:cNvPr id="10245" name="Object 5"/>
          <p:cNvGraphicFramePr>
            <a:graphicFrameLocks noChangeAspect="1"/>
          </p:cNvGraphicFramePr>
          <p:nvPr/>
        </p:nvGraphicFramePr>
        <p:xfrm>
          <a:off x="914400" y="4849813"/>
          <a:ext cx="2519362" cy="1398587"/>
        </p:xfrm>
        <a:graphic>
          <a:graphicData uri="http://schemas.openxmlformats.org/presentationml/2006/ole">
            <p:oleObj spid="_x0000_s10245" name="Equation" r:id="rId6" imgW="1180800" imgH="660240" progId="Equation.3">
              <p:embed/>
            </p:oleObj>
          </a:graphicData>
        </a:graphic>
      </p:graphicFrame>
      <p:graphicFrame>
        <p:nvGraphicFramePr>
          <p:cNvPr id="10246" name="Object 6"/>
          <p:cNvGraphicFramePr>
            <a:graphicFrameLocks noChangeAspect="1"/>
          </p:cNvGraphicFramePr>
          <p:nvPr/>
        </p:nvGraphicFramePr>
        <p:xfrm>
          <a:off x="3975100" y="1981200"/>
          <a:ext cx="3697552" cy="990600"/>
        </p:xfrm>
        <a:graphic>
          <a:graphicData uri="http://schemas.openxmlformats.org/presentationml/2006/ole">
            <p:oleObj spid="_x0000_s10246" name="Equation" r:id="rId7" imgW="1600200" imgH="431640" progId="Equation.3">
              <p:embed/>
            </p:oleObj>
          </a:graphicData>
        </a:graphic>
      </p:graphicFrame>
      <p:graphicFrame>
        <p:nvGraphicFramePr>
          <p:cNvPr id="10247" name="Object 7"/>
          <p:cNvGraphicFramePr>
            <a:graphicFrameLocks noChangeAspect="1"/>
          </p:cNvGraphicFramePr>
          <p:nvPr/>
        </p:nvGraphicFramePr>
        <p:xfrm>
          <a:off x="3886200" y="4747102"/>
          <a:ext cx="3733801" cy="1044097"/>
        </p:xfrm>
        <a:graphic>
          <a:graphicData uri="http://schemas.openxmlformats.org/presentationml/2006/ole">
            <p:oleObj spid="_x0000_s10247" name="Equation" r:id="rId8" imgW="1536480" imgH="431640" progId="Equation.3">
              <p:embed/>
            </p:oleObj>
          </a:graphicData>
        </a:graphic>
      </p:graphicFrame>
      <p:sp>
        <p:nvSpPr>
          <p:cNvPr id="8" name="Rectangle 5"/>
          <p:cNvSpPr>
            <a:spLocks noChangeArrowheads="1"/>
          </p:cNvSpPr>
          <p:nvPr/>
        </p:nvSpPr>
        <p:spPr bwMode="auto">
          <a:xfrm>
            <a:off x="304800" y="3607713"/>
            <a:ext cx="8382000" cy="430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0" fontAlgn="base" latinLnBrk="0" hangingPunct="0">
              <a:lnSpc>
                <a:spcPct val="100000"/>
              </a:lnSpc>
              <a:spcBef>
                <a:spcPct val="0"/>
              </a:spcBef>
              <a:spcAft>
                <a:spcPct val="0"/>
              </a:spcAft>
              <a:buClrTx/>
              <a:buSzTx/>
              <a:buFontTx/>
              <a:buNone/>
              <a:tabLst/>
            </a:pPr>
            <a:r>
              <a:rPr lang="en-US" sz="2200" i="1" dirty="0" smtClean="0"/>
              <a:t>And similarly the potential at N is: </a:t>
            </a:r>
          </a:p>
        </p:txBody>
      </p:sp>
      <p:sp>
        <p:nvSpPr>
          <p:cNvPr id="9" name="Rectangle 5"/>
          <p:cNvSpPr>
            <a:spLocks noChangeArrowheads="1"/>
          </p:cNvSpPr>
          <p:nvPr/>
        </p:nvSpPr>
        <p:spPr bwMode="auto">
          <a:xfrm>
            <a:off x="304800" y="1169313"/>
            <a:ext cx="8382000" cy="430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0" fontAlgn="base" latinLnBrk="0" hangingPunct="0">
              <a:lnSpc>
                <a:spcPct val="100000"/>
              </a:lnSpc>
              <a:spcBef>
                <a:spcPct val="0"/>
              </a:spcBef>
              <a:spcAft>
                <a:spcPct val="0"/>
              </a:spcAft>
              <a:buClrTx/>
              <a:buSzTx/>
              <a:buFontTx/>
              <a:buNone/>
              <a:tabLst/>
            </a:pPr>
            <a:r>
              <a:rPr lang="en-US" sz="2200" i="1" dirty="0" smtClean="0"/>
              <a:t>The potential at M is: </a:t>
            </a:r>
          </a:p>
        </p:txBody>
      </p:sp>
    </p:spTree>
  </p:cSld>
  <p:clrMapOvr>
    <a:masterClrMapping/>
  </p:clrMapOvr>
  <p:transition>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IQ"/>
          </a:p>
        </p:txBody>
      </p:sp>
      <p:graphicFrame>
        <p:nvGraphicFramePr>
          <p:cNvPr id="65539" name="Object 3"/>
          <p:cNvGraphicFramePr>
            <a:graphicFrameLocks noChangeAspect="1"/>
          </p:cNvGraphicFramePr>
          <p:nvPr/>
        </p:nvGraphicFramePr>
        <p:xfrm>
          <a:off x="533400" y="3810000"/>
          <a:ext cx="7062788" cy="903287"/>
        </p:xfrm>
        <a:graphic>
          <a:graphicData uri="http://schemas.openxmlformats.org/presentationml/2006/ole">
            <p:oleObj spid="_x0000_s9218" name="Equation" r:id="rId3" imgW="3352680" imgH="431640" progId="Equation.3">
              <p:embed/>
            </p:oleObj>
          </a:graphicData>
        </a:graphic>
      </p:graphicFrame>
      <p:sp>
        <p:nvSpPr>
          <p:cNvPr id="65541" name="Rectangle 5"/>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IQ"/>
          </a:p>
        </p:txBody>
      </p:sp>
      <p:sp>
        <p:nvSpPr>
          <p:cNvPr id="655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IQ"/>
          </a:p>
        </p:txBody>
      </p:sp>
      <p:graphicFrame>
        <p:nvGraphicFramePr>
          <p:cNvPr id="65542" name="Object 6"/>
          <p:cNvGraphicFramePr>
            <a:graphicFrameLocks noChangeAspect="1"/>
          </p:cNvGraphicFramePr>
          <p:nvPr/>
        </p:nvGraphicFramePr>
        <p:xfrm>
          <a:off x="663575" y="4953000"/>
          <a:ext cx="4443413" cy="1281113"/>
        </p:xfrm>
        <a:graphic>
          <a:graphicData uri="http://schemas.openxmlformats.org/presentationml/2006/ole">
            <p:oleObj spid="_x0000_s9219" name="Equation" r:id="rId4" imgW="2171520" imgH="622080" progId="Equation.3">
              <p:embed/>
            </p:oleObj>
          </a:graphicData>
        </a:graphic>
      </p:graphicFrame>
      <p:sp>
        <p:nvSpPr>
          <p:cNvPr id="65544" name="Rectangle 8"/>
          <p:cNvSpPr>
            <a:spLocks noChangeArrowheads="1"/>
          </p:cNvSpPr>
          <p:nvPr/>
        </p:nvSpPr>
        <p:spPr bwMode="auto">
          <a:xfrm>
            <a:off x="0" y="638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IQ"/>
          </a:p>
        </p:txBody>
      </p:sp>
      <p:sp>
        <p:nvSpPr>
          <p:cNvPr id="65546" name="Rectangle 1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IQ"/>
          </a:p>
        </p:txBody>
      </p:sp>
      <p:sp>
        <p:nvSpPr>
          <p:cNvPr id="65547" name="Rectangle 11"/>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IQ"/>
          </a:p>
        </p:txBody>
      </p:sp>
      <p:sp>
        <p:nvSpPr>
          <p:cNvPr id="65549" name="Rectangle 1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IQ"/>
          </a:p>
        </p:txBody>
      </p:sp>
      <p:sp>
        <p:nvSpPr>
          <p:cNvPr id="65550" name="Rectangle 14"/>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IQ"/>
          </a:p>
        </p:txBody>
      </p:sp>
      <p:graphicFrame>
        <p:nvGraphicFramePr>
          <p:cNvPr id="9222" name="Object 6"/>
          <p:cNvGraphicFramePr>
            <a:graphicFrameLocks noChangeAspect="1"/>
          </p:cNvGraphicFramePr>
          <p:nvPr/>
        </p:nvGraphicFramePr>
        <p:xfrm>
          <a:off x="533400" y="1392237"/>
          <a:ext cx="3413125" cy="914400"/>
        </p:xfrm>
        <a:graphic>
          <a:graphicData uri="http://schemas.openxmlformats.org/presentationml/2006/ole">
            <p:oleObj spid="_x0000_s9222" name="Equation" r:id="rId5" imgW="1600200" imgH="431640" progId="Equation.3">
              <p:embed/>
            </p:oleObj>
          </a:graphicData>
        </a:graphic>
      </p:graphicFrame>
      <p:graphicFrame>
        <p:nvGraphicFramePr>
          <p:cNvPr id="9223" name="Object 7"/>
          <p:cNvGraphicFramePr>
            <a:graphicFrameLocks noChangeAspect="1"/>
          </p:cNvGraphicFramePr>
          <p:nvPr/>
        </p:nvGraphicFramePr>
        <p:xfrm>
          <a:off x="457200" y="2535237"/>
          <a:ext cx="3468688" cy="969963"/>
        </p:xfrm>
        <a:graphic>
          <a:graphicData uri="http://schemas.openxmlformats.org/presentationml/2006/ole">
            <p:oleObj spid="_x0000_s9223" name="Equation" r:id="rId6" imgW="1536480" imgH="431640" progId="Equation.3">
              <p:embed/>
            </p:oleObj>
          </a:graphicData>
        </a:graphic>
      </p:graphicFrame>
    </p:spTree>
  </p:cSld>
  <p:clrMapOvr>
    <a:masterClrMapping/>
  </p:clrMapOvr>
  <p:transition>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3"/>
          <p:cNvSpPr>
            <a:spLocks noChangeArrowheads="1"/>
          </p:cNvSpPr>
          <p:nvPr/>
        </p:nvSpPr>
        <p:spPr bwMode="auto">
          <a:xfrm rot="10800000" flipV="1">
            <a:off x="381000" y="1927588"/>
            <a:ext cx="8382000" cy="40922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457200" algn="justLow" fontAlgn="base">
              <a:lnSpc>
                <a:spcPct val="150000"/>
              </a:lnSpc>
              <a:spcBef>
                <a:spcPct val="0"/>
              </a:spcBef>
              <a:spcAft>
                <a:spcPct val="0"/>
              </a:spcAft>
            </a:pPr>
            <a:r>
              <a:rPr lang="en-US" sz="2200" i="1" dirty="0" smtClean="0"/>
              <a:t>If the Earth is not a homogeneous-isotropic </a:t>
            </a:r>
            <a:r>
              <a:rPr lang="en-US" sz="2200" i="1" dirty="0" err="1" smtClean="0"/>
              <a:t>halfspace</a:t>
            </a:r>
            <a:r>
              <a:rPr lang="en-US" sz="2200" i="1" dirty="0" smtClean="0"/>
              <a:t> the above expression would not yield the true resistivity of the Earth. In a heterogeneous medium, the measured resistivity is an </a:t>
            </a:r>
            <a:r>
              <a:rPr lang="en-US" sz="2200" i="1" dirty="0" smtClean="0">
                <a:solidFill>
                  <a:srgbClr val="FF0000"/>
                </a:solidFill>
              </a:rPr>
              <a:t>apparent resistivity</a:t>
            </a:r>
            <a:r>
              <a:rPr lang="en-US" sz="2200" i="1" dirty="0" smtClean="0"/>
              <a:t>, which is a function of :</a:t>
            </a:r>
          </a:p>
          <a:p>
            <a:pPr marL="0" marR="0" lvl="0" indent="457200" algn="justLow" defTabSz="914400" rtl="0" eaLnBrk="1" fontAlgn="base" latinLnBrk="0" hangingPunct="1">
              <a:lnSpc>
                <a:spcPct val="150000"/>
              </a:lnSpc>
              <a:spcBef>
                <a:spcPct val="0"/>
              </a:spcBef>
              <a:spcAft>
                <a:spcPct val="0"/>
              </a:spcAft>
              <a:buClrTx/>
              <a:buSzTx/>
              <a:buFont typeface="Wingdings" pitchFamily="2" charset="2"/>
              <a:buChar char="q"/>
              <a:tabLst/>
            </a:pPr>
            <a:r>
              <a:rPr lang="en-US" sz="2200" i="1" dirty="0" smtClean="0"/>
              <a:t>The form of the </a:t>
            </a:r>
            <a:r>
              <a:rPr lang="en-US" sz="2200" i="1" dirty="0" err="1" smtClean="0"/>
              <a:t>inhomogeneity</a:t>
            </a:r>
            <a:r>
              <a:rPr lang="en-US" sz="2200" i="1" dirty="0" smtClean="0"/>
              <a:t>;</a:t>
            </a:r>
          </a:p>
          <a:p>
            <a:pPr marL="0" marR="0" lvl="0" indent="457200" algn="justLow" defTabSz="914400" rtl="0" eaLnBrk="1" fontAlgn="base" latinLnBrk="0" hangingPunct="1">
              <a:lnSpc>
                <a:spcPct val="150000"/>
              </a:lnSpc>
              <a:spcBef>
                <a:spcPct val="0"/>
              </a:spcBef>
              <a:spcAft>
                <a:spcPct val="0"/>
              </a:spcAft>
              <a:buClrTx/>
              <a:buSzTx/>
              <a:buFont typeface="Wingdings" pitchFamily="2" charset="2"/>
              <a:buChar char="q"/>
              <a:tabLst/>
            </a:pPr>
            <a:r>
              <a:rPr lang="en-US" sz="2200" i="1" dirty="0" smtClean="0"/>
              <a:t>The electrode spacing</a:t>
            </a:r>
          </a:p>
          <a:p>
            <a:pPr marL="0" marR="0" lvl="0" indent="457200" algn="justLow" defTabSz="914400" rtl="0" eaLnBrk="1" fontAlgn="base" latinLnBrk="0" hangingPunct="1">
              <a:lnSpc>
                <a:spcPct val="150000"/>
              </a:lnSpc>
              <a:spcBef>
                <a:spcPct val="0"/>
              </a:spcBef>
              <a:spcAft>
                <a:spcPct val="0"/>
              </a:spcAft>
              <a:buClrTx/>
              <a:buSzTx/>
              <a:buFont typeface="Wingdings" pitchFamily="2" charset="2"/>
              <a:buChar char="q"/>
              <a:tabLst/>
            </a:pPr>
            <a:r>
              <a:rPr lang="en-US" sz="2200" i="1" dirty="0" smtClean="0"/>
              <a:t>Surface location</a:t>
            </a:r>
          </a:p>
          <a:p>
            <a:pPr marL="0" marR="0" lvl="0" indent="457200" algn="justLow" defTabSz="914400" rtl="0" eaLnBrk="1" fontAlgn="base" latinLnBrk="0" hangingPunct="1">
              <a:lnSpc>
                <a:spcPct val="150000"/>
              </a:lnSpc>
              <a:spcBef>
                <a:spcPct val="0"/>
              </a:spcBef>
              <a:spcAft>
                <a:spcPct val="0"/>
              </a:spcAft>
              <a:buClrTx/>
              <a:buSzTx/>
              <a:buFont typeface="Wingdings" pitchFamily="2" charset="2"/>
              <a:buChar char="q"/>
              <a:tabLst/>
            </a:pPr>
            <a:r>
              <a:rPr lang="en-US" sz="2200" i="1" dirty="0" smtClean="0"/>
              <a:t>Direction </a:t>
            </a:r>
          </a:p>
        </p:txBody>
      </p:sp>
      <p:sp>
        <p:nvSpPr>
          <p:cNvPr id="6" name="Title 1"/>
          <p:cNvSpPr txBox="1">
            <a:spLocks/>
          </p:cNvSpPr>
          <p:nvPr/>
        </p:nvSpPr>
        <p:spPr>
          <a:xfrm>
            <a:off x="1981200" y="1066800"/>
            <a:ext cx="5105400" cy="1447800"/>
          </a:xfrm>
          <a:prstGeom prst="rect">
            <a:avLst/>
          </a:prstGeom>
        </p:spPr>
        <p:txBody>
          <a:bodyPr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AR ESSENCE" pitchFamily="2" charset="0"/>
                <a:ea typeface="+mj-ea"/>
                <a:cs typeface="+mj-cs"/>
              </a:rPr>
              <a:t>Apparent resistivity</a:t>
            </a:r>
            <a:br>
              <a:rPr kumimoji="0" lang="en-US" sz="44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AR ESSENCE" pitchFamily="2" charset="0"/>
                <a:ea typeface="+mj-ea"/>
                <a:cs typeface="+mj-cs"/>
              </a:rPr>
            </a:br>
            <a:endParaRPr kumimoji="0" lang="ar-IQ"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AR ESSENCE" pitchFamily="2" charset="0"/>
              <a:ea typeface="+mj-ea"/>
              <a:cs typeface="+mj-cs"/>
            </a:endParaRPr>
          </a:p>
        </p:txBody>
      </p:sp>
    </p:spTree>
  </p:cSld>
  <p:clrMapOvr>
    <a:masterClrMapping/>
  </p:clrMapOvr>
  <p:transition>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IQ"/>
          </a:p>
        </p:txBody>
      </p:sp>
      <p:graphicFrame>
        <p:nvGraphicFramePr>
          <p:cNvPr id="52227" name="Object 3"/>
          <p:cNvGraphicFramePr>
            <a:graphicFrameLocks noChangeAspect="1"/>
          </p:cNvGraphicFramePr>
          <p:nvPr/>
        </p:nvGraphicFramePr>
        <p:xfrm>
          <a:off x="685800" y="5638800"/>
          <a:ext cx="1801912" cy="990600"/>
        </p:xfrm>
        <a:graphic>
          <a:graphicData uri="http://schemas.openxmlformats.org/presentationml/2006/ole">
            <p:oleObj spid="_x0000_s52227" name="Equation" r:id="rId3" imgW="736560" imgH="393480" progId="Equation.3">
              <p:embed/>
            </p:oleObj>
          </a:graphicData>
        </a:graphic>
      </p:graphicFrame>
      <p:graphicFrame>
        <p:nvGraphicFramePr>
          <p:cNvPr id="52229" name="Object 5"/>
          <p:cNvGraphicFramePr>
            <a:graphicFrameLocks noChangeAspect="1"/>
          </p:cNvGraphicFramePr>
          <p:nvPr/>
        </p:nvGraphicFramePr>
        <p:xfrm>
          <a:off x="457200" y="4282567"/>
          <a:ext cx="4569732" cy="1280033"/>
        </p:xfrm>
        <a:graphic>
          <a:graphicData uri="http://schemas.openxmlformats.org/presentationml/2006/ole">
            <p:oleObj spid="_x0000_s52229" name="Equation" r:id="rId4" imgW="2234880" imgH="622080" progId="Equation.3">
              <p:embed/>
            </p:oleObj>
          </a:graphicData>
        </a:graphic>
      </p:graphicFrame>
      <p:graphicFrame>
        <p:nvGraphicFramePr>
          <p:cNvPr id="52230" name="Object 6"/>
          <p:cNvGraphicFramePr>
            <a:graphicFrameLocks noChangeAspect="1"/>
          </p:cNvGraphicFramePr>
          <p:nvPr/>
        </p:nvGraphicFramePr>
        <p:xfrm>
          <a:off x="609600" y="2865938"/>
          <a:ext cx="3876675" cy="1248862"/>
        </p:xfrm>
        <a:graphic>
          <a:graphicData uri="http://schemas.openxmlformats.org/presentationml/2006/ole">
            <p:oleObj spid="_x0000_s52230" name="Equation" r:id="rId5" imgW="1981200" imgH="635000" progId="Equation.3">
              <p:embed/>
            </p:oleObj>
          </a:graphicData>
        </a:graphic>
      </p:graphicFrame>
      <p:sp>
        <p:nvSpPr>
          <p:cNvPr id="7" name="Rectangle 6"/>
          <p:cNvSpPr/>
          <p:nvPr/>
        </p:nvSpPr>
        <p:spPr>
          <a:xfrm>
            <a:off x="5257800" y="2979003"/>
            <a:ext cx="2561920" cy="830997"/>
          </a:xfrm>
          <a:prstGeom prst="rect">
            <a:avLst/>
          </a:prstGeom>
        </p:spPr>
        <p:txBody>
          <a:bodyPr wrap="none">
            <a:spAutoFit/>
          </a:bodyPr>
          <a:lstStyle/>
          <a:p>
            <a:pPr algn="ctr"/>
            <a:r>
              <a:rPr lang="en-US" sz="2400" dirty="0" smtClean="0"/>
              <a:t>where (K) the</a:t>
            </a:r>
          </a:p>
          <a:p>
            <a:pPr algn="ctr"/>
            <a:r>
              <a:rPr lang="en-US" sz="2400" dirty="0" smtClean="0"/>
              <a:t> </a:t>
            </a:r>
            <a:r>
              <a:rPr lang="en-US" sz="2400" dirty="0" smtClean="0">
                <a:solidFill>
                  <a:srgbClr val="FF0000"/>
                </a:solidFill>
              </a:rPr>
              <a:t>geometric factor </a:t>
            </a:r>
            <a:endParaRPr lang="ar-IQ" sz="2400" dirty="0">
              <a:solidFill>
                <a:srgbClr val="FF0000"/>
              </a:solidFill>
            </a:endParaRPr>
          </a:p>
        </p:txBody>
      </p:sp>
      <p:sp>
        <p:nvSpPr>
          <p:cNvPr id="8" name="Rectangle 7"/>
          <p:cNvSpPr/>
          <p:nvPr/>
        </p:nvSpPr>
        <p:spPr>
          <a:xfrm>
            <a:off x="609600" y="1295400"/>
            <a:ext cx="8001000" cy="1446550"/>
          </a:xfrm>
          <a:prstGeom prst="rect">
            <a:avLst/>
          </a:prstGeom>
        </p:spPr>
        <p:txBody>
          <a:bodyPr wrap="square">
            <a:spAutoFit/>
          </a:bodyPr>
          <a:lstStyle/>
          <a:p>
            <a:pPr algn="just"/>
            <a:r>
              <a:rPr lang="en-US" sz="2200" i="1" dirty="0" smtClean="0">
                <a:solidFill>
                  <a:srgbClr val="FF0000"/>
                </a:solidFill>
              </a:rPr>
              <a:t>Apparent resistivity  </a:t>
            </a:r>
            <a:r>
              <a:rPr lang="en-US" sz="2200" i="1" dirty="0" smtClean="0"/>
              <a:t>means that the resistivity will change if we changing the electrodes arrangement or changing the measurement positions or direction. So that        will be directly proportional  to the geometry of electrodes. </a:t>
            </a:r>
            <a:endParaRPr lang="ar-IQ" sz="2200" i="1" dirty="0" smtClean="0"/>
          </a:p>
        </p:txBody>
      </p:sp>
      <p:graphicFrame>
        <p:nvGraphicFramePr>
          <p:cNvPr id="52231" name="Object 7"/>
          <p:cNvGraphicFramePr>
            <a:graphicFrameLocks noChangeAspect="1"/>
          </p:cNvGraphicFramePr>
          <p:nvPr/>
        </p:nvGraphicFramePr>
        <p:xfrm>
          <a:off x="6245116" y="1936750"/>
          <a:ext cx="450412" cy="540494"/>
        </p:xfrm>
        <a:graphic>
          <a:graphicData uri="http://schemas.openxmlformats.org/presentationml/2006/ole">
            <p:oleObj spid="_x0000_s52231" name="Equation" r:id="rId6" imgW="190440" imgH="228600" progId="Equation.3">
              <p:embed/>
            </p:oleObj>
          </a:graphicData>
        </a:graphic>
      </p:graphicFrame>
    </p:spTree>
  </p:cSld>
  <p:clrMapOvr>
    <a:masterClrMapping/>
  </p:clrMapOvr>
  <p:transition>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4136" y="2431971"/>
            <a:ext cx="8382000" cy="3816429"/>
          </a:xfrm>
          <a:prstGeom prst="rect">
            <a:avLst/>
          </a:prstGeom>
        </p:spPr>
        <p:txBody>
          <a:bodyPr wrap="square">
            <a:spAutoFit/>
          </a:bodyPr>
          <a:lstStyle/>
          <a:p>
            <a:pPr algn="just"/>
            <a:r>
              <a:rPr lang="en-US" sz="2200" i="1" dirty="0" smtClean="0"/>
              <a:t>	The DC resistivity method is one of the simplest geophysical techniques used to measure earth resistivity, but it is still employed extensively because of its easy using and relatively easy interpretation. The most common application is groundwater exploration, but it is also used in geothermal, environmental, and engineering studies. The measurement of the earth’s resistivity is very similar in concept to the laboratory resistivity measurement of rock samples. A DC electric current is passed through the ground via a pair of current electrodes and a resulting potential difference is measured between a second pair of potential electrodes.</a:t>
            </a:r>
            <a:endParaRPr lang="ar-IQ" sz="2200" i="1" dirty="0" smtClean="0"/>
          </a:p>
        </p:txBody>
      </p:sp>
      <p:sp>
        <p:nvSpPr>
          <p:cNvPr id="5" name="Title 1"/>
          <p:cNvSpPr txBox="1">
            <a:spLocks/>
          </p:cNvSpPr>
          <p:nvPr/>
        </p:nvSpPr>
        <p:spPr>
          <a:xfrm>
            <a:off x="1981200" y="1600200"/>
            <a:ext cx="5105400" cy="1447800"/>
          </a:xfrm>
          <a:prstGeom prst="rect">
            <a:avLst/>
          </a:prstGeom>
        </p:spPr>
        <p:txBody>
          <a:bodyPr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AR ESSENCE" pitchFamily="2" charset="0"/>
                <a:ea typeface="+mj-ea"/>
                <a:cs typeface="+mj-cs"/>
              </a:rPr>
              <a:t>Introduction</a:t>
            </a:r>
            <a:r>
              <a:rPr kumimoji="0" lang="en-US" sz="44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AR ESSENCE" pitchFamily="2" charset="0"/>
                <a:ea typeface="+mj-ea"/>
                <a:cs typeface="+mj-cs"/>
              </a:rPr>
              <a:t/>
            </a:r>
            <a:br>
              <a:rPr kumimoji="0" lang="en-US" sz="44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AR ESSENCE" pitchFamily="2" charset="0"/>
                <a:ea typeface="+mj-ea"/>
                <a:cs typeface="+mj-cs"/>
              </a:rPr>
            </a:br>
            <a:endParaRPr kumimoji="0" lang="ar-IQ"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AR ESSENCE" pitchFamily="2" charset="0"/>
              <a:ea typeface="+mj-ea"/>
              <a:cs typeface="+mj-cs"/>
            </a:endParaRPr>
          </a:p>
        </p:txBody>
      </p:sp>
    </p:spTree>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9" name="Rectangle 6"/>
          <p:cNvSpPr>
            <a:spLocks noChangeArrowheads="1"/>
          </p:cNvSpPr>
          <p:nvPr/>
        </p:nvSpPr>
        <p:spPr bwMode="auto">
          <a:xfrm>
            <a:off x="169863" y="1828800"/>
            <a:ext cx="8839200" cy="1261884"/>
          </a:xfrm>
          <a:prstGeom prst="rect">
            <a:avLst/>
          </a:prstGeom>
          <a:noFill/>
          <a:ln w="9525">
            <a:noFill/>
            <a:miter lim="800000"/>
            <a:headEnd/>
            <a:tailEnd/>
          </a:ln>
        </p:spPr>
        <p:txBody>
          <a:bodyPr>
            <a:spAutoFit/>
          </a:bodyPr>
          <a:lstStyle/>
          <a:p>
            <a:pPr eaLnBrk="1" hangingPunct="1">
              <a:spcBef>
                <a:spcPts val="600"/>
              </a:spcBef>
            </a:pPr>
            <a:r>
              <a:rPr lang="en-US" altLang="en-US" sz="2200" i="1" dirty="0" smtClean="0"/>
              <a:t>current density (J) is </a:t>
            </a:r>
            <a:r>
              <a:rPr lang="en-US" altLang="en-US" sz="2200" i="1" dirty="0" smtClean="0">
                <a:solidFill>
                  <a:srgbClr val="FF0000"/>
                </a:solidFill>
              </a:rPr>
              <a:t>current per area </a:t>
            </a:r>
            <a:r>
              <a:rPr lang="en-US" altLang="en-US" sz="2200" i="1" dirty="0" smtClean="0"/>
              <a:t>or, equivalently, </a:t>
            </a:r>
          </a:p>
          <a:p>
            <a:pPr eaLnBrk="1" hangingPunct="1">
              <a:spcBef>
                <a:spcPts val="600"/>
              </a:spcBef>
            </a:pPr>
            <a:r>
              <a:rPr lang="en-US" altLang="en-US" sz="2200" i="1" dirty="0" smtClean="0"/>
              <a:t>		         charge per area and time</a:t>
            </a:r>
          </a:p>
          <a:p>
            <a:pPr eaLnBrk="1" hangingPunct="1">
              <a:spcBef>
                <a:spcPts val="600"/>
              </a:spcBef>
            </a:pPr>
            <a:r>
              <a:rPr lang="en-US" altLang="en-US" sz="2200" i="1" dirty="0" smtClean="0"/>
              <a:t>unit of J:  A/m2</a:t>
            </a:r>
          </a:p>
        </p:txBody>
      </p:sp>
      <p:sp>
        <p:nvSpPr>
          <p:cNvPr id="181256" name="Rectangle 8"/>
          <p:cNvSpPr>
            <a:spLocks noChangeArrowheads="1"/>
          </p:cNvSpPr>
          <p:nvPr/>
        </p:nvSpPr>
        <p:spPr bwMode="auto">
          <a:xfrm>
            <a:off x="7719863" y="3276600"/>
            <a:ext cx="152400" cy="1600200"/>
          </a:xfrm>
          <a:prstGeom prst="rect">
            <a:avLst/>
          </a:prstGeom>
          <a:solidFill>
            <a:srgbClr val="C0C0C0"/>
          </a:solidFill>
          <a:ln w="9525">
            <a:miter lim="800000"/>
            <a:headEnd/>
            <a:tailEnd/>
          </a:ln>
          <a:scene3d>
            <a:camera prst="legacyObliqueTopRight"/>
            <a:lightRig rig="legacyFlat3" dir="b"/>
          </a:scene3d>
          <a:sp3d extrusionH="1801800" prstMaterial="legacyMatte">
            <a:bevelT w="13500" h="13500" prst="angle"/>
            <a:bevelB w="13500" h="13500" prst="angle"/>
            <a:extrusionClr>
              <a:srgbClr val="C0C0C0"/>
            </a:extrusionClr>
          </a:sp3d>
        </p:spPr>
        <p:txBody>
          <a:bodyPr anchor="ctr">
            <a:spAutoFit/>
            <a:flatTx/>
          </a:bodyPr>
          <a:lstStyle/>
          <a:p>
            <a:pPr algn="ctr" eaLnBrk="1" hangingPunct="1"/>
            <a:endParaRPr lang="en-US" altLang="en-US">
              <a:solidFill>
                <a:srgbClr val="000000"/>
              </a:solidFill>
            </a:endParaRPr>
          </a:p>
        </p:txBody>
      </p:sp>
      <p:grpSp>
        <p:nvGrpSpPr>
          <p:cNvPr id="2" name="Group 12"/>
          <p:cNvGrpSpPr>
            <a:grpSpLocks/>
          </p:cNvGrpSpPr>
          <p:nvPr/>
        </p:nvGrpSpPr>
        <p:grpSpPr bwMode="auto">
          <a:xfrm>
            <a:off x="3954316" y="4098928"/>
            <a:ext cx="406400" cy="457200"/>
            <a:chOff x="762" y="2706"/>
            <a:chExt cx="256" cy="288"/>
          </a:xfrm>
        </p:grpSpPr>
        <p:sp>
          <p:nvSpPr>
            <p:cNvPr id="9236" name="Oval 9"/>
            <p:cNvSpPr>
              <a:spLocks noChangeAspect="1" noChangeArrowheads="1"/>
            </p:cNvSpPr>
            <p:nvPr/>
          </p:nvSpPr>
          <p:spPr bwMode="auto">
            <a:xfrm>
              <a:off x="768" y="2736"/>
              <a:ext cx="179" cy="179"/>
            </a:xfrm>
            <a:prstGeom prst="ellipse">
              <a:avLst/>
            </a:prstGeom>
            <a:solidFill>
              <a:srgbClr val="0000CC"/>
            </a:solidFill>
            <a:ln w="9525" algn="ctr">
              <a:noFill/>
              <a:round/>
              <a:headEnd/>
              <a:tailEnd/>
            </a:ln>
          </p:spPr>
          <p:txBody>
            <a:bodyPr wrap="none" anchor="ctr">
              <a:spAutoFit/>
            </a:bodyPr>
            <a:lstStyle/>
            <a:p>
              <a:pPr algn="ctr" eaLnBrk="1" hangingPunct="1"/>
              <a:endParaRPr lang="en-US" altLang="en-US">
                <a:solidFill>
                  <a:srgbClr val="000000"/>
                </a:solidFill>
              </a:endParaRPr>
            </a:p>
          </p:txBody>
        </p:sp>
        <p:sp>
          <p:nvSpPr>
            <p:cNvPr id="9237" name="Rectangle 11"/>
            <p:cNvSpPr>
              <a:spLocks noChangeArrowheads="1"/>
            </p:cNvSpPr>
            <p:nvPr/>
          </p:nvSpPr>
          <p:spPr bwMode="auto">
            <a:xfrm>
              <a:off x="762" y="2706"/>
              <a:ext cx="256" cy="288"/>
            </a:xfrm>
            <a:prstGeom prst="rect">
              <a:avLst/>
            </a:prstGeom>
            <a:noFill/>
            <a:ln w="9525" algn="ctr">
              <a:noFill/>
              <a:miter lim="800000"/>
              <a:headEnd/>
              <a:tailEnd/>
            </a:ln>
          </p:spPr>
          <p:txBody>
            <a:bodyPr wrap="none">
              <a:spAutoFit/>
            </a:bodyPr>
            <a:lstStyle/>
            <a:p>
              <a:pPr eaLnBrk="1" hangingPunct="1"/>
              <a:r>
                <a:rPr lang="en-US" altLang="en-US" dirty="0">
                  <a:solidFill>
                    <a:srgbClr val="FFFFFF"/>
                  </a:solidFill>
                </a:rPr>
                <a:t>+</a:t>
              </a:r>
            </a:p>
          </p:txBody>
        </p:sp>
      </p:grpSp>
      <p:grpSp>
        <p:nvGrpSpPr>
          <p:cNvPr id="3" name="Group 13"/>
          <p:cNvGrpSpPr>
            <a:grpSpLocks/>
          </p:cNvGrpSpPr>
          <p:nvPr/>
        </p:nvGrpSpPr>
        <p:grpSpPr bwMode="auto">
          <a:xfrm>
            <a:off x="3740150" y="3433908"/>
            <a:ext cx="406400" cy="457200"/>
            <a:chOff x="758" y="2706"/>
            <a:chExt cx="256" cy="288"/>
          </a:xfrm>
        </p:grpSpPr>
        <p:sp>
          <p:nvSpPr>
            <p:cNvPr id="9234" name="Oval 14"/>
            <p:cNvSpPr>
              <a:spLocks noChangeAspect="1" noChangeArrowheads="1"/>
            </p:cNvSpPr>
            <p:nvPr/>
          </p:nvSpPr>
          <p:spPr bwMode="auto">
            <a:xfrm>
              <a:off x="768" y="2736"/>
              <a:ext cx="179" cy="179"/>
            </a:xfrm>
            <a:prstGeom prst="ellipse">
              <a:avLst/>
            </a:prstGeom>
            <a:solidFill>
              <a:srgbClr val="0000CC"/>
            </a:solidFill>
            <a:ln w="9525" algn="ctr">
              <a:noFill/>
              <a:round/>
              <a:headEnd/>
              <a:tailEnd/>
            </a:ln>
          </p:spPr>
          <p:txBody>
            <a:bodyPr wrap="none" anchor="ctr">
              <a:spAutoFit/>
            </a:bodyPr>
            <a:lstStyle/>
            <a:p>
              <a:pPr algn="ctr" eaLnBrk="1" hangingPunct="1"/>
              <a:endParaRPr lang="en-US" altLang="en-US">
                <a:solidFill>
                  <a:srgbClr val="000000"/>
                </a:solidFill>
              </a:endParaRPr>
            </a:p>
          </p:txBody>
        </p:sp>
        <p:sp>
          <p:nvSpPr>
            <p:cNvPr id="9235" name="Rectangle 15"/>
            <p:cNvSpPr>
              <a:spLocks noChangeArrowheads="1"/>
            </p:cNvSpPr>
            <p:nvPr/>
          </p:nvSpPr>
          <p:spPr bwMode="auto">
            <a:xfrm>
              <a:off x="758" y="2706"/>
              <a:ext cx="256" cy="288"/>
            </a:xfrm>
            <a:prstGeom prst="rect">
              <a:avLst/>
            </a:prstGeom>
            <a:noFill/>
            <a:ln w="9525" algn="ctr">
              <a:noFill/>
              <a:miter lim="800000"/>
              <a:headEnd/>
              <a:tailEnd/>
            </a:ln>
          </p:spPr>
          <p:txBody>
            <a:bodyPr wrap="none">
              <a:spAutoFit/>
            </a:bodyPr>
            <a:lstStyle/>
            <a:p>
              <a:pPr eaLnBrk="1" hangingPunct="1"/>
              <a:r>
                <a:rPr lang="en-US" altLang="en-US" dirty="0">
                  <a:solidFill>
                    <a:srgbClr val="FFFFFF"/>
                  </a:solidFill>
                </a:rPr>
                <a:t>+</a:t>
              </a:r>
            </a:p>
          </p:txBody>
        </p:sp>
      </p:grpSp>
      <p:grpSp>
        <p:nvGrpSpPr>
          <p:cNvPr id="4" name="Group 16"/>
          <p:cNvGrpSpPr>
            <a:grpSpLocks/>
          </p:cNvGrpSpPr>
          <p:nvPr/>
        </p:nvGrpSpPr>
        <p:grpSpPr bwMode="auto">
          <a:xfrm>
            <a:off x="5441804" y="3800478"/>
            <a:ext cx="406400" cy="457200"/>
            <a:chOff x="762" y="2710"/>
            <a:chExt cx="256" cy="288"/>
          </a:xfrm>
        </p:grpSpPr>
        <p:sp>
          <p:nvSpPr>
            <p:cNvPr id="9232" name="Oval 17"/>
            <p:cNvSpPr>
              <a:spLocks noChangeAspect="1" noChangeArrowheads="1"/>
            </p:cNvSpPr>
            <p:nvPr/>
          </p:nvSpPr>
          <p:spPr bwMode="auto">
            <a:xfrm>
              <a:off x="768" y="2736"/>
              <a:ext cx="179" cy="179"/>
            </a:xfrm>
            <a:prstGeom prst="ellipse">
              <a:avLst/>
            </a:prstGeom>
            <a:solidFill>
              <a:srgbClr val="0000CC"/>
            </a:solidFill>
            <a:ln w="9525" algn="ctr">
              <a:noFill/>
              <a:round/>
              <a:headEnd/>
              <a:tailEnd/>
            </a:ln>
          </p:spPr>
          <p:txBody>
            <a:bodyPr wrap="none" anchor="ctr">
              <a:spAutoFit/>
            </a:bodyPr>
            <a:lstStyle/>
            <a:p>
              <a:pPr algn="ctr" eaLnBrk="1" hangingPunct="1"/>
              <a:endParaRPr lang="en-US" altLang="en-US">
                <a:solidFill>
                  <a:srgbClr val="000000"/>
                </a:solidFill>
              </a:endParaRPr>
            </a:p>
          </p:txBody>
        </p:sp>
        <p:sp>
          <p:nvSpPr>
            <p:cNvPr id="9233" name="Rectangle 18"/>
            <p:cNvSpPr>
              <a:spLocks noChangeArrowheads="1"/>
            </p:cNvSpPr>
            <p:nvPr/>
          </p:nvSpPr>
          <p:spPr bwMode="auto">
            <a:xfrm>
              <a:off x="762" y="2710"/>
              <a:ext cx="256" cy="288"/>
            </a:xfrm>
            <a:prstGeom prst="rect">
              <a:avLst/>
            </a:prstGeom>
            <a:noFill/>
            <a:ln w="9525" algn="ctr">
              <a:noFill/>
              <a:miter lim="800000"/>
              <a:headEnd/>
              <a:tailEnd/>
            </a:ln>
          </p:spPr>
          <p:txBody>
            <a:bodyPr wrap="none">
              <a:spAutoFit/>
            </a:bodyPr>
            <a:lstStyle/>
            <a:p>
              <a:pPr eaLnBrk="1" hangingPunct="1"/>
              <a:r>
                <a:rPr lang="en-US" altLang="en-US" dirty="0">
                  <a:solidFill>
                    <a:srgbClr val="FFFFFF"/>
                  </a:solidFill>
                </a:rPr>
                <a:t>+</a:t>
              </a:r>
            </a:p>
          </p:txBody>
        </p:sp>
      </p:grpSp>
      <p:grpSp>
        <p:nvGrpSpPr>
          <p:cNvPr id="5" name="Group 19"/>
          <p:cNvGrpSpPr>
            <a:grpSpLocks/>
          </p:cNvGrpSpPr>
          <p:nvPr/>
        </p:nvGrpSpPr>
        <p:grpSpPr bwMode="auto">
          <a:xfrm>
            <a:off x="4933803" y="3184526"/>
            <a:ext cx="406400" cy="457200"/>
            <a:chOff x="762" y="2706"/>
            <a:chExt cx="256" cy="288"/>
          </a:xfrm>
        </p:grpSpPr>
        <p:sp>
          <p:nvSpPr>
            <p:cNvPr id="9230" name="Oval 20"/>
            <p:cNvSpPr>
              <a:spLocks noChangeAspect="1" noChangeArrowheads="1"/>
            </p:cNvSpPr>
            <p:nvPr/>
          </p:nvSpPr>
          <p:spPr bwMode="auto">
            <a:xfrm>
              <a:off x="768" y="2736"/>
              <a:ext cx="179" cy="179"/>
            </a:xfrm>
            <a:prstGeom prst="ellipse">
              <a:avLst/>
            </a:prstGeom>
            <a:solidFill>
              <a:srgbClr val="0000CC"/>
            </a:solidFill>
            <a:ln w="9525" algn="ctr">
              <a:noFill/>
              <a:round/>
              <a:headEnd/>
              <a:tailEnd/>
            </a:ln>
          </p:spPr>
          <p:txBody>
            <a:bodyPr wrap="none" anchor="ctr">
              <a:spAutoFit/>
            </a:bodyPr>
            <a:lstStyle/>
            <a:p>
              <a:pPr algn="ctr" eaLnBrk="1" hangingPunct="1"/>
              <a:endParaRPr lang="en-US" altLang="en-US">
                <a:solidFill>
                  <a:srgbClr val="000000"/>
                </a:solidFill>
              </a:endParaRPr>
            </a:p>
          </p:txBody>
        </p:sp>
        <p:sp>
          <p:nvSpPr>
            <p:cNvPr id="9231" name="Rectangle 21"/>
            <p:cNvSpPr>
              <a:spLocks noChangeArrowheads="1"/>
            </p:cNvSpPr>
            <p:nvPr/>
          </p:nvSpPr>
          <p:spPr bwMode="auto">
            <a:xfrm>
              <a:off x="762" y="2706"/>
              <a:ext cx="256" cy="288"/>
            </a:xfrm>
            <a:prstGeom prst="rect">
              <a:avLst/>
            </a:prstGeom>
            <a:noFill/>
            <a:ln w="9525" algn="ctr">
              <a:noFill/>
              <a:miter lim="800000"/>
              <a:headEnd/>
              <a:tailEnd/>
            </a:ln>
          </p:spPr>
          <p:txBody>
            <a:bodyPr wrap="none">
              <a:spAutoFit/>
            </a:bodyPr>
            <a:lstStyle/>
            <a:p>
              <a:pPr eaLnBrk="1" hangingPunct="1"/>
              <a:r>
                <a:rPr lang="en-US" altLang="en-US" dirty="0">
                  <a:solidFill>
                    <a:srgbClr val="FFFFFF"/>
                  </a:solidFill>
                </a:rPr>
                <a:t>+</a:t>
              </a:r>
            </a:p>
          </p:txBody>
        </p:sp>
      </p:grpSp>
      <p:sp>
        <p:nvSpPr>
          <p:cNvPr id="181270" name="Line 22"/>
          <p:cNvSpPr>
            <a:spLocks noChangeShapeType="1"/>
          </p:cNvSpPr>
          <p:nvPr/>
        </p:nvSpPr>
        <p:spPr bwMode="auto">
          <a:xfrm>
            <a:off x="4279751" y="4289425"/>
            <a:ext cx="990600" cy="0"/>
          </a:xfrm>
          <a:prstGeom prst="line">
            <a:avLst/>
          </a:prstGeom>
          <a:noFill/>
          <a:ln w="38100">
            <a:solidFill>
              <a:srgbClr val="0000CC"/>
            </a:solidFill>
            <a:round/>
            <a:headEnd/>
            <a:tailEnd type="triangle" w="med" len="med"/>
          </a:ln>
        </p:spPr>
        <p:txBody>
          <a:bodyPr>
            <a:spAutoFit/>
          </a:bodyPr>
          <a:lstStyle/>
          <a:p>
            <a:endParaRPr lang="ar-IQ"/>
          </a:p>
        </p:txBody>
      </p:sp>
      <p:sp>
        <p:nvSpPr>
          <p:cNvPr id="181271" name="Line 23"/>
          <p:cNvSpPr>
            <a:spLocks noChangeShapeType="1"/>
          </p:cNvSpPr>
          <p:nvPr/>
        </p:nvSpPr>
        <p:spPr bwMode="auto">
          <a:xfrm>
            <a:off x="4062263" y="3614738"/>
            <a:ext cx="990600" cy="0"/>
          </a:xfrm>
          <a:prstGeom prst="line">
            <a:avLst/>
          </a:prstGeom>
          <a:noFill/>
          <a:ln w="38100">
            <a:solidFill>
              <a:srgbClr val="0000CC"/>
            </a:solidFill>
            <a:round/>
            <a:headEnd/>
            <a:tailEnd type="triangle" w="med" len="med"/>
          </a:ln>
        </p:spPr>
        <p:txBody>
          <a:bodyPr>
            <a:spAutoFit/>
          </a:bodyPr>
          <a:lstStyle/>
          <a:p>
            <a:endParaRPr lang="ar-IQ"/>
          </a:p>
        </p:txBody>
      </p:sp>
      <p:sp>
        <p:nvSpPr>
          <p:cNvPr id="181272" name="Line 24"/>
          <p:cNvSpPr>
            <a:spLocks noChangeShapeType="1"/>
          </p:cNvSpPr>
          <p:nvPr/>
        </p:nvSpPr>
        <p:spPr bwMode="auto">
          <a:xfrm>
            <a:off x="5270351" y="3386138"/>
            <a:ext cx="990600" cy="0"/>
          </a:xfrm>
          <a:prstGeom prst="line">
            <a:avLst/>
          </a:prstGeom>
          <a:noFill/>
          <a:ln w="38100">
            <a:solidFill>
              <a:srgbClr val="0000CC"/>
            </a:solidFill>
            <a:round/>
            <a:headEnd/>
            <a:tailEnd type="triangle" w="med" len="med"/>
          </a:ln>
        </p:spPr>
        <p:txBody>
          <a:bodyPr>
            <a:spAutoFit/>
          </a:bodyPr>
          <a:lstStyle/>
          <a:p>
            <a:endParaRPr lang="ar-IQ"/>
          </a:p>
        </p:txBody>
      </p:sp>
      <p:sp>
        <p:nvSpPr>
          <p:cNvPr id="181273" name="Line 25"/>
          <p:cNvSpPr>
            <a:spLocks noChangeShapeType="1"/>
          </p:cNvSpPr>
          <p:nvPr/>
        </p:nvSpPr>
        <p:spPr bwMode="auto">
          <a:xfrm>
            <a:off x="5781526" y="3995738"/>
            <a:ext cx="990600" cy="0"/>
          </a:xfrm>
          <a:prstGeom prst="line">
            <a:avLst/>
          </a:prstGeom>
          <a:noFill/>
          <a:ln w="38100">
            <a:solidFill>
              <a:srgbClr val="0000CC"/>
            </a:solidFill>
            <a:round/>
            <a:headEnd/>
            <a:tailEnd type="triangle" w="med" len="med"/>
          </a:ln>
        </p:spPr>
        <p:txBody>
          <a:bodyPr>
            <a:spAutoFit/>
          </a:bodyPr>
          <a:lstStyle/>
          <a:p>
            <a:endParaRPr lang="ar-IQ"/>
          </a:p>
        </p:txBody>
      </p:sp>
      <p:sp>
        <p:nvSpPr>
          <p:cNvPr id="6" name="TextBox 5"/>
          <p:cNvSpPr txBox="1">
            <a:spLocks noChangeArrowheads="1"/>
          </p:cNvSpPr>
          <p:nvPr/>
        </p:nvSpPr>
        <p:spPr bwMode="auto">
          <a:xfrm>
            <a:off x="5181600" y="5100637"/>
            <a:ext cx="4337050" cy="461963"/>
          </a:xfrm>
          <a:prstGeom prst="rect">
            <a:avLst/>
          </a:prstGeom>
          <a:noFill/>
          <a:ln w="9525">
            <a:noFill/>
            <a:miter lim="800000"/>
            <a:headEnd/>
            <a:tailEnd/>
          </a:ln>
        </p:spPr>
        <p:txBody>
          <a:bodyPr wrap="none">
            <a:spAutoFit/>
          </a:bodyPr>
          <a:lstStyle/>
          <a:p>
            <a:r>
              <a:rPr lang="en-US" b="1" dirty="0">
                <a:solidFill>
                  <a:srgbClr val="0000CC"/>
                </a:solidFill>
              </a:rPr>
              <a:t>directions are important …</a:t>
            </a:r>
          </a:p>
        </p:txBody>
      </p:sp>
      <p:graphicFrame>
        <p:nvGraphicFramePr>
          <p:cNvPr id="29698" name="Object 2"/>
          <p:cNvGraphicFramePr>
            <a:graphicFrameLocks noChangeAspect="1"/>
          </p:cNvGraphicFramePr>
          <p:nvPr/>
        </p:nvGraphicFramePr>
        <p:xfrm>
          <a:off x="533400" y="3200400"/>
          <a:ext cx="1385358" cy="1295400"/>
        </p:xfrm>
        <a:graphic>
          <a:graphicData uri="http://schemas.openxmlformats.org/presentationml/2006/ole">
            <p:oleObj spid="_x0000_s29698" name="Equation" r:id="rId5" imgW="419040" imgH="393480" progId="Equation.3">
              <p:embed/>
            </p:oleObj>
          </a:graphicData>
        </a:graphic>
      </p:graphicFrame>
      <p:sp>
        <p:nvSpPr>
          <p:cNvPr id="30" name="TextBox 29"/>
          <p:cNvSpPr txBox="1"/>
          <p:nvPr/>
        </p:nvSpPr>
        <p:spPr>
          <a:xfrm>
            <a:off x="381000" y="4611469"/>
            <a:ext cx="2743200" cy="769441"/>
          </a:xfrm>
          <a:prstGeom prst="rect">
            <a:avLst/>
          </a:prstGeom>
          <a:noFill/>
        </p:spPr>
        <p:txBody>
          <a:bodyPr wrap="square" rtlCol="1">
            <a:spAutoFit/>
          </a:bodyPr>
          <a:lstStyle/>
          <a:p>
            <a:r>
              <a:rPr lang="en-US" altLang="en-US" sz="2200" i="1" dirty="0" smtClean="0"/>
              <a:t>I: Current (Amperes)</a:t>
            </a:r>
          </a:p>
          <a:p>
            <a:r>
              <a:rPr lang="en-US" altLang="en-US" sz="2200" i="1" dirty="0" smtClean="0"/>
              <a:t>A: Area (m2)</a:t>
            </a:r>
            <a:endParaRPr lang="ar-IQ" altLang="en-US" sz="2200" i="1" dirty="0" smtClean="0"/>
          </a:p>
        </p:txBody>
      </p:sp>
      <p:sp>
        <p:nvSpPr>
          <p:cNvPr id="31" name="Title 1"/>
          <p:cNvSpPr txBox="1">
            <a:spLocks/>
          </p:cNvSpPr>
          <p:nvPr/>
        </p:nvSpPr>
        <p:spPr>
          <a:xfrm>
            <a:off x="1981200" y="1066800"/>
            <a:ext cx="5105400" cy="1447800"/>
          </a:xfrm>
          <a:prstGeom prst="rect">
            <a:avLst/>
          </a:prstGeom>
        </p:spPr>
        <p:txBody>
          <a:bodyPr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AR ESSENCE" pitchFamily="2" charset="0"/>
                <a:ea typeface="+mj-ea"/>
                <a:cs typeface="+mj-cs"/>
              </a:rPr>
              <a:t>Current Density</a:t>
            </a:r>
            <a:br>
              <a:rPr kumimoji="0" lang="en-US" sz="44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AR ESSENCE" pitchFamily="2" charset="0"/>
                <a:ea typeface="+mj-ea"/>
                <a:cs typeface="+mj-cs"/>
              </a:rPr>
            </a:br>
            <a:endParaRPr kumimoji="0" lang="ar-IQ"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AR ESSENCE" pitchFamily="2" charset="0"/>
              <a:ea typeface="+mj-ea"/>
              <a:cs typeface="+mj-cs"/>
            </a:endParaRPr>
          </a:p>
        </p:txBody>
      </p:sp>
    </p:spTree>
    <p:custDataLst>
      <p:tags r:id="rId3"/>
    </p:custDataLst>
  </p:cSld>
  <p:clrMapOvr>
    <a:overrideClrMapping bg1="lt1" tx1="dk1" bg2="lt2" tx2="dk2" accent1="accent1" accent2="accent2" accent3="accent3" accent4="accent4" accent5="accent5" accent6="accent6" hlink="hlink" folHlink="folHlink"/>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1256"/>
                                        </p:tgtEl>
                                        <p:attrNameLst>
                                          <p:attrName>style.visibility</p:attrName>
                                        </p:attrNameLst>
                                      </p:cBhvr>
                                      <p:to>
                                        <p:strVal val="visible"/>
                                      </p:to>
                                    </p:set>
                                  </p:childTnLst>
                                </p:cTn>
                              </p:par>
                              <p:par>
                                <p:cTn id="7" presetID="0" presetClass="path" presetSubtype="0" repeatCount="indefinite" accel="50000" decel="50000" fill="hold" nodeType="withEffect">
                                  <p:stCondLst>
                                    <p:cond delay="0"/>
                                  </p:stCondLst>
                                  <p:endCondLst>
                                    <p:cond evt="onNext" delay="0">
                                      <p:tgtEl>
                                        <p:sldTgt/>
                                      </p:tgtEl>
                                    </p:cond>
                                  </p:endCondLst>
                                  <p:childTnLst>
                                    <p:animMotion origin="layout" path="M 0.0 0.0 L 1.84167 0.0 " pathEditMode="relative" ptsTypes="AA">
                                      <p:cBhvr>
                                        <p:cTn id="8" dur="5000" fill="hold"/>
                                        <p:tgtEl>
                                          <p:spTgt spid="2"/>
                                        </p:tgtEl>
                                        <p:attrNameLst>
                                          <p:attrName>ppt_x</p:attrName>
                                          <p:attrName>ppt_y</p:attrName>
                                        </p:attrNameLst>
                                      </p:cBhvr>
                                    </p:animMotion>
                                  </p:childTnLst>
                                </p:cTn>
                              </p:par>
                              <p:par>
                                <p:cTn id="9" presetID="0" presetClass="path" presetSubtype="0" repeatCount="indefinite" accel="50000" decel="50000" fill="hold" nodeType="withEffect">
                                  <p:stCondLst>
                                    <p:cond delay="0"/>
                                  </p:stCondLst>
                                  <p:endCondLst>
                                    <p:cond evt="onNext" delay="0">
                                      <p:tgtEl>
                                        <p:sldTgt/>
                                      </p:tgtEl>
                                    </p:cond>
                                  </p:endCondLst>
                                  <p:childTnLst>
                                    <p:animMotion origin="layout" path="M 0.0 0.0 L 1.84167 0.0 " pathEditMode="relative" ptsTypes="AA">
                                      <p:cBhvr>
                                        <p:cTn id="10" dur="5000" fill="hold"/>
                                        <p:tgtEl>
                                          <p:spTgt spid="3"/>
                                        </p:tgtEl>
                                        <p:attrNameLst>
                                          <p:attrName>ppt_x</p:attrName>
                                          <p:attrName>ppt_y</p:attrName>
                                        </p:attrNameLst>
                                      </p:cBhvr>
                                    </p:animMotion>
                                  </p:childTnLst>
                                </p:cTn>
                              </p:par>
                              <p:par>
                                <p:cTn id="11" presetID="0" presetClass="path" presetSubtype="0" repeatCount="indefinite" accel="50000" decel="50000" fill="hold" nodeType="withEffect">
                                  <p:stCondLst>
                                    <p:cond delay="0"/>
                                  </p:stCondLst>
                                  <p:endCondLst>
                                    <p:cond evt="onNext" delay="0">
                                      <p:tgtEl>
                                        <p:sldTgt/>
                                      </p:tgtEl>
                                    </p:cond>
                                  </p:endCondLst>
                                  <p:childTnLst>
                                    <p:animMotion origin="layout" path="M 0.0 0.0 L 1.84167 0.0 " pathEditMode="relative" ptsTypes="AA">
                                      <p:cBhvr>
                                        <p:cTn id="12" dur="5000" fill="hold"/>
                                        <p:tgtEl>
                                          <p:spTgt spid="4"/>
                                        </p:tgtEl>
                                        <p:attrNameLst>
                                          <p:attrName>ppt_x</p:attrName>
                                          <p:attrName>ppt_y</p:attrName>
                                        </p:attrNameLst>
                                      </p:cBhvr>
                                    </p:animMotion>
                                  </p:childTnLst>
                                </p:cTn>
                              </p:par>
                              <p:par>
                                <p:cTn id="13" presetID="0" presetClass="path" presetSubtype="0" repeatCount="indefinite" accel="50000" decel="50000" fill="hold" nodeType="withEffect">
                                  <p:stCondLst>
                                    <p:cond delay="0"/>
                                  </p:stCondLst>
                                  <p:endCondLst>
                                    <p:cond evt="onNext" delay="0">
                                      <p:tgtEl>
                                        <p:sldTgt/>
                                      </p:tgtEl>
                                    </p:cond>
                                  </p:endCondLst>
                                  <p:childTnLst>
                                    <p:animMotion origin="layout" path="M 0.0 0.0 L 1.84167 0.0 " pathEditMode="relative" ptsTypes="AA">
                                      <p:cBhvr>
                                        <p:cTn id="14" dur="5000" fill="hold"/>
                                        <p:tgtEl>
                                          <p:spTgt spid="5"/>
                                        </p:tgtEl>
                                        <p:attrNameLst>
                                          <p:attrName>ppt_x</p:attrName>
                                          <p:attrName>ppt_y</p:attrName>
                                        </p:attrNameLst>
                                      </p:cBhvr>
                                    </p:animMotion>
                                  </p:childTnLst>
                                </p:cTn>
                              </p:par>
                              <p:par>
                                <p:cTn id="15" presetID="0" presetClass="path" presetSubtype="0" repeatCount="indefinite" accel="50000" decel="50000" fill="hold" grpId="0" nodeType="withEffect">
                                  <p:stCondLst>
                                    <p:cond delay="0"/>
                                  </p:stCondLst>
                                  <p:endCondLst>
                                    <p:cond evt="onNext" delay="0">
                                      <p:tgtEl>
                                        <p:sldTgt/>
                                      </p:tgtEl>
                                    </p:cond>
                                  </p:endCondLst>
                                  <p:childTnLst>
                                    <p:animMotion origin="layout" path="M 0.0 0.0 L 1.84167 0.0 " pathEditMode="relative" ptsTypes="AA">
                                      <p:cBhvr>
                                        <p:cTn id="16" dur="5000" fill="hold"/>
                                        <p:tgtEl>
                                          <p:spTgt spid="181270"/>
                                        </p:tgtEl>
                                        <p:attrNameLst>
                                          <p:attrName>ppt_x</p:attrName>
                                          <p:attrName>ppt_y</p:attrName>
                                        </p:attrNameLst>
                                      </p:cBhvr>
                                    </p:animMotion>
                                  </p:childTnLst>
                                </p:cTn>
                              </p:par>
                              <p:par>
                                <p:cTn id="17" presetID="0" presetClass="path" presetSubtype="0" repeatCount="indefinite" accel="50000" decel="50000" fill="hold" grpId="0" nodeType="withEffect">
                                  <p:stCondLst>
                                    <p:cond delay="0"/>
                                  </p:stCondLst>
                                  <p:endCondLst>
                                    <p:cond evt="onNext" delay="0">
                                      <p:tgtEl>
                                        <p:sldTgt/>
                                      </p:tgtEl>
                                    </p:cond>
                                  </p:endCondLst>
                                  <p:childTnLst>
                                    <p:animMotion origin="layout" path="M 0.0 0.0 L 1.84167 0.0 " pathEditMode="relative" ptsTypes="AA">
                                      <p:cBhvr>
                                        <p:cTn id="18" dur="5000" fill="hold"/>
                                        <p:tgtEl>
                                          <p:spTgt spid="181271"/>
                                        </p:tgtEl>
                                        <p:attrNameLst>
                                          <p:attrName>ppt_x</p:attrName>
                                          <p:attrName>ppt_y</p:attrName>
                                        </p:attrNameLst>
                                      </p:cBhvr>
                                    </p:animMotion>
                                  </p:childTnLst>
                                </p:cTn>
                              </p:par>
                              <p:par>
                                <p:cTn id="19" presetID="0" presetClass="path" presetSubtype="0" repeatCount="indefinite" accel="50000" decel="50000" fill="hold" grpId="0" nodeType="withEffect">
                                  <p:stCondLst>
                                    <p:cond delay="0"/>
                                  </p:stCondLst>
                                  <p:endCondLst>
                                    <p:cond evt="onNext" delay="0">
                                      <p:tgtEl>
                                        <p:sldTgt/>
                                      </p:tgtEl>
                                    </p:cond>
                                  </p:endCondLst>
                                  <p:childTnLst>
                                    <p:animMotion origin="layout" path="M 0.0 0.0 L 1.84167 0.0 " pathEditMode="relative" ptsTypes="AA">
                                      <p:cBhvr>
                                        <p:cTn id="20" dur="5000" fill="hold"/>
                                        <p:tgtEl>
                                          <p:spTgt spid="181272"/>
                                        </p:tgtEl>
                                        <p:attrNameLst>
                                          <p:attrName>ppt_x</p:attrName>
                                          <p:attrName>ppt_y</p:attrName>
                                        </p:attrNameLst>
                                      </p:cBhvr>
                                    </p:animMotion>
                                  </p:childTnLst>
                                </p:cTn>
                              </p:par>
                              <p:par>
                                <p:cTn id="21" presetID="0" presetClass="path" presetSubtype="0" repeatCount="indefinite" accel="50000" decel="50000" fill="hold" grpId="0" nodeType="withEffect">
                                  <p:stCondLst>
                                    <p:cond delay="0"/>
                                  </p:stCondLst>
                                  <p:endCondLst>
                                    <p:cond evt="onNext" delay="0">
                                      <p:tgtEl>
                                        <p:sldTgt/>
                                      </p:tgtEl>
                                    </p:cond>
                                  </p:endCondLst>
                                  <p:childTnLst>
                                    <p:animMotion origin="layout" path="M 0.0 0.0 L 1.84167 0.0 " pathEditMode="relative" ptsTypes="AA">
                                      <p:cBhvr>
                                        <p:cTn id="22" dur="5000" fill="hold"/>
                                        <p:tgtEl>
                                          <p:spTgt spid="181273"/>
                                        </p:tgtEl>
                                        <p:attrNameLst>
                                          <p:attrName>ppt_x</p:attrName>
                                          <p:attrName>ppt_y</p:attrName>
                                        </p:attrNameLst>
                                      </p:cBhvr>
                                    </p:animMotion>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56" grpId="0" animBg="1"/>
      <p:bldP spid="181270" grpId="0" animBg="1"/>
      <p:bldP spid="181271" grpId="0" animBg="1"/>
      <p:bldP spid="181272" grpId="0" animBg="1"/>
      <p:bldP spid="181273" grpId="0" animBg="1"/>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81200" y="1066800"/>
            <a:ext cx="5105400" cy="1447800"/>
          </a:xfrm>
          <a:prstGeom prst="rect">
            <a:avLst/>
          </a:prstGeom>
        </p:spPr>
        <p:txBody>
          <a:bodyPr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AR ESSENCE" pitchFamily="2" charset="0"/>
                <a:ea typeface="+mj-ea"/>
                <a:cs typeface="+mj-cs"/>
              </a:rPr>
              <a:t>Electric Field</a:t>
            </a:r>
            <a:br>
              <a:rPr kumimoji="0" lang="en-US" sz="44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AR ESSENCE" pitchFamily="2" charset="0"/>
                <a:ea typeface="+mj-ea"/>
                <a:cs typeface="+mj-cs"/>
              </a:rPr>
            </a:br>
            <a:endParaRPr kumimoji="0" lang="ar-IQ"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AR ESSENCE" pitchFamily="2" charset="0"/>
              <a:ea typeface="+mj-ea"/>
              <a:cs typeface="+mj-cs"/>
            </a:endParaRPr>
          </a:p>
        </p:txBody>
      </p:sp>
      <p:sp>
        <p:nvSpPr>
          <p:cNvPr id="5" name="Rectangle 6"/>
          <p:cNvSpPr>
            <a:spLocks noChangeArrowheads="1"/>
          </p:cNvSpPr>
          <p:nvPr/>
        </p:nvSpPr>
        <p:spPr bwMode="auto">
          <a:xfrm>
            <a:off x="457200" y="4724400"/>
            <a:ext cx="8839200" cy="430887"/>
          </a:xfrm>
          <a:prstGeom prst="rect">
            <a:avLst/>
          </a:prstGeom>
          <a:noFill/>
          <a:ln w="9525">
            <a:noFill/>
            <a:miter lim="800000"/>
            <a:headEnd/>
            <a:tailEnd/>
          </a:ln>
        </p:spPr>
        <p:txBody>
          <a:bodyPr>
            <a:spAutoFit/>
          </a:bodyPr>
          <a:lstStyle/>
          <a:p>
            <a:pPr eaLnBrk="1" hangingPunct="1">
              <a:spcBef>
                <a:spcPts val="600"/>
              </a:spcBef>
            </a:pPr>
            <a:r>
              <a:rPr lang="en-US" altLang="en-US" sz="2200" i="1" dirty="0" smtClean="0"/>
              <a:t>unit of  (E):  V/m</a:t>
            </a:r>
          </a:p>
        </p:txBody>
      </p:sp>
      <p:sp>
        <p:nvSpPr>
          <p:cNvPr id="7" name="TextBox 6"/>
          <p:cNvSpPr txBox="1"/>
          <p:nvPr/>
        </p:nvSpPr>
        <p:spPr>
          <a:xfrm>
            <a:off x="457200" y="3505200"/>
            <a:ext cx="4419600" cy="769441"/>
          </a:xfrm>
          <a:prstGeom prst="rect">
            <a:avLst/>
          </a:prstGeom>
          <a:noFill/>
        </p:spPr>
        <p:txBody>
          <a:bodyPr wrap="square" rtlCol="1">
            <a:spAutoFit/>
          </a:bodyPr>
          <a:lstStyle/>
          <a:p>
            <a:r>
              <a:rPr lang="en-US" altLang="en-US" sz="2200" i="1" dirty="0" smtClean="0"/>
              <a:t>V: Potential  difference(volts)</a:t>
            </a:r>
          </a:p>
          <a:p>
            <a:r>
              <a:rPr lang="en-US" altLang="en-US" sz="2200" i="1" dirty="0" smtClean="0"/>
              <a:t>L: Length (m)</a:t>
            </a:r>
            <a:endParaRPr lang="ar-IQ" altLang="en-US" sz="2200" i="1" dirty="0" smtClean="0"/>
          </a:p>
        </p:txBody>
      </p:sp>
      <p:graphicFrame>
        <p:nvGraphicFramePr>
          <p:cNvPr id="30724" name="Object 4"/>
          <p:cNvGraphicFramePr>
            <a:graphicFrameLocks noChangeAspect="1"/>
          </p:cNvGraphicFramePr>
          <p:nvPr/>
        </p:nvGraphicFramePr>
        <p:xfrm>
          <a:off x="533400" y="1981200"/>
          <a:ext cx="1916594" cy="1371600"/>
        </p:xfrm>
        <a:graphic>
          <a:graphicData uri="http://schemas.openxmlformats.org/presentationml/2006/ole">
            <p:oleObj spid="_x0000_s30724" name="Equation" r:id="rId3" imgW="545760" imgH="393480" progId="Equation.3">
              <p:embed/>
            </p:oleObj>
          </a:graphicData>
        </a:graphic>
      </p:graphicFrame>
    </p:spTree>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6"/>
          <p:cNvGraphicFramePr>
            <a:graphicFrameLocks noChangeAspect="1"/>
          </p:cNvGraphicFramePr>
          <p:nvPr/>
        </p:nvGraphicFramePr>
        <p:xfrm>
          <a:off x="838200" y="3200400"/>
          <a:ext cx="2353881" cy="1219200"/>
        </p:xfrm>
        <a:graphic>
          <a:graphicData uri="http://schemas.openxmlformats.org/presentationml/2006/ole">
            <p:oleObj spid="_x0000_s31746" name="Equation" r:id="rId3" imgW="825480" imgH="419040" progId="">
              <p:embed/>
            </p:oleObj>
          </a:graphicData>
        </a:graphic>
      </p:graphicFrame>
      <p:sp>
        <p:nvSpPr>
          <p:cNvPr id="18439" name="TextBox 7"/>
          <p:cNvSpPr txBox="1">
            <a:spLocks noChangeArrowheads="1"/>
          </p:cNvSpPr>
          <p:nvPr/>
        </p:nvSpPr>
        <p:spPr bwMode="auto">
          <a:xfrm>
            <a:off x="152400" y="1684338"/>
            <a:ext cx="7000634" cy="430887"/>
          </a:xfrm>
          <a:prstGeom prst="rect">
            <a:avLst/>
          </a:prstGeom>
          <a:noFill/>
          <a:ln w="9525">
            <a:noFill/>
            <a:miter lim="800000"/>
            <a:headEnd/>
            <a:tailEnd/>
          </a:ln>
        </p:spPr>
        <p:txBody>
          <a:bodyPr wrap="none">
            <a:spAutoFit/>
          </a:bodyPr>
          <a:lstStyle/>
          <a:p>
            <a:pPr marL="342900" indent="-342900">
              <a:buFont typeface="Arial" pitchFamily="34" charset="0"/>
              <a:buChar char="•"/>
            </a:pPr>
            <a:r>
              <a:rPr lang="en-US" altLang="en-US" sz="2200" i="1" dirty="0" smtClean="0"/>
              <a:t>electric field creates force acting on charge carriers.</a:t>
            </a:r>
          </a:p>
        </p:txBody>
      </p:sp>
      <p:sp>
        <p:nvSpPr>
          <p:cNvPr id="9" name="TextBox 8"/>
          <p:cNvSpPr txBox="1"/>
          <p:nvPr/>
        </p:nvSpPr>
        <p:spPr>
          <a:xfrm>
            <a:off x="152400" y="2141538"/>
            <a:ext cx="7832593" cy="769441"/>
          </a:xfrm>
          <a:prstGeom prst="rect">
            <a:avLst/>
          </a:prstGeom>
          <a:noFill/>
        </p:spPr>
        <p:txBody>
          <a:bodyPr wrap="none">
            <a:spAutoFit/>
          </a:bodyPr>
          <a:lstStyle/>
          <a:p>
            <a:pPr marL="342900" indent="-342900">
              <a:buFont typeface="Arial" panose="020B0604020202020204" pitchFamily="34" charset="0"/>
              <a:buChar char="•"/>
              <a:defRPr/>
            </a:pPr>
            <a:r>
              <a:rPr lang="en-US" altLang="en-US" sz="2200" i="1" dirty="0" smtClean="0"/>
              <a:t>in many materials: </a:t>
            </a:r>
          </a:p>
          <a:p>
            <a:pPr>
              <a:defRPr/>
            </a:pPr>
            <a:r>
              <a:rPr lang="en-US" altLang="en-US" sz="2200" i="1" dirty="0" smtClean="0"/>
              <a:t>    current density (approximately) </a:t>
            </a:r>
            <a:r>
              <a:rPr lang="en-US" altLang="en-US" sz="2200" i="1" dirty="0" smtClean="0">
                <a:solidFill>
                  <a:srgbClr val="FF0000"/>
                </a:solidFill>
              </a:rPr>
              <a:t>proportional </a:t>
            </a:r>
            <a:r>
              <a:rPr lang="en-US" altLang="en-US" sz="2200" i="1" dirty="0" smtClean="0"/>
              <a:t>to electric field</a:t>
            </a:r>
          </a:p>
        </p:txBody>
      </p:sp>
      <p:sp>
        <p:nvSpPr>
          <p:cNvPr id="11" name="TextBox 10"/>
          <p:cNvSpPr txBox="1">
            <a:spLocks noChangeArrowheads="1"/>
          </p:cNvSpPr>
          <p:nvPr/>
        </p:nvSpPr>
        <p:spPr bwMode="auto">
          <a:xfrm>
            <a:off x="153988" y="4711005"/>
            <a:ext cx="4390946" cy="1384995"/>
          </a:xfrm>
          <a:prstGeom prst="rect">
            <a:avLst/>
          </a:prstGeom>
          <a:noFill/>
          <a:ln w="9525">
            <a:noFill/>
            <a:miter lim="800000"/>
            <a:headEnd/>
            <a:tailEnd/>
          </a:ln>
        </p:spPr>
        <p:txBody>
          <a:bodyPr wrap="none">
            <a:spAutoFit/>
          </a:bodyPr>
          <a:lstStyle/>
          <a:p>
            <a:pPr marL="342900" indent="-342900">
              <a:buFont typeface="Arial" pitchFamily="34" charset="0"/>
              <a:buChar char="•"/>
            </a:pPr>
            <a:r>
              <a:rPr lang="en-US" altLang="en-US" sz="2200" b="1" i="1" dirty="0" smtClean="0">
                <a:sym typeface="Symbol" pitchFamily="18" charset="2"/>
              </a:rPr>
              <a:t></a:t>
            </a:r>
            <a:r>
              <a:rPr lang="en-US" altLang="en-US" sz="2200" i="1" dirty="0" smtClean="0">
                <a:sym typeface="Symbol" pitchFamily="18" charset="2"/>
              </a:rPr>
              <a:t> is </a:t>
            </a:r>
            <a:r>
              <a:rPr lang="en-US" altLang="en-US" sz="2200" i="1" dirty="0" smtClean="0">
                <a:solidFill>
                  <a:schemeClr val="tx2">
                    <a:lumMod val="60000"/>
                    <a:lumOff val="40000"/>
                  </a:schemeClr>
                </a:solidFill>
                <a:sym typeface="Symbol" pitchFamily="18" charset="2"/>
              </a:rPr>
              <a:t>electrical conductivity</a:t>
            </a:r>
          </a:p>
          <a:p>
            <a:pPr marL="342900" indent="-342900">
              <a:buFont typeface="Arial" pitchFamily="34" charset="0"/>
              <a:buChar char="•"/>
            </a:pPr>
            <a:r>
              <a:rPr lang="en-US" altLang="en-US" sz="2200" b="1" i="1" dirty="0" smtClean="0">
                <a:sym typeface="Symbol" pitchFamily="18" charset="2"/>
              </a:rPr>
              <a:t></a:t>
            </a:r>
            <a:r>
              <a:rPr lang="en-US" altLang="en-US" sz="2200" i="1" dirty="0" smtClean="0">
                <a:sym typeface="Symbol" pitchFamily="18" charset="2"/>
              </a:rPr>
              <a:t> is </a:t>
            </a:r>
            <a:r>
              <a:rPr lang="en-US" altLang="en-US" sz="2200" i="1" dirty="0" smtClean="0">
                <a:solidFill>
                  <a:schemeClr val="tx2">
                    <a:lumMod val="60000"/>
                    <a:lumOff val="40000"/>
                  </a:schemeClr>
                </a:solidFill>
                <a:sym typeface="Symbol" pitchFamily="18" charset="2"/>
              </a:rPr>
              <a:t>electrical resistivity</a:t>
            </a:r>
          </a:p>
          <a:p>
            <a:pPr marL="342900" indent="-342900">
              <a:buFont typeface="Arial" pitchFamily="34" charset="0"/>
              <a:buChar char="•"/>
            </a:pPr>
            <a:r>
              <a:rPr lang="en-US" altLang="en-US" sz="2200" b="1" i="1" dirty="0" smtClean="0">
                <a:sym typeface="Symbol" pitchFamily="18" charset="2"/>
              </a:rPr>
              <a:t> </a:t>
            </a:r>
            <a:r>
              <a:rPr lang="en-US" altLang="en-US" sz="2200" i="1" dirty="0" smtClean="0">
                <a:sym typeface="Symbol" pitchFamily="18" charset="2"/>
              </a:rPr>
              <a:t>and  are </a:t>
            </a:r>
            <a:r>
              <a:rPr lang="en-US" altLang="en-US" sz="2200" i="1" dirty="0" smtClean="0">
                <a:solidFill>
                  <a:srgbClr val="FF0000"/>
                </a:solidFill>
                <a:sym typeface="Symbol" pitchFamily="18" charset="2"/>
              </a:rPr>
              <a:t>material properties</a:t>
            </a:r>
          </a:p>
          <a:p>
            <a:pPr marL="342900" indent="-342900">
              <a:buFont typeface="Arial" pitchFamily="34" charset="0"/>
              <a:buChar char="•"/>
            </a:pPr>
            <a:endParaRPr lang="en-US" b="1" dirty="0">
              <a:solidFill>
                <a:srgbClr val="0000CC"/>
              </a:solidFill>
              <a:sym typeface="Symbol" pitchFamily="18" charset="2"/>
            </a:endParaRPr>
          </a:p>
        </p:txBody>
      </p:sp>
      <p:sp>
        <p:nvSpPr>
          <p:cNvPr id="14" name="Title 1"/>
          <p:cNvSpPr txBox="1">
            <a:spLocks/>
          </p:cNvSpPr>
          <p:nvPr/>
        </p:nvSpPr>
        <p:spPr>
          <a:xfrm>
            <a:off x="1981200" y="1066800"/>
            <a:ext cx="5105400" cy="1447800"/>
          </a:xfrm>
          <a:prstGeom prst="rect">
            <a:avLst/>
          </a:prstGeom>
        </p:spPr>
        <p:txBody>
          <a:bodyPr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AR ESSENCE" pitchFamily="2" charset="0"/>
                <a:ea typeface="+mj-ea"/>
                <a:cs typeface="+mj-cs"/>
              </a:rPr>
              <a:t/>
            </a:r>
            <a:br>
              <a:rPr kumimoji="0" lang="en-US" sz="44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AR ESSENCE" pitchFamily="2" charset="0"/>
                <a:ea typeface="+mj-ea"/>
                <a:cs typeface="+mj-cs"/>
              </a:rPr>
            </a:br>
            <a:endParaRPr kumimoji="0" lang="ar-IQ"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AR ESSENCE" pitchFamily="2" charset="0"/>
              <a:ea typeface="+mj-ea"/>
              <a:cs typeface="+mj-cs"/>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6"/>
          <p:cNvGraphicFramePr>
            <a:graphicFrameLocks noChangeAspect="1"/>
          </p:cNvGraphicFramePr>
          <p:nvPr/>
        </p:nvGraphicFramePr>
        <p:xfrm>
          <a:off x="609600" y="1219200"/>
          <a:ext cx="2354263" cy="1219200"/>
        </p:xfrm>
        <a:graphic>
          <a:graphicData uri="http://schemas.openxmlformats.org/presentationml/2006/ole">
            <p:oleObj spid="_x0000_s32770" name="Equation" r:id="rId3" imgW="825480" imgH="419040" progId="">
              <p:embed/>
            </p:oleObj>
          </a:graphicData>
        </a:graphic>
      </p:graphicFrame>
      <p:graphicFrame>
        <p:nvGraphicFramePr>
          <p:cNvPr id="32771" name="Object 3"/>
          <p:cNvGraphicFramePr>
            <a:graphicFrameLocks noChangeAspect="1"/>
          </p:cNvGraphicFramePr>
          <p:nvPr/>
        </p:nvGraphicFramePr>
        <p:xfrm>
          <a:off x="3962400" y="1219200"/>
          <a:ext cx="1295400" cy="1211262"/>
        </p:xfrm>
        <a:graphic>
          <a:graphicData uri="http://schemas.openxmlformats.org/presentationml/2006/ole">
            <p:oleObj spid="_x0000_s32771" name="Equation" r:id="rId4" imgW="419040" imgH="393480" progId="Equation.3">
              <p:embed/>
            </p:oleObj>
          </a:graphicData>
        </a:graphic>
      </p:graphicFrame>
      <p:graphicFrame>
        <p:nvGraphicFramePr>
          <p:cNvPr id="6" name="Object 3"/>
          <p:cNvGraphicFramePr>
            <a:graphicFrameLocks noChangeAspect="1"/>
          </p:cNvGraphicFramePr>
          <p:nvPr/>
        </p:nvGraphicFramePr>
        <p:xfrm>
          <a:off x="806450" y="2514600"/>
          <a:ext cx="901700" cy="1211263"/>
        </p:xfrm>
        <a:graphic>
          <a:graphicData uri="http://schemas.openxmlformats.org/presentationml/2006/ole">
            <p:oleObj spid="_x0000_s32774" name="Equation" r:id="rId5" imgW="291960" imgH="393480" progId="Equation.3">
              <p:embed/>
            </p:oleObj>
          </a:graphicData>
        </a:graphic>
      </p:graphicFrame>
      <p:graphicFrame>
        <p:nvGraphicFramePr>
          <p:cNvPr id="32775" name="Object 7"/>
          <p:cNvGraphicFramePr>
            <a:graphicFrameLocks noChangeAspect="1"/>
          </p:cNvGraphicFramePr>
          <p:nvPr/>
        </p:nvGraphicFramePr>
        <p:xfrm>
          <a:off x="1717675" y="2603501"/>
          <a:ext cx="760413" cy="1136650"/>
        </p:xfrm>
        <a:graphic>
          <a:graphicData uri="http://schemas.openxmlformats.org/presentationml/2006/ole">
            <p:oleObj spid="_x0000_s32775" name="Equation" r:id="rId6" imgW="279360" imgH="419040" progId="Equation.3">
              <p:embed/>
            </p:oleObj>
          </a:graphicData>
        </a:graphic>
      </p:graphicFrame>
      <p:graphicFrame>
        <p:nvGraphicFramePr>
          <p:cNvPr id="32780" name="Object 12"/>
          <p:cNvGraphicFramePr>
            <a:graphicFrameLocks noChangeAspect="1"/>
          </p:cNvGraphicFramePr>
          <p:nvPr/>
        </p:nvGraphicFramePr>
        <p:xfrm>
          <a:off x="2843213" y="2887663"/>
          <a:ext cx="585787" cy="468313"/>
        </p:xfrm>
        <a:graphic>
          <a:graphicData uri="http://schemas.openxmlformats.org/presentationml/2006/ole">
            <p:oleObj spid="_x0000_s32780" name="Equation" r:id="rId7" imgW="190417" imgH="152334" progId="Equation.3">
              <p:embed/>
            </p:oleObj>
          </a:graphicData>
        </a:graphic>
      </p:graphicFrame>
      <p:graphicFrame>
        <p:nvGraphicFramePr>
          <p:cNvPr id="32783" name="Object 15"/>
          <p:cNvGraphicFramePr>
            <a:graphicFrameLocks noChangeAspect="1"/>
          </p:cNvGraphicFramePr>
          <p:nvPr/>
        </p:nvGraphicFramePr>
        <p:xfrm>
          <a:off x="3940175" y="2843213"/>
          <a:ext cx="2136775" cy="609600"/>
        </p:xfrm>
        <a:graphic>
          <a:graphicData uri="http://schemas.openxmlformats.org/presentationml/2006/ole">
            <p:oleObj spid="_x0000_s32783" name="Equation" r:id="rId8" imgW="698400" imgH="203040" progId="Equation.3">
              <p:embed/>
            </p:oleObj>
          </a:graphicData>
        </a:graphic>
      </p:graphicFrame>
      <p:graphicFrame>
        <p:nvGraphicFramePr>
          <p:cNvPr id="32785" name="Object 17"/>
          <p:cNvGraphicFramePr>
            <a:graphicFrameLocks noChangeAspect="1"/>
          </p:cNvGraphicFramePr>
          <p:nvPr/>
        </p:nvGraphicFramePr>
        <p:xfrm>
          <a:off x="6270625" y="1271696"/>
          <a:ext cx="1501775" cy="1074738"/>
        </p:xfrm>
        <a:graphic>
          <a:graphicData uri="http://schemas.openxmlformats.org/presentationml/2006/ole">
            <p:oleObj spid="_x0000_s32785" name="Equation" r:id="rId9" imgW="545760" imgH="393480" progId="Equation.3">
              <p:embed/>
            </p:oleObj>
          </a:graphicData>
        </a:graphic>
      </p:graphicFrame>
      <p:graphicFrame>
        <p:nvGraphicFramePr>
          <p:cNvPr id="32786" name="Object 18"/>
          <p:cNvGraphicFramePr>
            <a:graphicFrameLocks noChangeAspect="1"/>
          </p:cNvGraphicFramePr>
          <p:nvPr/>
        </p:nvGraphicFramePr>
        <p:xfrm>
          <a:off x="838200" y="4078287"/>
          <a:ext cx="1604962" cy="1027113"/>
        </p:xfrm>
        <a:graphic>
          <a:graphicData uri="http://schemas.openxmlformats.org/presentationml/2006/ole">
            <p:oleObj spid="_x0000_s32786" name="Equation" r:id="rId10" imgW="609480" imgH="393480" progId="Equation.3">
              <p:embed/>
            </p:oleObj>
          </a:graphicData>
        </a:graphic>
      </p:graphicFrame>
      <p:pic>
        <p:nvPicPr>
          <p:cNvPr id="19" name="Picture 2" descr="1"/>
          <p:cNvPicPr>
            <a:picLocks noChangeAspect="1" noChangeArrowheads="1"/>
          </p:cNvPicPr>
          <p:nvPr/>
        </p:nvPicPr>
        <p:blipFill>
          <a:blip r:embed="rId11" cstate="print"/>
          <a:srcRect l="3801" t="14442" r="1901" b="5937"/>
          <a:stretch>
            <a:fillRect/>
          </a:stretch>
        </p:blipFill>
        <p:spPr bwMode="auto">
          <a:xfrm>
            <a:off x="3821322" y="3522663"/>
            <a:ext cx="4150776" cy="1887537"/>
          </a:xfrm>
          <a:prstGeom prst="rect">
            <a:avLst/>
          </a:prstGeom>
          <a:noFill/>
          <a:ln w="12700">
            <a:solidFill>
              <a:srgbClr val="000000"/>
            </a:solidFill>
            <a:miter lim="800000"/>
            <a:headEnd/>
            <a:tailEnd/>
          </a:ln>
        </p:spPr>
      </p:pic>
      <p:sp>
        <p:nvSpPr>
          <p:cNvPr id="21" name="Rectangle 20"/>
          <p:cNvSpPr/>
          <p:nvPr/>
        </p:nvSpPr>
        <p:spPr>
          <a:xfrm>
            <a:off x="457200" y="5553670"/>
            <a:ext cx="8153400" cy="923330"/>
          </a:xfrm>
          <a:prstGeom prst="rect">
            <a:avLst/>
          </a:prstGeom>
          <a:solidFill>
            <a:schemeClr val="accent3">
              <a:lumMod val="85000"/>
            </a:schemeClr>
          </a:solidFill>
        </p:spPr>
        <p:txBody>
          <a:bodyPr wrap="square">
            <a:spAutoFit/>
          </a:bodyPr>
          <a:lstStyle/>
          <a:p>
            <a:pPr algn="just"/>
            <a:r>
              <a:rPr lang="en-US" i="1" dirty="0" smtClean="0">
                <a:solidFill>
                  <a:srgbClr val="FF0000"/>
                </a:solidFill>
              </a:rPr>
              <a:t>where (ΔV volts) is the potential difference, (I amperes) is the current flow between two points in a conductor its length (L) and its cross-sectional area (A).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796" name="Object 4"/>
          <p:cNvGraphicFramePr>
            <a:graphicFrameLocks noChangeAspect="1"/>
          </p:cNvGraphicFramePr>
          <p:nvPr/>
        </p:nvGraphicFramePr>
        <p:xfrm>
          <a:off x="838200" y="1219200"/>
          <a:ext cx="1604963" cy="1027113"/>
        </p:xfrm>
        <a:graphic>
          <a:graphicData uri="http://schemas.openxmlformats.org/presentationml/2006/ole">
            <p:oleObj spid="_x0000_s33796" name="Equation" r:id="rId3" imgW="609480" imgH="393480" progId="Equation.3">
              <p:embed/>
            </p:oleObj>
          </a:graphicData>
        </a:graphic>
      </p:graphicFrame>
      <p:graphicFrame>
        <p:nvGraphicFramePr>
          <p:cNvPr id="5" name="Object 4"/>
          <p:cNvGraphicFramePr>
            <a:graphicFrameLocks noChangeAspect="1"/>
          </p:cNvGraphicFramePr>
          <p:nvPr/>
        </p:nvGraphicFramePr>
        <p:xfrm>
          <a:off x="938213" y="2362200"/>
          <a:ext cx="1404937" cy="1027113"/>
        </p:xfrm>
        <a:graphic>
          <a:graphicData uri="http://schemas.openxmlformats.org/presentationml/2006/ole">
            <p:oleObj spid="_x0000_s33797" name="Equation" r:id="rId4" imgW="533160" imgH="393480" progId="Equation.3">
              <p:embed/>
            </p:oleObj>
          </a:graphicData>
        </a:graphic>
      </p:graphicFrame>
      <p:sp>
        <p:nvSpPr>
          <p:cNvPr id="6" name="Rectangle 6"/>
          <p:cNvSpPr>
            <a:spLocks noChangeArrowheads="1"/>
          </p:cNvSpPr>
          <p:nvPr/>
        </p:nvSpPr>
        <p:spPr bwMode="auto">
          <a:xfrm>
            <a:off x="2819400" y="2590800"/>
            <a:ext cx="1828800" cy="523220"/>
          </a:xfrm>
          <a:prstGeom prst="rect">
            <a:avLst/>
          </a:prstGeom>
          <a:solidFill>
            <a:schemeClr val="accent3">
              <a:lumMod val="85000"/>
            </a:schemeClr>
          </a:solidFill>
          <a:ln w="6350">
            <a:solidFill>
              <a:schemeClr val="tx1"/>
            </a:solidFill>
            <a:miter lim="800000"/>
            <a:headEnd/>
            <a:tailEnd/>
          </a:ln>
        </p:spPr>
        <p:txBody>
          <a:bodyPr wrap="square">
            <a:spAutoFit/>
          </a:bodyPr>
          <a:lstStyle/>
          <a:p>
            <a:pPr eaLnBrk="1" hangingPunct="1">
              <a:spcBef>
                <a:spcPct val="50000"/>
              </a:spcBef>
            </a:pPr>
            <a:r>
              <a:rPr lang="en-US" altLang="en-US" sz="2800" b="1" dirty="0">
                <a:solidFill>
                  <a:srgbClr val="FF0000"/>
                </a:solidFill>
                <a:cs typeface="Times New Roman" pitchFamily="18" charset="0"/>
              </a:rPr>
              <a:t>Ohm’ law </a:t>
            </a:r>
          </a:p>
        </p:txBody>
      </p:sp>
      <p:sp>
        <p:nvSpPr>
          <p:cNvPr id="7" name="Rectangle 5"/>
          <p:cNvSpPr>
            <a:spLocks noChangeArrowheads="1"/>
          </p:cNvSpPr>
          <p:nvPr/>
        </p:nvSpPr>
        <p:spPr bwMode="auto">
          <a:xfrm>
            <a:off x="5105400" y="2590800"/>
            <a:ext cx="4114800" cy="461665"/>
          </a:xfrm>
          <a:prstGeom prst="rect">
            <a:avLst/>
          </a:prstGeom>
          <a:noFill/>
          <a:ln w="9525">
            <a:noFill/>
            <a:miter lim="800000"/>
            <a:headEnd/>
            <a:tailEnd/>
          </a:ln>
        </p:spPr>
        <p:txBody>
          <a:bodyPr wrap="square">
            <a:spAutoFit/>
          </a:bodyPr>
          <a:lstStyle/>
          <a:p>
            <a:pPr eaLnBrk="1" hangingPunct="1">
              <a:spcBef>
                <a:spcPct val="50000"/>
              </a:spcBef>
            </a:pPr>
            <a:r>
              <a:rPr lang="en-US" altLang="en-US" sz="2400" b="1" dirty="0" smtClean="0">
                <a:cs typeface="Times New Roman" pitchFamily="18" charset="0"/>
              </a:rPr>
              <a:t>R</a:t>
            </a:r>
            <a:r>
              <a:rPr lang="en-US" altLang="en-US" sz="2400" b="1" dirty="0" smtClean="0">
                <a:solidFill>
                  <a:srgbClr val="0000CC"/>
                </a:solidFill>
                <a:cs typeface="Times New Roman" pitchFamily="18" charset="0"/>
              </a:rPr>
              <a:t>: resistance in (Ohm)</a:t>
            </a:r>
          </a:p>
        </p:txBody>
      </p:sp>
      <p:grpSp>
        <p:nvGrpSpPr>
          <p:cNvPr id="10" name="Group 9"/>
          <p:cNvGrpSpPr/>
          <p:nvPr/>
        </p:nvGrpSpPr>
        <p:grpSpPr>
          <a:xfrm>
            <a:off x="1046162" y="3581400"/>
            <a:ext cx="4668838" cy="1128713"/>
            <a:chOff x="1066800" y="3962400"/>
            <a:chExt cx="4668838" cy="1128713"/>
          </a:xfrm>
        </p:grpSpPr>
        <p:graphicFrame>
          <p:nvGraphicFramePr>
            <p:cNvPr id="33795" name="Object 3"/>
            <p:cNvGraphicFramePr>
              <a:graphicFrameLocks noChangeAspect="1"/>
            </p:cNvGraphicFramePr>
            <p:nvPr/>
          </p:nvGraphicFramePr>
          <p:xfrm>
            <a:off x="2546350" y="3962400"/>
            <a:ext cx="3189288" cy="1128713"/>
          </p:xfrm>
          <a:graphic>
            <a:graphicData uri="http://schemas.openxmlformats.org/presentationml/2006/ole">
              <p:oleObj spid="_x0000_s33795" name="Equation" r:id="rId5" imgW="1244520" imgH="444240" progId="Equation.3">
                <p:embed/>
              </p:oleObj>
            </a:graphicData>
          </a:graphic>
        </p:graphicFrame>
        <p:sp>
          <p:nvSpPr>
            <p:cNvPr id="8" name="Rectangle 5"/>
            <p:cNvSpPr>
              <a:spLocks noChangeArrowheads="1"/>
            </p:cNvSpPr>
            <p:nvPr/>
          </p:nvSpPr>
          <p:spPr bwMode="auto">
            <a:xfrm>
              <a:off x="1066800" y="4167018"/>
              <a:ext cx="1676400" cy="584775"/>
            </a:xfrm>
            <a:prstGeom prst="rect">
              <a:avLst/>
            </a:prstGeom>
            <a:noFill/>
            <a:ln w="9525">
              <a:noFill/>
              <a:miter lim="800000"/>
              <a:headEnd/>
              <a:tailEnd/>
            </a:ln>
          </p:spPr>
          <p:txBody>
            <a:bodyPr wrap="square">
              <a:spAutoFit/>
            </a:bodyPr>
            <a:lstStyle/>
            <a:p>
              <a:pPr eaLnBrk="1" hangingPunct="1">
                <a:spcBef>
                  <a:spcPct val="50000"/>
                </a:spcBef>
              </a:pPr>
              <a:r>
                <a:rPr lang="en-US" altLang="en-US" sz="2400" dirty="0" smtClean="0">
                  <a:latin typeface="+mj-lt"/>
                  <a:cs typeface="Times New Roman" pitchFamily="18" charset="0"/>
                </a:rPr>
                <a:t>unit of  </a:t>
              </a:r>
              <a:r>
                <a:rPr lang="el-GR" altLang="en-US" sz="3200" i="1" dirty="0" smtClean="0">
                  <a:latin typeface="+mj-lt"/>
                  <a:cs typeface="Times New Roman" pitchFamily="18" charset="0"/>
                </a:rPr>
                <a:t>ρ</a:t>
              </a:r>
              <a:endParaRPr lang="en-US" altLang="en-US" sz="3200" i="1" dirty="0" smtClean="0">
                <a:solidFill>
                  <a:srgbClr val="0000CC"/>
                </a:solidFill>
                <a:latin typeface="+mj-lt"/>
                <a:cs typeface="Times New Roman" pitchFamily="18" charset="0"/>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ChangeArrowheads="1"/>
          </p:cNvSpPr>
          <p:nvPr/>
        </p:nvSpPr>
        <p:spPr bwMode="auto">
          <a:xfrm rot="10800000" flipV="1">
            <a:off x="304800" y="2035805"/>
            <a:ext cx="8382000" cy="35548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65760" marR="0" indent="-283464" algn="just" fontAlgn="base">
              <a:lnSpc>
                <a:spcPct val="100000"/>
              </a:lnSpc>
              <a:spcBef>
                <a:spcPts val="600"/>
              </a:spcBef>
              <a:spcAft>
                <a:spcPct val="0"/>
              </a:spcAft>
              <a:buClr>
                <a:schemeClr val="accent1"/>
              </a:buClr>
              <a:buSzPct val="80000"/>
              <a:buFont typeface="Wingdings" pitchFamily="2" charset="2"/>
              <a:buChar char="v"/>
              <a:tabLst/>
            </a:pPr>
            <a:r>
              <a:rPr lang="en-US" sz="2200" i="1" dirty="0" smtClean="0"/>
              <a:t>The resistivity (ρ) depends on the property of the material and is a geometrically - independent quantity that describes a material’s ability to transmit electrical current. </a:t>
            </a:r>
          </a:p>
          <a:p>
            <a:pPr marL="365760" lvl="0" indent="-283464" algn="just" fontAlgn="base">
              <a:spcBef>
                <a:spcPts val="600"/>
              </a:spcBef>
              <a:spcAft>
                <a:spcPct val="0"/>
              </a:spcAft>
              <a:buClr>
                <a:schemeClr val="accent1"/>
              </a:buClr>
              <a:buSzPct val="80000"/>
              <a:buFont typeface="Wingdings" pitchFamily="2" charset="2"/>
              <a:buChar char="v"/>
            </a:pPr>
            <a:r>
              <a:rPr lang="en-US" sz="2200" i="1" dirty="0" smtClean="0"/>
              <a:t>For a half space solution we consider a single current electrode, a point source of current, on the surface of a homogeneous-isotropic half space, injecting a current (I) into the Earth. The flow of electric current will be </a:t>
            </a:r>
            <a:r>
              <a:rPr lang="en-US" sz="2200" i="1" dirty="0" err="1" smtClean="0"/>
              <a:t>radially</a:t>
            </a:r>
            <a:r>
              <a:rPr lang="en-US" sz="2200" i="1" dirty="0" smtClean="0"/>
              <a:t> symmetric in the half space. We balance the current flowing into the earth at the electrode with the total current flow out of a hemispherical surface.</a:t>
            </a:r>
          </a:p>
        </p:txBody>
      </p:sp>
    </p:spTree>
  </p:cSld>
  <p:clrMapOvr>
    <a:masterClrMapping/>
  </p:clrMapOvr>
  <p:transition>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846264" y="1371600"/>
            <a:ext cx="5468936" cy="3200400"/>
            <a:chOff x="2438" y="1613"/>
            <a:chExt cx="7412" cy="4329"/>
          </a:xfrm>
        </p:grpSpPr>
        <p:pic>
          <p:nvPicPr>
            <p:cNvPr id="63491" name="Picture 3"/>
            <p:cNvPicPr>
              <a:picLocks noChangeAspect="1" noChangeArrowheads="1"/>
            </p:cNvPicPr>
            <p:nvPr/>
          </p:nvPicPr>
          <p:blipFill>
            <a:blip r:embed="rId3" cstate="print">
              <a:lum contrast="10000"/>
            </a:blip>
            <a:srcRect b="6842"/>
            <a:stretch>
              <a:fillRect/>
            </a:stretch>
          </p:blipFill>
          <p:spPr bwMode="auto">
            <a:xfrm>
              <a:off x="2438" y="1613"/>
              <a:ext cx="7412" cy="4329"/>
            </a:xfrm>
            <a:prstGeom prst="rect">
              <a:avLst/>
            </a:prstGeom>
            <a:noFill/>
            <a:ln w="12700">
              <a:solidFill>
                <a:srgbClr val="000000"/>
              </a:solidFill>
              <a:miter lim="800000"/>
              <a:headEnd/>
              <a:tailEnd/>
            </a:ln>
          </p:spPr>
        </p:pic>
        <p:sp>
          <p:nvSpPr>
            <p:cNvPr id="63492" name="Text Box 4"/>
            <p:cNvSpPr txBox="1">
              <a:spLocks noChangeArrowheads="1"/>
            </p:cNvSpPr>
            <p:nvPr/>
          </p:nvSpPr>
          <p:spPr bwMode="auto">
            <a:xfrm>
              <a:off x="4930" y="1763"/>
              <a:ext cx="436" cy="43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63493" name="Text Box 5"/>
            <p:cNvSpPr txBox="1">
              <a:spLocks noChangeArrowheads="1"/>
            </p:cNvSpPr>
            <p:nvPr/>
          </p:nvSpPr>
          <p:spPr bwMode="auto">
            <a:xfrm>
              <a:off x="7561" y="1673"/>
              <a:ext cx="436" cy="43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B</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63494" name="Text Box 6"/>
            <p:cNvSpPr txBox="1">
              <a:spLocks noChangeArrowheads="1"/>
            </p:cNvSpPr>
            <p:nvPr/>
          </p:nvSpPr>
          <p:spPr bwMode="auto">
            <a:xfrm>
              <a:off x="5208" y="1643"/>
              <a:ext cx="436" cy="43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A</a:t>
              </a:r>
              <a:endParaRPr kumimoji="0" lang="ar-IQ" sz="1800" b="0" i="0" u="none" strike="noStrike" cap="none" normalizeH="0" baseline="0" smtClean="0">
                <a:ln>
                  <a:noFill/>
                </a:ln>
                <a:solidFill>
                  <a:schemeClr val="tx1"/>
                </a:solidFill>
                <a:effectLst/>
                <a:latin typeface="Arial" pitchFamily="34" charset="0"/>
                <a:cs typeface="Arial" pitchFamily="34" charset="0"/>
              </a:endParaRPr>
            </a:p>
          </p:txBody>
        </p:sp>
        <p:sp>
          <p:nvSpPr>
            <p:cNvPr id="63495" name="Text Box 7"/>
            <p:cNvSpPr txBox="1">
              <a:spLocks noChangeArrowheads="1"/>
            </p:cNvSpPr>
            <p:nvPr/>
          </p:nvSpPr>
          <p:spPr bwMode="auto">
            <a:xfrm>
              <a:off x="8118" y="4628"/>
              <a:ext cx="1665" cy="36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900" b="0" i="0" u="none" strike="noStrike" cap="none" normalizeH="0" baseline="0" dirty="0" smtClean="0">
                  <a:ln>
                    <a:noFill/>
                  </a:ln>
                  <a:solidFill>
                    <a:schemeClr val="tx1"/>
                  </a:solidFill>
                  <a:effectLst/>
                  <a:latin typeface="Calibri" pitchFamily="34" charset="0"/>
                  <a:ea typeface="Arial" pitchFamily="34" charset="0"/>
                  <a:cs typeface="Arial" pitchFamily="34" charset="0"/>
                </a:rPr>
                <a:t>Current flow lines</a:t>
              </a:r>
              <a:endParaRPr kumimoji="0" lang="ar-IQ"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3496" name="Text Box 8"/>
            <p:cNvSpPr txBox="1">
              <a:spLocks noChangeArrowheads="1"/>
            </p:cNvSpPr>
            <p:nvPr/>
          </p:nvSpPr>
          <p:spPr bwMode="auto">
            <a:xfrm>
              <a:off x="8117" y="5119"/>
              <a:ext cx="1526" cy="72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900" b="0" i="0" u="none" strike="noStrike" cap="none" normalizeH="0" baseline="0" dirty="0" err="1" smtClean="0">
                  <a:ln>
                    <a:noFill/>
                  </a:ln>
                  <a:solidFill>
                    <a:schemeClr val="tx1"/>
                  </a:solidFill>
                  <a:effectLst/>
                  <a:latin typeface="Calibri" pitchFamily="34" charset="0"/>
                  <a:ea typeface="Arial" pitchFamily="34" charset="0"/>
                  <a:cs typeface="Arial" pitchFamily="34" charset="0"/>
                </a:rPr>
                <a:t>Equipotential</a:t>
              </a:r>
              <a:r>
                <a:rPr kumimoji="0" lang="en-US" sz="900" b="0" i="0" u="none" strike="noStrike" cap="none" normalizeH="0" baseline="0" dirty="0" smtClean="0">
                  <a:ln>
                    <a:noFill/>
                  </a:ln>
                  <a:solidFill>
                    <a:schemeClr val="tx1"/>
                  </a:solidFill>
                  <a:effectLst/>
                  <a:latin typeface="Calibri" pitchFamily="34" charset="0"/>
                  <a:ea typeface="Arial" pitchFamily="34" charset="0"/>
                  <a:cs typeface="Arial" pitchFamily="34" charset="0"/>
                </a:rPr>
                <a:t> hemispherical surfaces</a:t>
              </a:r>
              <a:endParaRPr kumimoji="0" lang="ar-IQ" sz="180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63501" name="Rectangle 13"/>
          <p:cNvSpPr>
            <a:spLocks noChangeArrowheads="1"/>
          </p:cNvSpPr>
          <p:nvPr/>
        </p:nvSpPr>
        <p:spPr bwMode="auto">
          <a:xfrm rot="10800000" flipV="1">
            <a:off x="457200" y="4782234"/>
            <a:ext cx="8305800" cy="18158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Low" fontAlgn="base">
              <a:spcBef>
                <a:spcPct val="0"/>
              </a:spcBef>
              <a:spcAft>
                <a:spcPct val="0"/>
              </a:spcAft>
            </a:pPr>
            <a:r>
              <a:rPr lang="en-US" sz="2200" i="1" dirty="0" smtClean="0"/>
              <a:t>Because of the radial symmetry of current flow, the current will be constant at a distance (r) from the current electrode, so the total current flow across the hemispherical surface with cross sectional area of (         ), therefore:</a:t>
            </a:r>
          </a:p>
          <a:p>
            <a:pPr marL="0" marR="0" lvl="0" indent="0" algn="justLow" defTabSz="914400" rtl="0" eaLnBrk="1" fontAlgn="base" latinLnBrk="0" hangingPunct="1">
              <a:lnSpc>
                <a:spcPct val="100000"/>
              </a:lnSpc>
              <a:spcBef>
                <a:spcPct val="0"/>
              </a:spcBef>
              <a:spcAft>
                <a:spcPct val="0"/>
              </a:spcAft>
              <a:buClrTx/>
              <a:buSzTx/>
              <a:tabLst/>
            </a:pPr>
            <a:endParaRPr lang="en-US" sz="2200" i="1" dirty="0" smtClean="0"/>
          </a:p>
        </p:txBody>
      </p:sp>
      <p:graphicFrame>
        <p:nvGraphicFramePr>
          <p:cNvPr id="63500" name="Object 12"/>
          <p:cNvGraphicFramePr>
            <a:graphicFrameLocks noChangeAspect="1"/>
          </p:cNvGraphicFramePr>
          <p:nvPr/>
        </p:nvGraphicFramePr>
        <p:xfrm>
          <a:off x="1688647" y="5801833"/>
          <a:ext cx="673553" cy="428625"/>
        </p:xfrm>
        <a:graphic>
          <a:graphicData uri="http://schemas.openxmlformats.org/presentationml/2006/ole">
            <p:oleObj spid="_x0000_s7170" name="Equation" r:id="rId4" imgW="317225" imgH="203024" progId="Equation.3">
              <p:embed/>
            </p:oleObj>
          </a:graphicData>
        </a:graphic>
      </p:graphicFrame>
    </p:spTree>
  </p:cSld>
  <p:clrMapOvr>
    <a:masterClrMapping/>
  </p:clrMapOvr>
  <p:transition>
    <p:random/>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Lst>
</file>

<file path=ppt/theme/theme1.xml><?xml version="1.0" encoding="utf-8"?>
<a:theme xmlns:a="http://schemas.openxmlformats.org/drawingml/2006/main" name="Theme1">
  <a:themeElements>
    <a:clrScheme name="170Gp_natural_light 1">
      <a:dk1>
        <a:srgbClr val="000000"/>
      </a:dk1>
      <a:lt1>
        <a:srgbClr val="FFFFFF"/>
      </a:lt1>
      <a:dk2>
        <a:srgbClr val="000066"/>
      </a:dk2>
      <a:lt2>
        <a:srgbClr val="C0C0C0"/>
      </a:lt2>
      <a:accent1>
        <a:srgbClr val="65D135"/>
      </a:accent1>
      <a:accent2>
        <a:srgbClr val="ECCE4C"/>
      </a:accent2>
      <a:accent3>
        <a:srgbClr val="FFFFFF"/>
      </a:accent3>
      <a:accent4>
        <a:srgbClr val="000000"/>
      </a:accent4>
      <a:accent5>
        <a:srgbClr val="B8E5AE"/>
      </a:accent5>
      <a:accent6>
        <a:srgbClr val="D6BA44"/>
      </a:accent6>
      <a:hlink>
        <a:srgbClr val="AE0404"/>
      </a:hlink>
      <a:folHlink>
        <a:srgbClr val="0066CC"/>
      </a:folHlink>
    </a:clrScheme>
    <a:fontScheme name="170Gp_natural_light">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170Gp_natural_light 1">
        <a:dk1>
          <a:srgbClr val="000000"/>
        </a:dk1>
        <a:lt1>
          <a:srgbClr val="FFFFFF"/>
        </a:lt1>
        <a:dk2>
          <a:srgbClr val="000066"/>
        </a:dk2>
        <a:lt2>
          <a:srgbClr val="C0C0C0"/>
        </a:lt2>
        <a:accent1>
          <a:srgbClr val="65D135"/>
        </a:accent1>
        <a:accent2>
          <a:srgbClr val="ECCE4C"/>
        </a:accent2>
        <a:accent3>
          <a:srgbClr val="FFFFFF"/>
        </a:accent3>
        <a:accent4>
          <a:srgbClr val="000000"/>
        </a:accent4>
        <a:accent5>
          <a:srgbClr val="B8E5AE"/>
        </a:accent5>
        <a:accent6>
          <a:srgbClr val="D6BA44"/>
        </a:accent6>
        <a:hlink>
          <a:srgbClr val="AE0404"/>
        </a:hlink>
        <a:folHlink>
          <a:srgbClr val="0066CC"/>
        </a:folHlink>
      </a:clrScheme>
      <a:clrMap bg1="lt1" tx1="dk1" bg2="lt2" tx2="dk2" accent1="accent1" accent2="accent2" accent3="accent3" accent4="accent4" accent5="accent5" accent6="accent6" hlink="hlink" folHlink="folHlink"/>
    </a:extraClrScheme>
    <a:extraClrScheme>
      <a:clrScheme name="170Gp_natural_light 2">
        <a:dk1>
          <a:srgbClr val="000000"/>
        </a:dk1>
        <a:lt1>
          <a:srgbClr val="FFFFFF"/>
        </a:lt1>
        <a:dk2>
          <a:srgbClr val="17407D"/>
        </a:dk2>
        <a:lt2>
          <a:srgbClr val="DDDDDD"/>
        </a:lt2>
        <a:accent1>
          <a:srgbClr val="5DC5B9"/>
        </a:accent1>
        <a:accent2>
          <a:srgbClr val="99CCFF"/>
        </a:accent2>
        <a:accent3>
          <a:srgbClr val="FFFFFF"/>
        </a:accent3>
        <a:accent4>
          <a:srgbClr val="000000"/>
        </a:accent4>
        <a:accent5>
          <a:srgbClr val="B6DFD9"/>
        </a:accent5>
        <a:accent6>
          <a:srgbClr val="8AB9E7"/>
        </a:accent6>
        <a:hlink>
          <a:srgbClr val="5D99DB"/>
        </a:hlink>
        <a:folHlink>
          <a:srgbClr val="F1CA69"/>
        </a:folHlink>
      </a:clrScheme>
      <a:clrMap bg1="lt1" tx1="dk1" bg2="lt2" tx2="dk2" accent1="accent1" accent2="accent2" accent3="accent3" accent4="accent4" accent5="accent5" accent6="accent6" hlink="hlink" folHlink="folHlink"/>
    </a:extraClrScheme>
    <a:extraClrScheme>
      <a:clrScheme name="170Gp_natural_light 3">
        <a:dk1>
          <a:srgbClr val="000000"/>
        </a:dk1>
        <a:lt1>
          <a:srgbClr val="FFFFFF"/>
        </a:lt1>
        <a:dk2>
          <a:srgbClr val="511550"/>
        </a:dk2>
        <a:lt2>
          <a:srgbClr val="DDDDDD"/>
        </a:lt2>
        <a:accent1>
          <a:srgbClr val="8B8DE1"/>
        </a:accent1>
        <a:accent2>
          <a:srgbClr val="CABDF5"/>
        </a:accent2>
        <a:accent3>
          <a:srgbClr val="FFFFFF"/>
        </a:accent3>
        <a:accent4>
          <a:srgbClr val="000000"/>
        </a:accent4>
        <a:accent5>
          <a:srgbClr val="C4C5EE"/>
        </a:accent5>
        <a:accent6>
          <a:srgbClr val="B7ABDE"/>
        </a:accent6>
        <a:hlink>
          <a:srgbClr val="58AFD2"/>
        </a:hlink>
        <a:folHlink>
          <a:srgbClr val="BFDF63"/>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170Gp_natural_light 1">
    <a:dk1>
      <a:srgbClr val="000000"/>
    </a:dk1>
    <a:lt1>
      <a:srgbClr val="FFFFFF"/>
    </a:lt1>
    <a:dk2>
      <a:srgbClr val="000066"/>
    </a:dk2>
    <a:lt2>
      <a:srgbClr val="C0C0C0"/>
    </a:lt2>
    <a:accent1>
      <a:srgbClr val="65D135"/>
    </a:accent1>
    <a:accent2>
      <a:srgbClr val="ECCE4C"/>
    </a:accent2>
    <a:accent3>
      <a:srgbClr val="FFFFFF"/>
    </a:accent3>
    <a:accent4>
      <a:srgbClr val="000000"/>
    </a:accent4>
    <a:accent5>
      <a:srgbClr val="B8E5AE"/>
    </a:accent5>
    <a:accent6>
      <a:srgbClr val="D6BA44"/>
    </a:accent6>
    <a:hlink>
      <a:srgbClr val="AE0404"/>
    </a:hlink>
    <a:folHlink>
      <a:srgbClr val="0066CC"/>
    </a:folHlink>
  </a:clrScheme>
</a:themeOverride>
</file>

<file path=docProps/app.xml><?xml version="1.0" encoding="utf-8"?>
<Properties xmlns="http://schemas.openxmlformats.org/officeDocument/2006/extended-properties" xmlns:vt="http://schemas.openxmlformats.org/officeDocument/2006/docPropsVTypes">
  <Template/>
  <TotalTime>408</TotalTime>
  <Words>533</Words>
  <Application>Microsoft Office PowerPoint</Application>
  <PresentationFormat>On-screen Show (4:3)</PresentationFormat>
  <Paragraphs>62</Paragraphs>
  <Slides>15</Slides>
  <Notes>0</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15</vt:i4>
      </vt:variant>
    </vt:vector>
  </HeadingPairs>
  <TitlesOfParts>
    <vt:vector size="18" baseType="lpstr">
      <vt:lpstr>Theme1</vt:lpstr>
      <vt:lpstr>Image</vt:lpstr>
      <vt:lpstr>Equation</vt:lpstr>
      <vt:lpstr>Electrical Resistivity Method</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Electrical Resistivity</dc:title>
  <dc:creator>Firas</dc:creator>
  <cp:lastModifiedBy>Firas</cp:lastModifiedBy>
  <cp:revision>54</cp:revision>
  <dcterms:created xsi:type="dcterms:W3CDTF">2006-08-16T00:00:00Z</dcterms:created>
  <dcterms:modified xsi:type="dcterms:W3CDTF">2019-02-28T07:33:44Z</dcterms:modified>
</cp:coreProperties>
</file>