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8" r:id="rId3"/>
    <p:sldId id="260" r:id="rId4"/>
    <p:sldId id="261" r:id="rId5"/>
    <p:sldId id="263" r:id="rId6"/>
    <p:sldId id="264" r:id="rId7"/>
    <p:sldId id="266" r:id="rId8"/>
    <p:sldId id="268" r:id="rId9"/>
    <p:sldId id="270" r:id="rId10"/>
    <p:sldId id="272" r:id="rId11"/>
    <p:sldId id="274" r:id="rId12"/>
    <p:sldId id="276" r:id="rId13"/>
    <p:sldId id="277" r:id="rId14"/>
    <p:sldId id="296" r:id="rId15"/>
    <p:sldId id="298" r:id="rId16"/>
    <p:sldId id="283" r:id="rId17"/>
    <p:sldId id="285" r:id="rId18"/>
    <p:sldId id="287" r:id="rId19"/>
    <p:sldId id="289" r:id="rId20"/>
    <p:sldId id="291" r:id="rId21"/>
    <p:sldId id="293" r:id="rId22"/>
    <p:sldId id="300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494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CA4DB-B18D-4107-95F6-57787FEC9029}" type="datetimeFigureOut">
              <a:rPr lang="en-US" smtClean="0"/>
              <a:pPr/>
              <a:t>5/13/2018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9E208E-30B1-4A57-9B02-55D7E7D1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9DD52A-08AF-475A-8503-4B6572A828D4}" type="slidenum">
              <a:rPr lang="en-US"/>
              <a:pPr/>
              <a:t>15</a:t>
            </a:fld>
            <a:endParaRPr lang="en-US"/>
          </a:p>
        </p:txBody>
      </p:sp>
      <p:sp>
        <p:nvSpPr>
          <p:cNvPr id="11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696913"/>
            <a:ext cx="4543425" cy="3408362"/>
          </a:xfrm>
          <a:ln w="12700" cap="flat">
            <a:solidFill>
              <a:schemeClr val="tx1"/>
            </a:solidFill>
          </a:ln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 lIns="92075" tIns="46038" rIns="92075" bIns="46038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AB08104-EFE6-4DB1-8061-8431E4944E6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3643893-5A8D-4560-9087-4C27BF57A6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Sources of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Radiation (4)</a:t>
            </a:r>
            <a:r>
              <a:rPr lang="en-US" b="1" dirty="0" smtClean="0">
                <a:solidFill>
                  <a:srgbClr val="006666"/>
                </a:solidFill>
                <a:latin typeface="Arial" pitchFamily="34" charset="0"/>
              </a:rPr>
              <a:t/>
            </a:r>
            <a:br>
              <a:rPr lang="en-US" b="1" dirty="0" smtClean="0">
                <a:solidFill>
                  <a:srgbClr val="006666"/>
                </a:solidFill>
                <a:latin typeface="Arial" pitchFamily="34" charset="0"/>
              </a:rPr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Dr. Hind I.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Abdulgafour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685800" y="0"/>
            <a:ext cx="777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Beta Particles</a:t>
            </a:r>
          </a:p>
        </p:txBody>
      </p:sp>
      <p:sp>
        <p:nvSpPr>
          <p:cNvPr id="28675" name="Rectangle 5"/>
          <p:cNvSpPr>
            <a:spLocks noChangeArrowheads="1"/>
          </p:cNvSpPr>
          <p:nvPr/>
        </p:nvSpPr>
        <p:spPr bwMode="auto">
          <a:xfrm>
            <a:off x="228600" y="381000"/>
            <a:ext cx="8153400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400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n-US" sz="400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n-US" sz="400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n-US" sz="400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28676" name="Text Box 6"/>
          <p:cNvSpPr txBox="1">
            <a:spLocks noChangeArrowheads="1"/>
          </p:cNvSpPr>
          <p:nvPr/>
        </p:nvSpPr>
        <p:spPr bwMode="auto">
          <a:xfrm>
            <a:off x="1371600" y="3200400"/>
            <a:ext cx="571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>
              <a:latin typeface="Times New Roman" pitchFamily="18" charset="0"/>
            </a:endParaRPr>
          </a:p>
        </p:txBody>
      </p:sp>
      <p:sp>
        <p:nvSpPr>
          <p:cNvPr id="28677" name="Rectangle 7"/>
          <p:cNvSpPr>
            <a:spLocks noChangeArrowheads="1"/>
          </p:cNvSpPr>
          <p:nvPr/>
        </p:nvSpPr>
        <p:spPr bwMode="auto">
          <a:xfrm>
            <a:off x="152400" y="838200"/>
            <a:ext cx="8686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chemeClr val="folHlink"/>
                </a:solidFill>
                <a:latin typeface="Times New Roman" pitchFamily="18" charset="0"/>
              </a:rPr>
              <a:t>Beta Particles</a:t>
            </a:r>
            <a:r>
              <a:rPr lang="en-US" sz="2400" b="1" dirty="0">
                <a:latin typeface="Times New Roman" pitchFamily="18" charset="0"/>
              </a:rPr>
              <a:t>:  Electrons or positrons having small mass and variable energy. Electrons form when a neutron transforms into a proton and an </a:t>
            </a:r>
            <a:r>
              <a:rPr lang="en-US" sz="2400" b="1" dirty="0" smtClean="0">
                <a:latin typeface="Times New Roman" pitchFamily="18" charset="0"/>
              </a:rPr>
              <a:t>electron.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28678" name="Text Box 8"/>
          <p:cNvSpPr txBox="1">
            <a:spLocks noChangeArrowheads="1"/>
          </p:cNvSpPr>
          <p:nvPr/>
        </p:nvSpPr>
        <p:spPr bwMode="auto">
          <a:xfrm>
            <a:off x="1203325" y="4841875"/>
            <a:ext cx="7026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>
              <a:latin typeface="Times New Roman" pitchFamily="18" charset="0"/>
            </a:endParaRPr>
          </a:p>
        </p:txBody>
      </p:sp>
      <p:pic>
        <p:nvPicPr>
          <p:cNvPr id="28679" name="Picture 9" descr="betadecays.gif (31434 bytes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2438400"/>
            <a:ext cx="6553200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533400" y="2286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Gamma Rays</a:t>
            </a:r>
          </a:p>
        </p:txBody>
      </p:sp>
      <p:sp>
        <p:nvSpPr>
          <p:cNvPr id="31747" name="Text Box 5"/>
          <p:cNvSpPr txBox="1">
            <a:spLocks noChangeArrowheads="1"/>
          </p:cNvSpPr>
          <p:nvPr/>
        </p:nvSpPr>
        <p:spPr bwMode="auto">
          <a:xfrm>
            <a:off x="3260725" y="30892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400">
              <a:latin typeface="Times New Roman" pitchFamily="18" charset="0"/>
            </a:endParaRPr>
          </a:p>
        </p:txBody>
      </p:sp>
      <p:sp>
        <p:nvSpPr>
          <p:cNvPr id="31748" name="Text Box 6"/>
          <p:cNvSpPr txBox="1">
            <a:spLocks noChangeArrowheads="1"/>
          </p:cNvSpPr>
          <p:nvPr/>
        </p:nvSpPr>
        <p:spPr bwMode="auto">
          <a:xfrm>
            <a:off x="152400" y="1219200"/>
            <a:ext cx="899160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b="1" dirty="0">
                <a:latin typeface="Times New Roman" pitchFamily="18" charset="0"/>
              </a:rPr>
              <a:t>Gamma Rays (or photons):  Result when the nucleus releases energy,  usually after an alpha,  beta or positron transition</a:t>
            </a:r>
          </a:p>
        </p:txBody>
      </p:sp>
      <p:pic>
        <p:nvPicPr>
          <p:cNvPr id="31749" name="Picture 7" descr="gammadecay.gif (15967 bytes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3860800"/>
            <a:ext cx="5410200" cy="255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X-Rays</a:t>
            </a:r>
          </a:p>
        </p:txBody>
      </p:sp>
      <p:sp>
        <p:nvSpPr>
          <p:cNvPr id="32771" name="Text Box 5"/>
          <p:cNvSpPr txBox="1">
            <a:spLocks noChangeArrowheads="1"/>
          </p:cNvSpPr>
          <p:nvPr/>
        </p:nvSpPr>
        <p:spPr bwMode="auto">
          <a:xfrm>
            <a:off x="457200" y="2420938"/>
            <a:ext cx="86868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>
                <a:latin typeface="Times New Roman" pitchFamily="18" charset="0"/>
              </a:rPr>
              <a:t>X-Rays:  Occur whenever an inner shell orbital electron is removed and rearrangement  of the atomic electrons results with the release of the elements characteristic X-Ray energy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52400" y="609600"/>
            <a:ext cx="8839200" cy="552132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X-</a:t>
            </a:r>
            <a:r>
              <a:rPr kumimoji="0" lang="en-US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and </a:t>
            </a:r>
            <a:r>
              <a:rPr kumimoji="0" lang="en-US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Gamma Rays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: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X-rays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are photons (Electromagnetic radiations) emitted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from electron orbits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Gamma rays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are photons emitted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from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the nucleus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often as part of radioactive decay. Gamma rays typically have higher energy (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Mev's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) than X-rays (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KeV's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), but both are unlimited. 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609600" y="4191000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Neutrons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28600" y="4800600"/>
            <a:ext cx="84582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>
                <a:latin typeface="Times New Roman" pitchFamily="18" charset="0"/>
              </a:rPr>
              <a:t>Neutrons:  Have the same mass as protons but are uncharged</a:t>
            </a:r>
          </a:p>
          <a:p>
            <a:endParaRPr lang="en-US" sz="2400" dirty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Non-ionizing Radiation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Definition: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“ They are electromagnetic waves incapable of producing ions while passing through matter, due to their lower energy.”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>
            <a:normAutofit fontScale="90000"/>
          </a:bodyPr>
          <a:lstStyle/>
          <a:p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Examples on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Nonionizing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Radiation Sources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133600" y="2438400"/>
            <a:ext cx="5257800" cy="3657600"/>
          </a:xfrm>
          <a:noFill/>
          <a:ln/>
        </p:spPr>
        <p:txBody>
          <a:bodyPr lIns="92075" tIns="46038" rIns="92075" bIns="46038"/>
          <a:lstStyle/>
          <a:p>
            <a:pPr marL="285750" indent="-285750"/>
            <a:r>
              <a:rPr lang="en-US" sz="28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Visible light</a:t>
            </a:r>
          </a:p>
          <a:p>
            <a:pPr marL="285750" indent="-285750"/>
            <a:r>
              <a:rPr lang="en-US" sz="28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Microwaves</a:t>
            </a:r>
          </a:p>
          <a:p>
            <a:pPr marL="285750" indent="-285750"/>
            <a:r>
              <a:rPr lang="en-US" sz="28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Radios</a:t>
            </a:r>
          </a:p>
          <a:p>
            <a:pPr marL="285750" indent="-285750"/>
            <a:r>
              <a:rPr lang="en-US" sz="28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Video Display Terminals</a:t>
            </a:r>
          </a:p>
          <a:p>
            <a:pPr marL="285750" indent="-285750"/>
            <a:r>
              <a:rPr lang="en-US" sz="28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Power lines</a:t>
            </a:r>
          </a:p>
          <a:p>
            <a:pPr marL="285750" indent="-285750"/>
            <a:r>
              <a:rPr lang="en-US" sz="28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Radiofrequency </a:t>
            </a:r>
          </a:p>
          <a:p>
            <a:pPr marL="285750" indent="-285750"/>
            <a:r>
              <a:rPr lang="en-US" sz="28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Lasers</a:t>
            </a:r>
          </a:p>
        </p:txBody>
      </p:sp>
      <p:pic>
        <p:nvPicPr>
          <p:cNvPr id="118801" name="Picture 17" descr="paint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524000" y="1752600"/>
            <a:ext cx="6019800" cy="457200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Natural Background Radiation</a:t>
            </a:r>
          </a:p>
        </p:txBody>
      </p:sp>
      <p:sp>
        <p:nvSpPr>
          <p:cNvPr id="2027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981200" y="2133600"/>
            <a:ext cx="5867400" cy="3733800"/>
          </a:xfrm>
        </p:spPr>
        <p:txBody>
          <a:bodyPr/>
          <a:lstStyle/>
          <a:p>
            <a:endParaRPr lang="en-US" sz="2800" dirty="0"/>
          </a:p>
          <a:p>
            <a:r>
              <a:rPr lang="en-US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Cosmic Radiation</a:t>
            </a:r>
          </a:p>
          <a:p>
            <a:endParaRPr lang="en-US" b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Terrestrial Radiation</a:t>
            </a:r>
          </a:p>
          <a:p>
            <a:endParaRPr lang="en-US" b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Internal Radiation</a:t>
            </a:r>
          </a:p>
        </p:txBody>
      </p:sp>
      <p:pic>
        <p:nvPicPr>
          <p:cNvPr id="202756" name="Picture 4" descr="paint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066800" y="1600200"/>
            <a:ext cx="6858000" cy="457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Cosmic Radiation</a:t>
            </a:r>
          </a:p>
        </p:txBody>
      </p:sp>
      <p:sp>
        <p:nvSpPr>
          <p:cNvPr id="2048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2133600"/>
            <a:ext cx="6553200" cy="41148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en-US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The earth, and all living things on it, are constantly being bombarded by radiation from outer space </a:t>
            </a:r>
            <a:r>
              <a:rPr lang="en-US" sz="2400" b="1" u="sng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(~ 80% protons and 10% alpha particles).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2400" b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Charged particles from the sun and stars interact with the earth’s atmosphere and magnetic field to produce a shower of radiation.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2400" b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The amount of cosmic radiation varies in different parts of the world due to differences in elevation and to the effects of the earth’s magnetic field.</a:t>
            </a:r>
          </a:p>
        </p:txBody>
      </p:sp>
      <p:graphicFrame>
        <p:nvGraphicFramePr>
          <p:cNvPr id="204804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6781800" y="2374900"/>
          <a:ext cx="1752600" cy="1730375"/>
        </p:xfrm>
        <a:graphic>
          <a:graphicData uri="http://schemas.openxmlformats.org/presentationml/2006/ole">
            <p:oleObj spid="_x0000_s2050" name="Clip" r:id="rId3" imgW="766080" imgH="757800" progId="">
              <p:embed/>
            </p:oleObj>
          </a:graphicData>
        </a:graphic>
      </p:graphicFrame>
      <p:pic>
        <p:nvPicPr>
          <p:cNvPr id="204805" name="Picture 5" descr="paint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600200" y="1447800"/>
            <a:ext cx="5638800" cy="457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609600"/>
            <a:ext cx="8077200" cy="1143000"/>
          </a:xfrm>
        </p:spPr>
        <p:txBody>
          <a:bodyPr>
            <a:normAutofit fontScale="90000"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Terrestrial Radiation</a:t>
            </a:r>
            <a:b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Uranium, Actinium, Thorium decay series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2058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2362200"/>
            <a:ext cx="6858000" cy="37338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22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Radioactive material is found throughout nature in soil, water, and vegetation. </a:t>
            </a:r>
          </a:p>
          <a:p>
            <a:pPr>
              <a:lnSpc>
                <a:spcPct val="90000"/>
              </a:lnSpc>
            </a:pPr>
            <a:r>
              <a:rPr lang="en-US" sz="22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Important radioactive elements include </a:t>
            </a:r>
            <a:r>
              <a:rPr lang="en-US" sz="2200" b="1" u="sng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uranium and thorium</a:t>
            </a:r>
            <a:r>
              <a:rPr lang="en-US" sz="22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and their radioactive decay products which have been present since the earth was formed billions of years ago. </a:t>
            </a:r>
          </a:p>
          <a:p>
            <a:pPr>
              <a:lnSpc>
                <a:spcPct val="90000"/>
              </a:lnSpc>
            </a:pPr>
            <a:r>
              <a:rPr lang="en-US" sz="22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Some radioactive material is ingested with food and water.  </a:t>
            </a:r>
            <a:r>
              <a:rPr lang="en-US" sz="2200" b="1" u="sng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Radon gas</a:t>
            </a:r>
            <a:r>
              <a:rPr lang="en-US" sz="22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, a radioactive decay product of uranium is inhaled. </a:t>
            </a:r>
          </a:p>
          <a:p>
            <a:pPr>
              <a:lnSpc>
                <a:spcPct val="90000"/>
              </a:lnSpc>
            </a:pPr>
            <a:r>
              <a:rPr lang="en-US" sz="22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The amount of terrestrial radiation varies in different parts of the world due to different concentrations of uranium and thorium in soil.</a:t>
            </a:r>
          </a:p>
        </p:txBody>
      </p:sp>
      <p:graphicFrame>
        <p:nvGraphicFramePr>
          <p:cNvPr id="205828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6934200" y="2514600"/>
          <a:ext cx="1954213" cy="1981200"/>
        </p:xfrm>
        <a:graphic>
          <a:graphicData uri="http://schemas.openxmlformats.org/presentationml/2006/ole">
            <p:oleObj spid="_x0000_s3074" name="Clip" r:id="rId3" imgW="3473280" imgH="3520800" progId="">
              <p:embed/>
            </p:oleObj>
          </a:graphicData>
        </a:graphic>
      </p:graphicFrame>
      <p:pic>
        <p:nvPicPr>
          <p:cNvPr id="205829" name="Picture 5" descr="paint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38200" y="1828800"/>
            <a:ext cx="7467600" cy="457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914400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Internal Radiation</a:t>
            </a:r>
          </a:p>
        </p:txBody>
      </p:sp>
      <p:sp>
        <p:nvSpPr>
          <p:cNvPr id="2068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05000"/>
            <a:ext cx="6172200" cy="1752600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People are exposed to radiation from radioactive material inside their </a:t>
            </a:r>
            <a:r>
              <a:rPr lang="en-US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bodies such as Radon (Ra).</a:t>
            </a:r>
            <a:endParaRPr lang="en-US" sz="2400" b="1" u="sng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50000"/>
              </a:lnSpc>
            </a:pPr>
            <a:endParaRPr lang="en-US" sz="1800" dirty="0">
              <a:solidFill>
                <a:srgbClr val="006666"/>
              </a:solidFill>
              <a:latin typeface="Arial" pitchFamily="34" charset="0"/>
            </a:endParaRPr>
          </a:p>
        </p:txBody>
      </p:sp>
      <p:graphicFrame>
        <p:nvGraphicFramePr>
          <p:cNvPr id="206852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7239000" y="2362200"/>
          <a:ext cx="1295400" cy="3048000"/>
        </p:xfrm>
        <a:graphic>
          <a:graphicData uri="http://schemas.openxmlformats.org/presentationml/2006/ole">
            <p:oleObj spid="_x0000_s4098" name="Clip" r:id="rId3" imgW="1928160" imgH="4792320" progId="">
              <p:embed/>
            </p:oleObj>
          </a:graphicData>
        </a:graphic>
      </p:graphicFrame>
      <p:pic>
        <p:nvPicPr>
          <p:cNvPr id="206853" name="Picture 5" descr="paint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7800" y="1219200"/>
            <a:ext cx="601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Definition of Radiation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90600"/>
            <a:ext cx="9144000" cy="4530725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“Radiation is an energy in the form of electro-magnetic waves or particulate matter, traveling in the air.”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  <a:p>
            <a:pPr eaLnBrk="1" hangingPunct="1">
              <a:defRPr/>
            </a:pPr>
            <a:endParaRPr lang="en-US" dirty="0" smtClean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2590800"/>
            <a:ext cx="845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Radioactivity: Elements &amp; Atoms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85800" y="3276600"/>
            <a:ext cx="7772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marL="342900" indent="-342900">
              <a:spcBef>
                <a:spcPct val="50000"/>
              </a:spcBef>
              <a:spcAft>
                <a:spcPct val="50000"/>
              </a:spcAft>
              <a:buClr>
                <a:schemeClr val="hlink"/>
              </a:buClr>
              <a:buSzPct val="90000"/>
              <a:buFont typeface="Wingdings" pitchFamily="2" charset="2"/>
              <a:buBlip>
                <a:blip r:embed="rId2"/>
              </a:buBlip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Atoms are composed of smaller particles referred to as:</a:t>
            </a:r>
          </a:p>
          <a:p>
            <a:pPr marL="742950" lvl="1" indent="-285750">
              <a:spcBef>
                <a:spcPct val="50000"/>
              </a:spcBef>
              <a:spcAft>
                <a:spcPct val="50000"/>
              </a:spcAft>
              <a:buFontTx/>
              <a:buChar char="–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Protons</a:t>
            </a:r>
          </a:p>
          <a:p>
            <a:pPr marL="742950" lvl="1" indent="-285750">
              <a:spcBef>
                <a:spcPct val="50000"/>
              </a:spcBef>
              <a:spcAft>
                <a:spcPct val="50000"/>
              </a:spcAft>
              <a:buFontTx/>
              <a:buChar char="–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Neutrons</a:t>
            </a:r>
          </a:p>
          <a:p>
            <a:pPr marL="742950" lvl="1" indent="-285750">
              <a:spcBef>
                <a:spcPct val="50000"/>
              </a:spcBef>
              <a:spcAft>
                <a:spcPct val="50000"/>
              </a:spcAft>
              <a:buFontTx/>
              <a:buChar char="–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Electrons</a:t>
            </a:r>
          </a:p>
        </p:txBody>
      </p:sp>
      <p:pic>
        <p:nvPicPr>
          <p:cNvPr id="6" name="Picture 11" descr="Slid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4038600"/>
            <a:ext cx="4286250" cy="255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ChangeArrowheads="1"/>
          </p:cNvSpPr>
          <p:nvPr/>
        </p:nvSpPr>
        <p:spPr bwMode="auto">
          <a:xfrm>
            <a:off x="685800" y="2133600"/>
            <a:ext cx="77724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Radioactive material is used in:</a:t>
            </a:r>
          </a:p>
          <a:p>
            <a:pPr eaLnBrk="0" hangingPunct="0"/>
            <a:endParaRPr lang="en-US" sz="2400" b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eaLnBrk="0" hangingPunct="0">
              <a:buFontTx/>
              <a:buChar char="•"/>
            </a:pPr>
            <a:r>
              <a:rPr lang="en-US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 Medicine - diagnostic (X-ray, CAT)</a:t>
            </a:r>
          </a:p>
          <a:p>
            <a:pPr lvl="1" eaLnBrk="0" hangingPunct="0"/>
            <a:endParaRPr lang="en-US" sz="2400" b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eaLnBrk="0" hangingPunct="0">
              <a:buFontTx/>
              <a:buChar char="•"/>
            </a:pPr>
            <a:r>
              <a:rPr lang="en-US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 Medicine - therapeutic (Co-60, </a:t>
            </a:r>
            <a:r>
              <a:rPr lang="en-US" sz="2400" b="1" dirty="0" err="1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Linac</a:t>
            </a:r>
            <a:r>
              <a:rPr lang="en-US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1" eaLnBrk="0" hangingPunct="0"/>
            <a:endParaRPr lang="en-US" sz="2400" b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eaLnBrk="0" hangingPunct="0">
              <a:buFontTx/>
              <a:buChar char="•"/>
            </a:pPr>
            <a:r>
              <a:rPr lang="en-US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 Medical research (radio-pharmaceuticals, </a:t>
            </a:r>
            <a:r>
              <a:rPr lang="en-US" sz="2400" b="1" dirty="0" err="1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accel</a:t>
            </a:r>
            <a:r>
              <a:rPr lang="en-US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lvl="1" eaLnBrk="0" hangingPunct="0"/>
            <a:endParaRPr lang="en-US" sz="2400" b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eaLnBrk="0" hangingPunct="0">
              <a:buFontTx/>
              <a:buChar char="•"/>
            </a:pPr>
            <a:r>
              <a:rPr lang="en-US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 Industry - (X-ray density gauges, well logging)</a:t>
            </a:r>
          </a:p>
        </p:txBody>
      </p:sp>
      <p:pic>
        <p:nvPicPr>
          <p:cNvPr id="220163" name="Picture 3" descr="paint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71600" y="1295400"/>
            <a:ext cx="64008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0164" name="Rectangle 4"/>
          <p:cNvSpPr>
            <a:spLocks noChangeArrowheads="1"/>
          </p:cNvSpPr>
          <p:nvPr/>
        </p:nvSpPr>
        <p:spPr bwMode="auto">
          <a:xfrm>
            <a:off x="685800" y="381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/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Man-Made Radiation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Radiation in Medicine</a:t>
            </a:r>
          </a:p>
        </p:txBody>
      </p:sp>
      <p:sp>
        <p:nvSpPr>
          <p:cNvPr id="21709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endParaRPr lang="en-US" sz="2400" dirty="0"/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Radiation used in medicine is the largest source of man-made radiation.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endParaRPr lang="en-US" sz="2400" b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Most exposure is from diagnostic x-rays. 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endParaRPr lang="en-US" sz="2800" dirty="0">
              <a:solidFill>
                <a:srgbClr val="006666"/>
              </a:solidFill>
              <a:latin typeface="Arial" pitchFamily="34" charset="0"/>
            </a:endParaRPr>
          </a:p>
          <a:p>
            <a:endParaRPr lang="en-US" sz="2800" dirty="0">
              <a:solidFill>
                <a:srgbClr val="006666"/>
              </a:solidFill>
              <a:latin typeface="Arial" pitchFamily="34" charset="0"/>
            </a:endParaRPr>
          </a:p>
        </p:txBody>
      </p:sp>
      <p:pic>
        <p:nvPicPr>
          <p:cNvPr id="217092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486400" y="2590800"/>
            <a:ext cx="2971800" cy="2667000"/>
          </a:xfrm>
        </p:spPr>
      </p:pic>
      <p:pic>
        <p:nvPicPr>
          <p:cNvPr id="217093" name="Picture 5" descr="paint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600200" y="1524000"/>
            <a:ext cx="6096000" cy="457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Elements of Radiation Protection Program 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066800"/>
            <a:ext cx="8229600" cy="51831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Monitoring of exposures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Personal, area, and screening measurements; Medical/biologic monitoring. 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Task-Specific Procedures and Controls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Initial, periodic, and post-maintenance or other non-scheduled events. 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Emergency procedures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Response, "clean-up", post clean-up testing and spill control. 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Training and Hazard Communications 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including signs, warning lights, and information given. 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Material Handling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Receiving, storage, and disposal.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Basic Model of a Neutral Atom.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Electrons </a:t>
            </a:r>
            <a:r>
              <a:rPr lang="en-US" dirty="0" smtClean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(-)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orbiting nucleus of protons </a:t>
            </a:r>
            <a:r>
              <a:rPr lang="en-US" dirty="0" smtClean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(+)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and neutrons. Same number of electrons as protons; net charge = 0. </a:t>
            </a:r>
          </a:p>
          <a:p>
            <a:pPr eaLnBrk="1" hangingPunct="1"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Atomic number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(number of protons) determines element.  </a:t>
            </a:r>
          </a:p>
          <a:p>
            <a:pPr eaLnBrk="1" hangingPunct="1"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Mass number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(protons + neutrons)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766877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square" lIns="90488" tIns="44450" rIns="90488" bIns="44450" anchor="ctr">
            <a:spAutoFit/>
          </a:bodyPr>
          <a:lstStyle/>
          <a:p>
            <a:pPr algn="ctr">
              <a:defRPr/>
            </a:pPr>
            <a:r>
              <a:rPr lang="en-US" sz="4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Ionization 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 bwMode="auto"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Blip>
                <a:blip r:embed="rId2"/>
              </a:buBlip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Ionizing radiation is produced by unstable atoms. Unstable atoms differ from stable atoms because they have an excess of energy or mass or both</a:t>
            </a:r>
            <a:r>
              <a:rPr lang="en-U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90000"/>
              <a:buNone/>
              <a:defRPr/>
            </a:pPr>
            <a:endParaRPr lang="en-US" sz="28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Blip>
                <a:blip r:embed="rId2"/>
              </a:buBlip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Unstable atoms are said to be radioactive. In order to reach stability, these atoms give off, or emit, the excess energy or mass. These emissions are called radiation.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Blip>
                <a:blip r:embed="rId2"/>
              </a:buBlip>
              <a:defRPr/>
            </a:pPr>
            <a:endParaRPr lang="en-US" sz="28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685800" y="466725"/>
            <a:ext cx="7772400" cy="142875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lIns="90488" tIns="44450" rIns="90488" bIns="44450" anchor="ctr">
            <a:spAutoFit/>
          </a:bodyPr>
          <a:lstStyle/>
          <a:p>
            <a:pPr algn="ctr">
              <a:defRPr/>
            </a:pPr>
            <a:r>
              <a:rPr lang="en-US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Types or Products of Ionizing Radiation</a:t>
            </a:r>
          </a:p>
        </p:txBody>
      </p:sp>
      <p:sp>
        <p:nvSpPr>
          <p:cNvPr id="2054" name="Rectangle 5"/>
          <p:cNvSpPr>
            <a:spLocks noChangeArrowheads="1"/>
          </p:cNvSpPr>
          <p:nvPr/>
        </p:nvSpPr>
        <p:spPr bwMode="auto">
          <a:xfrm>
            <a:off x="5854700" y="3103563"/>
            <a:ext cx="1423988" cy="1095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6600" b="1">
                <a:solidFill>
                  <a:schemeClr val="accent2"/>
                </a:solidFill>
                <a:latin typeface="Symbol" pitchFamily="18" charset="2"/>
              </a:rPr>
              <a:t></a:t>
            </a:r>
          </a:p>
        </p:txBody>
      </p:sp>
      <p:sp>
        <p:nvSpPr>
          <p:cNvPr id="2055" name="Rectangle 6"/>
          <p:cNvSpPr>
            <a:spLocks noChangeArrowheads="1"/>
          </p:cNvSpPr>
          <p:nvPr/>
        </p:nvSpPr>
        <p:spPr bwMode="auto">
          <a:xfrm>
            <a:off x="3505200" y="3127375"/>
            <a:ext cx="1557338" cy="1095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6600" b="1">
                <a:solidFill>
                  <a:schemeClr val="accent2"/>
                </a:solidFill>
                <a:latin typeface="Symbol" pitchFamily="18" charset="2"/>
              </a:rPr>
              <a:t></a:t>
            </a:r>
          </a:p>
        </p:txBody>
      </p:sp>
      <p:graphicFrame>
        <p:nvGraphicFramePr>
          <p:cNvPr id="2050" name="Object 7">
            <a:hlinkClick r:id="" action="ppaction://ole?verb=0"/>
          </p:cNvPr>
          <p:cNvGraphicFramePr>
            <a:graphicFrameLocks/>
          </p:cNvGraphicFramePr>
          <p:nvPr/>
        </p:nvGraphicFramePr>
        <p:xfrm>
          <a:off x="1368425" y="2322513"/>
          <a:ext cx="2336800" cy="1712912"/>
        </p:xfrm>
        <a:graphic>
          <a:graphicData uri="http://schemas.openxmlformats.org/presentationml/2006/ole">
            <p:oleObj spid="_x0000_s1026" name="WP Graphic 2.1" r:id="rId3" imgW="10119960" imgH="7311960" progId="">
              <p:embed/>
            </p:oleObj>
          </a:graphicData>
        </a:graphic>
      </p:graphicFrame>
      <p:graphicFrame>
        <p:nvGraphicFramePr>
          <p:cNvPr id="2051" name="Object 8">
            <a:hlinkClick r:id="" action="ppaction://ole?verb=0"/>
          </p:cNvPr>
          <p:cNvGraphicFramePr>
            <a:graphicFrameLocks/>
          </p:cNvGraphicFramePr>
          <p:nvPr/>
        </p:nvGraphicFramePr>
        <p:xfrm>
          <a:off x="5175250" y="3078163"/>
          <a:ext cx="742950" cy="536575"/>
        </p:xfrm>
        <a:graphic>
          <a:graphicData uri="http://schemas.openxmlformats.org/presentationml/2006/ole">
            <p:oleObj spid="_x0000_s1027" name="WP Graphic 2.1" r:id="rId4" imgW="10119960" imgH="7311960" progId="">
              <p:embed/>
            </p:oleObj>
          </a:graphicData>
        </a:graphic>
      </p:graphicFrame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5022850" y="4559300"/>
            <a:ext cx="1752600" cy="795338"/>
            <a:chOff x="3164" y="2872"/>
            <a:chExt cx="1104" cy="501"/>
          </a:xfrm>
        </p:grpSpPr>
        <p:sp>
          <p:nvSpPr>
            <p:cNvPr id="65546" name="Line 10"/>
            <p:cNvSpPr>
              <a:spLocks noChangeShapeType="1"/>
            </p:cNvSpPr>
            <p:nvPr/>
          </p:nvSpPr>
          <p:spPr bwMode="auto">
            <a:xfrm flipV="1">
              <a:off x="3164" y="3228"/>
              <a:ext cx="53" cy="145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547" name="Line 11"/>
            <p:cNvSpPr>
              <a:spLocks noChangeShapeType="1"/>
            </p:cNvSpPr>
            <p:nvPr/>
          </p:nvSpPr>
          <p:spPr bwMode="auto">
            <a:xfrm>
              <a:off x="3235" y="3246"/>
              <a:ext cx="98" cy="31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548" name="Line 12"/>
            <p:cNvSpPr>
              <a:spLocks noChangeShapeType="1"/>
            </p:cNvSpPr>
            <p:nvPr/>
          </p:nvSpPr>
          <p:spPr bwMode="auto">
            <a:xfrm flipV="1">
              <a:off x="3349" y="3151"/>
              <a:ext cx="53" cy="144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549" name="Line 13"/>
            <p:cNvSpPr>
              <a:spLocks noChangeShapeType="1"/>
            </p:cNvSpPr>
            <p:nvPr/>
          </p:nvSpPr>
          <p:spPr bwMode="auto">
            <a:xfrm>
              <a:off x="3423" y="3174"/>
              <a:ext cx="98" cy="32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550" name="Line 14"/>
            <p:cNvSpPr>
              <a:spLocks noChangeShapeType="1"/>
            </p:cNvSpPr>
            <p:nvPr/>
          </p:nvSpPr>
          <p:spPr bwMode="auto">
            <a:xfrm flipV="1">
              <a:off x="3534" y="3077"/>
              <a:ext cx="54" cy="145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551" name="Line 15"/>
            <p:cNvSpPr>
              <a:spLocks noChangeShapeType="1"/>
            </p:cNvSpPr>
            <p:nvPr/>
          </p:nvSpPr>
          <p:spPr bwMode="auto">
            <a:xfrm>
              <a:off x="3605" y="3097"/>
              <a:ext cx="98" cy="33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552" name="Line 16"/>
            <p:cNvSpPr>
              <a:spLocks noChangeShapeType="1"/>
            </p:cNvSpPr>
            <p:nvPr/>
          </p:nvSpPr>
          <p:spPr bwMode="auto">
            <a:xfrm flipV="1">
              <a:off x="3718" y="3002"/>
              <a:ext cx="54" cy="143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553" name="Line 17"/>
            <p:cNvSpPr>
              <a:spLocks noChangeShapeType="1"/>
            </p:cNvSpPr>
            <p:nvPr/>
          </p:nvSpPr>
          <p:spPr bwMode="auto">
            <a:xfrm>
              <a:off x="3790" y="3018"/>
              <a:ext cx="98" cy="35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554" name="Line 18"/>
            <p:cNvSpPr>
              <a:spLocks noChangeShapeType="1"/>
            </p:cNvSpPr>
            <p:nvPr/>
          </p:nvSpPr>
          <p:spPr bwMode="auto">
            <a:xfrm flipV="1">
              <a:off x="3903" y="2924"/>
              <a:ext cx="55" cy="145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555" name="Line 19"/>
            <p:cNvSpPr>
              <a:spLocks noChangeShapeType="1"/>
            </p:cNvSpPr>
            <p:nvPr/>
          </p:nvSpPr>
          <p:spPr bwMode="auto">
            <a:xfrm>
              <a:off x="3974" y="2938"/>
              <a:ext cx="97" cy="33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556" name="Line 20"/>
            <p:cNvSpPr>
              <a:spLocks noChangeShapeType="1"/>
            </p:cNvSpPr>
            <p:nvPr/>
          </p:nvSpPr>
          <p:spPr bwMode="auto">
            <a:xfrm flipV="1">
              <a:off x="4082" y="2872"/>
              <a:ext cx="186" cy="129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 type="triangle" w="med" len="med"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aphicFrame>
        <p:nvGraphicFramePr>
          <p:cNvPr id="2052" name="Object 21">
            <a:hlinkClick r:id="" action="ppaction://ole?verb=0"/>
          </p:cNvPr>
          <p:cNvGraphicFramePr>
            <a:graphicFrameLocks/>
          </p:cNvGraphicFramePr>
          <p:nvPr/>
        </p:nvGraphicFramePr>
        <p:xfrm>
          <a:off x="1876425" y="4476750"/>
          <a:ext cx="1138238" cy="823913"/>
        </p:xfrm>
        <a:graphic>
          <a:graphicData uri="http://schemas.openxmlformats.org/presentationml/2006/ole">
            <p:oleObj spid="_x0000_s1028" name="WP Graphic 2.1" r:id="rId5" imgW="10119960" imgH="7311960" progId="">
              <p:embed/>
            </p:oleObj>
          </a:graphicData>
        </a:graphic>
      </p:graphicFrame>
      <p:sp>
        <p:nvSpPr>
          <p:cNvPr id="2057" name="Rectangle 22"/>
          <p:cNvSpPr>
            <a:spLocks noChangeArrowheads="1"/>
          </p:cNvSpPr>
          <p:nvPr/>
        </p:nvSpPr>
        <p:spPr bwMode="auto">
          <a:xfrm>
            <a:off x="5483225" y="4943475"/>
            <a:ext cx="3355975" cy="1095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6600" b="1">
                <a:solidFill>
                  <a:schemeClr val="accent2"/>
                </a:solidFill>
                <a:latin typeface="Symbol" pitchFamily="18" charset="2"/>
              </a:rPr>
              <a:t></a:t>
            </a:r>
            <a:r>
              <a:rPr lang="en-US" sz="4400" b="1">
                <a:solidFill>
                  <a:schemeClr val="accent2"/>
                </a:solidFill>
                <a:latin typeface="Times New Roman" pitchFamily="18" charset="0"/>
              </a:rPr>
              <a:t>or X-ray</a:t>
            </a:r>
            <a:r>
              <a:rPr lang="en-US" sz="6600" b="1">
                <a:solidFill>
                  <a:schemeClr val="accent2"/>
                </a:solidFill>
                <a:latin typeface="Symbol" pitchFamily="18" charset="2"/>
              </a:rPr>
              <a:t></a:t>
            </a:r>
          </a:p>
        </p:txBody>
      </p:sp>
      <p:sp>
        <p:nvSpPr>
          <p:cNvPr id="2058" name="Rectangle 23"/>
          <p:cNvSpPr>
            <a:spLocks noChangeArrowheads="1"/>
          </p:cNvSpPr>
          <p:nvPr/>
        </p:nvSpPr>
        <p:spPr bwMode="auto">
          <a:xfrm>
            <a:off x="2066925" y="5203825"/>
            <a:ext cx="2074863" cy="7588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4400" b="1">
                <a:solidFill>
                  <a:schemeClr val="accent2"/>
                </a:solidFill>
                <a:latin typeface="Times New Roman" pitchFamily="18" charset="0"/>
              </a:rPr>
              <a:t>neutron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52400" y="152400"/>
            <a:ext cx="8686800" cy="10668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The electro-magnetic waves vary in their length and frequency along a very wide spectrum.</a:t>
            </a:r>
          </a:p>
        </p:txBody>
      </p:sp>
      <p:pic>
        <p:nvPicPr>
          <p:cNvPr id="3" name="Picture 4" descr="Spectr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23850" y="2205038"/>
            <a:ext cx="8496300" cy="24368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1596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Types of Radiation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62000"/>
            <a:ext cx="8229600" cy="4525963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Radiation is classified into:</a:t>
            </a:r>
          </a:p>
          <a:p>
            <a:pPr lvl="1" eaLnBrk="1" hangingPunct="1">
              <a:defRPr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Ionizing radiation</a:t>
            </a:r>
          </a:p>
          <a:p>
            <a:pPr lvl="1" eaLnBrk="1" hangingPunct="1">
              <a:defRPr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Non-ionizing radiation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133600"/>
            <a:ext cx="804068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>
              <a:defRPr/>
            </a:pP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Ionizing Versus Non-ionizing Radiation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81000" y="2895600"/>
            <a:ext cx="775335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Blip>
                <a:blip r:embed="rId2"/>
              </a:buBlip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Ionizing Radiation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Higher energy electromagnetic waves (gamma) or heavy particles (beta and alpha).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High enough energy to pull electron from orbit.</a:t>
            </a:r>
          </a:p>
          <a:p>
            <a:pPr marL="742950" lvl="1" indent="-285750">
              <a:spcBef>
                <a:spcPct val="20000"/>
              </a:spcBef>
              <a:defRPr/>
            </a:pPr>
            <a:endParaRPr lang="en-US" sz="24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Blip>
                <a:blip r:embed="rId2"/>
              </a:buBlip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Non-ionizing Radiation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Lower energy electromagnetic waves.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Not enough energy to pull electron from orbit, but can excite the electron.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229600" cy="79216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Ionizing Radiation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685800"/>
            <a:ext cx="8229600" cy="4525963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Definition: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 “ It is a type of radiation that is able to disrupt atoms and molecules on which they pass through, giving rise to ions and free radicals”.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24384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>
              <a:defRPr/>
            </a:pP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Types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of Ionizing Radiation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28600" y="3429000"/>
            <a:ext cx="77724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Blip>
                <a:blip r:embed="rId2"/>
              </a:buBlip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Alpha particles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Blip>
                <a:blip r:embed="rId2"/>
              </a:buBlip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Beta particles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Blip>
                <a:blip r:embed="rId2"/>
              </a:buBlip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Gamma rays (or photons)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Blip>
                <a:blip r:embed="rId2"/>
              </a:buBlip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X-Rays (or photons)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Blip>
                <a:blip r:embed="rId2"/>
              </a:buBlip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Neutrons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4"/>
          <p:cNvSpPr txBox="1">
            <a:spLocks noChangeArrowheads="1"/>
          </p:cNvSpPr>
          <p:nvPr/>
        </p:nvSpPr>
        <p:spPr bwMode="auto">
          <a:xfrm>
            <a:off x="685800" y="1447800"/>
            <a:ext cx="7467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Alpha Particles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  2 neutrons and 2 protons</a:t>
            </a: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They travel short distances,  have large mass</a:t>
            </a: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Only a hazard when inhaled</a:t>
            </a:r>
          </a:p>
        </p:txBody>
      </p:sp>
      <p:sp>
        <p:nvSpPr>
          <p:cNvPr id="26627" name="Text Box 5"/>
          <p:cNvSpPr txBox="1">
            <a:spLocks noChangeArrowheads="1"/>
          </p:cNvSpPr>
          <p:nvPr/>
        </p:nvSpPr>
        <p:spPr bwMode="auto">
          <a:xfrm>
            <a:off x="219075" y="5181600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400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762000" y="0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en-US" sz="40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40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Types and Characteristics of Ionizing Radiation </a:t>
            </a: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40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40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Alpha Particles</a:t>
            </a:r>
          </a:p>
        </p:txBody>
      </p:sp>
      <p:pic>
        <p:nvPicPr>
          <p:cNvPr id="26629" name="Picture 7" descr="alphadecay.gif (18051 bytes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3979863"/>
            <a:ext cx="609600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762000" y="2819400"/>
            <a:ext cx="7239000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Alpha Particles (or Alpha Radiation)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: Helium nucleus (2 neutrons and 2 protons)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858</Words>
  <Application>Microsoft Office PowerPoint</Application>
  <PresentationFormat>On-screen Show (4:3)</PresentationFormat>
  <Paragraphs>118</Paragraphs>
  <Slides>22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Office Theme</vt:lpstr>
      <vt:lpstr>WP Graphic 2.1</vt:lpstr>
      <vt:lpstr>Clip</vt:lpstr>
      <vt:lpstr>Sources of Radiation (4) </vt:lpstr>
      <vt:lpstr>Definition of Radiation</vt:lpstr>
      <vt:lpstr>Basic Model of a Neutral Atom.</vt:lpstr>
      <vt:lpstr>Ionization </vt:lpstr>
      <vt:lpstr>Slide 5</vt:lpstr>
      <vt:lpstr>Slide 6</vt:lpstr>
      <vt:lpstr>Types of Radiation</vt:lpstr>
      <vt:lpstr>Ionizing Radiation</vt:lpstr>
      <vt:lpstr>Slide 9</vt:lpstr>
      <vt:lpstr>Slide 10</vt:lpstr>
      <vt:lpstr>Slide 11</vt:lpstr>
      <vt:lpstr>Slide 12</vt:lpstr>
      <vt:lpstr>Slide 13</vt:lpstr>
      <vt:lpstr>Non-ionizing Radiation</vt:lpstr>
      <vt:lpstr>Examples on Nonionizing Radiation Sources</vt:lpstr>
      <vt:lpstr>Natural Background Radiation</vt:lpstr>
      <vt:lpstr>Cosmic Radiation</vt:lpstr>
      <vt:lpstr>Terrestrial Radiation  (Uranium, Actinium, Thorium decay series)</vt:lpstr>
      <vt:lpstr>Internal Radiation</vt:lpstr>
      <vt:lpstr>Slide 20</vt:lpstr>
      <vt:lpstr>Radiation in Medicine</vt:lpstr>
      <vt:lpstr>Elements of Radiation Protection Program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Sources of Radiation </dc:title>
  <dc:creator>Ho</dc:creator>
  <cp:lastModifiedBy>Ho</cp:lastModifiedBy>
  <cp:revision>18</cp:revision>
  <dcterms:created xsi:type="dcterms:W3CDTF">2006-08-16T00:00:00Z</dcterms:created>
  <dcterms:modified xsi:type="dcterms:W3CDTF">2018-05-13T19:12:41Z</dcterms:modified>
</cp:coreProperties>
</file>