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10693400" cy="7562850"/>
  <p:notesSz cx="10693400" cy="75628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044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79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300"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713599" y="1801876"/>
            <a:ext cx="3708400" cy="47345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74839" y="348995"/>
            <a:ext cx="9143231" cy="112547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52517" y="448310"/>
            <a:ext cx="7388364" cy="970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93209" y="1736481"/>
            <a:ext cx="8506980" cy="38430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00"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7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38.png"/><Relationship Id="rId18" Type="http://schemas.openxmlformats.org/officeDocument/2006/relationships/slide" Target="slide15.xml"/><Relationship Id="rId3" Type="http://schemas.openxmlformats.org/officeDocument/2006/relationships/image" Target="../media/image29.png"/><Relationship Id="rId21" Type="http://schemas.openxmlformats.org/officeDocument/2006/relationships/slide" Target="slide11.xml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" Type="http://schemas.openxmlformats.org/officeDocument/2006/relationships/image" Target="../media/image28.png"/><Relationship Id="rId16" Type="http://schemas.openxmlformats.org/officeDocument/2006/relationships/image" Target="../media/image41.png"/><Relationship Id="rId20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6.png"/><Relationship Id="rId5" Type="http://schemas.openxmlformats.org/officeDocument/2006/relationships/image" Target="../media/image31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19" Type="http://schemas.openxmlformats.org/officeDocument/2006/relationships/slide" Target="slide14.xml"/><Relationship Id="rId4" Type="http://schemas.openxmlformats.org/officeDocument/2006/relationships/image" Target="../media/image30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ln.org.uk/geography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18" Type="http://schemas.openxmlformats.org/officeDocument/2006/relationships/image" Target="../media/image69.png"/><Relationship Id="rId26" Type="http://schemas.openxmlformats.org/officeDocument/2006/relationships/slide" Target="slide26.xml"/><Relationship Id="rId3" Type="http://schemas.openxmlformats.org/officeDocument/2006/relationships/image" Target="../media/image54.png"/><Relationship Id="rId21" Type="http://schemas.openxmlformats.org/officeDocument/2006/relationships/slide" Target="slide21.xml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17" Type="http://schemas.openxmlformats.org/officeDocument/2006/relationships/image" Target="../media/image68.png"/><Relationship Id="rId25" Type="http://schemas.openxmlformats.org/officeDocument/2006/relationships/slide" Target="slide22.xml"/><Relationship Id="rId2" Type="http://schemas.openxmlformats.org/officeDocument/2006/relationships/image" Target="../media/image53.png"/><Relationship Id="rId16" Type="http://schemas.openxmlformats.org/officeDocument/2006/relationships/image" Target="../media/image67.png"/><Relationship Id="rId20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24" Type="http://schemas.openxmlformats.org/officeDocument/2006/relationships/slide" Target="slide25.xml"/><Relationship Id="rId5" Type="http://schemas.openxmlformats.org/officeDocument/2006/relationships/image" Target="../media/image56.png"/><Relationship Id="rId15" Type="http://schemas.openxmlformats.org/officeDocument/2006/relationships/image" Target="../media/image66.png"/><Relationship Id="rId23" Type="http://schemas.openxmlformats.org/officeDocument/2006/relationships/slide" Target="slide24.xml"/><Relationship Id="rId28" Type="http://schemas.openxmlformats.org/officeDocument/2006/relationships/slide" Target="slide28.xml"/><Relationship Id="rId10" Type="http://schemas.openxmlformats.org/officeDocument/2006/relationships/image" Target="../media/image61.png"/><Relationship Id="rId19" Type="http://schemas.openxmlformats.org/officeDocument/2006/relationships/image" Target="../media/image70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5.png"/><Relationship Id="rId22" Type="http://schemas.openxmlformats.org/officeDocument/2006/relationships/slide" Target="slide23.xml"/><Relationship Id="rId27" Type="http://schemas.openxmlformats.org/officeDocument/2006/relationships/slide" Target="slide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slide" Target="slide8.xml"/><Relationship Id="rId3" Type="http://schemas.openxmlformats.org/officeDocument/2006/relationships/image" Target="../media/image6.png"/><Relationship Id="rId21" Type="http://schemas.openxmlformats.org/officeDocument/2006/relationships/image" Target="../media/image19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slide" Target="slide7.xml"/><Relationship Id="rId2" Type="http://schemas.openxmlformats.org/officeDocument/2006/relationships/image" Target="../media/image5.png"/><Relationship Id="rId16" Type="http://schemas.openxmlformats.org/officeDocument/2006/relationships/slide" Target="slide5.xml"/><Relationship Id="rId20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1.png"/><Relationship Id="rId10" Type="http://schemas.openxmlformats.org/officeDocument/2006/relationships/image" Target="../media/image13.png"/><Relationship Id="rId19" Type="http://schemas.openxmlformats.org/officeDocument/2006/relationships/slide" Target="slide6.xml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47339" y="2698242"/>
            <a:ext cx="3089147" cy="39593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393831" y="1755394"/>
            <a:ext cx="7978140" cy="4403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algn="just">
              <a:lnSpc>
                <a:spcPct val="100000"/>
              </a:lnSpc>
            </a:pPr>
            <a:r>
              <a:rPr sz="2000" spc="-10" dirty="0">
                <a:latin typeface="Arial"/>
                <a:cs typeface="Arial"/>
              </a:rPr>
              <a:t>Soil </a:t>
            </a:r>
            <a:r>
              <a:rPr sz="2000" spc="-28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can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8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be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7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defined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7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as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7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the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7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solid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7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materia</a:t>
            </a:r>
            <a:r>
              <a:rPr sz="2000" spc="-5" dirty="0">
                <a:latin typeface="Arial"/>
                <a:cs typeface="Arial"/>
              </a:rPr>
              <a:t>l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70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o</a:t>
            </a:r>
            <a:r>
              <a:rPr sz="2000" spc="-15" dirty="0">
                <a:latin typeface="Arial"/>
                <a:cs typeface="Arial"/>
              </a:rPr>
              <a:t>n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7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the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7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Earth’</a:t>
            </a:r>
            <a:r>
              <a:rPr sz="2000" spc="-10" dirty="0">
                <a:latin typeface="Arial"/>
                <a:cs typeface="Arial"/>
              </a:rPr>
              <a:t>s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7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surface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7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t</a:t>
            </a:r>
            <a:r>
              <a:rPr sz="2000" spc="-15" dirty="0">
                <a:latin typeface="Arial"/>
                <a:cs typeface="Arial"/>
              </a:rPr>
              <a:t>hat result</a:t>
            </a:r>
            <a:r>
              <a:rPr sz="2000" spc="-10" dirty="0">
                <a:latin typeface="Arial"/>
                <a:cs typeface="Arial"/>
              </a:rPr>
              <a:t>s</a:t>
            </a:r>
            <a:r>
              <a:rPr sz="2000" spc="8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fro</a:t>
            </a:r>
            <a:r>
              <a:rPr sz="2000" spc="-20" dirty="0">
                <a:latin typeface="Arial"/>
                <a:cs typeface="Arial"/>
              </a:rPr>
              <a:t>m</a:t>
            </a:r>
            <a:r>
              <a:rPr sz="2000" spc="8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the</a:t>
            </a:r>
            <a:r>
              <a:rPr sz="2000" spc="1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interaction</a:t>
            </a:r>
            <a:r>
              <a:rPr sz="2000" spc="100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o</a:t>
            </a:r>
            <a:r>
              <a:rPr sz="2000" spc="-10" dirty="0">
                <a:latin typeface="Arial"/>
                <a:cs typeface="Arial"/>
              </a:rPr>
              <a:t>f</a:t>
            </a:r>
            <a:r>
              <a:rPr sz="2000" spc="100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wea</a:t>
            </a:r>
            <a:r>
              <a:rPr sz="2000" spc="-10" dirty="0">
                <a:latin typeface="Arial"/>
                <a:cs typeface="Arial"/>
              </a:rPr>
              <a:t>thering</a:t>
            </a:r>
            <a:r>
              <a:rPr sz="2000" spc="1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and</a:t>
            </a:r>
            <a:r>
              <a:rPr sz="2000" spc="10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biological</a:t>
            </a:r>
            <a:r>
              <a:rPr sz="2000" spc="10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acti</a:t>
            </a:r>
            <a:r>
              <a:rPr sz="2000" spc="-5" dirty="0">
                <a:latin typeface="Arial"/>
                <a:cs typeface="Arial"/>
              </a:rPr>
              <a:t>v</a:t>
            </a:r>
            <a:r>
              <a:rPr sz="2000" spc="-10" dirty="0">
                <a:latin typeface="Arial"/>
                <a:cs typeface="Arial"/>
              </a:rPr>
              <a:t>ity</a:t>
            </a:r>
            <a:r>
              <a:rPr sz="2000" spc="1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on</a:t>
            </a:r>
            <a:r>
              <a:rPr sz="2000" spc="10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the </a:t>
            </a:r>
            <a:r>
              <a:rPr sz="2000" spc="-20" dirty="0">
                <a:latin typeface="Arial"/>
                <a:cs typeface="Arial"/>
              </a:rPr>
              <a:t>paren</a:t>
            </a:r>
            <a:r>
              <a:rPr sz="2000" spc="-10" dirty="0">
                <a:latin typeface="Arial"/>
                <a:cs typeface="Arial"/>
              </a:rPr>
              <a:t>t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materia</a:t>
            </a:r>
            <a:r>
              <a:rPr sz="2000" spc="-5" dirty="0">
                <a:latin typeface="Arial"/>
                <a:cs typeface="Arial"/>
              </a:rPr>
              <a:t>l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o</a:t>
            </a:r>
            <a:r>
              <a:rPr sz="2000" spc="-10" dirty="0">
                <a:latin typeface="Arial"/>
                <a:cs typeface="Arial"/>
              </a:rPr>
              <a:t>r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underlying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hard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rock.</a:t>
            </a:r>
            <a:endParaRPr sz="2000">
              <a:latin typeface="Arial"/>
              <a:cs typeface="Arial"/>
            </a:endParaRPr>
          </a:p>
          <a:p>
            <a:pPr>
              <a:lnSpc>
                <a:spcPts val="1350"/>
              </a:lnSpc>
              <a:spcBef>
                <a:spcPts val="12"/>
              </a:spcBef>
            </a:pPr>
            <a:endParaRPr sz="1350"/>
          </a:p>
          <a:p>
            <a:pPr>
              <a:lnSpc>
                <a:spcPts val="2000"/>
              </a:lnSpc>
            </a:pPr>
            <a:endParaRPr sz="2000"/>
          </a:p>
          <a:p>
            <a:pPr marL="12700" marR="3947160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Th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stud</a:t>
            </a:r>
            <a:r>
              <a:rPr sz="1800" dirty="0">
                <a:latin typeface="Arial"/>
                <a:cs typeface="Arial"/>
              </a:rPr>
              <a:t>y</a:t>
            </a:r>
            <a:r>
              <a:rPr sz="1800" spc="-5" dirty="0">
                <a:latin typeface="Arial"/>
                <a:cs typeface="Arial"/>
              </a:rPr>
              <a:t> o</a:t>
            </a:r>
            <a:r>
              <a:rPr sz="1800" dirty="0">
                <a:latin typeface="Arial"/>
                <a:cs typeface="Arial"/>
              </a:rPr>
              <a:t>f</a:t>
            </a:r>
            <a:r>
              <a:rPr sz="1800" spc="-5" dirty="0">
                <a:latin typeface="Arial"/>
                <a:cs typeface="Arial"/>
              </a:rPr>
              <a:t> soil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a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naturall</a:t>
            </a:r>
            <a:r>
              <a:rPr sz="1800" dirty="0">
                <a:latin typeface="Arial"/>
                <a:cs typeface="Arial"/>
              </a:rPr>
              <a:t>y</a:t>
            </a:r>
            <a:r>
              <a:rPr sz="1800" spc="-5" dirty="0">
                <a:latin typeface="Arial"/>
                <a:cs typeface="Arial"/>
              </a:rPr>
              <a:t> occurring phenomen</a:t>
            </a:r>
            <a:r>
              <a:rPr sz="1800" dirty="0">
                <a:latin typeface="Arial"/>
                <a:cs typeface="Arial"/>
              </a:rPr>
              <a:t>a</a:t>
            </a:r>
            <a:r>
              <a:rPr sz="1800" spc="-5" dirty="0">
                <a:latin typeface="Arial"/>
                <a:cs typeface="Arial"/>
              </a:rPr>
              <a:t> i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calle</a:t>
            </a:r>
            <a:r>
              <a:rPr sz="1800" dirty="0">
                <a:latin typeface="Arial"/>
                <a:cs typeface="Arial"/>
              </a:rPr>
              <a:t>d</a:t>
            </a:r>
            <a:r>
              <a:rPr sz="1800" spc="-5" dirty="0">
                <a:latin typeface="Arial"/>
                <a:cs typeface="Arial"/>
              </a:rPr>
              <a:t> pedology</a:t>
            </a:r>
            <a:endParaRPr sz="1800">
              <a:latin typeface="Arial"/>
              <a:cs typeface="Arial"/>
            </a:endParaRPr>
          </a:p>
          <a:p>
            <a:pPr marL="12700" marR="3689985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Arial"/>
                <a:cs typeface="Arial"/>
              </a:rPr>
              <a:t>(from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the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Greek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word </a:t>
            </a:r>
            <a:r>
              <a:rPr sz="1800" i="1" spc="-5" dirty="0">
                <a:latin typeface="Arial"/>
                <a:cs typeface="Arial"/>
              </a:rPr>
              <a:t>pedo</a:t>
            </a:r>
            <a:r>
              <a:rPr sz="1800" i="1" dirty="0">
                <a:latin typeface="Arial"/>
                <a:cs typeface="Arial"/>
              </a:rPr>
              <a:t>n</a:t>
            </a:r>
            <a:r>
              <a:rPr sz="1800" dirty="0">
                <a:latin typeface="Arial"/>
                <a:cs typeface="Arial"/>
              </a:rPr>
              <a:t>,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meaning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soil </a:t>
            </a:r>
            <a:r>
              <a:rPr sz="1800" spc="-5" dirty="0">
                <a:latin typeface="Arial"/>
                <a:cs typeface="Arial"/>
              </a:rPr>
              <a:t>o</a:t>
            </a:r>
            <a:r>
              <a:rPr sz="1800" dirty="0">
                <a:latin typeface="Arial"/>
                <a:cs typeface="Arial"/>
              </a:rPr>
              <a:t>r</a:t>
            </a:r>
            <a:r>
              <a:rPr sz="1800" spc="-5" dirty="0">
                <a:latin typeface="Arial"/>
                <a:cs typeface="Arial"/>
              </a:rPr>
              <a:t> earth).</a:t>
            </a:r>
            <a:endParaRPr sz="1800">
              <a:latin typeface="Arial"/>
              <a:cs typeface="Arial"/>
            </a:endParaRPr>
          </a:p>
          <a:p>
            <a:pPr>
              <a:lnSpc>
                <a:spcPts val="2100"/>
              </a:lnSpc>
              <a:spcBef>
                <a:spcPts val="65"/>
              </a:spcBef>
            </a:pPr>
            <a:endParaRPr sz="2100"/>
          </a:p>
          <a:p>
            <a:pPr marL="12700" algn="just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Pedolog</a:t>
            </a:r>
            <a:r>
              <a:rPr sz="1800" dirty="0">
                <a:latin typeface="Arial"/>
                <a:cs typeface="Arial"/>
              </a:rPr>
              <a:t>y</a:t>
            </a:r>
            <a:r>
              <a:rPr sz="1800" spc="-5" dirty="0">
                <a:latin typeface="Arial"/>
                <a:cs typeface="Arial"/>
              </a:rPr>
              <a:t> take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int</a:t>
            </a:r>
            <a:r>
              <a:rPr sz="1800" dirty="0">
                <a:latin typeface="Arial"/>
                <a:cs typeface="Arial"/>
              </a:rPr>
              <a:t>o</a:t>
            </a:r>
            <a:r>
              <a:rPr sz="1800" spc="-5" dirty="0">
                <a:latin typeface="Arial"/>
                <a:cs typeface="Arial"/>
              </a:rPr>
              <a:t> account:</a:t>
            </a:r>
            <a:endParaRPr sz="1800">
              <a:latin typeface="Arial"/>
              <a:cs typeface="Arial"/>
            </a:endParaRPr>
          </a:p>
          <a:p>
            <a:pPr>
              <a:lnSpc>
                <a:spcPts val="2100"/>
              </a:lnSpc>
              <a:spcBef>
                <a:spcPts val="65"/>
              </a:spcBef>
            </a:pPr>
            <a:endParaRPr sz="2100"/>
          </a:p>
          <a:p>
            <a:pPr marL="278765" indent="-266065" algn="just">
              <a:lnSpc>
                <a:spcPct val="100000"/>
              </a:lnSpc>
              <a:buFont typeface="Arial"/>
              <a:buChar char="•"/>
              <a:tabLst>
                <a:tab pos="279400" algn="l"/>
              </a:tabLst>
            </a:pPr>
            <a:r>
              <a:rPr sz="1800" spc="-5" dirty="0">
                <a:latin typeface="Arial"/>
                <a:cs typeface="Arial"/>
              </a:rPr>
              <a:t>factor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an</a:t>
            </a:r>
            <a:r>
              <a:rPr sz="1800" dirty="0">
                <a:latin typeface="Arial"/>
                <a:cs typeface="Arial"/>
              </a:rPr>
              <a:t>d</a:t>
            </a:r>
            <a:r>
              <a:rPr sz="1800" spc="-5" dirty="0">
                <a:latin typeface="Arial"/>
                <a:cs typeface="Arial"/>
              </a:rPr>
              <a:t> processe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o</a:t>
            </a:r>
            <a:r>
              <a:rPr sz="1800" dirty="0">
                <a:latin typeface="Arial"/>
                <a:cs typeface="Arial"/>
              </a:rPr>
              <a:t>f</a:t>
            </a:r>
            <a:r>
              <a:rPr sz="1800" spc="-5" dirty="0">
                <a:latin typeface="Arial"/>
                <a:cs typeface="Arial"/>
              </a:rPr>
              <a:t> soi</a:t>
            </a:r>
            <a:r>
              <a:rPr sz="1800" dirty="0">
                <a:latin typeface="Arial"/>
                <a:cs typeface="Arial"/>
              </a:rPr>
              <a:t>l</a:t>
            </a:r>
            <a:r>
              <a:rPr sz="1800" spc="-5" dirty="0">
                <a:latin typeface="Arial"/>
                <a:cs typeface="Arial"/>
              </a:rPr>
              <a:t> formation</a:t>
            </a:r>
            <a:endParaRPr sz="1800">
              <a:latin typeface="Arial"/>
              <a:cs typeface="Arial"/>
            </a:endParaRPr>
          </a:p>
          <a:p>
            <a:pPr marL="278765" indent="-266065" algn="just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279400" algn="l"/>
              </a:tabLst>
            </a:pPr>
            <a:r>
              <a:rPr sz="1800" dirty="0">
                <a:latin typeface="Arial"/>
                <a:cs typeface="Arial"/>
              </a:rPr>
              <a:t>soil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characteristics</a:t>
            </a:r>
            <a:endParaRPr sz="1800">
              <a:latin typeface="Arial"/>
              <a:cs typeface="Arial"/>
            </a:endParaRPr>
          </a:p>
          <a:p>
            <a:pPr marL="278765" indent="-266065" algn="just">
              <a:lnSpc>
                <a:spcPct val="100000"/>
              </a:lnSpc>
              <a:spcBef>
                <a:spcPts val="1205"/>
              </a:spcBef>
              <a:buFont typeface="Arial"/>
              <a:buChar char="•"/>
              <a:tabLst>
                <a:tab pos="279400" algn="l"/>
              </a:tabLst>
            </a:pPr>
            <a:r>
              <a:rPr sz="1800" dirty="0">
                <a:latin typeface="Arial"/>
                <a:cs typeface="Arial"/>
              </a:rPr>
              <a:t>distribution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of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soil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types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2737" rIns="0" bIns="0" rtlCol="0">
            <a:spAutoFit/>
          </a:bodyPr>
          <a:lstStyle/>
          <a:p>
            <a:pPr marL="753745">
              <a:lnSpc>
                <a:spcPct val="100000"/>
              </a:lnSpc>
            </a:pPr>
            <a:r>
              <a:rPr spc="-20" dirty="0"/>
              <a:t>Soil:</a:t>
            </a:r>
            <a:r>
              <a:rPr spc="5" dirty="0"/>
              <a:t> </a:t>
            </a:r>
            <a:r>
              <a:rPr spc="-30" dirty="0"/>
              <a:t>some</a:t>
            </a:r>
            <a:r>
              <a:rPr spc="5" dirty="0"/>
              <a:t> </a:t>
            </a:r>
            <a:r>
              <a:rPr spc="-25" dirty="0"/>
              <a:t>definitions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202059" y="2273045"/>
            <a:ext cx="2363724" cy="723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02059" y="2345435"/>
            <a:ext cx="2363724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202059" y="2418587"/>
            <a:ext cx="2363724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202059" y="2491739"/>
            <a:ext cx="2363724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02059" y="2564891"/>
            <a:ext cx="2363724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202059" y="2638043"/>
            <a:ext cx="2363724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202059" y="2711195"/>
            <a:ext cx="2363724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202059" y="2784347"/>
            <a:ext cx="2363724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202059" y="2857499"/>
            <a:ext cx="2363724" cy="1173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687715" y="3709415"/>
            <a:ext cx="1355597" cy="723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687715" y="3781805"/>
            <a:ext cx="1355597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687715" y="3854957"/>
            <a:ext cx="1355597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87715" y="3928109"/>
            <a:ext cx="1355597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687715" y="4001261"/>
            <a:ext cx="1355597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687715" y="4074413"/>
            <a:ext cx="1355597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687715" y="4147565"/>
            <a:ext cx="1355597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87715" y="4220717"/>
            <a:ext cx="1355597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687715" y="4293869"/>
            <a:ext cx="1355597" cy="11734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817503" y="3749547"/>
            <a:ext cx="1096645" cy="619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3990" marR="6350" indent="-161925">
              <a:lnSpc>
                <a:spcPct val="100000"/>
              </a:lnSpc>
            </a:pPr>
            <a:r>
              <a:rPr sz="2000" b="1" spc="-15" dirty="0">
                <a:latin typeface="Arial"/>
                <a:cs typeface="Arial"/>
                <a:hlinkClick r:id="rId8" action="ppaction://hlinksldjump"/>
              </a:rPr>
              <a:t>Capillary action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381385" y="5073396"/>
            <a:ext cx="1973579" cy="7238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381385" y="5145785"/>
            <a:ext cx="1973579" cy="731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381385" y="5218937"/>
            <a:ext cx="1973579" cy="731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81385" y="5292089"/>
            <a:ext cx="1973579" cy="731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381385" y="5365241"/>
            <a:ext cx="1973579" cy="10515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267341" y="2599944"/>
            <a:ext cx="1591817" cy="7238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267341" y="2672333"/>
            <a:ext cx="1591817" cy="7315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267341" y="2745485"/>
            <a:ext cx="1591817" cy="7315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267341" y="2818637"/>
            <a:ext cx="1591817" cy="7315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267341" y="2891789"/>
            <a:ext cx="1591817" cy="10515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477391" y="3827526"/>
            <a:ext cx="1498092" cy="7238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477391" y="3899915"/>
            <a:ext cx="1498092" cy="7315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477391" y="3973067"/>
            <a:ext cx="1498092" cy="7315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477391" y="4046219"/>
            <a:ext cx="1498092" cy="7315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477391" y="4119371"/>
            <a:ext cx="1498092" cy="10439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124591" y="3060192"/>
            <a:ext cx="114300" cy="549910"/>
          </a:xfrm>
          <a:custGeom>
            <a:avLst/>
            <a:gdLst/>
            <a:ahLst/>
            <a:cxnLst/>
            <a:rect l="l" t="t" r="r" b="b"/>
            <a:pathLst>
              <a:path w="114300" h="549910">
                <a:moveTo>
                  <a:pt x="114300" y="114300"/>
                </a:moveTo>
                <a:lnTo>
                  <a:pt x="57150" y="0"/>
                </a:ln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close/>
              </a:path>
              <a:path w="114300" h="549910">
                <a:moveTo>
                  <a:pt x="76200" y="114300"/>
                </a:moveTo>
                <a:lnTo>
                  <a:pt x="76200" y="95250"/>
                </a:lnTo>
                <a:lnTo>
                  <a:pt x="38100" y="95250"/>
                </a:lnTo>
                <a:lnTo>
                  <a:pt x="38100" y="114300"/>
                </a:lnTo>
                <a:lnTo>
                  <a:pt x="76200" y="114300"/>
                </a:lnTo>
                <a:close/>
              </a:path>
              <a:path w="114300" h="549910">
                <a:moveTo>
                  <a:pt x="76200" y="549402"/>
                </a:moveTo>
                <a:lnTo>
                  <a:pt x="76200" y="114300"/>
                </a:lnTo>
                <a:lnTo>
                  <a:pt x="38100" y="114300"/>
                </a:lnTo>
                <a:lnTo>
                  <a:pt x="38100" y="549402"/>
                </a:lnTo>
                <a:lnTo>
                  <a:pt x="76200" y="549402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626225" y="4010405"/>
            <a:ext cx="723900" cy="114300"/>
          </a:xfrm>
          <a:custGeom>
            <a:avLst/>
            <a:gdLst/>
            <a:ahLst/>
            <a:cxnLst/>
            <a:rect l="l" t="t" r="r" b="b"/>
            <a:pathLst>
              <a:path w="723900" h="114300">
                <a:moveTo>
                  <a:pt x="609856" y="37894"/>
                </a:moveTo>
                <a:lnTo>
                  <a:pt x="0" y="31242"/>
                </a:lnTo>
                <a:lnTo>
                  <a:pt x="0" y="69342"/>
                </a:lnTo>
                <a:lnTo>
                  <a:pt x="609348" y="75989"/>
                </a:lnTo>
                <a:lnTo>
                  <a:pt x="609856" y="37894"/>
                </a:lnTo>
                <a:close/>
              </a:path>
              <a:path w="723900" h="114300">
                <a:moveTo>
                  <a:pt x="628650" y="104590"/>
                </a:moveTo>
                <a:lnTo>
                  <a:pt x="628650" y="76200"/>
                </a:lnTo>
                <a:lnTo>
                  <a:pt x="609348" y="75989"/>
                </a:lnTo>
                <a:lnTo>
                  <a:pt x="608838" y="114300"/>
                </a:lnTo>
                <a:lnTo>
                  <a:pt x="628650" y="104590"/>
                </a:lnTo>
                <a:close/>
              </a:path>
              <a:path w="723900" h="114300">
                <a:moveTo>
                  <a:pt x="628650" y="76200"/>
                </a:moveTo>
                <a:lnTo>
                  <a:pt x="628650" y="38100"/>
                </a:lnTo>
                <a:lnTo>
                  <a:pt x="609856" y="37894"/>
                </a:lnTo>
                <a:lnTo>
                  <a:pt x="609348" y="75989"/>
                </a:lnTo>
                <a:lnTo>
                  <a:pt x="628650" y="76200"/>
                </a:lnTo>
                <a:close/>
              </a:path>
              <a:path w="723900" h="114300">
                <a:moveTo>
                  <a:pt x="723900" y="57912"/>
                </a:moveTo>
                <a:lnTo>
                  <a:pt x="610361" y="0"/>
                </a:lnTo>
                <a:lnTo>
                  <a:pt x="609856" y="37894"/>
                </a:lnTo>
                <a:lnTo>
                  <a:pt x="628650" y="38100"/>
                </a:lnTo>
                <a:lnTo>
                  <a:pt x="628650" y="104590"/>
                </a:lnTo>
                <a:lnTo>
                  <a:pt x="723900" y="57912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130943" y="4011167"/>
            <a:ext cx="703580" cy="114300"/>
          </a:xfrm>
          <a:custGeom>
            <a:avLst/>
            <a:gdLst/>
            <a:ahLst/>
            <a:cxnLst/>
            <a:rect l="l" t="t" r="r" b="b"/>
            <a:pathLst>
              <a:path w="703579" h="114300">
                <a:moveTo>
                  <a:pt x="114300" y="38100"/>
                </a:moveTo>
                <a:lnTo>
                  <a:pt x="114300" y="0"/>
                </a:lnTo>
                <a:lnTo>
                  <a:pt x="0" y="57150"/>
                </a:lnTo>
                <a:lnTo>
                  <a:pt x="95250" y="104775"/>
                </a:lnTo>
                <a:lnTo>
                  <a:pt x="95250" y="38100"/>
                </a:lnTo>
                <a:lnTo>
                  <a:pt x="114300" y="38100"/>
                </a:lnTo>
                <a:close/>
              </a:path>
              <a:path w="703579" h="114300">
                <a:moveTo>
                  <a:pt x="703325" y="76200"/>
                </a:moveTo>
                <a:lnTo>
                  <a:pt x="703325" y="38100"/>
                </a:lnTo>
                <a:lnTo>
                  <a:pt x="95250" y="38100"/>
                </a:lnTo>
                <a:lnTo>
                  <a:pt x="95250" y="76200"/>
                </a:lnTo>
                <a:lnTo>
                  <a:pt x="703325" y="76200"/>
                </a:lnTo>
                <a:close/>
              </a:path>
              <a:path w="703579" h="114300">
                <a:moveTo>
                  <a:pt x="114300" y="114300"/>
                </a:moveTo>
                <a:lnTo>
                  <a:pt x="114300" y="76200"/>
                </a:lnTo>
                <a:lnTo>
                  <a:pt x="95250" y="76200"/>
                </a:lnTo>
                <a:lnTo>
                  <a:pt x="95250" y="104775"/>
                </a:lnTo>
                <a:lnTo>
                  <a:pt x="114300" y="11430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289689" y="4491990"/>
            <a:ext cx="114300" cy="492759"/>
          </a:xfrm>
          <a:custGeom>
            <a:avLst/>
            <a:gdLst/>
            <a:ahLst/>
            <a:cxnLst/>
            <a:rect l="l" t="t" r="r" b="b"/>
            <a:pathLst>
              <a:path w="114300" h="492760">
                <a:moveTo>
                  <a:pt x="114300" y="377951"/>
                </a:moveTo>
                <a:lnTo>
                  <a:pt x="0" y="377951"/>
                </a:lnTo>
                <a:lnTo>
                  <a:pt x="38100" y="454151"/>
                </a:lnTo>
                <a:lnTo>
                  <a:pt x="38100" y="397001"/>
                </a:lnTo>
                <a:lnTo>
                  <a:pt x="76200" y="397001"/>
                </a:lnTo>
                <a:lnTo>
                  <a:pt x="76200" y="454151"/>
                </a:lnTo>
                <a:lnTo>
                  <a:pt x="114300" y="377951"/>
                </a:lnTo>
                <a:close/>
              </a:path>
              <a:path w="114300" h="492760">
                <a:moveTo>
                  <a:pt x="76200" y="377951"/>
                </a:moveTo>
                <a:lnTo>
                  <a:pt x="76200" y="0"/>
                </a:lnTo>
                <a:lnTo>
                  <a:pt x="38100" y="0"/>
                </a:lnTo>
                <a:lnTo>
                  <a:pt x="38100" y="377951"/>
                </a:lnTo>
                <a:lnTo>
                  <a:pt x="76200" y="377951"/>
                </a:lnTo>
                <a:close/>
              </a:path>
              <a:path w="114300" h="492760">
                <a:moveTo>
                  <a:pt x="76200" y="454151"/>
                </a:moveTo>
                <a:lnTo>
                  <a:pt x="76200" y="397001"/>
                </a:lnTo>
                <a:lnTo>
                  <a:pt x="38100" y="397001"/>
                </a:lnTo>
                <a:lnTo>
                  <a:pt x="38100" y="454151"/>
                </a:lnTo>
                <a:lnTo>
                  <a:pt x="57150" y="492251"/>
                </a:lnTo>
                <a:lnTo>
                  <a:pt x="76200" y="454151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8345296" y="5725667"/>
            <a:ext cx="647700" cy="476250"/>
          </a:xfrm>
          <a:custGeom>
            <a:avLst/>
            <a:gdLst/>
            <a:ahLst/>
            <a:cxnLst/>
            <a:rect l="l" t="t" r="r" b="b"/>
            <a:pathLst>
              <a:path w="647700" h="476250">
                <a:moveTo>
                  <a:pt x="0" y="0"/>
                </a:moveTo>
                <a:lnTo>
                  <a:pt x="0" y="476250"/>
                </a:lnTo>
                <a:lnTo>
                  <a:pt x="647700" y="476250"/>
                </a:lnTo>
                <a:lnTo>
                  <a:pt x="647700" y="0"/>
                </a:lnTo>
                <a:lnTo>
                  <a:pt x="0" y="0"/>
                </a:lnTo>
                <a:close/>
              </a:path>
            </a:pathLst>
          </a:custGeom>
          <a:solidFill>
            <a:srgbClr val="99CC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8345296" y="5725667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0"/>
                </a:moveTo>
                <a:lnTo>
                  <a:pt x="0" y="0"/>
                </a:lnTo>
                <a:lnTo>
                  <a:pt x="29730" y="29718"/>
                </a:lnTo>
                <a:lnTo>
                  <a:pt x="617994" y="29718"/>
                </a:lnTo>
                <a:lnTo>
                  <a:pt x="647700" y="0"/>
                </a:lnTo>
                <a:close/>
              </a:path>
            </a:pathLst>
          </a:custGeom>
          <a:solidFill>
            <a:srgbClr val="ADD63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8345296" y="5725667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30" y="446532"/>
                </a:moveTo>
                <a:lnTo>
                  <a:pt x="29730" y="29718"/>
                </a:lnTo>
                <a:lnTo>
                  <a:pt x="0" y="0"/>
                </a:lnTo>
                <a:lnTo>
                  <a:pt x="0" y="476250"/>
                </a:lnTo>
                <a:lnTo>
                  <a:pt x="29730" y="446532"/>
                </a:lnTo>
                <a:close/>
              </a:path>
            </a:pathLst>
          </a:custGeom>
          <a:solidFill>
            <a:srgbClr val="C2E1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8345296" y="6172200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29717"/>
                </a:moveTo>
                <a:lnTo>
                  <a:pt x="617994" y="0"/>
                </a:lnTo>
                <a:lnTo>
                  <a:pt x="29730" y="0"/>
                </a:lnTo>
                <a:lnTo>
                  <a:pt x="0" y="29717"/>
                </a:lnTo>
                <a:lnTo>
                  <a:pt x="647700" y="29717"/>
                </a:lnTo>
                <a:close/>
              </a:path>
            </a:pathLst>
          </a:custGeom>
          <a:solidFill>
            <a:srgbClr val="7BA4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963291" y="5725667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05" y="476250"/>
                </a:moveTo>
                <a:lnTo>
                  <a:pt x="29705" y="0"/>
                </a:lnTo>
                <a:lnTo>
                  <a:pt x="0" y="29718"/>
                </a:lnTo>
                <a:lnTo>
                  <a:pt x="0" y="446532"/>
                </a:lnTo>
                <a:lnTo>
                  <a:pt x="29705" y="476250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8595245" y="5814821"/>
            <a:ext cx="223520" cy="298450"/>
          </a:xfrm>
          <a:custGeom>
            <a:avLst/>
            <a:gdLst/>
            <a:ahLst/>
            <a:cxnLst/>
            <a:rect l="l" t="t" r="r" b="b"/>
            <a:pathLst>
              <a:path w="223520" h="298450">
                <a:moveTo>
                  <a:pt x="223253" y="297941"/>
                </a:moveTo>
                <a:lnTo>
                  <a:pt x="223253" y="0"/>
                </a:lnTo>
                <a:lnTo>
                  <a:pt x="0" y="149351"/>
                </a:lnTo>
                <a:lnTo>
                  <a:pt x="223253" y="297941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538857" y="5814821"/>
            <a:ext cx="0" cy="298450"/>
          </a:xfrm>
          <a:custGeom>
            <a:avLst/>
            <a:gdLst/>
            <a:ahLst/>
            <a:cxnLst/>
            <a:rect l="l" t="t" r="r" b="b"/>
            <a:pathLst>
              <a:path h="298450">
                <a:moveTo>
                  <a:pt x="0" y="0"/>
                </a:moveTo>
                <a:lnTo>
                  <a:pt x="0" y="297941"/>
                </a:lnTo>
              </a:path>
            </a:pathLst>
          </a:custGeom>
          <a:ln w="37845">
            <a:solidFill>
              <a:srgbClr val="5D7B01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1178185" y="5112766"/>
            <a:ext cx="7094220" cy="9792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57879">
              <a:lnSpc>
                <a:spcPct val="100000"/>
              </a:lnSpc>
            </a:pPr>
            <a:r>
              <a:rPr sz="2000" b="1" spc="-10" dirty="0">
                <a:latin typeface="Arial"/>
                <a:cs typeface="Arial"/>
                <a:hlinkClick r:id="rId18" action="ppaction://hlinksldjump"/>
              </a:rPr>
              <a:t>Translocation</a:t>
            </a:r>
            <a:endParaRPr sz="2000" dirty="0">
              <a:latin typeface="Arial"/>
              <a:cs typeface="Arial"/>
            </a:endParaRPr>
          </a:p>
          <a:p>
            <a:pPr marL="12700" marR="6350">
              <a:lnSpc>
                <a:spcPct val="204700"/>
              </a:lnSpc>
              <a:spcBef>
                <a:spcPts val="1315"/>
              </a:spcBef>
            </a:pPr>
            <a:r>
              <a:rPr sz="1600" spc="-5" dirty="0">
                <a:latin typeface="Arial"/>
                <a:cs typeface="Arial"/>
              </a:rPr>
              <a:t>Clic</a:t>
            </a:r>
            <a:r>
              <a:rPr sz="1600" dirty="0">
                <a:latin typeface="Arial"/>
                <a:cs typeface="Arial"/>
              </a:rPr>
              <a:t>k </a:t>
            </a:r>
            <a:r>
              <a:rPr sz="1600" spc="-5" dirty="0">
                <a:latin typeface="Arial"/>
                <a:cs typeface="Arial"/>
              </a:rPr>
              <a:t>ove</a:t>
            </a:r>
            <a:r>
              <a:rPr sz="1600" dirty="0">
                <a:latin typeface="Arial"/>
                <a:cs typeface="Arial"/>
              </a:rPr>
              <a:t>r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facto</a:t>
            </a:r>
            <a:r>
              <a:rPr sz="1600" spc="5" dirty="0">
                <a:latin typeface="Arial"/>
                <a:cs typeface="Arial"/>
              </a:rPr>
              <a:t>r</a:t>
            </a:r>
            <a:r>
              <a:rPr sz="1600" dirty="0">
                <a:latin typeface="Arial"/>
                <a:cs typeface="Arial"/>
              </a:rPr>
              <a:t>s </a:t>
            </a:r>
            <a:r>
              <a:rPr sz="1600" spc="-5" dirty="0">
                <a:latin typeface="Arial"/>
                <a:cs typeface="Arial"/>
              </a:rPr>
              <a:t>fo</a:t>
            </a:r>
            <a:r>
              <a:rPr sz="1600" dirty="0">
                <a:latin typeface="Arial"/>
                <a:cs typeface="Arial"/>
              </a:rPr>
              <a:t>r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fu</a:t>
            </a:r>
            <a:r>
              <a:rPr sz="1600" spc="5" dirty="0">
                <a:latin typeface="Arial"/>
                <a:cs typeface="Arial"/>
              </a:rPr>
              <a:t>rt</a:t>
            </a:r>
            <a:r>
              <a:rPr sz="1600" spc="-5" dirty="0">
                <a:latin typeface="Arial"/>
                <a:cs typeface="Arial"/>
              </a:rPr>
              <a:t>he</a:t>
            </a:r>
            <a:r>
              <a:rPr sz="1600" dirty="0">
                <a:latin typeface="Arial"/>
                <a:cs typeface="Arial"/>
              </a:rPr>
              <a:t>r </a:t>
            </a:r>
            <a:r>
              <a:rPr sz="1600" spc="-5" dirty="0">
                <a:latin typeface="Arial"/>
                <a:cs typeface="Arial"/>
              </a:rPr>
              <a:t>explanation</a:t>
            </a:r>
            <a:r>
              <a:rPr sz="1600" dirty="0">
                <a:latin typeface="Arial"/>
                <a:cs typeface="Arial"/>
              </a:rPr>
              <a:t>.</a:t>
            </a:r>
            <a:r>
              <a:rPr sz="1600" spc="-1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Us</a:t>
            </a:r>
            <a:r>
              <a:rPr sz="1600" dirty="0">
                <a:latin typeface="Arial"/>
                <a:cs typeface="Arial"/>
              </a:rPr>
              <a:t>e </a:t>
            </a:r>
            <a:r>
              <a:rPr sz="1600" spc="-5" dirty="0">
                <a:latin typeface="Arial"/>
                <a:cs typeface="Arial"/>
              </a:rPr>
              <a:t>bac</a:t>
            </a:r>
            <a:r>
              <a:rPr sz="1600" dirty="0">
                <a:latin typeface="Arial"/>
                <a:cs typeface="Arial"/>
              </a:rPr>
              <a:t>k </a:t>
            </a:r>
            <a:r>
              <a:rPr sz="1600" spc="-5" dirty="0">
                <a:latin typeface="Arial"/>
                <a:cs typeface="Arial"/>
              </a:rPr>
              <a:t>butto</a:t>
            </a:r>
            <a:r>
              <a:rPr sz="1600" dirty="0">
                <a:latin typeface="Arial"/>
                <a:cs typeface="Arial"/>
              </a:rPr>
              <a:t>n </a:t>
            </a:r>
            <a:r>
              <a:rPr sz="1600" spc="-5" dirty="0">
                <a:latin typeface="Arial"/>
                <a:cs typeface="Arial"/>
              </a:rPr>
              <a:t>t</a:t>
            </a:r>
            <a:r>
              <a:rPr sz="1600" dirty="0">
                <a:latin typeface="Arial"/>
                <a:cs typeface="Arial"/>
              </a:rPr>
              <a:t>o </a:t>
            </a:r>
            <a:r>
              <a:rPr sz="1600" spc="-5" dirty="0">
                <a:latin typeface="Arial"/>
                <a:cs typeface="Arial"/>
              </a:rPr>
              <a:t>retu</a:t>
            </a:r>
            <a:r>
              <a:rPr sz="1600" spc="5" dirty="0">
                <a:latin typeface="Arial"/>
                <a:cs typeface="Arial"/>
              </a:rPr>
              <a:t>r</a:t>
            </a:r>
            <a:r>
              <a:rPr sz="1600" dirty="0">
                <a:latin typeface="Arial"/>
                <a:cs typeface="Arial"/>
              </a:rPr>
              <a:t>n </a:t>
            </a:r>
            <a:r>
              <a:rPr sz="1600" spc="-5" dirty="0">
                <a:latin typeface="Arial"/>
                <a:cs typeface="Arial"/>
              </a:rPr>
              <a:t>t</a:t>
            </a:r>
            <a:r>
              <a:rPr sz="1600" dirty="0">
                <a:latin typeface="Arial"/>
                <a:cs typeface="Arial"/>
              </a:rPr>
              <a:t>o </a:t>
            </a:r>
            <a:r>
              <a:rPr sz="1600" spc="-5" dirty="0">
                <a:latin typeface="Arial"/>
                <a:cs typeface="Arial"/>
              </a:rPr>
              <a:t>thi</a:t>
            </a:r>
            <a:r>
              <a:rPr sz="1600" dirty="0">
                <a:latin typeface="Arial"/>
                <a:cs typeface="Arial"/>
              </a:rPr>
              <a:t>s </a:t>
            </a:r>
            <a:r>
              <a:rPr sz="1600" spc="-5" dirty="0" smtClean="0">
                <a:latin typeface="Arial"/>
                <a:cs typeface="Arial"/>
              </a:rPr>
              <a:t>slide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7655947" y="3866896"/>
            <a:ext cx="1141095" cy="314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15" dirty="0">
                <a:latin typeface="Arial"/>
                <a:cs typeface="Arial"/>
                <a:hlinkClick r:id="rId19" action="ppaction://hlinksldjump"/>
              </a:rPr>
              <a:t>Leac</a:t>
            </a:r>
            <a:r>
              <a:rPr sz="2000" b="1" spc="-10" dirty="0">
                <a:latin typeface="Arial"/>
                <a:cs typeface="Arial"/>
                <a:hlinkClick r:id="rId19" action="ppaction://hlinksldjump"/>
              </a:rPr>
              <a:t>hing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1203331" y="1628902"/>
            <a:ext cx="7954645" cy="998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sz="2000" spc="-10" dirty="0">
                <a:latin typeface="Arial"/>
                <a:cs typeface="Arial"/>
              </a:rPr>
              <a:t>Soils are </a:t>
            </a:r>
            <a:r>
              <a:rPr sz="2000" spc="-15" dirty="0">
                <a:latin typeface="Arial"/>
                <a:cs typeface="Arial"/>
              </a:rPr>
              <a:t>complex and dynamic </a:t>
            </a:r>
            <a:r>
              <a:rPr sz="2000" spc="-10" dirty="0">
                <a:latin typeface="Arial"/>
                <a:cs typeface="Arial"/>
              </a:rPr>
              <a:t>systems, in whi</a:t>
            </a:r>
            <a:r>
              <a:rPr sz="2000" spc="-5" dirty="0">
                <a:latin typeface="Arial"/>
                <a:cs typeface="Arial"/>
              </a:rPr>
              <a:t>c</a:t>
            </a:r>
            <a:r>
              <a:rPr sz="2000" spc="-15" dirty="0">
                <a:latin typeface="Arial"/>
                <a:cs typeface="Arial"/>
              </a:rPr>
              <a:t>h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many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processes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are taking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place.</a:t>
            </a:r>
            <a:endParaRPr sz="2000" dirty="0">
              <a:latin typeface="Arial"/>
              <a:cs typeface="Arial"/>
            </a:endParaRPr>
          </a:p>
          <a:p>
            <a:pPr marL="4262755">
              <a:lnSpc>
                <a:spcPct val="100000"/>
              </a:lnSpc>
              <a:spcBef>
                <a:spcPts val="580"/>
              </a:spcBef>
            </a:pPr>
            <a:r>
              <a:rPr sz="2000" b="1" spc="-15" dirty="0">
                <a:latin typeface="Arial"/>
                <a:cs typeface="Arial"/>
                <a:hlinkClick r:id="rId20" action="ppaction://hlinksldjump"/>
              </a:rPr>
              <a:t>Decomposi</a:t>
            </a:r>
            <a:r>
              <a:rPr sz="2000" b="1" spc="-20" dirty="0">
                <a:latin typeface="Arial"/>
                <a:cs typeface="Arial"/>
                <a:hlinkClick r:id="rId20" action="ppaction://hlinksldjump"/>
              </a:rPr>
              <a:t>t</a:t>
            </a:r>
            <a:r>
              <a:rPr sz="2000" b="1" spc="-10" dirty="0">
                <a:latin typeface="Arial"/>
                <a:cs typeface="Arial"/>
                <a:hlinkClick r:id="rId20" action="ppaction://hlinksldjump"/>
              </a:rPr>
              <a:t>ion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5341763" y="2617215"/>
            <a:ext cx="2083435" cy="314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20" dirty="0">
                <a:latin typeface="Arial"/>
                <a:cs typeface="Arial"/>
                <a:hlinkClick r:id="rId20" action="ppaction://hlinksldjump"/>
              </a:rPr>
              <a:t>an</a:t>
            </a:r>
            <a:r>
              <a:rPr sz="2000" b="1" spc="-15" dirty="0">
                <a:latin typeface="Arial"/>
                <a:cs typeface="Arial"/>
                <a:hlinkClick r:id="rId20" action="ppaction://hlinksldjump"/>
              </a:rPr>
              <a:t>d</a:t>
            </a:r>
            <a:r>
              <a:rPr sz="2000" b="1" dirty="0">
                <a:latin typeface="Arial"/>
                <a:cs typeface="Arial"/>
                <a:hlinkClick r:id="rId20" action="ppaction://hlinksldjump"/>
              </a:rPr>
              <a:t> </a:t>
            </a:r>
            <a:r>
              <a:rPr sz="2000" b="1" spc="-15" dirty="0">
                <a:latin typeface="Arial"/>
                <a:cs typeface="Arial"/>
                <a:hlinkClick r:id="rId20" action="ppaction://hlinksldjump"/>
              </a:rPr>
              <a:t>Humification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359791" y="2640076"/>
            <a:ext cx="1409065" cy="314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15" dirty="0">
                <a:latin typeface="Arial"/>
                <a:cs typeface="Arial"/>
                <a:hlinkClick r:id="rId21" action="ppaction://hlinksldjump"/>
              </a:rPr>
              <a:t>Weathering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5" name="object 6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2559" rIns="0" bIns="0" rtlCol="0">
            <a:spAutoFit/>
          </a:bodyPr>
          <a:lstStyle/>
          <a:p>
            <a:pPr marL="1280795">
              <a:lnSpc>
                <a:spcPct val="100000"/>
              </a:lnSpc>
            </a:pPr>
            <a:r>
              <a:rPr sz="3800" spc="-20" dirty="0"/>
              <a:t>Soil </a:t>
            </a:r>
            <a:r>
              <a:rPr sz="3800" spc="-25" dirty="0"/>
              <a:t>Forming </a:t>
            </a:r>
            <a:r>
              <a:rPr sz="3800" spc="-20" dirty="0"/>
              <a:t>Factors</a:t>
            </a:r>
            <a:endParaRPr sz="3800"/>
          </a:p>
        </p:txBody>
      </p:sp>
      <p:sp>
        <p:nvSpPr>
          <p:cNvPr id="66" name="object 66"/>
          <p:cNvSpPr/>
          <p:nvPr/>
        </p:nvSpPr>
        <p:spPr>
          <a:xfrm>
            <a:off x="6283325" y="3048000"/>
            <a:ext cx="114300" cy="529590"/>
          </a:xfrm>
          <a:custGeom>
            <a:avLst/>
            <a:gdLst/>
            <a:ahLst/>
            <a:cxnLst/>
            <a:rect l="l" t="t" r="r" b="b"/>
            <a:pathLst>
              <a:path w="114300" h="529589">
                <a:moveTo>
                  <a:pt x="114300" y="114299"/>
                </a:moveTo>
                <a:lnTo>
                  <a:pt x="57150" y="0"/>
                </a:lnTo>
                <a:lnTo>
                  <a:pt x="0" y="114299"/>
                </a:lnTo>
                <a:lnTo>
                  <a:pt x="38100" y="114299"/>
                </a:lnTo>
                <a:lnTo>
                  <a:pt x="38100" y="95249"/>
                </a:lnTo>
                <a:lnTo>
                  <a:pt x="76200" y="95249"/>
                </a:lnTo>
                <a:lnTo>
                  <a:pt x="76200" y="114299"/>
                </a:lnTo>
                <a:lnTo>
                  <a:pt x="114300" y="114299"/>
                </a:lnTo>
                <a:close/>
              </a:path>
              <a:path w="114300" h="529589">
                <a:moveTo>
                  <a:pt x="76200" y="114299"/>
                </a:moveTo>
                <a:lnTo>
                  <a:pt x="76200" y="95249"/>
                </a:lnTo>
                <a:lnTo>
                  <a:pt x="38100" y="95249"/>
                </a:lnTo>
                <a:lnTo>
                  <a:pt x="38100" y="114299"/>
                </a:lnTo>
                <a:lnTo>
                  <a:pt x="76200" y="114299"/>
                </a:lnTo>
                <a:close/>
              </a:path>
              <a:path w="114300" h="529589">
                <a:moveTo>
                  <a:pt x="76200" y="529589"/>
                </a:moveTo>
                <a:lnTo>
                  <a:pt x="76200" y="114299"/>
                </a:lnTo>
                <a:lnTo>
                  <a:pt x="38100" y="114299"/>
                </a:lnTo>
                <a:lnTo>
                  <a:pt x="38100" y="529589"/>
                </a:lnTo>
                <a:lnTo>
                  <a:pt x="76200" y="529589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3833507" y="3564635"/>
            <a:ext cx="2805430" cy="946785"/>
          </a:xfrm>
          <a:custGeom>
            <a:avLst/>
            <a:gdLst/>
            <a:ahLst/>
            <a:cxnLst/>
            <a:rect l="l" t="t" r="r" b="b"/>
            <a:pathLst>
              <a:path w="2805429" h="946785">
                <a:moveTo>
                  <a:pt x="0" y="0"/>
                </a:moveTo>
                <a:lnTo>
                  <a:pt x="0" y="946404"/>
                </a:lnTo>
                <a:lnTo>
                  <a:pt x="2804922" y="946403"/>
                </a:lnTo>
                <a:lnTo>
                  <a:pt x="2804922" y="0"/>
                </a:lnTo>
                <a:lnTo>
                  <a:pt x="0" y="0"/>
                </a:lnTo>
                <a:close/>
              </a:path>
            </a:pathLst>
          </a:custGeom>
          <a:solidFill>
            <a:srgbClr val="69554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8" name="object 68"/>
          <p:cNvSpPr txBox="1"/>
          <p:nvPr/>
        </p:nvSpPr>
        <p:spPr>
          <a:xfrm>
            <a:off x="4118758" y="3602228"/>
            <a:ext cx="2235835" cy="862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indent="690245">
              <a:lnSpc>
                <a:spcPct val="100000"/>
              </a:lnSpc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SOIL PROCESSES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6735" rIns="0" bIns="0" rtlCol="0">
            <a:spAutoFit/>
          </a:bodyPr>
          <a:lstStyle/>
          <a:p>
            <a:pPr marL="2206625">
              <a:lnSpc>
                <a:spcPct val="100000"/>
              </a:lnSpc>
            </a:pPr>
            <a:r>
              <a:rPr spc="-25" dirty="0"/>
              <a:t>Weathering</a:t>
            </a:r>
          </a:p>
        </p:txBody>
      </p:sp>
      <p:sp>
        <p:nvSpPr>
          <p:cNvPr id="3" name="object 3">
            <a:hlinkClick r:id="rId2" action="ppaction://hlinksldjump"/>
          </p:cNvPr>
          <p:cNvSpPr/>
          <p:nvPr/>
        </p:nvSpPr>
        <p:spPr>
          <a:xfrm>
            <a:off x="9019679" y="6470141"/>
            <a:ext cx="647700" cy="476250"/>
          </a:xfrm>
          <a:custGeom>
            <a:avLst/>
            <a:gdLst/>
            <a:ahLst/>
            <a:cxnLst/>
            <a:rect l="l" t="t" r="r" b="b"/>
            <a:pathLst>
              <a:path w="647700" h="476250">
                <a:moveTo>
                  <a:pt x="0" y="0"/>
                </a:moveTo>
                <a:lnTo>
                  <a:pt x="0" y="476250"/>
                </a:lnTo>
                <a:lnTo>
                  <a:pt x="647700" y="476250"/>
                </a:lnTo>
                <a:lnTo>
                  <a:pt x="647700" y="0"/>
                </a:lnTo>
                <a:lnTo>
                  <a:pt x="0" y="0"/>
                </a:lnTo>
                <a:close/>
              </a:path>
            </a:pathLst>
          </a:custGeom>
          <a:solidFill>
            <a:srgbClr val="99CC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020441" y="6470141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0"/>
                </a:moveTo>
                <a:lnTo>
                  <a:pt x="0" y="0"/>
                </a:lnTo>
                <a:lnTo>
                  <a:pt x="29705" y="29718"/>
                </a:lnTo>
                <a:lnTo>
                  <a:pt x="617982" y="29718"/>
                </a:lnTo>
                <a:lnTo>
                  <a:pt x="647700" y="0"/>
                </a:lnTo>
                <a:close/>
              </a:path>
            </a:pathLst>
          </a:custGeom>
          <a:solidFill>
            <a:srgbClr val="ADD63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020441" y="6470141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05" y="446532"/>
                </a:moveTo>
                <a:lnTo>
                  <a:pt x="29705" y="29718"/>
                </a:lnTo>
                <a:lnTo>
                  <a:pt x="0" y="0"/>
                </a:lnTo>
                <a:lnTo>
                  <a:pt x="0" y="476250"/>
                </a:lnTo>
                <a:lnTo>
                  <a:pt x="29705" y="446532"/>
                </a:lnTo>
                <a:close/>
              </a:path>
            </a:pathLst>
          </a:custGeom>
          <a:solidFill>
            <a:srgbClr val="C2E1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020441" y="6916673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29718"/>
                </a:moveTo>
                <a:lnTo>
                  <a:pt x="617982" y="0"/>
                </a:lnTo>
                <a:lnTo>
                  <a:pt x="29705" y="0"/>
                </a:lnTo>
                <a:lnTo>
                  <a:pt x="0" y="29718"/>
                </a:lnTo>
                <a:lnTo>
                  <a:pt x="647700" y="29718"/>
                </a:lnTo>
                <a:close/>
              </a:path>
            </a:pathLst>
          </a:custGeom>
          <a:solidFill>
            <a:srgbClr val="7BA4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38424" y="6470141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17" y="476250"/>
                </a:moveTo>
                <a:lnTo>
                  <a:pt x="29717" y="0"/>
                </a:lnTo>
                <a:lnTo>
                  <a:pt x="0" y="29718"/>
                </a:lnTo>
                <a:lnTo>
                  <a:pt x="0" y="446532"/>
                </a:lnTo>
                <a:lnTo>
                  <a:pt x="29717" y="476250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>
            <a:hlinkClick r:id="rId2" action="ppaction://hlinksldjump"/>
          </p:cNvPr>
          <p:cNvSpPr/>
          <p:nvPr/>
        </p:nvSpPr>
        <p:spPr>
          <a:xfrm>
            <a:off x="9269615" y="6559295"/>
            <a:ext cx="223520" cy="298450"/>
          </a:xfrm>
          <a:custGeom>
            <a:avLst/>
            <a:gdLst/>
            <a:ahLst/>
            <a:cxnLst/>
            <a:rect l="l" t="t" r="r" b="b"/>
            <a:pathLst>
              <a:path w="223520" h="298450">
                <a:moveTo>
                  <a:pt x="223266" y="297942"/>
                </a:moveTo>
                <a:lnTo>
                  <a:pt x="223266" y="0"/>
                </a:lnTo>
                <a:lnTo>
                  <a:pt x="0" y="149351"/>
                </a:lnTo>
                <a:lnTo>
                  <a:pt x="223266" y="297942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>
            <a:hlinkClick r:id="rId2" action="ppaction://hlinksldjump"/>
          </p:cNvPr>
          <p:cNvSpPr/>
          <p:nvPr/>
        </p:nvSpPr>
        <p:spPr>
          <a:xfrm>
            <a:off x="9213595" y="6559295"/>
            <a:ext cx="0" cy="298450"/>
          </a:xfrm>
          <a:custGeom>
            <a:avLst/>
            <a:gdLst/>
            <a:ahLst/>
            <a:cxnLst/>
            <a:rect l="l" t="t" r="r" b="b"/>
            <a:pathLst>
              <a:path h="298450">
                <a:moveTo>
                  <a:pt x="0" y="0"/>
                </a:moveTo>
                <a:lnTo>
                  <a:pt x="0" y="297942"/>
                </a:lnTo>
              </a:path>
            </a:pathLst>
          </a:custGeom>
          <a:ln w="38608">
            <a:solidFill>
              <a:srgbClr val="5D7B01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914779" y="1837943"/>
            <a:ext cx="4645151" cy="30190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159135" y="2252471"/>
            <a:ext cx="7533640" cy="45377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4311015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Thi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-5" dirty="0">
                <a:latin typeface="Arial"/>
                <a:cs typeface="Arial"/>
              </a:rPr>
              <a:t> refer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-5" dirty="0">
                <a:latin typeface="Arial"/>
                <a:cs typeface="Arial"/>
              </a:rPr>
              <a:t> t</a:t>
            </a:r>
            <a:r>
              <a:rPr sz="2400" dirty="0">
                <a:latin typeface="Arial"/>
                <a:cs typeface="Arial"/>
              </a:rPr>
              <a:t>o</a:t>
            </a:r>
            <a:r>
              <a:rPr sz="2400" spc="-5" dirty="0">
                <a:latin typeface="Arial"/>
                <a:cs typeface="Arial"/>
              </a:rPr>
              <a:t> the </a:t>
            </a:r>
            <a:r>
              <a:rPr sz="2400" dirty="0">
                <a:latin typeface="Arial"/>
                <a:cs typeface="Arial"/>
              </a:rPr>
              <a:t>breakdown and decomposition of rocks and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minerals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by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factors including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air,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water,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sun </a:t>
            </a:r>
            <a:r>
              <a:rPr sz="2400" spc="-5" dirty="0">
                <a:latin typeface="Arial"/>
                <a:cs typeface="Arial"/>
              </a:rPr>
              <a:t>an</a:t>
            </a:r>
            <a:r>
              <a:rPr sz="2400" dirty="0">
                <a:latin typeface="Arial"/>
                <a:cs typeface="Arial"/>
              </a:rPr>
              <a:t>d</a:t>
            </a:r>
            <a:r>
              <a:rPr sz="2400" spc="-5" dirty="0">
                <a:latin typeface="Arial"/>
                <a:cs typeface="Arial"/>
              </a:rPr>
              <a:t> frost.</a:t>
            </a:r>
            <a:endParaRPr sz="2400">
              <a:latin typeface="Arial"/>
              <a:cs typeface="Arial"/>
            </a:endParaRPr>
          </a:p>
          <a:p>
            <a:pPr>
              <a:lnSpc>
                <a:spcPts val="1600"/>
              </a:lnSpc>
              <a:spcBef>
                <a:spcPts val="19"/>
              </a:spcBef>
            </a:pPr>
            <a:endParaRPr sz="1600"/>
          </a:p>
          <a:p>
            <a:pPr>
              <a:lnSpc>
                <a:spcPts val="2400"/>
              </a:lnSpc>
            </a:pPr>
            <a:endParaRPr sz="2400"/>
          </a:p>
          <a:p>
            <a:pPr marL="12700" marR="374015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Physical weathering involves continual breakdown or rocks into smaller and smaller particles.</a:t>
            </a:r>
            <a:endParaRPr sz="2400">
              <a:latin typeface="Arial"/>
              <a:cs typeface="Arial"/>
            </a:endParaRPr>
          </a:p>
          <a:p>
            <a:pPr>
              <a:lnSpc>
                <a:spcPts val="2800"/>
              </a:lnSpc>
              <a:spcBef>
                <a:spcPts val="67"/>
              </a:spcBef>
            </a:pPr>
            <a:endParaRPr sz="2800"/>
          </a:p>
          <a:p>
            <a:pPr marL="12700" marR="6350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Chemical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weathering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involves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alteration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of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the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chemical composition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of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rock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minerals.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32871" y="569467"/>
            <a:ext cx="7957184" cy="604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760"/>
              </a:lnSpc>
            </a:pP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Decompositio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 an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 Humification</a:t>
            </a:r>
            <a:endParaRPr sz="4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49814" y="1585467"/>
            <a:ext cx="8286115" cy="4857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26364">
              <a:lnSpc>
                <a:spcPct val="100000"/>
              </a:lnSpc>
              <a:tabLst>
                <a:tab pos="2481580" algn="l"/>
              </a:tabLst>
            </a:pPr>
            <a:r>
              <a:rPr sz="2000" spc="-20" dirty="0">
                <a:latin typeface="Arial"/>
                <a:cs typeface="Arial"/>
              </a:rPr>
              <a:t>Decompo</a:t>
            </a:r>
            <a:r>
              <a:rPr sz="2000" spc="-5" dirty="0">
                <a:latin typeface="Arial"/>
                <a:cs typeface="Arial"/>
              </a:rPr>
              <a:t>s</a:t>
            </a:r>
            <a:r>
              <a:rPr sz="2000" spc="-15" dirty="0">
                <a:latin typeface="Arial"/>
                <a:cs typeface="Arial"/>
              </a:rPr>
              <a:t>ition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is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the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breakdo</a:t>
            </a:r>
            <a:r>
              <a:rPr sz="2000" spc="-10" dirty="0">
                <a:latin typeface="Arial"/>
                <a:cs typeface="Arial"/>
              </a:rPr>
              <a:t>w</a:t>
            </a:r>
            <a:r>
              <a:rPr sz="2000" spc="-15" dirty="0">
                <a:latin typeface="Arial"/>
                <a:cs typeface="Arial"/>
              </a:rPr>
              <a:t>n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o</a:t>
            </a:r>
            <a:r>
              <a:rPr sz="2000" spc="-10" dirty="0">
                <a:latin typeface="Arial"/>
                <a:cs typeface="Arial"/>
              </a:rPr>
              <a:t>f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p</a:t>
            </a:r>
            <a:r>
              <a:rPr sz="2000" dirty="0">
                <a:latin typeface="Arial"/>
                <a:cs typeface="Arial"/>
              </a:rPr>
              <a:t>l</a:t>
            </a:r>
            <a:r>
              <a:rPr sz="2000" spc="-20" dirty="0">
                <a:latin typeface="Arial"/>
                <a:cs typeface="Arial"/>
              </a:rPr>
              <a:t>an</a:t>
            </a:r>
            <a:r>
              <a:rPr sz="2000" spc="-10" dirty="0">
                <a:latin typeface="Arial"/>
                <a:cs typeface="Arial"/>
              </a:rPr>
              <a:t>t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derived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materia</a:t>
            </a:r>
            <a:r>
              <a:rPr sz="2000" spc="-5" dirty="0">
                <a:latin typeface="Arial"/>
                <a:cs typeface="Arial"/>
              </a:rPr>
              <a:t>l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into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its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simpler </a:t>
            </a:r>
            <a:r>
              <a:rPr sz="2000" spc="-10" dirty="0">
                <a:latin typeface="Arial"/>
                <a:cs typeface="Arial"/>
              </a:rPr>
              <a:t>organic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constituents.</a:t>
            </a:r>
            <a:r>
              <a:rPr sz="2000" dirty="0">
                <a:latin typeface="Arial"/>
                <a:cs typeface="Arial"/>
              </a:rPr>
              <a:t>	</a:t>
            </a:r>
            <a:r>
              <a:rPr sz="2000" spc="-10" dirty="0">
                <a:latin typeface="Arial"/>
                <a:cs typeface="Arial"/>
              </a:rPr>
              <a:t>This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is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accomplishe</a:t>
            </a:r>
            <a:r>
              <a:rPr sz="2000" spc="-15" dirty="0">
                <a:latin typeface="Arial"/>
                <a:cs typeface="Arial"/>
              </a:rPr>
              <a:t>d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b</a:t>
            </a:r>
            <a:r>
              <a:rPr sz="2000" spc="-10" dirty="0">
                <a:latin typeface="Arial"/>
                <a:cs typeface="Arial"/>
              </a:rPr>
              <a:t>y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enzymes</a:t>
            </a:r>
            <a:r>
              <a:rPr sz="2000" spc="-10" dirty="0">
                <a:latin typeface="Arial"/>
                <a:cs typeface="Arial"/>
              </a:rPr>
              <a:t>,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earthworms, mite</a:t>
            </a:r>
            <a:r>
              <a:rPr sz="2000" spc="-10" dirty="0">
                <a:latin typeface="Arial"/>
                <a:cs typeface="Arial"/>
              </a:rPr>
              <a:t>s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an</a:t>
            </a:r>
            <a:r>
              <a:rPr sz="2000" spc="-15" dirty="0">
                <a:latin typeface="Arial"/>
                <a:cs typeface="Arial"/>
              </a:rPr>
              <a:t>d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othe</a:t>
            </a:r>
            <a:r>
              <a:rPr sz="2000" spc="-10" dirty="0">
                <a:latin typeface="Arial"/>
                <a:cs typeface="Arial"/>
              </a:rPr>
              <a:t>r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organi</a:t>
            </a:r>
            <a:r>
              <a:rPr sz="2000" spc="-5" dirty="0">
                <a:latin typeface="Arial"/>
                <a:cs typeface="Arial"/>
              </a:rPr>
              <a:t>s</a:t>
            </a:r>
            <a:r>
              <a:rPr sz="2000" spc="-20" dirty="0">
                <a:latin typeface="Arial"/>
                <a:cs typeface="Arial"/>
              </a:rPr>
              <a:t>ms.</a:t>
            </a:r>
            <a:endParaRPr sz="2000">
              <a:latin typeface="Arial"/>
              <a:cs typeface="Arial"/>
            </a:endParaRPr>
          </a:p>
          <a:p>
            <a:pPr marL="2748915" marR="136525">
              <a:lnSpc>
                <a:spcPct val="100000"/>
              </a:lnSpc>
              <a:spcBef>
                <a:spcPts val="1745"/>
              </a:spcBef>
            </a:pPr>
            <a:r>
              <a:rPr sz="1800" dirty="0">
                <a:latin typeface="Arial"/>
                <a:cs typeface="Arial"/>
              </a:rPr>
              <a:t>Humification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the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breakdown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of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plant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remains- </a:t>
            </a:r>
            <a:r>
              <a:rPr sz="1800" spc="-5" dirty="0">
                <a:latin typeface="Arial"/>
                <a:cs typeface="Arial"/>
              </a:rPr>
              <a:t>leadin</a:t>
            </a:r>
            <a:r>
              <a:rPr sz="1800" dirty="0">
                <a:latin typeface="Arial"/>
                <a:cs typeface="Arial"/>
              </a:rPr>
              <a:t>g</a:t>
            </a:r>
            <a:r>
              <a:rPr sz="1800" spc="-5" dirty="0">
                <a:latin typeface="Arial"/>
                <a:cs typeface="Arial"/>
              </a:rPr>
              <a:t> t</a:t>
            </a:r>
            <a:r>
              <a:rPr sz="1800" dirty="0">
                <a:latin typeface="Arial"/>
                <a:cs typeface="Arial"/>
              </a:rPr>
              <a:t>o</a:t>
            </a:r>
            <a:r>
              <a:rPr sz="1800" spc="-5" dirty="0">
                <a:latin typeface="Arial"/>
                <a:cs typeface="Arial"/>
              </a:rPr>
              <a:t> th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formatio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 o</a:t>
            </a:r>
            <a:r>
              <a:rPr sz="1800" dirty="0">
                <a:latin typeface="Arial"/>
                <a:cs typeface="Arial"/>
              </a:rPr>
              <a:t>f</a:t>
            </a:r>
            <a:r>
              <a:rPr sz="1800" spc="-5" dirty="0">
                <a:latin typeface="Arial"/>
                <a:cs typeface="Arial"/>
              </a:rPr>
              <a:t> differen</a:t>
            </a:r>
            <a:r>
              <a:rPr sz="1800" dirty="0">
                <a:latin typeface="Arial"/>
                <a:cs typeface="Arial"/>
              </a:rPr>
              <a:t>t</a:t>
            </a:r>
            <a:r>
              <a:rPr sz="1800" spc="-5" dirty="0">
                <a:latin typeface="Arial"/>
                <a:cs typeface="Arial"/>
              </a:rPr>
              <a:t> type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o</a:t>
            </a:r>
            <a:r>
              <a:rPr sz="1800" dirty="0">
                <a:latin typeface="Arial"/>
                <a:cs typeface="Arial"/>
              </a:rPr>
              <a:t>f</a:t>
            </a:r>
            <a:r>
              <a:rPr sz="1800" spc="-5" dirty="0">
                <a:latin typeface="Arial"/>
                <a:cs typeface="Arial"/>
              </a:rPr>
              <a:t> humus</a:t>
            </a:r>
            <a:r>
              <a:rPr sz="1800" dirty="0">
                <a:latin typeface="Arial"/>
                <a:cs typeface="Arial"/>
              </a:rPr>
              <a:t>.</a:t>
            </a:r>
            <a:r>
              <a:rPr sz="1800" spc="-5" dirty="0">
                <a:latin typeface="Arial"/>
                <a:cs typeface="Arial"/>
              </a:rPr>
              <a:t> It i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probabl</a:t>
            </a:r>
            <a:r>
              <a:rPr sz="1800" dirty="0">
                <a:latin typeface="Arial"/>
                <a:cs typeface="Arial"/>
              </a:rPr>
              <a:t>y</a:t>
            </a:r>
            <a:r>
              <a:rPr sz="1800" spc="-5" dirty="0">
                <a:latin typeface="Arial"/>
                <a:cs typeface="Arial"/>
              </a:rPr>
              <a:t> th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mos</a:t>
            </a:r>
            <a:r>
              <a:rPr sz="1800" dirty="0">
                <a:latin typeface="Arial"/>
                <a:cs typeface="Arial"/>
              </a:rPr>
              <a:t>t</a:t>
            </a:r>
            <a:r>
              <a:rPr sz="1800" spc="-5" dirty="0">
                <a:latin typeface="Arial"/>
                <a:cs typeface="Arial"/>
              </a:rPr>
              <a:t> important</a:t>
            </a:r>
            <a:endParaRPr sz="1800">
              <a:latin typeface="Arial"/>
              <a:cs typeface="Arial"/>
            </a:endParaRPr>
          </a:p>
          <a:p>
            <a:pPr marL="2748915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Arial"/>
                <a:cs typeface="Arial"/>
              </a:rPr>
              <a:t>biological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process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taking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place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soils.</a:t>
            </a:r>
            <a:endParaRPr sz="1800">
              <a:latin typeface="Arial"/>
              <a:cs typeface="Arial"/>
            </a:endParaRPr>
          </a:p>
          <a:p>
            <a:pPr marL="2748915" marR="338455">
              <a:lnSpc>
                <a:spcPct val="100000"/>
              </a:lnSpc>
              <a:spcBef>
                <a:spcPts val="1085"/>
              </a:spcBef>
            </a:pPr>
            <a:r>
              <a:rPr sz="1800" spc="-5" dirty="0">
                <a:latin typeface="Arial"/>
                <a:cs typeface="Arial"/>
              </a:rPr>
              <a:t>MUL</a:t>
            </a:r>
            <a:r>
              <a:rPr sz="1800" dirty="0">
                <a:latin typeface="Arial"/>
                <a:cs typeface="Arial"/>
              </a:rPr>
              <a:t>L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humu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develop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unde</a:t>
            </a:r>
            <a:r>
              <a:rPr sz="1800" dirty="0">
                <a:latin typeface="Arial"/>
                <a:cs typeface="Arial"/>
              </a:rPr>
              <a:t>r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deciduou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woodland, </a:t>
            </a:r>
            <a:r>
              <a:rPr sz="1800" dirty="0">
                <a:latin typeface="Arial"/>
                <a:cs typeface="Arial"/>
              </a:rPr>
              <a:t>where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base-rich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plant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remains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are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actively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broken down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by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prolific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soil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biota.</a:t>
            </a:r>
            <a:endParaRPr sz="1800">
              <a:latin typeface="Arial"/>
              <a:cs typeface="Arial"/>
            </a:endParaRPr>
          </a:p>
          <a:p>
            <a:pPr marL="2748915">
              <a:lnSpc>
                <a:spcPct val="100000"/>
              </a:lnSpc>
              <a:spcBef>
                <a:spcPts val="1090"/>
              </a:spcBef>
            </a:pPr>
            <a:r>
              <a:rPr sz="1800" dirty="0">
                <a:latin typeface="Arial"/>
                <a:cs typeface="Arial"/>
              </a:rPr>
              <a:t>MODER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humus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intermediate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between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mor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and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mull.</a:t>
            </a:r>
            <a:endParaRPr sz="1800">
              <a:latin typeface="Arial"/>
              <a:cs typeface="Arial"/>
            </a:endParaRPr>
          </a:p>
          <a:p>
            <a:pPr marL="2748915" marR="488950">
              <a:lnSpc>
                <a:spcPct val="100000"/>
              </a:lnSpc>
              <a:spcBef>
                <a:spcPts val="1085"/>
              </a:spcBef>
            </a:pPr>
            <a:r>
              <a:rPr sz="1800" spc="-5" dirty="0">
                <a:latin typeface="Arial"/>
                <a:cs typeface="Arial"/>
              </a:rPr>
              <a:t>MO</a:t>
            </a:r>
            <a:r>
              <a:rPr sz="1800" dirty="0">
                <a:latin typeface="Arial"/>
                <a:cs typeface="Arial"/>
              </a:rPr>
              <a:t>R</a:t>
            </a:r>
            <a:r>
              <a:rPr sz="1800" spc="-5" dirty="0">
                <a:latin typeface="Arial"/>
                <a:cs typeface="Arial"/>
              </a:rPr>
              <a:t> humu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usuall</a:t>
            </a:r>
            <a:r>
              <a:rPr sz="1800" dirty="0">
                <a:latin typeface="Arial"/>
                <a:cs typeface="Arial"/>
              </a:rPr>
              <a:t>y</a:t>
            </a:r>
            <a:r>
              <a:rPr sz="1800" spc="-5" dirty="0">
                <a:latin typeface="Arial"/>
                <a:cs typeface="Arial"/>
              </a:rPr>
              <a:t> develop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beneat</a:t>
            </a:r>
            <a:r>
              <a:rPr sz="1800" dirty="0">
                <a:latin typeface="Arial"/>
                <a:cs typeface="Arial"/>
              </a:rPr>
              <a:t>h</a:t>
            </a:r>
            <a:r>
              <a:rPr sz="1800" spc="-5" dirty="0">
                <a:latin typeface="Arial"/>
                <a:cs typeface="Arial"/>
              </a:rPr>
              <a:t> coniferous woodlan</a:t>
            </a:r>
            <a:r>
              <a:rPr sz="1800" dirty="0">
                <a:latin typeface="Arial"/>
                <a:cs typeface="Arial"/>
              </a:rPr>
              <a:t>d</a:t>
            </a:r>
            <a:r>
              <a:rPr sz="1800" spc="-5" dirty="0">
                <a:latin typeface="Arial"/>
                <a:cs typeface="Arial"/>
              </a:rPr>
              <a:t> o</a:t>
            </a:r>
            <a:r>
              <a:rPr sz="1800" dirty="0">
                <a:latin typeface="Arial"/>
                <a:cs typeface="Arial"/>
              </a:rPr>
              <a:t>r</a:t>
            </a:r>
            <a:r>
              <a:rPr sz="1800" spc="-5" dirty="0">
                <a:latin typeface="Arial"/>
                <a:cs typeface="Arial"/>
              </a:rPr>
              <a:t> heathe</a:t>
            </a:r>
            <a:r>
              <a:rPr sz="1800" dirty="0">
                <a:latin typeface="Arial"/>
                <a:cs typeface="Arial"/>
              </a:rPr>
              <a:t>r</a:t>
            </a:r>
            <a:r>
              <a:rPr sz="1800" spc="-5" dirty="0">
                <a:latin typeface="Arial"/>
                <a:cs typeface="Arial"/>
              </a:rPr>
              <a:t> moorland</a:t>
            </a:r>
            <a:r>
              <a:rPr sz="1800" dirty="0">
                <a:latin typeface="Arial"/>
                <a:cs typeface="Arial"/>
              </a:rPr>
              <a:t>,</a:t>
            </a:r>
            <a:r>
              <a:rPr sz="1800" spc="-5" dirty="0">
                <a:latin typeface="Arial"/>
                <a:cs typeface="Arial"/>
              </a:rPr>
              <a:t> unde</a:t>
            </a:r>
            <a:r>
              <a:rPr sz="1800" dirty="0">
                <a:latin typeface="Arial"/>
                <a:cs typeface="Arial"/>
              </a:rPr>
              <a:t>r</a:t>
            </a:r>
            <a:r>
              <a:rPr sz="1800" spc="-5" dirty="0">
                <a:latin typeface="Arial"/>
                <a:cs typeface="Arial"/>
              </a:rPr>
              <a:t> cool</a:t>
            </a:r>
            <a:r>
              <a:rPr sz="1800" dirty="0">
                <a:latin typeface="Arial"/>
                <a:cs typeface="Arial"/>
              </a:rPr>
              <a:t>,</a:t>
            </a:r>
            <a:r>
              <a:rPr sz="1800" spc="-5" dirty="0">
                <a:latin typeface="Arial"/>
                <a:cs typeface="Arial"/>
              </a:rPr>
              <a:t> wet climati</a:t>
            </a:r>
            <a:r>
              <a:rPr sz="1800" dirty="0">
                <a:latin typeface="Arial"/>
                <a:cs typeface="Arial"/>
              </a:rPr>
              <a:t>c</a:t>
            </a:r>
            <a:r>
              <a:rPr sz="1800" spc="-5" dirty="0">
                <a:latin typeface="Arial"/>
                <a:cs typeface="Arial"/>
              </a:rPr>
              <a:t> conditions</a:t>
            </a:r>
            <a:r>
              <a:rPr sz="1800" dirty="0">
                <a:latin typeface="Arial"/>
                <a:cs typeface="Arial"/>
              </a:rPr>
              <a:t>.</a:t>
            </a:r>
            <a:r>
              <a:rPr sz="1800" spc="-5" dirty="0">
                <a:latin typeface="Arial"/>
                <a:cs typeface="Arial"/>
              </a:rPr>
              <a:t> Breakdow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 i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slo</a:t>
            </a:r>
            <a:r>
              <a:rPr sz="1800" dirty="0">
                <a:latin typeface="Arial"/>
                <a:cs typeface="Arial"/>
              </a:rPr>
              <a:t>w</a:t>
            </a:r>
            <a:r>
              <a:rPr sz="1800" spc="-5" dirty="0">
                <a:latin typeface="Arial"/>
                <a:cs typeface="Arial"/>
              </a:rPr>
              <a:t> du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t</a:t>
            </a:r>
            <a:r>
              <a:rPr sz="1800" dirty="0">
                <a:latin typeface="Arial"/>
                <a:cs typeface="Arial"/>
              </a:rPr>
              <a:t>o</a:t>
            </a:r>
            <a:r>
              <a:rPr sz="1800" spc="-5" dirty="0">
                <a:latin typeface="Arial"/>
                <a:cs typeface="Arial"/>
              </a:rPr>
              <a:t> the </a:t>
            </a:r>
            <a:r>
              <a:rPr sz="1800" dirty="0">
                <a:latin typeface="Arial"/>
                <a:cs typeface="Arial"/>
              </a:rPr>
              <a:t>absence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of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soil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biota.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385963" y="6614921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0"/>
                </a:moveTo>
                <a:lnTo>
                  <a:pt x="0" y="0"/>
                </a:lnTo>
                <a:lnTo>
                  <a:pt x="29718" y="29718"/>
                </a:lnTo>
                <a:lnTo>
                  <a:pt x="617982" y="29718"/>
                </a:lnTo>
                <a:lnTo>
                  <a:pt x="647700" y="0"/>
                </a:lnTo>
                <a:close/>
              </a:path>
            </a:pathLst>
          </a:custGeom>
          <a:solidFill>
            <a:srgbClr val="ADD63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385963" y="6614921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4" h="476250">
                <a:moveTo>
                  <a:pt x="29718" y="446531"/>
                </a:moveTo>
                <a:lnTo>
                  <a:pt x="29718" y="29718"/>
                </a:lnTo>
                <a:lnTo>
                  <a:pt x="0" y="0"/>
                </a:lnTo>
                <a:lnTo>
                  <a:pt x="0" y="476250"/>
                </a:lnTo>
                <a:lnTo>
                  <a:pt x="29718" y="446531"/>
                </a:lnTo>
                <a:close/>
              </a:path>
            </a:pathLst>
          </a:custGeom>
          <a:solidFill>
            <a:srgbClr val="C2E1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385963" y="7061454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29718"/>
                </a:moveTo>
                <a:lnTo>
                  <a:pt x="617982" y="0"/>
                </a:lnTo>
                <a:lnTo>
                  <a:pt x="29718" y="0"/>
                </a:lnTo>
                <a:lnTo>
                  <a:pt x="0" y="29718"/>
                </a:lnTo>
                <a:lnTo>
                  <a:pt x="647700" y="29718"/>
                </a:lnTo>
                <a:close/>
              </a:path>
            </a:pathLst>
          </a:custGeom>
          <a:solidFill>
            <a:srgbClr val="7BA4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003945" y="6614921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4" h="476250">
                <a:moveTo>
                  <a:pt x="29718" y="476250"/>
                </a:moveTo>
                <a:lnTo>
                  <a:pt x="29718" y="0"/>
                </a:lnTo>
                <a:lnTo>
                  <a:pt x="0" y="29718"/>
                </a:lnTo>
                <a:lnTo>
                  <a:pt x="0" y="446531"/>
                </a:lnTo>
                <a:lnTo>
                  <a:pt x="29718" y="476250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170317" y="2753867"/>
            <a:ext cx="2604510" cy="36736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3">
            <a:hlinkClick r:id="rId3" action="ppaction://hlinksldjump"/>
          </p:cNvPr>
          <p:cNvSpPr/>
          <p:nvPr/>
        </p:nvSpPr>
        <p:spPr>
          <a:xfrm>
            <a:off x="1346200" y="6581775"/>
            <a:ext cx="647700" cy="476250"/>
          </a:xfrm>
          <a:custGeom>
            <a:avLst/>
            <a:gdLst/>
            <a:ahLst/>
            <a:cxnLst/>
            <a:rect l="l" t="t" r="r" b="b"/>
            <a:pathLst>
              <a:path w="647700" h="476250">
                <a:moveTo>
                  <a:pt x="0" y="0"/>
                </a:moveTo>
                <a:lnTo>
                  <a:pt x="0" y="476250"/>
                </a:lnTo>
                <a:lnTo>
                  <a:pt x="647700" y="476250"/>
                </a:lnTo>
                <a:lnTo>
                  <a:pt x="647700" y="0"/>
                </a:lnTo>
                <a:lnTo>
                  <a:pt x="0" y="0"/>
                </a:lnTo>
                <a:close/>
              </a:path>
            </a:pathLst>
          </a:custGeom>
          <a:solidFill>
            <a:srgbClr val="99CC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8">
            <a:hlinkClick r:id="rId3" action="ppaction://hlinksldjump"/>
          </p:cNvPr>
          <p:cNvSpPr/>
          <p:nvPr/>
        </p:nvSpPr>
        <p:spPr>
          <a:xfrm>
            <a:off x="1596136" y="6670929"/>
            <a:ext cx="223520" cy="298450"/>
          </a:xfrm>
          <a:custGeom>
            <a:avLst/>
            <a:gdLst/>
            <a:ahLst/>
            <a:cxnLst/>
            <a:rect l="l" t="t" r="r" b="b"/>
            <a:pathLst>
              <a:path w="223520" h="298450">
                <a:moveTo>
                  <a:pt x="223266" y="297942"/>
                </a:moveTo>
                <a:lnTo>
                  <a:pt x="223266" y="0"/>
                </a:lnTo>
                <a:lnTo>
                  <a:pt x="0" y="149351"/>
                </a:lnTo>
                <a:lnTo>
                  <a:pt x="223266" y="297942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9">
            <a:hlinkClick r:id="rId3" action="ppaction://hlinksldjump"/>
          </p:cNvPr>
          <p:cNvSpPr/>
          <p:nvPr/>
        </p:nvSpPr>
        <p:spPr>
          <a:xfrm>
            <a:off x="1540116" y="6670929"/>
            <a:ext cx="0" cy="298450"/>
          </a:xfrm>
          <a:custGeom>
            <a:avLst/>
            <a:gdLst/>
            <a:ahLst/>
            <a:cxnLst/>
            <a:rect l="l" t="t" r="r" b="b"/>
            <a:pathLst>
              <a:path h="298450">
                <a:moveTo>
                  <a:pt x="0" y="0"/>
                </a:moveTo>
                <a:lnTo>
                  <a:pt x="0" y="297942"/>
                </a:lnTo>
              </a:path>
            </a:pathLst>
          </a:custGeom>
          <a:ln w="38608">
            <a:solidFill>
              <a:srgbClr val="5D7B01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6735" rIns="0" bIns="0" rtlCol="0">
            <a:spAutoFit/>
          </a:bodyPr>
          <a:lstStyle/>
          <a:p>
            <a:pPr marL="1649095">
              <a:lnSpc>
                <a:spcPct val="100000"/>
              </a:lnSpc>
            </a:pPr>
            <a:r>
              <a:rPr spc="-25" dirty="0"/>
              <a:t>Capillary action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65459" y="2301240"/>
            <a:ext cx="5229860" cy="3662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Where evaporation exceeds precipitation, moisture moves upwards within the soil profile by capillary </a:t>
            </a:r>
            <a:r>
              <a:rPr sz="2400" spc="-5" dirty="0">
                <a:latin typeface="Arial"/>
                <a:cs typeface="Arial"/>
              </a:rPr>
              <a:t>action</a:t>
            </a:r>
            <a:r>
              <a:rPr sz="2400" dirty="0">
                <a:latin typeface="Arial"/>
                <a:cs typeface="Arial"/>
              </a:rPr>
              <a:t>.</a:t>
            </a:r>
            <a:r>
              <a:rPr sz="2400" spc="-5" dirty="0">
                <a:latin typeface="Arial"/>
                <a:cs typeface="Arial"/>
              </a:rPr>
              <a:t> I</a:t>
            </a:r>
            <a:r>
              <a:rPr sz="2400" dirty="0">
                <a:latin typeface="Arial"/>
                <a:cs typeface="Arial"/>
              </a:rPr>
              <a:t>t</a:t>
            </a:r>
            <a:r>
              <a:rPr sz="2400" spc="-5" dirty="0">
                <a:latin typeface="Arial"/>
                <a:cs typeface="Arial"/>
              </a:rPr>
              <a:t> i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-5" dirty="0">
                <a:latin typeface="Arial"/>
                <a:cs typeface="Arial"/>
              </a:rPr>
              <a:t> therefor</a:t>
            </a:r>
            <a:r>
              <a:rPr sz="2400" dirty="0">
                <a:latin typeface="Arial"/>
                <a:cs typeface="Arial"/>
              </a:rPr>
              <a:t>e</a:t>
            </a:r>
            <a:r>
              <a:rPr sz="2400" spc="-5" dirty="0">
                <a:latin typeface="Arial"/>
                <a:cs typeface="Arial"/>
              </a:rPr>
              <a:t> i</a:t>
            </a:r>
            <a:r>
              <a:rPr sz="2400" dirty="0">
                <a:latin typeface="Arial"/>
                <a:cs typeface="Arial"/>
              </a:rPr>
              <a:t>n</a:t>
            </a:r>
            <a:r>
              <a:rPr sz="2400" spc="-5" dirty="0">
                <a:latin typeface="Arial"/>
                <a:cs typeface="Arial"/>
              </a:rPr>
              <a:t> th</a:t>
            </a:r>
            <a:r>
              <a:rPr sz="2400" dirty="0">
                <a:latin typeface="Arial"/>
                <a:cs typeface="Arial"/>
              </a:rPr>
              <a:t>e</a:t>
            </a:r>
            <a:r>
              <a:rPr sz="2400" spc="-5" dirty="0">
                <a:latin typeface="Arial"/>
                <a:cs typeface="Arial"/>
              </a:rPr>
              <a:t> reverse </a:t>
            </a:r>
            <a:r>
              <a:rPr sz="2400" dirty="0">
                <a:latin typeface="Arial"/>
                <a:cs typeface="Arial"/>
              </a:rPr>
              <a:t>direction to leaching.</a:t>
            </a:r>
            <a:endParaRPr sz="2400">
              <a:latin typeface="Arial"/>
              <a:cs typeface="Arial"/>
            </a:endParaRPr>
          </a:p>
          <a:p>
            <a:pPr>
              <a:lnSpc>
                <a:spcPts val="2800"/>
              </a:lnSpc>
              <a:spcBef>
                <a:spcPts val="67"/>
              </a:spcBef>
            </a:pPr>
            <a:endParaRPr sz="2800"/>
          </a:p>
          <a:p>
            <a:pPr marL="12700" marR="93345">
              <a:lnSpc>
                <a:spcPct val="100000"/>
              </a:lnSpc>
              <a:tabLst>
                <a:tab pos="3079750" algn="l"/>
              </a:tabLst>
            </a:pPr>
            <a:r>
              <a:rPr sz="2400" dirty="0">
                <a:latin typeface="Arial"/>
                <a:cs typeface="Arial"/>
              </a:rPr>
              <a:t>In Britain precipitation generally exceeds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evaporation.	As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a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result capillary action in British soils rarely occurs,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apart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from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in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very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sandy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soils.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731643" y="6154673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0"/>
                </a:moveTo>
                <a:lnTo>
                  <a:pt x="0" y="0"/>
                </a:lnTo>
                <a:lnTo>
                  <a:pt x="29705" y="29717"/>
                </a:lnTo>
                <a:lnTo>
                  <a:pt x="617982" y="29717"/>
                </a:lnTo>
                <a:lnTo>
                  <a:pt x="647700" y="0"/>
                </a:lnTo>
                <a:close/>
              </a:path>
            </a:pathLst>
          </a:custGeom>
          <a:solidFill>
            <a:srgbClr val="ADD63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31643" y="6154673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05" y="446532"/>
                </a:moveTo>
                <a:lnTo>
                  <a:pt x="29705" y="29717"/>
                </a:lnTo>
                <a:lnTo>
                  <a:pt x="0" y="0"/>
                </a:lnTo>
                <a:lnTo>
                  <a:pt x="0" y="476250"/>
                </a:lnTo>
                <a:lnTo>
                  <a:pt x="29705" y="446532"/>
                </a:lnTo>
                <a:close/>
              </a:path>
            </a:pathLst>
          </a:custGeom>
          <a:solidFill>
            <a:srgbClr val="C2E1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731643" y="6601206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29718"/>
                </a:moveTo>
                <a:lnTo>
                  <a:pt x="617982" y="0"/>
                </a:lnTo>
                <a:lnTo>
                  <a:pt x="29705" y="0"/>
                </a:lnTo>
                <a:lnTo>
                  <a:pt x="0" y="29718"/>
                </a:lnTo>
                <a:lnTo>
                  <a:pt x="647700" y="29718"/>
                </a:lnTo>
                <a:close/>
              </a:path>
            </a:pathLst>
          </a:custGeom>
          <a:solidFill>
            <a:srgbClr val="7BA4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349625" y="6154673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17" y="476250"/>
                </a:moveTo>
                <a:lnTo>
                  <a:pt x="29717" y="0"/>
                </a:lnTo>
                <a:lnTo>
                  <a:pt x="0" y="29717"/>
                </a:lnTo>
                <a:lnTo>
                  <a:pt x="0" y="446532"/>
                </a:lnTo>
                <a:lnTo>
                  <a:pt x="29717" y="476250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075811" y="1917191"/>
            <a:ext cx="2469161" cy="38160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613777" y="4022597"/>
            <a:ext cx="76200" cy="360680"/>
          </a:xfrm>
          <a:custGeom>
            <a:avLst/>
            <a:gdLst/>
            <a:ahLst/>
            <a:cxnLst/>
            <a:rect l="l" t="t" r="r" b="b"/>
            <a:pathLst>
              <a:path w="76200" h="360679">
                <a:moveTo>
                  <a:pt x="76200" y="76200"/>
                </a:moveTo>
                <a:lnTo>
                  <a:pt x="38100" y="0"/>
                </a:lnTo>
                <a:lnTo>
                  <a:pt x="0" y="76200"/>
                </a:lnTo>
                <a:lnTo>
                  <a:pt x="25146" y="76200"/>
                </a:lnTo>
                <a:lnTo>
                  <a:pt x="25146" y="63246"/>
                </a:lnTo>
                <a:lnTo>
                  <a:pt x="51053" y="63246"/>
                </a:lnTo>
                <a:lnTo>
                  <a:pt x="51053" y="76200"/>
                </a:lnTo>
                <a:lnTo>
                  <a:pt x="76200" y="76200"/>
                </a:lnTo>
                <a:close/>
              </a:path>
              <a:path w="76200" h="360679">
                <a:moveTo>
                  <a:pt x="51053" y="76200"/>
                </a:moveTo>
                <a:lnTo>
                  <a:pt x="51053" y="63246"/>
                </a:lnTo>
                <a:lnTo>
                  <a:pt x="25146" y="63246"/>
                </a:lnTo>
                <a:lnTo>
                  <a:pt x="25146" y="76200"/>
                </a:lnTo>
                <a:lnTo>
                  <a:pt x="51053" y="76200"/>
                </a:lnTo>
                <a:close/>
              </a:path>
              <a:path w="76200" h="360679">
                <a:moveTo>
                  <a:pt x="51053" y="360425"/>
                </a:moveTo>
                <a:lnTo>
                  <a:pt x="51053" y="76200"/>
                </a:lnTo>
                <a:lnTo>
                  <a:pt x="25146" y="76200"/>
                </a:lnTo>
                <a:lnTo>
                  <a:pt x="25146" y="360425"/>
                </a:lnTo>
                <a:lnTo>
                  <a:pt x="51053" y="360425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901051" y="3735323"/>
            <a:ext cx="76200" cy="360680"/>
          </a:xfrm>
          <a:custGeom>
            <a:avLst/>
            <a:gdLst/>
            <a:ahLst/>
            <a:cxnLst/>
            <a:rect l="l" t="t" r="r" b="b"/>
            <a:pathLst>
              <a:path w="76200" h="360679">
                <a:moveTo>
                  <a:pt x="76200" y="76200"/>
                </a:moveTo>
                <a:lnTo>
                  <a:pt x="38100" y="0"/>
                </a:lnTo>
                <a:lnTo>
                  <a:pt x="0" y="76200"/>
                </a:lnTo>
                <a:lnTo>
                  <a:pt x="25146" y="76200"/>
                </a:lnTo>
                <a:lnTo>
                  <a:pt x="25146" y="63246"/>
                </a:lnTo>
                <a:lnTo>
                  <a:pt x="51053" y="63246"/>
                </a:lnTo>
                <a:lnTo>
                  <a:pt x="51053" y="76200"/>
                </a:lnTo>
                <a:lnTo>
                  <a:pt x="76200" y="76200"/>
                </a:lnTo>
                <a:close/>
              </a:path>
              <a:path w="76200" h="360679">
                <a:moveTo>
                  <a:pt x="51053" y="76200"/>
                </a:moveTo>
                <a:lnTo>
                  <a:pt x="51053" y="63246"/>
                </a:lnTo>
                <a:lnTo>
                  <a:pt x="25146" y="63246"/>
                </a:lnTo>
                <a:lnTo>
                  <a:pt x="25146" y="76200"/>
                </a:lnTo>
                <a:lnTo>
                  <a:pt x="51053" y="76200"/>
                </a:lnTo>
                <a:close/>
              </a:path>
              <a:path w="76200" h="360679">
                <a:moveTo>
                  <a:pt x="51053" y="360425"/>
                </a:moveTo>
                <a:lnTo>
                  <a:pt x="51053" y="76200"/>
                </a:lnTo>
                <a:lnTo>
                  <a:pt x="25146" y="76200"/>
                </a:lnTo>
                <a:lnTo>
                  <a:pt x="25146" y="360425"/>
                </a:lnTo>
                <a:lnTo>
                  <a:pt x="51053" y="360425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045843" y="4527041"/>
            <a:ext cx="76200" cy="360680"/>
          </a:xfrm>
          <a:custGeom>
            <a:avLst/>
            <a:gdLst/>
            <a:ahLst/>
            <a:cxnLst/>
            <a:rect l="l" t="t" r="r" b="b"/>
            <a:pathLst>
              <a:path w="76200" h="360679">
                <a:moveTo>
                  <a:pt x="76200" y="76200"/>
                </a:moveTo>
                <a:lnTo>
                  <a:pt x="38100" y="0"/>
                </a:lnTo>
                <a:lnTo>
                  <a:pt x="0" y="76200"/>
                </a:lnTo>
                <a:lnTo>
                  <a:pt x="25133" y="76200"/>
                </a:lnTo>
                <a:lnTo>
                  <a:pt x="25133" y="64008"/>
                </a:lnTo>
                <a:lnTo>
                  <a:pt x="50279" y="64008"/>
                </a:lnTo>
                <a:lnTo>
                  <a:pt x="50279" y="76200"/>
                </a:lnTo>
                <a:lnTo>
                  <a:pt x="76200" y="76200"/>
                </a:lnTo>
                <a:close/>
              </a:path>
              <a:path w="76200" h="360679">
                <a:moveTo>
                  <a:pt x="50279" y="76200"/>
                </a:moveTo>
                <a:lnTo>
                  <a:pt x="50279" y="64008"/>
                </a:lnTo>
                <a:lnTo>
                  <a:pt x="25133" y="64008"/>
                </a:lnTo>
                <a:lnTo>
                  <a:pt x="25133" y="76200"/>
                </a:lnTo>
                <a:lnTo>
                  <a:pt x="50279" y="76200"/>
                </a:lnTo>
                <a:close/>
              </a:path>
              <a:path w="76200" h="360679">
                <a:moveTo>
                  <a:pt x="50279" y="360425"/>
                </a:moveTo>
                <a:lnTo>
                  <a:pt x="50279" y="76200"/>
                </a:lnTo>
                <a:lnTo>
                  <a:pt x="25133" y="76200"/>
                </a:lnTo>
                <a:lnTo>
                  <a:pt x="25133" y="360425"/>
                </a:lnTo>
                <a:lnTo>
                  <a:pt x="50279" y="360425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333117" y="4166615"/>
            <a:ext cx="76200" cy="360680"/>
          </a:xfrm>
          <a:custGeom>
            <a:avLst/>
            <a:gdLst/>
            <a:ahLst/>
            <a:cxnLst/>
            <a:rect l="l" t="t" r="r" b="b"/>
            <a:pathLst>
              <a:path w="76200" h="360679">
                <a:moveTo>
                  <a:pt x="76200" y="76200"/>
                </a:moveTo>
                <a:lnTo>
                  <a:pt x="38100" y="0"/>
                </a:lnTo>
                <a:lnTo>
                  <a:pt x="0" y="76200"/>
                </a:lnTo>
                <a:lnTo>
                  <a:pt x="25133" y="76200"/>
                </a:lnTo>
                <a:lnTo>
                  <a:pt x="25133" y="64008"/>
                </a:lnTo>
                <a:lnTo>
                  <a:pt x="50279" y="64008"/>
                </a:lnTo>
                <a:lnTo>
                  <a:pt x="50279" y="76200"/>
                </a:lnTo>
                <a:lnTo>
                  <a:pt x="76200" y="76200"/>
                </a:lnTo>
                <a:close/>
              </a:path>
              <a:path w="76200" h="360679">
                <a:moveTo>
                  <a:pt x="50279" y="76200"/>
                </a:moveTo>
                <a:lnTo>
                  <a:pt x="50279" y="64008"/>
                </a:lnTo>
                <a:lnTo>
                  <a:pt x="25133" y="64008"/>
                </a:lnTo>
                <a:lnTo>
                  <a:pt x="25133" y="76200"/>
                </a:lnTo>
                <a:lnTo>
                  <a:pt x="50279" y="76200"/>
                </a:lnTo>
                <a:close/>
              </a:path>
              <a:path w="76200" h="360679">
                <a:moveTo>
                  <a:pt x="50279" y="360425"/>
                </a:moveTo>
                <a:lnTo>
                  <a:pt x="50279" y="76200"/>
                </a:lnTo>
                <a:lnTo>
                  <a:pt x="25133" y="76200"/>
                </a:lnTo>
                <a:lnTo>
                  <a:pt x="25133" y="360425"/>
                </a:lnTo>
                <a:lnTo>
                  <a:pt x="50279" y="360425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764396" y="4453890"/>
            <a:ext cx="76200" cy="360680"/>
          </a:xfrm>
          <a:custGeom>
            <a:avLst/>
            <a:gdLst/>
            <a:ahLst/>
            <a:cxnLst/>
            <a:rect l="l" t="t" r="r" b="b"/>
            <a:pathLst>
              <a:path w="76200" h="360679">
                <a:moveTo>
                  <a:pt x="76200" y="76200"/>
                </a:moveTo>
                <a:lnTo>
                  <a:pt x="38100" y="0"/>
                </a:lnTo>
                <a:lnTo>
                  <a:pt x="0" y="76200"/>
                </a:lnTo>
                <a:lnTo>
                  <a:pt x="25920" y="76200"/>
                </a:lnTo>
                <a:lnTo>
                  <a:pt x="25920" y="64008"/>
                </a:lnTo>
                <a:lnTo>
                  <a:pt x="51066" y="64008"/>
                </a:lnTo>
                <a:lnTo>
                  <a:pt x="51066" y="76200"/>
                </a:lnTo>
                <a:lnTo>
                  <a:pt x="76200" y="76200"/>
                </a:lnTo>
                <a:close/>
              </a:path>
              <a:path w="76200" h="360679">
                <a:moveTo>
                  <a:pt x="51066" y="76200"/>
                </a:moveTo>
                <a:lnTo>
                  <a:pt x="51066" y="64008"/>
                </a:lnTo>
                <a:lnTo>
                  <a:pt x="25920" y="64008"/>
                </a:lnTo>
                <a:lnTo>
                  <a:pt x="25920" y="76200"/>
                </a:lnTo>
                <a:lnTo>
                  <a:pt x="51066" y="76200"/>
                </a:lnTo>
                <a:close/>
              </a:path>
              <a:path w="76200" h="360679">
                <a:moveTo>
                  <a:pt x="51066" y="360425"/>
                </a:moveTo>
                <a:lnTo>
                  <a:pt x="51066" y="76200"/>
                </a:lnTo>
                <a:lnTo>
                  <a:pt x="25920" y="76200"/>
                </a:lnTo>
                <a:lnTo>
                  <a:pt x="25920" y="360425"/>
                </a:lnTo>
                <a:lnTo>
                  <a:pt x="51066" y="360425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333117" y="5391150"/>
            <a:ext cx="76200" cy="360680"/>
          </a:xfrm>
          <a:custGeom>
            <a:avLst/>
            <a:gdLst/>
            <a:ahLst/>
            <a:cxnLst/>
            <a:rect l="l" t="t" r="r" b="b"/>
            <a:pathLst>
              <a:path w="76200" h="360679">
                <a:moveTo>
                  <a:pt x="76200" y="76200"/>
                </a:moveTo>
                <a:lnTo>
                  <a:pt x="38100" y="0"/>
                </a:lnTo>
                <a:lnTo>
                  <a:pt x="0" y="76200"/>
                </a:lnTo>
                <a:lnTo>
                  <a:pt x="25133" y="76200"/>
                </a:lnTo>
                <a:lnTo>
                  <a:pt x="25133" y="63246"/>
                </a:lnTo>
                <a:lnTo>
                  <a:pt x="50279" y="63246"/>
                </a:lnTo>
                <a:lnTo>
                  <a:pt x="50279" y="76200"/>
                </a:lnTo>
                <a:lnTo>
                  <a:pt x="76200" y="76200"/>
                </a:lnTo>
                <a:close/>
              </a:path>
              <a:path w="76200" h="360679">
                <a:moveTo>
                  <a:pt x="50279" y="76200"/>
                </a:moveTo>
                <a:lnTo>
                  <a:pt x="50279" y="63246"/>
                </a:lnTo>
                <a:lnTo>
                  <a:pt x="25133" y="63246"/>
                </a:lnTo>
                <a:lnTo>
                  <a:pt x="25133" y="76200"/>
                </a:lnTo>
                <a:lnTo>
                  <a:pt x="50279" y="76200"/>
                </a:lnTo>
                <a:close/>
              </a:path>
              <a:path w="76200" h="360679">
                <a:moveTo>
                  <a:pt x="50279" y="360425"/>
                </a:moveTo>
                <a:lnTo>
                  <a:pt x="50279" y="76200"/>
                </a:lnTo>
                <a:lnTo>
                  <a:pt x="25133" y="76200"/>
                </a:lnTo>
                <a:lnTo>
                  <a:pt x="25133" y="360425"/>
                </a:lnTo>
                <a:lnTo>
                  <a:pt x="50279" y="360425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909177" y="5751576"/>
            <a:ext cx="76200" cy="360045"/>
          </a:xfrm>
          <a:custGeom>
            <a:avLst/>
            <a:gdLst/>
            <a:ahLst/>
            <a:cxnLst/>
            <a:rect l="l" t="t" r="r" b="b"/>
            <a:pathLst>
              <a:path w="76200" h="360045">
                <a:moveTo>
                  <a:pt x="76200" y="76200"/>
                </a:moveTo>
                <a:lnTo>
                  <a:pt x="38100" y="0"/>
                </a:lnTo>
                <a:lnTo>
                  <a:pt x="0" y="76200"/>
                </a:lnTo>
                <a:lnTo>
                  <a:pt x="25146" y="76200"/>
                </a:lnTo>
                <a:lnTo>
                  <a:pt x="25146" y="63246"/>
                </a:lnTo>
                <a:lnTo>
                  <a:pt x="51053" y="63246"/>
                </a:lnTo>
                <a:lnTo>
                  <a:pt x="51053" y="76200"/>
                </a:lnTo>
                <a:lnTo>
                  <a:pt x="76200" y="76200"/>
                </a:lnTo>
                <a:close/>
              </a:path>
              <a:path w="76200" h="360045">
                <a:moveTo>
                  <a:pt x="51053" y="76200"/>
                </a:moveTo>
                <a:lnTo>
                  <a:pt x="51053" y="63246"/>
                </a:lnTo>
                <a:lnTo>
                  <a:pt x="25146" y="63246"/>
                </a:lnTo>
                <a:lnTo>
                  <a:pt x="25146" y="76200"/>
                </a:lnTo>
                <a:lnTo>
                  <a:pt x="51053" y="76200"/>
                </a:lnTo>
                <a:close/>
              </a:path>
              <a:path w="76200" h="360045">
                <a:moveTo>
                  <a:pt x="51053" y="359663"/>
                </a:moveTo>
                <a:lnTo>
                  <a:pt x="51053" y="76200"/>
                </a:lnTo>
                <a:lnTo>
                  <a:pt x="25146" y="76200"/>
                </a:lnTo>
                <a:lnTo>
                  <a:pt x="25146" y="359663"/>
                </a:lnTo>
                <a:lnTo>
                  <a:pt x="51053" y="359663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96451" y="5462015"/>
            <a:ext cx="76200" cy="360680"/>
          </a:xfrm>
          <a:custGeom>
            <a:avLst/>
            <a:gdLst/>
            <a:ahLst/>
            <a:cxnLst/>
            <a:rect l="l" t="t" r="r" b="b"/>
            <a:pathLst>
              <a:path w="76200" h="360679">
                <a:moveTo>
                  <a:pt x="76200" y="76200"/>
                </a:moveTo>
                <a:lnTo>
                  <a:pt x="38100" y="0"/>
                </a:lnTo>
                <a:lnTo>
                  <a:pt x="0" y="76200"/>
                </a:lnTo>
                <a:lnTo>
                  <a:pt x="25146" y="76200"/>
                </a:lnTo>
                <a:lnTo>
                  <a:pt x="25146" y="64008"/>
                </a:lnTo>
                <a:lnTo>
                  <a:pt x="51053" y="64008"/>
                </a:lnTo>
                <a:lnTo>
                  <a:pt x="51053" y="76200"/>
                </a:lnTo>
                <a:lnTo>
                  <a:pt x="76200" y="76200"/>
                </a:lnTo>
                <a:close/>
              </a:path>
              <a:path w="76200" h="360679">
                <a:moveTo>
                  <a:pt x="51053" y="76200"/>
                </a:moveTo>
                <a:lnTo>
                  <a:pt x="51053" y="64008"/>
                </a:lnTo>
                <a:lnTo>
                  <a:pt x="25146" y="64008"/>
                </a:lnTo>
                <a:lnTo>
                  <a:pt x="25146" y="76200"/>
                </a:lnTo>
                <a:lnTo>
                  <a:pt x="51053" y="76200"/>
                </a:lnTo>
                <a:close/>
              </a:path>
              <a:path w="76200" h="360679">
                <a:moveTo>
                  <a:pt x="51053" y="360425"/>
                </a:moveTo>
                <a:lnTo>
                  <a:pt x="51053" y="76200"/>
                </a:lnTo>
                <a:lnTo>
                  <a:pt x="25146" y="76200"/>
                </a:lnTo>
                <a:lnTo>
                  <a:pt x="25146" y="360425"/>
                </a:lnTo>
                <a:lnTo>
                  <a:pt x="51053" y="360425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324991" y="5030723"/>
            <a:ext cx="76200" cy="360680"/>
          </a:xfrm>
          <a:custGeom>
            <a:avLst/>
            <a:gdLst/>
            <a:ahLst/>
            <a:cxnLst/>
            <a:rect l="l" t="t" r="r" b="b"/>
            <a:pathLst>
              <a:path w="76200" h="360679">
                <a:moveTo>
                  <a:pt x="76200" y="76200"/>
                </a:moveTo>
                <a:lnTo>
                  <a:pt x="38100" y="0"/>
                </a:lnTo>
                <a:lnTo>
                  <a:pt x="0" y="76200"/>
                </a:lnTo>
                <a:lnTo>
                  <a:pt x="25133" y="76200"/>
                </a:lnTo>
                <a:lnTo>
                  <a:pt x="25133" y="63246"/>
                </a:lnTo>
                <a:lnTo>
                  <a:pt x="50279" y="63246"/>
                </a:lnTo>
                <a:lnTo>
                  <a:pt x="50279" y="76200"/>
                </a:lnTo>
                <a:lnTo>
                  <a:pt x="76200" y="76200"/>
                </a:lnTo>
                <a:close/>
              </a:path>
              <a:path w="76200" h="360679">
                <a:moveTo>
                  <a:pt x="50279" y="76200"/>
                </a:moveTo>
                <a:lnTo>
                  <a:pt x="50279" y="63246"/>
                </a:lnTo>
                <a:lnTo>
                  <a:pt x="25133" y="63246"/>
                </a:lnTo>
                <a:lnTo>
                  <a:pt x="25133" y="76200"/>
                </a:lnTo>
                <a:lnTo>
                  <a:pt x="50279" y="76200"/>
                </a:lnTo>
                <a:close/>
              </a:path>
              <a:path w="76200" h="360679">
                <a:moveTo>
                  <a:pt x="50279" y="360425"/>
                </a:moveTo>
                <a:lnTo>
                  <a:pt x="50279" y="76200"/>
                </a:lnTo>
                <a:lnTo>
                  <a:pt x="25133" y="76200"/>
                </a:lnTo>
                <a:lnTo>
                  <a:pt x="25133" y="360425"/>
                </a:lnTo>
                <a:lnTo>
                  <a:pt x="50279" y="360425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972691" y="6038850"/>
            <a:ext cx="76200" cy="360680"/>
          </a:xfrm>
          <a:custGeom>
            <a:avLst/>
            <a:gdLst/>
            <a:ahLst/>
            <a:cxnLst/>
            <a:rect l="l" t="t" r="r" b="b"/>
            <a:pathLst>
              <a:path w="76200" h="360679">
                <a:moveTo>
                  <a:pt x="76200" y="76200"/>
                </a:moveTo>
                <a:lnTo>
                  <a:pt x="38100" y="0"/>
                </a:lnTo>
                <a:lnTo>
                  <a:pt x="0" y="76200"/>
                </a:lnTo>
                <a:lnTo>
                  <a:pt x="25133" y="76200"/>
                </a:lnTo>
                <a:lnTo>
                  <a:pt x="25133" y="63246"/>
                </a:lnTo>
                <a:lnTo>
                  <a:pt x="50279" y="63246"/>
                </a:lnTo>
                <a:lnTo>
                  <a:pt x="50279" y="76200"/>
                </a:lnTo>
                <a:lnTo>
                  <a:pt x="76200" y="76200"/>
                </a:lnTo>
                <a:close/>
              </a:path>
              <a:path w="76200" h="360679">
                <a:moveTo>
                  <a:pt x="50279" y="76200"/>
                </a:moveTo>
                <a:lnTo>
                  <a:pt x="50279" y="63246"/>
                </a:lnTo>
                <a:lnTo>
                  <a:pt x="25133" y="63246"/>
                </a:lnTo>
                <a:lnTo>
                  <a:pt x="25133" y="76200"/>
                </a:lnTo>
                <a:lnTo>
                  <a:pt x="50279" y="76200"/>
                </a:lnTo>
                <a:close/>
              </a:path>
              <a:path w="76200" h="360679">
                <a:moveTo>
                  <a:pt x="50279" y="360425"/>
                </a:moveTo>
                <a:lnTo>
                  <a:pt x="50279" y="76200"/>
                </a:lnTo>
                <a:lnTo>
                  <a:pt x="25133" y="76200"/>
                </a:lnTo>
                <a:lnTo>
                  <a:pt x="25133" y="360425"/>
                </a:lnTo>
                <a:lnTo>
                  <a:pt x="50279" y="360425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685417" y="5463540"/>
            <a:ext cx="76200" cy="360680"/>
          </a:xfrm>
          <a:custGeom>
            <a:avLst/>
            <a:gdLst/>
            <a:ahLst/>
            <a:cxnLst/>
            <a:rect l="l" t="t" r="r" b="b"/>
            <a:pathLst>
              <a:path w="76200" h="360679">
                <a:moveTo>
                  <a:pt x="76200" y="76200"/>
                </a:moveTo>
                <a:lnTo>
                  <a:pt x="38100" y="0"/>
                </a:lnTo>
                <a:lnTo>
                  <a:pt x="0" y="76200"/>
                </a:lnTo>
                <a:lnTo>
                  <a:pt x="25133" y="76200"/>
                </a:lnTo>
                <a:lnTo>
                  <a:pt x="25133" y="64008"/>
                </a:lnTo>
                <a:lnTo>
                  <a:pt x="50279" y="64008"/>
                </a:lnTo>
                <a:lnTo>
                  <a:pt x="50279" y="76200"/>
                </a:lnTo>
                <a:lnTo>
                  <a:pt x="76200" y="76200"/>
                </a:lnTo>
                <a:close/>
              </a:path>
              <a:path w="76200" h="360679">
                <a:moveTo>
                  <a:pt x="50279" y="76200"/>
                </a:moveTo>
                <a:lnTo>
                  <a:pt x="50279" y="64008"/>
                </a:lnTo>
                <a:lnTo>
                  <a:pt x="25133" y="64008"/>
                </a:lnTo>
                <a:lnTo>
                  <a:pt x="25133" y="76200"/>
                </a:lnTo>
                <a:lnTo>
                  <a:pt x="50279" y="76200"/>
                </a:lnTo>
                <a:close/>
              </a:path>
              <a:path w="76200" h="360679">
                <a:moveTo>
                  <a:pt x="50279" y="360425"/>
                </a:moveTo>
                <a:lnTo>
                  <a:pt x="50279" y="76200"/>
                </a:lnTo>
                <a:lnTo>
                  <a:pt x="25133" y="76200"/>
                </a:lnTo>
                <a:lnTo>
                  <a:pt x="25133" y="360425"/>
                </a:lnTo>
                <a:lnTo>
                  <a:pt x="50279" y="360425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3" name="object 3">
            <a:hlinkClick r:id="rId3" action="ppaction://hlinksldjump"/>
          </p:cNvPr>
          <p:cNvSpPr/>
          <p:nvPr/>
        </p:nvSpPr>
        <p:spPr>
          <a:xfrm>
            <a:off x="8699500" y="6124575"/>
            <a:ext cx="647700" cy="476250"/>
          </a:xfrm>
          <a:custGeom>
            <a:avLst/>
            <a:gdLst/>
            <a:ahLst/>
            <a:cxnLst/>
            <a:rect l="l" t="t" r="r" b="b"/>
            <a:pathLst>
              <a:path w="647700" h="476250">
                <a:moveTo>
                  <a:pt x="0" y="0"/>
                </a:moveTo>
                <a:lnTo>
                  <a:pt x="0" y="476250"/>
                </a:lnTo>
                <a:lnTo>
                  <a:pt x="647700" y="476250"/>
                </a:lnTo>
                <a:lnTo>
                  <a:pt x="647700" y="0"/>
                </a:lnTo>
                <a:lnTo>
                  <a:pt x="0" y="0"/>
                </a:lnTo>
                <a:close/>
              </a:path>
            </a:pathLst>
          </a:custGeom>
          <a:solidFill>
            <a:srgbClr val="99CC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4" name="object 8">
            <a:hlinkClick r:id="rId3" action="ppaction://hlinksldjump"/>
          </p:cNvPr>
          <p:cNvSpPr/>
          <p:nvPr/>
        </p:nvSpPr>
        <p:spPr>
          <a:xfrm>
            <a:off x="8949436" y="6213729"/>
            <a:ext cx="223520" cy="298450"/>
          </a:xfrm>
          <a:custGeom>
            <a:avLst/>
            <a:gdLst/>
            <a:ahLst/>
            <a:cxnLst/>
            <a:rect l="l" t="t" r="r" b="b"/>
            <a:pathLst>
              <a:path w="223520" h="298450">
                <a:moveTo>
                  <a:pt x="223266" y="297942"/>
                </a:moveTo>
                <a:lnTo>
                  <a:pt x="223266" y="0"/>
                </a:lnTo>
                <a:lnTo>
                  <a:pt x="0" y="149351"/>
                </a:lnTo>
                <a:lnTo>
                  <a:pt x="223266" y="297942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5" name="object 9">
            <a:hlinkClick r:id="rId3" action="ppaction://hlinksldjump"/>
          </p:cNvPr>
          <p:cNvSpPr/>
          <p:nvPr/>
        </p:nvSpPr>
        <p:spPr>
          <a:xfrm>
            <a:off x="8893416" y="6213729"/>
            <a:ext cx="0" cy="298450"/>
          </a:xfrm>
          <a:custGeom>
            <a:avLst/>
            <a:gdLst/>
            <a:ahLst/>
            <a:cxnLst/>
            <a:rect l="l" t="t" r="r" b="b"/>
            <a:pathLst>
              <a:path h="298450">
                <a:moveTo>
                  <a:pt x="0" y="0"/>
                </a:moveTo>
                <a:lnTo>
                  <a:pt x="0" y="297942"/>
                </a:lnTo>
              </a:path>
            </a:pathLst>
          </a:custGeom>
          <a:ln w="38608">
            <a:solidFill>
              <a:srgbClr val="5D7B01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9887" rIns="0" bIns="0" rtlCol="0">
            <a:spAutoFit/>
          </a:bodyPr>
          <a:lstStyle/>
          <a:p>
            <a:pPr marL="2430780">
              <a:lnSpc>
                <a:spcPts val="5235"/>
              </a:lnSpc>
            </a:pPr>
            <a:r>
              <a:rPr spc="-25" dirty="0"/>
              <a:t>Leaching</a:t>
            </a:r>
          </a:p>
        </p:txBody>
      </p:sp>
      <p:sp>
        <p:nvSpPr>
          <p:cNvPr id="4" name="object 4"/>
          <p:cNvSpPr/>
          <p:nvPr/>
        </p:nvSpPr>
        <p:spPr>
          <a:xfrm>
            <a:off x="8660015" y="6441947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0"/>
                </a:moveTo>
                <a:lnTo>
                  <a:pt x="0" y="0"/>
                </a:lnTo>
                <a:lnTo>
                  <a:pt x="29705" y="29717"/>
                </a:lnTo>
                <a:lnTo>
                  <a:pt x="617982" y="29717"/>
                </a:lnTo>
                <a:lnTo>
                  <a:pt x="647700" y="0"/>
                </a:lnTo>
                <a:close/>
              </a:path>
            </a:pathLst>
          </a:custGeom>
          <a:solidFill>
            <a:srgbClr val="ADD63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660015" y="6441947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05" y="446532"/>
                </a:moveTo>
                <a:lnTo>
                  <a:pt x="29705" y="29717"/>
                </a:lnTo>
                <a:lnTo>
                  <a:pt x="0" y="0"/>
                </a:lnTo>
                <a:lnTo>
                  <a:pt x="0" y="476250"/>
                </a:lnTo>
                <a:lnTo>
                  <a:pt x="29705" y="446532"/>
                </a:lnTo>
                <a:close/>
              </a:path>
            </a:pathLst>
          </a:custGeom>
          <a:solidFill>
            <a:srgbClr val="C2E1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660015" y="6888480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29718"/>
                </a:moveTo>
                <a:lnTo>
                  <a:pt x="617982" y="0"/>
                </a:lnTo>
                <a:lnTo>
                  <a:pt x="29705" y="0"/>
                </a:lnTo>
                <a:lnTo>
                  <a:pt x="0" y="29718"/>
                </a:lnTo>
                <a:lnTo>
                  <a:pt x="647700" y="29718"/>
                </a:lnTo>
                <a:close/>
              </a:path>
            </a:pathLst>
          </a:custGeom>
          <a:solidFill>
            <a:srgbClr val="7BA4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277998" y="6441947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17" y="476250"/>
                </a:moveTo>
                <a:lnTo>
                  <a:pt x="29717" y="0"/>
                </a:lnTo>
                <a:lnTo>
                  <a:pt x="0" y="29717"/>
                </a:lnTo>
                <a:lnTo>
                  <a:pt x="0" y="446532"/>
                </a:lnTo>
                <a:lnTo>
                  <a:pt x="29717" y="476250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243469" y="3057144"/>
            <a:ext cx="3527298" cy="24726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7155" marR="516255">
              <a:lnSpc>
                <a:spcPct val="101699"/>
              </a:lnSpc>
            </a:pPr>
            <a:r>
              <a:rPr spc="-20" dirty="0"/>
              <a:t>Whereve</a:t>
            </a:r>
            <a:r>
              <a:rPr spc="-10" dirty="0"/>
              <a:t>r </a:t>
            </a:r>
            <a:r>
              <a:rPr spc="-15" dirty="0"/>
              <a:t>rainfal</a:t>
            </a:r>
            <a:r>
              <a:rPr spc="-10" dirty="0"/>
              <a:t>l </a:t>
            </a:r>
            <a:r>
              <a:rPr spc="-20" dirty="0"/>
              <a:t>exceed</a:t>
            </a:r>
            <a:r>
              <a:rPr spc="-15" dirty="0"/>
              <a:t>s</a:t>
            </a:r>
            <a:r>
              <a:rPr spc="-10" dirty="0"/>
              <a:t> </a:t>
            </a:r>
            <a:r>
              <a:rPr spc="-20" dirty="0"/>
              <a:t>e</a:t>
            </a:r>
            <a:r>
              <a:rPr spc="0" dirty="0"/>
              <a:t>v</a:t>
            </a:r>
            <a:r>
              <a:rPr spc="-20" dirty="0"/>
              <a:t>aporatio</a:t>
            </a:r>
            <a:r>
              <a:rPr spc="-15" dirty="0"/>
              <a:t>n</a:t>
            </a:r>
            <a:r>
              <a:rPr spc="-10" dirty="0"/>
              <a:t> </a:t>
            </a:r>
            <a:r>
              <a:rPr spc="-20" dirty="0"/>
              <a:t>an</a:t>
            </a:r>
            <a:r>
              <a:rPr spc="-15" dirty="0"/>
              <a:t>d</a:t>
            </a:r>
            <a:r>
              <a:rPr spc="-10" dirty="0"/>
              <a:t> </a:t>
            </a:r>
            <a:r>
              <a:rPr spc="-15" dirty="0"/>
              <a:t>there</a:t>
            </a:r>
            <a:r>
              <a:rPr spc="-10" dirty="0"/>
              <a:t> </a:t>
            </a:r>
            <a:r>
              <a:rPr spc="-15" dirty="0"/>
              <a:t>is</a:t>
            </a:r>
            <a:r>
              <a:rPr spc="-10" dirty="0"/>
              <a:t> </a:t>
            </a:r>
            <a:r>
              <a:rPr spc="-15" dirty="0"/>
              <a:t>free</a:t>
            </a:r>
            <a:r>
              <a:rPr spc="-20" dirty="0"/>
              <a:t> downwar</a:t>
            </a:r>
            <a:r>
              <a:rPr spc="-15" dirty="0"/>
              <a:t>d</a:t>
            </a:r>
            <a:r>
              <a:rPr spc="-10" dirty="0"/>
              <a:t> </a:t>
            </a:r>
            <a:r>
              <a:rPr spc="-20" dirty="0"/>
              <a:t>movemen</a:t>
            </a:r>
            <a:r>
              <a:rPr spc="-10" dirty="0"/>
              <a:t>t </a:t>
            </a:r>
            <a:r>
              <a:rPr spc="-20" dirty="0"/>
              <a:t>o</a:t>
            </a:r>
            <a:r>
              <a:rPr spc="-10" dirty="0"/>
              <a:t>f </a:t>
            </a:r>
            <a:r>
              <a:rPr spc="-20" dirty="0"/>
              <a:t>wate</a:t>
            </a:r>
            <a:r>
              <a:rPr spc="-10" dirty="0"/>
              <a:t>r </a:t>
            </a:r>
            <a:r>
              <a:rPr spc="-20" dirty="0"/>
              <a:t>throug</a:t>
            </a:r>
            <a:r>
              <a:rPr spc="-15" dirty="0"/>
              <a:t>h</a:t>
            </a:r>
            <a:r>
              <a:rPr spc="-10" dirty="0"/>
              <a:t> </a:t>
            </a:r>
            <a:r>
              <a:rPr spc="-15" dirty="0"/>
              <a:t>the</a:t>
            </a:r>
            <a:r>
              <a:rPr spc="-10" dirty="0"/>
              <a:t> </a:t>
            </a:r>
            <a:r>
              <a:rPr spc="-15" dirty="0"/>
              <a:t>soi</a:t>
            </a:r>
            <a:r>
              <a:rPr spc="-10" dirty="0"/>
              <a:t>l </a:t>
            </a:r>
            <a:r>
              <a:rPr spc="-20" dirty="0"/>
              <a:t>por</a:t>
            </a:r>
            <a:r>
              <a:rPr spc="-15" dirty="0"/>
              <a:t>e</a:t>
            </a:r>
            <a:r>
              <a:rPr spc="-10" dirty="0"/>
              <a:t> </a:t>
            </a:r>
            <a:r>
              <a:rPr spc="-20" dirty="0"/>
              <a:t>system,</a:t>
            </a:r>
            <a:r>
              <a:rPr spc="-15" dirty="0"/>
              <a:t> soluble</a:t>
            </a:r>
            <a:r>
              <a:rPr spc="-5" dirty="0"/>
              <a:t> </a:t>
            </a:r>
            <a:r>
              <a:rPr spc="-20" dirty="0"/>
              <a:t>mineral</a:t>
            </a:r>
            <a:r>
              <a:rPr spc="-15" dirty="0"/>
              <a:t>s</a:t>
            </a:r>
            <a:r>
              <a:rPr spc="-5" dirty="0"/>
              <a:t> </a:t>
            </a:r>
            <a:r>
              <a:rPr spc="-20" dirty="0"/>
              <a:t>ar</a:t>
            </a:r>
            <a:r>
              <a:rPr spc="-15" dirty="0"/>
              <a:t>e</a:t>
            </a:r>
            <a:r>
              <a:rPr spc="-5" dirty="0"/>
              <a:t> </a:t>
            </a:r>
            <a:r>
              <a:rPr spc="-20" dirty="0"/>
              <a:t>leache</a:t>
            </a:r>
            <a:r>
              <a:rPr spc="-15" dirty="0"/>
              <a:t>d</a:t>
            </a:r>
            <a:r>
              <a:rPr spc="-5" dirty="0"/>
              <a:t> </a:t>
            </a:r>
            <a:r>
              <a:rPr spc="-20" dirty="0"/>
              <a:t>o</a:t>
            </a:r>
            <a:r>
              <a:rPr spc="-10" dirty="0"/>
              <a:t>r</a:t>
            </a:r>
            <a:r>
              <a:rPr spc="-5" dirty="0"/>
              <a:t> </a:t>
            </a:r>
            <a:r>
              <a:rPr spc="-20" dirty="0"/>
              <a:t>remove</a:t>
            </a:r>
            <a:r>
              <a:rPr spc="-15" dirty="0"/>
              <a:t>d</a:t>
            </a:r>
            <a:r>
              <a:rPr spc="-5" dirty="0"/>
              <a:t> </a:t>
            </a:r>
            <a:r>
              <a:rPr spc="-15" dirty="0"/>
              <a:t>fro</a:t>
            </a:r>
            <a:r>
              <a:rPr spc="-20" dirty="0"/>
              <a:t>m</a:t>
            </a:r>
            <a:r>
              <a:rPr spc="-5" dirty="0"/>
              <a:t> </a:t>
            </a:r>
            <a:r>
              <a:rPr spc="-15" dirty="0"/>
              <a:t>the</a:t>
            </a:r>
            <a:r>
              <a:rPr spc="-5" dirty="0"/>
              <a:t> </a:t>
            </a:r>
            <a:r>
              <a:rPr spc="-15" dirty="0"/>
              <a:t>soi</a:t>
            </a:r>
            <a:r>
              <a:rPr spc="-10" dirty="0"/>
              <a:t>l</a:t>
            </a:r>
            <a:r>
              <a:rPr spc="-5" dirty="0"/>
              <a:t> </a:t>
            </a:r>
            <a:r>
              <a:rPr spc="-15" dirty="0"/>
              <a:t>profile.</a:t>
            </a:r>
          </a:p>
          <a:p>
            <a:pPr marL="3984625" marR="6350">
              <a:lnSpc>
                <a:spcPct val="100800"/>
              </a:lnSpc>
              <a:spcBef>
                <a:spcPts val="1445"/>
              </a:spcBef>
            </a:pPr>
            <a:r>
              <a:rPr sz="2200" dirty="0"/>
              <a:t>Continual leaching tends to impoverish the upper mineral horizons by removal of basic cations (cations are ions having a a positive electrical</a:t>
            </a:r>
            <a:r>
              <a:rPr sz="2200" spc="-5" dirty="0"/>
              <a:t> </a:t>
            </a:r>
            <a:r>
              <a:rPr sz="2200" dirty="0"/>
              <a:t>charge</a:t>
            </a:r>
            <a:r>
              <a:rPr sz="2200" spc="5" dirty="0"/>
              <a:t> </a:t>
            </a:r>
            <a:r>
              <a:rPr sz="2200" dirty="0"/>
              <a:t>e.g.</a:t>
            </a:r>
            <a:r>
              <a:rPr sz="2200" spc="-5" dirty="0"/>
              <a:t> </a:t>
            </a:r>
            <a:r>
              <a:rPr sz="2200" dirty="0"/>
              <a:t>Ca</a:t>
            </a:r>
            <a:r>
              <a:rPr sz="2250" spc="-7" baseline="25925" dirty="0"/>
              <a:t>2</a:t>
            </a:r>
            <a:r>
              <a:rPr sz="2250" spc="7" baseline="25925" dirty="0"/>
              <a:t>+</a:t>
            </a:r>
            <a:r>
              <a:rPr sz="2200" spc="-5" dirty="0"/>
              <a:t>).</a:t>
            </a:r>
            <a:endParaRPr sz="2200"/>
          </a:p>
          <a:p>
            <a:pPr marL="3984625" marR="226060">
              <a:lnSpc>
                <a:spcPct val="100000"/>
              </a:lnSpc>
              <a:spcBef>
                <a:spcPts val="1830"/>
              </a:spcBef>
            </a:pPr>
            <a:r>
              <a:rPr sz="2200" dirty="0"/>
              <a:t>Leaching</a:t>
            </a:r>
            <a:r>
              <a:rPr sz="2200" spc="-5" dirty="0"/>
              <a:t> </a:t>
            </a:r>
            <a:r>
              <a:rPr sz="2200" dirty="0"/>
              <a:t>is</a:t>
            </a:r>
            <a:r>
              <a:rPr sz="2200" spc="-5" dirty="0"/>
              <a:t> </a:t>
            </a:r>
            <a:r>
              <a:rPr sz="2200" dirty="0"/>
              <a:t>most</a:t>
            </a:r>
            <a:r>
              <a:rPr sz="2200" spc="-5" dirty="0"/>
              <a:t> </a:t>
            </a:r>
            <a:r>
              <a:rPr sz="2200" dirty="0"/>
              <a:t>active</a:t>
            </a:r>
            <a:r>
              <a:rPr sz="2200" spc="-5" dirty="0"/>
              <a:t> </a:t>
            </a:r>
            <a:r>
              <a:rPr sz="2200" dirty="0"/>
              <a:t>in</a:t>
            </a:r>
            <a:r>
              <a:rPr sz="2200" spc="-5" dirty="0"/>
              <a:t> </a:t>
            </a:r>
            <a:r>
              <a:rPr sz="2200" dirty="0"/>
              <a:t>sandy soils</a:t>
            </a:r>
            <a:r>
              <a:rPr sz="2200" spc="-5" dirty="0"/>
              <a:t> </a:t>
            </a:r>
            <a:r>
              <a:rPr sz="2200" dirty="0"/>
              <a:t>with</a:t>
            </a:r>
            <a:r>
              <a:rPr sz="2200" spc="-5" dirty="0"/>
              <a:t> </a:t>
            </a:r>
            <a:r>
              <a:rPr sz="2200" dirty="0"/>
              <a:t>high</a:t>
            </a:r>
            <a:r>
              <a:rPr sz="2200" spc="-5" dirty="0"/>
              <a:t> </a:t>
            </a:r>
            <a:r>
              <a:rPr sz="2200" dirty="0"/>
              <a:t>porosity</a:t>
            </a:r>
            <a:r>
              <a:rPr sz="2200" spc="-5" dirty="0"/>
              <a:t> </a:t>
            </a:r>
            <a:r>
              <a:rPr sz="2200" dirty="0"/>
              <a:t>and</a:t>
            </a:r>
            <a:r>
              <a:rPr sz="2200" spc="-5" dirty="0"/>
              <a:t> </a:t>
            </a:r>
            <a:r>
              <a:rPr sz="2200" dirty="0"/>
              <a:t>is</a:t>
            </a:r>
            <a:r>
              <a:rPr sz="2200" spc="-5" dirty="0"/>
              <a:t> </a:t>
            </a:r>
            <a:r>
              <a:rPr sz="2200" dirty="0"/>
              <a:t>least</a:t>
            </a:r>
            <a:endParaRPr sz="2200"/>
          </a:p>
        </p:txBody>
      </p:sp>
      <p:sp>
        <p:nvSpPr>
          <p:cNvPr id="12" name="object 12"/>
          <p:cNvSpPr txBox="1"/>
          <p:nvPr/>
        </p:nvSpPr>
        <p:spPr>
          <a:xfrm>
            <a:off x="5065918" y="5581912"/>
            <a:ext cx="4332605" cy="6800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sz="2200" dirty="0">
                <a:latin typeface="Arial"/>
                <a:cs typeface="Arial"/>
              </a:rPr>
              <a:t>in fine-textured soils such as clays which have restricted pore spaces.</a:t>
            </a:r>
            <a:endParaRPr sz="22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99919" y="5689600"/>
            <a:ext cx="3285490" cy="649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6350" indent="-1270" algn="ctr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A soil with s</a:t>
            </a:r>
            <a:r>
              <a:rPr sz="1400" spc="-25" dirty="0">
                <a:latin typeface="Arial"/>
                <a:cs typeface="Arial"/>
              </a:rPr>
              <a:t>m</a:t>
            </a:r>
            <a:r>
              <a:rPr sz="1400" spc="-5" dirty="0">
                <a:latin typeface="Arial"/>
                <a:cs typeface="Arial"/>
              </a:rPr>
              <a:t>all</a:t>
            </a:r>
            <a:r>
              <a:rPr sz="140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</a:t>
            </a:r>
            <a:r>
              <a:rPr sz="1400" dirty="0">
                <a:latin typeface="Arial"/>
                <a:cs typeface="Arial"/>
              </a:rPr>
              <a:t>o</a:t>
            </a:r>
            <a:r>
              <a:rPr sz="1400" spc="-10" dirty="0">
                <a:latin typeface="Arial"/>
                <a:cs typeface="Arial"/>
              </a:rPr>
              <a:t>i</a:t>
            </a:r>
            <a:r>
              <a:rPr sz="1400" spc="-5" dirty="0">
                <a:latin typeface="Arial"/>
                <a:cs typeface="Arial"/>
              </a:rPr>
              <a:t>l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ped</a:t>
            </a:r>
            <a:r>
              <a:rPr sz="1400" spc="-10" dirty="0">
                <a:latin typeface="Arial"/>
                <a:cs typeface="Arial"/>
              </a:rPr>
              <a:t>s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o</a:t>
            </a:r>
            <a:r>
              <a:rPr sz="1400" spc="-5" dirty="0">
                <a:latin typeface="Arial"/>
                <a:cs typeface="Arial"/>
              </a:rPr>
              <a:t>r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crumb</a:t>
            </a:r>
            <a:r>
              <a:rPr sz="1400" spc="-10" dirty="0">
                <a:latin typeface="Arial"/>
                <a:cs typeface="Arial"/>
              </a:rPr>
              <a:t>s </a:t>
            </a:r>
            <a:r>
              <a:rPr sz="1400" spc="-15" dirty="0">
                <a:latin typeface="Arial"/>
                <a:cs typeface="Arial"/>
              </a:rPr>
              <a:t>and hig</a:t>
            </a:r>
            <a:r>
              <a:rPr sz="1400" spc="-10" dirty="0">
                <a:latin typeface="Arial"/>
                <a:cs typeface="Arial"/>
              </a:rPr>
              <a:t>h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porosit</a:t>
            </a:r>
            <a:r>
              <a:rPr sz="1400" spc="-10" dirty="0">
                <a:latin typeface="Arial"/>
                <a:cs typeface="Arial"/>
              </a:rPr>
              <a:t>y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leadin</a:t>
            </a:r>
            <a:r>
              <a:rPr sz="1400" spc="-10" dirty="0">
                <a:latin typeface="Arial"/>
                <a:cs typeface="Arial"/>
              </a:rPr>
              <a:t>g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to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fre</a:t>
            </a:r>
            <a:r>
              <a:rPr sz="1400" spc="-10" dirty="0">
                <a:latin typeface="Arial"/>
                <a:cs typeface="Arial"/>
              </a:rPr>
              <a:t>e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drainag</a:t>
            </a:r>
            <a:r>
              <a:rPr sz="1400" spc="-10" dirty="0">
                <a:latin typeface="Arial"/>
                <a:cs typeface="Arial"/>
              </a:rPr>
              <a:t>e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and activ</a:t>
            </a:r>
            <a:r>
              <a:rPr sz="1400" spc="-10" dirty="0">
                <a:latin typeface="Arial"/>
                <a:cs typeface="Arial"/>
              </a:rPr>
              <a:t>e</a:t>
            </a:r>
            <a:r>
              <a:rPr sz="140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leaching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317633" y="3345941"/>
            <a:ext cx="902969" cy="2161540"/>
          </a:xfrm>
          <a:custGeom>
            <a:avLst/>
            <a:gdLst/>
            <a:ahLst/>
            <a:cxnLst/>
            <a:rect l="l" t="t" r="r" b="b"/>
            <a:pathLst>
              <a:path w="902970" h="2161540">
                <a:moveTo>
                  <a:pt x="288289" y="1879168"/>
                </a:moveTo>
                <a:lnTo>
                  <a:pt x="288289" y="1781241"/>
                </a:lnTo>
                <a:lnTo>
                  <a:pt x="285750" y="1806930"/>
                </a:lnTo>
                <a:lnTo>
                  <a:pt x="281939" y="1818643"/>
                </a:lnTo>
                <a:lnTo>
                  <a:pt x="278129" y="1830929"/>
                </a:lnTo>
                <a:lnTo>
                  <a:pt x="270510" y="1856402"/>
                </a:lnTo>
                <a:lnTo>
                  <a:pt x="265429" y="1869176"/>
                </a:lnTo>
                <a:lnTo>
                  <a:pt x="259079" y="1881701"/>
                </a:lnTo>
                <a:lnTo>
                  <a:pt x="254000" y="1893772"/>
                </a:lnTo>
                <a:lnTo>
                  <a:pt x="246379" y="1905181"/>
                </a:lnTo>
                <a:lnTo>
                  <a:pt x="240029" y="1915724"/>
                </a:lnTo>
                <a:lnTo>
                  <a:pt x="223520" y="1933386"/>
                </a:lnTo>
                <a:lnTo>
                  <a:pt x="215900" y="1937206"/>
                </a:lnTo>
                <a:lnTo>
                  <a:pt x="205739" y="1938844"/>
                </a:lnTo>
                <a:lnTo>
                  <a:pt x="194310" y="1938729"/>
                </a:lnTo>
                <a:lnTo>
                  <a:pt x="181610" y="1937290"/>
                </a:lnTo>
                <a:lnTo>
                  <a:pt x="168910" y="1934958"/>
                </a:lnTo>
                <a:lnTo>
                  <a:pt x="154939" y="1932161"/>
                </a:lnTo>
                <a:lnTo>
                  <a:pt x="140970" y="1929328"/>
                </a:lnTo>
                <a:lnTo>
                  <a:pt x="127000" y="1926889"/>
                </a:lnTo>
                <a:lnTo>
                  <a:pt x="115570" y="1925273"/>
                </a:lnTo>
                <a:lnTo>
                  <a:pt x="102870" y="1925819"/>
                </a:lnTo>
                <a:lnTo>
                  <a:pt x="91439" y="1928171"/>
                </a:lnTo>
                <a:lnTo>
                  <a:pt x="54610" y="1955906"/>
                </a:lnTo>
                <a:lnTo>
                  <a:pt x="31750" y="1990251"/>
                </a:lnTo>
                <a:lnTo>
                  <a:pt x="25400" y="2000690"/>
                </a:lnTo>
                <a:lnTo>
                  <a:pt x="10160" y="2036559"/>
                </a:lnTo>
                <a:lnTo>
                  <a:pt x="1270" y="2074478"/>
                </a:lnTo>
                <a:lnTo>
                  <a:pt x="0" y="2086510"/>
                </a:lnTo>
                <a:lnTo>
                  <a:pt x="2539" y="2108297"/>
                </a:lnTo>
                <a:lnTo>
                  <a:pt x="7620" y="2117598"/>
                </a:lnTo>
                <a:lnTo>
                  <a:pt x="7620" y="2119122"/>
                </a:lnTo>
                <a:lnTo>
                  <a:pt x="10160" y="2121408"/>
                </a:lnTo>
                <a:lnTo>
                  <a:pt x="15131" y="2126181"/>
                </a:lnTo>
                <a:lnTo>
                  <a:pt x="25400" y="2111322"/>
                </a:lnTo>
                <a:lnTo>
                  <a:pt x="25400" y="2085834"/>
                </a:lnTo>
                <a:lnTo>
                  <a:pt x="26670" y="2074953"/>
                </a:lnTo>
                <a:lnTo>
                  <a:pt x="30479" y="2062099"/>
                </a:lnTo>
                <a:lnTo>
                  <a:pt x="34289" y="2046184"/>
                </a:lnTo>
                <a:lnTo>
                  <a:pt x="60960" y="1989584"/>
                </a:lnTo>
                <a:lnTo>
                  <a:pt x="87629" y="1958314"/>
                </a:lnTo>
                <a:lnTo>
                  <a:pt x="105410" y="1950963"/>
                </a:lnTo>
                <a:lnTo>
                  <a:pt x="118110" y="1951062"/>
                </a:lnTo>
                <a:lnTo>
                  <a:pt x="134620" y="1953186"/>
                </a:lnTo>
                <a:lnTo>
                  <a:pt x="144779" y="1955550"/>
                </a:lnTo>
                <a:lnTo>
                  <a:pt x="156210" y="1958110"/>
                </a:lnTo>
                <a:lnTo>
                  <a:pt x="167639" y="1960523"/>
                </a:lnTo>
                <a:lnTo>
                  <a:pt x="180339" y="1962448"/>
                </a:lnTo>
                <a:lnTo>
                  <a:pt x="191770" y="1963541"/>
                </a:lnTo>
                <a:lnTo>
                  <a:pt x="203200" y="1963460"/>
                </a:lnTo>
                <a:lnTo>
                  <a:pt x="248920" y="1944544"/>
                </a:lnTo>
                <a:lnTo>
                  <a:pt x="262889" y="1926267"/>
                </a:lnTo>
                <a:lnTo>
                  <a:pt x="270510" y="1916093"/>
                </a:lnTo>
                <a:lnTo>
                  <a:pt x="275589" y="1905317"/>
                </a:lnTo>
                <a:lnTo>
                  <a:pt x="281939" y="1894003"/>
                </a:lnTo>
                <a:lnTo>
                  <a:pt x="287020" y="1882216"/>
                </a:lnTo>
                <a:lnTo>
                  <a:pt x="288289" y="1879168"/>
                </a:lnTo>
                <a:close/>
              </a:path>
              <a:path w="902970" h="2161540">
                <a:moveTo>
                  <a:pt x="40639" y="2154358"/>
                </a:moveTo>
                <a:lnTo>
                  <a:pt x="40639" y="2114550"/>
                </a:lnTo>
                <a:lnTo>
                  <a:pt x="22860" y="2133600"/>
                </a:lnTo>
                <a:lnTo>
                  <a:pt x="15131" y="2126181"/>
                </a:lnTo>
                <a:lnTo>
                  <a:pt x="0" y="2148078"/>
                </a:lnTo>
                <a:lnTo>
                  <a:pt x="40639" y="2154358"/>
                </a:lnTo>
                <a:close/>
              </a:path>
              <a:path w="902970" h="2161540">
                <a:moveTo>
                  <a:pt x="29210" y="2126796"/>
                </a:moveTo>
                <a:lnTo>
                  <a:pt x="29210" y="2106032"/>
                </a:lnTo>
                <a:lnTo>
                  <a:pt x="15131" y="2126181"/>
                </a:lnTo>
                <a:lnTo>
                  <a:pt x="22860" y="2133600"/>
                </a:lnTo>
                <a:lnTo>
                  <a:pt x="29210" y="2126796"/>
                </a:lnTo>
                <a:close/>
              </a:path>
              <a:path w="902970" h="2161540">
                <a:moveTo>
                  <a:pt x="29132" y="2105921"/>
                </a:moveTo>
                <a:lnTo>
                  <a:pt x="26670" y="2102358"/>
                </a:lnTo>
                <a:lnTo>
                  <a:pt x="26670" y="2095831"/>
                </a:lnTo>
                <a:lnTo>
                  <a:pt x="25400" y="2085834"/>
                </a:lnTo>
                <a:lnTo>
                  <a:pt x="25400" y="2111322"/>
                </a:lnTo>
                <a:lnTo>
                  <a:pt x="26670" y="2109484"/>
                </a:lnTo>
                <a:lnTo>
                  <a:pt x="26670" y="2102358"/>
                </a:lnTo>
                <a:lnTo>
                  <a:pt x="28746" y="2104169"/>
                </a:lnTo>
                <a:lnTo>
                  <a:pt x="28746" y="2106480"/>
                </a:lnTo>
                <a:lnTo>
                  <a:pt x="29132" y="2105921"/>
                </a:lnTo>
                <a:close/>
              </a:path>
              <a:path w="902970" h="2161540">
                <a:moveTo>
                  <a:pt x="29169" y="2105868"/>
                </a:moveTo>
                <a:lnTo>
                  <a:pt x="28746" y="2104169"/>
                </a:lnTo>
                <a:lnTo>
                  <a:pt x="26670" y="2102358"/>
                </a:lnTo>
                <a:lnTo>
                  <a:pt x="29132" y="2105921"/>
                </a:lnTo>
                <a:close/>
              </a:path>
              <a:path w="902970" h="2161540">
                <a:moveTo>
                  <a:pt x="29742" y="2105039"/>
                </a:moveTo>
                <a:lnTo>
                  <a:pt x="28746" y="2104169"/>
                </a:lnTo>
                <a:lnTo>
                  <a:pt x="29169" y="2105868"/>
                </a:lnTo>
                <a:lnTo>
                  <a:pt x="29742" y="2105039"/>
                </a:lnTo>
                <a:close/>
              </a:path>
              <a:path w="902970" h="2161540">
                <a:moveTo>
                  <a:pt x="40639" y="2114550"/>
                </a:moveTo>
                <a:lnTo>
                  <a:pt x="29742" y="2105039"/>
                </a:lnTo>
                <a:lnTo>
                  <a:pt x="29169" y="2105868"/>
                </a:lnTo>
                <a:lnTo>
                  <a:pt x="29210" y="2106032"/>
                </a:lnTo>
                <a:lnTo>
                  <a:pt x="29210" y="2126796"/>
                </a:lnTo>
                <a:lnTo>
                  <a:pt x="40639" y="2114550"/>
                </a:lnTo>
                <a:close/>
              </a:path>
              <a:path w="902970" h="2161540">
                <a:moveTo>
                  <a:pt x="83820" y="2161032"/>
                </a:moveTo>
                <a:lnTo>
                  <a:pt x="43179" y="2085594"/>
                </a:lnTo>
                <a:lnTo>
                  <a:pt x="29742" y="2105039"/>
                </a:lnTo>
                <a:lnTo>
                  <a:pt x="40639" y="2114550"/>
                </a:lnTo>
                <a:lnTo>
                  <a:pt x="40639" y="2154358"/>
                </a:lnTo>
                <a:lnTo>
                  <a:pt x="83820" y="2161032"/>
                </a:lnTo>
                <a:close/>
              </a:path>
              <a:path w="902970" h="2161540">
                <a:moveTo>
                  <a:pt x="589279" y="1381506"/>
                </a:moveTo>
                <a:lnTo>
                  <a:pt x="588010" y="1380744"/>
                </a:lnTo>
                <a:lnTo>
                  <a:pt x="588010" y="1356360"/>
                </a:lnTo>
                <a:lnTo>
                  <a:pt x="581660" y="1356360"/>
                </a:lnTo>
                <a:lnTo>
                  <a:pt x="530860" y="1396639"/>
                </a:lnTo>
                <a:lnTo>
                  <a:pt x="505460" y="1434340"/>
                </a:lnTo>
                <a:lnTo>
                  <a:pt x="499110" y="1446480"/>
                </a:lnTo>
                <a:lnTo>
                  <a:pt x="492760" y="1457628"/>
                </a:lnTo>
                <a:lnTo>
                  <a:pt x="487679" y="1467317"/>
                </a:lnTo>
                <a:lnTo>
                  <a:pt x="483870" y="1479250"/>
                </a:lnTo>
                <a:lnTo>
                  <a:pt x="463550" y="1529675"/>
                </a:lnTo>
                <a:lnTo>
                  <a:pt x="444500" y="1564219"/>
                </a:lnTo>
                <a:lnTo>
                  <a:pt x="415289" y="1589418"/>
                </a:lnTo>
                <a:lnTo>
                  <a:pt x="368300" y="1606816"/>
                </a:lnTo>
                <a:lnTo>
                  <a:pt x="355600" y="1610820"/>
                </a:lnTo>
                <a:lnTo>
                  <a:pt x="317500" y="1626263"/>
                </a:lnTo>
                <a:lnTo>
                  <a:pt x="288289" y="1652124"/>
                </a:lnTo>
                <a:lnTo>
                  <a:pt x="278129" y="1685798"/>
                </a:lnTo>
                <a:lnTo>
                  <a:pt x="278129" y="1696967"/>
                </a:lnTo>
                <a:lnTo>
                  <a:pt x="280670" y="1720015"/>
                </a:lnTo>
                <a:lnTo>
                  <a:pt x="284479" y="1743933"/>
                </a:lnTo>
                <a:lnTo>
                  <a:pt x="288289" y="1781241"/>
                </a:lnTo>
                <a:lnTo>
                  <a:pt x="288289" y="1879168"/>
                </a:lnTo>
                <a:lnTo>
                  <a:pt x="292100" y="1870023"/>
                </a:lnTo>
                <a:lnTo>
                  <a:pt x="304800" y="1827261"/>
                </a:lnTo>
                <a:lnTo>
                  <a:pt x="304800" y="1684143"/>
                </a:lnTo>
                <a:lnTo>
                  <a:pt x="306070" y="1673578"/>
                </a:lnTo>
                <a:lnTo>
                  <a:pt x="336550" y="1644325"/>
                </a:lnTo>
                <a:lnTo>
                  <a:pt x="378460" y="1629667"/>
                </a:lnTo>
                <a:lnTo>
                  <a:pt x="393700" y="1625235"/>
                </a:lnTo>
                <a:lnTo>
                  <a:pt x="406400" y="1620818"/>
                </a:lnTo>
                <a:lnTo>
                  <a:pt x="417829" y="1616290"/>
                </a:lnTo>
                <a:lnTo>
                  <a:pt x="426720" y="1611525"/>
                </a:lnTo>
                <a:lnTo>
                  <a:pt x="438150" y="1605431"/>
                </a:lnTo>
                <a:lnTo>
                  <a:pt x="472439" y="1568620"/>
                </a:lnTo>
                <a:lnTo>
                  <a:pt x="505460" y="1494595"/>
                </a:lnTo>
                <a:lnTo>
                  <a:pt x="509270" y="1482220"/>
                </a:lnTo>
                <a:lnTo>
                  <a:pt x="514350" y="1470283"/>
                </a:lnTo>
                <a:lnTo>
                  <a:pt x="519429" y="1458951"/>
                </a:lnTo>
                <a:lnTo>
                  <a:pt x="524510" y="1450509"/>
                </a:lnTo>
                <a:lnTo>
                  <a:pt x="530860" y="1439438"/>
                </a:lnTo>
                <a:lnTo>
                  <a:pt x="539750" y="1426875"/>
                </a:lnTo>
                <a:lnTo>
                  <a:pt x="548639" y="1413958"/>
                </a:lnTo>
                <a:lnTo>
                  <a:pt x="558800" y="1401825"/>
                </a:lnTo>
                <a:lnTo>
                  <a:pt x="568960" y="1391614"/>
                </a:lnTo>
                <a:lnTo>
                  <a:pt x="579120" y="1384461"/>
                </a:lnTo>
                <a:lnTo>
                  <a:pt x="585470" y="1382350"/>
                </a:lnTo>
                <a:lnTo>
                  <a:pt x="585470" y="1381506"/>
                </a:lnTo>
                <a:lnTo>
                  <a:pt x="589279" y="1381506"/>
                </a:lnTo>
                <a:close/>
              </a:path>
              <a:path w="902970" h="2161540">
                <a:moveTo>
                  <a:pt x="314960" y="1791963"/>
                </a:moveTo>
                <a:lnTo>
                  <a:pt x="314960" y="1768021"/>
                </a:lnTo>
                <a:lnTo>
                  <a:pt x="313689" y="1755724"/>
                </a:lnTo>
                <a:lnTo>
                  <a:pt x="308610" y="1731017"/>
                </a:lnTo>
                <a:lnTo>
                  <a:pt x="307339" y="1718821"/>
                </a:lnTo>
                <a:lnTo>
                  <a:pt x="304800" y="1706871"/>
                </a:lnTo>
                <a:lnTo>
                  <a:pt x="304800" y="1827261"/>
                </a:lnTo>
                <a:lnTo>
                  <a:pt x="314960" y="1791963"/>
                </a:lnTo>
                <a:close/>
              </a:path>
              <a:path w="902970" h="2161540">
                <a:moveTo>
                  <a:pt x="588010" y="1381506"/>
                </a:moveTo>
                <a:lnTo>
                  <a:pt x="585470" y="1381506"/>
                </a:lnTo>
                <a:lnTo>
                  <a:pt x="585470" y="1382350"/>
                </a:lnTo>
                <a:lnTo>
                  <a:pt x="588010" y="1381506"/>
                </a:lnTo>
                <a:close/>
              </a:path>
              <a:path w="902970" h="2161540">
                <a:moveTo>
                  <a:pt x="793750" y="1401524"/>
                </a:moveTo>
                <a:lnTo>
                  <a:pt x="793750" y="1361694"/>
                </a:lnTo>
                <a:lnTo>
                  <a:pt x="792479" y="1365504"/>
                </a:lnTo>
                <a:lnTo>
                  <a:pt x="788670" y="1371504"/>
                </a:lnTo>
                <a:lnTo>
                  <a:pt x="748029" y="1400554"/>
                </a:lnTo>
                <a:lnTo>
                  <a:pt x="704850" y="1417107"/>
                </a:lnTo>
                <a:lnTo>
                  <a:pt x="665479" y="1425644"/>
                </a:lnTo>
                <a:lnTo>
                  <a:pt x="654050" y="1426159"/>
                </a:lnTo>
                <a:lnTo>
                  <a:pt x="645160" y="1420054"/>
                </a:lnTo>
                <a:lnTo>
                  <a:pt x="637539" y="1410144"/>
                </a:lnTo>
                <a:lnTo>
                  <a:pt x="631189" y="1397982"/>
                </a:lnTo>
                <a:lnTo>
                  <a:pt x="623570" y="1385122"/>
                </a:lnTo>
                <a:lnTo>
                  <a:pt x="615950" y="1373117"/>
                </a:lnTo>
                <a:lnTo>
                  <a:pt x="607060" y="1363520"/>
                </a:lnTo>
                <a:lnTo>
                  <a:pt x="598170" y="1357884"/>
                </a:lnTo>
                <a:lnTo>
                  <a:pt x="598170" y="1357122"/>
                </a:lnTo>
                <a:lnTo>
                  <a:pt x="596900" y="1357122"/>
                </a:lnTo>
                <a:lnTo>
                  <a:pt x="594360" y="1356360"/>
                </a:lnTo>
                <a:lnTo>
                  <a:pt x="590550" y="1356360"/>
                </a:lnTo>
                <a:lnTo>
                  <a:pt x="589279" y="1355598"/>
                </a:lnTo>
                <a:lnTo>
                  <a:pt x="588010" y="1355598"/>
                </a:lnTo>
                <a:lnTo>
                  <a:pt x="588010" y="1380744"/>
                </a:lnTo>
                <a:lnTo>
                  <a:pt x="590550" y="1381506"/>
                </a:lnTo>
                <a:lnTo>
                  <a:pt x="590550" y="1382268"/>
                </a:lnTo>
                <a:lnTo>
                  <a:pt x="591820" y="1383030"/>
                </a:lnTo>
                <a:lnTo>
                  <a:pt x="594360" y="1386840"/>
                </a:lnTo>
                <a:lnTo>
                  <a:pt x="601979" y="1398745"/>
                </a:lnTo>
                <a:lnTo>
                  <a:pt x="607060" y="1408412"/>
                </a:lnTo>
                <a:lnTo>
                  <a:pt x="623570" y="1432937"/>
                </a:lnTo>
                <a:lnTo>
                  <a:pt x="632460" y="1441466"/>
                </a:lnTo>
                <a:lnTo>
                  <a:pt x="642620" y="1448176"/>
                </a:lnTo>
                <a:lnTo>
                  <a:pt x="655320" y="1452079"/>
                </a:lnTo>
                <a:lnTo>
                  <a:pt x="669289" y="1452183"/>
                </a:lnTo>
                <a:lnTo>
                  <a:pt x="679450" y="1450938"/>
                </a:lnTo>
                <a:lnTo>
                  <a:pt x="717550" y="1441067"/>
                </a:lnTo>
                <a:lnTo>
                  <a:pt x="759460" y="1423575"/>
                </a:lnTo>
                <a:lnTo>
                  <a:pt x="784860" y="1408686"/>
                </a:lnTo>
                <a:lnTo>
                  <a:pt x="793750" y="1401524"/>
                </a:lnTo>
                <a:close/>
              </a:path>
              <a:path w="902970" h="2161540">
                <a:moveTo>
                  <a:pt x="590550" y="1381506"/>
                </a:moveTo>
                <a:lnTo>
                  <a:pt x="588010" y="1380744"/>
                </a:lnTo>
                <a:lnTo>
                  <a:pt x="589279" y="1381505"/>
                </a:lnTo>
                <a:lnTo>
                  <a:pt x="590550" y="1381506"/>
                </a:lnTo>
                <a:close/>
              </a:path>
              <a:path w="902970" h="2161540">
                <a:moveTo>
                  <a:pt x="590550" y="1382268"/>
                </a:moveTo>
                <a:lnTo>
                  <a:pt x="590550" y="1381506"/>
                </a:lnTo>
                <a:lnTo>
                  <a:pt x="589279" y="1381506"/>
                </a:lnTo>
                <a:lnTo>
                  <a:pt x="590550" y="1382268"/>
                </a:lnTo>
                <a:close/>
              </a:path>
              <a:path w="902970" h="2161540">
                <a:moveTo>
                  <a:pt x="797560" y="248114"/>
                </a:moveTo>
                <a:lnTo>
                  <a:pt x="797560" y="169944"/>
                </a:lnTo>
                <a:lnTo>
                  <a:pt x="796289" y="183007"/>
                </a:lnTo>
                <a:lnTo>
                  <a:pt x="796289" y="195511"/>
                </a:lnTo>
                <a:lnTo>
                  <a:pt x="793750" y="207229"/>
                </a:lnTo>
                <a:lnTo>
                  <a:pt x="789939" y="217932"/>
                </a:lnTo>
                <a:lnTo>
                  <a:pt x="784860" y="225372"/>
                </a:lnTo>
                <a:lnTo>
                  <a:pt x="775970" y="232925"/>
                </a:lnTo>
                <a:lnTo>
                  <a:pt x="753110" y="246330"/>
                </a:lnTo>
                <a:lnTo>
                  <a:pt x="741679" y="253902"/>
                </a:lnTo>
                <a:lnTo>
                  <a:pt x="732789" y="263199"/>
                </a:lnTo>
                <a:lnTo>
                  <a:pt x="725170" y="275082"/>
                </a:lnTo>
                <a:lnTo>
                  <a:pt x="723900" y="275082"/>
                </a:lnTo>
                <a:lnTo>
                  <a:pt x="723900" y="275844"/>
                </a:lnTo>
                <a:lnTo>
                  <a:pt x="721360" y="284964"/>
                </a:lnTo>
                <a:lnTo>
                  <a:pt x="717550" y="296318"/>
                </a:lnTo>
                <a:lnTo>
                  <a:pt x="709929" y="332122"/>
                </a:lnTo>
                <a:lnTo>
                  <a:pt x="707389" y="356833"/>
                </a:lnTo>
                <a:lnTo>
                  <a:pt x="707389" y="381648"/>
                </a:lnTo>
                <a:lnTo>
                  <a:pt x="718820" y="429639"/>
                </a:lnTo>
                <a:lnTo>
                  <a:pt x="732789" y="453579"/>
                </a:lnTo>
                <a:lnTo>
                  <a:pt x="732789" y="358235"/>
                </a:lnTo>
                <a:lnTo>
                  <a:pt x="735329" y="333274"/>
                </a:lnTo>
                <a:lnTo>
                  <a:pt x="748029" y="285750"/>
                </a:lnTo>
                <a:lnTo>
                  <a:pt x="783589" y="257934"/>
                </a:lnTo>
                <a:lnTo>
                  <a:pt x="795020" y="250423"/>
                </a:lnTo>
                <a:lnTo>
                  <a:pt x="797560" y="248114"/>
                </a:lnTo>
                <a:close/>
              </a:path>
              <a:path w="902970" h="2161540">
                <a:moveTo>
                  <a:pt x="863600" y="1005258"/>
                </a:moveTo>
                <a:lnTo>
                  <a:pt x="863600" y="937955"/>
                </a:lnTo>
                <a:lnTo>
                  <a:pt x="861060" y="951187"/>
                </a:lnTo>
                <a:lnTo>
                  <a:pt x="857250" y="961967"/>
                </a:lnTo>
                <a:lnTo>
                  <a:pt x="852170" y="973523"/>
                </a:lnTo>
                <a:lnTo>
                  <a:pt x="845820" y="985451"/>
                </a:lnTo>
                <a:lnTo>
                  <a:pt x="838200" y="997343"/>
                </a:lnTo>
                <a:lnTo>
                  <a:pt x="831850" y="1008797"/>
                </a:lnTo>
                <a:lnTo>
                  <a:pt x="806450" y="1050395"/>
                </a:lnTo>
                <a:lnTo>
                  <a:pt x="763270" y="1125248"/>
                </a:lnTo>
                <a:lnTo>
                  <a:pt x="755650" y="1136555"/>
                </a:lnTo>
                <a:lnTo>
                  <a:pt x="749300" y="1148082"/>
                </a:lnTo>
                <a:lnTo>
                  <a:pt x="742950" y="1159850"/>
                </a:lnTo>
                <a:lnTo>
                  <a:pt x="736600" y="1171881"/>
                </a:lnTo>
                <a:lnTo>
                  <a:pt x="728979" y="1184197"/>
                </a:lnTo>
                <a:lnTo>
                  <a:pt x="725170" y="1196115"/>
                </a:lnTo>
                <a:lnTo>
                  <a:pt x="722629" y="1207205"/>
                </a:lnTo>
                <a:lnTo>
                  <a:pt x="721360" y="1217758"/>
                </a:lnTo>
                <a:lnTo>
                  <a:pt x="721360" y="1228066"/>
                </a:lnTo>
                <a:lnTo>
                  <a:pt x="737870" y="1272689"/>
                </a:lnTo>
                <a:lnTo>
                  <a:pt x="746760" y="1286152"/>
                </a:lnTo>
                <a:lnTo>
                  <a:pt x="746760" y="1216107"/>
                </a:lnTo>
                <a:lnTo>
                  <a:pt x="748029" y="1205253"/>
                </a:lnTo>
                <a:lnTo>
                  <a:pt x="751839" y="1193880"/>
                </a:lnTo>
                <a:lnTo>
                  <a:pt x="758189" y="1181926"/>
                </a:lnTo>
                <a:lnTo>
                  <a:pt x="816610" y="1084261"/>
                </a:lnTo>
                <a:lnTo>
                  <a:pt x="848360" y="1029173"/>
                </a:lnTo>
                <a:lnTo>
                  <a:pt x="853439" y="1020898"/>
                </a:lnTo>
                <a:lnTo>
                  <a:pt x="859789" y="1011469"/>
                </a:lnTo>
                <a:lnTo>
                  <a:pt x="863600" y="1005258"/>
                </a:lnTo>
                <a:close/>
              </a:path>
              <a:path w="902970" h="2161540">
                <a:moveTo>
                  <a:pt x="902970" y="610362"/>
                </a:moveTo>
                <a:lnTo>
                  <a:pt x="902970" y="609600"/>
                </a:lnTo>
                <a:lnTo>
                  <a:pt x="901700" y="600901"/>
                </a:lnTo>
                <a:lnTo>
                  <a:pt x="878839" y="560305"/>
                </a:lnTo>
                <a:lnTo>
                  <a:pt x="850900" y="530683"/>
                </a:lnTo>
                <a:lnTo>
                  <a:pt x="828039" y="511515"/>
                </a:lnTo>
                <a:lnTo>
                  <a:pt x="806450" y="492928"/>
                </a:lnTo>
                <a:lnTo>
                  <a:pt x="795020" y="483883"/>
                </a:lnTo>
                <a:lnTo>
                  <a:pt x="784860" y="475021"/>
                </a:lnTo>
                <a:lnTo>
                  <a:pt x="775970" y="466354"/>
                </a:lnTo>
                <a:lnTo>
                  <a:pt x="768350" y="457894"/>
                </a:lnTo>
                <a:lnTo>
                  <a:pt x="760729" y="449655"/>
                </a:lnTo>
                <a:lnTo>
                  <a:pt x="736600" y="407037"/>
                </a:lnTo>
                <a:lnTo>
                  <a:pt x="732789" y="383057"/>
                </a:lnTo>
                <a:lnTo>
                  <a:pt x="732789" y="453579"/>
                </a:lnTo>
                <a:lnTo>
                  <a:pt x="739139" y="462277"/>
                </a:lnTo>
                <a:lnTo>
                  <a:pt x="748029" y="472193"/>
                </a:lnTo>
                <a:lnTo>
                  <a:pt x="755650" y="480804"/>
                </a:lnTo>
                <a:lnTo>
                  <a:pt x="764539" y="489261"/>
                </a:lnTo>
                <a:lnTo>
                  <a:pt x="791210" y="514196"/>
                </a:lnTo>
                <a:lnTo>
                  <a:pt x="801370" y="522525"/>
                </a:lnTo>
                <a:lnTo>
                  <a:pt x="811529" y="530943"/>
                </a:lnTo>
                <a:lnTo>
                  <a:pt x="820420" y="539500"/>
                </a:lnTo>
                <a:lnTo>
                  <a:pt x="830579" y="548243"/>
                </a:lnTo>
                <a:lnTo>
                  <a:pt x="840739" y="557223"/>
                </a:lnTo>
                <a:lnTo>
                  <a:pt x="868679" y="587531"/>
                </a:lnTo>
                <a:lnTo>
                  <a:pt x="876262" y="609318"/>
                </a:lnTo>
                <a:lnTo>
                  <a:pt x="876300" y="678633"/>
                </a:lnTo>
                <a:lnTo>
                  <a:pt x="880110" y="670059"/>
                </a:lnTo>
                <a:lnTo>
                  <a:pt x="886460" y="658496"/>
                </a:lnTo>
                <a:lnTo>
                  <a:pt x="890270" y="646774"/>
                </a:lnTo>
                <a:lnTo>
                  <a:pt x="895350" y="634864"/>
                </a:lnTo>
                <a:lnTo>
                  <a:pt x="902970" y="610362"/>
                </a:lnTo>
                <a:close/>
              </a:path>
              <a:path w="902970" h="2161540">
                <a:moveTo>
                  <a:pt x="819150" y="1363218"/>
                </a:moveTo>
                <a:lnTo>
                  <a:pt x="819150" y="1361694"/>
                </a:lnTo>
                <a:lnTo>
                  <a:pt x="817879" y="1358093"/>
                </a:lnTo>
                <a:lnTo>
                  <a:pt x="816610" y="1347706"/>
                </a:lnTo>
                <a:lnTo>
                  <a:pt x="796289" y="1309508"/>
                </a:lnTo>
                <a:lnTo>
                  <a:pt x="775970" y="1282669"/>
                </a:lnTo>
                <a:lnTo>
                  <a:pt x="763270" y="1264723"/>
                </a:lnTo>
                <a:lnTo>
                  <a:pt x="756920" y="1255550"/>
                </a:lnTo>
                <a:lnTo>
                  <a:pt x="753110" y="1246163"/>
                </a:lnTo>
                <a:lnTo>
                  <a:pt x="749300" y="1236501"/>
                </a:lnTo>
                <a:lnTo>
                  <a:pt x="746760" y="1226503"/>
                </a:lnTo>
                <a:lnTo>
                  <a:pt x="746760" y="1286152"/>
                </a:lnTo>
                <a:lnTo>
                  <a:pt x="754379" y="1296455"/>
                </a:lnTo>
                <a:lnTo>
                  <a:pt x="770889" y="1316736"/>
                </a:lnTo>
                <a:lnTo>
                  <a:pt x="778510" y="1327120"/>
                </a:lnTo>
                <a:lnTo>
                  <a:pt x="784860" y="1337939"/>
                </a:lnTo>
                <a:lnTo>
                  <a:pt x="789939" y="1349395"/>
                </a:lnTo>
                <a:lnTo>
                  <a:pt x="793505" y="1360904"/>
                </a:lnTo>
                <a:lnTo>
                  <a:pt x="793750" y="1360170"/>
                </a:lnTo>
                <a:lnTo>
                  <a:pt x="793750" y="1401524"/>
                </a:lnTo>
                <a:lnTo>
                  <a:pt x="795020" y="1400501"/>
                </a:lnTo>
                <a:lnTo>
                  <a:pt x="805179" y="1391922"/>
                </a:lnTo>
                <a:lnTo>
                  <a:pt x="811529" y="1383025"/>
                </a:lnTo>
                <a:lnTo>
                  <a:pt x="816610" y="1373886"/>
                </a:lnTo>
                <a:lnTo>
                  <a:pt x="816610" y="1371600"/>
                </a:lnTo>
                <a:lnTo>
                  <a:pt x="817879" y="1368552"/>
                </a:lnTo>
                <a:lnTo>
                  <a:pt x="817879" y="1366266"/>
                </a:lnTo>
                <a:lnTo>
                  <a:pt x="819150" y="1363218"/>
                </a:lnTo>
                <a:close/>
              </a:path>
              <a:path w="902970" h="2161540">
                <a:moveTo>
                  <a:pt x="876300" y="678633"/>
                </a:moveTo>
                <a:lnTo>
                  <a:pt x="876300" y="609600"/>
                </a:lnTo>
                <a:lnTo>
                  <a:pt x="876262" y="609318"/>
                </a:lnTo>
                <a:lnTo>
                  <a:pt x="872489" y="620356"/>
                </a:lnTo>
                <a:lnTo>
                  <a:pt x="868679" y="632233"/>
                </a:lnTo>
                <a:lnTo>
                  <a:pt x="853439" y="668869"/>
                </a:lnTo>
                <a:lnTo>
                  <a:pt x="843279" y="689570"/>
                </a:lnTo>
                <a:lnTo>
                  <a:pt x="830579" y="710701"/>
                </a:lnTo>
                <a:lnTo>
                  <a:pt x="825500" y="721532"/>
                </a:lnTo>
                <a:lnTo>
                  <a:pt x="819150" y="732596"/>
                </a:lnTo>
                <a:lnTo>
                  <a:pt x="812800" y="743935"/>
                </a:lnTo>
                <a:lnTo>
                  <a:pt x="807720" y="755591"/>
                </a:lnTo>
                <a:lnTo>
                  <a:pt x="801370" y="767605"/>
                </a:lnTo>
                <a:lnTo>
                  <a:pt x="787400" y="806214"/>
                </a:lnTo>
                <a:lnTo>
                  <a:pt x="783589" y="828666"/>
                </a:lnTo>
                <a:lnTo>
                  <a:pt x="784860" y="839849"/>
                </a:lnTo>
                <a:lnTo>
                  <a:pt x="798829" y="877595"/>
                </a:lnTo>
                <a:lnTo>
                  <a:pt x="808989" y="887471"/>
                </a:lnTo>
                <a:lnTo>
                  <a:pt x="808989" y="832886"/>
                </a:lnTo>
                <a:lnTo>
                  <a:pt x="810260" y="823066"/>
                </a:lnTo>
                <a:lnTo>
                  <a:pt x="812800" y="811064"/>
                </a:lnTo>
                <a:lnTo>
                  <a:pt x="821689" y="783299"/>
                </a:lnTo>
                <a:lnTo>
                  <a:pt x="828039" y="771735"/>
                </a:lnTo>
                <a:lnTo>
                  <a:pt x="833120" y="760301"/>
                </a:lnTo>
                <a:lnTo>
                  <a:pt x="839470" y="748969"/>
                </a:lnTo>
                <a:lnTo>
                  <a:pt x="844550" y="737710"/>
                </a:lnTo>
                <a:lnTo>
                  <a:pt x="863600" y="704079"/>
                </a:lnTo>
                <a:lnTo>
                  <a:pt x="868679" y="692821"/>
                </a:lnTo>
                <a:lnTo>
                  <a:pt x="875029" y="681491"/>
                </a:lnTo>
                <a:lnTo>
                  <a:pt x="876300" y="678633"/>
                </a:lnTo>
                <a:close/>
              </a:path>
              <a:path w="902970" h="2161540">
                <a:moveTo>
                  <a:pt x="821689" y="193630"/>
                </a:moveTo>
                <a:lnTo>
                  <a:pt x="821689" y="142547"/>
                </a:lnTo>
                <a:lnTo>
                  <a:pt x="820420" y="129133"/>
                </a:lnTo>
                <a:lnTo>
                  <a:pt x="819150" y="102299"/>
                </a:lnTo>
                <a:lnTo>
                  <a:pt x="817879" y="89097"/>
                </a:lnTo>
                <a:lnTo>
                  <a:pt x="817879" y="76183"/>
                </a:lnTo>
                <a:lnTo>
                  <a:pt x="816610" y="63502"/>
                </a:lnTo>
                <a:lnTo>
                  <a:pt x="816610" y="0"/>
                </a:lnTo>
                <a:lnTo>
                  <a:pt x="792479" y="3469"/>
                </a:lnTo>
                <a:lnTo>
                  <a:pt x="792479" y="92558"/>
                </a:lnTo>
                <a:lnTo>
                  <a:pt x="793750" y="104200"/>
                </a:lnTo>
                <a:lnTo>
                  <a:pt x="793750" y="116647"/>
                </a:lnTo>
                <a:lnTo>
                  <a:pt x="796289" y="143049"/>
                </a:lnTo>
                <a:lnTo>
                  <a:pt x="796289" y="156549"/>
                </a:lnTo>
                <a:lnTo>
                  <a:pt x="797560" y="169944"/>
                </a:lnTo>
                <a:lnTo>
                  <a:pt x="797560" y="248114"/>
                </a:lnTo>
                <a:lnTo>
                  <a:pt x="805179" y="241186"/>
                </a:lnTo>
                <a:lnTo>
                  <a:pt x="812800" y="229362"/>
                </a:lnTo>
                <a:lnTo>
                  <a:pt x="812800" y="228600"/>
                </a:lnTo>
                <a:lnTo>
                  <a:pt x="814070" y="227837"/>
                </a:lnTo>
                <a:lnTo>
                  <a:pt x="814070" y="226191"/>
                </a:lnTo>
                <a:lnTo>
                  <a:pt x="817879" y="216104"/>
                </a:lnTo>
                <a:lnTo>
                  <a:pt x="820420" y="205214"/>
                </a:lnTo>
                <a:lnTo>
                  <a:pt x="821689" y="193630"/>
                </a:lnTo>
                <a:close/>
              </a:path>
              <a:path w="902970" h="2161540">
                <a:moveTo>
                  <a:pt x="793750" y="1361694"/>
                </a:moveTo>
                <a:lnTo>
                  <a:pt x="793505" y="1360904"/>
                </a:lnTo>
                <a:lnTo>
                  <a:pt x="792479" y="1363980"/>
                </a:lnTo>
                <a:lnTo>
                  <a:pt x="793750" y="1361694"/>
                </a:lnTo>
                <a:close/>
              </a:path>
              <a:path w="902970" h="2161540">
                <a:moveTo>
                  <a:pt x="793750" y="1361694"/>
                </a:moveTo>
                <a:lnTo>
                  <a:pt x="793750" y="1360170"/>
                </a:lnTo>
                <a:lnTo>
                  <a:pt x="793505" y="1360904"/>
                </a:lnTo>
                <a:lnTo>
                  <a:pt x="793750" y="1361694"/>
                </a:lnTo>
                <a:close/>
              </a:path>
              <a:path w="902970" h="2161540">
                <a:moveTo>
                  <a:pt x="889000" y="932599"/>
                </a:moveTo>
                <a:lnTo>
                  <a:pt x="886460" y="922272"/>
                </a:lnTo>
                <a:lnTo>
                  <a:pt x="881379" y="912876"/>
                </a:lnTo>
                <a:lnTo>
                  <a:pt x="881379" y="911352"/>
                </a:lnTo>
                <a:lnTo>
                  <a:pt x="873760" y="902415"/>
                </a:lnTo>
                <a:lnTo>
                  <a:pt x="864870" y="894251"/>
                </a:lnTo>
                <a:lnTo>
                  <a:pt x="854710" y="886687"/>
                </a:lnTo>
                <a:lnTo>
                  <a:pt x="843279" y="879272"/>
                </a:lnTo>
                <a:lnTo>
                  <a:pt x="833120" y="871556"/>
                </a:lnTo>
                <a:lnTo>
                  <a:pt x="822960" y="863088"/>
                </a:lnTo>
                <a:lnTo>
                  <a:pt x="814070" y="853417"/>
                </a:lnTo>
                <a:lnTo>
                  <a:pt x="810260" y="842384"/>
                </a:lnTo>
                <a:lnTo>
                  <a:pt x="808989" y="832886"/>
                </a:lnTo>
                <a:lnTo>
                  <a:pt x="808989" y="887471"/>
                </a:lnTo>
                <a:lnTo>
                  <a:pt x="817879" y="893779"/>
                </a:lnTo>
                <a:lnTo>
                  <a:pt x="843279" y="910111"/>
                </a:lnTo>
                <a:lnTo>
                  <a:pt x="853439" y="918333"/>
                </a:lnTo>
                <a:lnTo>
                  <a:pt x="861060" y="926592"/>
                </a:lnTo>
                <a:lnTo>
                  <a:pt x="863600" y="937955"/>
                </a:lnTo>
                <a:lnTo>
                  <a:pt x="863600" y="1005258"/>
                </a:lnTo>
                <a:lnTo>
                  <a:pt x="866139" y="1001117"/>
                </a:lnTo>
                <a:lnTo>
                  <a:pt x="871220" y="990074"/>
                </a:lnTo>
                <a:lnTo>
                  <a:pt x="877570" y="978572"/>
                </a:lnTo>
                <a:lnTo>
                  <a:pt x="882650" y="966842"/>
                </a:lnTo>
                <a:lnTo>
                  <a:pt x="886460" y="955115"/>
                </a:lnTo>
                <a:lnTo>
                  <a:pt x="889000" y="932599"/>
                </a:lnTo>
                <a:close/>
              </a:path>
              <a:path w="902970" h="2161540">
                <a:moveTo>
                  <a:pt x="822960" y="168821"/>
                </a:moveTo>
                <a:lnTo>
                  <a:pt x="821689" y="155812"/>
                </a:lnTo>
                <a:lnTo>
                  <a:pt x="821689" y="181463"/>
                </a:lnTo>
                <a:lnTo>
                  <a:pt x="822960" y="168821"/>
                </a:lnTo>
                <a:close/>
              </a:path>
              <a:path w="902970" h="2161540">
                <a:moveTo>
                  <a:pt x="876300" y="609600"/>
                </a:moveTo>
                <a:lnTo>
                  <a:pt x="876300" y="609208"/>
                </a:lnTo>
                <a:lnTo>
                  <a:pt x="876300" y="609600"/>
                </a:lnTo>
                <a:close/>
              </a:path>
            </a:pathLst>
          </a:custGeom>
          <a:solidFill>
            <a:srgbClr val="0101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244483" y="3265678"/>
            <a:ext cx="824805" cy="22476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3">
            <a:hlinkClick r:id="rId4" action="ppaction://hlinksldjump"/>
          </p:cNvPr>
          <p:cNvSpPr/>
          <p:nvPr/>
        </p:nvSpPr>
        <p:spPr>
          <a:xfrm>
            <a:off x="8623300" y="6448425"/>
            <a:ext cx="647700" cy="476250"/>
          </a:xfrm>
          <a:custGeom>
            <a:avLst/>
            <a:gdLst/>
            <a:ahLst/>
            <a:cxnLst/>
            <a:rect l="l" t="t" r="r" b="b"/>
            <a:pathLst>
              <a:path w="647700" h="476250">
                <a:moveTo>
                  <a:pt x="0" y="0"/>
                </a:moveTo>
                <a:lnTo>
                  <a:pt x="0" y="476250"/>
                </a:lnTo>
                <a:lnTo>
                  <a:pt x="647700" y="476250"/>
                </a:lnTo>
                <a:lnTo>
                  <a:pt x="647700" y="0"/>
                </a:lnTo>
                <a:lnTo>
                  <a:pt x="0" y="0"/>
                </a:lnTo>
                <a:close/>
              </a:path>
            </a:pathLst>
          </a:custGeom>
          <a:solidFill>
            <a:srgbClr val="99CC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8">
            <a:hlinkClick r:id="rId4" action="ppaction://hlinksldjump"/>
          </p:cNvPr>
          <p:cNvSpPr/>
          <p:nvPr/>
        </p:nvSpPr>
        <p:spPr>
          <a:xfrm>
            <a:off x="8873236" y="6537579"/>
            <a:ext cx="223520" cy="298450"/>
          </a:xfrm>
          <a:custGeom>
            <a:avLst/>
            <a:gdLst/>
            <a:ahLst/>
            <a:cxnLst/>
            <a:rect l="l" t="t" r="r" b="b"/>
            <a:pathLst>
              <a:path w="223520" h="298450">
                <a:moveTo>
                  <a:pt x="223266" y="297942"/>
                </a:moveTo>
                <a:lnTo>
                  <a:pt x="223266" y="0"/>
                </a:lnTo>
                <a:lnTo>
                  <a:pt x="0" y="149351"/>
                </a:lnTo>
                <a:lnTo>
                  <a:pt x="223266" y="297942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object 9">
            <a:hlinkClick r:id="rId4" action="ppaction://hlinksldjump"/>
          </p:cNvPr>
          <p:cNvSpPr/>
          <p:nvPr/>
        </p:nvSpPr>
        <p:spPr>
          <a:xfrm>
            <a:off x="8817216" y="6537579"/>
            <a:ext cx="0" cy="298450"/>
          </a:xfrm>
          <a:custGeom>
            <a:avLst/>
            <a:gdLst/>
            <a:ahLst/>
            <a:cxnLst/>
            <a:rect l="l" t="t" r="r" b="b"/>
            <a:pathLst>
              <a:path h="298450">
                <a:moveTo>
                  <a:pt x="0" y="0"/>
                </a:moveTo>
                <a:lnTo>
                  <a:pt x="0" y="297942"/>
                </a:lnTo>
              </a:path>
            </a:pathLst>
          </a:custGeom>
          <a:ln w="38608">
            <a:solidFill>
              <a:srgbClr val="5D7B01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6735" rIns="0" bIns="0" rtlCol="0">
            <a:spAutoFit/>
          </a:bodyPr>
          <a:lstStyle/>
          <a:p>
            <a:pPr marL="1860550">
              <a:lnSpc>
                <a:spcPct val="100000"/>
              </a:lnSpc>
            </a:pPr>
            <a:r>
              <a:rPr spc="-25" dirty="0"/>
              <a:t>Translocation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8185" y="2163571"/>
            <a:ext cx="4885055" cy="3767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56235">
              <a:lnSpc>
                <a:spcPct val="100000"/>
              </a:lnSpc>
            </a:pPr>
            <a:r>
              <a:rPr sz="1900" dirty="0">
                <a:latin typeface="Arial"/>
                <a:cs typeface="Arial"/>
              </a:rPr>
              <a:t>The mo</a:t>
            </a:r>
            <a:r>
              <a:rPr sz="1900" spc="5" dirty="0">
                <a:latin typeface="Arial"/>
                <a:cs typeface="Arial"/>
              </a:rPr>
              <a:t>v</a:t>
            </a:r>
            <a:r>
              <a:rPr sz="1900" spc="-5" dirty="0">
                <a:latin typeface="Arial"/>
                <a:cs typeface="Arial"/>
              </a:rPr>
              <a:t>e</a:t>
            </a:r>
            <a:r>
              <a:rPr sz="1900" dirty="0">
                <a:latin typeface="Arial"/>
                <a:cs typeface="Arial"/>
              </a:rPr>
              <a:t>ment of mate</a:t>
            </a:r>
            <a:r>
              <a:rPr sz="1900" spc="5" dirty="0">
                <a:latin typeface="Arial"/>
                <a:cs typeface="Arial"/>
              </a:rPr>
              <a:t>r</a:t>
            </a:r>
            <a:r>
              <a:rPr sz="1900" dirty="0">
                <a:latin typeface="Arial"/>
                <a:cs typeface="Arial"/>
              </a:rPr>
              <a:t>ial in solution or suspension</a:t>
            </a:r>
            <a:r>
              <a:rPr sz="1900" spc="5" dirty="0">
                <a:latin typeface="Arial"/>
                <a:cs typeface="Arial"/>
              </a:rPr>
              <a:t> </a:t>
            </a:r>
            <a:r>
              <a:rPr sz="1900" dirty="0">
                <a:latin typeface="Arial"/>
                <a:cs typeface="Arial"/>
              </a:rPr>
              <a:t>from</a:t>
            </a:r>
            <a:r>
              <a:rPr sz="1900" spc="5" dirty="0">
                <a:latin typeface="Arial"/>
                <a:cs typeface="Arial"/>
              </a:rPr>
              <a:t> </a:t>
            </a:r>
            <a:r>
              <a:rPr sz="1900" dirty="0">
                <a:latin typeface="Arial"/>
                <a:cs typeface="Arial"/>
              </a:rPr>
              <a:t>one</a:t>
            </a:r>
            <a:r>
              <a:rPr sz="1900" spc="5" dirty="0">
                <a:latin typeface="Arial"/>
                <a:cs typeface="Arial"/>
              </a:rPr>
              <a:t> </a:t>
            </a:r>
            <a:r>
              <a:rPr sz="1900" dirty="0">
                <a:latin typeface="Arial"/>
                <a:cs typeface="Arial"/>
              </a:rPr>
              <a:t>h</a:t>
            </a:r>
            <a:r>
              <a:rPr sz="1900" spc="-5" dirty="0">
                <a:latin typeface="Arial"/>
                <a:cs typeface="Arial"/>
              </a:rPr>
              <a:t>o</a:t>
            </a:r>
            <a:r>
              <a:rPr sz="1900" spc="5" dirty="0">
                <a:latin typeface="Arial"/>
                <a:cs typeface="Arial"/>
              </a:rPr>
              <a:t>r</a:t>
            </a:r>
            <a:r>
              <a:rPr sz="1900" spc="-5" dirty="0">
                <a:latin typeface="Arial"/>
                <a:cs typeface="Arial"/>
              </a:rPr>
              <a:t>i</a:t>
            </a:r>
            <a:r>
              <a:rPr sz="1900" dirty="0">
                <a:latin typeface="Arial"/>
                <a:cs typeface="Arial"/>
              </a:rPr>
              <a:t>zon</a:t>
            </a:r>
            <a:r>
              <a:rPr sz="1900" spc="5" dirty="0">
                <a:latin typeface="Arial"/>
                <a:cs typeface="Arial"/>
              </a:rPr>
              <a:t> </a:t>
            </a:r>
            <a:r>
              <a:rPr sz="1900" dirty="0">
                <a:latin typeface="Arial"/>
                <a:cs typeface="Arial"/>
              </a:rPr>
              <a:t>to</a:t>
            </a:r>
            <a:r>
              <a:rPr sz="1900" spc="5" dirty="0">
                <a:latin typeface="Arial"/>
                <a:cs typeface="Arial"/>
              </a:rPr>
              <a:t> </a:t>
            </a:r>
            <a:r>
              <a:rPr sz="1900" dirty="0">
                <a:latin typeface="Arial"/>
                <a:cs typeface="Arial"/>
              </a:rPr>
              <a:t>another</a:t>
            </a:r>
            <a:r>
              <a:rPr sz="1900" spc="5" dirty="0">
                <a:latin typeface="Arial"/>
                <a:cs typeface="Arial"/>
              </a:rPr>
              <a:t> </a:t>
            </a:r>
            <a:r>
              <a:rPr sz="1900" dirty="0">
                <a:latin typeface="Arial"/>
                <a:cs typeface="Arial"/>
              </a:rPr>
              <a:t>is referr</a:t>
            </a:r>
            <a:r>
              <a:rPr sz="1900" spc="10" dirty="0">
                <a:latin typeface="Arial"/>
                <a:cs typeface="Arial"/>
              </a:rPr>
              <a:t>e</a:t>
            </a:r>
            <a:r>
              <a:rPr sz="1900" dirty="0">
                <a:latin typeface="Arial"/>
                <a:cs typeface="Arial"/>
              </a:rPr>
              <a:t>d to as translocation.</a:t>
            </a:r>
            <a:endParaRPr sz="1900">
              <a:latin typeface="Arial"/>
              <a:cs typeface="Arial"/>
            </a:endParaRPr>
          </a:p>
          <a:p>
            <a:pPr marL="12700" marR="6350">
              <a:lnSpc>
                <a:spcPct val="100000"/>
              </a:lnSpc>
              <a:spcBef>
                <a:spcPts val="1135"/>
              </a:spcBef>
            </a:pPr>
            <a:r>
              <a:rPr sz="1900" dirty="0">
                <a:latin typeface="Arial"/>
                <a:cs typeface="Arial"/>
              </a:rPr>
              <a:t>The</a:t>
            </a:r>
            <a:r>
              <a:rPr sz="1900" spc="5" dirty="0">
                <a:latin typeface="Arial"/>
                <a:cs typeface="Arial"/>
              </a:rPr>
              <a:t> </a:t>
            </a:r>
            <a:r>
              <a:rPr sz="1900" dirty="0">
                <a:latin typeface="Arial"/>
                <a:cs typeface="Arial"/>
              </a:rPr>
              <a:t>upper</a:t>
            </a:r>
            <a:r>
              <a:rPr sz="1900" spc="5" dirty="0">
                <a:latin typeface="Arial"/>
                <a:cs typeface="Arial"/>
              </a:rPr>
              <a:t> </a:t>
            </a:r>
            <a:r>
              <a:rPr sz="1900" dirty="0">
                <a:latin typeface="Arial"/>
                <a:cs typeface="Arial"/>
              </a:rPr>
              <a:t>mineral</a:t>
            </a:r>
            <a:r>
              <a:rPr sz="1900" spc="5" dirty="0">
                <a:latin typeface="Arial"/>
                <a:cs typeface="Arial"/>
              </a:rPr>
              <a:t> </a:t>
            </a:r>
            <a:r>
              <a:rPr sz="1900" dirty="0">
                <a:latin typeface="Arial"/>
                <a:cs typeface="Arial"/>
              </a:rPr>
              <a:t>horizon</a:t>
            </a:r>
            <a:r>
              <a:rPr sz="1900" spc="15" dirty="0">
                <a:latin typeface="Arial"/>
                <a:cs typeface="Arial"/>
              </a:rPr>
              <a:t> </a:t>
            </a:r>
            <a:r>
              <a:rPr sz="1900" dirty="0">
                <a:latin typeface="Arial"/>
                <a:cs typeface="Arial"/>
              </a:rPr>
              <a:t>losing the material </a:t>
            </a:r>
            <a:r>
              <a:rPr sz="1900" spc="-5" dirty="0">
                <a:latin typeface="Arial"/>
                <a:cs typeface="Arial"/>
              </a:rPr>
              <a:t>i</a:t>
            </a:r>
            <a:r>
              <a:rPr sz="1900" dirty="0">
                <a:latin typeface="Arial"/>
                <a:cs typeface="Arial"/>
              </a:rPr>
              <a:t>s </a:t>
            </a:r>
            <a:r>
              <a:rPr sz="1900" spc="-5" dirty="0">
                <a:latin typeface="Arial"/>
                <a:cs typeface="Arial"/>
              </a:rPr>
              <a:t>th</a:t>
            </a:r>
            <a:r>
              <a:rPr sz="1900" dirty="0">
                <a:latin typeface="Arial"/>
                <a:cs typeface="Arial"/>
              </a:rPr>
              <a:t>e </a:t>
            </a:r>
            <a:r>
              <a:rPr sz="1900" spc="-5" dirty="0">
                <a:latin typeface="Arial"/>
                <a:cs typeface="Arial"/>
              </a:rPr>
              <a:t>ELUVIA</a:t>
            </a:r>
            <a:r>
              <a:rPr sz="1900" dirty="0">
                <a:latin typeface="Arial"/>
                <a:cs typeface="Arial"/>
              </a:rPr>
              <a:t>L </a:t>
            </a:r>
            <a:r>
              <a:rPr sz="1900" spc="-5" dirty="0">
                <a:latin typeface="Arial"/>
                <a:cs typeface="Arial"/>
              </a:rPr>
              <a:t>o</a:t>
            </a:r>
            <a:r>
              <a:rPr sz="1900" dirty="0">
                <a:latin typeface="Arial"/>
                <a:cs typeface="Arial"/>
              </a:rPr>
              <a:t>r E </a:t>
            </a:r>
            <a:r>
              <a:rPr sz="1900" spc="-5" dirty="0">
                <a:latin typeface="Arial"/>
                <a:cs typeface="Arial"/>
              </a:rPr>
              <a:t>ho</a:t>
            </a:r>
            <a:r>
              <a:rPr sz="1900" spc="5" dirty="0">
                <a:latin typeface="Arial"/>
                <a:cs typeface="Arial"/>
              </a:rPr>
              <a:t>r</a:t>
            </a:r>
            <a:r>
              <a:rPr sz="1900" spc="-5" dirty="0">
                <a:latin typeface="Arial"/>
                <a:cs typeface="Arial"/>
              </a:rPr>
              <a:t>i</a:t>
            </a:r>
            <a:r>
              <a:rPr sz="1900" spc="5" dirty="0">
                <a:latin typeface="Arial"/>
                <a:cs typeface="Arial"/>
              </a:rPr>
              <a:t>z</a:t>
            </a:r>
            <a:r>
              <a:rPr sz="1900" spc="-5" dirty="0">
                <a:latin typeface="Arial"/>
                <a:cs typeface="Arial"/>
              </a:rPr>
              <a:t>on</a:t>
            </a:r>
            <a:r>
              <a:rPr sz="1900" dirty="0">
                <a:latin typeface="Arial"/>
                <a:cs typeface="Arial"/>
              </a:rPr>
              <a:t>. </a:t>
            </a:r>
            <a:r>
              <a:rPr sz="1900" spc="-5" dirty="0">
                <a:latin typeface="Arial"/>
                <a:cs typeface="Arial"/>
              </a:rPr>
              <a:t>Thi</a:t>
            </a:r>
            <a:r>
              <a:rPr sz="1900" dirty="0">
                <a:latin typeface="Arial"/>
                <a:cs typeface="Arial"/>
              </a:rPr>
              <a:t>s </a:t>
            </a:r>
            <a:r>
              <a:rPr sz="1900" spc="-5" dirty="0">
                <a:latin typeface="Arial"/>
                <a:cs typeface="Arial"/>
              </a:rPr>
              <a:t>i</a:t>
            </a:r>
            <a:r>
              <a:rPr sz="1900" dirty="0">
                <a:latin typeface="Arial"/>
                <a:cs typeface="Arial"/>
              </a:rPr>
              <a:t>s </a:t>
            </a:r>
            <a:r>
              <a:rPr sz="1900" spc="-5" dirty="0">
                <a:latin typeface="Arial"/>
                <a:cs typeface="Arial"/>
              </a:rPr>
              <a:t>whe</a:t>
            </a:r>
            <a:r>
              <a:rPr sz="1900" spc="5" dirty="0">
                <a:latin typeface="Arial"/>
                <a:cs typeface="Arial"/>
              </a:rPr>
              <a:t>r</a:t>
            </a:r>
            <a:r>
              <a:rPr sz="1900" dirty="0">
                <a:latin typeface="Arial"/>
                <a:cs typeface="Arial"/>
              </a:rPr>
              <a:t>e maximum leaching or eluviation</a:t>
            </a:r>
            <a:r>
              <a:rPr sz="1900" spc="-5" dirty="0">
                <a:latin typeface="Arial"/>
                <a:cs typeface="Arial"/>
              </a:rPr>
              <a:t> </a:t>
            </a:r>
            <a:r>
              <a:rPr sz="1900" dirty="0">
                <a:latin typeface="Arial"/>
                <a:cs typeface="Arial"/>
              </a:rPr>
              <a:t>ta</a:t>
            </a:r>
            <a:r>
              <a:rPr sz="1900" spc="5" dirty="0">
                <a:latin typeface="Arial"/>
                <a:cs typeface="Arial"/>
              </a:rPr>
              <a:t>k</a:t>
            </a:r>
            <a:r>
              <a:rPr sz="1900" spc="-5" dirty="0">
                <a:latin typeface="Arial"/>
                <a:cs typeface="Arial"/>
              </a:rPr>
              <a:t>e</a:t>
            </a:r>
            <a:r>
              <a:rPr sz="1900" dirty="0">
                <a:latin typeface="Arial"/>
                <a:cs typeface="Arial"/>
              </a:rPr>
              <a:t>s pla</a:t>
            </a:r>
            <a:r>
              <a:rPr sz="1900" spc="5" dirty="0">
                <a:latin typeface="Arial"/>
                <a:cs typeface="Arial"/>
              </a:rPr>
              <a:t>c</a:t>
            </a:r>
            <a:r>
              <a:rPr sz="1900" dirty="0">
                <a:latin typeface="Arial"/>
                <a:cs typeface="Arial"/>
              </a:rPr>
              <a:t>e. The E horizon near the surface of a podzol is a</a:t>
            </a:r>
            <a:r>
              <a:rPr sz="1900" spc="5" dirty="0">
                <a:latin typeface="Arial"/>
                <a:cs typeface="Arial"/>
              </a:rPr>
              <a:t> </a:t>
            </a:r>
            <a:r>
              <a:rPr sz="1900" dirty="0">
                <a:latin typeface="Arial"/>
                <a:cs typeface="Arial"/>
              </a:rPr>
              <a:t>good</a:t>
            </a:r>
            <a:r>
              <a:rPr sz="1900" spc="5" dirty="0">
                <a:latin typeface="Arial"/>
                <a:cs typeface="Arial"/>
              </a:rPr>
              <a:t> </a:t>
            </a:r>
            <a:r>
              <a:rPr sz="1900" dirty="0">
                <a:latin typeface="Arial"/>
                <a:cs typeface="Arial"/>
              </a:rPr>
              <a:t>example</a:t>
            </a:r>
            <a:r>
              <a:rPr sz="1900" spc="5" dirty="0">
                <a:latin typeface="Arial"/>
                <a:cs typeface="Arial"/>
              </a:rPr>
              <a:t> </a:t>
            </a:r>
            <a:r>
              <a:rPr sz="1900" dirty="0">
                <a:latin typeface="Arial"/>
                <a:cs typeface="Arial"/>
              </a:rPr>
              <a:t>of</a:t>
            </a:r>
            <a:r>
              <a:rPr sz="1900" spc="5" dirty="0">
                <a:latin typeface="Arial"/>
                <a:cs typeface="Arial"/>
              </a:rPr>
              <a:t> </a:t>
            </a:r>
            <a:r>
              <a:rPr sz="1900" dirty="0">
                <a:latin typeface="Arial"/>
                <a:cs typeface="Arial"/>
              </a:rPr>
              <a:t>an</a:t>
            </a:r>
            <a:r>
              <a:rPr sz="1900" spc="5" dirty="0">
                <a:latin typeface="Arial"/>
                <a:cs typeface="Arial"/>
              </a:rPr>
              <a:t> </a:t>
            </a:r>
            <a:r>
              <a:rPr sz="1900" dirty="0">
                <a:latin typeface="Arial"/>
                <a:cs typeface="Arial"/>
              </a:rPr>
              <a:t>eluvial horizon.</a:t>
            </a:r>
            <a:endParaRPr sz="1900">
              <a:latin typeface="Arial"/>
              <a:cs typeface="Arial"/>
            </a:endParaRPr>
          </a:p>
          <a:p>
            <a:pPr marL="12700" marR="116839">
              <a:lnSpc>
                <a:spcPct val="100000"/>
              </a:lnSpc>
              <a:spcBef>
                <a:spcPts val="1125"/>
              </a:spcBef>
              <a:tabLst>
                <a:tab pos="1087755" algn="l"/>
              </a:tabLst>
            </a:pPr>
            <a:r>
              <a:rPr sz="1900" dirty="0">
                <a:latin typeface="Arial"/>
                <a:cs typeface="Arial"/>
              </a:rPr>
              <a:t>The lower horizon gaining the material is the ILLUVIAL ho</a:t>
            </a:r>
            <a:r>
              <a:rPr sz="1900" spc="5" dirty="0">
                <a:latin typeface="Arial"/>
                <a:cs typeface="Arial"/>
              </a:rPr>
              <a:t>r</a:t>
            </a:r>
            <a:r>
              <a:rPr sz="1900" dirty="0">
                <a:latin typeface="Arial"/>
                <a:cs typeface="Arial"/>
              </a:rPr>
              <a:t>izon (often a sub</a:t>
            </a:r>
            <a:r>
              <a:rPr sz="1900" spc="5" dirty="0">
                <a:latin typeface="Arial"/>
                <a:cs typeface="Arial"/>
              </a:rPr>
              <a:t>s</a:t>
            </a:r>
            <a:r>
              <a:rPr sz="1900" dirty="0">
                <a:latin typeface="Arial"/>
                <a:cs typeface="Arial"/>
              </a:rPr>
              <a:t>oil or B horizon).	This is the zone of maximum accumulation.</a:t>
            </a:r>
            <a:endParaRPr sz="19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731643" y="6470141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0"/>
                </a:moveTo>
                <a:lnTo>
                  <a:pt x="0" y="0"/>
                </a:lnTo>
                <a:lnTo>
                  <a:pt x="29705" y="29718"/>
                </a:lnTo>
                <a:lnTo>
                  <a:pt x="617982" y="29718"/>
                </a:lnTo>
                <a:lnTo>
                  <a:pt x="647700" y="0"/>
                </a:lnTo>
                <a:close/>
              </a:path>
            </a:pathLst>
          </a:custGeom>
          <a:solidFill>
            <a:srgbClr val="ADD63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31643" y="6470141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05" y="446532"/>
                </a:moveTo>
                <a:lnTo>
                  <a:pt x="29705" y="29718"/>
                </a:lnTo>
                <a:lnTo>
                  <a:pt x="0" y="0"/>
                </a:lnTo>
                <a:lnTo>
                  <a:pt x="0" y="476250"/>
                </a:lnTo>
                <a:lnTo>
                  <a:pt x="29705" y="446532"/>
                </a:lnTo>
                <a:close/>
              </a:path>
            </a:pathLst>
          </a:custGeom>
          <a:solidFill>
            <a:srgbClr val="C2E1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731643" y="6916673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29718"/>
                </a:moveTo>
                <a:lnTo>
                  <a:pt x="617982" y="0"/>
                </a:lnTo>
                <a:lnTo>
                  <a:pt x="29705" y="0"/>
                </a:lnTo>
                <a:lnTo>
                  <a:pt x="0" y="29718"/>
                </a:lnTo>
                <a:lnTo>
                  <a:pt x="647700" y="29718"/>
                </a:lnTo>
                <a:close/>
              </a:path>
            </a:pathLst>
          </a:custGeom>
          <a:solidFill>
            <a:srgbClr val="7BA4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349625" y="6470141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17" y="476250"/>
                </a:moveTo>
                <a:lnTo>
                  <a:pt x="29717" y="0"/>
                </a:lnTo>
                <a:lnTo>
                  <a:pt x="0" y="29718"/>
                </a:lnTo>
                <a:lnTo>
                  <a:pt x="0" y="446532"/>
                </a:lnTo>
                <a:lnTo>
                  <a:pt x="29717" y="476250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419729" y="1761744"/>
            <a:ext cx="2983229" cy="45369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67691" y="3543300"/>
            <a:ext cx="1224280" cy="76200"/>
          </a:xfrm>
          <a:custGeom>
            <a:avLst/>
            <a:gdLst/>
            <a:ahLst/>
            <a:cxnLst/>
            <a:rect l="l" t="t" r="r" b="b"/>
            <a:pathLst>
              <a:path w="1224279" h="76200">
                <a:moveTo>
                  <a:pt x="1128521" y="38100"/>
                </a:moveTo>
                <a:lnTo>
                  <a:pt x="1128521" y="0"/>
                </a:lnTo>
                <a:lnTo>
                  <a:pt x="0" y="0"/>
                </a:lnTo>
                <a:lnTo>
                  <a:pt x="0" y="38100"/>
                </a:lnTo>
                <a:lnTo>
                  <a:pt x="1128521" y="38100"/>
                </a:lnTo>
                <a:close/>
              </a:path>
              <a:path w="1224279" h="76200">
                <a:moveTo>
                  <a:pt x="1223759" y="19050"/>
                </a:moveTo>
                <a:lnTo>
                  <a:pt x="1109459" y="-38100"/>
                </a:lnTo>
                <a:lnTo>
                  <a:pt x="1109459" y="0"/>
                </a:lnTo>
                <a:lnTo>
                  <a:pt x="1128521" y="0"/>
                </a:lnTo>
                <a:lnTo>
                  <a:pt x="1128521" y="66668"/>
                </a:lnTo>
                <a:lnTo>
                  <a:pt x="1223759" y="19050"/>
                </a:lnTo>
                <a:close/>
              </a:path>
              <a:path w="1224279" h="76200">
                <a:moveTo>
                  <a:pt x="1128521" y="66668"/>
                </a:moveTo>
                <a:lnTo>
                  <a:pt x="1128521" y="38100"/>
                </a:lnTo>
                <a:lnTo>
                  <a:pt x="1109459" y="38100"/>
                </a:lnTo>
                <a:lnTo>
                  <a:pt x="1109459" y="76200"/>
                </a:lnTo>
                <a:lnTo>
                  <a:pt x="1128521" y="66668"/>
                </a:lnTo>
                <a:close/>
              </a:path>
            </a:pathLst>
          </a:custGeom>
          <a:solidFill>
            <a:srgbClr val="FF99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67691" y="5487923"/>
            <a:ext cx="1224280" cy="76200"/>
          </a:xfrm>
          <a:custGeom>
            <a:avLst/>
            <a:gdLst/>
            <a:ahLst/>
            <a:cxnLst/>
            <a:rect l="l" t="t" r="r" b="b"/>
            <a:pathLst>
              <a:path w="1224279" h="76200">
                <a:moveTo>
                  <a:pt x="1128521" y="38100"/>
                </a:moveTo>
                <a:lnTo>
                  <a:pt x="1128521" y="0"/>
                </a:lnTo>
                <a:lnTo>
                  <a:pt x="0" y="0"/>
                </a:lnTo>
                <a:lnTo>
                  <a:pt x="0" y="38100"/>
                </a:lnTo>
                <a:lnTo>
                  <a:pt x="1128521" y="38100"/>
                </a:lnTo>
                <a:close/>
              </a:path>
              <a:path w="1224279" h="76200">
                <a:moveTo>
                  <a:pt x="1223759" y="19050"/>
                </a:moveTo>
                <a:lnTo>
                  <a:pt x="1109459" y="-38100"/>
                </a:lnTo>
                <a:lnTo>
                  <a:pt x="1109459" y="0"/>
                </a:lnTo>
                <a:lnTo>
                  <a:pt x="1128521" y="0"/>
                </a:lnTo>
                <a:lnTo>
                  <a:pt x="1128521" y="66668"/>
                </a:lnTo>
                <a:lnTo>
                  <a:pt x="1223759" y="19050"/>
                </a:lnTo>
                <a:close/>
              </a:path>
              <a:path w="1224279" h="76200">
                <a:moveTo>
                  <a:pt x="1128521" y="66668"/>
                </a:moveTo>
                <a:lnTo>
                  <a:pt x="1128521" y="38100"/>
                </a:lnTo>
                <a:lnTo>
                  <a:pt x="1109459" y="38100"/>
                </a:lnTo>
                <a:lnTo>
                  <a:pt x="1109459" y="76200"/>
                </a:lnTo>
                <a:lnTo>
                  <a:pt x="1128521" y="66668"/>
                </a:lnTo>
                <a:close/>
              </a:path>
            </a:pathLst>
          </a:custGeom>
          <a:solidFill>
            <a:srgbClr val="FF99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3">
            <a:hlinkClick r:id="rId3" action="ppaction://hlinksldjump"/>
          </p:cNvPr>
          <p:cNvSpPr/>
          <p:nvPr/>
        </p:nvSpPr>
        <p:spPr>
          <a:xfrm>
            <a:off x="8699500" y="6470141"/>
            <a:ext cx="647700" cy="476250"/>
          </a:xfrm>
          <a:custGeom>
            <a:avLst/>
            <a:gdLst/>
            <a:ahLst/>
            <a:cxnLst/>
            <a:rect l="l" t="t" r="r" b="b"/>
            <a:pathLst>
              <a:path w="647700" h="476250">
                <a:moveTo>
                  <a:pt x="0" y="0"/>
                </a:moveTo>
                <a:lnTo>
                  <a:pt x="0" y="476250"/>
                </a:lnTo>
                <a:lnTo>
                  <a:pt x="647700" y="476250"/>
                </a:lnTo>
                <a:lnTo>
                  <a:pt x="647700" y="0"/>
                </a:lnTo>
                <a:lnTo>
                  <a:pt x="0" y="0"/>
                </a:lnTo>
                <a:close/>
              </a:path>
            </a:pathLst>
          </a:custGeom>
          <a:solidFill>
            <a:srgbClr val="99CC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8">
            <a:hlinkClick r:id="rId3" action="ppaction://hlinksldjump"/>
          </p:cNvPr>
          <p:cNvSpPr/>
          <p:nvPr/>
        </p:nvSpPr>
        <p:spPr>
          <a:xfrm>
            <a:off x="8949436" y="6559295"/>
            <a:ext cx="223520" cy="298450"/>
          </a:xfrm>
          <a:custGeom>
            <a:avLst/>
            <a:gdLst/>
            <a:ahLst/>
            <a:cxnLst/>
            <a:rect l="l" t="t" r="r" b="b"/>
            <a:pathLst>
              <a:path w="223520" h="298450">
                <a:moveTo>
                  <a:pt x="223266" y="297942"/>
                </a:moveTo>
                <a:lnTo>
                  <a:pt x="223266" y="0"/>
                </a:lnTo>
                <a:lnTo>
                  <a:pt x="0" y="149351"/>
                </a:lnTo>
                <a:lnTo>
                  <a:pt x="223266" y="297942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9">
            <a:hlinkClick r:id="rId3" action="ppaction://hlinksldjump"/>
          </p:cNvPr>
          <p:cNvSpPr/>
          <p:nvPr/>
        </p:nvSpPr>
        <p:spPr>
          <a:xfrm>
            <a:off x="8893416" y="6559295"/>
            <a:ext cx="0" cy="298450"/>
          </a:xfrm>
          <a:custGeom>
            <a:avLst/>
            <a:gdLst/>
            <a:ahLst/>
            <a:cxnLst/>
            <a:rect l="l" t="t" r="r" b="b"/>
            <a:pathLst>
              <a:path h="298450">
                <a:moveTo>
                  <a:pt x="0" y="0"/>
                </a:moveTo>
                <a:lnTo>
                  <a:pt x="0" y="297942"/>
                </a:lnTo>
              </a:path>
            </a:pathLst>
          </a:custGeom>
          <a:ln w="38608">
            <a:solidFill>
              <a:srgbClr val="5D7B01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6735" rIns="0" bIns="0" rtlCol="0">
            <a:spAutoFit/>
          </a:bodyPr>
          <a:lstStyle/>
          <a:p>
            <a:pPr marL="2320925">
              <a:lnSpc>
                <a:spcPct val="100000"/>
              </a:lnSpc>
            </a:pPr>
            <a:r>
              <a:rPr spc="-25" dirty="0"/>
              <a:t>Soil colour</a:t>
            </a:r>
          </a:p>
        </p:txBody>
      </p:sp>
      <p:sp>
        <p:nvSpPr>
          <p:cNvPr id="3" name="object 3"/>
          <p:cNvSpPr/>
          <p:nvPr/>
        </p:nvSpPr>
        <p:spPr>
          <a:xfrm>
            <a:off x="7291463" y="1690877"/>
            <a:ext cx="2377433" cy="30952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630809" y="5164073"/>
            <a:ext cx="3062471" cy="19446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05033" y="1706214"/>
            <a:ext cx="5863590" cy="48253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3099"/>
              </a:lnSpc>
            </a:pPr>
            <a:r>
              <a:rPr sz="1700" spc="-10" dirty="0">
                <a:latin typeface="Arial"/>
                <a:cs typeface="Arial"/>
              </a:rPr>
              <a:t>Generally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soil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colour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determi</a:t>
            </a:r>
            <a:r>
              <a:rPr sz="1700" spc="-5" dirty="0">
                <a:latin typeface="Arial"/>
                <a:cs typeface="Arial"/>
              </a:rPr>
              <a:t>n</a:t>
            </a:r>
            <a:r>
              <a:rPr sz="1700" spc="-10" dirty="0">
                <a:latin typeface="Arial"/>
                <a:cs typeface="Arial"/>
              </a:rPr>
              <a:t>ed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by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the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amount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of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organic matter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and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the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state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of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the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iron.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Soil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colour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also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related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to soil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drainage,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with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free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drain</a:t>
            </a:r>
            <a:r>
              <a:rPr sz="1700" spc="0" dirty="0">
                <a:latin typeface="Arial"/>
                <a:cs typeface="Arial"/>
              </a:rPr>
              <a:t>i</a:t>
            </a:r>
            <a:r>
              <a:rPr sz="1700" spc="-10" dirty="0">
                <a:latin typeface="Arial"/>
                <a:cs typeface="Arial"/>
              </a:rPr>
              <a:t>ng,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well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AERATED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soils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(with pore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space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dominated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by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oxygen)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having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rich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brown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colours.</a:t>
            </a:r>
            <a:endParaRPr sz="1700">
              <a:latin typeface="Arial"/>
              <a:cs typeface="Arial"/>
            </a:endParaRPr>
          </a:p>
          <a:p>
            <a:pPr>
              <a:lnSpc>
                <a:spcPts val="1900"/>
              </a:lnSpc>
              <a:spcBef>
                <a:spcPts val="8"/>
              </a:spcBef>
            </a:pPr>
            <a:endParaRPr sz="1900"/>
          </a:p>
          <a:p>
            <a:pPr marL="12700" marR="222885">
              <a:lnSpc>
                <a:spcPct val="100000"/>
              </a:lnSpc>
            </a:pPr>
            <a:r>
              <a:rPr sz="1700" spc="-10" dirty="0">
                <a:latin typeface="Arial"/>
                <a:cs typeface="Arial"/>
              </a:rPr>
              <a:t>In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contrast,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poorly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draining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soil</a:t>
            </a:r>
            <a:r>
              <a:rPr sz="1700" spc="-15" dirty="0">
                <a:latin typeface="Arial"/>
                <a:cs typeface="Arial"/>
              </a:rPr>
              <a:t>s</a:t>
            </a:r>
            <a:r>
              <a:rPr sz="1700" spc="-5" dirty="0">
                <a:latin typeface="Arial"/>
                <a:cs typeface="Arial"/>
              </a:rPr>
              <a:t>,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often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referred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to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gleys, develop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under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ANAEROBIC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c</a:t>
            </a:r>
            <a:r>
              <a:rPr sz="1700" spc="-10" dirty="0">
                <a:latin typeface="Arial"/>
                <a:cs typeface="Arial"/>
              </a:rPr>
              <a:t>onditions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(the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pore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space dominated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by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water)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and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have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grey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or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blue-grey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colours.</a:t>
            </a:r>
            <a:endParaRPr sz="1700">
              <a:latin typeface="Arial"/>
              <a:cs typeface="Arial"/>
            </a:endParaRPr>
          </a:p>
          <a:p>
            <a:pPr marL="12700" marR="144145">
              <a:lnSpc>
                <a:spcPct val="100000"/>
              </a:lnSpc>
              <a:spcBef>
                <a:spcPts val="1020"/>
              </a:spcBef>
            </a:pPr>
            <a:r>
              <a:rPr sz="1700" spc="-10" dirty="0">
                <a:latin typeface="Arial"/>
                <a:cs typeface="Arial"/>
              </a:rPr>
              <a:t>Soils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w</a:t>
            </a:r>
            <a:r>
              <a:rPr sz="1700" spc="-10" dirty="0">
                <a:latin typeface="Arial"/>
                <a:cs typeface="Arial"/>
              </a:rPr>
              <a:t>ith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periodic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waterlog</a:t>
            </a:r>
            <a:r>
              <a:rPr sz="1700" spc="-20" dirty="0">
                <a:latin typeface="Arial"/>
                <a:cs typeface="Arial"/>
              </a:rPr>
              <a:t>g</a:t>
            </a:r>
            <a:r>
              <a:rPr sz="1700" spc="-10" dirty="0">
                <a:latin typeface="Arial"/>
                <a:cs typeface="Arial"/>
              </a:rPr>
              <a:t>ing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a</a:t>
            </a:r>
            <a:r>
              <a:rPr sz="1700" spc="-10" dirty="0">
                <a:latin typeface="Arial"/>
                <a:cs typeface="Arial"/>
              </a:rPr>
              <a:t>re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imperfectly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drained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and are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of</a:t>
            </a:r>
            <a:r>
              <a:rPr sz="1700" spc="-5" dirty="0">
                <a:latin typeface="Arial"/>
                <a:cs typeface="Arial"/>
              </a:rPr>
              <a:t>te</a:t>
            </a:r>
            <a:r>
              <a:rPr sz="1700" spc="-10" dirty="0">
                <a:latin typeface="Arial"/>
                <a:cs typeface="Arial"/>
              </a:rPr>
              <a:t>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h</a:t>
            </a:r>
            <a:r>
              <a:rPr sz="1700" dirty="0">
                <a:latin typeface="Arial"/>
                <a:cs typeface="Arial"/>
              </a:rPr>
              <a:t>i</a:t>
            </a:r>
            <a:r>
              <a:rPr sz="1700" spc="-10" dirty="0">
                <a:latin typeface="Arial"/>
                <a:cs typeface="Arial"/>
              </a:rPr>
              <a:t>ghly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mott</a:t>
            </a:r>
            <a:r>
              <a:rPr sz="1700" dirty="0">
                <a:latin typeface="Arial"/>
                <a:cs typeface="Arial"/>
              </a:rPr>
              <a:t>l</a:t>
            </a:r>
            <a:r>
              <a:rPr sz="1700" spc="-10" dirty="0">
                <a:latin typeface="Arial"/>
                <a:cs typeface="Arial"/>
              </a:rPr>
              <a:t>ed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with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blot</a:t>
            </a:r>
            <a:r>
              <a:rPr sz="1700" spc="-5" dirty="0">
                <a:latin typeface="Arial"/>
                <a:cs typeface="Arial"/>
              </a:rPr>
              <a:t>c</a:t>
            </a:r>
            <a:r>
              <a:rPr sz="1700" spc="-10" dirty="0">
                <a:latin typeface="Arial"/>
                <a:cs typeface="Arial"/>
              </a:rPr>
              <a:t>hes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of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c</a:t>
            </a:r>
            <a:r>
              <a:rPr sz="1700" spc="-10" dirty="0">
                <a:latin typeface="Arial"/>
                <a:cs typeface="Arial"/>
              </a:rPr>
              <a:t>ontrast</a:t>
            </a:r>
            <a:r>
              <a:rPr sz="1700" dirty="0">
                <a:latin typeface="Arial"/>
                <a:cs typeface="Arial"/>
              </a:rPr>
              <a:t>i</a:t>
            </a:r>
            <a:r>
              <a:rPr sz="1700" spc="-10" dirty="0">
                <a:latin typeface="Arial"/>
                <a:cs typeface="Arial"/>
              </a:rPr>
              <a:t>ng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co</a:t>
            </a:r>
            <a:r>
              <a:rPr sz="1700" dirty="0">
                <a:latin typeface="Arial"/>
                <a:cs typeface="Arial"/>
              </a:rPr>
              <a:t>l</a:t>
            </a:r>
            <a:r>
              <a:rPr sz="1700" spc="-10" dirty="0">
                <a:latin typeface="Arial"/>
                <a:cs typeface="Arial"/>
              </a:rPr>
              <a:t>our.</a:t>
            </a:r>
            <a:r>
              <a:rPr sz="1700" spc="-15" dirty="0">
                <a:latin typeface="Arial"/>
                <a:cs typeface="Arial"/>
              </a:rPr>
              <a:t> MOTTLES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are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often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rusty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in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colour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and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are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due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to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iron concentration.</a:t>
            </a:r>
            <a:endParaRPr sz="1700">
              <a:latin typeface="Arial"/>
              <a:cs typeface="Arial"/>
            </a:endParaRPr>
          </a:p>
          <a:p>
            <a:pPr>
              <a:lnSpc>
                <a:spcPts val="2100"/>
              </a:lnSpc>
              <a:spcBef>
                <a:spcPts val="12"/>
              </a:spcBef>
            </a:pPr>
            <a:endParaRPr sz="2100"/>
          </a:p>
          <a:p>
            <a:pPr marL="12700" marR="440055">
              <a:lnSpc>
                <a:spcPct val="100000"/>
              </a:lnSpc>
            </a:pPr>
            <a:r>
              <a:rPr sz="1700" spc="-10" dirty="0">
                <a:latin typeface="Arial"/>
                <a:cs typeface="Arial"/>
              </a:rPr>
              <a:t>Such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colours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are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the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result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of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oxidation-reduction;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iron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is</a:t>
            </a:r>
            <a:r>
              <a:rPr sz="1700" spc="-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t</a:t>
            </a:r>
            <a:r>
              <a:rPr sz="1700" spc="-10" dirty="0">
                <a:latin typeface="Arial"/>
                <a:cs typeface="Arial"/>
              </a:rPr>
              <a:t>he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m</a:t>
            </a:r>
            <a:r>
              <a:rPr sz="1700" spc="-15" dirty="0">
                <a:latin typeface="Arial"/>
                <a:cs typeface="Arial"/>
              </a:rPr>
              <a:t>a</a:t>
            </a:r>
            <a:r>
              <a:rPr sz="1700" spc="-10" dirty="0">
                <a:latin typeface="Arial"/>
                <a:cs typeface="Arial"/>
              </a:rPr>
              <a:t>in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s</a:t>
            </a:r>
            <a:r>
              <a:rPr sz="1700" spc="-10" dirty="0">
                <a:latin typeface="Arial"/>
                <a:cs typeface="Arial"/>
              </a:rPr>
              <a:t>ubs</a:t>
            </a:r>
            <a:r>
              <a:rPr sz="1700" dirty="0">
                <a:latin typeface="Arial"/>
                <a:cs typeface="Arial"/>
              </a:rPr>
              <a:t>t</a:t>
            </a:r>
            <a:r>
              <a:rPr sz="1700" spc="-10" dirty="0">
                <a:latin typeface="Arial"/>
                <a:cs typeface="Arial"/>
              </a:rPr>
              <a:t>an</a:t>
            </a:r>
            <a:r>
              <a:rPr sz="1700" spc="-5" dirty="0">
                <a:latin typeface="Arial"/>
                <a:cs typeface="Arial"/>
              </a:rPr>
              <a:t>c</a:t>
            </a:r>
            <a:r>
              <a:rPr sz="1700" spc="-10" dirty="0">
                <a:latin typeface="Arial"/>
                <a:cs typeface="Arial"/>
              </a:rPr>
              <a:t>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</a:t>
            </a:r>
            <a:r>
              <a:rPr sz="1700" dirty="0">
                <a:latin typeface="Arial"/>
                <a:cs typeface="Arial"/>
              </a:rPr>
              <a:t>ff</a:t>
            </a:r>
            <a:r>
              <a:rPr sz="1700" spc="-15" dirty="0">
                <a:latin typeface="Arial"/>
                <a:cs typeface="Arial"/>
              </a:rPr>
              <a:t>e</a:t>
            </a:r>
            <a:r>
              <a:rPr sz="1700" spc="-10" dirty="0">
                <a:latin typeface="Arial"/>
                <a:cs typeface="Arial"/>
              </a:rPr>
              <a:t>c</a:t>
            </a:r>
            <a:r>
              <a:rPr sz="1700" dirty="0">
                <a:latin typeface="Arial"/>
                <a:cs typeface="Arial"/>
              </a:rPr>
              <a:t>t</a:t>
            </a:r>
            <a:r>
              <a:rPr sz="1700" spc="-10" dirty="0">
                <a:latin typeface="Arial"/>
                <a:cs typeface="Arial"/>
              </a:rPr>
              <a:t>ed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by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the</a:t>
            </a:r>
            <a:r>
              <a:rPr sz="1700" spc="-5" dirty="0">
                <a:latin typeface="Arial"/>
                <a:cs typeface="Arial"/>
              </a:rPr>
              <a:t>s</a:t>
            </a:r>
            <a:r>
              <a:rPr sz="1700" spc="-10" dirty="0">
                <a:latin typeface="Arial"/>
                <a:cs typeface="Arial"/>
              </a:rPr>
              <a:t>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pro</a:t>
            </a:r>
            <a:r>
              <a:rPr sz="1700" spc="-5" dirty="0">
                <a:latin typeface="Arial"/>
                <a:cs typeface="Arial"/>
              </a:rPr>
              <a:t>c</a:t>
            </a:r>
            <a:r>
              <a:rPr sz="1700" spc="-10" dirty="0">
                <a:latin typeface="Arial"/>
                <a:cs typeface="Arial"/>
              </a:rPr>
              <a:t>es</a:t>
            </a:r>
            <a:r>
              <a:rPr sz="1700" spc="-5" dirty="0">
                <a:latin typeface="Arial"/>
                <a:cs typeface="Arial"/>
              </a:rPr>
              <a:t>s</a:t>
            </a:r>
            <a:r>
              <a:rPr sz="1700" spc="-15" dirty="0">
                <a:latin typeface="Arial"/>
                <a:cs typeface="Arial"/>
              </a:rPr>
              <a:t>e</a:t>
            </a:r>
            <a:r>
              <a:rPr sz="1700" spc="-10" dirty="0">
                <a:latin typeface="Arial"/>
                <a:cs typeface="Arial"/>
              </a:rPr>
              <a:t>s.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If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t</a:t>
            </a:r>
            <a:r>
              <a:rPr sz="1700" spc="-10" dirty="0">
                <a:latin typeface="Arial"/>
                <a:cs typeface="Arial"/>
              </a:rPr>
              <a:t>he iron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released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anaerobic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environment,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then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it</a:t>
            </a:r>
            <a:r>
              <a:rPr sz="1700" spc="-10" dirty="0">
                <a:latin typeface="Arial"/>
                <a:cs typeface="Arial"/>
              </a:rPr>
              <a:t> stays</a:t>
            </a:r>
            <a:r>
              <a:rPr sz="1700" dirty="0">
                <a:latin typeface="Arial"/>
                <a:cs typeface="Arial"/>
              </a:rPr>
              <a:t> i</a:t>
            </a:r>
            <a:r>
              <a:rPr sz="1700" spc="-10" dirty="0">
                <a:latin typeface="Arial"/>
                <a:cs typeface="Arial"/>
              </a:rPr>
              <a:t>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t</a:t>
            </a:r>
            <a:r>
              <a:rPr sz="1700" spc="-10" dirty="0">
                <a:latin typeface="Arial"/>
                <a:cs typeface="Arial"/>
              </a:rPr>
              <a:t>he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re</a:t>
            </a:r>
            <a:r>
              <a:rPr sz="1700" spc="-5" dirty="0">
                <a:latin typeface="Arial"/>
                <a:cs typeface="Arial"/>
              </a:rPr>
              <a:t>d</a:t>
            </a:r>
            <a:r>
              <a:rPr sz="1700" spc="-15" dirty="0">
                <a:latin typeface="Arial"/>
                <a:cs typeface="Arial"/>
              </a:rPr>
              <a:t>u</a:t>
            </a:r>
            <a:r>
              <a:rPr sz="1700" spc="-5" dirty="0">
                <a:latin typeface="Arial"/>
                <a:cs typeface="Arial"/>
              </a:rPr>
              <a:t>c</a:t>
            </a:r>
            <a:r>
              <a:rPr sz="1700" spc="-10" dirty="0">
                <a:latin typeface="Arial"/>
                <a:cs typeface="Arial"/>
              </a:rPr>
              <a:t>ed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</a:t>
            </a:r>
            <a:r>
              <a:rPr sz="1700" dirty="0">
                <a:latin typeface="Arial"/>
                <a:cs typeface="Arial"/>
              </a:rPr>
              <a:t>t</a:t>
            </a:r>
            <a:r>
              <a:rPr sz="1700" spc="-10" dirty="0">
                <a:latin typeface="Arial"/>
                <a:cs typeface="Arial"/>
              </a:rPr>
              <a:t>a</a:t>
            </a:r>
            <a:r>
              <a:rPr sz="1700" dirty="0">
                <a:latin typeface="Arial"/>
                <a:cs typeface="Arial"/>
              </a:rPr>
              <a:t>t</a:t>
            </a:r>
            <a:r>
              <a:rPr sz="1700" spc="-10" dirty="0">
                <a:latin typeface="Arial"/>
                <a:cs typeface="Arial"/>
              </a:rPr>
              <a:t>e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giving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it</a:t>
            </a:r>
            <a:r>
              <a:rPr sz="1700" dirty="0">
                <a:latin typeface="Arial"/>
                <a:cs typeface="Arial"/>
              </a:rPr>
              <a:t> t</a:t>
            </a:r>
            <a:r>
              <a:rPr sz="1700" spc="-10" dirty="0">
                <a:latin typeface="Arial"/>
                <a:cs typeface="Arial"/>
              </a:rPr>
              <a:t>he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grey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blue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c</a:t>
            </a:r>
            <a:r>
              <a:rPr sz="1700" spc="-15" dirty="0">
                <a:latin typeface="Arial"/>
                <a:cs typeface="Arial"/>
              </a:rPr>
              <a:t>o</a:t>
            </a:r>
            <a:r>
              <a:rPr sz="1700" dirty="0">
                <a:latin typeface="Arial"/>
                <a:cs typeface="Arial"/>
              </a:rPr>
              <a:t>l</a:t>
            </a:r>
            <a:r>
              <a:rPr sz="1700" spc="-10" dirty="0">
                <a:latin typeface="Arial"/>
                <a:cs typeface="Arial"/>
              </a:rPr>
              <a:t>our of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waterlogged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soils.</a:t>
            </a:r>
            <a:endParaRPr sz="17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6453" rIns="0" bIns="0" rtlCol="0">
            <a:spAutoFit/>
          </a:bodyPr>
          <a:lstStyle/>
          <a:p>
            <a:pPr marL="2125980">
              <a:lnSpc>
                <a:spcPts val="5235"/>
              </a:lnSpc>
            </a:pPr>
            <a:r>
              <a:rPr spc="-25" dirty="0"/>
              <a:t>Soil texture</a:t>
            </a:r>
          </a:p>
        </p:txBody>
      </p:sp>
      <p:sp>
        <p:nvSpPr>
          <p:cNvPr id="3" name="object 3"/>
          <p:cNvSpPr/>
          <p:nvPr/>
        </p:nvSpPr>
        <p:spPr>
          <a:xfrm>
            <a:off x="6139319" y="2554223"/>
            <a:ext cx="3455663" cy="23408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554863" y="5185917"/>
            <a:ext cx="5995670" cy="1579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sz="1700" spc="-10" dirty="0">
                <a:latin typeface="Arial"/>
                <a:cs typeface="Arial"/>
              </a:rPr>
              <a:t>Soil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clod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right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(above)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is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dense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with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poor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texture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and leads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to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poor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structure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if </a:t>
            </a:r>
            <a:r>
              <a:rPr sz="1800" spc="-5" dirty="0">
                <a:latin typeface="Arial"/>
                <a:cs typeface="Arial"/>
              </a:rPr>
              <a:t>badl</a:t>
            </a:r>
            <a:r>
              <a:rPr sz="1800" dirty="0">
                <a:latin typeface="Arial"/>
                <a:cs typeface="Arial"/>
              </a:rPr>
              <a:t>y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managed.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Due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to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continual compaction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it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blue-grey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colour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due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to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low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oxygen conditions.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It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poor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environ</a:t>
            </a:r>
            <a:r>
              <a:rPr sz="1700" spc="-25" dirty="0">
                <a:latin typeface="Arial"/>
                <a:cs typeface="Arial"/>
              </a:rPr>
              <a:t>m</a:t>
            </a:r>
            <a:r>
              <a:rPr sz="1700" spc="-10" dirty="0">
                <a:latin typeface="Arial"/>
                <a:cs typeface="Arial"/>
              </a:rPr>
              <a:t>ent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for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root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development.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Soil clod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on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left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has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been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well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managed</a:t>
            </a:r>
            <a:r>
              <a:rPr sz="1700" spc="-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and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is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relatively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loose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with ample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pore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space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for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good,</a:t>
            </a:r>
            <a:r>
              <a:rPr sz="1700" spc="1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healthy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root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development.</a:t>
            </a:r>
            <a:endParaRPr sz="17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98689" y="2523744"/>
            <a:ext cx="2231898" cy="36004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05033" y="1614170"/>
            <a:ext cx="7378700" cy="3248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sz="2200" dirty="0">
                <a:latin typeface="Arial"/>
                <a:cs typeface="Arial"/>
              </a:rPr>
              <a:t>Soil texture is a term used to describe the distribution of the different sizes of mineral particles in a soil.</a:t>
            </a:r>
            <a:endParaRPr sz="2200">
              <a:latin typeface="Arial"/>
              <a:cs typeface="Arial"/>
            </a:endParaRPr>
          </a:p>
          <a:p>
            <a:pPr marL="2462530" marR="2524760">
              <a:lnSpc>
                <a:spcPct val="100000"/>
              </a:lnSpc>
              <a:spcBef>
                <a:spcPts val="1864"/>
              </a:spcBef>
            </a:pPr>
            <a:r>
              <a:rPr sz="1700" spc="-10" dirty="0">
                <a:latin typeface="Arial"/>
                <a:cs typeface="Arial"/>
              </a:rPr>
              <a:t>Textures range from clay,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sand,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and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silt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at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the extremes,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t</a:t>
            </a:r>
            <a:r>
              <a:rPr sz="1700" spc="-10" dirty="0">
                <a:latin typeface="Arial"/>
                <a:cs typeface="Arial"/>
              </a:rPr>
              <a:t>o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loam which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h</a:t>
            </a:r>
            <a:r>
              <a:rPr sz="1700" spc="-15" dirty="0">
                <a:latin typeface="Arial"/>
                <a:cs typeface="Arial"/>
              </a:rPr>
              <a:t>a</a:t>
            </a:r>
            <a:r>
              <a:rPr sz="1700" spc="-10" dirty="0">
                <a:latin typeface="Arial"/>
                <a:cs typeface="Arial"/>
              </a:rPr>
              <a:t>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all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three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sized fractions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present.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The</a:t>
            </a:r>
            <a:r>
              <a:rPr sz="1700" spc="-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m</a:t>
            </a:r>
            <a:r>
              <a:rPr sz="1700" spc="-15" dirty="0">
                <a:latin typeface="Arial"/>
                <a:cs typeface="Arial"/>
              </a:rPr>
              <a:t>a</a:t>
            </a:r>
            <a:r>
              <a:rPr sz="1700" dirty="0">
                <a:latin typeface="Arial"/>
                <a:cs typeface="Arial"/>
              </a:rPr>
              <a:t>i</a:t>
            </a:r>
            <a:r>
              <a:rPr sz="1700" spc="-10" dirty="0">
                <a:latin typeface="Arial"/>
                <a:cs typeface="Arial"/>
              </a:rPr>
              <a:t>n</a:t>
            </a:r>
            <a:r>
              <a:rPr sz="1700" spc="-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i</a:t>
            </a:r>
            <a:r>
              <a:rPr sz="1700" spc="-15" dirty="0">
                <a:latin typeface="Arial"/>
                <a:cs typeface="Arial"/>
              </a:rPr>
              <a:t>n</a:t>
            </a:r>
            <a:r>
              <a:rPr sz="1700" spc="-5" dirty="0">
                <a:latin typeface="Arial"/>
                <a:cs typeface="Arial"/>
              </a:rPr>
              <a:t>flue</a:t>
            </a:r>
            <a:r>
              <a:rPr sz="1700" spc="-15" dirty="0">
                <a:latin typeface="Arial"/>
                <a:cs typeface="Arial"/>
              </a:rPr>
              <a:t>n</a:t>
            </a:r>
            <a:r>
              <a:rPr sz="1700" spc="-5" dirty="0">
                <a:latin typeface="Arial"/>
                <a:cs typeface="Arial"/>
              </a:rPr>
              <a:t>c</a:t>
            </a:r>
            <a:r>
              <a:rPr sz="1700" spc="-10" dirty="0">
                <a:latin typeface="Arial"/>
                <a:cs typeface="Arial"/>
              </a:rPr>
              <a:t>e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of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texture is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p</a:t>
            </a:r>
            <a:r>
              <a:rPr sz="1700" spc="-5" dirty="0">
                <a:latin typeface="Arial"/>
                <a:cs typeface="Arial"/>
              </a:rPr>
              <a:t>e</a:t>
            </a:r>
            <a:r>
              <a:rPr sz="1700" spc="-10" dirty="0">
                <a:latin typeface="Arial"/>
                <a:cs typeface="Arial"/>
              </a:rPr>
              <a:t>rmeability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which generally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decreases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with decreasing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particle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size.</a:t>
            </a:r>
            <a:endParaRPr sz="17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78770" y="6189471"/>
            <a:ext cx="1868805" cy="649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algn="ctr">
              <a:lnSpc>
                <a:spcPct val="100000"/>
              </a:lnSpc>
            </a:pPr>
            <a:r>
              <a:rPr sz="1400" spc="-15" dirty="0">
                <a:latin typeface="Arial"/>
                <a:cs typeface="Arial"/>
              </a:rPr>
              <a:t>Soi</a:t>
            </a:r>
            <a:r>
              <a:rPr sz="1400" spc="-5" dirty="0">
                <a:latin typeface="Arial"/>
                <a:cs typeface="Arial"/>
              </a:rPr>
              <a:t>l </a:t>
            </a:r>
            <a:r>
              <a:rPr sz="1400" spc="-15" dirty="0">
                <a:latin typeface="Arial"/>
                <a:cs typeface="Arial"/>
              </a:rPr>
              <a:t>hig</a:t>
            </a:r>
            <a:r>
              <a:rPr sz="1400" spc="-10" dirty="0">
                <a:latin typeface="Arial"/>
                <a:cs typeface="Arial"/>
              </a:rPr>
              <a:t>h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in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sil</a:t>
            </a:r>
            <a:r>
              <a:rPr sz="1400" spc="-5" dirty="0">
                <a:latin typeface="Arial"/>
                <a:cs typeface="Arial"/>
              </a:rPr>
              <a:t>t </a:t>
            </a:r>
            <a:r>
              <a:rPr sz="1400" spc="-15" dirty="0">
                <a:latin typeface="Arial"/>
                <a:cs typeface="Arial"/>
              </a:rPr>
              <a:t>an</a:t>
            </a:r>
            <a:r>
              <a:rPr sz="1400" spc="-10" dirty="0">
                <a:latin typeface="Arial"/>
                <a:cs typeface="Arial"/>
              </a:rPr>
              <a:t>d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clay</a:t>
            </a:r>
            <a:r>
              <a:rPr sz="1400" spc="-10" dirty="0">
                <a:latin typeface="Arial"/>
                <a:cs typeface="Arial"/>
              </a:rPr>
              <a:t> with</a:t>
            </a:r>
            <a:r>
              <a:rPr sz="140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co</a:t>
            </a:r>
            <a:r>
              <a:rPr sz="1400" spc="-25" dirty="0">
                <a:latin typeface="Arial"/>
                <a:cs typeface="Arial"/>
              </a:rPr>
              <a:t>m</a:t>
            </a:r>
            <a:r>
              <a:rPr sz="1400" spc="-15" dirty="0">
                <a:latin typeface="Arial"/>
                <a:cs typeface="Arial"/>
              </a:rPr>
              <a:t>p</a:t>
            </a:r>
            <a:r>
              <a:rPr sz="1400" spc="-10" dirty="0">
                <a:latin typeface="Arial"/>
                <a:cs typeface="Arial"/>
              </a:rPr>
              <a:t>act</a:t>
            </a:r>
            <a:r>
              <a:rPr sz="140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subsoil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lackin</a:t>
            </a:r>
            <a:r>
              <a:rPr sz="1400" spc="-10" dirty="0">
                <a:latin typeface="Arial"/>
                <a:cs typeface="Arial"/>
              </a:rPr>
              <a:t>g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in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por</a:t>
            </a:r>
            <a:r>
              <a:rPr sz="1400" spc="-10" dirty="0">
                <a:latin typeface="Arial"/>
                <a:cs typeface="Arial"/>
              </a:rPr>
              <a:t>e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spaces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22203" y="2081021"/>
            <a:ext cx="7806055" cy="29311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0000"/>
              </a:lnSpc>
              <a:tabLst>
                <a:tab pos="791210" algn="l"/>
              </a:tabLst>
            </a:pPr>
            <a:r>
              <a:rPr sz="2400" dirty="0">
                <a:latin typeface="Arial"/>
                <a:cs typeface="Arial"/>
              </a:rPr>
              <a:t>The nine number question board which follows is adapted from	a template made available by :</a:t>
            </a:r>
          </a:p>
          <a:p>
            <a:pPr marL="12700" marR="2004060" indent="2187575">
              <a:lnSpc>
                <a:spcPct val="199600"/>
              </a:lnSpc>
            </a:pPr>
            <a:r>
              <a:rPr sz="2400" u="heavy" dirty="0">
                <a:solidFill>
                  <a:srgbClr val="1B1B1B"/>
                </a:solidFill>
                <a:latin typeface="Arial"/>
                <a:cs typeface="Arial"/>
                <a:hlinkClick r:id="rId2"/>
              </a:rPr>
              <a:t>www.sln.org.uk/geography</a:t>
            </a:r>
            <a:r>
              <a:rPr sz="2400" dirty="0">
                <a:solidFill>
                  <a:srgbClr val="1B1B1B"/>
                </a:solidFill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Click on a number to link to a question</a:t>
            </a:r>
          </a:p>
          <a:p>
            <a:pPr>
              <a:lnSpc>
                <a:spcPts val="2800"/>
              </a:lnSpc>
              <a:spcBef>
                <a:spcPts val="74"/>
              </a:spcBef>
            </a:pPr>
            <a:endParaRPr sz="2800" dirty="0"/>
          </a:p>
          <a:p>
            <a:pPr marL="12700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Click the back button to link back to the question board</a:t>
            </a:r>
          </a:p>
        </p:txBody>
      </p:sp>
      <p:sp>
        <p:nvSpPr>
          <p:cNvPr id="3" name="object 3"/>
          <p:cNvSpPr/>
          <p:nvPr/>
        </p:nvSpPr>
        <p:spPr>
          <a:xfrm>
            <a:off x="8802496" y="6441185"/>
            <a:ext cx="792480" cy="432434"/>
          </a:xfrm>
          <a:custGeom>
            <a:avLst/>
            <a:gdLst/>
            <a:ahLst/>
            <a:cxnLst/>
            <a:rect l="l" t="t" r="r" b="b"/>
            <a:pathLst>
              <a:path w="792479" h="432434">
                <a:moveTo>
                  <a:pt x="0" y="0"/>
                </a:moveTo>
                <a:lnTo>
                  <a:pt x="0" y="432054"/>
                </a:lnTo>
                <a:lnTo>
                  <a:pt x="792479" y="432054"/>
                </a:lnTo>
                <a:lnTo>
                  <a:pt x="792479" y="0"/>
                </a:lnTo>
                <a:lnTo>
                  <a:pt x="0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802496" y="6441313"/>
            <a:ext cx="792480" cy="27940"/>
          </a:xfrm>
          <a:custGeom>
            <a:avLst/>
            <a:gdLst/>
            <a:ahLst/>
            <a:cxnLst/>
            <a:rect l="l" t="t" r="r" b="b"/>
            <a:pathLst>
              <a:path w="792479" h="27939">
                <a:moveTo>
                  <a:pt x="0" y="27939"/>
                </a:moveTo>
                <a:lnTo>
                  <a:pt x="792479" y="27939"/>
                </a:lnTo>
                <a:lnTo>
                  <a:pt x="792479" y="0"/>
                </a:lnTo>
                <a:lnTo>
                  <a:pt x="0" y="0"/>
                </a:lnTo>
                <a:lnTo>
                  <a:pt x="0" y="27939"/>
                </a:lnTo>
                <a:close/>
              </a:path>
            </a:pathLst>
          </a:custGeom>
          <a:solidFill>
            <a:srgbClr val="999999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16219" y="6441947"/>
            <a:ext cx="0" cy="431800"/>
          </a:xfrm>
          <a:custGeom>
            <a:avLst/>
            <a:gdLst/>
            <a:ahLst/>
            <a:cxnLst/>
            <a:rect l="l" t="t" r="r" b="b"/>
            <a:pathLst>
              <a:path h="431800">
                <a:moveTo>
                  <a:pt x="0" y="0"/>
                </a:moveTo>
                <a:lnTo>
                  <a:pt x="0" y="431292"/>
                </a:lnTo>
              </a:path>
            </a:pathLst>
          </a:custGeom>
          <a:ln w="28714">
            <a:solidFill>
              <a:srgbClr val="B3B3B3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02496" y="6859905"/>
            <a:ext cx="792480" cy="0"/>
          </a:xfrm>
          <a:custGeom>
            <a:avLst/>
            <a:gdLst/>
            <a:ahLst/>
            <a:cxnLst/>
            <a:rect l="l" t="t" r="r" b="b"/>
            <a:pathLst>
              <a:path w="792479">
                <a:moveTo>
                  <a:pt x="0" y="0"/>
                </a:moveTo>
                <a:lnTo>
                  <a:pt x="792479" y="0"/>
                </a:lnTo>
              </a:path>
            </a:pathLst>
          </a:custGeom>
          <a:ln w="27940">
            <a:solidFill>
              <a:srgbClr val="686868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81648" y="6441947"/>
            <a:ext cx="0" cy="431800"/>
          </a:xfrm>
          <a:custGeom>
            <a:avLst/>
            <a:gdLst/>
            <a:ahLst/>
            <a:cxnLst/>
            <a:rect l="l" t="t" r="r" b="b"/>
            <a:pathLst>
              <a:path h="431800">
                <a:moveTo>
                  <a:pt x="0" y="0"/>
                </a:moveTo>
                <a:lnTo>
                  <a:pt x="0" y="431292"/>
                </a:lnTo>
              </a:path>
            </a:pathLst>
          </a:custGeom>
          <a:ln w="27927">
            <a:solidFill>
              <a:srgbClr val="4E4E4E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063875" y="6522719"/>
            <a:ext cx="269875" cy="269875"/>
          </a:xfrm>
          <a:custGeom>
            <a:avLst/>
            <a:gdLst/>
            <a:ahLst/>
            <a:cxnLst/>
            <a:rect l="l" t="t" r="r" b="b"/>
            <a:pathLst>
              <a:path w="269875" h="269875">
                <a:moveTo>
                  <a:pt x="269748" y="134874"/>
                </a:moveTo>
                <a:lnTo>
                  <a:pt x="0" y="0"/>
                </a:lnTo>
                <a:lnTo>
                  <a:pt x="0" y="269748"/>
                </a:lnTo>
                <a:lnTo>
                  <a:pt x="269748" y="134874"/>
                </a:lnTo>
                <a:close/>
              </a:path>
            </a:pathLst>
          </a:custGeom>
          <a:solidFill>
            <a:srgbClr val="4E4E4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914785" y="5073396"/>
            <a:ext cx="719455" cy="576580"/>
          </a:xfrm>
          <a:custGeom>
            <a:avLst/>
            <a:gdLst/>
            <a:ahLst/>
            <a:cxnLst/>
            <a:rect l="l" t="t" r="r" b="b"/>
            <a:pathLst>
              <a:path w="719454" h="576579">
                <a:moveTo>
                  <a:pt x="0" y="0"/>
                </a:moveTo>
                <a:lnTo>
                  <a:pt x="0" y="576072"/>
                </a:lnTo>
                <a:lnTo>
                  <a:pt x="719327" y="576072"/>
                </a:lnTo>
                <a:lnTo>
                  <a:pt x="719327" y="0"/>
                </a:lnTo>
                <a:lnTo>
                  <a:pt x="0" y="0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914785" y="5073396"/>
            <a:ext cx="719455" cy="36195"/>
          </a:xfrm>
          <a:custGeom>
            <a:avLst/>
            <a:gdLst/>
            <a:ahLst/>
            <a:cxnLst/>
            <a:rect l="l" t="t" r="r" b="b"/>
            <a:pathLst>
              <a:path w="719454" h="36195">
                <a:moveTo>
                  <a:pt x="719327" y="0"/>
                </a:moveTo>
                <a:lnTo>
                  <a:pt x="0" y="0"/>
                </a:lnTo>
                <a:lnTo>
                  <a:pt x="36575" y="35813"/>
                </a:lnTo>
                <a:lnTo>
                  <a:pt x="683513" y="35813"/>
                </a:lnTo>
                <a:lnTo>
                  <a:pt x="719327" y="0"/>
                </a:lnTo>
                <a:close/>
              </a:path>
            </a:pathLst>
          </a:custGeom>
          <a:solidFill>
            <a:srgbClr val="C9E6E9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914785" y="5073396"/>
            <a:ext cx="36830" cy="576580"/>
          </a:xfrm>
          <a:custGeom>
            <a:avLst/>
            <a:gdLst/>
            <a:ahLst/>
            <a:cxnLst/>
            <a:rect l="l" t="t" r="r" b="b"/>
            <a:pathLst>
              <a:path w="36829" h="576579">
                <a:moveTo>
                  <a:pt x="36575" y="540257"/>
                </a:moveTo>
                <a:lnTo>
                  <a:pt x="36575" y="35813"/>
                </a:lnTo>
                <a:lnTo>
                  <a:pt x="0" y="0"/>
                </a:lnTo>
                <a:lnTo>
                  <a:pt x="0" y="576071"/>
                </a:lnTo>
                <a:lnTo>
                  <a:pt x="36575" y="540257"/>
                </a:lnTo>
                <a:close/>
              </a:path>
            </a:pathLst>
          </a:custGeom>
          <a:solidFill>
            <a:srgbClr val="D7EDE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914785" y="5613653"/>
            <a:ext cx="719455" cy="36195"/>
          </a:xfrm>
          <a:custGeom>
            <a:avLst/>
            <a:gdLst/>
            <a:ahLst/>
            <a:cxnLst/>
            <a:rect l="l" t="t" r="r" b="b"/>
            <a:pathLst>
              <a:path w="719454" h="36195">
                <a:moveTo>
                  <a:pt x="719327" y="35813"/>
                </a:moveTo>
                <a:lnTo>
                  <a:pt x="683513" y="0"/>
                </a:lnTo>
                <a:lnTo>
                  <a:pt x="36575" y="0"/>
                </a:lnTo>
                <a:lnTo>
                  <a:pt x="0" y="35813"/>
                </a:lnTo>
                <a:lnTo>
                  <a:pt x="719327" y="35813"/>
                </a:lnTo>
                <a:close/>
              </a:path>
            </a:pathLst>
          </a:custGeom>
          <a:solidFill>
            <a:srgbClr val="96B4B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598299" y="5073396"/>
            <a:ext cx="36195" cy="576580"/>
          </a:xfrm>
          <a:custGeom>
            <a:avLst/>
            <a:gdLst/>
            <a:ahLst/>
            <a:cxnLst/>
            <a:rect l="l" t="t" r="r" b="b"/>
            <a:pathLst>
              <a:path w="36195" h="576579">
                <a:moveTo>
                  <a:pt x="35813" y="576071"/>
                </a:moveTo>
                <a:lnTo>
                  <a:pt x="35813" y="0"/>
                </a:lnTo>
                <a:lnTo>
                  <a:pt x="0" y="35813"/>
                </a:lnTo>
                <a:lnTo>
                  <a:pt x="0" y="540257"/>
                </a:lnTo>
                <a:lnTo>
                  <a:pt x="35813" y="576071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184533" y="5181600"/>
            <a:ext cx="269875" cy="360045"/>
          </a:xfrm>
          <a:custGeom>
            <a:avLst/>
            <a:gdLst/>
            <a:ahLst/>
            <a:cxnLst/>
            <a:rect l="l" t="t" r="r" b="b"/>
            <a:pathLst>
              <a:path w="269875" h="360045">
                <a:moveTo>
                  <a:pt x="269748" y="359663"/>
                </a:moveTo>
                <a:lnTo>
                  <a:pt x="269748" y="0"/>
                </a:lnTo>
                <a:lnTo>
                  <a:pt x="0" y="179832"/>
                </a:lnTo>
                <a:lnTo>
                  <a:pt x="269748" y="359663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116334" y="5180838"/>
            <a:ext cx="0" cy="360680"/>
          </a:xfrm>
          <a:custGeom>
            <a:avLst/>
            <a:gdLst/>
            <a:ahLst/>
            <a:cxnLst/>
            <a:rect l="l" t="t" r="r" b="b"/>
            <a:pathLst>
              <a:path h="360679">
                <a:moveTo>
                  <a:pt x="0" y="0"/>
                </a:moveTo>
                <a:lnTo>
                  <a:pt x="0" y="360425"/>
                </a:lnTo>
              </a:path>
            </a:pathLst>
          </a:custGeom>
          <a:ln w="46228">
            <a:solidFill>
              <a:srgbClr val="718688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576711" y="547369"/>
            <a:ext cx="7560945" cy="617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“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 Questio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 o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 Soi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 Formation”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75039" y="1763267"/>
            <a:ext cx="1644650" cy="1508125"/>
          </a:xfrm>
          <a:custGeom>
            <a:avLst/>
            <a:gdLst/>
            <a:ahLst/>
            <a:cxnLst/>
            <a:rect l="l" t="t" r="r" b="b"/>
            <a:pathLst>
              <a:path w="1644650" h="1508125">
                <a:moveTo>
                  <a:pt x="0" y="0"/>
                </a:moveTo>
                <a:lnTo>
                  <a:pt x="0" y="1507998"/>
                </a:lnTo>
                <a:lnTo>
                  <a:pt x="1644395" y="1507998"/>
                </a:lnTo>
                <a:lnTo>
                  <a:pt x="1644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412A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356239" y="1763267"/>
            <a:ext cx="1644395" cy="723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356239" y="1835657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56239" y="1908809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56239" y="1981961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356239" y="2055113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356239" y="2128265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356239" y="2201417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356239" y="2274569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356239" y="2347721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356239" y="2420873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356239" y="2494025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356239" y="2567177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356239" y="2640329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356239" y="2713481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356239" y="2786633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356239" y="2859785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356239" y="2932937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356239" y="3006089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356239" y="3079241"/>
            <a:ext cx="1644395" cy="73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356239" y="3152393"/>
            <a:ext cx="1644395" cy="1188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337427" y="1763267"/>
            <a:ext cx="1644396" cy="723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337427" y="1835657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337427" y="1908809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337427" y="1981961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337427" y="2055113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337427" y="2128265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337427" y="2201417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337427" y="2274569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337427" y="2347721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337427" y="2420873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337427" y="2494025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337427" y="2567177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337427" y="2640329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337427" y="2713481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337427" y="2786633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337427" y="2859785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337427" y="2932937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337427" y="3006089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337427" y="3079241"/>
            <a:ext cx="1644396" cy="73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337427" y="3152393"/>
            <a:ext cx="1644396" cy="1188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375039" y="3592067"/>
            <a:ext cx="1644650" cy="1508125"/>
          </a:xfrm>
          <a:custGeom>
            <a:avLst/>
            <a:gdLst/>
            <a:ahLst/>
            <a:cxnLst/>
            <a:rect l="l" t="t" r="r" b="b"/>
            <a:pathLst>
              <a:path w="1644650" h="1508125">
                <a:moveTo>
                  <a:pt x="0" y="0"/>
                </a:moveTo>
                <a:lnTo>
                  <a:pt x="0" y="1507998"/>
                </a:lnTo>
                <a:lnTo>
                  <a:pt x="1644395" y="1507998"/>
                </a:lnTo>
                <a:lnTo>
                  <a:pt x="1644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964E3A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356239" y="3592067"/>
            <a:ext cx="1644395" cy="7238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356239" y="3664457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356239" y="3737609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356239" y="3810761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356239" y="3883913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356239" y="3957065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356239" y="4030217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356239" y="4103369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356239" y="4176521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356239" y="4249673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356239" y="4322825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356239" y="4395977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356239" y="4469129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356239" y="4542281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4356239" y="4615433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356239" y="4688585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356239" y="4761737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4356239" y="4834889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4356239" y="4908041"/>
            <a:ext cx="1644395" cy="731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4356239" y="4981193"/>
            <a:ext cx="1644395" cy="1188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6337427" y="3592067"/>
            <a:ext cx="1644396" cy="7238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6337427" y="3664457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6337427" y="3737609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6337427" y="3810761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6337427" y="3883913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6337427" y="3957065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6337427" y="4030217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6337427" y="4103369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6337427" y="4176521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6337427" y="4249673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6337427" y="4322825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6337427" y="4395977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6337427" y="4469129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6337427" y="4542281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6337427" y="4615433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6337427" y="4688585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6337427" y="4761737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6337427" y="4834889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6337427" y="4908041"/>
            <a:ext cx="1644396" cy="731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6337427" y="4981193"/>
            <a:ext cx="1644396" cy="11887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375039" y="5420867"/>
            <a:ext cx="1644650" cy="1508125"/>
          </a:xfrm>
          <a:custGeom>
            <a:avLst/>
            <a:gdLst/>
            <a:ahLst/>
            <a:cxnLst/>
            <a:rect l="l" t="t" r="r" b="b"/>
            <a:pathLst>
              <a:path w="1644650" h="1508125">
                <a:moveTo>
                  <a:pt x="0" y="0"/>
                </a:moveTo>
                <a:lnTo>
                  <a:pt x="0" y="1507997"/>
                </a:lnTo>
                <a:lnTo>
                  <a:pt x="1644396" y="1507997"/>
                </a:lnTo>
                <a:lnTo>
                  <a:pt x="1644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3B3D3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338713" y="5433821"/>
            <a:ext cx="1644396" cy="7238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4338713" y="5506211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4338713" y="5579363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4338713" y="5652515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4338713" y="5725667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4338713" y="5798819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4338713" y="5871971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338713" y="5945123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4338713" y="6018275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4338713" y="6091427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4338713" y="6164579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4338713" y="6237731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4338713" y="6310883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4338713" y="6384035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4338713" y="6457187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4338713" y="6530340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4338713" y="6603491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4338713" y="6676643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4338713" y="6749795"/>
            <a:ext cx="1644396" cy="731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4338713" y="6822947"/>
            <a:ext cx="1644396" cy="11887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6337427" y="5420867"/>
            <a:ext cx="1644396" cy="72389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6337427" y="5493257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6337427" y="5566409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6337427" y="5639561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6337427" y="5712713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6337427" y="5785865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6337427" y="5859017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6337427" y="5932169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6337427" y="6005321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6337427" y="6078473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6337427" y="6151625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6337427" y="6224777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6337427" y="6297929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6337427" y="6371081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6337427" y="6444233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6337427" y="6517385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6337427" y="6590538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6337427" y="6663690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6337427" y="6736841"/>
            <a:ext cx="1644396" cy="731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6337427" y="6809993"/>
            <a:ext cx="1644396" cy="11887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2898533" y="2948939"/>
            <a:ext cx="565785" cy="74295"/>
          </a:xfrm>
          <a:custGeom>
            <a:avLst/>
            <a:gdLst/>
            <a:ahLst/>
            <a:cxnLst/>
            <a:rect l="l" t="t" r="r" b="b"/>
            <a:pathLst>
              <a:path w="565785" h="74294">
                <a:moveTo>
                  <a:pt x="0" y="0"/>
                </a:moveTo>
                <a:lnTo>
                  <a:pt x="0" y="73914"/>
                </a:lnTo>
                <a:lnTo>
                  <a:pt x="565403" y="73914"/>
                </a:lnTo>
                <a:lnTo>
                  <a:pt x="565403" y="0"/>
                </a:lnTo>
                <a:lnTo>
                  <a:pt x="0" y="0"/>
                </a:lnTo>
                <a:close/>
              </a:path>
            </a:pathLst>
          </a:custGeom>
          <a:solidFill>
            <a:srgbClr val="1B1B1B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6875398" y="2903220"/>
            <a:ext cx="565785" cy="74295"/>
          </a:xfrm>
          <a:custGeom>
            <a:avLst/>
            <a:gdLst/>
            <a:ahLst/>
            <a:cxnLst/>
            <a:rect l="l" t="t" r="r" b="b"/>
            <a:pathLst>
              <a:path w="565784" h="74294">
                <a:moveTo>
                  <a:pt x="0" y="0"/>
                </a:moveTo>
                <a:lnTo>
                  <a:pt x="0" y="73913"/>
                </a:lnTo>
                <a:lnTo>
                  <a:pt x="565403" y="73913"/>
                </a:lnTo>
                <a:lnTo>
                  <a:pt x="565403" y="0"/>
                </a:lnTo>
                <a:lnTo>
                  <a:pt x="0" y="0"/>
                </a:lnTo>
                <a:close/>
              </a:path>
            </a:pathLst>
          </a:custGeom>
          <a:solidFill>
            <a:srgbClr val="1B1B1B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4888877" y="2960370"/>
            <a:ext cx="565785" cy="74295"/>
          </a:xfrm>
          <a:custGeom>
            <a:avLst/>
            <a:gdLst/>
            <a:ahLst/>
            <a:cxnLst/>
            <a:rect l="l" t="t" r="r" b="b"/>
            <a:pathLst>
              <a:path w="565785" h="74294">
                <a:moveTo>
                  <a:pt x="0" y="0"/>
                </a:moveTo>
                <a:lnTo>
                  <a:pt x="0" y="73913"/>
                </a:lnTo>
                <a:lnTo>
                  <a:pt x="565403" y="73913"/>
                </a:lnTo>
                <a:lnTo>
                  <a:pt x="565403" y="0"/>
                </a:lnTo>
                <a:lnTo>
                  <a:pt x="0" y="0"/>
                </a:lnTo>
                <a:close/>
              </a:path>
            </a:pathLst>
          </a:custGeom>
          <a:solidFill>
            <a:srgbClr val="1B1B1B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2918345" y="4801361"/>
            <a:ext cx="565785" cy="74295"/>
          </a:xfrm>
          <a:custGeom>
            <a:avLst/>
            <a:gdLst/>
            <a:ahLst/>
            <a:cxnLst/>
            <a:rect l="l" t="t" r="r" b="b"/>
            <a:pathLst>
              <a:path w="565785" h="74295">
                <a:moveTo>
                  <a:pt x="0" y="0"/>
                </a:moveTo>
                <a:lnTo>
                  <a:pt x="0" y="73913"/>
                </a:lnTo>
                <a:lnTo>
                  <a:pt x="565403" y="73913"/>
                </a:lnTo>
                <a:lnTo>
                  <a:pt x="565403" y="0"/>
                </a:lnTo>
                <a:lnTo>
                  <a:pt x="0" y="0"/>
                </a:lnTo>
                <a:close/>
              </a:path>
            </a:pathLst>
          </a:custGeom>
          <a:solidFill>
            <a:srgbClr val="1B1B1B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4902593" y="4812791"/>
            <a:ext cx="565785" cy="74295"/>
          </a:xfrm>
          <a:custGeom>
            <a:avLst/>
            <a:gdLst/>
            <a:ahLst/>
            <a:cxnLst/>
            <a:rect l="l" t="t" r="r" b="b"/>
            <a:pathLst>
              <a:path w="565785" h="74295">
                <a:moveTo>
                  <a:pt x="0" y="0"/>
                </a:moveTo>
                <a:lnTo>
                  <a:pt x="0" y="73913"/>
                </a:lnTo>
                <a:lnTo>
                  <a:pt x="565403" y="73913"/>
                </a:lnTo>
                <a:lnTo>
                  <a:pt x="565403" y="0"/>
                </a:lnTo>
                <a:lnTo>
                  <a:pt x="0" y="0"/>
                </a:lnTo>
                <a:close/>
              </a:path>
            </a:pathLst>
          </a:custGeom>
          <a:solidFill>
            <a:srgbClr val="1B1B1B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0" name="object 130"/>
          <p:cNvSpPr txBox="1"/>
          <p:nvPr/>
        </p:nvSpPr>
        <p:spPr>
          <a:xfrm>
            <a:off x="2885827" y="1836928"/>
            <a:ext cx="4588510" cy="31540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002789" algn="l"/>
              </a:tabLst>
            </a:pPr>
            <a:r>
              <a:rPr sz="8000" spc="-45" dirty="0">
                <a:solidFill>
                  <a:srgbClr val="1B1B1B"/>
                </a:solidFill>
                <a:latin typeface="Arial"/>
                <a:cs typeface="Arial"/>
                <a:hlinkClick r:id="rId20" action="ppaction://hlinksldjump"/>
              </a:rPr>
              <a:t>1</a:t>
            </a:r>
            <a:r>
              <a:rPr sz="8000" spc="-45" dirty="0">
                <a:solidFill>
                  <a:srgbClr val="1B1B1B"/>
                </a:solidFill>
                <a:latin typeface="Arial"/>
                <a:cs typeface="Arial"/>
              </a:rPr>
              <a:t>	</a:t>
            </a:r>
            <a:r>
              <a:rPr sz="8000" spc="-45" dirty="0">
                <a:solidFill>
                  <a:srgbClr val="1B1B1B"/>
                </a:solidFill>
                <a:latin typeface="Arial"/>
                <a:cs typeface="Arial"/>
                <a:hlinkClick r:id="rId21" action="ppaction://hlinksldjump"/>
              </a:rPr>
              <a:t>2</a:t>
            </a:r>
            <a:endParaRPr sz="8000" dirty="0">
              <a:latin typeface="Arial"/>
              <a:cs typeface="Arial"/>
            </a:endParaRPr>
          </a:p>
          <a:p>
            <a:pPr marL="1470025">
              <a:lnSpc>
                <a:spcPct val="100000"/>
              </a:lnSpc>
              <a:spcBef>
                <a:spcPts val="181"/>
              </a:spcBef>
            </a:pPr>
            <a:endParaRPr sz="575" dirty="0">
              <a:latin typeface="Times New Roman"/>
              <a:cs typeface="Times New Roman"/>
            </a:endParaRPr>
          </a:p>
          <a:p>
            <a:pPr marL="1470025">
              <a:lnSpc>
                <a:spcPct val="100000"/>
              </a:lnSpc>
              <a:spcBef>
                <a:spcPts val="0"/>
              </a:spcBef>
            </a:pPr>
            <a:endParaRPr sz="935" dirty="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6"/>
              </a:spcBef>
            </a:pPr>
            <a:endParaRPr sz="5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1470025">
              <a:lnSpc>
                <a:spcPct val="100000"/>
              </a:lnSpc>
            </a:pPr>
            <a:endParaRPr sz="569" dirty="0">
              <a:latin typeface="Times New Roman"/>
              <a:cs typeface="Times New Roman"/>
            </a:endParaRPr>
          </a:p>
          <a:p>
            <a:pPr marL="32384">
              <a:lnSpc>
                <a:spcPct val="100000"/>
              </a:lnSpc>
              <a:spcBef>
                <a:spcPts val="195"/>
              </a:spcBef>
              <a:tabLst>
                <a:tab pos="2016125" algn="l"/>
                <a:tab pos="4010660" algn="l"/>
              </a:tabLst>
            </a:pPr>
            <a:r>
              <a:rPr sz="8000" spc="-45" dirty="0">
                <a:solidFill>
                  <a:srgbClr val="1B1B1B"/>
                </a:solidFill>
                <a:latin typeface="Arial"/>
                <a:cs typeface="Arial"/>
                <a:hlinkClick r:id="rId22" action="ppaction://hlinksldjump"/>
              </a:rPr>
              <a:t>4</a:t>
            </a:r>
            <a:r>
              <a:rPr sz="8000" spc="-45" dirty="0">
                <a:solidFill>
                  <a:srgbClr val="1B1B1B"/>
                </a:solidFill>
                <a:latin typeface="Arial"/>
                <a:cs typeface="Arial"/>
              </a:rPr>
              <a:t>	</a:t>
            </a:r>
            <a:r>
              <a:rPr sz="8000" spc="-45" dirty="0">
                <a:solidFill>
                  <a:srgbClr val="1B1B1B"/>
                </a:solidFill>
                <a:latin typeface="Arial"/>
                <a:cs typeface="Arial"/>
                <a:hlinkClick r:id="rId23" action="ppaction://hlinksldjump"/>
              </a:rPr>
              <a:t>5</a:t>
            </a:r>
            <a:r>
              <a:rPr sz="8000" spc="-45" dirty="0">
                <a:solidFill>
                  <a:srgbClr val="1B1B1B"/>
                </a:solidFill>
                <a:latin typeface="Arial"/>
                <a:cs typeface="Arial"/>
              </a:rPr>
              <a:t>	</a:t>
            </a:r>
            <a:r>
              <a:rPr sz="8000" spc="-45" dirty="0">
                <a:solidFill>
                  <a:srgbClr val="1B1B1B"/>
                </a:solidFill>
                <a:latin typeface="Arial"/>
                <a:cs typeface="Arial"/>
                <a:hlinkClick r:id="rId24" action="ppaction://hlinksldjump"/>
              </a:rPr>
              <a:t>6</a:t>
            </a:r>
            <a:endParaRPr sz="8000" dirty="0">
              <a:latin typeface="Arial"/>
              <a:cs typeface="Arial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6862705" y="1779778"/>
            <a:ext cx="590550" cy="1221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0" spc="-45" dirty="0">
                <a:solidFill>
                  <a:srgbClr val="1B1B1B"/>
                </a:solidFill>
                <a:latin typeface="Arial"/>
                <a:cs typeface="Arial"/>
                <a:hlinkClick r:id="rId25" action="ppaction://hlinksldjump"/>
              </a:rPr>
              <a:t>3</a:t>
            </a:r>
            <a:endParaRPr sz="8000" dirty="0">
              <a:latin typeface="Arial"/>
              <a:cs typeface="Arial"/>
            </a:endParaRPr>
          </a:p>
        </p:txBody>
      </p:sp>
      <p:sp>
        <p:nvSpPr>
          <p:cNvPr id="132" name="object 132"/>
          <p:cNvSpPr/>
          <p:nvPr/>
        </p:nvSpPr>
        <p:spPr>
          <a:xfrm>
            <a:off x="6896748" y="4812791"/>
            <a:ext cx="565785" cy="74295"/>
          </a:xfrm>
          <a:custGeom>
            <a:avLst/>
            <a:gdLst/>
            <a:ahLst/>
            <a:cxnLst/>
            <a:rect l="l" t="t" r="r" b="b"/>
            <a:pathLst>
              <a:path w="565784" h="74295">
                <a:moveTo>
                  <a:pt x="0" y="0"/>
                </a:moveTo>
                <a:lnTo>
                  <a:pt x="0" y="73913"/>
                </a:lnTo>
                <a:lnTo>
                  <a:pt x="565403" y="73913"/>
                </a:lnTo>
                <a:lnTo>
                  <a:pt x="565403" y="0"/>
                </a:lnTo>
                <a:lnTo>
                  <a:pt x="0" y="0"/>
                </a:lnTo>
                <a:close/>
              </a:path>
            </a:pathLst>
          </a:custGeom>
          <a:solidFill>
            <a:srgbClr val="1B1B1B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3" name="object 133"/>
          <p:cNvSpPr txBox="1"/>
          <p:nvPr/>
        </p:nvSpPr>
        <p:spPr>
          <a:xfrm>
            <a:off x="2907925" y="5521197"/>
            <a:ext cx="590550" cy="1221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0" spc="-45" dirty="0">
                <a:solidFill>
                  <a:srgbClr val="1B1B1B"/>
                </a:solidFill>
                <a:latin typeface="Arial"/>
                <a:cs typeface="Arial"/>
                <a:hlinkClick r:id="rId26" action="ppaction://hlinksldjump"/>
              </a:rPr>
              <a:t>7</a:t>
            </a:r>
            <a:endParaRPr sz="8000" dirty="0">
              <a:latin typeface="Arial"/>
              <a:cs typeface="Arial"/>
            </a:endParaRPr>
          </a:p>
        </p:txBody>
      </p:sp>
      <p:sp>
        <p:nvSpPr>
          <p:cNvPr id="134" name="object 134"/>
          <p:cNvSpPr/>
          <p:nvPr/>
        </p:nvSpPr>
        <p:spPr>
          <a:xfrm>
            <a:off x="2920631" y="6644640"/>
            <a:ext cx="565785" cy="74295"/>
          </a:xfrm>
          <a:custGeom>
            <a:avLst/>
            <a:gdLst/>
            <a:ahLst/>
            <a:cxnLst/>
            <a:rect l="l" t="t" r="r" b="b"/>
            <a:pathLst>
              <a:path w="565785" h="74295">
                <a:moveTo>
                  <a:pt x="0" y="0"/>
                </a:moveTo>
                <a:lnTo>
                  <a:pt x="0" y="73914"/>
                </a:lnTo>
                <a:lnTo>
                  <a:pt x="565404" y="73914"/>
                </a:lnTo>
                <a:lnTo>
                  <a:pt x="565404" y="0"/>
                </a:lnTo>
                <a:lnTo>
                  <a:pt x="0" y="0"/>
                </a:lnTo>
                <a:close/>
              </a:path>
            </a:pathLst>
          </a:custGeom>
          <a:solidFill>
            <a:srgbClr val="1B1B1B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5" name="object 135"/>
          <p:cNvSpPr txBox="1"/>
          <p:nvPr/>
        </p:nvSpPr>
        <p:spPr>
          <a:xfrm>
            <a:off x="4842643" y="5537198"/>
            <a:ext cx="590550" cy="1221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0" spc="-45" dirty="0">
                <a:solidFill>
                  <a:srgbClr val="1B1B1B"/>
                </a:solidFill>
                <a:latin typeface="Arial"/>
                <a:cs typeface="Arial"/>
                <a:hlinkClick r:id="rId27" action="ppaction://hlinksldjump"/>
              </a:rPr>
              <a:t>8</a:t>
            </a:r>
            <a:endParaRPr sz="8000" dirty="0">
              <a:latin typeface="Arial"/>
              <a:cs typeface="Arial"/>
            </a:endParaRPr>
          </a:p>
        </p:txBody>
      </p:sp>
      <p:sp>
        <p:nvSpPr>
          <p:cNvPr id="136" name="object 136"/>
          <p:cNvSpPr/>
          <p:nvPr/>
        </p:nvSpPr>
        <p:spPr>
          <a:xfrm>
            <a:off x="4855349" y="6660642"/>
            <a:ext cx="565785" cy="74295"/>
          </a:xfrm>
          <a:custGeom>
            <a:avLst/>
            <a:gdLst/>
            <a:ahLst/>
            <a:cxnLst/>
            <a:rect l="l" t="t" r="r" b="b"/>
            <a:pathLst>
              <a:path w="565785" h="74295">
                <a:moveTo>
                  <a:pt x="0" y="0"/>
                </a:moveTo>
                <a:lnTo>
                  <a:pt x="0" y="73914"/>
                </a:lnTo>
                <a:lnTo>
                  <a:pt x="565403" y="73914"/>
                </a:lnTo>
                <a:lnTo>
                  <a:pt x="565403" y="0"/>
                </a:lnTo>
                <a:lnTo>
                  <a:pt x="0" y="0"/>
                </a:lnTo>
                <a:close/>
              </a:path>
            </a:pathLst>
          </a:custGeom>
          <a:solidFill>
            <a:srgbClr val="1B1B1B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7" name="object 137"/>
          <p:cNvSpPr txBox="1"/>
          <p:nvPr/>
        </p:nvSpPr>
        <p:spPr>
          <a:xfrm>
            <a:off x="6851275" y="5518148"/>
            <a:ext cx="590550" cy="1221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0" spc="-45" dirty="0">
                <a:solidFill>
                  <a:srgbClr val="1B1B1B"/>
                </a:solidFill>
                <a:latin typeface="Arial"/>
                <a:cs typeface="Arial"/>
                <a:hlinkClick r:id="rId28" action="ppaction://hlinksldjump"/>
              </a:rPr>
              <a:t>9</a:t>
            </a:r>
            <a:endParaRPr sz="8000" dirty="0">
              <a:latin typeface="Arial"/>
              <a:cs typeface="Arial"/>
            </a:endParaRPr>
          </a:p>
        </p:txBody>
      </p:sp>
      <p:sp>
        <p:nvSpPr>
          <p:cNvPr id="138" name="object 138"/>
          <p:cNvSpPr/>
          <p:nvPr/>
        </p:nvSpPr>
        <p:spPr>
          <a:xfrm>
            <a:off x="6863981" y="6641592"/>
            <a:ext cx="565785" cy="74295"/>
          </a:xfrm>
          <a:custGeom>
            <a:avLst/>
            <a:gdLst/>
            <a:ahLst/>
            <a:cxnLst/>
            <a:rect l="l" t="t" r="r" b="b"/>
            <a:pathLst>
              <a:path w="565784" h="74295">
                <a:moveTo>
                  <a:pt x="0" y="0"/>
                </a:moveTo>
                <a:lnTo>
                  <a:pt x="0" y="73914"/>
                </a:lnTo>
                <a:lnTo>
                  <a:pt x="565403" y="73914"/>
                </a:lnTo>
                <a:lnTo>
                  <a:pt x="565403" y="0"/>
                </a:lnTo>
                <a:lnTo>
                  <a:pt x="0" y="0"/>
                </a:lnTo>
                <a:close/>
              </a:path>
            </a:pathLst>
          </a:custGeom>
          <a:solidFill>
            <a:srgbClr val="1B1B1B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9" name="object 139"/>
          <p:cNvSpPr txBox="1"/>
          <p:nvPr/>
        </p:nvSpPr>
        <p:spPr>
          <a:xfrm>
            <a:off x="1576711" y="547369"/>
            <a:ext cx="7560945" cy="617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“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 Questio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 o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 Soi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 Formation”</a:t>
            </a:r>
            <a:endParaRPr sz="4000">
              <a:latin typeface="Arial"/>
              <a:cs typeface="Arial"/>
            </a:endParaRPr>
          </a:p>
        </p:txBody>
      </p:sp>
      <p:sp>
        <p:nvSpPr>
          <p:cNvPr id="140" name="object 140"/>
          <p:cNvSpPr txBox="1"/>
          <p:nvPr/>
        </p:nvSpPr>
        <p:spPr>
          <a:xfrm>
            <a:off x="8379085" y="6412991"/>
            <a:ext cx="1142365" cy="55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Us</a:t>
            </a:r>
            <a:r>
              <a:rPr sz="1200" dirty="0">
                <a:latin typeface="Arial"/>
                <a:cs typeface="Arial"/>
              </a:rPr>
              <a:t>e </a:t>
            </a:r>
            <a:r>
              <a:rPr sz="1200" spc="-5" dirty="0">
                <a:latin typeface="Arial"/>
                <a:cs typeface="Arial"/>
              </a:rPr>
              <a:t>‘en</a:t>
            </a:r>
            <a:r>
              <a:rPr sz="1200" dirty="0">
                <a:latin typeface="Arial"/>
                <a:cs typeface="Arial"/>
              </a:rPr>
              <a:t>d </a:t>
            </a:r>
            <a:r>
              <a:rPr sz="1200" spc="-5" dirty="0">
                <a:latin typeface="Arial"/>
                <a:cs typeface="Arial"/>
              </a:rPr>
              <a:t>show’ comman</a:t>
            </a:r>
            <a:r>
              <a:rPr sz="1200" dirty="0">
                <a:latin typeface="Arial"/>
                <a:cs typeface="Arial"/>
              </a:rPr>
              <a:t>d </a:t>
            </a:r>
            <a:r>
              <a:rPr sz="1200" spc="-5" dirty="0">
                <a:latin typeface="Arial"/>
                <a:cs typeface="Arial"/>
              </a:rPr>
              <a:t>t</a:t>
            </a:r>
            <a:r>
              <a:rPr sz="1200" dirty="0">
                <a:latin typeface="Arial"/>
                <a:cs typeface="Arial"/>
              </a:rPr>
              <a:t>o </a:t>
            </a:r>
            <a:r>
              <a:rPr sz="1200" spc="-5" dirty="0">
                <a:latin typeface="Arial"/>
                <a:cs typeface="Arial"/>
              </a:rPr>
              <a:t>exit </a:t>
            </a:r>
            <a:r>
              <a:rPr sz="1200" dirty="0">
                <a:latin typeface="Arial"/>
                <a:cs typeface="Arial"/>
              </a:rPr>
              <a:t>pre</a:t>
            </a:r>
            <a:r>
              <a:rPr sz="1200" spc="-10" dirty="0">
                <a:latin typeface="Arial"/>
                <a:cs typeface="Arial"/>
              </a:rPr>
              <a:t>se</a:t>
            </a:r>
            <a:r>
              <a:rPr sz="1200" spc="-5" dirty="0">
                <a:latin typeface="Arial"/>
                <a:cs typeface="Arial"/>
              </a:rPr>
              <a:t>n</a:t>
            </a:r>
            <a:r>
              <a:rPr sz="1200" dirty="0">
                <a:latin typeface="Arial"/>
                <a:cs typeface="Arial"/>
              </a:rPr>
              <a:t>tat</a:t>
            </a:r>
            <a:r>
              <a:rPr sz="1200" spc="-10" dirty="0">
                <a:latin typeface="Arial"/>
                <a:cs typeface="Arial"/>
              </a:rPr>
              <a:t>io</a:t>
            </a:r>
            <a:r>
              <a:rPr sz="1200" dirty="0">
                <a:latin typeface="Arial"/>
                <a:cs typeface="Arial"/>
              </a:rPr>
              <a:t>n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11687" y="1690115"/>
            <a:ext cx="2971800" cy="46802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203331" y="572769"/>
            <a:ext cx="8359140" cy="5873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800" b="1" spc="-30" dirty="0">
                <a:solidFill>
                  <a:srgbClr val="FFFFFF"/>
                </a:solidFill>
                <a:latin typeface="Arial"/>
                <a:cs typeface="Arial"/>
              </a:rPr>
              <a:t>Th</a:t>
            </a:r>
            <a:r>
              <a:rPr sz="3800" b="1" spc="-25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38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800" b="1" spc="-25" dirty="0">
                <a:solidFill>
                  <a:srgbClr val="FFFFFF"/>
                </a:solidFill>
                <a:latin typeface="Arial"/>
                <a:cs typeface="Arial"/>
              </a:rPr>
              <a:t>basic</a:t>
            </a:r>
            <a:r>
              <a:rPr sz="38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800" b="1" spc="-25" dirty="0">
                <a:solidFill>
                  <a:srgbClr val="FFFFFF"/>
                </a:solidFill>
                <a:latin typeface="Arial"/>
                <a:cs typeface="Arial"/>
              </a:rPr>
              <a:t>uni</a:t>
            </a:r>
            <a:r>
              <a:rPr sz="3800" b="1" spc="-15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38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800" b="1" spc="-3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3800" b="1" spc="-15" dirty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sz="38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800" b="1" spc="-30" dirty="0">
                <a:solidFill>
                  <a:srgbClr val="FFFFFF"/>
                </a:solidFill>
                <a:latin typeface="Arial"/>
                <a:cs typeface="Arial"/>
              </a:rPr>
              <a:t>study</a:t>
            </a:r>
            <a:r>
              <a:rPr sz="3800" b="1" spc="-15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r>
              <a:rPr sz="38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800" b="1" spc="-25" dirty="0">
                <a:solidFill>
                  <a:srgbClr val="FFFFFF"/>
                </a:solidFill>
                <a:latin typeface="Arial"/>
                <a:cs typeface="Arial"/>
              </a:rPr>
              <a:t>Soi</a:t>
            </a:r>
            <a:r>
              <a:rPr sz="3800" b="1" spc="-1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38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800" b="1" spc="-25" dirty="0">
                <a:solidFill>
                  <a:srgbClr val="FFFFFF"/>
                </a:solidFill>
                <a:latin typeface="Arial"/>
                <a:cs typeface="Arial"/>
              </a:rPr>
              <a:t>Profiles</a:t>
            </a:r>
            <a:endParaRPr sz="3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816735" y="1737867"/>
            <a:ext cx="4234180" cy="4734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55575">
              <a:lnSpc>
                <a:spcPct val="100000"/>
              </a:lnSpc>
            </a:pPr>
            <a:r>
              <a:rPr sz="2000" spc="-15" dirty="0">
                <a:latin typeface="Arial"/>
                <a:cs typeface="Arial"/>
              </a:rPr>
              <a:t>A </a:t>
            </a:r>
            <a:r>
              <a:rPr sz="2000" spc="-10" dirty="0">
                <a:latin typeface="Arial"/>
                <a:cs typeface="Arial"/>
              </a:rPr>
              <a:t>soil profile is </a:t>
            </a:r>
            <a:r>
              <a:rPr sz="2000" spc="-15" dirty="0">
                <a:latin typeface="Arial"/>
                <a:cs typeface="Arial"/>
              </a:rPr>
              <a:t>a</a:t>
            </a:r>
            <a:r>
              <a:rPr sz="2000" spc="-10" dirty="0">
                <a:latin typeface="Arial"/>
                <a:cs typeface="Arial"/>
              </a:rPr>
              <a:t> vertical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cross- </a:t>
            </a:r>
            <a:r>
              <a:rPr sz="2000" spc="-15" dirty="0">
                <a:latin typeface="Arial"/>
                <a:cs typeface="Arial"/>
              </a:rPr>
              <a:t>section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o</a:t>
            </a:r>
            <a:r>
              <a:rPr sz="2000" spc="-10" dirty="0">
                <a:latin typeface="Arial"/>
                <a:cs typeface="Arial"/>
              </a:rPr>
              <a:t>f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a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soil</a:t>
            </a:r>
            <a:r>
              <a:rPr sz="2000" spc="-10" dirty="0">
                <a:latin typeface="Arial"/>
                <a:cs typeface="Arial"/>
              </a:rPr>
              <a:t>.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I</a:t>
            </a:r>
            <a:r>
              <a:rPr sz="2000" spc="-10" dirty="0">
                <a:latin typeface="Arial"/>
                <a:cs typeface="Arial"/>
              </a:rPr>
              <a:t>t</a:t>
            </a:r>
            <a:r>
              <a:rPr sz="2000" spc="-1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is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divided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into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a</a:t>
            </a:r>
            <a:r>
              <a:rPr sz="2000" spc="-10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numbe</a:t>
            </a:r>
            <a:r>
              <a:rPr sz="2000" spc="-10" dirty="0">
                <a:latin typeface="Arial"/>
                <a:cs typeface="Arial"/>
              </a:rPr>
              <a:t>r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o</a:t>
            </a:r>
            <a:r>
              <a:rPr sz="2000" spc="-10" dirty="0">
                <a:latin typeface="Arial"/>
                <a:cs typeface="Arial"/>
              </a:rPr>
              <a:t>f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distinc</a:t>
            </a:r>
            <a:r>
              <a:rPr sz="2000" spc="-10" dirty="0">
                <a:latin typeface="Arial"/>
                <a:cs typeface="Arial"/>
              </a:rPr>
              <a:t>t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layers</a:t>
            </a:r>
            <a:r>
              <a:rPr sz="2000" spc="-10" dirty="0">
                <a:latin typeface="Arial"/>
                <a:cs typeface="Arial"/>
              </a:rPr>
              <a:t>,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referred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to as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horizons.</a:t>
            </a:r>
            <a:endParaRPr sz="2000">
              <a:latin typeface="Arial"/>
              <a:cs typeface="Arial"/>
            </a:endParaRPr>
          </a:p>
          <a:p>
            <a:pPr marL="12700" marR="308610">
              <a:lnSpc>
                <a:spcPct val="100000"/>
              </a:lnSpc>
              <a:spcBef>
                <a:spcPts val="1200"/>
              </a:spcBef>
            </a:pPr>
            <a:r>
              <a:rPr sz="2000" spc="-20" dirty="0">
                <a:latin typeface="Arial"/>
                <a:cs typeface="Arial"/>
              </a:rPr>
              <a:t>Th</a:t>
            </a:r>
            <a:r>
              <a:rPr sz="2000" spc="-15" dirty="0">
                <a:latin typeface="Arial"/>
                <a:cs typeface="Arial"/>
              </a:rPr>
              <a:t>e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horizon</a:t>
            </a:r>
            <a:r>
              <a:rPr sz="2000" spc="-10" dirty="0">
                <a:latin typeface="Arial"/>
                <a:cs typeface="Arial"/>
              </a:rPr>
              <a:t>s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are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normally de</a:t>
            </a:r>
            <a:r>
              <a:rPr sz="2000" spc="-5" dirty="0">
                <a:latin typeface="Arial"/>
                <a:cs typeface="Arial"/>
              </a:rPr>
              <a:t>s</a:t>
            </a:r>
            <a:r>
              <a:rPr sz="2000" spc="-15" dirty="0">
                <a:latin typeface="Arial"/>
                <a:cs typeface="Arial"/>
              </a:rPr>
              <a:t>ignated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b</a:t>
            </a:r>
            <a:r>
              <a:rPr sz="2000" spc="-10" dirty="0">
                <a:latin typeface="Arial"/>
                <a:cs typeface="Arial"/>
              </a:rPr>
              <a:t>y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symbol</a:t>
            </a:r>
            <a:r>
              <a:rPr sz="2000" spc="-10" dirty="0">
                <a:latin typeface="Arial"/>
                <a:cs typeface="Arial"/>
              </a:rPr>
              <a:t>s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an</a:t>
            </a:r>
            <a:r>
              <a:rPr sz="2000" spc="-15" dirty="0">
                <a:latin typeface="Arial"/>
                <a:cs typeface="Arial"/>
              </a:rPr>
              <a:t>d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letters.</a:t>
            </a:r>
            <a:endParaRPr sz="2000">
              <a:latin typeface="Arial"/>
              <a:cs typeface="Arial"/>
            </a:endParaRPr>
          </a:p>
          <a:p>
            <a:pPr marL="12700" marR="6350">
              <a:lnSpc>
                <a:spcPct val="100000"/>
              </a:lnSpc>
              <a:spcBef>
                <a:spcPts val="1200"/>
              </a:spcBef>
            </a:pPr>
            <a:r>
              <a:rPr sz="2000" spc="-20" dirty="0">
                <a:latin typeface="Arial"/>
                <a:cs typeface="Arial"/>
              </a:rPr>
              <a:t>Th</a:t>
            </a:r>
            <a:r>
              <a:rPr sz="2000" spc="-15" dirty="0">
                <a:latin typeface="Arial"/>
                <a:cs typeface="Arial"/>
              </a:rPr>
              <a:t>e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presen</a:t>
            </a:r>
            <a:r>
              <a:rPr sz="2000" spc="-5" dirty="0">
                <a:latin typeface="Arial"/>
                <a:cs typeface="Arial"/>
              </a:rPr>
              <a:t>c</a:t>
            </a:r>
            <a:r>
              <a:rPr sz="2000" spc="-15" dirty="0">
                <a:latin typeface="Arial"/>
                <a:cs typeface="Arial"/>
              </a:rPr>
              <a:t>e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o</a:t>
            </a:r>
            <a:r>
              <a:rPr sz="2000" spc="-10" dirty="0">
                <a:latin typeface="Arial"/>
                <a:cs typeface="Arial"/>
              </a:rPr>
              <a:t>r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absen</a:t>
            </a:r>
            <a:r>
              <a:rPr sz="2000" spc="-5" dirty="0">
                <a:latin typeface="Arial"/>
                <a:cs typeface="Arial"/>
              </a:rPr>
              <a:t>c</a:t>
            </a:r>
            <a:r>
              <a:rPr sz="2000" spc="-15" dirty="0">
                <a:latin typeface="Arial"/>
                <a:cs typeface="Arial"/>
              </a:rPr>
              <a:t>e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of </a:t>
            </a:r>
            <a:r>
              <a:rPr sz="2000" spc="-10" dirty="0">
                <a:latin typeface="Arial"/>
                <a:cs typeface="Arial"/>
              </a:rPr>
              <a:t>particular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horizons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allows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pedologists </a:t>
            </a:r>
            <a:r>
              <a:rPr sz="2000" spc="-15" dirty="0">
                <a:latin typeface="Arial"/>
                <a:cs typeface="Arial"/>
              </a:rPr>
              <a:t>(soi</a:t>
            </a:r>
            <a:r>
              <a:rPr sz="2000" spc="-5" dirty="0">
                <a:latin typeface="Arial"/>
                <a:cs typeface="Arial"/>
              </a:rPr>
              <a:t>l </a:t>
            </a:r>
            <a:r>
              <a:rPr sz="2000" spc="-15" dirty="0">
                <a:latin typeface="Arial"/>
                <a:cs typeface="Arial"/>
              </a:rPr>
              <a:t>scientists</a:t>
            </a:r>
            <a:r>
              <a:rPr sz="2000" spc="-10" dirty="0">
                <a:latin typeface="Arial"/>
                <a:cs typeface="Arial"/>
              </a:rPr>
              <a:t>)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to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classif</a:t>
            </a:r>
            <a:r>
              <a:rPr sz="2000" spc="-10" dirty="0">
                <a:latin typeface="Arial"/>
                <a:cs typeface="Arial"/>
              </a:rPr>
              <a:t>y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the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soil.</a:t>
            </a:r>
            <a:endParaRPr sz="2000">
              <a:latin typeface="Arial"/>
              <a:cs typeface="Arial"/>
            </a:endParaRPr>
          </a:p>
          <a:p>
            <a:pPr marL="12700" marR="183515">
              <a:lnSpc>
                <a:spcPct val="100000"/>
              </a:lnSpc>
              <a:spcBef>
                <a:spcPts val="1200"/>
              </a:spcBef>
            </a:pPr>
            <a:r>
              <a:rPr sz="2000" spc="-15" dirty="0">
                <a:latin typeface="Arial"/>
                <a:cs typeface="Arial"/>
              </a:rPr>
              <a:t>In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addition</a:t>
            </a:r>
            <a:r>
              <a:rPr sz="2000" spc="-10" dirty="0">
                <a:latin typeface="Arial"/>
                <a:cs typeface="Arial"/>
              </a:rPr>
              <a:t>,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the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organi</a:t>
            </a:r>
            <a:r>
              <a:rPr sz="2000" spc="-10" dirty="0">
                <a:latin typeface="Arial"/>
                <a:cs typeface="Arial"/>
              </a:rPr>
              <a:t>c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o</a:t>
            </a:r>
            <a:r>
              <a:rPr sz="2000" spc="-10" dirty="0">
                <a:latin typeface="Arial"/>
                <a:cs typeface="Arial"/>
              </a:rPr>
              <a:t>r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O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horizon can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form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above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the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mineral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soil- </a:t>
            </a:r>
            <a:r>
              <a:rPr sz="2000" spc="-20" dirty="0">
                <a:latin typeface="Arial"/>
                <a:cs typeface="Arial"/>
              </a:rPr>
              <a:t>commonl</a:t>
            </a:r>
            <a:r>
              <a:rPr sz="2000" spc="-10" dirty="0">
                <a:latin typeface="Arial"/>
                <a:cs typeface="Arial"/>
              </a:rPr>
              <a:t>y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i</a:t>
            </a:r>
            <a:r>
              <a:rPr sz="2000" spc="-15" dirty="0">
                <a:latin typeface="Arial"/>
                <a:cs typeface="Arial"/>
              </a:rPr>
              <a:t>n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forested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areas, resulting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fro</a:t>
            </a:r>
            <a:r>
              <a:rPr sz="2000" spc="-20" dirty="0">
                <a:latin typeface="Arial"/>
                <a:cs typeface="Arial"/>
              </a:rPr>
              <a:t>m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the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dea</a:t>
            </a:r>
            <a:r>
              <a:rPr sz="2000" spc="-15" dirty="0">
                <a:latin typeface="Arial"/>
                <a:cs typeface="Arial"/>
              </a:rPr>
              <a:t>d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plan</a:t>
            </a:r>
            <a:r>
              <a:rPr sz="2000" spc="-10" dirty="0">
                <a:latin typeface="Arial"/>
                <a:cs typeface="Arial"/>
              </a:rPr>
              <a:t>t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and</a:t>
            </a:r>
            <a:r>
              <a:rPr sz="2000" spc="-1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animal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remains.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44799" y="2088641"/>
            <a:ext cx="1283335" cy="20726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TOPSOIL,</a:t>
            </a:r>
            <a:endParaRPr sz="1800">
              <a:latin typeface="Arial"/>
              <a:cs typeface="Arial"/>
            </a:endParaRPr>
          </a:p>
          <a:p>
            <a:pPr marL="62865" marR="57150" algn="ctr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upper or A horizon</a:t>
            </a:r>
            <a:endParaRPr sz="1800">
              <a:latin typeface="Arial"/>
              <a:cs typeface="Arial"/>
            </a:endParaRPr>
          </a:p>
          <a:p>
            <a:pPr>
              <a:lnSpc>
                <a:spcPts val="1450"/>
              </a:lnSpc>
              <a:spcBef>
                <a:spcPts val="13"/>
              </a:spcBef>
            </a:pPr>
            <a:endParaRPr sz="1450"/>
          </a:p>
          <a:p>
            <a:pPr>
              <a:lnSpc>
                <a:spcPts val="1800"/>
              </a:lnSpc>
            </a:pPr>
            <a:endParaRPr sz="1800"/>
          </a:p>
          <a:p>
            <a:pPr algn="ctr">
              <a:lnSpc>
                <a:spcPct val="100000"/>
              </a:lnSpc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SUBSOIL,</a:t>
            </a:r>
            <a:endParaRPr sz="1800">
              <a:latin typeface="Arial"/>
              <a:cs typeface="Arial"/>
            </a:endParaRPr>
          </a:p>
          <a:p>
            <a:pPr marL="12700" marR="6350" algn="ctr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middle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or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B horizon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87023" y="5127467"/>
            <a:ext cx="2391410" cy="1778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41020" marR="598805" algn="ctr">
              <a:lnSpc>
                <a:spcPct val="100000"/>
              </a:lnSpc>
            </a:pP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PARENT MATERIAL,</a:t>
            </a:r>
            <a:endParaRPr sz="1800">
              <a:latin typeface="Arial"/>
              <a:cs typeface="Arial"/>
            </a:endParaRPr>
          </a:p>
          <a:p>
            <a:pPr marL="604520" marR="661670" algn="ctr">
              <a:lnSpc>
                <a:spcPct val="100000"/>
              </a:lnSpc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lower or C horizon</a:t>
            </a:r>
            <a:endParaRPr sz="1800">
              <a:latin typeface="Arial"/>
              <a:cs typeface="Arial"/>
            </a:endParaRPr>
          </a:p>
          <a:p>
            <a:pPr>
              <a:lnSpc>
                <a:spcPts val="1900"/>
              </a:lnSpc>
              <a:spcBef>
                <a:spcPts val="18"/>
              </a:spcBef>
            </a:pPr>
            <a:endParaRPr sz="1900"/>
          </a:p>
          <a:p>
            <a:pPr marL="12700" marR="6350" algn="ctr">
              <a:lnSpc>
                <a:spcPct val="100000"/>
              </a:lnSpc>
            </a:pPr>
            <a:r>
              <a:rPr sz="1400" spc="-15" dirty="0">
                <a:latin typeface="Arial"/>
                <a:cs typeface="Arial"/>
              </a:rPr>
              <a:t>Thi</a:t>
            </a:r>
            <a:r>
              <a:rPr sz="1400" spc="-10" dirty="0">
                <a:latin typeface="Arial"/>
                <a:cs typeface="Arial"/>
              </a:rPr>
              <a:t>s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diagram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show</a:t>
            </a:r>
            <a:r>
              <a:rPr sz="1400" spc="-10" dirty="0">
                <a:latin typeface="Arial"/>
                <a:cs typeface="Arial"/>
              </a:rPr>
              <a:t>s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simplified</a:t>
            </a:r>
            <a:r>
              <a:rPr sz="1400" spc="-10" dirty="0">
                <a:latin typeface="Arial"/>
                <a:cs typeface="Arial"/>
              </a:rPr>
              <a:t> soil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horizons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39061" y="342391"/>
            <a:ext cx="520065" cy="1070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0" b="1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7000">
              <a:latin typeface="Arial"/>
              <a:cs typeface="Arial"/>
            </a:endParaRPr>
          </a:p>
        </p:txBody>
      </p:sp>
      <p:sp>
        <p:nvSpPr>
          <p:cNvPr id="3" name="object 3">
            <a:hlinkClick r:id="rId2" action="ppaction://hlinksldjump"/>
          </p:cNvPr>
          <p:cNvSpPr/>
          <p:nvPr/>
        </p:nvSpPr>
        <p:spPr>
          <a:xfrm>
            <a:off x="1242707" y="6219825"/>
            <a:ext cx="719455" cy="576580"/>
          </a:xfrm>
          <a:custGeom>
            <a:avLst/>
            <a:gdLst/>
            <a:ahLst/>
            <a:cxnLst/>
            <a:rect l="l" t="t" r="r" b="b"/>
            <a:pathLst>
              <a:path w="719455" h="576579">
                <a:moveTo>
                  <a:pt x="0" y="0"/>
                </a:moveTo>
                <a:lnTo>
                  <a:pt x="0" y="576071"/>
                </a:lnTo>
                <a:lnTo>
                  <a:pt x="719327" y="576071"/>
                </a:lnTo>
                <a:lnTo>
                  <a:pt x="719327" y="0"/>
                </a:lnTo>
                <a:lnTo>
                  <a:pt x="0" y="0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43469" y="6225540"/>
            <a:ext cx="718820" cy="36830"/>
          </a:xfrm>
          <a:custGeom>
            <a:avLst/>
            <a:gdLst/>
            <a:ahLst/>
            <a:cxnLst/>
            <a:rect l="l" t="t" r="r" b="b"/>
            <a:pathLst>
              <a:path w="718819" h="36829">
                <a:moveTo>
                  <a:pt x="718566" y="0"/>
                </a:moveTo>
                <a:lnTo>
                  <a:pt x="0" y="0"/>
                </a:lnTo>
                <a:lnTo>
                  <a:pt x="35813" y="36575"/>
                </a:lnTo>
                <a:lnTo>
                  <a:pt x="682751" y="36575"/>
                </a:lnTo>
                <a:lnTo>
                  <a:pt x="718566" y="0"/>
                </a:lnTo>
                <a:close/>
              </a:path>
            </a:pathLst>
          </a:custGeom>
          <a:solidFill>
            <a:srgbClr val="C9E6E9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43469" y="6225540"/>
            <a:ext cx="36195" cy="577215"/>
          </a:xfrm>
          <a:custGeom>
            <a:avLst/>
            <a:gdLst/>
            <a:ahLst/>
            <a:cxnLst/>
            <a:rect l="l" t="t" r="r" b="b"/>
            <a:pathLst>
              <a:path w="36194" h="577215">
                <a:moveTo>
                  <a:pt x="35813" y="540258"/>
                </a:moveTo>
                <a:lnTo>
                  <a:pt x="35813" y="36575"/>
                </a:lnTo>
                <a:lnTo>
                  <a:pt x="0" y="0"/>
                </a:lnTo>
                <a:lnTo>
                  <a:pt x="0" y="576834"/>
                </a:lnTo>
                <a:lnTo>
                  <a:pt x="35813" y="540258"/>
                </a:lnTo>
                <a:close/>
              </a:path>
            </a:pathLst>
          </a:custGeom>
          <a:solidFill>
            <a:srgbClr val="D7EDE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243469" y="6765797"/>
            <a:ext cx="718820" cy="36830"/>
          </a:xfrm>
          <a:custGeom>
            <a:avLst/>
            <a:gdLst/>
            <a:ahLst/>
            <a:cxnLst/>
            <a:rect l="l" t="t" r="r" b="b"/>
            <a:pathLst>
              <a:path w="718819" h="36829">
                <a:moveTo>
                  <a:pt x="718566" y="36575"/>
                </a:moveTo>
                <a:lnTo>
                  <a:pt x="682751" y="0"/>
                </a:lnTo>
                <a:lnTo>
                  <a:pt x="35813" y="0"/>
                </a:lnTo>
                <a:lnTo>
                  <a:pt x="0" y="36575"/>
                </a:lnTo>
                <a:lnTo>
                  <a:pt x="718566" y="36575"/>
                </a:lnTo>
                <a:close/>
              </a:path>
            </a:pathLst>
          </a:custGeom>
          <a:solidFill>
            <a:srgbClr val="96B4B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926221" y="6225540"/>
            <a:ext cx="36195" cy="577215"/>
          </a:xfrm>
          <a:custGeom>
            <a:avLst/>
            <a:gdLst/>
            <a:ahLst/>
            <a:cxnLst/>
            <a:rect l="l" t="t" r="r" b="b"/>
            <a:pathLst>
              <a:path w="36194" h="577215">
                <a:moveTo>
                  <a:pt x="35814" y="576834"/>
                </a:moveTo>
                <a:lnTo>
                  <a:pt x="35814" y="0"/>
                </a:lnTo>
                <a:lnTo>
                  <a:pt x="0" y="36575"/>
                </a:lnTo>
                <a:lnTo>
                  <a:pt x="0" y="540258"/>
                </a:lnTo>
                <a:lnTo>
                  <a:pt x="35814" y="576834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>
            <a:hlinkClick r:id="rId2" action="ppaction://hlinksldjump"/>
          </p:cNvPr>
          <p:cNvSpPr/>
          <p:nvPr/>
        </p:nvSpPr>
        <p:spPr>
          <a:xfrm>
            <a:off x="1512455" y="6333744"/>
            <a:ext cx="270510" cy="360680"/>
          </a:xfrm>
          <a:custGeom>
            <a:avLst/>
            <a:gdLst/>
            <a:ahLst/>
            <a:cxnLst/>
            <a:rect l="l" t="t" r="r" b="b"/>
            <a:pathLst>
              <a:path w="270510" h="360679">
                <a:moveTo>
                  <a:pt x="270509" y="360425"/>
                </a:moveTo>
                <a:lnTo>
                  <a:pt x="270509" y="0"/>
                </a:lnTo>
                <a:lnTo>
                  <a:pt x="0" y="180594"/>
                </a:lnTo>
                <a:lnTo>
                  <a:pt x="270509" y="360425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>
            <a:hlinkClick r:id="rId2" action="ppaction://hlinksldjump"/>
          </p:cNvPr>
          <p:cNvSpPr/>
          <p:nvPr/>
        </p:nvSpPr>
        <p:spPr>
          <a:xfrm>
            <a:off x="1445018" y="6333744"/>
            <a:ext cx="0" cy="360045"/>
          </a:xfrm>
          <a:custGeom>
            <a:avLst/>
            <a:gdLst/>
            <a:ahLst/>
            <a:cxnLst/>
            <a:rect l="l" t="t" r="r" b="b"/>
            <a:pathLst>
              <a:path h="360045">
                <a:moveTo>
                  <a:pt x="0" y="0"/>
                </a:moveTo>
                <a:lnTo>
                  <a:pt x="0" y="359664"/>
                </a:lnTo>
              </a:path>
            </a:pathLst>
          </a:custGeom>
          <a:ln w="46228">
            <a:solidFill>
              <a:srgbClr val="718688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71941" y="1690116"/>
            <a:ext cx="3086855" cy="43929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67691" y="1690116"/>
            <a:ext cx="2592317" cy="43921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606935" y="6232397"/>
            <a:ext cx="5768975" cy="740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1795" marR="6350" indent="-379730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What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factors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might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contribute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to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the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visible differences between these two soils?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243469" y="6225540"/>
            <a:ext cx="718820" cy="36830"/>
          </a:xfrm>
          <a:custGeom>
            <a:avLst/>
            <a:gdLst/>
            <a:ahLst/>
            <a:cxnLst/>
            <a:rect l="l" t="t" r="r" b="b"/>
            <a:pathLst>
              <a:path w="718819" h="36829">
                <a:moveTo>
                  <a:pt x="718566" y="0"/>
                </a:moveTo>
                <a:lnTo>
                  <a:pt x="0" y="0"/>
                </a:lnTo>
                <a:lnTo>
                  <a:pt x="35813" y="36575"/>
                </a:lnTo>
                <a:lnTo>
                  <a:pt x="682751" y="36575"/>
                </a:lnTo>
                <a:lnTo>
                  <a:pt x="718566" y="0"/>
                </a:lnTo>
                <a:close/>
              </a:path>
            </a:pathLst>
          </a:custGeom>
          <a:solidFill>
            <a:srgbClr val="C9E6E9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43469" y="6225540"/>
            <a:ext cx="36195" cy="577215"/>
          </a:xfrm>
          <a:custGeom>
            <a:avLst/>
            <a:gdLst/>
            <a:ahLst/>
            <a:cxnLst/>
            <a:rect l="l" t="t" r="r" b="b"/>
            <a:pathLst>
              <a:path w="36194" h="577215">
                <a:moveTo>
                  <a:pt x="35813" y="540258"/>
                </a:moveTo>
                <a:lnTo>
                  <a:pt x="35813" y="36575"/>
                </a:lnTo>
                <a:lnTo>
                  <a:pt x="0" y="0"/>
                </a:lnTo>
                <a:lnTo>
                  <a:pt x="0" y="576834"/>
                </a:lnTo>
                <a:lnTo>
                  <a:pt x="35813" y="540258"/>
                </a:lnTo>
                <a:close/>
              </a:path>
            </a:pathLst>
          </a:custGeom>
          <a:solidFill>
            <a:srgbClr val="D7EDE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43469" y="6765797"/>
            <a:ext cx="718820" cy="36830"/>
          </a:xfrm>
          <a:custGeom>
            <a:avLst/>
            <a:gdLst/>
            <a:ahLst/>
            <a:cxnLst/>
            <a:rect l="l" t="t" r="r" b="b"/>
            <a:pathLst>
              <a:path w="718819" h="36829">
                <a:moveTo>
                  <a:pt x="718566" y="36575"/>
                </a:moveTo>
                <a:lnTo>
                  <a:pt x="682751" y="0"/>
                </a:lnTo>
                <a:lnTo>
                  <a:pt x="35813" y="0"/>
                </a:lnTo>
                <a:lnTo>
                  <a:pt x="0" y="36575"/>
                </a:lnTo>
                <a:lnTo>
                  <a:pt x="718566" y="36575"/>
                </a:lnTo>
                <a:close/>
              </a:path>
            </a:pathLst>
          </a:custGeom>
          <a:solidFill>
            <a:srgbClr val="96B4B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26221" y="6225540"/>
            <a:ext cx="36195" cy="577215"/>
          </a:xfrm>
          <a:custGeom>
            <a:avLst/>
            <a:gdLst/>
            <a:ahLst/>
            <a:cxnLst/>
            <a:rect l="l" t="t" r="r" b="b"/>
            <a:pathLst>
              <a:path w="36194" h="577215">
                <a:moveTo>
                  <a:pt x="35814" y="576834"/>
                </a:moveTo>
                <a:lnTo>
                  <a:pt x="35814" y="0"/>
                </a:lnTo>
                <a:lnTo>
                  <a:pt x="0" y="36575"/>
                </a:lnTo>
                <a:lnTo>
                  <a:pt x="0" y="540258"/>
                </a:lnTo>
                <a:lnTo>
                  <a:pt x="35814" y="576834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251589" y="1798320"/>
            <a:ext cx="6408419" cy="41399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012319" y="6160770"/>
            <a:ext cx="4885690" cy="740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01015" marR="6350" indent="-48895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Wha</a:t>
            </a:r>
            <a:r>
              <a:rPr sz="2400" dirty="0">
                <a:latin typeface="Arial"/>
                <a:cs typeface="Arial"/>
              </a:rPr>
              <a:t>t</a:t>
            </a:r>
            <a:r>
              <a:rPr sz="2400" spc="-5" dirty="0">
                <a:latin typeface="Arial"/>
                <a:cs typeface="Arial"/>
              </a:rPr>
              <a:t> typ</a:t>
            </a:r>
            <a:r>
              <a:rPr sz="2400" dirty="0">
                <a:latin typeface="Arial"/>
                <a:cs typeface="Arial"/>
              </a:rPr>
              <a:t>e</a:t>
            </a:r>
            <a:r>
              <a:rPr sz="2400" spc="-5" dirty="0">
                <a:latin typeface="Arial"/>
                <a:cs typeface="Arial"/>
              </a:rPr>
              <a:t> o</a:t>
            </a:r>
            <a:r>
              <a:rPr sz="2400" dirty="0">
                <a:latin typeface="Arial"/>
                <a:cs typeface="Arial"/>
              </a:rPr>
              <a:t>f</a:t>
            </a:r>
            <a:r>
              <a:rPr sz="2400" spc="-5" dirty="0">
                <a:latin typeface="Arial"/>
                <a:cs typeface="Arial"/>
              </a:rPr>
              <a:t> humu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-5" dirty="0">
                <a:latin typeface="Arial"/>
                <a:cs typeface="Arial"/>
              </a:rPr>
              <a:t> i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-5" dirty="0">
                <a:latin typeface="Arial"/>
                <a:cs typeface="Arial"/>
              </a:rPr>
              <a:t> mos</a:t>
            </a:r>
            <a:r>
              <a:rPr sz="2400" dirty="0">
                <a:latin typeface="Arial"/>
                <a:cs typeface="Arial"/>
              </a:rPr>
              <a:t>t</a:t>
            </a:r>
            <a:r>
              <a:rPr sz="2400" spc="-5" dirty="0">
                <a:latin typeface="Arial"/>
                <a:cs typeface="Arial"/>
              </a:rPr>
              <a:t> likel</a:t>
            </a:r>
            <a:r>
              <a:rPr sz="2400" dirty="0">
                <a:latin typeface="Arial"/>
                <a:cs typeface="Arial"/>
              </a:rPr>
              <a:t>y</a:t>
            </a:r>
            <a:r>
              <a:rPr sz="2400" spc="-5" dirty="0">
                <a:latin typeface="Arial"/>
                <a:cs typeface="Arial"/>
              </a:rPr>
              <a:t> to </a:t>
            </a:r>
            <a:r>
              <a:rPr sz="2400" dirty="0">
                <a:latin typeface="Arial"/>
                <a:cs typeface="Arial"/>
              </a:rPr>
              <a:t>develop in this environment?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139061" y="342391"/>
            <a:ext cx="520065" cy="1070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0" b="1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7000">
              <a:latin typeface="Arial"/>
              <a:cs typeface="Arial"/>
            </a:endParaRPr>
          </a:p>
        </p:txBody>
      </p:sp>
      <p:sp>
        <p:nvSpPr>
          <p:cNvPr id="12" name="object 3">
            <a:hlinkClick r:id="rId3" action="ppaction://hlinksldjump"/>
          </p:cNvPr>
          <p:cNvSpPr/>
          <p:nvPr/>
        </p:nvSpPr>
        <p:spPr>
          <a:xfrm>
            <a:off x="1242707" y="6219825"/>
            <a:ext cx="719455" cy="576580"/>
          </a:xfrm>
          <a:custGeom>
            <a:avLst/>
            <a:gdLst/>
            <a:ahLst/>
            <a:cxnLst/>
            <a:rect l="l" t="t" r="r" b="b"/>
            <a:pathLst>
              <a:path w="719455" h="576579">
                <a:moveTo>
                  <a:pt x="0" y="0"/>
                </a:moveTo>
                <a:lnTo>
                  <a:pt x="0" y="576071"/>
                </a:lnTo>
                <a:lnTo>
                  <a:pt x="719327" y="576071"/>
                </a:lnTo>
                <a:lnTo>
                  <a:pt x="719327" y="0"/>
                </a:lnTo>
                <a:lnTo>
                  <a:pt x="0" y="0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8">
            <a:hlinkClick r:id="rId3" action="ppaction://hlinksldjump"/>
          </p:cNvPr>
          <p:cNvSpPr/>
          <p:nvPr/>
        </p:nvSpPr>
        <p:spPr>
          <a:xfrm>
            <a:off x="1512455" y="6333744"/>
            <a:ext cx="270510" cy="360680"/>
          </a:xfrm>
          <a:custGeom>
            <a:avLst/>
            <a:gdLst/>
            <a:ahLst/>
            <a:cxnLst/>
            <a:rect l="l" t="t" r="r" b="b"/>
            <a:pathLst>
              <a:path w="270510" h="360679">
                <a:moveTo>
                  <a:pt x="270509" y="360425"/>
                </a:moveTo>
                <a:lnTo>
                  <a:pt x="270509" y="0"/>
                </a:lnTo>
                <a:lnTo>
                  <a:pt x="0" y="180594"/>
                </a:lnTo>
                <a:lnTo>
                  <a:pt x="270509" y="360425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9">
            <a:hlinkClick r:id="rId3" action="ppaction://hlinksldjump"/>
          </p:cNvPr>
          <p:cNvSpPr/>
          <p:nvPr/>
        </p:nvSpPr>
        <p:spPr>
          <a:xfrm>
            <a:off x="1445018" y="6333744"/>
            <a:ext cx="0" cy="360045"/>
          </a:xfrm>
          <a:custGeom>
            <a:avLst/>
            <a:gdLst/>
            <a:ahLst/>
            <a:cxnLst/>
            <a:rect l="l" t="t" r="r" b="b"/>
            <a:pathLst>
              <a:path h="360045">
                <a:moveTo>
                  <a:pt x="0" y="0"/>
                </a:moveTo>
                <a:lnTo>
                  <a:pt x="0" y="359664"/>
                </a:lnTo>
              </a:path>
            </a:pathLst>
          </a:custGeom>
          <a:ln w="46228">
            <a:solidFill>
              <a:srgbClr val="718688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243469" y="6225540"/>
            <a:ext cx="718820" cy="36830"/>
          </a:xfrm>
          <a:custGeom>
            <a:avLst/>
            <a:gdLst/>
            <a:ahLst/>
            <a:cxnLst/>
            <a:rect l="l" t="t" r="r" b="b"/>
            <a:pathLst>
              <a:path w="718819" h="36829">
                <a:moveTo>
                  <a:pt x="718566" y="0"/>
                </a:moveTo>
                <a:lnTo>
                  <a:pt x="0" y="0"/>
                </a:lnTo>
                <a:lnTo>
                  <a:pt x="35813" y="36575"/>
                </a:lnTo>
                <a:lnTo>
                  <a:pt x="682751" y="36575"/>
                </a:lnTo>
                <a:lnTo>
                  <a:pt x="718566" y="0"/>
                </a:lnTo>
                <a:close/>
              </a:path>
            </a:pathLst>
          </a:custGeom>
          <a:solidFill>
            <a:srgbClr val="C9E6E9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43469" y="6225540"/>
            <a:ext cx="36195" cy="577215"/>
          </a:xfrm>
          <a:custGeom>
            <a:avLst/>
            <a:gdLst/>
            <a:ahLst/>
            <a:cxnLst/>
            <a:rect l="l" t="t" r="r" b="b"/>
            <a:pathLst>
              <a:path w="36194" h="577215">
                <a:moveTo>
                  <a:pt x="35813" y="540258"/>
                </a:moveTo>
                <a:lnTo>
                  <a:pt x="35813" y="36575"/>
                </a:lnTo>
                <a:lnTo>
                  <a:pt x="0" y="0"/>
                </a:lnTo>
                <a:lnTo>
                  <a:pt x="0" y="576834"/>
                </a:lnTo>
                <a:lnTo>
                  <a:pt x="35813" y="540258"/>
                </a:lnTo>
                <a:close/>
              </a:path>
            </a:pathLst>
          </a:custGeom>
          <a:solidFill>
            <a:srgbClr val="D7EDE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43469" y="6765797"/>
            <a:ext cx="718820" cy="36830"/>
          </a:xfrm>
          <a:custGeom>
            <a:avLst/>
            <a:gdLst/>
            <a:ahLst/>
            <a:cxnLst/>
            <a:rect l="l" t="t" r="r" b="b"/>
            <a:pathLst>
              <a:path w="718819" h="36829">
                <a:moveTo>
                  <a:pt x="718566" y="36575"/>
                </a:moveTo>
                <a:lnTo>
                  <a:pt x="682751" y="0"/>
                </a:lnTo>
                <a:lnTo>
                  <a:pt x="35813" y="0"/>
                </a:lnTo>
                <a:lnTo>
                  <a:pt x="0" y="36575"/>
                </a:lnTo>
                <a:lnTo>
                  <a:pt x="718566" y="36575"/>
                </a:lnTo>
                <a:close/>
              </a:path>
            </a:pathLst>
          </a:custGeom>
          <a:solidFill>
            <a:srgbClr val="96B4B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26221" y="6225540"/>
            <a:ext cx="36195" cy="577215"/>
          </a:xfrm>
          <a:custGeom>
            <a:avLst/>
            <a:gdLst/>
            <a:ahLst/>
            <a:cxnLst/>
            <a:rect l="l" t="t" r="r" b="b"/>
            <a:pathLst>
              <a:path w="36194" h="577215">
                <a:moveTo>
                  <a:pt x="35814" y="576834"/>
                </a:moveTo>
                <a:lnTo>
                  <a:pt x="35814" y="0"/>
                </a:lnTo>
                <a:lnTo>
                  <a:pt x="0" y="36575"/>
                </a:lnTo>
                <a:lnTo>
                  <a:pt x="0" y="540258"/>
                </a:lnTo>
                <a:lnTo>
                  <a:pt x="35814" y="576834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754509" y="1922526"/>
            <a:ext cx="5256275" cy="39433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623699" y="6087617"/>
            <a:ext cx="5516245" cy="740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5900" marR="6350" indent="-203835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How do soil biota such as the earthworm above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assist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in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the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formation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of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soils?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139061" y="342391"/>
            <a:ext cx="520065" cy="1070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0" b="1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7000">
              <a:latin typeface="Arial"/>
              <a:cs typeface="Arial"/>
            </a:endParaRPr>
          </a:p>
        </p:txBody>
      </p:sp>
      <p:sp>
        <p:nvSpPr>
          <p:cNvPr id="12" name="object 3">
            <a:hlinkClick r:id="rId3" action="ppaction://hlinksldjump"/>
          </p:cNvPr>
          <p:cNvSpPr/>
          <p:nvPr/>
        </p:nvSpPr>
        <p:spPr>
          <a:xfrm>
            <a:off x="1242707" y="6219825"/>
            <a:ext cx="719455" cy="576580"/>
          </a:xfrm>
          <a:custGeom>
            <a:avLst/>
            <a:gdLst/>
            <a:ahLst/>
            <a:cxnLst/>
            <a:rect l="l" t="t" r="r" b="b"/>
            <a:pathLst>
              <a:path w="719455" h="576579">
                <a:moveTo>
                  <a:pt x="0" y="0"/>
                </a:moveTo>
                <a:lnTo>
                  <a:pt x="0" y="576071"/>
                </a:lnTo>
                <a:lnTo>
                  <a:pt x="719327" y="576071"/>
                </a:lnTo>
                <a:lnTo>
                  <a:pt x="719327" y="0"/>
                </a:lnTo>
                <a:lnTo>
                  <a:pt x="0" y="0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8">
            <a:hlinkClick r:id="rId3" action="ppaction://hlinksldjump"/>
          </p:cNvPr>
          <p:cNvSpPr/>
          <p:nvPr/>
        </p:nvSpPr>
        <p:spPr>
          <a:xfrm>
            <a:off x="1512455" y="6333744"/>
            <a:ext cx="270510" cy="360680"/>
          </a:xfrm>
          <a:custGeom>
            <a:avLst/>
            <a:gdLst/>
            <a:ahLst/>
            <a:cxnLst/>
            <a:rect l="l" t="t" r="r" b="b"/>
            <a:pathLst>
              <a:path w="270510" h="360679">
                <a:moveTo>
                  <a:pt x="270509" y="360425"/>
                </a:moveTo>
                <a:lnTo>
                  <a:pt x="270509" y="0"/>
                </a:lnTo>
                <a:lnTo>
                  <a:pt x="0" y="180594"/>
                </a:lnTo>
                <a:lnTo>
                  <a:pt x="270509" y="360425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9">
            <a:hlinkClick r:id="rId3" action="ppaction://hlinksldjump"/>
          </p:cNvPr>
          <p:cNvSpPr/>
          <p:nvPr/>
        </p:nvSpPr>
        <p:spPr>
          <a:xfrm>
            <a:off x="1445018" y="6333744"/>
            <a:ext cx="0" cy="360045"/>
          </a:xfrm>
          <a:custGeom>
            <a:avLst/>
            <a:gdLst/>
            <a:ahLst/>
            <a:cxnLst/>
            <a:rect l="l" t="t" r="r" b="b"/>
            <a:pathLst>
              <a:path h="360045">
                <a:moveTo>
                  <a:pt x="0" y="0"/>
                </a:moveTo>
                <a:lnTo>
                  <a:pt x="0" y="359664"/>
                </a:lnTo>
              </a:path>
            </a:pathLst>
          </a:custGeom>
          <a:ln w="46228">
            <a:solidFill>
              <a:srgbClr val="718688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953909" y="6225540"/>
            <a:ext cx="719455" cy="36830"/>
          </a:xfrm>
          <a:custGeom>
            <a:avLst/>
            <a:gdLst/>
            <a:ahLst/>
            <a:cxnLst/>
            <a:rect l="l" t="t" r="r" b="b"/>
            <a:pathLst>
              <a:path w="719455" h="36829">
                <a:moveTo>
                  <a:pt x="719328" y="0"/>
                </a:moveTo>
                <a:lnTo>
                  <a:pt x="0" y="0"/>
                </a:lnTo>
                <a:lnTo>
                  <a:pt x="36575" y="36575"/>
                </a:lnTo>
                <a:lnTo>
                  <a:pt x="683514" y="36575"/>
                </a:lnTo>
                <a:lnTo>
                  <a:pt x="719328" y="0"/>
                </a:lnTo>
                <a:close/>
              </a:path>
            </a:pathLst>
          </a:custGeom>
          <a:solidFill>
            <a:srgbClr val="C9E6E9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53909" y="6225540"/>
            <a:ext cx="36830" cy="577215"/>
          </a:xfrm>
          <a:custGeom>
            <a:avLst/>
            <a:gdLst/>
            <a:ahLst/>
            <a:cxnLst/>
            <a:rect l="l" t="t" r="r" b="b"/>
            <a:pathLst>
              <a:path w="36830" h="577215">
                <a:moveTo>
                  <a:pt x="36575" y="540258"/>
                </a:moveTo>
                <a:lnTo>
                  <a:pt x="36575" y="36575"/>
                </a:lnTo>
                <a:lnTo>
                  <a:pt x="0" y="0"/>
                </a:lnTo>
                <a:lnTo>
                  <a:pt x="0" y="576834"/>
                </a:lnTo>
                <a:lnTo>
                  <a:pt x="36575" y="540258"/>
                </a:lnTo>
                <a:close/>
              </a:path>
            </a:pathLst>
          </a:custGeom>
          <a:solidFill>
            <a:srgbClr val="D7EDE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53909" y="6765797"/>
            <a:ext cx="719455" cy="36830"/>
          </a:xfrm>
          <a:custGeom>
            <a:avLst/>
            <a:gdLst/>
            <a:ahLst/>
            <a:cxnLst/>
            <a:rect l="l" t="t" r="r" b="b"/>
            <a:pathLst>
              <a:path w="719455" h="36829">
                <a:moveTo>
                  <a:pt x="719328" y="36575"/>
                </a:moveTo>
                <a:lnTo>
                  <a:pt x="683514" y="0"/>
                </a:lnTo>
                <a:lnTo>
                  <a:pt x="36575" y="0"/>
                </a:lnTo>
                <a:lnTo>
                  <a:pt x="0" y="36575"/>
                </a:lnTo>
                <a:lnTo>
                  <a:pt x="719328" y="36575"/>
                </a:lnTo>
                <a:close/>
              </a:path>
            </a:pathLst>
          </a:custGeom>
          <a:solidFill>
            <a:srgbClr val="96B4B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37423" y="6225540"/>
            <a:ext cx="36195" cy="577215"/>
          </a:xfrm>
          <a:custGeom>
            <a:avLst/>
            <a:gdLst/>
            <a:ahLst/>
            <a:cxnLst/>
            <a:rect l="l" t="t" r="r" b="b"/>
            <a:pathLst>
              <a:path w="36194" h="577215">
                <a:moveTo>
                  <a:pt x="35813" y="576834"/>
                </a:moveTo>
                <a:lnTo>
                  <a:pt x="35813" y="0"/>
                </a:lnTo>
                <a:lnTo>
                  <a:pt x="0" y="36575"/>
                </a:lnTo>
                <a:lnTo>
                  <a:pt x="0" y="540258"/>
                </a:lnTo>
                <a:lnTo>
                  <a:pt x="35813" y="576834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467235" y="1690115"/>
            <a:ext cx="3379470" cy="51831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147187" y="3454146"/>
            <a:ext cx="2806065" cy="1470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Wha</a:t>
            </a:r>
            <a:r>
              <a:rPr sz="2400" dirty="0">
                <a:latin typeface="Arial"/>
                <a:cs typeface="Arial"/>
              </a:rPr>
              <a:t>t</a:t>
            </a:r>
            <a:r>
              <a:rPr sz="2400" spc="-5" dirty="0">
                <a:latin typeface="Arial"/>
                <a:cs typeface="Arial"/>
              </a:rPr>
              <a:t> indicate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-5" dirty="0">
                <a:latin typeface="Arial"/>
                <a:cs typeface="Arial"/>
              </a:rPr>
              <a:t> that th</a:t>
            </a:r>
            <a:r>
              <a:rPr sz="2400" dirty="0">
                <a:latin typeface="Arial"/>
                <a:cs typeface="Arial"/>
              </a:rPr>
              <a:t>e</a:t>
            </a:r>
            <a:r>
              <a:rPr sz="2400" spc="-5" dirty="0">
                <a:latin typeface="Arial"/>
                <a:cs typeface="Arial"/>
              </a:rPr>
              <a:t> lowe</a:t>
            </a:r>
            <a:r>
              <a:rPr sz="2400" dirty="0">
                <a:latin typeface="Arial"/>
                <a:cs typeface="Arial"/>
              </a:rPr>
              <a:t>r</a:t>
            </a:r>
            <a:r>
              <a:rPr sz="2400" spc="-5" dirty="0">
                <a:latin typeface="Arial"/>
                <a:cs typeface="Arial"/>
              </a:rPr>
              <a:t> par</a:t>
            </a:r>
            <a:r>
              <a:rPr sz="2400" dirty="0">
                <a:latin typeface="Arial"/>
                <a:cs typeface="Arial"/>
              </a:rPr>
              <a:t>t</a:t>
            </a:r>
            <a:r>
              <a:rPr sz="2400" spc="-5" dirty="0">
                <a:latin typeface="Arial"/>
                <a:cs typeface="Arial"/>
              </a:rPr>
              <a:t> o</a:t>
            </a:r>
            <a:r>
              <a:rPr sz="2400" dirty="0">
                <a:latin typeface="Arial"/>
                <a:cs typeface="Arial"/>
              </a:rPr>
              <a:t>f</a:t>
            </a:r>
            <a:r>
              <a:rPr sz="2400" spc="-5" dirty="0">
                <a:latin typeface="Arial"/>
                <a:cs typeface="Arial"/>
              </a:rPr>
              <a:t> this </a:t>
            </a:r>
            <a:r>
              <a:rPr sz="2400" dirty="0">
                <a:latin typeface="Arial"/>
                <a:cs typeface="Arial"/>
              </a:rPr>
              <a:t>soil is poorly drained and lacks aeration?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139061" y="342391"/>
            <a:ext cx="520065" cy="1070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0" b="1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  <a:endParaRPr sz="7000">
              <a:latin typeface="Arial"/>
              <a:cs typeface="Arial"/>
            </a:endParaRPr>
          </a:p>
        </p:txBody>
      </p:sp>
      <p:sp>
        <p:nvSpPr>
          <p:cNvPr id="12" name="object 3">
            <a:hlinkClick r:id="rId3" action="ppaction://hlinksldjump"/>
          </p:cNvPr>
          <p:cNvSpPr/>
          <p:nvPr/>
        </p:nvSpPr>
        <p:spPr>
          <a:xfrm>
            <a:off x="927100" y="6219825"/>
            <a:ext cx="719455" cy="576580"/>
          </a:xfrm>
          <a:custGeom>
            <a:avLst/>
            <a:gdLst/>
            <a:ahLst/>
            <a:cxnLst/>
            <a:rect l="l" t="t" r="r" b="b"/>
            <a:pathLst>
              <a:path w="719455" h="576579">
                <a:moveTo>
                  <a:pt x="0" y="0"/>
                </a:moveTo>
                <a:lnTo>
                  <a:pt x="0" y="576071"/>
                </a:lnTo>
                <a:lnTo>
                  <a:pt x="719327" y="576071"/>
                </a:lnTo>
                <a:lnTo>
                  <a:pt x="719327" y="0"/>
                </a:lnTo>
                <a:lnTo>
                  <a:pt x="0" y="0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8">
            <a:hlinkClick r:id="rId3" action="ppaction://hlinksldjump"/>
          </p:cNvPr>
          <p:cNvSpPr/>
          <p:nvPr/>
        </p:nvSpPr>
        <p:spPr>
          <a:xfrm>
            <a:off x="1196848" y="6333744"/>
            <a:ext cx="270510" cy="360680"/>
          </a:xfrm>
          <a:custGeom>
            <a:avLst/>
            <a:gdLst/>
            <a:ahLst/>
            <a:cxnLst/>
            <a:rect l="l" t="t" r="r" b="b"/>
            <a:pathLst>
              <a:path w="270510" h="360679">
                <a:moveTo>
                  <a:pt x="270509" y="360425"/>
                </a:moveTo>
                <a:lnTo>
                  <a:pt x="270509" y="0"/>
                </a:lnTo>
                <a:lnTo>
                  <a:pt x="0" y="180594"/>
                </a:lnTo>
                <a:lnTo>
                  <a:pt x="270509" y="360425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9">
            <a:hlinkClick r:id="rId3" action="ppaction://hlinksldjump"/>
          </p:cNvPr>
          <p:cNvSpPr/>
          <p:nvPr/>
        </p:nvSpPr>
        <p:spPr>
          <a:xfrm>
            <a:off x="1129411" y="6333744"/>
            <a:ext cx="0" cy="360045"/>
          </a:xfrm>
          <a:custGeom>
            <a:avLst/>
            <a:gdLst/>
            <a:ahLst/>
            <a:cxnLst/>
            <a:rect l="l" t="t" r="r" b="b"/>
            <a:pathLst>
              <a:path h="360045">
                <a:moveTo>
                  <a:pt x="0" y="0"/>
                </a:moveTo>
                <a:lnTo>
                  <a:pt x="0" y="359664"/>
                </a:lnTo>
              </a:path>
            </a:pathLst>
          </a:custGeom>
          <a:ln w="46228">
            <a:solidFill>
              <a:srgbClr val="718688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953909" y="6298691"/>
            <a:ext cx="719455" cy="36830"/>
          </a:xfrm>
          <a:custGeom>
            <a:avLst/>
            <a:gdLst/>
            <a:ahLst/>
            <a:cxnLst/>
            <a:rect l="l" t="t" r="r" b="b"/>
            <a:pathLst>
              <a:path w="719455" h="36829">
                <a:moveTo>
                  <a:pt x="719328" y="0"/>
                </a:moveTo>
                <a:lnTo>
                  <a:pt x="0" y="0"/>
                </a:lnTo>
                <a:lnTo>
                  <a:pt x="36575" y="36575"/>
                </a:lnTo>
                <a:lnTo>
                  <a:pt x="683514" y="36575"/>
                </a:lnTo>
                <a:lnTo>
                  <a:pt x="719328" y="0"/>
                </a:lnTo>
                <a:close/>
              </a:path>
            </a:pathLst>
          </a:custGeom>
          <a:solidFill>
            <a:srgbClr val="C9E6E9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53909" y="6298691"/>
            <a:ext cx="36830" cy="577215"/>
          </a:xfrm>
          <a:custGeom>
            <a:avLst/>
            <a:gdLst/>
            <a:ahLst/>
            <a:cxnLst/>
            <a:rect l="l" t="t" r="r" b="b"/>
            <a:pathLst>
              <a:path w="36830" h="577215">
                <a:moveTo>
                  <a:pt x="36575" y="540258"/>
                </a:moveTo>
                <a:lnTo>
                  <a:pt x="36575" y="36575"/>
                </a:lnTo>
                <a:lnTo>
                  <a:pt x="0" y="0"/>
                </a:lnTo>
                <a:lnTo>
                  <a:pt x="0" y="576834"/>
                </a:lnTo>
                <a:lnTo>
                  <a:pt x="36575" y="540258"/>
                </a:lnTo>
                <a:close/>
              </a:path>
            </a:pathLst>
          </a:custGeom>
          <a:solidFill>
            <a:srgbClr val="D7EDE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53909" y="6838950"/>
            <a:ext cx="719455" cy="36830"/>
          </a:xfrm>
          <a:custGeom>
            <a:avLst/>
            <a:gdLst/>
            <a:ahLst/>
            <a:cxnLst/>
            <a:rect l="l" t="t" r="r" b="b"/>
            <a:pathLst>
              <a:path w="719455" h="36829">
                <a:moveTo>
                  <a:pt x="719328" y="36575"/>
                </a:moveTo>
                <a:lnTo>
                  <a:pt x="683514" y="0"/>
                </a:lnTo>
                <a:lnTo>
                  <a:pt x="36575" y="0"/>
                </a:lnTo>
                <a:lnTo>
                  <a:pt x="0" y="36575"/>
                </a:lnTo>
                <a:lnTo>
                  <a:pt x="719328" y="36575"/>
                </a:lnTo>
                <a:close/>
              </a:path>
            </a:pathLst>
          </a:custGeom>
          <a:solidFill>
            <a:srgbClr val="96B4B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37423" y="6298691"/>
            <a:ext cx="36195" cy="577215"/>
          </a:xfrm>
          <a:custGeom>
            <a:avLst/>
            <a:gdLst/>
            <a:ahLst/>
            <a:cxnLst/>
            <a:rect l="l" t="t" r="r" b="b"/>
            <a:pathLst>
              <a:path w="36194" h="577215">
                <a:moveTo>
                  <a:pt x="35813" y="576834"/>
                </a:moveTo>
                <a:lnTo>
                  <a:pt x="35813" y="0"/>
                </a:lnTo>
                <a:lnTo>
                  <a:pt x="0" y="36575"/>
                </a:lnTo>
                <a:lnTo>
                  <a:pt x="0" y="540258"/>
                </a:lnTo>
                <a:lnTo>
                  <a:pt x="35813" y="576834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724279" y="1761744"/>
            <a:ext cx="3575303" cy="49690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280799" y="3563111"/>
            <a:ext cx="2193925" cy="363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55"/>
              </a:lnSpc>
            </a:pPr>
            <a:r>
              <a:rPr sz="2400" dirty="0">
                <a:latin typeface="Arial"/>
                <a:cs typeface="Arial"/>
              </a:rPr>
              <a:t>What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process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is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804549" y="3928871"/>
            <a:ext cx="2670810" cy="7277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75"/>
              </a:lnSpc>
            </a:pPr>
            <a:r>
              <a:rPr sz="2400" dirty="0">
                <a:latin typeface="Arial"/>
                <a:cs typeface="Arial"/>
              </a:rPr>
              <a:t>producing this layer</a:t>
            </a:r>
            <a:endParaRPr sz="2400">
              <a:latin typeface="Arial"/>
              <a:cs typeface="Arial"/>
            </a:endParaRPr>
          </a:p>
          <a:p>
            <a:pPr marL="1148080">
              <a:lnSpc>
                <a:spcPts val="2850"/>
              </a:lnSpc>
            </a:pPr>
            <a:r>
              <a:rPr sz="2400" dirty="0">
                <a:latin typeface="Arial"/>
                <a:cs typeface="Arial"/>
              </a:rPr>
              <a:t>in this soil?</a:t>
            </a:r>
            <a:endParaRPr sz="24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139061" y="336296"/>
            <a:ext cx="520065" cy="1070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0" b="1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  <a:endParaRPr sz="7000">
              <a:latin typeface="Arial"/>
              <a:cs typeface="Arial"/>
            </a:endParaRPr>
          </a:p>
        </p:txBody>
      </p:sp>
      <p:sp>
        <p:nvSpPr>
          <p:cNvPr id="13" name="object 3">
            <a:hlinkClick r:id="rId3" action="ppaction://hlinksldjump"/>
          </p:cNvPr>
          <p:cNvSpPr/>
          <p:nvPr/>
        </p:nvSpPr>
        <p:spPr>
          <a:xfrm>
            <a:off x="893445" y="6252845"/>
            <a:ext cx="719455" cy="576580"/>
          </a:xfrm>
          <a:custGeom>
            <a:avLst/>
            <a:gdLst/>
            <a:ahLst/>
            <a:cxnLst/>
            <a:rect l="l" t="t" r="r" b="b"/>
            <a:pathLst>
              <a:path w="719455" h="576579">
                <a:moveTo>
                  <a:pt x="0" y="0"/>
                </a:moveTo>
                <a:lnTo>
                  <a:pt x="0" y="576071"/>
                </a:lnTo>
                <a:lnTo>
                  <a:pt x="719327" y="576071"/>
                </a:lnTo>
                <a:lnTo>
                  <a:pt x="719327" y="0"/>
                </a:lnTo>
                <a:lnTo>
                  <a:pt x="0" y="0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8">
            <a:hlinkClick r:id="rId3" action="ppaction://hlinksldjump"/>
          </p:cNvPr>
          <p:cNvSpPr/>
          <p:nvPr/>
        </p:nvSpPr>
        <p:spPr>
          <a:xfrm>
            <a:off x="1163193" y="6366764"/>
            <a:ext cx="270510" cy="360680"/>
          </a:xfrm>
          <a:custGeom>
            <a:avLst/>
            <a:gdLst/>
            <a:ahLst/>
            <a:cxnLst/>
            <a:rect l="l" t="t" r="r" b="b"/>
            <a:pathLst>
              <a:path w="270510" h="360679">
                <a:moveTo>
                  <a:pt x="270509" y="360425"/>
                </a:moveTo>
                <a:lnTo>
                  <a:pt x="270509" y="0"/>
                </a:lnTo>
                <a:lnTo>
                  <a:pt x="0" y="180594"/>
                </a:lnTo>
                <a:lnTo>
                  <a:pt x="270509" y="360425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9">
            <a:hlinkClick r:id="rId3" action="ppaction://hlinksldjump"/>
          </p:cNvPr>
          <p:cNvSpPr/>
          <p:nvPr/>
        </p:nvSpPr>
        <p:spPr>
          <a:xfrm>
            <a:off x="1095756" y="6366764"/>
            <a:ext cx="0" cy="360045"/>
          </a:xfrm>
          <a:custGeom>
            <a:avLst/>
            <a:gdLst/>
            <a:ahLst/>
            <a:cxnLst/>
            <a:rect l="l" t="t" r="r" b="b"/>
            <a:pathLst>
              <a:path h="360045">
                <a:moveTo>
                  <a:pt x="0" y="0"/>
                </a:moveTo>
                <a:lnTo>
                  <a:pt x="0" y="359664"/>
                </a:lnTo>
              </a:path>
            </a:pathLst>
          </a:custGeom>
          <a:ln w="46228">
            <a:solidFill>
              <a:srgbClr val="718688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243469" y="6225540"/>
            <a:ext cx="718820" cy="36830"/>
          </a:xfrm>
          <a:custGeom>
            <a:avLst/>
            <a:gdLst/>
            <a:ahLst/>
            <a:cxnLst/>
            <a:rect l="l" t="t" r="r" b="b"/>
            <a:pathLst>
              <a:path w="718819" h="36829">
                <a:moveTo>
                  <a:pt x="718566" y="0"/>
                </a:moveTo>
                <a:lnTo>
                  <a:pt x="0" y="0"/>
                </a:lnTo>
                <a:lnTo>
                  <a:pt x="35813" y="36575"/>
                </a:lnTo>
                <a:lnTo>
                  <a:pt x="682751" y="36575"/>
                </a:lnTo>
                <a:lnTo>
                  <a:pt x="718566" y="0"/>
                </a:lnTo>
                <a:close/>
              </a:path>
            </a:pathLst>
          </a:custGeom>
          <a:solidFill>
            <a:srgbClr val="C9E6E9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43469" y="6225540"/>
            <a:ext cx="36195" cy="577215"/>
          </a:xfrm>
          <a:custGeom>
            <a:avLst/>
            <a:gdLst/>
            <a:ahLst/>
            <a:cxnLst/>
            <a:rect l="l" t="t" r="r" b="b"/>
            <a:pathLst>
              <a:path w="36194" h="577215">
                <a:moveTo>
                  <a:pt x="35813" y="540258"/>
                </a:moveTo>
                <a:lnTo>
                  <a:pt x="35813" y="36575"/>
                </a:lnTo>
                <a:lnTo>
                  <a:pt x="0" y="0"/>
                </a:lnTo>
                <a:lnTo>
                  <a:pt x="0" y="576834"/>
                </a:lnTo>
                <a:lnTo>
                  <a:pt x="35813" y="540258"/>
                </a:lnTo>
                <a:close/>
              </a:path>
            </a:pathLst>
          </a:custGeom>
          <a:solidFill>
            <a:srgbClr val="D7EDE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43469" y="6765797"/>
            <a:ext cx="718820" cy="36830"/>
          </a:xfrm>
          <a:custGeom>
            <a:avLst/>
            <a:gdLst/>
            <a:ahLst/>
            <a:cxnLst/>
            <a:rect l="l" t="t" r="r" b="b"/>
            <a:pathLst>
              <a:path w="718819" h="36829">
                <a:moveTo>
                  <a:pt x="718566" y="36575"/>
                </a:moveTo>
                <a:lnTo>
                  <a:pt x="682751" y="0"/>
                </a:lnTo>
                <a:lnTo>
                  <a:pt x="35813" y="0"/>
                </a:lnTo>
                <a:lnTo>
                  <a:pt x="0" y="36575"/>
                </a:lnTo>
                <a:lnTo>
                  <a:pt x="718566" y="36575"/>
                </a:lnTo>
                <a:close/>
              </a:path>
            </a:pathLst>
          </a:custGeom>
          <a:solidFill>
            <a:srgbClr val="96B4B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26221" y="6225540"/>
            <a:ext cx="36195" cy="577215"/>
          </a:xfrm>
          <a:custGeom>
            <a:avLst/>
            <a:gdLst/>
            <a:ahLst/>
            <a:cxnLst/>
            <a:rect l="l" t="t" r="r" b="b"/>
            <a:pathLst>
              <a:path w="36194" h="577215">
                <a:moveTo>
                  <a:pt x="35814" y="576834"/>
                </a:moveTo>
                <a:lnTo>
                  <a:pt x="35814" y="0"/>
                </a:lnTo>
                <a:lnTo>
                  <a:pt x="0" y="36575"/>
                </a:lnTo>
                <a:lnTo>
                  <a:pt x="0" y="540258"/>
                </a:lnTo>
                <a:lnTo>
                  <a:pt x="35814" y="576834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82881" y="1833371"/>
            <a:ext cx="3109722" cy="48973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074035" y="2733294"/>
            <a:ext cx="2923540" cy="1105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Wha</a:t>
            </a:r>
            <a:r>
              <a:rPr sz="2400" dirty="0">
                <a:latin typeface="Arial"/>
                <a:cs typeface="Arial"/>
              </a:rPr>
              <a:t>t</a:t>
            </a:r>
            <a:r>
              <a:rPr sz="2400" spc="-5" dirty="0">
                <a:latin typeface="Arial"/>
                <a:cs typeface="Arial"/>
              </a:rPr>
              <a:t> i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a</a:t>
            </a:r>
            <a:r>
              <a:rPr sz="2400" spc="-5" dirty="0">
                <a:latin typeface="Arial"/>
                <a:cs typeface="Arial"/>
              </a:rPr>
              <a:t> vertical </a:t>
            </a:r>
            <a:r>
              <a:rPr sz="2400" dirty="0">
                <a:latin typeface="Arial"/>
                <a:cs typeface="Arial"/>
              </a:rPr>
              <a:t>cross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section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through a soil called?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074035" y="4239767"/>
            <a:ext cx="3040380" cy="1105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Wha</a:t>
            </a:r>
            <a:r>
              <a:rPr sz="2400" dirty="0">
                <a:latin typeface="Arial"/>
                <a:cs typeface="Arial"/>
              </a:rPr>
              <a:t>t</a:t>
            </a:r>
            <a:r>
              <a:rPr sz="2400" spc="-5" dirty="0">
                <a:latin typeface="Arial"/>
                <a:cs typeface="Arial"/>
              </a:rPr>
              <a:t> nam</a:t>
            </a:r>
            <a:r>
              <a:rPr sz="2400" dirty="0">
                <a:latin typeface="Arial"/>
                <a:cs typeface="Arial"/>
              </a:rPr>
              <a:t>e</a:t>
            </a:r>
            <a:r>
              <a:rPr sz="2400" spc="-5" dirty="0">
                <a:latin typeface="Arial"/>
                <a:cs typeface="Arial"/>
              </a:rPr>
              <a:t> i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-5" dirty="0">
                <a:latin typeface="Arial"/>
                <a:cs typeface="Arial"/>
              </a:rPr>
              <a:t> give</a:t>
            </a:r>
            <a:r>
              <a:rPr sz="2400" dirty="0">
                <a:latin typeface="Arial"/>
                <a:cs typeface="Arial"/>
              </a:rPr>
              <a:t>n</a:t>
            </a:r>
            <a:r>
              <a:rPr sz="2400" spc="-5" dirty="0">
                <a:latin typeface="Arial"/>
                <a:cs typeface="Arial"/>
              </a:rPr>
              <a:t> to </a:t>
            </a:r>
            <a:r>
              <a:rPr sz="2400" dirty="0">
                <a:latin typeface="Arial"/>
                <a:cs typeface="Arial"/>
              </a:rPr>
              <a:t>the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layers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in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a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soil cross section?</a:t>
            </a:r>
            <a:endParaRPr sz="24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139061" y="342391"/>
            <a:ext cx="520065" cy="1070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0" b="1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7000">
              <a:latin typeface="Arial"/>
              <a:cs typeface="Arial"/>
            </a:endParaRPr>
          </a:p>
        </p:txBody>
      </p:sp>
      <p:sp>
        <p:nvSpPr>
          <p:cNvPr id="13" name="object 3">
            <a:hlinkClick r:id="rId3" action="ppaction://hlinksldjump"/>
          </p:cNvPr>
          <p:cNvSpPr/>
          <p:nvPr/>
        </p:nvSpPr>
        <p:spPr>
          <a:xfrm>
            <a:off x="1242707" y="6219825"/>
            <a:ext cx="719455" cy="576580"/>
          </a:xfrm>
          <a:custGeom>
            <a:avLst/>
            <a:gdLst/>
            <a:ahLst/>
            <a:cxnLst/>
            <a:rect l="l" t="t" r="r" b="b"/>
            <a:pathLst>
              <a:path w="719455" h="576579">
                <a:moveTo>
                  <a:pt x="0" y="0"/>
                </a:moveTo>
                <a:lnTo>
                  <a:pt x="0" y="576071"/>
                </a:lnTo>
                <a:lnTo>
                  <a:pt x="719327" y="576071"/>
                </a:lnTo>
                <a:lnTo>
                  <a:pt x="719327" y="0"/>
                </a:lnTo>
                <a:lnTo>
                  <a:pt x="0" y="0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8">
            <a:hlinkClick r:id="rId3" action="ppaction://hlinksldjump"/>
          </p:cNvPr>
          <p:cNvSpPr/>
          <p:nvPr/>
        </p:nvSpPr>
        <p:spPr>
          <a:xfrm>
            <a:off x="1512455" y="6333744"/>
            <a:ext cx="270510" cy="360680"/>
          </a:xfrm>
          <a:custGeom>
            <a:avLst/>
            <a:gdLst/>
            <a:ahLst/>
            <a:cxnLst/>
            <a:rect l="l" t="t" r="r" b="b"/>
            <a:pathLst>
              <a:path w="270510" h="360679">
                <a:moveTo>
                  <a:pt x="270509" y="360425"/>
                </a:moveTo>
                <a:lnTo>
                  <a:pt x="270509" y="0"/>
                </a:lnTo>
                <a:lnTo>
                  <a:pt x="0" y="180594"/>
                </a:lnTo>
                <a:lnTo>
                  <a:pt x="270509" y="360425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9">
            <a:hlinkClick r:id="rId3" action="ppaction://hlinksldjump"/>
          </p:cNvPr>
          <p:cNvSpPr/>
          <p:nvPr/>
        </p:nvSpPr>
        <p:spPr>
          <a:xfrm>
            <a:off x="1445018" y="6333744"/>
            <a:ext cx="0" cy="360045"/>
          </a:xfrm>
          <a:custGeom>
            <a:avLst/>
            <a:gdLst/>
            <a:ahLst/>
            <a:cxnLst/>
            <a:rect l="l" t="t" r="r" b="b"/>
            <a:pathLst>
              <a:path h="360045">
                <a:moveTo>
                  <a:pt x="0" y="0"/>
                </a:moveTo>
                <a:lnTo>
                  <a:pt x="0" y="359664"/>
                </a:lnTo>
              </a:path>
            </a:pathLst>
          </a:custGeom>
          <a:ln w="46228">
            <a:solidFill>
              <a:srgbClr val="718688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25537" y="6370320"/>
            <a:ext cx="719455" cy="36195"/>
          </a:xfrm>
          <a:custGeom>
            <a:avLst/>
            <a:gdLst/>
            <a:ahLst/>
            <a:cxnLst/>
            <a:rect l="l" t="t" r="r" b="b"/>
            <a:pathLst>
              <a:path w="719455" h="36195">
                <a:moveTo>
                  <a:pt x="719327" y="0"/>
                </a:moveTo>
                <a:lnTo>
                  <a:pt x="0" y="0"/>
                </a:lnTo>
                <a:lnTo>
                  <a:pt x="35813" y="35813"/>
                </a:lnTo>
                <a:lnTo>
                  <a:pt x="683513" y="35813"/>
                </a:lnTo>
                <a:lnTo>
                  <a:pt x="719327" y="0"/>
                </a:lnTo>
                <a:close/>
              </a:path>
            </a:pathLst>
          </a:custGeom>
          <a:solidFill>
            <a:srgbClr val="C9E6E9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25537" y="6370320"/>
            <a:ext cx="36195" cy="576580"/>
          </a:xfrm>
          <a:custGeom>
            <a:avLst/>
            <a:gdLst/>
            <a:ahLst/>
            <a:cxnLst/>
            <a:rect l="l" t="t" r="r" b="b"/>
            <a:pathLst>
              <a:path w="36194" h="576579">
                <a:moveTo>
                  <a:pt x="35813" y="540257"/>
                </a:moveTo>
                <a:lnTo>
                  <a:pt x="35813" y="35813"/>
                </a:lnTo>
                <a:lnTo>
                  <a:pt x="0" y="0"/>
                </a:lnTo>
                <a:lnTo>
                  <a:pt x="0" y="576072"/>
                </a:lnTo>
                <a:lnTo>
                  <a:pt x="35813" y="540257"/>
                </a:lnTo>
                <a:close/>
              </a:path>
            </a:pathLst>
          </a:custGeom>
          <a:solidFill>
            <a:srgbClr val="D7EDE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25537" y="6910578"/>
            <a:ext cx="719455" cy="36195"/>
          </a:xfrm>
          <a:custGeom>
            <a:avLst/>
            <a:gdLst/>
            <a:ahLst/>
            <a:cxnLst/>
            <a:rect l="l" t="t" r="r" b="b"/>
            <a:pathLst>
              <a:path w="719455" h="36195">
                <a:moveTo>
                  <a:pt x="719327" y="35814"/>
                </a:moveTo>
                <a:lnTo>
                  <a:pt x="683513" y="0"/>
                </a:lnTo>
                <a:lnTo>
                  <a:pt x="35813" y="0"/>
                </a:lnTo>
                <a:lnTo>
                  <a:pt x="0" y="35814"/>
                </a:lnTo>
                <a:lnTo>
                  <a:pt x="719327" y="35814"/>
                </a:lnTo>
                <a:close/>
              </a:path>
            </a:pathLst>
          </a:custGeom>
          <a:solidFill>
            <a:srgbClr val="96B4B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709051" y="6370320"/>
            <a:ext cx="36195" cy="576580"/>
          </a:xfrm>
          <a:custGeom>
            <a:avLst/>
            <a:gdLst/>
            <a:ahLst/>
            <a:cxnLst/>
            <a:rect l="l" t="t" r="r" b="b"/>
            <a:pathLst>
              <a:path w="36194" h="576579">
                <a:moveTo>
                  <a:pt x="35813" y="576072"/>
                </a:moveTo>
                <a:lnTo>
                  <a:pt x="35813" y="0"/>
                </a:lnTo>
                <a:lnTo>
                  <a:pt x="0" y="35813"/>
                </a:lnTo>
                <a:lnTo>
                  <a:pt x="0" y="540257"/>
                </a:lnTo>
                <a:lnTo>
                  <a:pt x="35813" y="576072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394083" y="1946147"/>
            <a:ext cx="6028944" cy="39197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042037" y="6087617"/>
            <a:ext cx="5040630" cy="740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indent="133985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Explain how the relief shown in this photograph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may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affect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soil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formation.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139061" y="342391"/>
            <a:ext cx="520065" cy="1070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0" b="1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7000">
              <a:latin typeface="Arial"/>
              <a:cs typeface="Arial"/>
            </a:endParaRPr>
          </a:p>
        </p:txBody>
      </p:sp>
      <p:sp>
        <p:nvSpPr>
          <p:cNvPr id="12" name="object 3">
            <a:hlinkClick r:id="rId3" action="ppaction://hlinksldjump"/>
          </p:cNvPr>
          <p:cNvSpPr/>
          <p:nvPr/>
        </p:nvSpPr>
        <p:spPr>
          <a:xfrm>
            <a:off x="1003300" y="6405245"/>
            <a:ext cx="719455" cy="576580"/>
          </a:xfrm>
          <a:custGeom>
            <a:avLst/>
            <a:gdLst/>
            <a:ahLst/>
            <a:cxnLst/>
            <a:rect l="l" t="t" r="r" b="b"/>
            <a:pathLst>
              <a:path w="719455" h="576579">
                <a:moveTo>
                  <a:pt x="0" y="0"/>
                </a:moveTo>
                <a:lnTo>
                  <a:pt x="0" y="576071"/>
                </a:lnTo>
                <a:lnTo>
                  <a:pt x="719327" y="576071"/>
                </a:lnTo>
                <a:lnTo>
                  <a:pt x="719327" y="0"/>
                </a:lnTo>
                <a:lnTo>
                  <a:pt x="0" y="0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8">
            <a:hlinkClick r:id="rId3" action="ppaction://hlinksldjump"/>
          </p:cNvPr>
          <p:cNvSpPr/>
          <p:nvPr/>
        </p:nvSpPr>
        <p:spPr>
          <a:xfrm>
            <a:off x="1273048" y="6519164"/>
            <a:ext cx="270510" cy="360680"/>
          </a:xfrm>
          <a:custGeom>
            <a:avLst/>
            <a:gdLst/>
            <a:ahLst/>
            <a:cxnLst/>
            <a:rect l="l" t="t" r="r" b="b"/>
            <a:pathLst>
              <a:path w="270510" h="360679">
                <a:moveTo>
                  <a:pt x="270509" y="360425"/>
                </a:moveTo>
                <a:lnTo>
                  <a:pt x="270509" y="0"/>
                </a:lnTo>
                <a:lnTo>
                  <a:pt x="0" y="180594"/>
                </a:lnTo>
                <a:lnTo>
                  <a:pt x="270509" y="360425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9">
            <a:hlinkClick r:id="rId3" action="ppaction://hlinksldjump"/>
          </p:cNvPr>
          <p:cNvSpPr/>
          <p:nvPr/>
        </p:nvSpPr>
        <p:spPr>
          <a:xfrm>
            <a:off x="1205611" y="6519164"/>
            <a:ext cx="0" cy="360045"/>
          </a:xfrm>
          <a:custGeom>
            <a:avLst/>
            <a:gdLst/>
            <a:ahLst/>
            <a:cxnLst/>
            <a:rect l="l" t="t" r="r" b="b"/>
            <a:pathLst>
              <a:path h="360045">
                <a:moveTo>
                  <a:pt x="0" y="0"/>
                </a:moveTo>
                <a:lnTo>
                  <a:pt x="0" y="359664"/>
                </a:lnTo>
              </a:path>
            </a:pathLst>
          </a:custGeom>
          <a:ln w="46228">
            <a:solidFill>
              <a:srgbClr val="718688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978293" y="6370320"/>
            <a:ext cx="718820" cy="36195"/>
          </a:xfrm>
          <a:custGeom>
            <a:avLst/>
            <a:gdLst/>
            <a:ahLst/>
            <a:cxnLst/>
            <a:rect l="l" t="t" r="r" b="b"/>
            <a:pathLst>
              <a:path w="718819" h="36195">
                <a:moveTo>
                  <a:pt x="718565" y="0"/>
                </a:moveTo>
                <a:lnTo>
                  <a:pt x="0" y="0"/>
                </a:lnTo>
                <a:lnTo>
                  <a:pt x="35813" y="35813"/>
                </a:lnTo>
                <a:lnTo>
                  <a:pt x="682751" y="35813"/>
                </a:lnTo>
                <a:lnTo>
                  <a:pt x="718565" y="0"/>
                </a:lnTo>
                <a:close/>
              </a:path>
            </a:pathLst>
          </a:custGeom>
          <a:solidFill>
            <a:srgbClr val="C9E6E9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78293" y="6370320"/>
            <a:ext cx="36195" cy="576580"/>
          </a:xfrm>
          <a:custGeom>
            <a:avLst/>
            <a:gdLst/>
            <a:ahLst/>
            <a:cxnLst/>
            <a:rect l="l" t="t" r="r" b="b"/>
            <a:pathLst>
              <a:path w="36194" h="576579">
                <a:moveTo>
                  <a:pt x="35813" y="540257"/>
                </a:moveTo>
                <a:lnTo>
                  <a:pt x="35813" y="35813"/>
                </a:lnTo>
                <a:lnTo>
                  <a:pt x="0" y="0"/>
                </a:lnTo>
                <a:lnTo>
                  <a:pt x="0" y="576072"/>
                </a:lnTo>
                <a:lnTo>
                  <a:pt x="35813" y="540257"/>
                </a:lnTo>
                <a:close/>
              </a:path>
            </a:pathLst>
          </a:custGeom>
          <a:solidFill>
            <a:srgbClr val="D7EDE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78293" y="6910578"/>
            <a:ext cx="718820" cy="36195"/>
          </a:xfrm>
          <a:custGeom>
            <a:avLst/>
            <a:gdLst/>
            <a:ahLst/>
            <a:cxnLst/>
            <a:rect l="l" t="t" r="r" b="b"/>
            <a:pathLst>
              <a:path w="718819" h="36195">
                <a:moveTo>
                  <a:pt x="718565" y="35814"/>
                </a:moveTo>
                <a:lnTo>
                  <a:pt x="682751" y="0"/>
                </a:lnTo>
                <a:lnTo>
                  <a:pt x="35813" y="0"/>
                </a:lnTo>
                <a:lnTo>
                  <a:pt x="0" y="35814"/>
                </a:lnTo>
                <a:lnTo>
                  <a:pt x="718565" y="35814"/>
                </a:lnTo>
                <a:close/>
              </a:path>
            </a:pathLst>
          </a:custGeom>
          <a:solidFill>
            <a:srgbClr val="96B4B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61045" y="6370320"/>
            <a:ext cx="36195" cy="576580"/>
          </a:xfrm>
          <a:custGeom>
            <a:avLst/>
            <a:gdLst/>
            <a:ahLst/>
            <a:cxnLst/>
            <a:rect l="l" t="t" r="r" b="b"/>
            <a:pathLst>
              <a:path w="36194" h="576579">
                <a:moveTo>
                  <a:pt x="35813" y="576072"/>
                </a:moveTo>
                <a:lnTo>
                  <a:pt x="35813" y="0"/>
                </a:lnTo>
                <a:lnTo>
                  <a:pt x="0" y="35813"/>
                </a:lnTo>
                <a:lnTo>
                  <a:pt x="0" y="540257"/>
                </a:lnTo>
                <a:lnTo>
                  <a:pt x="35813" y="576072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394083" y="1971294"/>
            <a:ext cx="6210300" cy="40385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577979" y="6160770"/>
            <a:ext cx="6040120" cy="740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indent="481965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Why is leaching of the soil likely to be occurring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in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this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part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of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north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west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Scotland?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139061" y="342391"/>
            <a:ext cx="520065" cy="1070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0" b="1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  <a:endParaRPr sz="7000">
              <a:latin typeface="Arial"/>
              <a:cs typeface="Arial"/>
            </a:endParaRPr>
          </a:p>
        </p:txBody>
      </p:sp>
      <p:sp>
        <p:nvSpPr>
          <p:cNvPr id="12" name="object 3">
            <a:hlinkClick r:id="rId3" action="ppaction://hlinksldjump"/>
          </p:cNvPr>
          <p:cNvSpPr/>
          <p:nvPr/>
        </p:nvSpPr>
        <p:spPr>
          <a:xfrm>
            <a:off x="927100" y="6329045"/>
            <a:ext cx="719455" cy="576580"/>
          </a:xfrm>
          <a:custGeom>
            <a:avLst/>
            <a:gdLst/>
            <a:ahLst/>
            <a:cxnLst/>
            <a:rect l="l" t="t" r="r" b="b"/>
            <a:pathLst>
              <a:path w="719455" h="576579">
                <a:moveTo>
                  <a:pt x="0" y="0"/>
                </a:moveTo>
                <a:lnTo>
                  <a:pt x="0" y="576071"/>
                </a:lnTo>
                <a:lnTo>
                  <a:pt x="719327" y="576071"/>
                </a:lnTo>
                <a:lnTo>
                  <a:pt x="719327" y="0"/>
                </a:lnTo>
                <a:lnTo>
                  <a:pt x="0" y="0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8">
            <a:hlinkClick r:id="rId3" action="ppaction://hlinksldjump"/>
          </p:cNvPr>
          <p:cNvSpPr/>
          <p:nvPr/>
        </p:nvSpPr>
        <p:spPr>
          <a:xfrm>
            <a:off x="1196848" y="6442964"/>
            <a:ext cx="270510" cy="360680"/>
          </a:xfrm>
          <a:custGeom>
            <a:avLst/>
            <a:gdLst/>
            <a:ahLst/>
            <a:cxnLst/>
            <a:rect l="l" t="t" r="r" b="b"/>
            <a:pathLst>
              <a:path w="270510" h="360679">
                <a:moveTo>
                  <a:pt x="270509" y="360425"/>
                </a:moveTo>
                <a:lnTo>
                  <a:pt x="270509" y="0"/>
                </a:lnTo>
                <a:lnTo>
                  <a:pt x="0" y="180594"/>
                </a:lnTo>
                <a:lnTo>
                  <a:pt x="270509" y="360425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9">
            <a:hlinkClick r:id="rId3" action="ppaction://hlinksldjump"/>
          </p:cNvPr>
          <p:cNvSpPr/>
          <p:nvPr/>
        </p:nvSpPr>
        <p:spPr>
          <a:xfrm>
            <a:off x="1129411" y="6442964"/>
            <a:ext cx="0" cy="360045"/>
          </a:xfrm>
          <a:custGeom>
            <a:avLst/>
            <a:gdLst/>
            <a:ahLst/>
            <a:cxnLst/>
            <a:rect l="l" t="t" r="r" b="b"/>
            <a:pathLst>
              <a:path h="360045">
                <a:moveTo>
                  <a:pt x="0" y="0"/>
                </a:moveTo>
                <a:lnTo>
                  <a:pt x="0" y="359664"/>
                </a:lnTo>
              </a:path>
            </a:pathLst>
          </a:custGeom>
          <a:ln w="46228">
            <a:solidFill>
              <a:srgbClr val="718688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243469" y="6225540"/>
            <a:ext cx="718820" cy="36830"/>
          </a:xfrm>
          <a:custGeom>
            <a:avLst/>
            <a:gdLst/>
            <a:ahLst/>
            <a:cxnLst/>
            <a:rect l="l" t="t" r="r" b="b"/>
            <a:pathLst>
              <a:path w="718819" h="36829">
                <a:moveTo>
                  <a:pt x="718566" y="0"/>
                </a:moveTo>
                <a:lnTo>
                  <a:pt x="0" y="0"/>
                </a:lnTo>
                <a:lnTo>
                  <a:pt x="35813" y="36575"/>
                </a:lnTo>
                <a:lnTo>
                  <a:pt x="682751" y="36575"/>
                </a:lnTo>
                <a:lnTo>
                  <a:pt x="718566" y="0"/>
                </a:lnTo>
                <a:close/>
              </a:path>
            </a:pathLst>
          </a:custGeom>
          <a:solidFill>
            <a:srgbClr val="C9E6E9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43469" y="6225540"/>
            <a:ext cx="36195" cy="577215"/>
          </a:xfrm>
          <a:custGeom>
            <a:avLst/>
            <a:gdLst/>
            <a:ahLst/>
            <a:cxnLst/>
            <a:rect l="l" t="t" r="r" b="b"/>
            <a:pathLst>
              <a:path w="36194" h="577215">
                <a:moveTo>
                  <a:pt x="35813" y="540258"/>
                </a:moveTo>
                <a:lnTo>
                  <a:pt x="35813" y="36575"/>
                </a:lnTo>
                <a:lnTo>
                  <a:pt x="0" y="0"/>
                </a:lnTo>
                <a:lnTo>
                  <a:pt x="0" y="576834"/>
                </a:lnTo>
                <a:lnTo>
                  <a:pt x="35813" y="540258"/>
                </a:lnTo>
                <a:close/>
              </a:path>
            </a:pathLst>
          </a:custGeom>
          <a:solidFill>
            <a:srgbClr val="D7EDE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43469" y="6765797"/>
            <a:ext cx="718820" cy="36830"/>
          </a:xfrm>
          <a:custGeom>
            <a:avLst/>
            <a:gdLst/>
            <a:ahLst/>
            <a:cxnLst/>
            <a:rect l="l" t="t" r="r" b="b"/>
            <a:pathLst>
              <a:path w="718819" h="36829">
                <a:moveTo>
                  <a:pt x="718566" y="36575"/>
                </a:moveTo>
                <a:lnTo>
                  <a:pt x="682751" y="0"/>
                </a:lnTo>
                <a:lnTo>
                  <a:pt x="35813" y="0"/>
                </a:lnTo>
                <a:lnTo>
                  <a:pt x="0" y="36575"/>
                </a:lnTo>
                <a:lnTo>
                  <a:pt x="718566" y="36575"/>
                </a:lnTo>
                <a:close/>
              </a:path>
            </a:pathLst>
          </a:custGeom>
          <a:solidFill>
            <a:srgbClr val="96B4B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26221" y="6225540"/>
            <a:ext cx="36195" cy="577215"/>
          </a:xfrm>
          <a:custGeom>
            <a:avLst/>
            <a:gdLst/>
            <a:ahLst/>
            <a:cxnLst/>
            <a:rect l="l" t="t" r="r" b="b"/>
            <a:pathLst>
              <a:path w="36194" h="577215">
                <a:moveTo>
                  <a:pt x="35814" y="576834"/>
                </a:moveTo>
                <a:lnTo>
                  <a:pt x="35814" y="0"/>
                </a:lnTo>
                <a:lnTo>
                  <a:pt x="0" y="36575"/>
                </a:lnTo>
                <a:lnTo>
                  <a:pt x="0" y="540258"/>
                </a:lnTo>
                <a:lnTo>
                  <a:pt x="35814" y="576834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538863" y="1688591"/>
            <a:ext cx="3409949" cy="51846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14179" y="2480310"/>
            <a:ext cx="505459" cy="457200"/>
          </a:xfrm>
          <a:custGeom>
            <a:avLst/>
            <a:gdLst/>
            <a:ahLst/>
            <a:cxnLst/>
            <a:rect l="l" t="t" r="r" b="b"/>
            <a:pathLst>
              <a:path w="505460" h="457200">
                <a:moveTo>
                  <a:pt x="0" y="0"/>
                </a:moveTo>
                <a:lnTo>
                  <a:pt x="0" y="457200"/>
                </a:lnTo>
                <a:lnTo>
                  <a:pt x="505205" y="457200"/>
                </a:lnTo>
                <a:lnTo>
                  <a:pt x="50520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14179" y="3560064"/>
            <a:ext cx="505459" cy="457200"/>
          </a:xfrm>
          <a:custGeom>
            <a:avLst/>
            <a:gdLst/>
            <a:ahLst/>
            <a:cxnLst/>
            <a:rect l="l" t="t" r="r" b="b"/>
            <a:pathLst>
              <a:path w="505460" h="457200">
                <a:moveTo>
                  <a:pt x="0" y="0"/>
                </a:moveTo>
                <a:lnTo>
                  <a:pt x="0" y="457200"/>
                </a:lnTo>
                <a:lnTo>
                  <a:pt x="505205" y="457200"/>
                </a:lnTo>
                <a:lnTo>
                  <a:pt x="50520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85807" y="5504688"/>
            <a:ext cx="505459" cy="457200"/>
          </a:xfrm>
          <a:custGeom>
            <a:avLst/>
            <a:gdLst/>
            <a:ahLst/>
            <a:cxnLst/>
            <a:rect l="l" t="t" r="r" b="b"/>
            <a:pathLst>
              <a:path w="505460" h="457200">
                <a:moveTo>
                  <a:pt x="0" y="0"/>
                </a:moveTo>
                <a:lnTo>
                  <a:pt x="0" y="457200"/>
                </a:lnTo>
                <a:lnTo>
                  <a:pt x="505206" y="457200"/>
                </a:lnTo>
                <a:lnTo>
                  <a:pt x="50520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194437" y="2517647"/>
            <a:ext cx="5666740" cy="3399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450"/>
              </a:lnSpc>
            </a:pPr>
            <a:r>
              <a:rPr sz="2400" b="1" dirty="0">
                <a:latin typeface="Arial"/>
                <a:cs typeface="Arial"/>
              </a:rPr>
              <a:t>A</a:t>
            </a:r>
            <a:endParaRPr sz="2400">
              <a:latin typeface="Arial"/>
              <a:cs typeface="Arial"/>
            </a:endParaRPr>
          </a:p>
          <a:p>
            <a:pPr marL="3107690">
              <a:lnSpc>
                <a:spcPts val="2450"/>
              </a:lnSpc>
            </a:pPr>
            <a:r>
              <a:rPr sz="2400" dirty="0">
                <a:latin typeface="Arial"/>
                <a:cs typeface="Arial"/>
              </a:rPr>
              <a:t>Which layer in this</a:t>
            </a:r>
            <a:endParaRPr sz="2400">
              <a:latin typeface="Arial"/>
              <a:cs typeface="Arial"/>
            </a:endParaRPr>
          </a:p>
          <a:p>
            <a:pPr marL="3107690">
              <a:lnSpc>
                <a:spcPts val="2875"/>
              </a:lnSpc>
            </a:pPr>
            <a:r>
              <a:rPr sz="2400" dirty="0">
                <a:latin typeface="Arial"/>
                <a:cs typeface="Arial"/>
              </a:rPr>
              <a:t>soil is eluviated?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2400" b="1" dirty="0">
                <a:latin typeface="Arial"/>
                <a:cs typeface="Arial"/>
              </a:rPr>
              <a:t>B</a:t>
            </a:r>
            <a:endParaRPr sz="2400">
              <a:latin typeface="Arial"/>
              <a:cs typeface="Arial"/>
            </a:endParaRPr>
          </a:p>
          <a:p>
            <a:pPr>
              <a:lnSpc>
                <a:spcPts val="2100"/>
              </a:lnSpc>
              <a:spcBef>
                <a:spcPts val="5"/>
              </a:spcBef>
            </a:pPr>
            <a:endParaRPr sz="2100"/>
          </a:p>
          <a:p>
            <a:pPr>
              <a:lnSpc>
                <a:spcPts val="2400"/>
              </a:lnSpc>
            </a:pPr>
            <a:endParaRPr sz="2400"/>
          </a:p>
          <a:p>
            <a:pPr marL="3179445" marR="6350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Which layer in this soil is illuviated?</a:t>
            </a:r>
            <a:endParaRPr sz="2400">
              <a:latin typeface="Arial"/>
              <a:cs typeface="Arial"/>
            </a:endParaRPr>
          </a:p>
          <a:p>
            <a:pPr>
              <a:lnSpc>
                <a:spcPts val="2150"/>
              </a:lnSpc>
              <a:spcBef>
                <a:spcPts val="16"/>
              </a:spcBef>
            </a:pPr>
            <a:endParaRPr sz="2150"/>
          </a:p>
          <a:p>
            <a:pPr marL="83185">
              <a:lnSpc>
                <a:spcPct val="100000"/>
              </a:lnSpc>
            </a:pPr>
            <a:r>
              <a:rPr sz="2400" b="1" dirty="0">
                <a:latin typeface="Arial"/>
                <a:cs typeface="Arial"/>
              </a:rPr>
              <a:t>C</a:t>
            </a:r>
            <a:endParaRPr sz="24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139061" y="342391"/>
            <a:ext cx="520065" cy="1070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0" b="1" dirty="0">
                <a:solidFill>
                  <a:srgbClr val="FFFFFF"/>
                </a:solidFill>
                <a:latin typeface="Arial"/>
                <a:cs typeface="Arial"/>
              </a:rPr>
              <a:t>9</a:t>
            </a:r>
            <a:endParaRPr sz="7000">
              <a:latin typeface="Arial"/>
              <a:cs typeface="Arial"/>
            </a:endParaRPr>
          </a:p>
        </p:txBody>
      </p:sp>
      <p:sp>
        <p:nvSpPr>
          <p:cNvPr id="15" name="object 3">
            <a:hlinkClick r:id="rId3" action="ppaction://hlinksldjump"/>
          </p:cNvPr>
          <p:cNvSpPr/>
          <p:nvPr/>
        </p:nvSpPr>
        <p:spPr>
          <a:xfrm>
            <a:off x="1242707" y="6219825"/>
            <a:ext cx="719455" cy="576580"/>
          </a:xfrm>
          <a:custGeom>
            <a:avLst/>
            <a:gdLst/>
            <a:ahLst/>
            <a:cxnLst/>
            <a:rect l="l" t="t" r="r" b="b"/>
            <a:pathLst>
              <a:path w="719455" h="576579">
                <a:moveTo>
                  <a:pt x="0" y="0"/>
                </a:moveTo>
                <a:lnTo>
                  <a:pt x="0" y="576071"/>
                </a:lnTo>
                <a:lnTo>
                  <a:pt x="719327" y="576071"/>
                </a:lnTo>
                <a:lnTo>
                  <a:pt x="719327" y="0"/>
                </a:lnTo>
                <a:lnTo>
                  <a:pt x="0" y="0"/>
                </a:lnTo>
                <a:close/>
              </a:path>
            </a:pathLst>
          </a:custGeom>
          <a:solidFill>
            <a:srgbClr val="BBE0E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8">
            <a:hlinkClick r:id="rId3" action="ppaction://hlinksldjump"/>
          </p:cNvPr>
          <p:cNvSpPr/>
          <p:nvPr/>
        </p:nvSpPr>
        <p:spPr>
          <a:xfrm>
            <a:off x="1512455" y="6333744"/>
            <a:ext cx="270510" cy="360680"/>
          </a:xfrm>
          <a:custGeom>
            <a:avLst/>
            <a:gdLst/>
            <a:ahLst/>
            <a:cxnLst/>
            <a:rect l="l" t="t" r="r" b="b"/>
            <a:pathLst>
              <a:path w="270510" h="360679">
                <a:moveTo>
                  <a:pt x="270509" y="360425"/>
                </a:moveTo>
                <a:lnTo>
                  <a:pt x="270509" y="0"/>
                </a:lnTo>
                <a:lnTo>
                  <a:pt x="0" y="180594"/>
                </a:lnTo>
                <a:lnTo>
                  <a:pt x="270509" y="360425"/>
                </a:lnTo>
                <a:close/>
              </a:path>
            </a:pathLst>
          </a:custGeom>
          <a:solidFill>
            <a:srgbClr val="71868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9">
            <a:hlinkClick r:id="rId3" action="ppaction://hlinksldjump"/>
          </p:cNvPr>
          <p:cNvSpPr/>
          <p:nvPr/>
        </p:nvSpPr>
        <p:spPr>
          <a:xfrm>
            <a:off x="1445018" y="6333744"/>
            <a:ext cx="0" cy="360045"/>
          </a:xfrm>
          <a:custGeom>
            <a:avLst/>
            <a:gdLst/>
            <a:ahLst/>
            <a:cxnLst/>
            <a:rect l="l" t="t" r="r" b="b"/>
            <a:pathLst>
              <a:path h="360045">
                <a:moveTo>
                  <a:pt x="0" y="0"/>
                </a:moveTo>
                <a:lnTo>
                  <a:pt x="0" y="359664"/>
                </a:lnTo>
              </a:path>
            </a:pathLst>
          </a:custGeom>
          <a:ln w="46228">
            <a:solidFill>
              <a:srgbClr val="718688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17525">
              <a:lnSpc>
                <a:spcPct val="100000"/>
              </a:lnSpc>
            </a:pPr>
            <a:r>
              <a:rPr spc="-20" dirty="0"/>
              <a:t>Th</a:t>
            </a:r>
            <a:r>
              <a:rPr spc="-15" dirty="0"/>
              <a:t>e</a:t>
            </a:r>
            <a:r>
              <a:rPr spc="-5" dirty="0"/>
              <a:t> </a:t>
            </a:r>
            <a:r>
              <a:rPr spc="-15" dirty="0"/>
              <a:t>horizon</a:t>
            </a:r>
            <a:r>
              <a:rPr spc="-10" dirty="0"/>
              <a:t>s</a:t>
            </a:r>
            <a:r>
              <a:rPr spc="-5" dirty="0"/>
              <a:t> </a:t>
            </a:r>
            <a:r>
              <a:rPr spc="-20" dirty="0"/>
              <a:t>ma</a:t>
            </a:r>
            <a:r>
              <a:rPr spc="-10" dirty="0"/>
              <a:t>y</a:t>
            </a:r>
            <a:r>
              <a:rPr spc="-5" dirty="0"/>
              <a:t> </a:t>
            </a:r>
            <a:r>
              <a:rPr spc="-20" dirty="0"/>
              <a:t>b</a:t>
            </a:r>
            <a:r>
              <a:rPr spc="-15" dirty="0"/>
              <a:t>e</a:t>
            </a:r>
            <a:r>
              <a:rPr spc="-5" dirty="0"/>
              <a:t> </a:t>
            </a:r>
            <a:r>
              <a:rPr spc="-15" dirty="0"/>
              <a:t>further </a:t>
            </a:r>
            <a:r>
              <a:rPr spc="-10" dirty="0"/>
              <a:t>subdi</a:t>
            </a:r>
            <a:r>
              <a:rPr spc="-5" dirty="0"/>
              <a:t>v</a:t>
            </a:r>
            <a:r>
              <a:rPr spc="-10" dirty="0"/>
              <a:t>ided.</a:t>
            </a:r>
          </a:p>
          <a:p>
            <a:pPr marL="12700" marR="205104">
              <a:lnSpc>
                <a:spcPct val="100000"/>
              </a:lnSpc>
              <a:spcBef>
                <a:spcPts val="1200"/>
              </a:spcBef>
            </a:pPr>
            <a:r>
              <a:rPr spc="-10" dirty="0"/>
              <a:t>For </a:t>
            </a:r>
            <a:r>
              <a:rPr spc="-15" dirty="0"/>
              <a:t>example, </a:t>
            </a:r>
            <a:r>
              <a:rPr spc="-10" dirty="0"/>
              <a:t>in this soil profile </a:t>
            </a:r>
            <a:r>
              <a:rPr spc="-15" dirty="0"/>
              <a:t>the</a:t>
            </a:r>
            <a:r>
              <a:rPr spc="-5" dirty="0"/>
              <a:t> </a:t>
            </a:r>
            <a:r>
              <a:rPr spc="-15" dirty="0"/>
              <a:t>A</a:t>
            </a:r>
            <a:r>
              <a:rPr spc="-5" dirty="0"/>
              <a:t> </a:t>
            </a:r>
            <a:r>
              <a:rPr spc="-15" dirty="0"/>
              <a:t>horizon</a:t>
            </a:r>
            <a:r>
              <a:rPr spc="-5" dirty="0"/>
              <a:t> </a:t>
            </a:r>
            <a:r>
              <a:rPr spc="-20" dirty="0"/>
              <a:t>ha</a:t>
            </a:r>
            <a:r>
              <a:rPr spc="-10" dirty="0"/>
              <a:t>s</a:t>
            </a:r>
            <a:r>
              <a:rPr spc="-5" dirty="0"/>
              <a:t> </a:t>
            </a:r>
            <a:r>
              <a:rPr spc="-20" dirty="0"/>
              <a:t>bee</a:t>
            </a:r>
            <a:r>
              <a:rPr spc="-15" dirty="0"/>
              <a:t>n</a:t>
            </a:r>
            <a:r>
              <a:rPr spc="-5" dirty="0"/>
              <a:t> </a:t>
            </a:r>
            <a:r>
              <a:rPr spc="-15" dirty="0"/>
              <a:t>di</a:t>
            </a:r>
            <a:r>
              <a:rPr spc="-5" dirty="0"/>
              <a:t>vi</a:t>
            </a:r>
            <a:r>
              <a:rPr spc="-20" dirty="0"/>
              <a:t>ded</a:t>
            </a:r>
            <a:r>
              <a:rPr spc="-15" dirty="0"/>
              <a:t> </a:t>
            </a:r>
            <a:r>
              <a:rPr spc="-10" dirty="0"/>
              <a:t>into</a:t>
            </a:r>
            <a:r>
              <a:rPr dirty="0"/>
              <a:t> </a:t>
            </a:r>
            <a:r>
              <a:rPr spc="-15" dirty="0"/>
              <a:t>4</a:t>
            </a:r>
            <a:r>
              <a:rPr spc="-10" dirty="0"/>
              <a:t> further</a:t>
            </a:r>
            <a:r>
              <a:rPr spc="-20" dirty="0"/>
              <a:t> </a:t>
            </a:r>
            <a:r>
              <a:rPr spc="-10" dirty="0"/>
              <a:t>pedological horizons:</a:t>
            </a:r>
          </a:p>
          <a:p>
            <a:pPr marL="154940" indent="-142240">
              <a:lnSpc>
                <a:spcPct val="100000"/>
              </a:lnSpc>
              <a:spcBef>
                <a:spcPts val="1200"/>
              </a:spcBef>
              <a:buSzPct val="90000"/>
              <a:buFont typeface="Arial"/>
              <a:buChar char="•"/>
              <a:tabLst>
                <a:tab pos="155575" algn="l"/>
              </a:tabLst>
            </a:pPr>
            <a:r>
              <a:rPr spc="-15" dirty="0"/>
              <a:t>(L</a:t>
            </a:r>
            <a:r>
              <a:rPr spc="-10" dirty="0"/>
              <a:t>)</a:t>
            </a:r>
            <a:r>
              <a:rPr dirty="0"/>
              <a:t> </a:t>
            </a:r>
            <a:r>
              <a:rPr spc="-15" dirty="0"/>
              <a:t>lea</a:t>
            </a:r>
            <a:r>
              <a:rPr spc="-10" dirty="0"/>
              <a:t>f</a:t>
            </a:r>
            <a:r>
              <a:rPr dirty="0"/>
              <a:t> </a:t>
            </a:r>
            <a:r>
              <a:rPr spc="-15" dirty="0"/>
              <a:t>litter</a:t>
            </a:r>
          </a:p>
          <a:p>
            <a:pPr marL="171450" indent="-15875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172085" algn="l"/>
              </a:tabLst>
            </a:pPr>
            <a:r>
              <a:rPr spc="-10" dirty="0"/>
              <a:t>(</a:t>
            </a:r>
            <a:r>
              <a:rPr spc="-20" dirty="0"/>
              <a:t>F</a:t>
            </a:r>
            <a:r>
              <a:rPr spc="-10" dirty="0"/>
              <a:t>)</a:t>
            </a:r>
            <a:r>
              <a:rPr spc="-5" dirty="0"/>
              <a:t> </a:t>
            </a:r>
            <a:r>
              <a:rPr spc="-15" dirty="0"/>
              <a:t>fermenting</a:t>
            </a:r>
            <a:r>
              <a:rPr spc="-5" dirty="0"/>
              <a:t> </a:t>
            </a:r>
            <a:r>
              <a:rPr spc="-15" dirty="0"/>
              <a:t>lea</a:t>
            </a:r>
            <a:r>
              <a:rPr spc="-10" dirty="0"/>
              <a:t>f</a:t>
            </a:r>
            <a:r>
              <a:rPr spc="-5" dirty="0"/>
              <a:t> </a:t>
            </a:r>
            <a:r>
              <a:rPr spc="-15" dirty="0"/>
              <a:t>litter</a:t>
            </a:r>
          </a:p>
          <a:p>
            <a:pPr marL="171450" indent="-15875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172085" algn="l"/>
              </a:tabLst>
            </a:pPr>
            <a:r>
              <a:rPr spc="-10" dirty="0"/>
              <a:t>(</a:t>
            </a:r>
            <a:r>
              <a:rPr spc="-20" dirty="0"/>
              <a:t>H</a:t>
            </a:r>
            <a:r>
              <a:rPr spc="-10" dirty="0"/>
              <a:t>)</a:t>
            </a:r>
            <a:r>
              <a:rPr dirty="0"/>
              <a:t> </a:t>
            </a:r>
            <a:r>
              <a:rPr spc="-20" dirty="0"/>
              <a:t>humus</a:t>
            </a:r>
          </a:p>
          <a:p>
            <a:pPr marL="171450" indent="-15875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172085" algn="l"/>
              </a:tabLst>
            </a:pPr>
            <a:r>
              <a:rPr spc="-10" dirty="0"/>
              <a:t>(E)</a:t>
            </a:r>
            <a:r>
              <a:rPr dirty="0"/>
              <a:t> </a:t>
            </a:r>
            <a:r>
              <a:rPr spc="-10" dirty="0"/>
              <a:t>eluvial</a:t>
            </a:r>
          </a:p>
          <a:p>
            <a:pPr>
              <a:lnSpc>
                <a:spcPts val="2300"/>
              </a:lnSpc>
              <a:spcBef>
                <a:spcPts val="99"/>
              </a:spcBef>
            </a:pPr>
            <a:endParaRPr sz="2300"/>
          </a:p>
          <a:p>
            <a:pPr marL="12700" marR="6350">
              <a:lnSpc>
                <a:spcPct val="100000"/>
              </a:lnSpc>
            </a:pPr>
            <a:r>
              <a:rPr spc="-20" dirty="0"/>
              <a:t>Thes</a:t>
            </a:r>
            <a:r>
              <a:rPr spc="-15" dirty="0"/>
              <a:t>e</a:t>
            </a:r>
            <a:r>
              <a:rPr dirty="0"/>
              <a:t> </a:t>
            </a:r>
            <a:r>
              <a:rPr spc="-10" dirty="0"/>
              <a:t>li</a:t>
            </a:r>
            <a:r>
              <a:rPr spc="-15" dirty="0"/>
              <a:t>e</a:t>
            </a:r>
            <a:r>
              <a:rPr dirty="0"/>
              <a:t> </a:t>
            </a:r>
            <a:r>
              <a:rPr spc="-20" dirty="0"/>
              <a:t>abov</a:t>
            </a:r>
            <a:r>
              <a:rPr spc="-15" dirty="0"/>
              <a:t>e</a:t>
            </a:r>
            <a:r>
              <a:rPr dirty="0"/>
              <a:t> </a:t>
            </a:r>
            <a:r>
              <a:rPr spc="-15" dirty="0"/>
              <a:t>the</a:t>
            </a:r>
            <a:r>
              <a:rPr dirty="0"/>
              <a:t> </a:t>
            </a:r>
            <a:r>
              <a:rPr spc="-15" dirty="0"/>
              <a:t>(B</a:t>
            </a:r>
            <a:r>
              <a:rPr spc="-10" dirty="0"/>
              <a:t>)</a:t>
            </a:r>
            <a:r>
              <a:rPr dirty="0"/>
              <a:t> </a:t>
            </a:r>
            <a:r>
              <a:rPr spc="-20" dirty="0"/>
              <a:t>o</a:t>
            </a:r>
            <a:r>
              <a:rPr spc="-10" dirty="0"/>
              <a:t>r</a:t>
            </a:r>
            <a:r>
              <a:rPr dirty="0"/>
              <a:t> </a:t>
            </a:r>
            <a:r>
              <a:rPr spc="-15" dirty="0"/>
              <a:t>illu</a:t>
            </a:r>
            <a:r>
              <a:rPr spc="-5" dirty="0"/>
              <a:t>vi</a:t>
            </a:r>
            <a:r>
              <a:rPr spc="-15" dirty="0"/>
              <a:t>al </a:t>
            </a:r>
            <a:r>
              <a:rPr spc="-10" dirty="0"/>
              <a:t>horizon.</a:t>
            </a:r>
          </a:p>
        </p:txBody>
      </p:sp>
      <p:sp>
        <p:nvSpPr>
          <p:cNvPr id="3" name="object 3"/>
          <p:cNvSpPr/>
          <p:nvPr/>
        </p:nvSpPr>
        <p:spPr>
          <a:xfrm>
            <a:off x="1403483" y="1661921"/>
            <a:ext cx="3908298" cy="5212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819789" y="1828038"/>
            <a:ext cx="1853564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Fres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vegetation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68499" y="2954281"/>
            <a:ext cx="2793365" cy="1824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9570" indent="-357505">
              <a:lnSpc>
                <a:spcPct val="100000"/>
              </a:lnSpc>
            </a:pP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Dea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vegetation-Litte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(L)</a:t>
            </a:r>
            <a:endParaRPr sz="1800">
              <a:latin typeface="Arial"/>
              <a:cs typeface="Arial"/>
            </a:endParaRPr>
          </a:p>
          <a:p>
            <a:pPr marL="802005" marR="257175" indent="-432434">
              <a:lnSpc>
                <a:spcPts val="6459"/>
              </a:lnSpc>
              <a:spcBef>
                <a:spcPts val="130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Fermenting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litter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(F) Humus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(H)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83020" y="5698990"/>
            <a:ext cx="2034539" cy="11099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5875">
              <a:lnSpc>
                <a:spcPct val="100000"/>
              </a:lnSpc>
            </a:pP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Eluvia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l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horizo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(E)</a:t>
            </a:r>
            <a:endParaRPr sz="1800">
              <a:latin typeface="Arial"/>
              <a:cs typeface="Arial"/>
            </a:endParaRPr>
          </a:p>
          <a:p>
            <a:pPr>
              <a:lnSpc>
                <a:spcPts val="1800"/>
              </a:lnSpc>
            </a:pPr>
            <a:endParaRPr sz="1800"/>
          </a:p>
          <a:p>
            <a:pPr>
              <a:lnSpc>
                <a:spcPts val="2500"/>
              </a:lnSpc>
              <a:spcBef>
                <a:spcPts val="38"/>
              </a:spcBef>
            </a:pPr>
            <a:endParaRPr sz="2500"/>
          </a:p>
          <a:p>
            <a:pPr marL="12700">
              <a:lnSpc>
                <a:spcPct val="100000"/>
              </a:lnSpc>
            </a:pP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Illuvia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horizo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(B)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2935" rIns="0" bIns="0" rtlCol="0">
            <a:spAutoFit/>
          </a:bodyPr>
          <a:lstStyle/>
          <a:p>
            <a:pPr marL="2225040">
              <a:lnSpc>
                <a:spcPct val="100000"/>
              </a:lnSpc>
            </a:pPr>
            <a:r>
              <a:rPr sz="3800" spc="-20" dirty="0"/>
              <a:t>Soil </a:t>
            </a:r>
            <a:r>
              <a:rPr sz="3800" spc="-25" dirty="0"/>
              <a:t>Horizons</a:t>
            </a:r>
            <a:endParaRPr sz="3800"/>
          </a:p>
        </p:txBody>
      </p:sp>
      <p:sp>
        <p:nvSpPr>
          <p:cNvPr id="8" name="object 8"/>
          <p:cNvSpPr/>
          <p:nvPr/>
        </p:nvSpPr>
        <p:spPr>
          <a:xfrm>
            <a:off x="4929263" y="2914650"/>
            <a:ext cx="114300" cy="3095625"/>
          </a:xfrm>
          <a:custGeom>
            <a:avLst/>
            <a:gdLst/>
            <a:ahLst/>
            <a:cxnLst/>
            <a:rect l="l" t="t" r="r" b="b"/>
            <a:pathLst>
              <a:path w="114300" h="3095625">
                <a:moveTo>
                  <a:pt x="114300" y="114299"/>
                </a:moveTo>
                <a:lnTo>
                  <a:pt x="57150" y="0"/>
                </a:lnTo>
                <a:lnTo>
                  <a:pt x="0" y="114299"/>
                </a:lnTo>
                <a:lnTo>
                  <a:pt x="38100" y="114299"/>
                </a:lnTo>
                <a:lnTo>
                  <a:pt x="38100" y="95249"/>
                </a:lnTo>
                <a:lnTo>
                  <a:pt x="76200" y="95249"/>
                </a:lnTo>
                <a:lnTo>
                  <a:pt x="76200" y="114299"/>
                </a:lnTo>
                <a:lnTo>
                  <a:pt x="114300" y="114299"/>
                </a:lnTo>
                <a:close/>
              </a:path>
              <a:path w="114300" h="3095625">
                <a:moveTo>
                  <a:pt x="114300" y="2980944"/>
                </a:moveTo>
                <a:lnTo>
                  <a:pt x="0" y="2980944"/>
                </a:lnTo>
                <a:lnTo>
                  <a:pt x="38100" y="3057144"/>
                </a:lnTo>
                <a:lnTo>
                  <a:pt x="38100" y="2999994"/>
                </a:lnTo>
                <a:lnTo>
                  <a:pt x="76200" y="2999994"/>
                </a:lnTo>
                <a:lnTo>
                  <a:pt x="76200" y="3057144"/>
                </a:lnTo>
                <a:lnTo>
                  <a:pt x="114300" y="2980944"/>
                </a:lnTo>
                <a:close/>
              </a:path>
              <a:path w="114300" h="3095625">
                <a:moveTo>
                  <a:pt x="76200" y="114299"/>
                </a:moveTo>
                <a:lnTo>
                  <a:pt x="76200" y="95249"/>
                </a:lnTo>
                <a:lnTo>
                  <a:pt x="38100" y="95249"/>
                </a:lnTo>
                <a:lnTo>
                  <a:pt x="38100" y="114299"/>
                </a:lnTo>
                <a:lnTo>
                  <a:pt x="76200" y="114299"/>
                </a:lnTo>
                <a:close/>
              </a:path>
              <a:path w="114300" h="3095625">
                <a:moveTo>
                  <a:pt x="76200" y="2980944"/>
                </a:moveTo>
                <a:lnTo>
                  <a:pt x="76200" y="114299"/>
                </a:lnTo>
                <a:lnTo>
                  <a:pt x="38100" y="114299"/>
                </a:lnTo>
                <a:lnTo>
                  <a:pt x="38100" y="2980944"/>
                </a:lnTo>
                <a:lnTo>
                  <a:pt x="76200" y="2980944"/>
                </a:lnTo>
                <a:close/>
              </a:path>
              <a:path w="114300" h="3095625">
                <a:moveTo>
                  <a:pt x="76200" y="3057144"/>
                </a:moveTo>
                <a:lnTo>
                  <a:pt x="76200" y="2999994"/>
                </a:lnTo>
                <a:lnTo>
                  <a:pt x="38100" y="2999994"/>
                </a:lnTo>
                <a:lnTo>
                  <a:pt x="38100" y="3057144"/>
                </a:lnTo>
                <a:lnTo>
                  <a:pt x="57150" y="3095244"/>
                </a:lnTo>
                <a:lnTo>
                  <a:pt x="76200" y="30571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998925" y="3932173"/>
            <a:ext cx="285115" cy="99123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horizon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23217" y="2731770"/>
            <a:ext cx="114300" cy="513080"/>
          </a:xfrm>
          <a:custGeom>
            <a:avLst/>
            <a:gdLst/>
            <a:ahLst/>
            <a:cxnLst/>
            <a:rect l="l" t="t" r="r" b="b"/>
            <a:pathLst>
              <a:path w="114300" h="513080">
                <a:moveTo>
                  <a:pt x="114300" y="114300"/>
                </a:moveTo>
                <a:lnTo>
                  <a:pt x="57150" y="0"/>
                </a:ln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close/>
              </a:path>
              <a:path w="114300" h="513080">
                <a:moveTo>
                  <a:pt x="76200" y="114300"/>
                </a:moveTo>
                <a:lnTo>
                  <a:pt x="76200" y="95250"/>
                </a:lnTo>
                <a:lnTo>
                  <a:pt x="38100" y="95250"/>
                </a:lnTo>
                <a:lnTo>
                  <a:pt x="38100" y="114300"/>
                </a:lnTo>
                <a:lnTo>
                  <a:pt x="76200" y="114300"/>
                </a:lnTo>
                <a:close/>
              </a:path>
              <a:path w="114300" h="513080">
                <a:moveTo>
                  <a:pt x="76200" y="512825"/>
                </a:moveTo>
                <a:lnTo>
                  <a:pt x="76200" y="114300"/>
                </a:lnTo>
                <a:lnTo>
                  <a:pt x="38100" y="114300"/>
                </a:lnTo>
                <a:lnTo>
                  <a:pt x="38100" y="512825"/>
                </a:lnTo>
                <a:lnTo>
                  <a:pt x="76200" y="512825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331093" y="2282189"/>
            <a:ext cx="2028443" cy="731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331093" y="2355341"/>
            <a:ext cx="2028443" cy="731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31093" y="2428493"/>
            <a:ext cx="2028443" cy="731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31093" y="2501645"/>
            <a:ext cx="2028443" cy="731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331093" y="2574797"/>
            <a:ext cx="2028443" cy="1043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407543" y="3683508"/>
            <a:ext cx="693420" cy="265430"/>
          </a:xfrm>
          <a:custGeom>
            <a:avLst/>
            <a:gdLst/>
            <a:ahLst/>
            <a:cxnLst/>
            <a:rect l="l" t="t" r="r" b="b"/>
            <a:pathLst>
              <a:path w="693420" h="265429">
                <a:moveTo>
                  <a:pt x="590846" y="72291"/>
                </a:moveTo>
                <a:lnTo>
                  <a:pt x="579028" y="36571"/>
                </a:lnTo>
                <a:lnTo>
                  <a:pt x="0" y="228600"/>
                </a:lnTo>
                <a:lnTo>
                  <a:pt x="12191" y="265175"/>
                </a:lnTo>
                <a:lnTo>
                  <a:pt x="590846" y="72291"/>
                </a:lnTo>
                <a:close/>
              </a:path>
              <a:path w="693420" h="265429">
                <a:moveTo>
                  <a:pt x="693407" y="18287"/>
                </a:moveTo>
                <a:lnTo>
                  <a:pt x="566928" y="0"/>
                </a:lnTo>
                <a:lnTo>
                  <a:pt x="579028" y="36571"/>
                </a:lnTo>
                <a:lnTo>
                  <a:pt x="597395" y="30479"/>
                </a:lnTo>
                <a:lnTo>
                  <a:pt x="608838" y="66293"/>
                </a:lnTo>
                <a:lnTo>
                  <a:pt x="608838" y="102146"/>
                </a:lnTo>
                <a:lnTo>
                  <a:pt x="693407" y="18287"/>
                </a:lnTo>
                <a:close/>
              </a:path>
              <a:path w="693420" h="265429">
                <a:moveTo>
                  <a:pt x="608838" y="66293"/>
                </a:moveTo>
                <a:lnTo>
                  <a:pt x="597395" y="30479"/>
                </a:lnTo>
                <a:lnTo>
                  <a:pt x="579028" y="36571"/>
                </a:lnTo>
                <a:lnTo>
                  <a:pt x="590846" y="72291"/>
                </a:lnTo>
                <a:lnTo>
                  <a:pt x="608838" y="66293"/>
                </a:lnTo>
                <a:close/>
              </a:path>
              <a:path w="693420" h="265429">
                <a:moveTo>
                  <a:pt x="608838" y="102146"/>
                </a:moveTo>
                <a:lnTo>
                  <a:pt x="608838" y="66293"/>
                </a:lnTo>
                <a:lnTo>
                  <a:pt x="590846" y="72291"/>
                </a:lnTo>
                <a:lnTo>
                  <a:pt x="602729" y="108203"/>
                </a:lnTo>
                <a:lnTo>
                  <a:pt x="608838" y="102146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594239" y="3683508"/>
            <a:ext cx="723900" cy="276225"/>
          </a:xfrm>
          <a:custGeom>
            <a:avLst/>
            <a:gdLst/>
            <a:ahLst/>
            <a:cxnLst/>
            <a:rect l="l" t="t" r="r" b="b"/>
            <a:pathLst>
              <a:path w="723900" h="276225">
                <a:moveTo>
                  <a:pt x="126491" y="0"/>
                </a:moveTo>
                <a:lnTo>
                  <a:pt x="0" y="18287"/>
                </a:lnTo>
                <a:lnTo>
                  <a:pt x="84581" y="103586"/>
                </a:lnTo>
                <a:lnTo>
                  <a:pt x="84581" y="66293"/>
                </a:lnTo>
                <a:lnTo>
                  <a:pt x="96012" y="30479"/>
                </a:lnTo>
                <a:lnTo>
                  <a:pt x="114221" y="36557"/>
                </a:lnTo>
                <a:lnTo>
                  <a:pt x="126491" y="0"/>
                </a:lnTo>
                <a:close/>
              </a:path>
              <a:path w="723900" h="276225">
                <a:moveTo>
                  <a:pt x="114221" y="36557"/>
                </a:moveTo>
                <a:lnTo>
                  <a:pt x="96012" y="30479"/>
                </a:lnTo>
                <a:lnTo>
                  <a:pt x="84581" y="66293"/>
                </a:lnTo>
                <a:lnTo>
                  <a:pt x="102257" y="72199"/>
                </a:lnTo>
                <a:lnTo>
                  <a:pt x="114221" y="36557"/>
                </a:lnTo>
                <a:close/>
              </a:path>
              <a:path w="723900" h="276225">
                <a:moveTo>
                  <a:pt x="102257" y="72199"/>
                </a:moveTo>
                <a:lnTo>
                  <a:pt x="84581" y="66293"/>
                </a:lnTo>
                <a:lnTo>
                  <a:pt x="84581" y="103586"/>
                </a:lnTo>
                <a:lnTo>
                  <a:pt x="89915" y="108965"/>
                </a:lnTo>
                <a:lnTo>
                  <a:pt x="102257" y="72199"/>
                </a:lnTo>
                <a:close/>
              </a:path>
              <a:path w="723900" h="276225">
                <a:moveTo>
                  <a:pt x="723900" y="240029"/>
                </a:moveTo>
                <a:lnTo>
                  <a:pt x="114221" y="36557"/>
                </a:lnTo>
                <a:lnTo>
                  <a:pt x="102257" y="72199"/>
                </a:lnTo>
                <a:lnTo>
                  <a:pt x="711707" y="275843"/>
                </a:lnTo>
                <a:lnTo>
                  <a:pt x="723900" y="240029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867285" y="4636008"/>
            <a:ext cx="459105" cy="437515"/>
          </a:xfrm>
          <a:custGeom>
            <a:avLst/>
            <a:gdLst/>
            <a:ahLst/>
            <a:cxnLst/>
            <a:rect l="l" t="t" r="r" b="b"/>
            <a:pathLst>
              <a:path w="459104" h="437514">
                <a:moveTo>
                  <a:pt x="389019" y="344784"/>
                </a:moveTo>
                <a:lnTo>
                  <a:pt x="25908" y="0"/>
                </a:lnTo>
                <a:lnTo>
                  <a:pt x="0" y="27431"/>
                </a:lnTo>
                <a:lnTo>
                  <a:pt x="363106" y="372211"/>
                </a:lnTo>
                <a:lnTo>
                  <a:pt x="389019" y="344784"/>
                </a:lnTo>
                <a:close/>
              </a:path>
              <a:path w="459104" h="437514">
                <a:moveTo>
                  <a:pt x="403085" y="420348"/>
                </a:moveTo>
                <a:lnTo>
                  <a:pt x="403085" y="358139"/>
                </a:lnTo>
                <a:lnTo>
                  <a:pt x="377177" y="385571"/>
                </a:lnTo>
                <a:lnTo>
                  <a:pt x="363106" y="372211"/>
                </a:lnTo>
                <a:lnTo>
                  <a:pt x="336804" y="400049"/>
                </a:lnTo>
                <a:lnTo>
                  <a:pt x="403085" y="420348"/>
                </a:lnTo>
                <a:close/>
              </a:path>
              <a:path w="459104" h="437514">
                <a:moveTo>
                  <a:pt x="403085" y="358139"/>
                </a:moveTo>
                <a:lnTo>
                  <a:pt x="389019" y="344784"/>
                </a:lnTo>
                <a:lnTo>
                  <a:pt x="363106" y="372211"/>
                </a:lnTo>
                <a:lnTo>
                  <a:pt x="377177" y="385571"/>
                </a:lnTo>
                <a:lnTo>
                  <a:pt x="403085" y="358139"/>
                </a:lnTo>
                <a:close/>
              </a:path>
              <a:path w="459104" h="437514">
                <a:moveTo>
                  <a:pt x="458724" y="437387"/>
                </a:moveTo>
                <a:lnTo>
                  <a:pt x="415277" y="316991"/>
                </a:lnTo>
                <a:lnTo>
                  <a:pt x="389019" y="344784"/>
                </a:lnTo>
                <a:lnTo>
                  <a:pt x="403085" y="358139"/>
                </a:lnTo>
                <a:lnTo>
                  <a:pt x="403085" y="420348"/>
                </a:lnTo>
                <a:lnTo>
                  <a:pt x="458724" y="437387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356239" y="4639817"/>
            <a:ext cx="520700" cy="474980"/>
          </a:xfrm>
          <a:custGeom>
            <a:avLst/>
            <a:gdLst/>
            <a:ahLst/>
            <a:cxnLst/>
            <a:rect l="l" t="t" r="r" b="b"/>
            <a:pathLst>
              <a:path w="520700" h="474979">
                <a:moveTo>
                  <a:pt x="72017" y="384198"/>
                </a:moveTo>
                <a:lnTo>
                  <a:pt x="46481" y="355854"/>
                </a:lnTo>
                <a:lnTo>
                  <a:pt x="0" y="474726"/>
                </a:lnTo>
                <a:lnTo>
                  <a:pt x="57912" y="458539"/>
                </a:lnTo>
                <a:lnTo>
                  <a:pt x="57912" y="397002"/>
                </a:lnTo>
                <a:lnTo>
                  <a:pt x="72017" y="384198"/>
                </a:lnTo>
                <a:close/>
              </a:path>
              <a:path w="520700" h="474979">
                <a:moveTo>
                  <a:pt x="97303" y="412265"/>
                </a:moveTo>
                <a:lnTo>
                  <a:pt x="72017" y="384198"/>
                </a:lnTo>
                <a:lnTo>
                  <a:pt x="57912" y="397002"/>
                </a:lnTo>
                <a:lnTo>
                  <a:pt x="83057" y="425196"/>
                </a:lnTo>
                <a:lnTo>
                  <a:pt x="97303" y="412265"/>
                </a:lnTo>
                <a:close/>
              </a:path>
              <a:path w="520700" h="474979">
                <a:moveTo>
                  <a:pt x="122681" y="440436"/>
                </a:moveTo>
                <a:lnTo>
                  <a:pt x="97303" y="412265"/>
                </a:lnTo>
                <a:lnTo>
                  <a:pt x="83057" y="425196"/>
                </a:lnTo>
                <a:lnTo>
                  <a:pt x="57912" y="397002"/>
                </a:lnTo>
                <a:lnTo>
                  <a:pt x="57912" y="458539"/>
                </a:lnTo>
                <a:lnTo>
                  <a:pt x="122681" y="440436"/>
                </a:lnTo>
                <a:close/>
              </a:path>
              <a:path w="520700" h="474979">
                <a:moveTo>
                  <a:pt x="520445" y="28194"/>
                </a:moveTo>
                <a:lnTo>
                  <a:pt x="495300" y="0"/>
                </a:lnTo>
                <a:lnTo>
                  <a:pt x="72017" y="384198"/>
                </a:lnTo>
                <a:lnTo>
                  <a:pt x="97303" y="412265"/>
                </a:lnTo>
                <a:lnTo>
                  <a:pt x="520445" y="28194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575439" y="5200650"/>
            <a:ext cx="3047999" cy="7238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575439" y="5273039"/>
            <a:ext cx="3047999" cy="731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575439" y="5346191"/>
            <a:ext cx="3047999" cy="731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575439" y="5419343"/>
            <a:ext cx="3047999" cy="731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575439" y="5492495"/>
            <a:ext cx="3047999" cy="731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575439" y="5565647"/>
            <a:ext cx="3047999" cy="731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575439" y="5638799"/>
            <a:ext cx="3047999" cy="731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575439" y="5711951"/>
            <a:ext cx="3047999" cy="731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575439" y="5785103"/>
            <a:ext cx="3047999" cy="11658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222639" y="5193791"/>
            <a:ext cx="2971800" cy="7238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222639" y="5266181"/>
            <a:ext cx="2971800" cy="731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222639" y="5339333"/>
            <a:ext cx="2971800" cy="731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222639" y="5412485"/>
            <a:ext cx="2971800" cy="731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222639" y="5485637"/>
            <a:ext cx="2971800" cy="731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222639" y="5558789"/>
            <a:ext cx="2971800" cy="731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222639" y="5631941"/>
            <a:ext cx="2971800" cy="731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222639" y="5705093"/>
            <a:ext cx="2971800" cy="731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222639" y="5778245"/>
            <a:ext cx="2971800" cy="11734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175627" y="3460241"/>
            <a:ext cx="1143000" cy="7238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175627" y="3532631"/>
            <a:ext cx="1143000" cy="7315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175627" y="3605783"/>
            <a:ext cx="1143000" cy="7315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175627" y="3678935"/>
            <a:ext cx="1143000" cy="7315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175627" y="3752087"/>
            <a:ext cx="1143000" cy="10515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603639" y="3473196"/>
            <a:ext cx="923543" cy="7238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603639" y="3545585"/>
            <a:ext cx="923543" cy="7315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603639" y="3618737"/>
            <a:ext cx="923543" cy="7315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603639" y="3691889"/>
            <a:ext cx="923543" cy="7315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603639" y="3765041"/>
            <a:ext cx="923543" cy="10515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623427" y="6197346"/>
            <a:ext cx="647700" cy="476250"/>
          </a:xfrm>
          <a:custGeom>
            <a:avLst/>
            <a:gdLst/>
            <a:ahLst/>
            <a:cxnLst/>
            <a:rect l="l" t="t" r="r" b="b"/>
            <a:pathLst>
              <a:path w="647700" h="476250">
                <a:moveTo>
                  <a:pt x="0" y="0"/>
                </a:moveTo>
                <a:lnTo>
                  <a:pt x="0" y="476250"/>
                </a:lnTo>
                <a:lnTo>
                  <a:pt x="647700" y="476250"/>
                </a:lnTo>
                <a:lnTo>
                  <a:pt x="647700" y="0"/>
                </a:lnTo>
                <a:lnTo>
                  <a:pt x="0" y="0"/>
                </a:lnTo>
                <a:close/>
              </a:path>
            </a:pathLst>
          </a:custGeom>
          <a:solidFill>
            <a:srgbClr val="99CC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623427" y="6197346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0"/>
                </a:moveTo>
                <a:lnTo>
                  <a:pt x="0" y="0"/>
                </a:lnTo>
                <a:lnTo>
                  <a:pt x="29718" y="29717"/>
                </a:lnTo>
                <a:lnTo>
                  <a:pt x="617994" y="29717"/>
                </a:lnTo>
                <a:lnTo>
                  <a:pt x="647700" y="0"/>
                </a:lnTo>
                <a:close/>
              </a:path>
            </a:pathLst>
          </a:custGeom>
          <a:solidFill>
            <a:srgbClr val="ADD63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8623427" y="6197346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18" y="446532"/>
                </a:moveTo>
                <a:lnTo>
                  <a:pt x="29718" y="29717"/>
                </a:lnTo>
                <a:lnTo>
                  <a:pt x="0" y="0"/>
                </a:lnTo>
                <a:lnTo>
                  <a:pt x="0" y="476250"/>
                </a:lnTo>
                <a:lnTo>
                  <a:pt x="29718" y="446532"/>
                </a:lnTo>
                <a:close/>
              </a:path>
            </a:pathLst>
          </a:custGeom>
          <a:solidFill>
            <a:srgbClr val="C2E1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8623427" y="6643878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29718"/>
                </a:moveTo>
                <a:lnTo>
                  <a:pt x="617994" y="0"/>
                </a:lnTo>
                <a:lnTo>
                  <a:pt x="29718" y="0"/>
                </a:lnTo>
                <a:lnTo>
                  <a:pt x="0" y="29718"/>
                </a:lnTo>
                <a:lnTo>
                  <a:pt x="647700" y="29718"/>
                </a:lnTo>
                <a:close/>
              </a:path>
            </a:pathLst>
          </a:custGeom>
          <a:solidFill>
            <a:srgbClr val="7BA4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9241421" y="6197346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05" y="476250"/>
                </a:moveTo>
                <a:lnTo>
                  <a:pt x="29705" y="0"/>
                </a:lnTo>
                <a:lnTo>
                  <a:pt x="0" y="29717"/>
                </a:lnTo>
                <a:lnTo>
                  <a:pt x="0" y="446532"/>
                </a:lnTo>
                <a:lnTo>
                  <a:pt x="29705" y="476250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8872601" y="6286500"/>
            <a:ext cx="223520" cy="298450"/>
          </a:xfrm>
          <a:custGeom>
            <a:avLst/>
            <a:gdLst/>
            <a:ahLst/>
            <a:cxnLst/>
            <a:rect l="l" t="t" r="r" b="b"/>
            <a:pathLst>
              <a:path w="223520" h="298450">
                <a:moveTo>
                  <a:pt x="223278" y="297942"/>
                </a:moveTo>
                <a:lnTo>
                  <a:pt x="223278" y="0"/>
                </a:lnTo>
                <a:lnTo>
                  <a:pt x="0" y="148589"/>
                </a:lnTo>
                <a:lnTo>
                  <a:pt x="223278" y="297942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8816594" y="6286500"/>
            <a:ext cx="0" cy="297180"/>
          </a:xfrm>
          <a:custGeom>
            <a:avLst/>
            <a:gdLst/>
            <a:ahLst/>
            <a:cxnLst/>
            <a:rect l="l" t="t" r="r" b="b"/>
            <a:pathLst>
              <a:path h="297179">
                <a:moveTo>
                  <a:pt x="0" y="0"/>
                </a:moveTo>
                <a:lnTo>
                  <a:pt x="0" y="297180"/>
                </a:lnTo>
              </a:path>
            </a:pathLst>
          </a:custGeom>
          <a:ln w="38609">
            <a:solidFill>
              <a:srgbClr val="5D7B01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1159135" y="1531365"/>
            <a:ext cx="7765415" cy="1093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sz="2000" spc="-10" dirty="0">
                <a:latin typeface="Arial"/>
                <a:cs typeface="Arial"/>
              </a:rPr>
              <a:t>Soils develop </a:t>
            </a:r>
            <a:r>
              <a:rPr sz="2000" spc="-15" dirty="0">
                <a:latin typeface="Arial"/>
                <a:cs typeface="Arial"/>
              </a:rPr>
              <a:t>as a </a:t>
            </a:r>
            <a:r>
              <a:rPr sz="2000" spc="-10" dirty="0">
                <a:latin typeface="Arial"/>
                <a:cs typeface="Arial"/>
              </a:rPr>
              <a:t>result of the int</a:t>
            </a:r>
            <a:r>
              <a:rPr sz="2000" spc="-15" dirty="0">
                <a:latin typeface="Arial"/>
                <a:cs typeface="Arial"/>
              </a:rPr>
              <a:t>erpla</a:t>
            </a:r>
            <a:r>
              <a:rPr sz="2000" spc="-10" dirty="0">
                <a:latin typeface="Arial"/>
                <a:cs typeface="Arial"/>
              </a:rPr>
              <a:t>y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o</a:t>
            </a:r>
            <a:r>
              <a:rPr sz="2000" spc="-10" dirty="0">
                <a:latin typeface="Arial"/>
                <a:cs typeface="Arial"/>
              </a:rPr>
              <a:t>f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5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factors</a:t>
            </a:r>
            <a:r>
              <a:rPr sz="2000" spc="-10" dirty="0">
                <a:latin typeface="Arial"/>
                <a:cs typeface="Arial"/>
              </a:rPr>
              <a:t>;</a:t>
            </a:r>
            <a:r>
              <a:rPr sz="2000" spc="-15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Paren</a:t>
            </a:r>
            <a:r>
              <a:rPr sz="2000" spc="-10" dirty="0">
                <a:latin typeface="Arial"/>
                <a:cs typeface="Arial"/>
              </a:rPr>
              <a:t>t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material, </a:t>
            </a:r>
            <a:r>
              <a:rPr sz="2000" spc="-10" dirty="0">
                <a:latin typeface="Arial"/>
                <a:cs typeface="Arial"/>
              </a:rPr>
              <a:t>climate,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organisms,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relief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and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time.</a:t>
            </a:r>
            <a:endParaRPr sz="2000" dirty="0">
              <a:latin typeface="Arial"/>
              <a:cs typeface="Arial"/>
            </a:endParaRPr>
          </a:p>
          <a:p>
            <a:pPr marL="594360" algn="ctr">
              <a:lnSpc>
                <a:spcPts val="2380"/>
              </a:lnSpc>
              <a:spcBef>
                <a:spcPts val="1425"/>
              </a:spcBef>
            </a:pPr>
            <a:r>
              <a:rPr sz="2000" b="1" spc="-20" dirty="0">
                <a:latin typeface="Arial"/>
                <a:cs typeface="Arial"/>
                <a:hlinkClick r:id="rId16" action="ppaction://hlinksldjump"/>
              </a:rPr>
              <a:t>Paren</a:t>
            </a:r>
            <a:r>
              <a:rPr sz="2000" b="1" spc="-10" dirty="0">
                <a:latin typeface="Arial"/>
                <a:cs typeface="Arial"/>
                <a:hlinkClick r:id="rId16" action="ppaction://hlinksldjump"/>
              </a:rPr>
              <a:t>t</a:t>
            </a:r>
            <a:r>
              <a:rPr sz="2000" b="1" dirty="0">
                <a:latin typeface="Arial"/>
                <a:cs typeface="Arial"/>
                <a:hlinkClick r:id="rId16" action="ppaction://hlinksldjump"/>
              </a:rPr>
              <a:t> </a:t>
            </a:r>
            <a:r>
              <a:rPr sz="2000" b="1" spc="-15" dirty="0">
                <a:latin typeface="Arial"/>
                <a:cs typeface="Arial"/>
                <a:hlinkClick r:id="rId16" action="ppaction://hlinksldjump"/>
              </a:rPr>
              <a:t>material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5677033" y="5240020"/>
            <a:ext cx="2842895" cy="619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30504" marR="6350" indent="-218440">
              <a:lnSpc>
                <a:spcPct val="100000"/>
              </a:lnSpc>
            </a:pPr>
            <a:r>
              <a:rPr sz="2000" b="1" spc="-20" dirty="0">
                <a:latin typeface="Arial"/>
                <a:cs typeface="Arial"/>
                <a:hlinkClick r:id="rId17" action="ppaction://hlinksldjump"/>
              </a:rPr>
              <a:t>Organisms</a:t>
            </a:r>
            <a:r>
              <a:rPr sz="2000" b="1" spc="-10" dirty="0">
                <a:latin typeface="Arial"/>
                <a:cs typeface="Arial"/>
                <a:hlinkClick r:id="rId17" action="ppaction://hlinksldjump"/>
              </a:rPr>
              <a:t>:</a:t>
            </a:r>
            <a:r>
              <a:rPr sz="2000" b="1" spc="-15" dirty="0">
                <a:latin typeface="Arial"/>
                <a:cs typeface="Arial"/>
                <a:hlinkClick r:id="rId17" action="ppaction://hlinksldjump"/>
              </a:rPr>
              <a:t> vegetation, fauna</a:t>
            </a:r>
            <a:r>
              <a:rPr sz="2000" b="1" dirty="0">
                <a:latin typeface="Arial"/>
                <a:cs typeface="Arial"/>
                <a:hlinkClick r:id="rId17" action="ppaction://hlinksldjump"/>
              </a:rPr>
              <a:t> </a:t>
            </a:r>
            <a:r>
              <a:rPr sz="2000" b="1" spc="-20" dirty="0">
                <a:latin typeface="Arial"/>
                <a:cs typeface="Arial"/>
                <a:hlinkClick r:id="rId17" action="ppaction://hlinksldjump"/>
              </a:rPr>
              <a:t>an</a:t>
            </a:r>
            <a:r>
              <a:rPr sz="2000" b="1" spc="-15" dirty="0">
                <a:latin typeface="Arial"/>
                <a:cs typeface="Arial"/>
                <a:hlinkClick r:id="rId17" action="ppaction://hlinksldjump"/>
              </a:rPr>
              <a:t>d</a:t>
            </a:r>
            <a:r>
              <a:rPr sz="2000" b="1" dirty="0">
                <a:latin typeface="Arial"/>
                <a:cs typeface="Arial"/>
                <a:hlinkClick r:id="rId17" action="ppaction://hlinksldjump"/>
              </a:rPr>
              <a:t> </a:t>
            </a:r>
            <a:r>
              <a:rPr sz="2000" b="1" spc="-15" dirty="0">
                <a:latin typeface="Arial"/>
                <a:cs typeface="Arial"/>
                <a:hlinkClick r:id="rId17" action="ppaction://hlinksldjump"/>
              </a:rPr>
              <a:t>soi</a:t>
            </a:r>
            <a:r>
              <a:rPr sz="2000" b="1" spc="-10" dirty="0">
                <a:latin typeface="Arial"/>
                <a:cs typeface="Arial"/>
                <a:hlinkClick r:id="rId17" action="ppaction://hlinksldjump"/>
              </a:rPr>
              <a:t>l</a:t>
            </a:r>
            <a:r>
              <a:rPr sz="2000" b="1" dirty="0">
                <a:latin typeface="Arial"/>
                <a:cs typeface="Arial"/>
                <a:hlinkClick r:id="rId17" action="ppaction://hlinksldjump"/>
              </a:rPr>
              <a:t> </a:t>
            </a:r>
            <a:r>
              <a:rPr sz="2000" b="1" spc="-15" dirty="0">
                <a:latin typeface="Arial"/>
                <a:cs typeface="Arial"/>
                <a:hlinkClick r:id="rId17" action="ppaction://hlinksldjump"/>
              </a:rPr>
              <a:t>biota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398909" y="5233923"/>
            <a:ext cx="2617470" cy="619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67690" marR="6350" indent="-555625">
              <a:lnSpc>
                <a:spcPct val="100000"/>
              </a:lnSpc>
            </a:pPr>
            <a:r>
              <a:rPr sz="2000" b="1" spc="-15" dirty="0">
                <a:latin typeface="Arial"/>
                <a:cs typeface="Arial"/>
                <a:hlinkClick r:id="rId18" action="ppaction://hlinksldjump"/>
              </a:rPr>
              <a:t>Relie</a:t>
            </a:r>
            <a:r>
              <a:rPr sz="2000" b="1" spc="-10" dirty="0">
                <a:latin typeface="Arial"/>
                <a:cs typeface="Arial"/>
                <a:hlinkClick r:id="rId18" action="ppaction://hlinksldjump"/>
              </a:rPr>
              <a:t>f</a:t>
            </a:r>
            <a:r>
              <a:rPr sz="2000" b="1" spc="-5" dirty="0">
                <a:latin typeface="Arial"/>
                <a:cs typeface="Arial"/>
                <a:hlinkClick r:id="rId18" action="ppaction://hlinksldjump"/>
              </a:rPr>
              <a:t> </a:t>
            </a:r>
            <a:r>
              <a:rPr sz="2000" b="1" spc="-20" dirty="0">
                <a:latin typeface="Arial"/>
                <a:cs typeface="Arial"/>
                <a:hlinkClick r:id="rId18" action="ppaction://hlinksldjump"/>
              </a:rPr>
              <a:t>(landform</a:t>
            </a:r>
            <a:r>
              <a:rPr sz="2000" b="1" spc="-15" dirty="0">
                <a:latin typeface="Arial"/>
                <a:cs typeface="Arial"/>
                <a:hlinkClick r:id="rId18" action="ppaction://hlinksldjump"/>
              </a:rPr>
              <a:t>s</a:t>
            </a:r>
            <a:r>
              <a:rPr sz="2000" b="1" spc="-5" dirty="0">
                <a:latin typeface="Arial"/>
                <a:cs typeface="Arial"/>
                <a:hlinkClick r:id="rId18" action="ppaction://hlinksldjump"/>
              </a:rPr>
              <a:t> </a:t>
            </a:r>
            <a:r>
              <a:rPr sz="2000" b="1" spc="-20" dirty="0">
                <a:latin typeface="Arial"/>
                <a:cs typeface="Arial"/>
                <a:hlinkClick r:id="rId18" action="ppaction://hlinksldjump"/>
              </a:rPr>
              <a:t>and</a:t>
            </a:r>
            <a:r>
              <a:rPr sz="2000" b="1" spc="-15" dirty="0">
                <a:latin typeface="Arial"/>
                <a:cs typeface="Arial"/>
                <a:hlinkClick r:id="rId18" action="ppaction://hlinksldjump"/>
              </a:rPr>
              <a:t> topography)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7255135" y="3500373"/>
            <a:ext cx="941705" cy="314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20" dirty="0">
                <a:latin typeface="Arial"/>
                <a:cs typeface="Arial"/>
                <a:hlinkClick r:id="rId19" action="ppaction://hlinksldjump"/>
              </a:rPr>
              <a:t>Climate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757049" y="3512565"/>
            <a:ext cx="617855" cy="314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20" dirty="0">
                <a:latin typeface="Arial"/>
                <a:cs typeface="Arial"/>
                <a:hlinkClick r:id="rId20" action="ppaction://hlinksldjump"/>
              </a:rPr>
              <a:t>Time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387735" y="6193089"/>
            <a:ext cx="7094220" cy="3255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50600"/>
              </a:lnSpc>
            </a:pPr>
            <a:r>
              <a:rPr sz="1600" spc="-5" dirty="0">
                <a:latin typeface="Arial"/>
                <a:cs typeface="Arial"/>
              </a:rPr>
              <a:t>Clic</a:t>
            </a:r>
            <a:r>
              <a:rPr sz="1600" dirty="0">
                <a:latin typeface="Arial"/>
                <a:cs typeface="Arial"/>
              </a:rPr>
              <a:t>k </a:t>
            </a:r>
            <a:r>
              <a:rPr sz="1600" spc="-5" dirty="0">
                <a:latin typeface="Arial"/>
                <a:cs typeface="Arial"/>
              </a:rPr>
              <a:t>ove</a:t>
            </a:r>
            <a:r>
              <a:rPr sz="1600" dirty="0">
                <a:latin typeface="Arial"/>
                <a:cs typeface="Arial"/>
              </a:rPr>
              <a:t>r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facto</a:t>
            </a:r>
            <a:r>
              <a:rPr sz="1600" spc="5" dirty="0">
                <a:latin typeface="Arial"/>
                <a:cs typeface="Arial"/>
              </a:rPr>
              <a:t>r</a:t>
            </a:r>
            <a:r>
              <a:rPr sz="1600" dirty="0">
                <a:latin typeface="Arial"/>
                <a:cs typeface="Arial"/>
              </a:rPr>
              <a:t>s </a:t>
            </a:r>
            <a:r>
              <a:rPr sz="1600" spc="-5" dirty="0">
                <a:latin typeface="Arial"/>
                <a:cs typeface="Arial"/>
              </a:rPr>
              <a:t>fo</a:t>
            </a:r>
            <a:r>
              <a:rPr sz="1600" dirty="0">
                <a:latin typeface="Arial"/>
                <a:cs typeface="Arial"/>
              </a:rPr>
              <a:t>r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fu</a:t>
            </a:r>
            <a:r>
              <a:rPr sz="1600" spc="5" dirty="0">
                <a:latin typeface="Arial"/>
                <a:cs typeface="Arial"/>
              </a:rPr>
              <a:t>rt</a:t>
            </a:r>
            <a:r>
              <a:rPr sz="1600" spc="-5" dirty="0">
                <a:latin typeface="Arial"/>
                <a:cs typeface="Arial"/>
              </a:rPr>
              <a:t>he</a:t>
            </a:r>
            <a:r>
              <a:rPr sz="1600" dirty="0">
                <a:latin typeface="Arial"/>
                <a:cs typeface="Arial"/>
              </a:rPr>
              <a:t>r </a:t>
            </a:r>
            <a:r>
              <a:rPr sz="1600" spc="-5" dirty="0">
                <a:latin typeface="Arial"/>
                <a:cs typeface="Arial"/>
              </a:rPr>
              <a:t>explanation</a:t>
            </a:r>
            <a:r>
              <a:rPr sz="1600" dirty="0">
                <a:latin typeface="Arial"/>
                <a:cs typeface="Arial"/>
              </a:rPr>
              <a:t>.</a:t>
            </a:r>
            <a:r>
              <a:rPr sz="1600" spc="-1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Us</a:t>
            </a:r>
            <a:r>
              <a:rPr sz="1600" dirty="0">
                <a:latin typeface="Arial"/>
                <a:cs typeface="Arial"/>
              </a:rPr>
              <a:t>e </a:t>
            </a:r>
            <a:r>
              <a:rPr sz="1600" spc="-5" dirty="0">
                <a:latin typeface="Arial"/>
                <a:cs typeface="Arial"/>
              </a:rPr>
              <a:t>bac</a:t>
            </a:r>
            <a:r>
              <a:rPr sz="1600" dirty="0">
                <a:latin typeface="Arial"/>
                <a:cs typeface="Arial"/>
              </a:rPr>
              <a:t>k </a:t>
            </a:r>
            <a:r>
              <a:rPr sz="1600" spc="-5" dirty="0">
                <a:latin typeface="Arial"/>
                <a:cs typeface="Arial"/>
              </a:rPr>
              <a:t>butto</a:t>
            </a:r>
            <a:r>
              <a:rPr sz="1600" dirty="0">
                <a:latin typeface="Arial"/>
                <a:cs typeface="Arial"/>
              </a:rPr>
              <a:t>n </a:t>
            </a:r>
            <a:r>
              <a:rPr sz="1600" spc="-5" dirty="0">
                <a:latin typeface="Arial"/>
                <a:cs typeface="Arial"/>
              </a:rPr>
              <a:t>t</a:t>
            </a:r>
            <a:r>
              <a:rPr sz="1600" dirty="0">
                <a:latin typeface="Arial"/>
                <a:cs typeface="Arial"/>
              </a:rPr>
              <a:t>o </a:t>
            </a:r>
            <a:r>
              <a:rPr sz="1600" spc="-5" dirty="0">
                <a:latin typeface="Arial"/>
                <a:cs typeface="Arial"/>
              </a:rPr>
              <a:t>retu</a:t>
            </a:r>
            <a:r>
              <a:rPr sz="1600" spc="5" dirty="0">
                <a:latin typeface="Arial"/>
                <a:cs typeface="Arial"/>
              </a:rPr>
              <a:t>r</a:t>
            </a:r>
            <a:r>
              <a:rPr sz="1600" dirty="0">
                <a:latin typeface="Arial"/>
                <a:cs typeface="Arial"/>
              </a:rPr>
              <a:t>n </a:t>
            </a:r>
            <a:r>
              <a:rPr sz="1600" spc="-5" dirty="0">
                <a:latin typeface="Arial"/>
                <a:cs typeface="Arial"/>
              </a:rPr>
              <a:t>t</a:t>
            </a:r>
            <a:r>
              <a:rPr sz="1600" dirty="0">
                <a:latin typeface="Arial"/>
                <a:cs typeface="Arial"/>
              </a:rPr>
              <a:t>o </a:t>
            </a:r>
            <a:r>
              <a:rPr sz="1600" spc="-5" dirty="0">
                <a:latin typeface="Arial"/>
                <a:cs typeface="Arial"/>
              </a:rPr>
              <a:t>thi</a:t>
            </a:r>
            <a:r>
              <a:rPr sz="1600" dirty="0">
                <a:latin typeface="Arial"/>
                <a:cs typeface="Arial"/>
              </a:rPr>
              <a:t>s </a:t>
            </a:r>
            <a:r>
              <a:rPr sz="1600" spc="-5" dirty="0" smtClean="0">
                <a:latin typeface="Arial"/>
                <a:cs typeface="Arial"/>
              </a:rPr>
              <a:t>slide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9" name="object 5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6359" rIns="0" bIns="0" rtlCol="0">
            <a:spAutoFit/>
          </a:bodyPr>
          <a:lstStyle/>
          <a:p>
            <a:pPr marL="1346835">
              <a:lnSpc>
                <a:spcPts val="4520"/>
              </a:lnSpc>
            </a:pPr>
            <a:r>
              <a:rPr sz="3800" spc="-20" dirty="0"/>
              <a:t>Soil </a:t>
            </a:r>
            <a:r>
              <a:rPr sz="3800" spc="-25" dirty="0"/>
              <a:t>Forming </a:t>
            </a:r>
            <a:r>
              <a:rPr sz="3800" spc="-20" dirty="0"/>
              <a:t>Factors</a:t>
            </a:r>
            <a:endParaRPr sz="3800"/>
          </a:p>
        </p:txBody>
      </p:sp>
      <p:sp>
        <p:nvSpPr>
          <p:cNvPr id="60" name="object 60"/>
          <p:cNvSpPr/>
          <p:nvPr/>
        </p:nvSpPr>
        <p:spPr>
          <a:xfrm>
            <a:off x="4305185" y="3263646"/>
            <a:ext cx="2133600" cy="7238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4305185" y="3336035"/>
            <a:ext cx="2133600" cy="7315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4305185" y="3409187"/>
            <a:ext cx="2133600" cy="7315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4305185" y="3482339"/>
            <a:ext cx="2133600" cy="7315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4305185" y="3555491"/>
            <a:ext cx="2133600" cy="7315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4305185" y="3628643"/>
            <a:ext cx="2133600" cy="7315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4305185" y="3701795"/>
            <a:ext cx="2133600" cy="7315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4305185" y="3774947"/>
            <a:ext cx="2133600" cy="7315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4305185" y="3848099"/>
            <a:ext cx="2133600" cy="7315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4305185" y="3921251"/>
            <a:ext cx="2133600" cy="7315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4305185" y="3994403"/>
            <a:ext cx="2133600" cy="7315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4305185" y="4067555"/>
            <a:ext cx="2133600" cy="7315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4305185" y="4140707"/>
            <a:ext cx="2133600" cy="7315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4305185" y="4213859"/>
            <a:ext cx="2133600" cy="7315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4305185" y="4287011"/>
            <a:ext cx="2133600" cy="7315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305185" y="4360163"/>
            <a:ext cx="2133600" cy="7315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4305185" y="4433315"/>
            <a:ext cx="2133600" cy="7315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305185" y="4506467"/>
            <a:ext cx="2133600" cy="7315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4305185" y="4579619"/>
            <a:ext cx="2133600" cy="10668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4280039" y="3237738"/>
            <a:ext cx="2133600" cy="1423035"/>
          </a:xfrm>
          <a:custGeom>
            <a:avLst/>
            <a:gdLst/>
            <a:ahLst/>
            <a:cxnLst/>
            <a:rect l="l" t="t" r="r" b="b"/>
            <a:pathLst>
              <a:path w="2133600" h="1423035">
                <a:moveTo>
                  <a:pt x="0" y="0"/>
                </a:moveTo>
                <a:lnTo>
                  <a:pt x="0" y="1422654"/>
                </a:lnTo>
                <a:lnTo>
                  <a:pt x="2133600" y="1422653"/>
                </a:lnTo>
                <a:lnTo>
                  <a:pt x="2133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69554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0" name="object 80"/>
          <p:cNvSpPr txBox="1"/>
          <p:nvPr/>
        </p:nvSpPr>
        <p:spPr>
          <a:xfrm>
            <a:off x="4512674" y="3279902"/>
            <a:ext cx="1744980" cy="1290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indent="-1270" algn="ctr">
              <a:lnSpc>
                <a:spcPct val="100000"/>
              </a:lnSpc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SOIL FORMING FACTORS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01609" y="1761744"/>
            <a:ext cx="2868924" cy="47533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6735" rIns="0" bIns="0" rtlCol="0">
            <a:spAutoFit/>
          </a:bodyPr>
          <a:lstStyle/>
          <a:p>
            <a:pPr marL="1653539">
              <a:lnSpc>
                <a:spcPct val="100000"/>
              </a:lnSpc>
            </a:pPr>
            <a:r>
              <a:rPr spc="-25" dirty="0"/>
              <a:t>Parent Material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778635" y="1801367"/>
            <a:ext cx="4787900" cy="4795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462915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This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the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material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from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which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the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soil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has </a:t>
            </a:r>
            <a:r>
              <a:rPr sz="1800" spc="-5" dirty="0">
                <a:latin typeface="Arial"/>
                <a:cs typeface="Arial"/>
              </a:rPr>
              <a:t>develope</a:t>
            </a:r>
            <a:r>
              <a:rPr sz="1800" dirty="0">
                <a:latin typeface="Arial"/>
                <a:cs typeface="Arial"/>
              </a:rPr>
              <a:t>d </a:t>
            </a:r>
            <a:r>
              <a:rPr sz="1800" spc="-5" dirty="0">
                <a:latin typeface="Arial"/>
                <a:cs typeface="Arial"/>
              </a:rPr>
              <a:t> an</a:t>
            </a:r>
            <a:r>
              <a:rPr sz="1800" dirty="0">
                <a:latin typeface="Arial"/>
                <a:cs typeface="Arial"/>
              </a:rPr>
              <a:t>d</a:t>
            </a:r>
            <a:r>
              <a:rPr sz="1800" spc="-5" dirty="0">
                <a:latin typeface="Arial"/>
                <a:cs typeface="Arial"/>
              </a:rPr>
              <a:t> ca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 var</a:t>
            </a:r>
            <a:r>
              <a:rPr sz="1800" dirty="0">
                <a:latin typeface="Arial"/>
                <a:cs typeface="Arial"/>
              </a:rPr>
              <a:t>y</a:t>
            </a:r>
            <a:r>
              <a:rPr sz="1800" spc="-5" dirty="0">
                <a:latin typeface="Arial"/>
                <a:cs typeface="Arial"/>
              </a:rPr>
              <a:t> fro</a:t>
            </a:r>
            <a:r>
              <a:rPr sz="1800" dirty="0">
                <a:latin typeface="Arial"/>
                <a:cs typeface="Arial"/>
              </a:rPr>
              <a:t>m</a:t>
            </a:r>
            <a:r>
              <a:rPr sz="1800" spc="-5" dirty="0">
                <a:latin typeface="Arial"/>
                <a:cs typeface="Arial"/>
              </a:rPr>
              <a:t> soli</a:t>
            </a:r>
            <a:r>
              <a:rPr sz="1800" dirty="0">
                <a:latin typeface="Arial"/>
                <a:cs typeface="Arial"/>
              </a:rPr>
              <a:t>d</a:t>
            </a:r>
            <a:r>
              <a:rPr sz="1800" spc="-5" dirty="0">
                <a:latin typeface="Arial"/>
                <a:cs typeface="Arial"/>
              </a:rPr>
              <a:t> roc</a:t>
            </a:r>
            <a:r>
              <a:rPr sz="1800" dirty="0">
                <a:latin typeface="Arial"/>
                <a:cs typeface="Arial"/>
              </a:rPr>
              <a:t>k</a:t>
            </a:r>
            <a:r>
              <a:rPr sz="1800" spc="-5" dirty="0">
                <a:latin typeface="Arial"/>
                <a:cs typeface="Arial"/>
              </a:rPr>
              <a:t> to deposit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lik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alluviu</a:t>
            </a:r>
            <a:r>
              <a:rPr sz="1800" dirty="0">
                <a:latin typeface="Arial"/>
                <a:cs typeface="Arial"/>
              </a:rPr>
              <a:t>m</a:t>
            </a:r>
            <a:r>
              <a:rPr sz="1800" spc="-5" dirty="0">
                <a:latin typeface="Arial"/>
                <a:cs typeface="Arial"/>
              </a:rPr>
              <a:t> an</a:t>
            </a:r>
            <a:r>
              <a:rPr sz="1800" dirty="0">
                <a:latin typeface="Arial"/>
                <a:cs typeface="Arial"/>
              </a:rPr>
              <a:t>d</a:t>
            </a:r>
            <a:r>
              <a:rPr sz="1800" spc="-5" dirty="0">
                <a:latin typeface="Arial"/>
                <a:cs typeface="Arial"/>
              </a:rPr>
              <a:t> boulde</a:t>
            </a:r>
            <a:r>
              <a:rPr sz="1800" dirty="0">
                <a:latin typeface="Arial"/>
                <a:cs typeface="Arial"/>
              </a:rPr>
              <a:t>r</a:t>
            </a:r>
            <a:r>
              <a:rPr sz="1800" spc="-5" dirty="0">
                <a:latin typeface="Arial"/>
                <a:cs typeface="Arial"/>
              </a:rPr>
              <a:t> clay</a:t>
            </a:r>
            <a:r>
              <a:rPr sz="1800" dirty="0">
                <a:latin typeface="Arial"/>
                <a:cs typeface="Arial"/>
              </a:rPr>
              <a:t>.</a:t>
            </a:r>
            <a:r>
              <a:rPr sz="1800" spc="-5" dirty="0">
                <a:latin typeface="Arial"/>
                <a:cs typeface="Arial"/>
              </a:rPr>
              <a:t> It ha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bee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 define</a:t>
            </a:r>
            <a:r>
              <a:rPr sz="1800" dirty="0">
                <a:latin typeface="Arial"/>
                <a:cs typeface="Arial"/>
              </a:rPr>
              <a:t>d</a:t>
            </a:r>
            <a:r>
              <a:rPr sz="1800" spc="-5" dirty="0">
                <a:latin typeface="Arial"/>
                <a:cs typeface="Arial"/>
              </a:rPr>
              <a:t> a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‘th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initia</a:t>
            </a:r>
            <a:r>
              <a:rPr sz="1800" dirty="0">
                <a:latin typeface="Arial"/>
                <a:cs typeface="Arial"/>
              </a:rPr>
              <a:t>l</a:t>
            </a:r>
            <a:r>
              <a:rPr sz="1800" spc="-5" dirty="0">
                <a:latin typeface="Arial"/>
                <a:cs typeface="Arial"/>
              </a:rPr>
              <a:t> stat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o</a:t>
            </a:r>
            <a:r>
              <a:rPr sz="1800" dirty="0">
                <a:latin typeface="Arial"/>
                <a:cs typeface="Arial"/>
              </a:rPr>
              <a:t>f</a:t>
            </a:r>
            <a:r>
              <a:rPr sz="1800" spc="-5" dirty="0">
                <a:latin typeface="Arial"/>
                <a:cs typeface="Arial"/>
              </a:rPr>
              <a:t> the </a:t>
            </a:r>
            <a:r>
              <a:rPr sz="1800" dirty="0">
                <a:latin typeface="Arial"/>
                <a:cs typeface="Arial"/>
              </a:rPr>
              <a:t>soil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system’.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1000" spc="-5" dirty="0">
                <a:latin typeface="Arial"/>
                <a:cs typeface="Arial"/>
              </a:rPr>
              <a:t>Jenn</a:t>
            </a:r>
            <a:r>
              <a:rPr sz="1000" dirty="0">
                <a:latin typeface="Arial"/>
                <a:cs typeface="Arial"/>
              </a:rPr>
              <a:t>y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H </a:t>
            </a:r>
            <a:r>
              <a:rPr sz="1000" spc="-5" dirty="0">
                <a:latin typeface="Arial"/>
                <a:cs typeface="Arial"/>
              </a:rPr>
              <a:t>(19</a:t>
            </a:r>
            <a:r>
              <a:rPr sz="1000" spc="-15" dirty="0">
                <a:latin typeface="Arial"/>
                <a:cs typeface="Arial"/>
              </a:rPr>
              <a:t>4</a:t>
            </a:r>
            <a:r>
              <a:rPr sz="1000" spc="-5" dirty="0">
                <a:latin typeface="Arial"/>
                <a:cs typeface="Arial"/>
              </a:rPr>
              <a:t>1</a:t>
            </a:r>
            <a:r>
              <a:rPr sz="1000" dirty="0">
                <a:latin typeface="Arial"/>
                <a:cs typeface="Arial"/>
              </a:rPr>
              <a:t>) </a:t>
            </a:r>
            <a:r>
              <a:rPr sz="1000" spc="-5" dirty="0">
                <a:latin typeface="Arial"/>
                <a:cs typeface="Arial"/>
              </a:rPr>
              <a:t> Fa</a:t>
            </a:r>
            <a:r>
              <a:rPr sz="1000" dirty="0">
                <a:latin typeface="Arial"/>
                <a:cs typeface="Arial"/>
              </a:rPr>
              <a:t>c</a:t>
            </a:r>
            <a:r>
              <a:rPr sz="1000" spc="-10" dirty="0">
                <a:latin typeface="Arial"/>
                <a:cs typeface="Arial"/>
              </a:rPr>
              <a:t>t</a:t>
            </a:r>
            <a:r>
              <a:rPr sz="1000" spc="-5" dirty="0">
                <a:latin typeface="Arial"/>
                <a:cs typeface="Arial"/>
              </a:rPr>
              <a:t>o</a:t>
            </a:r>
            <a:r>
              <a:rPr sz="1000" dirty="0">
                <a:latin typeface="Arial"/>
                <a:cs typeface="Arial"/>
              </a:rPr>
              <a:t>rs</a:t>
            </a:r>
            <a:r>
              <a:rPr sz="1000" spc="-5" dirty="0">
                <a:latin typeface="Arial"/>
                <a:cs typeface="Arial"/>
              </a:rPr>
              <a:t> o</a:t>
            </a:r>
            <a:r>
              <a:rPr sz="1000" dirty="0">
                <a:latin typeface="Arial"/>
                <a:cs typeface="Arial"/>
              </a:rPr>
              <a:t>f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soi</a:t>
            </a:r>
            <a:r>
              <a:rPr sz="1000" dirty="0">
                <a:latin typeface="Arial"/>
                <a:cs typeface="Arial"/>
              </a:rPr>
              <a:t>l</a:t>
            </a:r>
            <a:r>
              <a:rPr sz="1000" spc="-5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f</a:t>
            </a:r>
            <a:r>
              <a:rPr sz="1000" dirty="0">
                <a:latin typeface="Arial"/>
                <a:cs typeface="Arial"/>
              </a:rPr>
              <a:t>or</a:t>
            </a:r>
            <a:r>
              <a:rPr sz="1000" spc="-5" dirty="0">
                <a:latin typeface="Arial"/>
                <a:cs typeface="Arial"/>
              </a:rPr>
              <a:t>mation</a:t>
            </a:r>
            <a:r>
              <a:rPr sz="1000" dirty="0">
                <a:latin typeface="Arial"/>
                <a:cs typeface="Arial"/>
              </a:rPr>
              <a:t>.</a:t>
            </a:r>
            <a:r>
              <a:rPr sz="1000" spc="-5" dirty="0">
                <a:latin typeface="Arial"/>
                <a:cs typeface="Arial"/>
              </a:rPr>
              <a:t> M</a:t>
            </a:r>
            <a:r>
              <a:rPr sz="1000" dirty="0">
                <a:latin typeface="Arial"/>
                <a:cs typeface="Arial"/>
              </a:rPr>
              <a:t>c</a:t>
            </a:r>
            <a:r>
              <a:rPr sz="1000" spc="-5" dirty="0">
                <a:latin typeface="Arial"/>
                <a:cs typeface="Arial"/>
              </a:rPr>
              <a:t>Gra</a:t>
            </a:r>
            <a:r>
              <a:rPr sz="1000" dirty="0">
                <a:latin typeface="Arial"/>
                <a:cs typeface="Arial"/>
              </a:rPr>
              <a:t>w-H</a:t>
            </a:r>
            <a:r>
              <a:rPr sz="1000" spc="-5" dirty="0">
                <a:latin typeface="Arial"/>
                <a:cs typeface="Arial"/>
              </a:rPr>
              <a:t>il</a:t>
            </a:r>
            <a:r>
              <a:rPr sz="1000" dirty="0">
                <a:latin typeface="Arial"/>
                <a:cs typeface="Arial"/>
              </a:rPr>
              <a:t>l</a:t>
            </a:r>
            <a:r>
              <a:rPr sz="1000" spc="-5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Bo</a:t>
            </a:r>
            <a:r>
              <a:rPr sz="1000" spc="-5" dirty="0">
                <a:latin typeface="Arial"/>
                <a:cs typeface="Arial"/>
              </a:rPr>
              <a:t>o</a:t>
            </a:r>
            <a:r>
              <a:rPr sz="1000" dirty="0">
                <a:latin typeface="Arial"/>
                <a:cs typeface="Arial"/>
              </a:rPr>
              <a:t>k </a:t>
            </a:r>
            <a:r>
              <a:rPr sz="1000" spc="-5" dirty="0">
                <a:latin typeface="Arial"/>
                <a:cs typeface="Arial"/>
              </a:rPr>
              <a:t>C</a:t>
            </a:r>
            <a:r>
              <a:rPr sz="1000" dirty="0">
                <a:latin typeface="Arial"/>
                <a:cs typeface="Arial"/>
              </a:rPr>
              <a:t>o</a:t>
            </a:r>
            <a:r>
              <a:rPr sz="1000" spc="-5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In</a:t>
            </a:r>
            <a:r>
              <a:rPr sz="1000" dirty="0">
                <a:latin typeface="Arial"/>
                <a:cs typeface="Arial"/>
              </a:rPr>
              <a:t>c</a:t>
            </a:r>
            <a:r>
              <a:rPr sz="1000" spc="-5" dirty="0">
                <a:latin typeface="Arial"/>
                <a:cs typeface="Arial"/>
              </a:rPr>
              <a:t> pp2</a:t>
            </a:r>
            <a:r>
              <a:rPr sz="1000" spc="-15" dirty="0">
                <a:latin typeface="Arial"/>
                <a:cs typeface="Arial"/>
              </a:rPr>
              <a:t>8</a:t>
            </a:r>
            <a:r>
              <a:rPr sz="1000" spc="-5" dirty="0">
                <a:latin typeface="Arial"/>
                <a:cs typeface="Arial"/>
              </a:rPr>
              <a:t>1.</a:t>
            </a:r>
            <a:endParaRPr sz="1000">
              <a:latin typeface="Arial"/>
              <a:cs typeface="Arial"/>
            </a:endParaRPr>
          </a:p>
          <a:p>
            <a:pPr marL="12700" marR="348615">
              <a:lnSpc>
                <a:spcPct val="100000"/>
              </a:lnSpc>
              <a:spcBef>
                <a:spcPts val="815"/>
              </a:spcBef>
            </a:pPr>
            <a:r>
              <a:rPr sz="1800" dirty="0">
                <a:latin typeface="Arial"/>
                <a:cs typeface="Arial"/>
              </a:rPr>
              <a:t>The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parent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material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can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influence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the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soil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in a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number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of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ways:</a:t>
            </a:r>
            <a:endParaRPr sz="1800">
              <a:latin typeface="Arial"/>
              <a:cs typeface="Arial"/>
            </a:endParaRPr>
          </a:p>
          <a:p>
            <a:pPr marL="217804" indent="-205104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218440" algn="l"/>
              </a:tabLst>
            </a:pPr>
            <a:r>
              <a:rPr sz="1800" dirty="0">
                <a:latin typeface="Arial"/>
                <a:cs typeface="Arial"/>
              </a:rPr>
              <a:t>colour</a:t>
            </a:r>
            <a:endParaRPr sz="1800">
              <a:latin typeface="Arial"/>
              <a:cs typeface="Arial"/>
            </a:endParaRPr>
          </a:p>
          <a:p>
            <a:pPr marL="217804" indent="-205104">
              <a:lnSpc>
                <a:spcPct val="100000"/>
              </a:lnSpc>
              <a:spcBef>
                <a:spcPts val="215"/>
              </a:spcBef>
              <a:buFont typeface="Arial"/>
              <a:buChar char="•"/>
              <a:tabLst>
                <a:tab pos="218440" algn="l"/>
              </a:tabLst>
            </a:pPr>
            <a:r>
              <a:rPr sz="1800" spc="-5" dirty="0">
                <a:latin typeface="Arial"/>
                <a:cs typeface="Arial"/>
              </a:rPr>
              <a:t>t</a:t>
            </a:r>
            <a:r>
              <a:rPr sz="1800" dirty="0">
                <a:latin typeface="Arial"/>
                <a:cs typeface="Arial"/>
              </a:rPr>
              <a:t>ex</a:t>
            </a:r>
            <a:r>
              <a:rPr sz="1800" spc="-5" dirty="0">
                <a:latin typeface="Arial"/>
                <a:cs typeface="Arial"/>
              </a:rPr>
              <a:t>t</a:t>
            </a:r>
            <a:r>
              <a:rPr sz="1800" dirty="0">
                <a:latin typeface="Arial"/>
                <a:cs typeface="Arial"/>
              </a:rPr>
              <a:t>u</a:t>
            </a:r>
            <a:r>
              <a:rPr sz="1800" spc="5" dirty="0">
                <a:latin typeface="Arial"/>
                <a:cs typeface="Arial"/>
              </a:rPr>
              <a:t>r</a:t>
            </a:r>
            <a:r>
              <a:rPr sz="1800" dirty="0">
                <a:latin typeface="Arial"/>
                <a:cs typeface="Arial"/>
              </a:rPr>
              <a:t>e</a:t>
            </a:r>
            <a:endParaRPr sz="1800">
              <a:latin typeface="Arial"/>
              <a:cs typeface="Arial"/>
            </a:endParaRPr>
          </a:p>
          <a:p>
            <a:pPr marL="217804" indent="-205104">
              <a:lnSpc>
                <a:spcPct val="100000"/>
              </a:lnSpc>
              <a:spcBef>
                <a:spcPts val="215"/>
              </a:spcBef>
              <a:buFont typeface="Arial"/>
              <a:buChar char="•"/>
              <a:tabLst>
                <a:tab pos="218440" algn="l"/>
              </a:tabLst>
            </a:pP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t</a:t>
            </a:r>
            <a:r>
              <a:rPr sz="1800" dirty="0">
                <a:latin typeface="Arial"/>
                <a:cs typeface="Arial"/>
              </a:rPr>
              <a:t>ructure</a:t>
            </a:r>
            <a:endParaRPr sz="1800">
              <a:latin typeface="Arial"/>
              <a:cs typeface="Arial"/>
            </a:endParaRPr>
          </a:p>
          <a:p>
            <a:pPr marL="217804" indent="-205104">
              <a:lnSpc>
                <a:spcPct val="100000"/>
              </a:lnSpc>
              <a:spcBef>
                <a:spcPts val="215"/>
              </a:spcBef>
              <a:buFont typeface="Arial"/>
              <a:buChar char="•"/>
              <a:tabLst>
                <a:tab pos="218440" algn="l"/>
              </a:tabLst>
            </a:pPr>
            <a:r>
              <a:rPr sz="1800" dirty="0">
                <a:latin typeface="Arial"/>
                <a:cs typeface="Arial"/>
              </a:rPr>
              <a:t>mineral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composition</a:t>
            </a:r>
            <a:endParaRPr sz="1800">
              <a:latin typeface="Arial"/>
              <a:cs typeface="Arial"/>
            </a:endParaRPr>
          </a:p>
          <a:p>
            <a:pPr marL="217804" indent="-205104">
              <a:lnSpc>
                <a:spcPct val="100000"/>
              </a:lnSpc>
              <a:spcBef>
                <a:spcPts val="210"/>
              </a:spcBef>
              <a:buFont typeface="Arial"/>
              <a:buChar char="•"/>
              <a:tabLst>
                <a:tab pos="218440" algn="l"/>
              </a:tabLst>
            </a:pPr>
            <a:r>
              <a:rPr sz="1800" dirty="0">
                <a:latin typeface="Arial"/>
                <a:cs typeface="Arial"/>
              </a:rPr>
              <a:t>permeability/drainage</a:t>
            </a:r>
            <a:endParaRPr sz="1800">
              <a:latin typeface="Arial"/>
              <a:cs typeface="Arial"/>
            </a:endParaRPr>
          </a:p>
          <a:p>
            <a:pPr marL="12700" marR="6350">
              <a:lnSpc>
                <a:spcPct val="100000"/>
              </a:lnSpc>
              <a:spcBef>
                <a:spcPts val="930"/>
              </a:spcBef>
            </a:pPr>
            <a:r>
              <a:rPr sz="1800" dirty="0">
                <a:latin typeface="Arial"/>
                <a:cs typeface="Arial"/>
              </a:rPr>
              <a:t>This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soil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has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developed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Old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Red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Sandstone </a:t>
            </a:r>
            <a:r>
              <a:rPr sz="1800" spc="-5" dirty="0">
                <a:latin typeface="Arial"/>
                <a:cs typeface="Arial"/>
              </a:rPr>
              <a:t>an</a:t>
            </a:r>
            <a:r>
              <a:rPr sz="1800" dirty="0">
                <a:latin typeface="Arial"/>
                <a:cs typeface="Arial"/>
              </a:rPr>
              <a:t>d</a:t>
            </a:r>
            <a:r>
              <a:rPr sz="1800" spc="-5" dirty="0">
                <a:latin typeface="Arial"/>
                <a:cs typeface="Arial"/>
              </a:rPr>
              <a:t> s</a:t>
            </a:r>
            <a:r>
              <a:rPr sz="1800" dirty="0">
                <a:latin typeface="Arial"/>
                <a:cs typeface="Arial"/>
              </a:rPr>
              <a:t>o</a:t>
            </a:r>
            <a:r>
              <a:rPr sz="1800" spc="-5" dirty="0">
                <a:latin typeface="Arial"/>
                <a:cs typeface="Arial"/>
              </a:rPr>
              <a:t> ha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derive</a:t>
            </a:r>
            <a:r>
              <a:rPr sz="1800" dirty="0">
                <a:latin typeface="Arial"/>
                <a:cs typeface="Arial"/>
              </a:rPr>
              <a:t>d</a:t>
            </a:r>
            <a:r>
              <a:rPr sz="1800" spc="-5" dirty="0">
                <a:latin typeface="Arial"/>
                <a:cs typeface="Arial"/>
              </a:rPr>
              <a:t> it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distinctiv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colou</a:t>
            </a:r>
            <a:r>
              <a:rPr sz="1800" dirty="0">
                <a:latin typeface="Arial"/>
                <a:cs typeface="Arial"/>
              </a:rPr>
              <a:t>r</a:t>
            </a:r>
            <a:r>
              <a:rPr sz="1800" spc="-5" dirty="0">
                <a:latin typeface="Arial"/>
                <a:cs typeface="Arial"/>
              </a:rPr>
              <a:t> from </a:t>
            </a:r>
            <a:r>
              <a:rPr sz="1800" dirty="0">
                <a:latin typeface="Arial"/>
                <a:cs typeface="Arial"/>
              </a:rPr>
              <a:t>its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parent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material.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>
            <a:hlinkClick r:id="rId3" action="ppaction://hlinksldjump"/>
          </p:cNvPr>
          <p:cNvSpPr/>
          <p:nvPr/>
        </p:nvSpPr>
        <p:spPr>
          <a:xfrm>
            <a:off x="8875648" y="6514338"/>
            <a:ext cx="647700" cy="476250"/>
          </a:xfrm>
          <a:custGeom>
            <a:avLst/>
            <a:gdLst/>
            <a:ahLst/>
            <a:cxnLst/>
            <a:rect l="l" t="t" r="r" b="b"/>
            <a:pathLst>
              <a:path w="647700" h="476250">
                <a:moveTo>
                  <a:pt x="0" y="0"/>
                </a:moveTo>
                <a:lnTo>
                  <a:pt x="0" y="476250"/>
                </a:lnTo>
                <a:lnTo>
                  <a:pt x="647700" y="476250"/>
                </a:lnTo>
                <a:lnTo>
                  <a:pt x="647700" y="0"/>
                </a:lnTo>
                <a:lnTo>
                  <a:pt x="0" y="0"/>
                </a:lnTo>
                <a:close/>
              </a:path>
            </a:pathLst>
          </a:custGeom>
          <a:solidFill>
            <a:srgbClr val="99CC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75648" y="6515100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0"/>
                </a:moveTo>
                <a:lnTo>
                  <a:pt x="0" y="0"/>
                </a:lnTo>
                <a:lnTo>
                  <a:pt x="29730" y="29718"/>
                </a:lnTo>
                <a:lnTo>
                  <a:pt x="617994" y="29718"/>
                </a:lnTo>
                <a:lnTo>
                  <a:pt x="647700" y="0"/>
                </a:lnTo>
                <a:close/>
              </a:path>
            </a:pathLst>
          </a:custGeom>
          <a:solidFill>
            <a:srgbClr val="ADD63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875648" y="6515100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30" y="446531"/>
                </a:moveTo>
                <a:lnTo>
                  <a:pt x="29730" y="29718"/>
                </a:lnTo>
                <a:lnTo>
                  <a:pt x="0" y="0"/>
                </a:lnTo>
                <a:lnTo>
                  <a:pt x="0" y="476250"/>
                </a:lnTo>
                <a:lnTo>
                  <a:pt x="29730" y="446531"/>
                </a:lnTo>
                <a:close/>
              </a:path>
            </a:pathLst>
          </a:custGeom>
          <a:solidFill>
            <a:srgbClr val="C2E1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875648" y="6961631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29718"/>
                </a:moveTo>
                <a:lnTo>
                  <a:pt x="617994" y="0"/>
                </a:lnTo>
                <a:lnTo>
                  <a:pt x="29730" y="0"/>
                </a:lnTo>
                <a:lnTo>
                  <a:pt x="0" y="29718"/>
                </a:lnTo>
                <a:lnTo>
                  <a:pt x="647700" y="29718"/>
                </a:lnTo>
                <a:close/>
              </a:path>
            </a:pathLst>
          </a:custGeom>
          <a:solidFill>
            <a:srgbClr val="7BA4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493643" y="6515100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05" y="476250"/>
                </a:moveTo>
                <a:lnTo>
                  <a:pt x="29705" y="0"/>
                </a:lnTo>
                <a:lnTo>
                  <a:pt x="0" y="29718"/>
                </a:lnTo>
                <a:lnTo>
                  <a:pt x="0" y="446531"/>
                </a:lnTo>
                <a:lnTo>
                  <a:pt x="29705" y="476250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>
            <a:hlinkClick r:id="rId3" action="ppaction://hlinksldjump"/>
          </p:cNvPr>
          <p:cNvSpPr/>
          <p:nvPr/>
        </p:nvSpPr>
        <p:spPr>
          <a:xfrm>
            <a:off x="9125598" y="6604254"/>
            <a:ext cx="223520" cy="297180"/>
          </a:xfrm>
          <a:custGeom>
            <a:avLst/>
            <a:gdLst/>
            <a:ahLst/>
            <a:cxnLst/>
            <a:rect l="l" t="t" r="r" b="b"/>
            <a:pathLst>
              <a:path w="223520" h="297179">
                <a:moveTo>
                  <a:pt x="223253" y="297179"/>
                </a:moveTo>
                <a:lnTo>
                  <a:pt x="223253" y="0"/>
                </a:lnTo>
                <a:lnTo>
                  <a:pt x="0" y="148590"/>
                </a:lnTo>
                <a:lnTo>
                  <a:pt x="223253" y="297179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>
            <a:hlinkClick r:id="rId3" action="ppaction://hlinksldjump"/>
          </p:cNvPr>
          <p:cNvSpPr/>
          <p:nvPr/>
        </p:nvSpPr>
        <p:spPr>
          <a:xfrm>
            <a:off x="9068816" y="6603492"/>
            <a:ext cx="0" cy="298450"/>
          </a:xfrm>
          <a:custGeom>
            <a:avLst/>
            <a:gdLst/>
            <a:ahLst/>
            <a:cxnLst/>
            <a:rect l="l" t="t" r="r" b="b"/>
            <a:pathLst>
              <a:path h="298450">
                <a:moveTo>
                  <a:pt x="0" y="0"/>
                </a:moveTo>
                <a:lnTo>
                  <a:pt x="0" y="297942"/>
                </a:lnTo>
              </a:path>
            </a:pathLst>
          </a:custGeom>
          <a:ln w="38609">
            <a:solidFill>
              <a:srgbClr val="5D7B01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43469" y="1905761"/>
            <a:ext cx="3543294" cy="47533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6453" rIns="0" bIns="0" rtlCol="0">
            <a:spAutoFit/>
          </a:bodyPr>
          <a:lstStyle/>
          <a:p>
            <a:pPr marL="2685415">
              <a:lnSpc>
                <a:spcPct val="100000"/>
              </a:lnSpc>
            </a:pPr>
            <a:r>
              <a:rPr spc="-25" dirty="0"/>
              <a:t>Climate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067433" y="1934717"/>
            <a:ext cx="4152900" cy="4680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73355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Thi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i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probabl</a:t>
            </a:r>
            <a:r>
              <a:rPr sz="1800" dirty="0">
                <a:latin typeface="Arial"/>
                <a:cs typeface="Arial"/>
              </a:rPr>
              <a:t>y</a:t>
            </a:r>
            <a:r>
              <a:rPr sz="1800" spc="-5" dirty="0">
                <a:latin typeface="Arial"/>
                <a:cs typeface="Arial"/>
              </a:rPr>
              <a:t> th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mos</a:t>
            </a:r>
            <a:r>
              <a:rPr sz="1800" dirty="0">
                <a:latin typeface="Arial"/>
                <a:cs typeface="Arial"/>
              </a:rPr>
              <a:t>t</a:t>
            </a:r>
            <a:r>
              <a:rPr sz="1800" spc="-5" dirty="0">
                <a:latin typeface="Arial"/>
                <a:cs typeface="Arial"/>
              </a:rPr>
              <a:t> important facto</a:t>
            </a:r>
            <a:r>
              <a:rPr sz="1800" dirty="0">
                <a:latin typeface="Arial"/>
                <a:cs typeface="Arial"/>
              </a:rPr>
              <a:t>r</a:t>
            </a:r>
            <a:r>
              <a:rPr sz="1800" spc="-5" dirty="0">
                <a:latin typeface="Arial"/>
                <a:cs typeface="Arial"/>
              </a:rPr>
              <a:t> (soil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produce</a:t>
            </a:r>
            <a:r>
              <a:rPr sz="1800" dirty="0">
                <a:latin typeface="Arial"/>
                <a:cs typeface="Arial"/>
              </a:rPr>
              <a:t>d</a:t>
            </a:r>
            <a:r>
              <a:rPr sz="1800" spc="-5" dirty="0">
                <a:latin typeface="Arial"/>
                <a:cs typeface="Arial"/>
              </a:rPr>
              <a:t> fro</a:t>
            </a:r>
            <a:r>
              <a:rPr sz="1800" dirty="0">
                <a:latin typeface="Arial"/>
                <a:cs typeface="Arial"/>
              </a:rPr>
              <a:t>m</a:t>
            </a:r>
            <a:r>
              <a:rPr sz="1800" spc="-5" dirty="0">
                <a:latin typeface="Arial"/>
                <a:cs typeface="Arial"/>
              </a:rPr>
              <a:t> th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same paren</a:t>
            </a:r>
            <a:r>
              <a:rPr sz="1800" dirty="0">
                <a:latin typeface="Arial"/>
                <a:cs typeface="Arial"/>
              </a:rPr>
              <a:t>t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materia</a:t>
            </a:r>
            <a:r>
              <a:rPr sz="1800" dirty="0">
                <a:latin typeface="Arial"/>
                <a:cs typeface="Arial"/>
              </a:rPr>
              <a:t>l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unde</a:t>
            </a:r>
            <a:r>
              <a:rPr sz="1800" dirty="0">
                <a:latin typeface="Arial"/>
                <a:cs typeface="Arial"/>
              </a:rPr>
              <a:t>r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differen</a:t>
            </a:r>
            <a:r>
              <a:rPr sz="1800" dirty="0">
                <a:latin typeface="Arial"/>
                <a:cs typeface="Arial"/>
              </a:rPr>
              <a:t>t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climates contrast)</a:t>
            </a:r>
            <a:r>
              <a:rPr sz="1800" dirty="0">
                <a:latin typeface="Arial"/>
                <a:cs typeface="Arial"/>
              </a:rPr>
              <a:t>.</a:t>
            </a:r>
            <a:r>
              <a:rPr sz="1800" spc="-5" dirty="0">
                <a:latin typeface="Arial"/>
                <a:cs typeface="Arial"/>
              </a:rPr>
              <a:t> Climat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govern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th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rat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and typ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o</a:t>
            </a:r>
            <a:r>
              <a:rPr sz="1800" dirty="0">
                <a:latin typeface="Arial"/>
                <a:cs typeface="Arial"/>
              </a:rPr>
              <a:t>f</a:t>
            </a:r>
            <a:r>
              <a:rPr sz="1800" spc="-5" dirty="0">
                <a:latin typeface="Arial"/>
                <a:cs typeface="Arial"/>
              </a:rPr>
              <a:t> soi</a:t>
            </a:r>
            <a:r>
              <a:rPr sz="1800" dirty="0">
                <a:latin typeface="Arial"/>
                <a:cs typeface="Arial"/>
              </a:rPr>
              <a:t>l</a:t>
            </a:r>
            <a:r>
              <a:rPr sz="1800" spc="-5" dirty="0">
                <a:latin typeface="Arial"/>
                <a:cs typeface="Arial"/>
              </a:rPr>
              <a:t> formatio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 an</a:t>
            </a:r>
            <a:r>
              <a:rPr sz="1800" dirty="0">
                <a:latin typeface="Arial"/>
                <a:cs typeface="Arial"/>
              </a:rPr>
              <a:t>d</a:t>
            </a:r>
            <a:r>
              <a:rPr sz="1800" spc="-5" dirty="0">
                <a:latin typeface="Arial"/>
                <a:cs typeface="Arial"/>
              </a:rPr>
              <a:t> i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als</a:t>
            </a:r>
            <a:r>
              <a:rPr sz="1800" dirty="0">
                <a:latin typeface="Arial"/>
                <a:cs typeface="Arial"/>
              </a:rPr>
              <a:t>o</a:t>
            </a:r>
            <a:r>
              <a:rPr sz="1800" spc="-5" dirty="0">
                <a:latin typeface="Arial"/>
                <a:cs typeface="Arial"/>
              </a:rPr>
              <a:t> the mai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 determinan</a:t>
            </a:r>
            <a:r>
              <a:rPr sz="1800" dirty="0">
                <a:latin typeface="Arial"/>
                <a:cs typeface="Arial"/>
              </a:rPr>
              <a:t>t</a:t>
            </a:r>
            <a:r>
              <a:rPr sz="1800" spc="-5" dirty="0">
                <a:latin typeface="Arial"/>
                <a:cs typeface="Arial"/>
              </a:rPr>
              <a:t> o</a:t>
            </a:r>
            <a:r>
              <a:rPr sz="1800" dirty="0">
                <a:latin typeface="Arial"/>
                <a:cs typeface="Arial"/>
              </a:rPr>
              <a:t>f</a:t>
            </a:r>
            <a:r>
              <a:rPr sz="1800" spc="-5" dirty="0">
                <a:latin typeface="Arial"/>
                <a:cs typeface="Arial"/>
              </a:rPr>
              <a:t> vegetation </a:t>
            </a:r>
            <a:r>
              <a:rPr sz="1800" dirty="0">
                <a:latin typeface="Arial"/>
                <a:cs typeface="Arial"/>
              </a:rPr>
              <a:t>distribution.</a:t>
            </a:r>
            <a:endParaRPr sz="1800">
              <a:latin typeface="Arial"/>
              <a:cs typeface="Arial"/>
            </a:endParaRPr>
          </a:p>
          <a:p>
            <a:pPr marL="12700" marR="6350">
              <a:lnSpc>
                <a:spcPct val="100000"/>
              </a:lnSpc>
              <a:spcBef>
                <a:spcPts val="1085"/>
              </a:spcBef>
            </a:pPr>
            <a:r>
              <a:rPr sz="1800" dirty="0">
                <a:latin typeface="Arial"/>
                <a:cs typeface="Arial"/>
              </a:rPr>
              <a:t>Soil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climate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has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two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major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components; </a:t>
            </a:r>
            <a:r>
              <a:rPr sz="1800" spc="-5" dirty="0">
                <a:latin typeface="Arial"/>
                <a:cs typeface="Arial"/>
              </a:rPr>
              <a:t>moistur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(precipitation</a:t>
            </a:r>
            <a:r>
              <a:rPr sz="1800" dirty="0">
                <a:latin typeface="Arial"/>
                <a:cs typeface="Arial"/>
              </a:rPr>
              <a:t>)</a:t>
            </a:r>
            <a:r>
              <a:rPr sz="1800" spc="-5" dirty="0">
                <a:latin typeface="Arial"/>
                <a:cs typeface="Arial"/>
              </a:rPr>
              <a:t> an</a:t>
            </a:r>
            <a:r>
              <a:rPr sz="1800" dirty="0">
                <a:latin typeface="Arial"/>
                <a:cs typeface="Arial"/>
              </a:rPr>
              <a:t>d</a:t>
            </a:r>
            <a:r>
              <a:rPr sz="1800" spc="-5" dirty="0">
                <a:latin typeface="Arial"/>
                <a:cs typeface="Arial"/>
              </a:rPr>
              <a:t> temperature, influencin</a:t>
            </a:r>
            <a:r>
              <a:rPr sz="1800" dirty="0">
                <a:latin typeface="Arial"/>
                <a:cs typeface="Arial"/>
              </a:rPr>
              <a:t>g</a:t>
            </a:r>
            <a:r>
              <a:rPr sz="1800" spc="-5" dirty="0">
                <a:latin typeface="Arial"/>
                <a:cs typeface="Arial"/>
              </a:rPr>
              <a:t> evaporation</a:t>
            </a:r>
            <a:r>
              <a:rPr sz="1800" dirty="0">
                <a:latin typeface="Arial"/>
                <a:cs typeface="Arial"/>
              </a:rPr>
              <a:t>. </a:t>
            </a:r>
            <a:r>
              <a:rPr sz="1800" spc="-5" dirty="0">
                <a:latin typeface="Arial"/>
                <a:cs typeface="Arial"/>
              </a:rPr>
              <a:t> When precipitatio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 exceed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evaporation, </a:t>
            </a:r>
            <a:r>
              <a:rPr sz="1800" dirty="0">
                <a:latin typeface="Arial"/>
                <a:cs typeface="Arial"/>
              </a:rPr>
              <a:t>leaching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of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the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soil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will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occur.</a:t>
            </a:r>
            <a:endParaRPr sz="1800">
              <a:latin typeface="Arial"/>
              <a:cs typeface="Arial"/>
            </a:endParaRPr>
          </a:p>
          <a:p>
            <a:pPr marL="12700" marR="43180">
              <a:lnSpc>
                <a:spcPct val="100000"/>
              </a:lnSpc>
              <a:spcBef>
                <a:spcPts val="1090"/>
              </a:spcBef>
            </a:pPr>
            <a:r>
              <a:rPr sz="1800" spc="-5" dirty="0">
                <a:latin typeface="Arial"/>
                <a:cs typeface="Arial"/>
              </a:rPr>
              <a:t>Temperatur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determine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th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rat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of </a:t>
            </a:r>
            <a:r>
              <a:rPr sz="1800" dirty="0">
                <a:latin typeface="Arial"/>
                <a:cs typeface="Arial"/>
              </a:rPr>
              <a:t>reactions;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chemical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and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biological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decay and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so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has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influence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weathering and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humification.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75648" y="6515100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0"/>
                </a:moveTo>
                <a:lnTo>
                  <a:pt x="0" y="0"/>
                </a:lnTo>
                <a:lnTo>
                  <a:pt x="29730" y="29718"/>
                </a:lnTo>
                <a:lnTo>
                  <a:pt x="617994" y="29718"/>
                </a:lnTo>
                <a:lnTo>
                  <a:pt x="647700" y="0"/>
                </a:lnTo>
                <a:close/>
              </a:path>
            </a:pathLst>
          </a:custGeom>
          <a:solidFill>
            <a:srgbClr val="ADD63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875648" y="6515100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30" y="446531"/>
                </a:moveTo>
                <a:lnTo>
                  <a:pt x="29730" y="29718"/>
                </a:lnTo>
                <a:lnTo>
                  <a:pt x="0" y="0"/>
                </a:lnTo>
                <a:lnTo>
                  <a:pt x="0" y="476250"/>
                </a:lnTo>
                <a:lnTo>
                  <a:pt x="29730" y="446531"/>
                </a:lnTo>
                <a:close/>
              </a:path>
            </a:pathLst>
          </a:custGeom>
          <a:solidFill>
            <a:srgbClr val="C2E1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875648" y="6961631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29718"/>
                </a:moveTo>
                <a:lnTo>
                  <a:pt x="617994" y="0"/>
                </a:lnTo>
                <a:lnTo>
                  <a:pt x="29730" y="0"/>
                </a:lnTo>
                <a:lnTo>
                  <a:pt x="0" y="29718"/>
                </a:lnTo>
                <a:lnTo>
                  <a:pt x="647700" y="29718"/>
                </a:lnTo>
                <a:close/>
              </a:path>
            </a:pathLst>
          </a:custGeom>
          <a:solidFill>
            <a:srgbClr val="7BA4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493643" y="6515100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05" y="476250"/>
                </a:moveTo>
                <a:lnTo>
                  <a:pt x="29705" y="0"/>
                </a:lnTo>
                <a:lnTo>
                  <a:pt x="0" y="29718"/>
                </a:lnTo>
                <a:lnTo>
                  <a:pt x="0" y="446531"/>
                </a:lnTo>
                <a:lnTo>
                  <a:pt x="29705" y="476250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5">
            <a:hlinkClick r:id="rId3" action="ppaction://hlinksldjump"/>
          </p:cNvPr>
          <p:cNvSpPr/>
          <p:nvPr/>
        </p:nvSpPr>
        <p:spPr>
          <a:xfrm>
            <a:off x="8875648" y="6514338"/>
            <a:ext cx="647700" cy="476250"/>
          </a:xfrm>
          <a:custGeom>
            <a:avLst/>
            <a:gdLst/>
            <a:ahLst/>
            <a:cxnLst/>
            <a:rect l="l" t="t" r="r" b="b"/>
            <a:pathLst>
              <a:path w="647700" h="476250">
                <a:moveTo>
                  <a:pt x="0" y="0"/>
                </a:moveTo>
                <a:lnTo>
                  <a:pt x="0" y="476250"/>
                </a:lnTo>
                <a:lnTo>
                  <a:pt x="647700" y="476250"/>
                </a:lnTo>
                <a:lnTo>
                  <a:pt x="647700" y="0"/>
                </a:lnTo>
                <a:lnTo>
                  <a:pt x="0" y="0"/>
                </a:lnTo>
                <a:close/>
              </a:path>
            </a:pathLst>
          </a:custGeom>
          <a:solidFill>
            <a:srgbClr val="99CC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0">
            <a:hlinkClick r:id="rId3" action="ppaction://hlinksldjump"/>
          </p:cNvPr>
          <p:cNvSpPr/>
          <p:nvPr/>
        </p:nvSpPr>
        <p:spPr>
          <a:xfrm>
            <a:off x="9125598" y="6604254"/>
            <a:ext cx="223520" cy="297180"/>
          </a:xfrm>
          <a:custGeom>
            <a:avLst/>
            <a:gdLst/>
            <a:ahLst/>
            <a:cxnLst/>
            <a:rect l="l" t="t" r="r" b="b"/>
            <a:pathLst>
              <a:path w="223520" h="297179">
                <a:moveTo>
                  <a:pt x="223253" y="297179"/>
                </a:moveTo>
                <a:lnTo>
                  <a:pt x="223253" y="0"/>
                </a:lnTo>
                <a:lnTo>
                  <a:pt x="0" y="148590"/>
                </a:lnTo>
                <a:lnTo>
                  <a:pt x="223253" y="297179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1">
            <a:hlinkClick r:id="rId3" action="ppaction://hlinksldjump"/>
          </p:cNvPr>
          <p:cNvSpPr/>
          <p:nvPr/>
        </p:nvSpPr>
        <p:spPr>
          <a:xfrm>
            <a:off x="9068816" y="6603492"/>
            <a:ext cx="0" cy="298450"/>
          </a:xfrm>
          <a:custGeom>
            <a:avLst/>
            <a:gdLst/>
            <a:ahLst/>
            <a:cxnLst/>
            <a:rect l="l" t="t" r="r" b="b"/>
            <a:pathLst>
              <a:path h="298450">
                <a:moveTo>
                  <a:pt x="0" y="0"/>
                </a:moveTo>
                <a:lnTo>
                  <a:pt x="0" y="297942"/>
                </a:lnTo>
              </a:path>
            </a:pathLst>
          </a:custGeom>
          <a:ln w="38609">
            <a:solidFill>
              <a:srgbClr val="5D7B01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70990" marR="6350" indent="-1483995">
              <a:lnSpc>
                <a:spcPct val="80000"/>
              </a:lnSpc>
            </a:pPr>
            <a:r>
              <a:rPr sz="4000" dirty="0"/>
              <a:t>Organisms</a:t>
            </a:r>
            <a:r>
              <a:rPr sz="4000" spc="-5" dirty="0"/>
              <a:t> </a:t>
            </a:r>
            <a:r>
              <a:rPr sz="4000" dirty="0"/>
              <a:t>:</a:t>
            </a:r>
            <a:r>
              <a:rPr sz="4000" spc="-5" dirty="0"/>
              <a:t> </a:t>
            </a:r>
            <a:r>
              <a:rPr sz="4000" dirty="0"/>
              <a:t>vegetation,</a:t>
            </a:r>
            <a:r>
              <a:rPr sz="4000" spc="-5" dirty="0"/>
              <a:t> </a:t>
            </a:r>
            <a:r>
              <a:rPr sz="4000" dirty="0"/>
              <a:t>fauna </a:t>
            </a:r>
            <a:r>
              <a:rPr sz="4000" spc="-5" dirty="0"/>
              <a:t>an</a:t>
            </a:r>
            <a:r>
              <a:rPr sz="4000" dirty="0"/>
              <a:t>d</a:t>
            </a:r>
            <a:r>
              <a:rPr sz="4000" spc="-5" dirty="0"/>
              <a:t> soi</a:t>
            </a:r>
            <a:r>
              <a:rPr sz="4000" dirty="0"/>
              <a:t>l</a:t>
            </a:r>
            <a:r>
              <a:rPr sz="4000" spc="-5" dirty="0"/>
              <a:t> microbes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7140581" y="3649217"/>
            <a:ext cx="2527553" cy="33688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98689" y="6541769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0"/>
                </a:moveTo>
                <a:lnTo>
                  <a:pt x="0" y="0"/>
                </a:lnTo>
                <a:lnTo>
                  <a:pt x="29718" y="29718"/>
                </a:lnTo>
                <a:lnTo>
                  <a:pt x="617982" y="29718"/>
                </a:lnTo>
                <a:lnTo>
                  <a:pt x="647700" y="0"/>
                </a:lnTo>
                <a:close/>
              </a:path>
            </a:pathLst>
          </a:custGeom>
          <a:solidFill>
            <a:srgbClr val="ADD63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98689" y="6541769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4" h="476250">
                <a:moveTo>
                  <a:pt x="29718" y="446531"/>
                </a:moveTo>
                <a:lnTo>
                  <a:pt x="29718" y="29718"/>
                </a:lnTo>
                <a:lnTo>
                  <a:pt x="0" y="0"/>
                </a:lnTo>
                <a:lnTo>
                  <a:pt x="0" y="476250"/>
                </a:lnTo>
                <a:lnTo>
                  <a:pt x="29718" y="446531"/>
                </a:lnTo>
                <a:close/>
              </a:path>
            </a:pathLst>
          </a:custGeom>
          <a:solidFill>
            <a:srgbClr val="C2E1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98689" y="6988302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29718"/>
                </a:moveTo>
                <a:lnTo>
                  <a:pt x="617982" y="0"/>
                </a:lnTo>
                <a:lnTo>
                  <a:pt x="29718" y="0"/>
                </a:lnTo>
                <a:lnTo>
                  <a:pt x="0" y="29718"/>
                </a:lnTo>
                <a:lnTo>
                  <a:pt x="647700" y="29718"/>
                </a:lnTo>
                <a:close/>
              </a:path>
            </a:pathLst>
          </a:custGeom>
          <a:solidFill>
            <a:srgbClr val="7BA4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716671" y="6541769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4" h="476250">
                <a:moveTo>
                  <a:pt x="29718" y="476250"/>
                </a:moveTo>
                <a:lnTo>
                  <a:pt x="29718" y="0"/>
                </a:lnTo>
                <a:lnTo>
                  <a:pt x="0" y="29718"/>
                </a:lnTo>
                <a:lnTo>
                  <a:pt x="0" y="446531"/>
                </a:lnTo>
                <a:lnTo>
                  <a:pt x="29718" y="476250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54665" y="1641347"/>
            <a:ext cx="3471671" cy="4800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562989" y="1585467"/>
            <a:ext cx="4917440" cy="541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sz="1700" spc="-10" dirty="0">
                <a:latin typeface="Arial"/>
                <a:cs typeface="Arial"/>
              </a:rPr>
              <a:t>Organisms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influencing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soil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development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range  form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microscopic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bacte</a:t>
            </a:r>
            <a:r>
              <a:rPr sz="1700" spc="-15" dirty="0">
                <a:latin typeface="Arial"/>
                <a:cs typeface="Arial"/>
              </a:rPr>
              <a:t>r</a:t>
            </a:r>
            <a:r>
              <a:rPr sz="1700" spc="-10" dirty="0">
                <a:latin typeface="Arial"/>
                <a:cs typeface="Arial"/>
              </a:rPr>
              <a:t>ia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to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large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animals including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man.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Micro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</a:t>
            </a:r>
            <a:r>
              <a:rPr sz="1700" spc="-5" dirty="0">
                <a:latin typeface="Arial"/>
                <a:cs typeface="Arial"/>
              </a:rPr>
              <a:t>r</a:t>
            </a:r>
            <a:r>
              <a:rPr sz="1700" spc="-10" dirty="0">
                <a:latin typeface="Arial"/>
                <a:cs typeface="Arial"/>
              </a:rPr>
              <a:t>ganisms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such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bacteria and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f</a:t>
            </a:r>
            <a:r>
              <a:rPr sz="1700" spc="-10" dirty="0">
                <a:latin typeface="Arial"/>
                <a:cs typeface="Arial"/>
              </a:rPr>
              <a:t>u</a:t>
            </a:r>
            <a:r>
              <a:rPr sz="1700" spc="-5" dirty="0">
                <a:latin typeface="Arial"/>
                <a:cs typeface="Arial"/>
              </a:rPr>
              <a:t>n</a:t>
            </a:r>
            <a:r>
              <a:rPr sz="1700" spc="-15" dirty="0">
                <a:latin typeface="Arial"/>
                <a:cs typeface="Arial"/>
              </a:rPr>
              <a:t>g</a:t>
            </a:r>
            <a:r>
              <a:rPr sz="1700" spc="-5" dirty="0">
                <a:latin typeface="Arial"/>
                <a:cs typeface="Arial"/>
              </a:rPr>
              <a:t>i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assist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t</a:t>
            </a:r>
            <a:r>
              <a:rPr sz="1700" spc="-10" dirty="0">
                <a:latin typeface="Arial"/>
                <a:cs typeface="Arial"/>
              </a:rPr>
              <a:t>he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de</a:t>
            </a:r>
            <a:r>
              <a:rPr sz="1700" spc="-5" dirty="0">
                <a:latin typeface="Arial"/>
                <a:cs typeface="Arial"/>
              </a:rPr>
              <a:t>c</a:t>
            </a:r>
            <a:r>
              <a:rPr sz="1700" spc="-15" dirty="0">
                <a:latin typeface="Arial"/>
                <a:cs typeface="Arial"/>
              </a:rPr>
              <a:t>o</a:t>
            </a:r>
            <a:r>
              <a:rPr sz="1700" spc="-10" dirty="0">
                <a:latin typeface="Arial"/>
                <a:cs typeface="Arial"/>
              </a:rPr>
              <a:t>mposit</a:t>
            </a:r>
            <a:r>
              <a:rPr sz="1700" dirty="0">
                <a:latin typeface="Arial"/>
                <a:cs typeface="Arial"/>
              </a:rPr>
              <a:t>i</a:t>
            </a:r>
            <a:r>
              <a:rPr sz="1700" spc="-10" dirty="0">
                <a:latin typeface="Arial"/>
                <a:cs typeface="Arial"/>
              </a:rPr>
              <a:t>on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of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p</a:t>
            </a:r>
            <a:r>
              <a:rPr sz="1700" dirty="0">
                <a:latin typeface="Arial"/>
                <a:cs typeface="Arial"/>
              </a:rPr>
              <a:t>l</a:t>
            </a:r>
            <a:r>
              <a:rPr sz="1700" spc="-10" dirty="0">
                <a:latin typeface="Arial"/>
                <a:cs typeface="Arial"/>
              </a:rPr>
              <a:t>ant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litter. This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litter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is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mixed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in</a:t>
            </a:r>
            <a:r>
              <a:rPr sz="1700" dirty="0">
                <a:latin typeface="Arial"/>
                <a:cs typeface="Arial"/>
              </a:rPr>
              <a:t>t</a:t>
            </a:r>
            <a:r>
              <a:rPr sz="1700" spc="-10" dirty="0">
                <a:latin typeface="Arial"/>
                <a:cs typeface="Arial"/>
              </a:rPr>
              <a:t>o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t</a:t>
            </a:r>
            <a:r>
              <a:rPr sz="1700" spc="-10" dirty="0">
                <a:latin typeface="Arial"/>
                <a:cs typeface="Arial"/>
              </a:rPr>
              <a:t>he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s</a:t>
            </a:r>
            <a:r>
              <a:rPr sz="1700" spc="-15" dirty="0">
                <a:latin typeface="Arial"/>
                <a:cs typeface="Arial"/>
              </a:rPr>
              <a:t>o</a:t>
            </a:r>
            <a:r>
              <a:rPr sz="1700" spc="-5" dirty="0">
                <a:latin typeface="Arial"/>
                <a:cs typeface="Arial"/>
              </a:rPr>
              <a:t>il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by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ma</a:t>
            </a:r>
            <a:r>
              <a:rPr sz="1700" spc="-5" dirty="0">
                <a:latin typeface="Arial"/>
                <a:cs typeface="Arial"/>
              </a:rPr>
              <a:t>c</a:t>
            </a:r>
            <a:r>
              <a:rPr sz="1700" spc="-15" dirty="0">
                <a:latin typeface="Arial"/>
                <a:cs typeface="Arial"/>
              </a:rPr>
              <a:t>r</a:t>
            </a:r>
            <a:r>
              <a:rPr sz="1700" spc="-10" dirty="0">
                <a:latin typeface="Arial"/>
                <a:cs typeface="Arial"/>
              </a:rPr>
              <a:t>o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org</a:t>
            </a:r>
            <a:r>
              <a:rPr sz="1700" spc="-5" dirty="0">
                <a:latin typeface="Arial"/>
                <a:cs typeface="Arial"/>
              </a:rPr>
              <a:t>a</a:t>
            </a:r>
            <a:r>
              <a:rPr sz="1700" spc="-10" dirty="0">
                <a:latin typeface="Arial"/>
                <a:cs typeface="Arial"/>
              </a:rPr>
              <a:t>nisms (soil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animals)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such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worms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and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beetles.</a:t>
            </a:r>
            <a:endParaRPr sz="1700">
              <a:latin typeface="Arial"/>
              <a:cs typeface="Arial"/>
            </a:endParaRPr>
          </a:p>
          <a:p>
            <a:pPr marL="71120" marR="114935">
              <a:lnSpc>
                <a:spcPct val="100000"/>
              </a:lnSpc>
              <a:spcBef>
                <a:spcPts val="810"/>
              </a:spcBef>
            </a:pPr>
            <a:r>
              <a:rPr sz="1700" spc="-10" dirty="0">
                <a:latin typeface="Arial"/>
                <a:cs typeface="Arial"/>
              </a:rPr>
              <a:t>Soil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horizons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are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less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disti</a:t>
            </a:r>
            <a:r>
              <a:rPr sz="1700" spc="-15" dirty="0">
                <a:latin typeface="Arial"/>
                <a:cs typeface="Arial"/>
              </a:rPr>
              <a:t>n</a:t>
            </a:r>
            <a:r>
              <a:rPr sz="1700" spc="-10" dirty="0">
                <a:latin typeface="Arial"/>
                <a:cs typeface="Arial"/>
              </a:rPr>
              <a:t>ct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when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there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is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much</a:t>
            </a:r>
            <a:r>
              <a:rPr sz="1700" spc="-10" dirty="0">
                <a:latin typeface="Arial"/>
                <a:cs typeface="Arial"/>
              </a:rPr>
              <a:t> soil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organism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activity.</a:t>
            </a:r>
            <a:endParaRPr sz="1700">
              <a:latin typeface="Arial"/>
              <a:cs typeface="Arial"/>
            </a:endParaRPr>
          </a:p>
          <a:p>
            <a:pPr marL="83185" marR="2587625">
              <a:lnSpc>
                <a:spcPct val="100000"/>
              </a:lnSpc>
              <a:spcBef>
                <a:spcPts val="1025"/>
              </a:spcBef>
            </a:pPr>
            <a:r>
              <a:rPr sz="1700" spc="-10" dirty="0">
                <a:latin typeface="Arial"/>
                <a:cs typeface="Arial"/>
              </a:rPr>
              <a:t>Higher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plants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influence the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soil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in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many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ways. The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nat</a:t>
            </a:r>
            <a:r>
              <a:rPr sz="1700" spc="-15" dirty="0">
                <a:latin typeface="Arial"/>
                <a:cs typeface="Arial"/>
              </a:rPr>
              <a:t>u</a:t>
            </a:r>
            <a:r>
              <a:rPr sz="1700" spc="-10" dirty="0">
                <a:latin typeface="Arial"/>
                <a:cs typeface="Arial"/>
              </a:rPr>
              <a:t>re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o</a:t>
            </a:r>
            <a:r>
              <a:rPr sz="1700" spc="-5" dirty="0">
                <a:latin typeface="Arial"/>
                <a:cs typeface="Arial"/>
              </a:rPr>
              <a:t>f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the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</a:t>
            </a:r>
            <a:r>
              <a:rPr sz="1700" spc="-15" dirty="0">
                <a:latin typeface="Arial"/>
                <a:cs typeface="Arial"/>
              </a:rPr>
              <a:t>o</a:t>
            </a:r>
            <a:r>
              <a:rPr sz="1700" spc="-5" dirty="0">
                <a:latin typeface="Arial"/>
                <a:cs typeface="Arial"/>
              </a:rPr>
              <a:t>il</a:t>
            </a:r>
            <a:r>
              <a:rPr sz="1700" spc="-10" dirty="0">
                <a:latin typeface="Arial"/>
                <a:cs typeface="Arial"/>
              </a:rPr>
              <a:t> humus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is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determined by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the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vegetation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cover and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resultant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litter inputs.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Roots contribute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dead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roots to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the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soil,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bind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soil particles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together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and can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redistribute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and compress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soil.</a:t>
            </a:r>
            <a:endParaRPr sz="1700">
              <a:latin typeface="Arial"/>
              <a:cs typeface="Arial"/>
            </a:endParaRPr>
          </a:p>
        </p:txBody>
      </p:sp>
      <p:sp>
        <p:nvSpPr>
          <p:cNvPr id="13" name="object 5">
            <a:hlinkClick r:id="rId4" action="ppaction://hlinksldjump"/>
          </p:cNvPr>
          <p:cNvSpPr/>
          <p:nvPr/>
        </p:nvSpPr>
        <p:spPr>
          <a:xfrm>
            <a:off x="1079500" y="6514338"/>
            <a:ext cx="647700" cy="476250"/>
          </a:xfrm>
          <a:custGeom>
            <a:avLst/>
            <a:gdLst/>
            <a:ahLst/>
            <a:cxnLst/>
            <a:rect l="l" t="t" r="r" b="b"/>
            <a:pathLst>
              <a:path w="647700" h="476250">
                <a:moveTo>
                  <a:pt x="0" y="0"/>
                </a:moveTo>
                <a:lnTo>
                  <a:pt x="0" y="476250"/>
                </a:lnTo>
                <a:lnTo>
                  <a:pt x="647700" y="476250"/>
                </a:lnTo>
                <a:lnTo>
                  <a:pt x="647700" y="0"/>
                </a:lnTo>
                <a:lnTo>
                  <a:pt x="0" y="0"/>
                </a:lnTo>
                <a:close/>
              </a:path>
            </a:pathLst>
          </a:custGeom>
          <a:solidFill>
            <a:srgbClr val="99CC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0">
            <a:hlinkClick r:id="rId4" action="ppaction://hlinksldjump"/>
          </p:cNvPr>
          <p:cNvSpPr/>
          <p:nvPr/>
        </p:nvSpPr>
        <p:spPr>
          <a:xfrm>
            <a:off x="1329450" y="6604254"/>
            <a:ext cx="223520" cy="297180"/>
          </a:xfrm>
          <a:custGeom>
            <a:avLst/>
            <a:gdLst/>
            <a:ahLst/>
            <a:cxnLst/>
            <a:rect l="l" t="t" r="r" b="b"/>
            <a:pathLst>
              <a:path w="223520" h="297179">
                <a:moveTo>
                  <a:pt x="223253" y="297179"/>
                </a:moveTo>
                <a:lnTo>
                  <a:pt x="223253" y="0"/>
                </a:lnTo>
                <a:lnTo>
                  <a:pt x="0" y="148590"/>
                </a:lnTo>
                <a:lnTo>
                  <a:pt x="223253" y="297179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1">
            <a:hlinkClick r:id="rId4" action="ppaction://hlinksldjump"/>
          </p:cNvPr>
          <p:cNvSpPr/>
          <p:nvPr/>
        </p:nvSpPr>
        <p:spPr>
          <a:xfrm>
            <a:off x="1272668" y="6603492"/>
            <a:ext cx="0" cy="298450"/>
          </a:xfrm>
          <a:custGeom>
            <a:avLst/>
            <a:gdLst/>
            <a:ahLst/>
            <a:cxnLst/>
            <a:rect l="l" t="t" r="r" b="b"/>
            <a:pathLst>
              <a:path h="298450">
                <a:moveTo>
                  <a:pt x="0" y="0"/>
                </a:moveTo>
                <a:lnTo>
                  <a:pt x="0" y="297942"/>
                </a:lnTo>
              </a:path>
            </a:pathLst>
          </a:custGeom>
          <a:ln w="38609">
            <a:solidFill>
              <a:srgbClr val="5D7B01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20858" y="569467"/>
            <a:ext cx="8325484" cy="604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760"/>
              </a:lnSpc>
            </a:pP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Relie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 (landform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 an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 topography)</a:t>
            </a:r>
            <a:endParaRPr sz="40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065917" y="4062222"/>
            <a:ext cx="5471154" cy="28841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249814" y="1503425"/>
            <a:ext cx="7820659" cy="4678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30000"/>
              </a:lnSpc>
            </a:pPr>
            <a:r>
              <a:rPr sz="1800" spc="-5" dirty="0">
                <a:latin typeface="Arial"/>
                <a:cs typeface="Arial"/>
              </a:rPr>
              <a:t>Relie</a:t>
            </a:r>
            <a:r>
              <a:rPr sz="1800" dirty="0">
                <a:latin typeface="Arial"/>
                <a:cs typeface="Arial"/>
              </a:rPr>
              <a:t>f</a:t>
            </a:r>
            <a:r>
              <a:rPr sz="1800" spc="-5" dirty="0">
                <a:latin typeface="Arial"/>
                <a:cs typeface="Arial"/>
              </a:rPr>
              <a:t> i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no</a:t>
            </a:r>
            <a:r>
              <a:rPr sz="1800" dirty="0">
                <a:latin typeface="Arial"/>
                <a:cs typeface="Arial"/>
              </a:rPr>
              <a:t>t</a:t>
            </a:r>
            <a:r>
              <a:rPr sz="1800" spc="-5" dirty="0">
                <a:latin typeface="Arial"/>
                <a:cs typeface="Arial"/>
              </a:rPr>
              <a:t> static</a:t>
            </a:r>
            <a:r>
              <a:rPr sz="1800" dirty="0">
                <a:latin typeface="Arial"/>
                <a:cs typeface="Arial"/>
              </a:rPr>
              <a:t>;</a:t>
            </a:r>
            <a:r>
              <a:rPr sz="1800" spc="-5" dirty="0">
                <a:latin typeface="Arial"/>
                <a:cs typeface="Arial"/>
              </a:rPr>
              <a:t> i</a:t>
            </a:r>
            <a:r>
              <a:rPr sz="1800" dirty="0">
                <a:latin typeface="Arial"/>
                <a:cs typeface="Arial"/>
              </a:rPr>
              <a:t>t</a:t>
            </a:r>
            <a:r>
              <a:rPr sz="1800" spc="-5" dirty="0">
                <a:latin typeface="Arial"/>
                <a:cs typeface="Arial"/>
              </a:rPr>
              <a:t> i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</a:t>
            </a:r>
            <a:r>
              <a:rPr sz="1800" spc="-5" dirty="0">
                <a:latin typeface="Arial"/>
                <a:cs typeface="Arial"/>
              </a:rPr>
              <a:t> dynami</a:t>
            </a:r>
            <a:r>
              <a:rPr sz="1800" dirty="0">
                <a:latin typeface="Arial"/>
                <a:cs typeface="Arial"/>
              </a:rPr>
              <a:t>c</a:t>
            </a:r>
            <a:r>
              <a:rPr sz="1800" spc="-5" dirty="0">
                <a:latin typeface="Arial"/>
                <a:cs typeface="Arial"/>
              </a:rPr>
              <a:t> syste</a:t>
            </a:r>
            <a:r>
              <a:rPr sz="1800" dirty="0">
                <a:latin typeface="Arial"/>
                <a:cs typeface="Arial"/>
              </a:rPr>
              <a:t>m</a:t>
            </a:r>
            <a:r>
              <a:rPr sz="1800" spc="-5" dirty="0">
                <a:latin typeface="Arial"/>
                <a:cs typeface="Arial"/>
              </a:rPr>
              <a:t> (it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stud</a:t>
            </a:r>
            <a:r>
              <a:rPr sz="1800" dirty="0">
                <a:latin typeface="Arial"/>
                <a:cs typeface="Arial"/>
              </a:rPr>
              <a:t>y</a:t>
            </a:r>
            <a:r>
              <a:rPr sz="1800" spc="-5" dirty="0">
                <a:latin typeface="Arial"/>
                <a:cs typeface="Arial"/>
              </a:rPr>
              <a:t> i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calle</a:t>
            </a:r>
            <a:r>
              <a:rPr sz="1800" dirty="0">
                <a:latin typeface="Arial"/>
                <a:cs typeface="Arial"/>
              </a:rPr>
              <a:t>d</a:t>
            </a:r>
            <a:r>
              <a:rPr sz="1800" spc="-5" dirty="0">
                <a:latin typeface="Arial"/>
                <a:cs typeface="Arial"/>
              </a:rPr>
              <a:t> geomorphology). </a:t>
            </a:r>
            <a:r>
              <a:rPr sz="1800" dirty="0">
                <a:latin typeface="Arial"/>
                <a:cs typeface="Arial"/>
              </a:rPr>
              <a:t>Relief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influences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soil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formation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several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ways:</a:t>
            </a:r>
            <a:endParaRPr sz="1800">
              <a:latin typeface="Arial"/>
              <a:cs typeface="Arial"/>
            </a:endParaRPr>
          </a:p>
          <a:p>
            <a:pPr marL="203200" marR="777875" indent="-190500">
              <a:lnSpc>
                <a:spcPct val="100000"/>
              </a:lnSpc>
              <a:spcBef>
                <a:spcPts val="1045"/>
              </a:spcBef>
              <a:buFont typeface="Arial"/>
              <a:buChar char="•"/>
              <a:tabLst>
                <a:tab pos="203200" algn="l"/>
              </a:tabLst>
            </a:pPr>
            <a:r>
              <a:rPr sz="1800" dirty="0">
                <a:latin typeface="Arial"/>
                <a:cs typeface="Arial"/>
              </a:rPr>
              <a:t>It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influences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soil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profile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thickness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i.e.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angle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of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slope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increases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so </a:t>
            </a:r>
            <a:r>
              <a:rPr sz="1800" spc="-5" dirty="0">
                <a:latin typeface="Arial"/>
                <a:cs typeface="Arial"/>
              </a:rPr>
              <a:t>doe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th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erosio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 hazard</a:t>
            </a:r>
            <a:endParaRPr sz="1800">
              <a:latin typeface="Arial"/>
              <a:cs typeface="Arial"/>
            </a:endParaRPr>
          </a:p>
          <a:p>
            <a:pPr marL="202565" indent="-189865">
              <a:lnSpc>
                <a:spcPct val="100000"/>
              </a:lnSpc>
              <a:spcBef>
                <a:spcPts val="445"/>
              </a:spcBef>
              <a:buFont typeface="Arial"/>
              <a:buChar char="•"/>
              <a:tabLst>
                <a:tab pos="203200" algn="l"/>
              </a:tabLst>
            </a:pPr>
            <a:r>
              <a:rPr sz="1800" dirty="0">
                <a:latin typeface="Arial"/>
                <a:cs typeface="Arial"/>
              </a:rPr>
              <a:t>it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has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effect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climate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which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also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soil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forming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factor</a:t>
            </a:r>
            <a:endParaRPr sz="1800">
              <a:latin typeface="Arial"/>
              <a:cs typeface="Arial"/>
            </a:endParaRPr>
          </a:p>
          <a:p>
            <a:pPr marL="202565" indent="-189865">
              <a:lnSpc>
                <a:spcPct val="100000"/>
              </a:lnSpc>
              <a:spcBef>
                <a:spcPts val="434"/>
              </a:spcBef>
              <a:buFont typeface="Arial"/>
              <a:buChar char="•"/>
              <a:tabLst>
                <a:tab pos="203200" algn="l"/>
              </a:tabLst>
            </a:pPr>
            <a:r>
              <a:rPr sz="1800" dirty="0">
                <a:latin typeface="Arial"/>
                <a:cs typeface="Arial"/>
              </a:rPr>
              <a:t>g</a:t>
            </a:r>
            <a:r>
              <a:rPr sz="1800" spc="-5" dirty="0">
                <a:latin typeface="Arial"/>
                <a:cs typeface="Arial"/>
              </a:rPr>
              <a:t>radien</a:t>
            </a:r>
            <a:r>
              <a:rPr sz="1800" dirty="0">
                <a:latin typeface="Arial"/>
                <a:cs typeface="Arial"/>
              </a:rPr>
              <a:t>t</a:t>
            </a:r>
            <a:r>
              <a:rPr sz="1800" spc="-5" dirty="0">
                <a:latin typeface="Arial"/>
                <a:cs typeface="Arial"/>
              </a:rPr>
              <a:t> affect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run-off</a:t>
            </a:r>
            <a:r>
              <a:rPr sz="1800" dirty="0">
                <a:latin typeface="Arial"/>
                <a:cs typeface="Arial"/>
              </a:rPr>
              <a:t>,</a:t>
            </a:r>
            <a:r>
              <a:rPr sz="1800" spc="-5" dirty="0">
                <a:latin typeface="Arial"/>
                <a:cs typeface="Arial"/>
              </a:rPr>
              <a:t> percolatio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 an</a:t>
            </a:r>
            <a:r>
              <a:rPr sz="1800" dirty="0">
                <a:latin typeface="Arial"/>
                <a:cs typeface="Arial"/>
              </a:rPr>
              <a:t>d</a:t>
            </a:r>
            <a:r>
              <a:rPr sz="1800" spc="-5" dirty="0">
                <a:latin typeface="Arial"/>
                <a:cs typeface="Arial"/>
              </a:rPr>
              <a:t> mas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movement</a:t>
            </a:r>
            <a:endParaRPr sz="1800">
              <a:latin typeface="Arial"/>
              <a:cs typeface="Arial"/>
            </a:endParaRPr>
          </a:p>
          <a:p>
            <a:pPr marL="202565" indent="-189865">
              <a:lnSpc>
                <a:spcPct val="100000"/>
              </a:lnSpc>
              <a:spcBef>
                <a:spcPts val="434"/>
              </a:spcBef>
              <a:buFont typeface="Arial"/>
              <a:buChar char="•"/>
              <a:tabLst>
                <a:tab pos="203200" algn="l"/>
              </a:tabLst>
            </a:pPr>
            <a:r>
              <a:rPr sz="1800" dirty="0">
                <a:latin typeface="Arial"/>
                <a:cs typeface="Arial"/>
              </a:rPr>
              <a:t>it</a:t>
            </a:r>
            <a:r>
              <a:rPr sz="1800" spc="-5" dirty="0">
                <a:latin typeface="Arial"/>
                <a:cs typeface="Arial"/>
              </a:rPr>
              <a:t> influence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aspec</a:t>
            </a:r>
            <a:r>
              <a:rPr sz="1800" dirty="0">
                <a:latin typeface="Arial"/>
                <a:cs typeface="Arial"/>
              </a:rPr>
              <a:t>t</a:t>
            </a:r>
            <a:r>
              <a:rPr sz="1800" spc="-5" dirty="0">
                <a:latin typeface="Arial"/>
                <a:cs typeface="Arial"/>
              </a:rPr>
              <a:t> whic</a:t>
            </a:r>
            <a:r>
              <a:rPr sz="1800" dirty="0">
                <a:latin typeface="Arial"/>
                <a:cs typeface="Arial"/>
              </a:rPr>
              <a:t>h</a:t>
            </a:r>
            <a:r>
              <a:rPr sz="1800" spc="-5" dirty="0">
                <a:latin typeface="Arial"/>
                <a:cs typeface="Arial"/>
              </a:rPr>
              <a:t> create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microclimati</a:t>
            </a:r>
            <a:r>
              <a:rPr sz="1800" dirty="0">
                <a:latin typeface="Arial"/>
                <a:cs typeface="Arial"/>
              </a:rPr>
              <a:t>c</a:t>
            </a:r>
            <a:r>
              <a:rPr sz="1800" spc="-5" dirty="0">
                <a:latin typeface="Arial"/>
                <a:cs typeface="Arial"/>
              </a:rPr>
              <a:t> conditions</a:t>
            </a:r>
            <a:endParaRPr sz="1800">
              <a:latin typeface="Arial"/>
              <a:cs typeface="Arial"/>
            </a:endParaRPr>
          </a:p>
          <a:p>
            <a:pPr>
              <a:lnSpc>
                <a:spcPts val="1000"/>
              </a:lnSpc>
              <a:spcBef>
                <a:spcPts val="43"/>
              </a:spcBef>
            </a:pPr>
            <a:endParaRPr sz="1000"/>
          </a:p>
          <a:p>
            <a:pPr>
              <a:lnSpc>
                <a:spcPts val="1800"/>
              </a:lnSpc>
            </a:pPr>
            <a:endParaRPr sz="1800"/>
          </a:p>
          <a:p>
            <a:pPr marL="12700" marR="5452110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I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 thi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photograp</a:t>
            </a:r>
            <a:r>
              <a:rPr sz="1800" dirty="0">
                <a:latin typeface="Arial"/>
                <a:cs typeface="Arial"/>
              </a:rPr>
              <a:t>h</a:t>
            </a:r>
            <a:r>
              <a:rPr sz="1800" spc="-5" dirty="0">
                <a:latin typeface="Arial"/>
                <a:cs typeface="Arial"/>
              </a:rPr>
              <a:t> soils </a:t>
            </a:r>
            <a:r>
              <a:rPr sz="1800" dirty="0">
                <a:latin typeface="Arial"/>
                <a:cs typeface="Arial"/>
              </a:rPr>
              <a:t>are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thin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the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glacially </a:t>
            </a:r>
            <a:r>
              <a:rPr sz="1800" spc="-5" dirty="0">
                <a:latin typeface="Arial"/>
                <a:cs typeface="Arial"/>
              </a:rPr>
              <a:t>erode</a:t>
            </a:r>
            <a:r>
              <a:rPr sz="1800" dirty="0">
                <a:latin typeface="Arial"/>
                <a:cs typeface="Arial"/>
              </a:rPr>
              <a:t>d</a:t>
            </a:r>
            <a:r>
              <a:rPr sz="1800" spc="-5" dirty="0">
                <a:latin typeface="Arial"/>
                <a:cs typeface="Arial"/>
              </a:rPr>
              <a:t> roc</a:t>
            </a:r>
            <a:r>
              <a:rPr sz="1800" dirty="0">
                <a:latin typeface="Arial"/>
                <a:cs typeface="Arial"/>
              </a:rPr>
              <a:t>k</a:t>
            </a:r>
            <a:r>
              <a:rPr sz="1800" spc="-5" dirty="0">
                <a:latin typeface="Arial"/>
                <a:cs typeface="Arial"/>
              </a:rPr>
              <a:t> outcrops </a:t>
            </a:r>
            <a:r>
              <a:rPr sz="1800" dirty="0">
                <a:latin typeface="Arial"/>
                <a:cs typeface="Arial"/>
              </a:rPr>
              <a:t>but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are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much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deeper on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the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raised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beach deposits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the foreground.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314335" y="6515100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0"/>
                </a:moveTo>
                <a:lnTo>
                  <a:pt x="0" y="0"/>
                </a:lnTo>
                <a:lnTo>
                  <a:pt x="29718" y="29718"/>
                </a:lnTo>
                <a:lnTo>
                  <a:pt x="617982" y="29718"/>
                </a:lnTo>
                <a:lnTo>
                  <a:pt x="647700" y="0"/>
                </a:lnTo>
                <a:close/>
              </a:path>
            </a:pathLst>
          </a:custGeom>
          <a:solidFill>
            <a:srgbClr val="ADD63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314335" y="6515100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4" h="476250">
                <a:moveTo>
                  <a:pt x="29718" y="446531"/>
                </a:moveTo>
                <a:lnTo>
                  <a:pt x="29718" y="29718"/>
                </a:lnTo>
                <a:lnTo>
                  <a:pt x="0" y="0"/>
                </a:lnTo>
                <a:lnTo>
                  <a:pt x="0" y="476250"/>
                </a:lnTo>
                <a:lnTo>
                  <a:pt x="29718" y="446531"/>
                </a:lnTo>
                <a:close/>
              </a:path>
            </a:pathLst>
          </a:custGeom>
          <a:solidFill>
            <a:srgbClr val="C2E1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314335" y="6961631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29718"/>
                </a:moveTo>
                <a:lnTo>
                  <a:pt x="617982" y="0"/>
                </a:lnTo>
                <a:lnTo>
                  <a:pt x="29718" y="0"/>
                </a:lnTo>
                <a:lnTo>
                  <a:pt x="0" y="29718"/>
                </a:lnTo>
                <a:lnTo>
                  <a:pt x="647700" y="29718"/>
                </a:lnTo>
                <a:close/>
              </a:path>
            </a:pathLst>
          </a:custGeom>
          <a:solidFill>
            <a:srgbClr val="7BA4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932317" y="6515100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4" h="476250">
                <a:moveTo>
                  <a:pt x="29718" y="476250"/>
                </a:moveTo>
                <a:lnTo>
                  <a:pt x="29718" y="0"/>
                </a:lnTo>
                <a:lnTo>
                  <a:pt x="0" y="29718"/>
                </a:lnTo>
                <a:lnTo>
                  <a:pt x="0" y="446531"/>
                </a:lnTo>
                <a:lnTo>
                  <a:pt x="29718" y="476250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5">
            <a:hlinkClick r:id="rId3" action="ppaction://hlinksldjump"/>
          </p:cNvPr>
          <p:cNvSpPr/>
          <p:nvPr/>
        </p:nvSpPr>
        <p:spPr>
          <a:xfrm>
            <a:off x="1308100" y="6514338"/>
            <a:ext cx="647700" cy="476250"/>
          </a:xfrm>
          <a:custGeom>
            <a:avLst/>
            <a:gdLst/>
            <a:ahLst/>
            <a:cxnLst/>
            <a:rect l="l" t="t" r="r" b="b"/>
            <a:pathLst>
              <a:path w="647700" h="476250">
                <a:moveTo>
                  <a:pt x="0" y="0"/>
                </a:moveTo>
                <a:lnTo>
                  <a:pt x="0" y="476250"/>
                </a:lnTo>
                <a:lnTo>
                  <a:pt x="647700" y="476250"/>
                </a:lnTo>
                <a:lnTo>
                  <a:pt x="647700" y="0"/>
                </a:lnTo>
                <a:lnTo>
                  <a:pt x="0" y="0"/>
                </a:lnTo>
                <a:close/>
              </a:path>
            </a:pathLst>
          </a:custGeom>
          <a:solidFill>
            <a:srgbClr val="99CC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0">
            <a:hlinkClick r:id="rId3" action="ppaction://hlinksldjump"/>
          </p:cNvPr>
          <p:cNvSpPr/>
          <p:nvPr/>
        </p:nvSpPr>
        <p:spPr>
          <a:xfrm>
            <a:off x="1558050" y="6604254"/>
            <a:ext cx="223520" cy="297180"/>
          </a:xfrm>
          <a:custGeom>
            <a:avLst/>
            <a:gdLst/>
            <a:ahLst/>
            <a:cxnLst/>
            <a:rect l="l" t="t" r="r" b="b"/>
            <a:pathLst>
              <a:path w="223520" h="297179">
                <a:moveTo>
                  <a:pt x="223253" y="297179"/>
                </a:moveTo>
                <a:lnTo>
                  <a:pt x="223253" y="0"/>
                </a:lnTo>
                <a:lnTo>
                  <a:pt x="0" y="148590"/>
                </a:lnTo>
                <a:lnTo>
                  <a:pt x="223253" y="297179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1">
            <a:hlinkClick r:id="rId3" action="ppaction://hlinksldjump"/>
          </p:cNvPr>
          <p:cNvSpPr/>
          <p:nvPr/>
        </p:nvSpPr>
        <p:spPr>
          <a:xfrm>
            <a:off x="1501268" y="6603492"/>
            <a:ext cx="0" cy="298450"/>
          </a:xfrm>
          <a:custGeom>
            <a:avLst/>
            <a:gdLst/>
            <a:ahLst/>
            <a:cxnLst/>
            <a:rect l="l" t="t" r="r" b="b"/>
            <a:pathLst>
              <a:path h="298450">
                <a:moveTo>
                  <a:pt x="0" y="0"/>
                </a:moveTo>
                <a:lnTo>
                  <a:pt x="0" y="297942"/>
                </a:lnTo>
              </a:path>
            </a:pathLst>
          </a:custGeom>
          <a:ln w="38609">
            <a:solidFill>
              <a:srgbClr val="5D7B01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9887" rIns="0" bIns="0" rtlCol="0">
            <a:spAutoFit/>
          </a:bodyPr>
          <a:lstStyle/>
          <a:p>
            <a:pPr marL="3041650">
              <a:lnSpc>
                <a:spcPts val="5235"/>
              </a:lnSpc>
            </a:pPr>
            <a:r>
              <a:rPr spc="-30" dirty="0"/>
              <a:t>Time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32609" y="6438130"/>
            <a:ext cx="951865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horizons.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30737" y="1616964"/>
            <a:ext cx="3133343" cy="47533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75648" y="6515100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0"/>
                </a:moveTo>
                <a:lnTo>
                  <a:pt x="0" y="0"/>
                </a:lnTo>
                <a:lnTo>
                  <a:pt x="29730" y="29718"/>
                </a:lnTo>
                <a:lnTo>
                  <a:pt x="617994" y="29718"/>
                </a:lnTo>
                <a:lnTo>
                  <a:pt x="647700" y="0"/>
                </a:lnTo>
                <a:close/>
              </a:path>
            </a:pathLst>
          </a:custGeom>
          <a:solidFill>
            <a:srgbClr val="ADD633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875648" y="6515100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30" y="446531"/>
                </a:moveTo>
                <a:lnTo>
                  <a:pt x="29730" y="29718"/>
                </a:lnTo>
                <a:lnTo>
                  <a:pt x="0" y="0"/>
                </a:lnTo>
                <a:lnTo>
                  <a:pt x="0" y="476250"/>
                </a:lnTo>
                <a:lnTo>
                  <a:pt x="29730" y="446531"/>
                </a:lnTo>
                <a:close/>
              </a:path>
            </a:pathLst>
          </a:custGeom>
          <a:solidFill>
            <a:srgbClr val="C2E1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875648" y="6961631"/>
            <a:ext cx="647700" cy="29845"/>
          </a:xfrm>
          <a:custGeom>
            <a:avLst/>
            <a:gdLst/>
            <a:ahLst/>
            <a:cxnLst/>
            <a:rect l="l" t="t" r="r" b="b"/>
            <a:pathLst>
              <a:path w="647700" h="29845">
                <a:moveTo>
                  <a:pt x="647700" y="29718"/>
                </a:moveTo>
                <a:lnTo>
                  <a:pt x="617994" y="0"/>
                </a:lnTo>
                <a:lnTo>
                  <a:pt x="29730" y="0"/>
                </a:lnTo>
                <a:lnTo>
                  <a:pt x="0" y="29718"/>
                </a:lnTo>
                <a:lnTo>
                  <a:pt x="647700" y="29718"/>
                </a:lnTo>
                <a:close/>
              </a:path>
            </a:pathLst>
          </a:custGeom>
          <a:solidFill>
            <a:srgbClr val="7BA4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493643" y="6515100"/>
            <a:ext cx="29845" cy="476250"/>
          </a:xfrm>
          <a:custGeom>
            <a:avLst/>
            <a:gdLst/>
            <a:ahLst/>
            <a:cxnLst/>
            <a:rect l="l" t="t" r="r" b="b"/>
            <a:pathLst>
              <a:path w="29845" h="476250">
                <a:moveTo>
                  <a:pt x="29705" y="476250"/>
                </a:moveTo>
                <a:lnTo>
                  <a:pt x="29705" y="0"/>
                </a:lnTo>
                <a:lnTo>
                  <a:pt x="0" y="29718"/>
                </a:lnTo>
                <a:lnTo>
                  <a:pt x="0" y="446531"/>
                </a:lnTo>
                <a:lnTo>
                  <a:pt x="29705" y="476250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479173" y="6464645"/>
            <a:ext cx="3197225" cy="52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6350" indent="1270" algn="ctr">
              <a:lnSpc>
                <a:spcPct val="79600"/>
              </a:lnSpc>
            </a:pPr>
            <a:r>
              <a:rPr sz="1400" spc="-10" dirty="0">
                <a:latin typeface="Arial"/>
                <a:cs typeface="Arial"/>
              </a:rPr>
              <a:t>This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soil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profile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sho</a:t>
            </a:r>
            <a:r>
              <a:rPr sz="1400" spc="-25" dirty="0">
                <a:latin typeface="Arial"/>
                <a:cs typeface="Arial"/>
              </a:rPr>
              <a:t>w</a:t>
            </a:r>
            <a:r>
              <a:rPr sz="1400" spc="-10" dirty="0">
                <a:latin typeface="Arial"/>
                <a:cs typeface="Arial"/>
              </a:rPr>
              <a:t>s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a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recent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soil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in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Culbi</a:t>
            </a:r>
            <a:r>
              <a:rPr sz="1400" spc="-10" dirty="0">
                <a:latin typeface="Arial"/>
                <a:cs typeface="Arial"/>
              </a:rPr>
              <a:t>n</a:t>
            </a:r>
            <a:r>
              <a:rPr sz="140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Fores</a:t>
            </a:r>
            <a:r>
              <a:rPr sz="1400" spc="-5" dirty="0">
                <a:latin typeface="Arial"/>
                <a:cs typeface="Arial"/>
              </a:rPr>
              <a:t>t </a:t>
            </a:r>
            <a:r>
              <a:rPr sz="1400" spc="-15" dirty="0">
                <a:latin typeface="Arial"/>
                <a:cs typeface="Arial"/>
              </a:rPr>
              <a:t>whic</a:t>
            </a:r>
            <a:r>
              <a:rPr sz="1400" spc="-10" dirty="0">
                <a:latin typeface="Arial"/>
                <a:cs typeface="Arial"/>
              </a:rPr>
              <a:t>h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h</a:t>
            </a:r>
            <a:r>
              <a:rPr sz="1400" spc="-5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s </a:t>
            </a:r>
            <a:r>
              <a:rPr sz="1400" spc="-15" dirty="0">
                <a:latin typeface="Arial"/>
                <a:cs typeface="Arial"/>
              </a:rPr>
              <a:t>forme</a:t>
            </a:r>
            <a:r>
              <a:rPr sz="1400" spc="-10" dirty="0">
                <a:latin typeface="Arial"/>
                <a:cs typeface="Arial"/>
              </a:rPr>
              <a:t>d </a:t>
            </a:r>
            <a:r>
              <a:rPr sz="1400" spc="-15" dirty="0">
                <a:latin typeface="Arial"/>
                <a:cs typeface="Arial"/>
              </a:rPr>
              <a:t>o</a:t>
            </a:r>
            <a:r>
              <a:rPr sz="1400" spc="-10" dirty="0">
                <a:latin typeface="Arial"/>
                <a:cs typeface="Arial"/>
              </a:rPr>
              <a:t>n </a:t>
            </a:r>
            <a:r>
              <a:rPr sz="1400" spc="-15" dirty="0">
                <a:latin typeface="Arial"/>
                <a:cs typeface="Arial"/>
              </a:rPr>
              <a:t>sand overlyin</a:t>
            </a:r>
            <a:r>
              <a:rPr sz="1400" spc="-10" dirty="0">
                <a:latin typeface="Arial"/>
                <a:cs typeface="Arial"/>
              </a:rPr>
              <a:t>g </a:t>
            </a:r>
            <a:r>
              <a:rPr sz="1400" spc="-15" dirty="0">
                <a:latin typeface="Arial"/>
                <a:cs typeface="Arial"/>
              </a:rPr>
              <a:t>a</a:t>
            </a:r>
            <a:r>
              <a:rPr sz="1400" spc="-10" dirty="0">
                <a:latin typeface="Arial"/>
                <a:cs typeface="Arial"/>
              </a:rPr>
              <a:t>n </a:t>
            </a:r>
            <a:r>
              <a:rPr sz="1400" spc="-15" dirty="0">
                <a:latin typeface="Arial"/>
                <a:cs typeface="Arial"/>
              </a:rPr>
              <a:t>ancien</a:t>
            </a:r>
            <a:r>
              <a:rPr sz="1400" spc="-5" dirty="0">
                <a:latin typeface="Arial"/>
                <a:cs typeface="Arial"/>
              </a:rPr>
              <a:t>t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burie</a:t>
            </a:r>
            <a:r>
              <a:rPr sz="1400" spc="-10" dirty="0">
                <a:latin typeface="Arial"/>
                <a:cs typeface="Arial"/>
              </a:rPr>
              <a:t>d </a:t>
            </a:r>
            <a:r>
              <a:rPr sz="1400" spc="-15" dirty="0">
                <a:latin typeface="Arial"/>
                <a:cs typeface="Arial"/>
              </a:rPr>
              <a:t>profile</a:t>
            </a:r>
            <a:endParaRPr sz="14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87885" y="2567940"/>
            <a:ext cx="124333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Recen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soil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651138" y="4130032"/>
            <a:ext cx="1205865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Burie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soil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084967" y="1906523"/>
            <a:ext cx="76200" cy="1511300"/>
          </a:xfrm>
          <a:custGeom>
            <a:avLst/>
            <a:gdLst/>
            <a:ahLst/>
            <a:cxnLst/>
            <a:rect l="l" t="t" r="r" b="b"/>
            <a:pathLst>
              <a:path w="76200" h="1511300">
                <a:moveTo>
                  <a:pt x="76200" y="76199"/>
                </a:moveTo>
                <a:lnTo>
                  <a:pt x="38100" y="0"/>
                </a:lnTo>
                <a:lnTo>
                  <a:pt x="0" y="76199"/>
                </a:lnTo>
                <a:lnTo>
                  <a:pt x="28193" y="76199"/>
                </a:lnTo>
                <a:lnTo>
                  <a:pt x="28193" y="63245"/>
                </a:lnTo>
                <a:lnTo>
                  <a:pt x="47243" y="63245"/>
                </a:lnTo>
                <a:lnTo>
                  <a:pt x="47243" y="76199"/>
                </a:lnTo>
                <a:lnTo>
                  <a:pt x="76200" y="76199"/>
                </a:lnTo>
                <a:close/>
              </a:path>
              <a:path w="76200" h="1511300">
                <a:moveTo>
                  <a:pt x="76200" y="1434846"/>
                </a:moveTo>
                <a:lnTo>
                  <a:pt x="0" y="1434846"/>
                </a:lnTo>
                <a:lnTo>
                  <a:pt x="28193" y="1491233"/>
                </a:lnTo>
                <a:lnTo>
                  <a:pt x="28193" y="1447800"/>
                </a:lnTo>
                <a:lnTo>
                  <a:pt x="47243" y="1447800"/>
                </a:lnTo>
                <a:lnTo>
                  <a:pt x="47243" y="1492758"/>
                </a:lnTo>
                <a:lnTo>
                  <a:pt x="76200" y="1434846"/>
                </a:lnTo>
                <a:close/>
              </a:path>
              <a:path w="76200" h="1511300">
                <a:moveTo>
                  <a:pt x="47243" y="76199"/>
                </a:moveTo>
                <a:lnTo>
                  <a:pt x="47243" y="63245"/>
                </a:lnTo>
                <a:lnTo>
                  <a:pt x="28193" y="63245"/>
                </a:lnTo>
                <a:lnTo>
                  <a:pt x="28193" y="76199"/>
                </a:lnTo>
                <a:lnTo>
                  <a:pt x="47243" y="76199"/>
                </a:lnTo>
                <a:close/>
              </a:path>
              <a:path w="76200" h="1511300">
                <a:moveTo>
                  <a:pt x="47243" y="1434846"/>
                </a:moveTo>
                <a:lnTo>
                  <a:pt x="47243" y="76199"/>
                </a:lnTo>
                <a:lnTo>
                  <a:pt x="28193" y="76199"/>
                </a:lnTo>
                <a:lnTo>
                  <a:pt x="28193" y="1434846"/>
                </a:lnTo>
                <a:lnTo>
                  <a:pt x="47243" y="1434846"/>
                </a:lnTo>
                <a:close/>
              </a:path>
              <a:path w="76200" h="1511300">
                <a:moveTo>
                  <a:pt x="47243" y="1492758"/>
                </a:moveTo>
                <a:lnTo>
                  <a:pt x="47243" y="1447800"/>
                </a:lnTo>
                <a:lnTo>
                  <a:pt x="28193" y="1447800"/>
                </a:lnTo>
                <a:lnTo>
                  <a:pt x="28193" y="1491233"/>
                </a:lnTo>
                <a:lnTo>
                  <a:pt x="38100" y="1511046"/>
                </a:lnTo>
                <a:lnTo>
                  <a:pt x="47243" y="149275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084967" y="3777996"/>
            <a:ext cx="76200" cy="2305050"/>
          </a:xfrm>
          <a:custGeom>
            <a:avLst/>
            <a:gdLst/>
            <a:ahLst/>
            <a:cxnLst/>
            <a:rect l="l" t="t" r="r" b="b"/>
            <a:pathLst>
              <a:path w="76200" h="2305050">
                <a:moveTo>
                  <a:pt x="76200" y="76200"/>
                </a:moveTo>
                <a:lnTo>
                  <a:pt x="38100" y="0"/>
                </a:lnTo>
                <a:lnTo>
                  <a:pt x="0" y="76200"/>
                </a:lnTo>
                <a:lnTo>
                  <a:pt x="28193" y="76200"/>
                </a:lnTo>
                <a:lnTo>
                  <a:pt x="28193" y="63245"/>
                </a:lnTo>
                <a:lnTo>
                  <a:pt x="47243" y="63245"/>
                </a:lnTo>
                <a:lnTo>
                  <a:pt x="47243" y="76200"/>
                </a:lnTo>
                <a:lnTo>
                  <a:pt x="76200" y="76200"/>
                </a:lnTo>
                <a:close/>
              </a:path>
              <a:path w="76200" h="2305050">
                <a:moveTo>
                  <a:pt x="76200" y="2228850"/>
                </a:moveTo>
                <a:lnTo>
                  <a:pt x="0" y="2228850"/>
                </a:lnTo>
                <a:lnTo>
                  <a:pt x="28194" y="2285237"/>
                </a:lnTo>
                <a:lnTo>
                  <a:pt x="28194" y="2241804"/>
                </a:lnTo>
                <a:lnTo>
                  <a:pt x="47244" y="2241804"/>
                </a:lnTo>
                <a:lnTo>
                  <a:pt x="47244" y="2286762"/>
                </a:lnTo>
                <a:lnTo>
                  <a:pt x="76200" y="2228850"/>
                </a:lnTo>
                <a:close/>
              </a:path>
              <a:path w="76200" h="2305050">
                <a:moveTo>
                  <a:pt x="47243" y="76200"/>
                </a:moveTo>
                <a:lnTo>
                  <a:pt x="47243" y="63245"/>
                </a:lnTo>
                <a:lnTo>
                  <a:pt x="28193" y="63245"/>
                </a:lnTo>
                <a:lnTo>
                  <a:pt x="28193" y="76200"/>
                </a:lnTo>
                <a:lnTo>
                  <a:pt x="47243" y="76200"/>
                </a:lnTo>
                <a:close/>
              </a:path>
              <a:path w="76200" h="2305050">
                <a:moveTo>
                  <a:pt x="47244" y="2228850"/>
                </a:moveTo>
                <a:lnTo>
                  <a:pt x="47243" y="76200"/>
                </a:lnTo>
                <a:lnTo>
                  <a:pt x="28193" y="76200"/>
                </a:lnTo>
                <a:lnTo>
                  <a:pt x="28194" y="2228850"/>
                </a:lnTo>
                <a:lnTo>
                  <a:pt x="47244" y="2228850"/>
                </a:lnTo>
                <a:close/>
              </a:path>
              <a:path w="76200" h="2305050">
                <a:moveTo>
                  <a:pt x="47244" y="2286762"/>
                </a:moveTo>
                <a:lnTo>
                  <a:pt x="47244" y="2241804"/>
                </a:lnTo>
                <a:lnTo>
                  <a:pt x="28194" y="2241804"/>
                </a:lnTo>
                <a:lnTo>
                  <a:pt x="28194" y="2285237"/>
                </a:lnTo>
                <a:lnTo>
                  <a:pt x="38100" y="2305050"/>
                </a:lnTo>
                <a:lnTo>
                  <a:pt x="47244" y="22867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5332609" y="1674114"/>
            <a:ext cx="4066540" cy="47745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570" marR="6350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Soil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develo</a:t>
            </a:r>
            <a:r>
              <a:rPr sz="1800" dirty="0">
                <a:latin typeface="Arial"/>
                <a:cs typeface="Arial"/>
              </a:rPr>
              <a:t>p</a:t>
            </a:r>
            <a:r>
              <a:rPr sz="1800" spc="-5" dirty="0">
                <a:latin typeface="Arial"/>
                <a:cs typeface="Arial"/>
              </a:rPr>
              <a:t> ver</a:t>
            </a:r>
            <a:r>
              <a:rPr sz="1800" dirty="0">
                <a:latin typeface="Arial"/>
                <a:cs typeface="Arial"/>
              </a:rPr>
              <a:t>y</a:t>
            </a:r>
            <a:r>
              <a:rPr sz="1800" spc="-5" dirty="0">
                <a:latin typeface="Arial"/>
                <a:cs typeface="Arial"/>
              </a:rPr>
              <a:t> slowly</a:t>
            </a:r>
            <a:r>
              <a:rPr sz="1800" dirty="0">
                <a:latin typeface="Arial"/>
                <a:cs typeface="Arial"/>
              </a:rPr>
              <a:t>. </a:t>
            </a:r>
            <a:r>
              <a:rPr sz="1800" spc="-5" dirty="0">
                <a:latin typeface="Arial"/>
                <a:cs typeface="Arial"/>
              </a:rPr>
              <a:t> I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 Britai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 it </a:t>
            </a:r>
            <a:r>
              <a:rPr sz="1800" dirty="0">
                <a:latin typeface="Arial"/>
                <a:cs typeface="Arial"/>
              </a:rPr>
              <a:t>takes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about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400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years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for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10mm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of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soil </a:t>
            </a:r>
            <a:r>
              <a:rPr sz="1800" spc="-5" dirty="0">
                <a:latin typeface="Arial"/>
                <a:cs typeface="Arial"/>
              </a:rPr>
              <a:t>t</a:t>
            </a:r>
            <a:r>
              <a:rPr sz="1800" dirty="0">
                <a:latin typeface="Arial"/>
                <a:cs typeface="Arial"/>
              </a:rPr>
              <a:t>o</a:t>
            </a:r>
            <a:r>
              <a:rPr sz="1800" spc="-5" dirty="0">
                <a:latin typeface="Arial"/>
                <a:cs typeface="Arial"/>
              </a:rPr>
              <a:t> develop.</a:t>
            </a:r>
            <a:endParaRPr sz="1800">
              <a:latin typeface="Arial"/>
              <a:cs typeface="Arial"/>
            </a:endParaRPr>
          </a:p>
          <a:p>
            <a:pPr marL="67945" marR="191770" indent="27940">
              <a:lnSpc>
                <a:spcPct val="100000"/>
              </a:lnSpc>
              <a:spcBef>
                <a:spcPts val="1460"/>
              </a:spcBef>
            </a:pPr>
            <a:r>
              <a:rPr sz="1800" spc="-5" dirty="0">
                <a:latin typeface="Arial"/>
                <a:cs typeface="Arial"/>
              </a:rPr>
              <a:t>Youn</a:t>
            </a:r>
            <a:r>
              <a:rPr sz="1800" dirty="0">
                <a:latin typeface="Arial"/>
                <a:cs typeface="Arial"/>
              </a:rPr>
              <a:t>g</a:t>
            </a:r>
            <a:r>
              <a:rPr sz="1800" spc="-5" dirty="0">
                <a:latin typeface="Arial"/>
                <a:cs typeface="Arial"/>
              </a:rPr>
              <a:t> soil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retai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 man</a:t>
            </a:r>
            <a:r>
              <a:rPr sz="1800" dirty="0">
                <a:latin typeface="Arial"/>
                <a:cs typeface="Arial"/>
              </a:rPr>
              <a:t>y</a:t>
            </a:r>
            <a:r>
              <a:rPr sz="1800" spc="-5" dirty="0">
                <a:latin typeface="Arial"/>
                <a:cs typeface="Arial"/>
              </a:rPr>
              <a:t> o</a:t>
            </a:r>
            <a:r>
              <a:rPr sz="1800" dirty="0">
                <a:latin typeface="Arial"/>
                <a:cs typeface="Arial"/>
              </a:rPr>
              <a:t>f</a:t>
            </a:r>
            <a:r>
              <a:rPr sz="1800" spc="-5" dirty="0">
                <a:latin typeface="Arial"/>
                <a:cs typeface="Arial"/>
              </a:rPr>
              <a:t> the </a:t>
            </a:r>
            <a:r>
              <a:rPr sz="1800" dirty="0">
                <a:latin typeface="Arial"/>
                <a:cs typeface="Arial"/>
              </a:rPr>
              <a:t>characteristics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of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the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parent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material. </a:t>
            </a:r>
            <a:r>
              <a:rPr sz="1800" spc="-5" dirty="0">
                <a:latin typeface="Arial"/>
                <a:cs typeface="Arial"/>
              </a:rPr>
              <a:t>Ove</a:t>
            </a:r>
            <a:r>
              <a:rPr sz="1800" dirty="0">
                <a:latin typeface="Arial"/>
                <a:cs typeface="Arial"/>
              </a:rPr>
              <a:t>r</a:t>
            </a:r>
            <a:r>
              <a:rPr sz="1800" spc="-5" dirty="0">
                <a:latin typeface="Arial"/>
                <a:cs typeface="Arial"/>
              </a:rPr>
              <a:t> tim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the</a:t>
            </a:r>
            <a:r>
              <a:rPr sz="1800" dirty="0">
                <a:latin typeface="Arial"/>
                <a:cs typeface="Arial"/>
              </a:rPr>
              <a:t>y</a:t>
            </a:r>
            <a:r>
              <a:rPr sz="1800" spc="-5" dirty="0">
                <a:latin typeface="Arial"/>
                <a:cs typeface="Arial"/>
              </a:rPr>
              <a:t> acquir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othe</a:t>
            </a:r>
            <a:r>
              <a:rPr sz="1800" dirty="0">
                <a:latin typeface="Arial"/>
                <a:cs typeface="Arial"/>
              </a:rPr>
              <a:t>r</a:t>
            </a:r>
            <a:r>
              <a:rPr sz="1800" spc="-5" dirty="0">
                <a:latin typeface="Arial"/>
                <a:cs typeface="Arial"/>
              </a:rPr>
              <a:t> features resultin</a:t>
            </a:r>
            <a:r>
              <a:rPr sz="1800" dirty="0">
                <a:latin typeface="Arial"/>
                <a:cs typeface="Arial"/>
              </a:rPr>
              <a:t>g</a:t>
            </a:r>
            <a:r>
              <a:rPr sz="1800" spc="-5" dirty="0">
                <a:latin typeface="Arial"/>
                <a:cs typeface="Arial"/>
              </a:rPr>
              <a:t> fro</a:t>
            </a:r>
            <a:r>
              <a:rPr sz="1800" dirty="0">
                <a:latin typeface="Arial"/>
                <a:cs typeface="Arial"/>
              </a:rPr>
              <a:t>m</a:t>
            </a:r>
            <a:r>
              <a:rPr sz="1800" spc="-5" dirty="0">
                <a:latin typeface="Arial"/>
                <a:cs typeface="Arial"/>
              </a:rPr>
              <a:t> th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additio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 o</a:t>
            </a:r>
            <a:r>
              <a:rPr sz="1800" dirty="0">
                <a:latin typeface="Arial"/>
                <a:cs typeface="Arial"/>
              </a:rPr>
              <a:t>f</a:t>
            </a:r>
            <a:r>
              <a:rPr sz="1800" spc="-5" dirty="0">
                <a:latin typeface="Arial"/>
                <a:cs typeface="Arial"/>
              </a:rPr>
              <a:t> organic matte</a:t>
            </a:r>
            <a:r>
              <a:rPr sz="1800" dirty="0">
                <a:latin typeface="Arial"/>
                <a:cs typeface="Arial"/>
              </a:rPr>
              <a:t>r</a:t>
            </a:r>
            <a:r>
              <a:rPr sz="1800" spc="-5" dirty="0">
                <a:latin typeface="Arial"/>
                <a:cs typeface="Arial"/>
              </a:rPr>
              <a:t> an</a:t>
            </a:r>
            <a:r>
              <a:rPr sz="1800" dirty="0">
                <a:latin typeface="Arial"/>
                <a:cs typeface="Arial"/>
              </a:rPr>
              <a:t>d</a:t>
            </a:r>
            <a:r>
              <a:rPr sz="1800" spc="-5" dirty="0">
                <a:latin typeface="Arial"/>
                <a:cs typeface="Arial"/>
              </a:rPr>
              <a:t> th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activit</a:t>
            </a:r>
            <a:r>
              <a:rPr sz="1800" dirty="0">
                <a:latin typeface="Arial"/>
                <a:cs typeface="Arial"/>
              </a:rPr>
              <a:t>y</a:t>
            </a:r>
            <a:r>
              <a:rPr sz="1800" spc="-5" dirty="0">
                <a:latin typeface="Arial"/>
                <a:cs typeface="Arial"/>
              </a:rPr>
              <a:t> o</a:t>
            </a:r>
            <a:r>
              <a:rPr sz="1800" dirty="0">
                <a:latin typeface="Arial"/>
                <a:cs typeface="Arial"/>
              </a:rPr>
              <a:t>f</a:t>
            </a:r>
            <a:r>
              <a:rPr sz="1800" spc="-5" dirty="0">
                <a:latin typeface="Arial"/>
                <a:cs typeface="Arial"/>
              </a:rPr>
              <a:t> organisms.</a:t>
            </a:r>
            <a:endParaRPr sz="1800">
              <a:latin typeface="Arial"/>
              <a:cs typeface="Arial"/>
            </a:endParaRPr>
          </a:p>
          <a:p>
            <a:pPr>
              <a:lnSpc>
                <a:spcPts val="2000"/>
              </a:lnSpc>
              <a:spcBef>
                <a:spcPts val="16"/>
              </a:spcBef>
            </a:pPr>
            <a:endParaRPr sz="2000"/>
          </a:p>
          <a:p>
            <a:pPr marL="67945" marR="753110" algn="just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Th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soil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o</a:t>
            </a:r>
            <a:r>
              <a:rPr sz="1800" dirty="0">
                <a:latin typeface="Arial"/>
                <a:cs typeface="Arial"/>
              </a:rPr>
              <a:t>f</a:t>
            </a:r>
            <a:r>
              <a:rPr sz="1800" spc="-5" dirty="0">
                <a:latin typeface="Arial"/>
                <a:cs typeface="Arial"/>
              </a:rPr>
              <a:t> Britai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 ar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relatively </a:t>
            </a:r>
            <a:r>
              <a:rPr sz="1800" dirty="0">
                <a:latin typeface="Arial"/>
                <a:cs typeface="Arial"/>
              </a:rPr>
              <a:t>young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because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they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are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largely post-glacial.</a:t>
            </a:r>
            <a:endParaRPr sz="1800">
              <a:latin typeface="Arial"/>
              <a:cs typeface="Arial"/>
            </a:endParaRPr>
          </a:p>
          <a:p>
            <a:pPr marL="12700" marR="212725">
              <a:lnSpc>
                <a:spcPct val="100000"/>
              </a:lnSpc>
              <a:spcBef>
                <a:spcPts val="1600"/>
              </a:spcBef>
            </a:pPr>
            <a:r>
              <a:rPr sz="1800" spc="-5" dirty="0">
                <a:latin typeface="Arial"/>
                <a:cs typeface="Arial"/>
              </a:rPr>
              <a:t>A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 importan</a:t>
            </a:r>
            <a:r>
              <a:rPr sz="1800" dirty="0">
                <a:latin typeface="Arial"/>
                <a:cs typeface="Arial"/>
              </a:rPr>
              <a:t>t</a:t>
            </a:r>
            <a:r>
              <a:rPr sz="1800" spc="-5" dirty="0">
                <a:latin typeface="Arial"/>
                <a:cs typeface="Arial"/>
              </a:rPr>
              <a:t> featur</a:t>
            </a:r>
            <a:r>
              <a:rPr sz="1800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 o</a:t>
            </a:r>
            <a:r>
              <a:rPr sz="1800" dirty="0">
                <a:latin typeface="Arial"/>
                <a:cs typeface="Arial"/>
              </a:rPr>
              <a:t>f</a:t>
            </a:r>
            <a:r>
              <a:rPr sz="1800" spc="-5" dirty="0">
                <a:latin typeface="Arial"/>
                <a:cs typeface="Arial"/>
              </a:rPr>
              <a:t> soil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i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that the</a:t>
            </a:r>
            <a:r>
              <a:rPr sz="1800" dirty="0">
                <a:latin typeface="Arial"/>
                <a:cs typeface="Arial"/>
              </a:rPr>
              <a:t>y</a:t>
            </a:r>
            <a:r>
              <a:rPr sz="1800" spc="-5" dirty="0">
                <a:latin typeface="Arial"/>
                <a:cs typeface="Arial"/>
              </a:rPr>
              <a:t> pas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throug</a:t>
            </a:r>
            <a:r>
              <a:rPr sz="1800" dirty="0">
                <a:latin typeface="Arial"/>
                <a:cs typeface="Arial"/>
              </a:rPr>
              <a:t>h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</a:t>
            </a:r>
            <a:r>
              <a:rPr sz="1800" spc="-5" dirty="0">
                <a:latin typeface="Arial"/>
                <a:cs typeface="Arial"/>
              </a:rPr>
              <a:t> numbe</a:t>
            </a:r>
            <a:r>
              <a:rPr sz="1800" dirty="0">
                <a:latin typeface="Arial"/>
                <a:cs typeface="Arial"/>
              </a:rPr>
              <a:t>r</a:t>
            </a:r>
            <a:r>
              <a:rPr sz="1800" spc="-5" dirty="0">
                <a:latin typeface="Arial"/>
                <a:cs typeface="Arial"/>
              </a:rPr>
              <a:t> o</a:t>
            </a:r>
            <a:r>
              <a:rPr sz="1800" dirty="0">
                <a:latin typeface="Arial"/>
                <a:cs typeface="Arial"/>
              </a:rPr>
              <a:t>f</a:t>
            </a:r>
            <a:r>
              <a:rPr sz="1800" spc="-5" dirty="0">
                <a:latin typeface="Arial"/>
                <a:cs typeface="Arial"/>
              </a:rPr>
              <a:t> stages a</a:t>
            </a:r>
            <a:r>
              <a:rPr sz="1800" dirty="0">
                <a:latin typeface="Arial"/>
                <a:cs typeface="Arial"/>
              </a:rPr>
              <a:t>s</a:t>
            </a:r>
            <a:r>
              <a:rPr sz="1800" spc="-5" dirty="0">
                <a:latin typeface="Arial"/>
                <a:cs typeface="Arial"/>
              </a:rPr>
              <a:t> the</a:t>
            </a:r>
            <a:r>
              <a:rPr sz="1800" dirty="0">
                <a:latin typeface="Arial"/>
                <a:cs typeface="Arial"/>
              </a:rPr>
              <a:t>y</a:t>
            </a:r>
            <a:r>
              <a:rPr sz="1800" spc="-5" dirty="0">
                <a:latin typeface="Arial"/>
                <a:cs typeface="Arial"/>
              </a:rPr>
              <a:t> develop</a:t>
            </a:r>
            <a:r>
              <a:rPr sz="1800" dirty="0">
                <a:latin typeface="Arial"/>
                <a:cs typeface="Arial"/>
              </a:rPr>
              <a:t>,</a:t>
            </a:r>
            <a:r>
              <a:rPr sz="1800" spc="-5" dirty="0">
                <a:latin typeface="Arial"/>
                <a:cs typeface="Arial"/>
              </a:rPr>
              <a:t> resultin</a:t>
            </a:r>
            <a:r>
              <a:rPr sz="1800" dirty="0">
                <a:latin typeface="Arial"/>
                <a:cs typeface="Arial"/>
              </a:rPr>
              <a:t>g</a:t>
            </a:r>
            <a:r>
              <a:rPr sz="1800" spc="-5" dirty="0">
                <a:latin typeface="Arial"/>
                <a:cs typeface="Arial"/>
              </a:rPr>
              <a:t> i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a</a:t>
            </a:r>
            <a:r>
              <a:rPr sz="1800" spc="-5" dirty="0">
                <a:latin typeface="Arial"/>
                <a:cs typeface="Arial"/>
              </a:rPr>
              <a:t> deep </a:t>
            </a:r>
            <a:r>
              <a:rPr sz="1800" dirty="0">
                <a:latin typeface="Arial"/>
                <a:cs typeface="Arial"/>
              </a:rPr>
              <a:t>profile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with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many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well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differentiated</a:t>
            </a:r>
            <a:endParaRPr sz="1800">
              <a:latin typeface="Arial"/>
              <a:cs typeface="Arial"/>
            </a:endParaRPr>
          </a:p>
        </p:txBody>
      </p:sp>
      <p:sp>
        <p:nvSpPr>
          <p:cNvPr id="18" name="object 5">
            <a:hlinkClick r:id="rId3" action="ppaction://hlinksldjump"/>
          </p:cNvPr>
          <p:cNvSpPr/>
          <p:nvPr/>
        </p:nvSpPr>
        <p:spPr>
          <a:xfrm>
            <a:off x="8875648" y="6514338"/>
            <a:ext cx="647700" cy="476250"/>
          </a:xfrm>
          <a:custGeom>
            <a:avLst/>
            <a:gdLst/>
            <a:ahLst/>
            <a:cxnLst/>
            <a:rect l="l" t="t" r="r" b="b"/>
            <a:pathLst>
              <a:path w="647700" h="476250">
                <a:moveTo>
                  <a:pt x="0" y="0"/>
                </a:moveTo>
                <a:lnTo>
                  <a:pt x="0" y="476250"/>
                </a:lnTo>
                <a:lnTo>
                  <a:pt x="647700" y="476250"/>
                </a:lnTo>
                <a:lnTo>
                  <a:pt x="647700" y="0"/>
                </a:lnTo>
                <a:lnTo>
                  <a:pt x="0" y="0"/>
                </a:lnTo>
                <a:close/>
              </a:path>
            </a:pathLst>
          </a:custGeom>
          <a:solidFill>
            <a:srgbClr val="99CC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object 10">
            <a:hlinkClick r:id="rId3" action="ppaction://hlinksldjump"/>
          </p:cNvPr>
          <p:cNvSpPr/>
          <p:nvPr/>
        </p:nvSpPr>
        <p:spPr>
          <a:xfrm>
            <a:off x="9125598" y="6604254"/>
            <a:ext cx="223520" cy="297180"/>
          </a:xfrm>
          <a:custGeom>
            <a:avLst/>
            <a:gdLst/>
            <a:ahLst/>
            <a:cxnLst/>
            <a:rect l="l" t="t" r="r" b="b"/>
            <a:pathLst>
              <a:path w="223520" h="297179">
                <a:moveTo>
                  <a:pt x="223253" y="297179"/>
                </a:moveTo>
                <a:lnTo>
                  <a:pt x="223253" y="0"/>
                </a:lnTo>
                <a:lnTo>
                  <a:pt x="0" y="148590"/>
                </a:lnTo>
                <a:lnTo>
                  <a:pt x="223253" y="297179"/>
                </a:lnTo>
                <a:close/>
              </a:path>
            </a:pathLst>
          </a:custGeom>
          <a:solidFill>
            <a:srgbClr val="5D7B0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0" name="object 11">
            <a:hlinkClick r:id="rId3" action="ppaction://hlinksldjump"/>
          </p:cNvPr>
          <p:cNvSpPr/>
          <p:nvPr/>
        </p:nvSpPr>
        <p:spPr>
          <a:xfrm>
            <a:off x="9068816" y="6603492"/>
            <a:ext cx="0" cy="298450"/>
          </a:xfrm>
          <a:custGeom>
            <a:avLst/>
            <a:gdLst/>
            <a:ahLst/>
            <a:cxnLst/>
            <a:rect l="l" t="t" r="r" b="b"/>
            <a:pathLst>
              <a:path h="298450">
                <a:moveTo>
                  <a:pt x="0" y="0"/>
                </a:moveTo>
                <a:lnTo>
                  <a:pt x="0" y="297942"/>
                </a:lnTo>
              </a:path>
            </a:pathLst>
          </a:custGeom>
          <a:ln w="38609">
            <a:solidFill>
              <a:srgbClr val="5D7B01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B1B1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</TotalTime>
  <Words>1673</Words>
  <Application>Microsoft Office PowerPoint</Application>
  <PresentationFormat>Custom</PresentationFormat>
  <Paragraphs>188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Soil: some definitions</vt:lpstr>
      <vt:lpstr>PowerPoint Presentation</vt:lpstr>
      <vt:lpstr>Soil Horizons</vt:lpstr>
      <vt:lpstr>Soil Forming Factors</vt:lpstr>
      <vt:lpstr>Parent Material</vt:lpstr>
      <vt:lpstr>Climate</vt:lpstr>
      <vt:lpstr>Organisms : vegetation, fauna and soil microbes</vt:lpstr>
      <vt:lpstr>PowerPoint Presentation</vt:lpstr>
      <vt:lpstr>Time</vt:lpstr>
      <vt:lpstr>Soil Forming Factors</vt:lpstr>
      <vt:lpstr>Weathering</vt:lpstr>
      <vt:lpstr>PowerPoint Presentation</vt:lpstr>
      <vt:lpstr>Capillary action</vt:lpstr>
      <vt:lpstr>Leaching</vt:lpstr>
      <vt:lpstr>Translocation</vt:lpstr>
      <vt:lpstr>Soil colour</vt:lpstr>
      <vt:lpstr>Soil texture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An introduction to soils, soil formation and terminology.pps</dc:title>
  <dc:creator>jl0980</dc:creator>
  <cp:lastModifiedBy>DR.Ahmed Saker 2O14</cp:lastModifiedBy>
  <cp:revision>4</cp:revision>
  <dcterms:created xsi:type="dcterms:W3CDTF">2015-06-10T12:50:50Z</dcterms:created>
  <dcterms:modified xsi:type="dcterms:W3CDTF">2019-01-02T05:32:58Z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2008-04-24T00:00:00Z</vt:filetime>
  </property>
  <property fmtid="{D5CDD505-2E9C-101B-9397-08002B2CF9AE}" pid="3" name="LastSaved">
    <vt:filetime>2015-06-10T00:00:00Z</vt:filetime>
  </property>
</Properties>
</file>