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sldIdLst>
    <p:sldId id="307" r:id="rId2"/>
    <p:sldId id="327" r:id="rId3"/>
    <p:sldId id="328" r:id="rId4"/>
    <p:sldId id="329" r:id="rId5"/>
    <p:sldId id="330" r:id="rId6"/>
    <p:sldId id="331" r:id="rId7"/>
    <p:sldId id="306" r:id="rId8"/>
    <p:sldId id="295" r:id="rId9"/>
    <p:sldId id="300" r:id="rId10"/>
    <p:sldId id="257" r:id="rId11"/>
    <p:sldId id="294" r:id="rId12"/>
    <p:sldId id="296" r:id="rId13"/>
    <p:sldId id="297" r:id="rId14"/>
    <p:sldId id="258" r:id="rId15"/>
    <p:sldId id="259" r:id="rId16"/>
    <p:sldId id="260" r:id="rId17"/>
    <p:sldId id="261" r:id="rId18"/>
    <p:sldId id="262" r:id="rId19"/>
    <p:sldId id="285" r:id="rId20"/>
    <p:sldId id="301" r:id="rId21"/>
    <p:sldId id="263" r:id="rId22"/>
    <p:sldId id="267" r:id="rId23"/>
    <p:sldId id="268" r:id="rId24"/>
    <p:sldId id="280" r:id="rId25"/>
    <p:sldId id="281" r:id="rId26"/>
    <p:sldId id="282" r:id="rId27"/>
    <p:sldId id="291" r:id="rId28"/>
    <p:sldId id="283" r:id="rId29"/>
    <p:sldId id="284" r:id="rId30"/>
    <p:sldId id="269" r:id="rId31"/>
    <p:sldId id="271" r:id="rId32"/>
    <p:sldId id="272" r:id="rId33"/>
    <p:sldId id="273" r:id="rId34"/>
    <p:sldId id="279" r:id="rId35"/>
    <p:sldId id="274" r:id="rId36"/>
    <p:sldId id="293" r:id="rId37"/>
    <p:sldId id="275" r:id="rId38"/>
    <p:sldId id="276" r:id="rId39"/>
    <p:sldId id="277" r:id="rId40"/>
    <p:sldId id="298" r:id="rId41"/>
    <p:sldId id="264" r:id="rId42"/>
    <p:sldId id="265" r:id="rId43"/>
    <p:sldId id="299" r:id="rId44"/>
    <p:sldId id="302" r:id="rId45"/>
    <p:sldId id="303" r:id="rId46"/>
    <p:sldId id="304" r:id="rId47"/>
    <p:sldId id="318" r:id="rId48"/>
    <p:sldId id="316" r:id="rId49"/>
    <p:sldId id="321" r:id="rId50"/>
    <p:sldId id="322" r:id="rId51"/>
    <p:sldId id="317" r:id="rId52"/>
    <p:sldId id="323" r:id="rId53"/>
    <p:sldId id="324" r:id="rId54"/>
    <p:sldId id="325" r:id="rId55"/>
    <p:sldId id="320" r:id="rId56"/>
    <p:sldId id="326" r:id="rId57"/>
    <p:sldId id="335" r:id="rId58"/>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indows User" initials="WU" lastIdx="0" clrIdx="0">
    <p:extLst>
      <p:ext uri="{19B8F6BF-5375-455C-9EA6-DF929625EA0E}">
        <p15:presenceInfo xmlns:p15="http://schemas.microsoft.com/office/powerpoint/2012/main" userId="Windows 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33"/>
    <a:srgbClr val="FF0000"/>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426" y="77"/>
      </p:cViewPr>
      <p:guideLst>
        <p:guide orient="horz" pos="2160"/>
        <p:guide pos="2880"/>
      </p:guideLst>
    </p:cSldViewPr>
  </p:slideViewPr>
  <p:notesTextViewPr>
    <p:cViewPr>
      <p:scale>
        <a:sx n="3" d="2"/>
        <a:sy n="3" d="2"/>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2.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D1B2A3-0352-45E8-8A11-A987E7F1D89C}" type="datetimeFigureOut">
              <a:rPr lang="en-US" smtClean="0"/>
              <a:t>3/17/2019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7CD900-1A37-42C8-916D-839E81BD8586}" type="slidenum">
              <a:rPr lang="en-US" smtClean="0"/>
              <a:t>‹#›</a:t>
            </a:fld>
            <a:endParaRPr lang="en-US"/>
          </a:p>
        </p:txBody>
      </p:sp>
    </p:spTree>
    <p:extLst>
      <p:ext uri="{BB962C8B-B14F-4D97-AF65-F5344CB8AC3E}">
        <p14:creationId xmlns:p14="http://schemas.microsoft.com/office/powerpoint/2010/main" val="38358664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D7CD900-1A37-42C8-916D-839E81BD8586}" type="slidenum">
              <a:rPr lang="en-US" smtClean="0"/>
              <a:t>1</a:t>
            </a:fld>
            <a:endParaRPr lang="en-US"/>
          </a:p>
        </p:txBody>
      </p:sp>
    </p:spTree>
    <p:extLst>
      <p:ext uri="{BB962C8B-B14F-4D97-AF65-F5344CB8AC3E}">
        <p14:creationId xmlns:p14="http://schemas.microsoft.com/office/powerpoint/2010/main" val="4631535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fld id="{566AFC9C-6263-4267-9FDB-5DE241F2847E}" type="slidenum">
              <a:rPr lang="en-US" altLang="en-US"/>
              <a:pPr/>
              <a:t>‹#›</a:t>
            </a:fld>
            <a:endParaRPr lang="en-US" altLang="en-US"/>
          </a:p>
        </p:txBody>
      </p:sp>
    </p:spTree>
    <p:extLst>
      <p:ext uri="{BB962C8B-B14F-4D97-AF65-F5344CB8AC3E}">
        <p14:creationId xmlns:p14="http://schemas.microsoft.com/office/powerpoint/2010/main" val="31907953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fld id="{71D31FA9-04BE-4A8C-A3EF-92D886815833}" type="slidenum">
              <a:rPr lang="en-US" altLang="en-US"/>
              <a:pPr/>
              <a:t>‹#›</a:t>
            </a:fld>
            <a:endParaRPr lang="en-US" altLang="en-US"/>
          </a:p>
        </p:txBody>
      </p:sp>
    </p:spTree>
    <p:extLst>
      <p:ext uri="{BB962C8B-B14F-4D97-AF65-F5344CB8AC3E}">
        <p14:creationId xmlns:p14="http://schemas.microsoft.com/office/powerpoint/2010/main" val="11665097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fld id="{75530597-70CB-4CB3-BEA5-CF0DD5EE0CB2}" type="slidenum">
              <a:rPr lang="en-US" altLang="en-US"/>
              <a:pPr/>
              <a:t>‹#›</a:t>
            </a:fld>
            <a:endParaRPr lang="en-US" altLang="en-US"/>
          </a:p>
        </p:txBody>
      </p:sp>
    </p:spTree>
    <p:extLst>
      <p:ext uri="{BB962C8B-B14F-4D97-AF65-F5344CB8AC3E}">
        <p14:creationId xmlns:p14="http://schemas.microsoft.com/office/powerpoint/2010/main" val="10721316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fld id="{6875CD73-7F10-47E9-9BE8-246474D97D86}" type="slidenum">
              <a:rPr lang="en-US" altLang="en-US"/>
              <a:pPr/>
              <a:t>‹#›</a:t>
            </a:fld>
            <a:endParaRPr lang="en-US" altLang="en-US"/>
          </a:p>
        </p:txBody>
      </p:sp>
    </p:spTree>
    <p:extLst>
      <p:ext uri="{BB962C8B-B14F-4D97-AF65-F5344CB8AC3E}">
        <p14:creationId xmlns:p14="http://schemas.microsoft.com/office/powerpoint/2010/main" val="1745795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fld id="{26FB400E-5AD1-4685-82C0-8EF28A45BC3C}" type="slidenum">
              <a:rPr lang="en-US" altLang="en-US"/>
              <a:pPr/>
              <a:t>‹#›</a:t>
            </a:fld>
            <a:endParaRPr lang="en-US" altLang="en-US"/>
          </a:p>
        </p:txBody>
      </p:sp>
    </p:spTree>
    <p:extLst>
      <p:ext uri="{BB962C8B-B14F-4D97-AF65-F5344CB8AC3E}">
        <p14:creationId xmlns:p14="http://schemas.microsoft.com/office/powerpoint/2010/main" val="31317781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8" name="Rectangle 6"/>
          <p:cNvSpPr>
            <a:spLocks noGrp="1" noChangeArrowheads="1"/>
          </p:cNvSpPr>
          <p:nvPr>
            <p:ph type="sldNum" sz="quarter" idx="12"/>
          </p:nvPr>
        </p:nvSpPr>
        <p:spPr>
          <a:ln/>
        </p:spPr>
        <p:txBody>
          <a:bodyPr/>
          <a:lstStyle>
            <a:lvl1pPr>
              <a:defRPr/>
            </a:lvl1pPr>
          </a:lstStyle>
          <a:p>
            <a:fld id="{4B289B03-161F-4B23-9A12-B25A216F195A}" type="slidenum">
              <a:rPr lang="en-US" altLang="en-US"/>
              <a:pPr/>
              <a:t>‹#›</a:t>
            </a:fld>
            <a:endParaRPr lang="en-US" altLang="en-US"/>
          </a:p>
        </p:txBody>
      </p:sp>
    </p:spTree>
    <p:extLst>
      <p:ext uri="{BB962C8B-B14F-4D97-AF65-F5344CB8AC3E}">
        <p14:creationId xmlns:p14="http://schemas.microsoft.com/office/powerpoint/2010/main" val="23739366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fld id="{E22D0DDE-11D4-46F2-8302-627C3A3F764B}" type="slidenum">
              <a:rPr lang="en-US" altLang="en-US"/>
              <a:pPr/>
              <a:t>‹#›</a:t>
            </a:fld>
            <a:endParaRPr lang="en-US" altLang="en-US"/>
          </a:p>
        </p:txBody>
      </p:sp>
    </p:spTree>
    <p:extLst>
      <p:ext uri="{BB962C8B-B14F-4D97-AF65-F5344CB8AC3E}">
        <p14:creationId xmlns:p14="http://schemas.microsoft.com/office/powerpoint/2010/main" val="2191835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fld id="{5076F8FE-332A-400C-8B18-E864FB05E783}" type="slidenum">
              <a:rPr lang="en-US" altLang="en-US"/>
              <a:pPr/>
              <a:t>‹#›</a:t>
            </a:fld>
            <a:endParaRPr lang="en-US" altLang="en-US"/>
          </a:p>
        </p:txBody>
      </p:sp>
    </p:spTree>
    <p:extLst>
      <p:ext uri="{BB962C8B-B14F-4D97-AF65-F5344CB8AC3E}">
        <p14:creationId xmlns:p14="http://schemas.microsoft.com/office/powerpoint/2010/main" val="24823079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fld id="{833C4794-AE54-48AE-AB9B-160A27558B5B}" type="slidenum">
              <a:rPr lang="en-US" altLang="en-US"/>
              <a:pPr/>
              <a:t>‹#›</a:t>
            </a:fld>
            <a:endParaRPr lang="en-US" altLang="en-US"/>
          </a:p>
        </p:txBody>
      </p:sp>
    </p:spTree>
    <p:extLst>
      <p:ext uri="{BB962C8B-B14F-4D97-AF65-F5344CB8AC3E}">
        <p14:creationId xmlns:p14="http://schemas.microsoft.com/office/powerpoint/2010/main" val="36595329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fld id="{C5977F95-FE8E-48A0-A930-AF0D4983B382}" type="slidenum">
              <a:rPr lang="en-US" altLang="en-US"/>
              <a:pPr/>
              <a:t>‹#›</a:t>
            </a:fld>
            <a:endParaRPr lang="en-US" altLang="en-US"/>
          </a:p>
        </p:txBody>
      </p:sp>
    </p:spTree>
    <p:extLst>
      <p:ext uri="{BB962C8B-B14F-4D97-AF65-F5344CB8AC3E}">
        <p14:creationId xmlns:p14="http://schemas.microsoft.com/office/powerpoint/2010/main" val="36519797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fld id="{F9AAC381-5C55-4D5D-8B3B-EDDE2DB188C1}" type="slidenum">
              <a:rPr lang="en-US" altLang="en-US"/>
              <a:pPr/>
              <a:t>‹#›</a:t>
            </a:fld>
            <a:endParaRPr lang="en-US" altLang="en-US"/>
          </a:p>
        </p:txBody>
      </p:sp>
    </p:spTree>
    <p:extLst>
      <p:ext uri="{BB962C8B-B14F-4D97-AF65-F5344CB8AC3E}">
        <p14:creationId xmlns:p14="http://schemas.microsoft.com/office/powerpoint/2010/main" val="28463333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fld id="{FE9B8681-5935-486A-A08A-7D6DCA2C0D82}" type="slidenum">
              <a:rPr lang="en-US" altLang="en-US"/>
              <a:pPr/>
              <a:t>‹#›</a:t>
            </a:fld>
            <a:endParaRPr lang="en-US" altLang="en-US"/>
          </a:p>
        </p:txBody>
      </p:sp>
    </p:spTree>
    <p:extLst>
      <p:ext uri="{BB962C8B-B14F-4D97-AF65-F5344CB8AC3E}">
        <p14:creationId xmlns:p14="http://schemas.microsoft.com/office/powerpoint/2010/main" val="27034394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fld id="{00393677-A651-4892-9BE7-0EB92628212D}" type="slidenum">
              <a:rPr lang="en-US" altLang="en-US"/>
              <a:pPr/>
              <a:t>‹#›</a:t>
            </a:fld>
            <a:endParaRPr lang="en-US" altLang="en-US"/>
          </a:p>
        </p:txBody>
      </p:sp>
    </p:spTree>
    <p:extLst>
      <p:ext uri="{BB962C8B-B14F-4D97-AF65-F5344CB8AC3E}">
        <p14:creationId xmlns:p14="http://schemas.microsoft.com/office/powerpoint/2010/main" val="27965449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fld id="{4846C3D3-4F50-41EC-B78E-6EDAACEC6005}" type="slidenum">
              <a:rPr lang="en-US" altLang="en-US"/>
              <a:pPr/>
              <a:t>‹#›</a:t>
            </a:fld>
            <a:endParaRPr lang="en-US" altLang="en-US"/>
          </a:p>
        </p:txBody>
      </p:sp>
    </p:spTree>
    <p:extLst>
      <p:ext uri="{BB962C8B-B14F-4D97-AF65-F5344CB8AC3E}">
        <p14:creationId xmlns:p14="http://schemas.microsoft.com/office/powerpoint/2010/main" val="17881981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fld id="{69B0A0B6-CE51-4D45-8633-811998391514}" type="slidenum">
              <a:rPr lang="en-US" altLang="en-US"/>
              <a:pPr/>
              <a:t>‹#›</a:t>
            </a:fld>
            <a:endParaRPr lang="en-US" altLang="en-US"/>
          </a:p>
        </p:txBody>
      </p:sp>
    </p:spTree>
    <p:extLst>
      <p:ext uri="{BB962C8B-B14F-4D97-AF65-F5344CB8AC3E}">
        <p14:creationId xmlns:p14="http://schemas.microsoft.com/office/powerpoint/2010/main" val="21953466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a:defRPr/>
            </a:pPr>
            <a:endParaRPr lang="en-US"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defRPr/>
            </a:pPr>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fld id="{9E43AEA1-7B03-4708-BF75-F3F42BC6ECD2}"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jpeg"/><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12.png"/><Relationship Id="rId4" Type="http://schemas.openxmlformats.org/officeDocument/2006/relationships/oleObject" Target="../embeddings/oleObject1.bin"/></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6.jpe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22.png"/><Relationship Id="rId2" Type="http://schemas.openxmlformats.org/officeDocument/2006/relationships/slideLayout" Target="../slideLayouts/slideLayout13.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image" Target="../media/image24.jpeg"/><Relationship Id="rId4" Type="http://schemas.openxmlformats.org/officeDocument/2006/relationships/image" Target="../media/image23.jpeg"/></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6.jpeg"/><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35.xml.rels><?xml version="1.0" encoding="UTF-8" standalone="yes"?>
<Relationships xmlns="http://schemas.openxmlformats.org/package/2006/relationships"><Relationship Id="rId3" Type="http://schemas.openxmlformats.org/officeDocument/2006/relationships/hyperlink" Target="http://people.clarkson.edu/~birdps/hp100/topo/symbols/contour_hatch.gif" TargetMode="External"/><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http://images.google.com/images?q=tbn:i_FiSry88DemMM:http://people.clarkson.edu/~birdps/hp100/topo/symbols/contour_hatch.gif" TargetMode="External"/><Relationship Id="rId4" Type="http://schemas.openxmlformats.org/officeDocument/2006/relationships/image" Target="../media/image33.jpeg"/></Relationships>
</file>

<file path=ppt/slides/_rels/slide3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13.xml"/><Relationship Id="rId1" Type="http://schemas.openxmlformats.org/officeDocument/2006/relationships/vmlDrawing" Target="../drawings/vmlDrawing3.vml"/><Relationship Id="rId5" Type="http://schemas.openxmlformats.org/officeDocument/2006/relationships/image" Target="../media/image22.png"/><Relationship Id="rId4" Type="http://schemas.openxmlformats.org/officeDocument/2006/relationships/oleObject" Target="../embeddings/oleObject3.bin"/></Relationships>
</file>

<file path=ppt/slides/_rels/slide3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6.jpe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609600" y="1828800"/>
            <a:ext cx="7772400" cy="1134068"/>
          </a:xfrm>
          <a:prstGeom prst="rect">
            <a:avLst/>
          </a:prstGeom>
        </p:spPr>
      </p:pic>
    </p:spTree>
    <p:extLst>
      <p:ext uri="{BB962C8B-B14F-4D97-AF65-F5344CB8AC3E}">
        <p14:creationId xmlns:p14="http://schemas.microsoft.com/office/powerpoint/2010/main" val="30928597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defRPr/>
            </a:pPr>
            <a:r>
              <a:rPr lang="en-US" altLang="en-US" u="sng" smtClean="0">
                <a:effectLst>
                  <a:outerShdw blurRad="38100" dist="38100" dir="2700000" algn="tl">
                    <a:srgbClr val="FFFFFF"/>
                  </a:outerShdw>
                </a:effectLst>
              </a:rPr>
              <a:t>Topographic Maps</a:t>
            </a:r>
          </a:p>
        </p:txBody>
      </p:sp>
      <p:sp>
        <p:nvSpPr>
          <p:cNvPr id="3075" name="Rectangle 3"/>
          <p:cNvSpPr>
            <a:spLocks noGrp="1" noChangeArrowheads="1"/>
          </p:cNvSpPr>
          <p:nvPr>
            <p:ph type="body" idx="1"/>
          </p:nvPr>
        </p:nvSpPr>
        <p:spPr/>
        <p:txBody>
          <a:bodyPr/>
          <a:lstStyle/>
          <a:p>
            <a:pPr eaLnBrk="1" hangingPunct="1"/>
            <a:r>
              <a:rPr lang="en-US" altLang="en-US" smtClean="0"/>
              <a:t>Two dimensional model of the Earth’s surface (represents 3-D world)</a:t>
            </a:r>
          </a:p>
          <a:p>
            <a:pPr eaLnBrk="1" hangingPunct="1">
              <a:buFontTx/>
              <a:buNone/>
            </a:pPr>
            <a:endParaRPr lang="en-US" altLang="en-US" smtClean="0"/>
          </a:p>
          <a:p>
            <a:pPr eaLnBrk="1" hangingPunct="1"/>
            <a:r>
              <a:rPr lang="en-US" altLang="en-US" smtClean="0"/>
              <a:t>Topographic maps are also known as </a:t>
            </a:r>
            <a:r>
              <a:rPr lang="en-US" altLang="en-US" b="1" u="sng" smtClean="0"/>
              <a:t>contour maps</a:t>
            </a:r>
            <a:r>
              <a:rPr lang="en-US" altLang="en-US" smtClean="0"/>
              <a:t>.</a:t>
            </a:r>
          </a:p>
          <a:p>
            <a:pPr eaLnBrk="1" hangingPunct="1">
              <a:buFontTx/>
              <a:buNone/>
            </a:pPr>
            <a:endParaRPr lang="en-US" altLang="en-US" smtClean="0"/>
          </a:p>
          <a:p>
            <a:pPr eaLnBrk="1" hangingPunct="1"/>
            <a:r>
              <a:rPr lang="en-US" altLang="en-US" smtClean="0"/>
              <a:t>Show elevation above sea level using </a:t>
            </a:r>
            <a:r>
              <a:rPr lang="en-US" altLang="en-US" b="1" u="sng" smtClean="0"/>
              <a:t>contour lines.</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 calcmode="lin" valueType="num">
                                      <p:cBhvr>
                                        <p:cTn id="7" dur="500" fill="hold"/>
                                        <p:tgtEl>
                                          <p:spTgt spid="307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075">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075">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nodeType="clickEffect">
                                  <p:stCondLst>
                                    <p:cond delay="0"/>
                                  </p:stCondLst>
                                  <p:childTnLst>
                                    <p:set>
                                      <p:cBhvr>
                                        <p:cTn id="13" dur="1" fill="hold">
                                          <p:stCondLst>
                                            <p:cond delay="0"/>
                                          </p:stCondLst>
                                        </p:cTn>
                                        <p:tgtEl>
                                          <p:spTgt spid="3075">
                                            <p:txEl>
                                              <p:pRg st="2" end="2"/>
                                            </p:txEl>
                                          </p:spTgt>
                                        </p:tgtEl>
                                        <p:attrNameLst>
                                          <p:attrName>style.visibility</p:attrName>
                                        </p:attrNameLst>
                                      </p:cBhvr>
                                      <p:to>
                                        <p:strVal val="visible"/>
                                      </p:to>
                                    </p:set>
                                    <p:anim calcmode="lin" valueType="num">
                                      <p:cBhvr>
                                        <p:cTn id="14" dur="500" fill="hold"/>
                                        <p:tgtEl>
                                          <p:spTgt spid="3075">
                                            <p:txEl>
                                              <p:pRg st="2" end="2"/>
                                            </p:txEl>
                                          </p:spTgt>
                                        </p:tgtEl>
                                        <p:attrNameLst>
                                          <p:attrName>ppt_w</p:attrName>
                                        </p:attrNameLst>
                                      </p:cBhvr>
                                      <p:tavLst>
                                        <p:tav tm="0">
                                          <p:val>
                                            <p:fltVal val="0"/>
                                          </p:val>
                                        </p:tav>
                                        <p:tav tm="100000">
                                          <p:val>
                                            <p:strVal val="#ppt_w"/>
                                          </p:val>
                                        </p:tav>
                                      </p:tavLst>
                                    </p:anim>
                                    <p:anim calcmode="lin" valueType="num">
                                      <p:cBhvr>
                                        <p:cTn id="15" dur="500" fill="hold"/>
                                        <p:tgtEl>
                                          <p:spTgt spid="3075">
                                            <p:txEl>
                                              <p:pRg st="2" end="2"/>
                                            </p:txEl>
                                          </p:spTgt>
                                        </p:tgtEl>
                                        <p:attrNameLst>
                                          <p:attrName>ppt_h</p:attrName>
                                        </p:attrNameLst>
                                      </p:cBhvr>
                                      <p:tavLst>
                                        <p:tav tm="0">
                                          <p:val>
                                            <p:fltVal val="0"/>
                                          </p:val>
                                        </p:tav>
                                        <p:tav tm="100000">
                                          <p:val>
                                            <p:strVal val="#ppt_h"/>
                                          </p:val>
                                        </p:tav>
                                      </p:tavLst>
                                    </p:anim>
                                    <p:animEffect transition="in" filter="fade">
                                      <p:cBhvr>
                                        <p:cTn id="16" dur="500"/>
                                        <p:tgtEl>
                                          <p:spTgt spid="3075">
                                            <p:txEl>
                                              <p:pRg st="2" end="2"/>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0" fill="hold" nodeType="clickEffect">
                                  <p:stCondLst>
                                    <p:cond delay="0"/>
                                  </p:stCondLst>
                                  <p:childTnLst>
                                    <p:set>
                                      <p:cBhvr>
                                        <p:cTn id="20" dur="1" fill="hold">
                                          <p:stCondLst>
                                            <p:cond delay="0"/>
                                          </p:stCondLst>
                                        </p:cTn>
                                        <p:tgtEl>
                                          <p:spTgt spid="3075">
                                            <p:txEl>
                                              <p:pRg st="4" end="4"/>
                                            </p:txEl>
                                          </p:spTgt>
                                        </p:tgtEl>
                                        <p:attrNameLst>
                                          <p:attrName>style.visibility</p:attrName>
                                        </p:attrNameLst>
                                      </p:cBhvr>
                                      <p:to>
                                        <p:strVal val="visible"/>
                                      </p:to>
                                    </p:set>
                                    <p:anim calcmode="lin" valueType="num">
                                      <p:cBhvr>
                                        <p:cTn id="21" dur="500" fill="hold"/>
                                        <p:tgtEl>
                                          <p:spTgt spid="3075">
                                            <p:txEl>
                                              <p:pRg st="4" end="4"/>
                                            </p:txEl>
                                          </p:spTgt>
                                        </p:tgtEl>
                                        <p:attrNameLst>
                                          <p:attrName>ppt_w</p:attrName>
                                        </p:attrNameLst>
                                      </p:cBhvr>
                                      <p:tavLst>
                                        <p:tav tm="0">
                                          <p:val>
                                            <p:fltVal val="0"/>
                                          </p:val>
                                        </p:tav>
                                        <p:tav tm="100000">
                                          <p:val>
                                            <p:strVal val="#ppt_w"/>
                                          </p:val>
                                        </p:tav>
                                      </p:tavLst>
                                    </p:anim>
                                    <p:anim calcmode="lin" valueType="num">
                                      <p:cBhvr>
                                        <p:cTn id="22" dur="500" fill="hold"/>
                                        <p:tgtEl>
                                          <p:spTgt spid="3075">
                                            <p:txEl>
                                              <p:pRg st="4" end="4"/>
                                            </p:txEl>
                                          </p:spTgt>
                                        </p:tgtEl>
                                        <p:attrNameLst>
                                          <p:attrName>ppt_h</p:attrName>
                                        </p:attrNameLst>
                                      </p:cBhvr>
                                      <p:tavLst>
                                        <p:tav tm="0">
                                          <p:val>
                                            <p:fltVal val="0"/>
                                          </p:val>
                                        </p:tav>
                                        <p:tav tm="100000">
                                          <p:val>
                                            <p:strVal val="#ppt_h"/>
                                          </p:val>
                                        </p:tav>
                                      </p:tavLst>
                                    </p:anim>
                                    <p:animEffect transition="in" filter="fade">
                                      <p:cBhvr>
                                        <p:cTn id="23" dur="500"/>
                                        <p:tgtEl>
                                          <p:spTgt spid="307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692274421"/>
              </p:ext>
            </p:extLst>
          </p:nvPr>
        </p:nvGraphicFramePr>
        <p:xfrm>
          <a:off x="838201" y="762000"/>
          <a:ext cx="7696199" cy="5363658"/>
        </p:xfrm>
        <a:graphic>
          <a:graphicData uri="http://schemas.openxmlformats.org/drawingml/2006/table">
            <a:tbl>
              <a:tblPr/>
              <a:tblGrid>
                <a:gridCol w="1790652"/>
                <a:gridCol w="2384331"/>
                <a:gridCol w="3521216"/>
              </a:tblGrid>
              <a:tr h="892748">
                <a:tc>
                  <a:txBody>
                    <a:bodyPr/>
                    <a:lstStyle/>
                    <a:p>
                      <a:pPr marL="0" marR="0" algn="ctr" rtl="0">
                        <a:spcBef>
                          <a:spcPts val="0"/>
                        </a:spcBef>
                        <a:spcAft>
                          <a:spcPts val="0"/>
                        </a:spcAft>
                      </a:pPr>
                      <a:r>
                        <a:rPr lang="en-US" sz="2000" dirty="0">
                          <a:effectLst/>
                          <a:latin typeface="Times New Roman" panose="02020603050405020304" pitchFamily="18" charset="0"/>
                          <a:ea typeface="Times New Roman" panose="02020603050405020304" pitchFamily="18" charset="0"/>
                        </a:rPr>
                        <a:t>Scale of Top sheet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Low" rtl="0">
                        <a:spcBef>
                          <a:spcPts val="0"/>
                        </a:spcBef>
                        <a:spcAft>
                          <a:spcPts val="0"/>
                        </a:spcAft>
                      </a:pPr>
                      <a:r>
                        <a:rPr lang="en-US" sz="2000" dirty="0" smtClean="0">
                          <a:effectLst/>
                          <a:latin typeface="Times New Roman" panose="02020603050405020304" pitchFamily="18" charset="0"/>
                          <a:ea typeface="Times New Roman" panose="02020603050405020304" pitchFamily="18" charset="0"/>
                        </a:rPr>
                        <a:t>Average</a:t>
                      </a:r>
                      <a:r>
                        <a:rPr lang="en-US" sz="2000" baseline="0" dirty="0" smtClean="0">
                          <a:effectLst/>
                          <a:latin typeface="Times New Roman" panose="02020603050405020304" pitchFamily="18" charset="0"/>
                          <a:ea typeface="Times New Roman" panose="02020603050405020304" pitchFamily="18" charset="0"/>
                        </a:rPr>
                        <a:t> </a:t>
                      </a:r>
                      <a:r>
                        <a:rPr lang="en-US" sz="2000" dirty="0" smtClean="0">
                          <a:effectLst/>
                          <a:latin typeface="Times New Roman" panose="02020603050405020304" pitchFamily="18" charset="0"/>
                          <a:ea typeface="Times New Roman" panose="02020603050405020304" pitchFamily="18" charset="0"/>
                        </a:rPr>
                        <a:t>overage </a:t>
                      </a:r>
                      <a:r>
                        <a:rPr lang="en-US" sz="2000" dirty="0">
                          <a:effectLst/>
                          <a:latin typeface="Times New Roman" panose="02020603050405020304" pitchFamily="18" charset="0"/>
                          <a:ea typeface="Times New Roman" panose="02020603050405020304" pitchFamily="18" charset="0"/>
                        </a:rPr>
                        <a:t>area </a:t>
                      </a:r>
                    </a:p>
                    <a:p>
                      <a:pPr marL="0" marR="0" algn="justLow" rtl="0">
                        <a:spcBef>
                          <a:spcPts val="0"/>
                        </a:spcBef>
                        <a:spcAft>
                          <a:spcPts val="0"/>
                        </a:spcAft>
                      </a:pPr>
                      <a:r>
                        <a:rPr lang="en-US" sz="2000" dirty="0">
                          <a:effectLst/>
                          <a:latin typeface="Times New Roman" panose="02020603050405020304" pitchFamily="18" charset="0"/>
                          <a:ea typeface="Times New Roman" panose="02020603050405020304" pitchFamily="18" charset="0"/>
                        </a:rPr>
                        <a:t>              (Km)</a:t>
                      </a:r>
                      <a:r>
                        <a:rPr lang="en-US" sz="2000" baseline="30000" dirty="0">
                          <a:effectLst/>
                          <a:latin typeface="Times New Roman" panose="02020603050405020304" pitchFamily="18" charset="0"/>
                          <a:ea typeface="Times New Roman" panose="02020603050405020304" pitchFamily="18" charset="0"/>
                        </a:rPr>
                        <a:t>2</a:t>
                      </a:r>
                      <a:endParaRPr lang="en-US"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spcBef>
                          <a:spcPts val="1200"/>
                        </a:spcBef>
                        <a:spcAft>
                          <a:spcPts val="300"/>
                        </a:spcAft>
                      </a:pPr>
                      <a:r>
                        <a:rPr lang="en-US" sz="2000" b="0" i="0">
                          <a:effectLst/>
                          <a:latin typeface="Times New Roman" panose="02020603050405020304" pitchFamily="18" charset="0"/>
                        </a:rPr>
                        <a:t>Remarks</a:t>
                      </a:r>
                      <a:endParaRPr lang="en-US" sz="2000" b="1" i="1">
                        <a:effectLst/>
                        <a:latin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92748">
                <a:tc>
                  <a:txBody>
                    <a:bodyPr/>
                    <a:lstStyle/>
                    <a:p>
                      <a:pPr marL="0" marR="0" algn="justLow" rtl="0">
                        <a:spcBef>
                          <a:spcPts val="0"/>
                        </a:spcBef>
                        <a:spcAft>
                          <a:spcPts val="0"/>
                        </a:spcAft>
                      </a:pPr>
                      <a:r>
                        <a:rPr lang="en-US" sz="2000" dirty="0">
                          <a:effectLst/>
                          <a:latin typeface="Times New Roman" panose="02020603050405020304" pitchFamily="18" charset="0"/>
                          <a:ea typeface="Times New Roman" panose="02020603050405020304" pitchFamily="18" charset="0"/>
                        </a:rPr>
                        <a:t>1:250 </a:t>
                      </a:r>
                      <a:r>
                        <a:rPr lang="en-US" sz="2000" dirty="0" smtClean="0">
                          <a:effectLst/>
                          <a:latin typeface="Times New Roman" panose="02020603050405020304" pitchFamily="18" charset="0"/>
                          <a:ea typeface="Times New Roman" panose="02020603050405020304" pitchFamily="18" charset="0"/>
                        </a:rPr>
                        <a:t>000</a:t>
                      </a:r>
                      <a:endParaRPr lang="en-US"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Low" rtl="0">
                        <a:spcBef>
                          <a:spcPts val="0"/>
                        </a:spcBef>
                        <a:spcAft>
                          <a:spcPts val="0"/>
                        </a:spcAft>
                      </a:pPr>
                      <a:r>
                        <a:rPr lang="en-US" sz="2000" dirty="0">
                          <a:effectLst/>
                          <a:latin typeface="Times New Roman" panose="02020603050405020304" pitchFamily="18" charset="0"/>
                          <a:ea typeface="Times New Roman" panose="02020603050405020304" pitchFamily="18" charset="0"/>
                        </a:rPr>
                        <a:t>15000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Low" rtl="0">
                        <a:spcBef>
                          <a:spcPts val="0"/>
                        </a:spcBef>
                        <a:spcAft>
                          <a:spcPts val="0"/>
                        </a:spcAft>
                      </a:pPr>
                      <a:r>
                        <a:rPr lang="en-US" sz="2000" dirty="0">
                          <a:effectLst/>
                          <a:latin typeface="Times New Roman" panose="02020603050405020304" pitchFamily="18" charset="0"/>
                          <a:ea typeface="Times New Roman" panose="02020603050405020304" pitchFamily="18" charset="0"/>
                        </a:rPr>
                        <a:t>Covers six map sheets of  scale 1:100 000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60944">
                <a:tc>
                  <a:txBody>
                    <a:bodyPr/>
                    <a:lstStyle/>
                    <a:p>
                      <a:pPr marL="0" marR="0" algn="justLow" rtl="0">
                        <a:spcBef>
                          <a:spcPts val="0"/>
                        </a:spcBef>
                        <a:spcAft>
                          <a:spcPts val="0"/>
                        </a:spcAft>
                      </a:pPr>
                      <a:r>
                        <a:rPr lang="en-US" sz="2000" dirty="0">
                          <a:effectLst/>
                          <a:latin typeface="Times New Roman" panose="02020603050405020304" pitchFamily="18" charset="0"/>
                          <a:ea typeface="Times New Roman" panose="02020603050405020304" pitchFamily="18" charset="0"/>
                        </a:rPr>
                        <a:t>1:100 000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Low" rtl="0">
                        <a:spcBef>
                          <a:spcPts val="0"/>
                        </a:spcBef>
                        <a:spcAft>
                          <a:spcPts val="0"/>
                        </a:spcAft>
                      </a:pPr>
                      <a:r>
                        <a:rPr lang="en-US" sz="2000" dirty="0">
                          <a:effectLst/>
                          <a:latin typeface="Times New Roman" panose="02020603050405020304" pitchFamily="18" charset="0"/>
                          <a:ea typeface="Times New Roman" panose="02020603050405020304" pitchFamily="18" charset="0"/>
                        </a:rPr>
                        <a:t>2500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Low" rtl="0">
                        <a:spcBef>
                          <a:spcPts val="0"/>
                        </a:spcBef>
                        <a:spcAft>
                          <a:spcPts val="0"/>
                        </a:spcAft>
                      </a:pPr>
                      <a:r>
                        <a:rPr lang="en-US" sz="2000" dirty="0">
                          <a:effectLst/>
                          <a:latin typeface="Times New Roman" panose="02020603050405020304" pitchFamily="18" charset="0"/>
                          <a:ea typeface="Times New Roman" panose="02020603050405020304" pitchFamily="18" charset="0"/>
                        </a:rPr>
                        <a:t>Covers four map sheets of scale 1:50 000</a:t>
                      </a:r>
                    </a:p>
                    <a:p>
                      <a:pPr marL="0" marR="0" algn="justLow" rtl="0">
                        <a:spcBef>
                          <a:spcPts val="0"/>
                        </a:spcBef>
                        <a:spcAft>
                          <a:spcPts val="0"/>
                        </a:spcAft>
                      </a:pPr>
                      <a:r>
                        <a:rPr lang="en-US" sz="2000" dirty="0">
                          <a:effectLst/>
                          <a:latin typeface="Times New Roman" panose="02020603050405020304" pitchFamily="18" charset="0"/>
                          <a:ea typeface="Times New Roman" panose="02020603050405020304" pitchFamily="18" charset="0"/>
                        </a:rPr>
                        <a:t>and 16 map sheets of scale 1:25000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14508">
                <a:tc>
                  <a:txBody>
                    <a:bodyPr/>
                    <a:lstStyle/>
                    <a:p>
                      <a:pPr marL="0" marR="0" algn="justLow" rtl="0">
                        <a:spcBef>
                          <a:spcPts val="0"/>
                        </a:spcBef>
                        <a:spcAft>
                          <a:spcPts val="0"/>
                        </a:spcAft>
                      </a:pPr>
                      <a:r>
                        <a:rPr lang="en-US" sz="2000" dirty="0">
                          <a:effectLst/>
                          <a:latin typeface="Times New Roman" panose="02020603050405020304" pitchFamily="18" charset="0"/>
                          <a:ea typeface="Times New Roman" panose="02020603050405020304" pitchFamily="18" charset="0"/>
                        </a:rPr>
                        <a:t>1:50000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Low" rtl="0">
                        <a:spcBef>
                          <a:spcPts val="0"/>
                        </a:spcBef>
                        <a:spcAft>
                          <a:spcPts val="0"/>
                        </a:spcAft>
                      </a:pPr>
                      <a:r>
                        <a:rPr lang="en-US" sz="2000" dirty="0">
                          <a:effectLst/>
                          <a:latin typeface="Times New Roman" panose="02020603050405020304" pitchFamily="18" charset="0"/>
                          <a:ea typeface="Times New Roman" panose="02020603050405020304" pitchFamily="18" charset="0"/>
                        </a:rPr>
                        <a:t>650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Low" rtl="0">
                        <a:spcBef>
                          <a:spcPts val="0"/>
                        </a:spcBef>
                        <a:spcAft>
                          <a:spcPts val="0"/>
                        </a:spcAft>
                      </a:pPr>
                      <a:r>
                        <a:rPr lang="en-US" sz="2000" dirty="0">
                          <a:effectLst/>
                          <a:latin typeface="Times New Roman" panose="02020603050405020304" pitchFamily="18" charset="0"/>
                          <a:ea typeface="Times New Roman" panose="02020603050405020304" pitchFamily="18" charset="0"/>
                        </a:rPr>
                        <a:t>Covers four map sheets of scale 1:25 000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8519">
                <a:tc>
                  <a:txBody>
                    <a:bodyPr/>
                    <a:lstStyle/>
                    <a:p>
                      <a:pPr marL="0" marR="0" algn="justLow" rtl="0">
                        <a:spcBef>
                          <a:spcPts val="0"/>
                        </a:spcBef>
                        <a:spcAft>
                          <a:spcPts val="0"/>
                        </a:spcAft>
                      </a:pPr>
                      <a:r>
                        <a:rPr lang="en-US" sz="2000" dirty="0" smtClean="0">
                          <a:effectLst/>
                          <a:latin typeface="Times New Roman" panose="02020603050405020304" pitchFamily="18" charset="0"/>
                          <a:ea typeface="Times New Roman" panose="02020603050405020304" pitchFamily="18" charset="0"/>
                        </a:rPr>
                        <a:t>1:25000</a:t>
                      </a:r>
                      <a:endParaRPr lang="en-US"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Low" rtl="0">
                        <a:spcBef>
                          <a:spcPts val="0"/>
                        </a:spcBef>
                        <a:spcAft>
                          <a:spcPts val="0"/>
                        </a:spcAft>
                      </a:pPr>
                      <a:r>
                        <a:rPr lang="en-US" sz="2000" dirty="0">
                          <a:effectLst/>
                          <a:latin typeface="Times New Roman" panose="02020603050405020304" pitchFamily="18" charset="0"/>
                          <a:ea typeface="Times New Roman" panose="02020603050405020304" pitchFamily="18" charset="0"/>
                        </a:rPr>
                        <a:t>155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rtl="0">
                        <a:spcBef>
                          <a:spcPts val="0"/>
                        </a:spcBef>
                        <a:spcAft>
                          <a:spcPts val="0"/>
                        </a:spcAft>
                      </a:pPr>
                      <a:r>
                        <a:rPr lang="en-US" sz="2000">
                          <a:effectLst/>
                          <a:latin typeface="Times New Roman" panose="02020603050405020304" pitchFamily="18" charset="0"/>
                          <a:ea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9561">
                <a:tc>
                  <a:txBody>
                    <a:bodyPr/>
                    <a:lstStyle/>
                    <a:p>
                      <a:pPr marL="0" marR="0" algn="justLow" rtl="0">
                        <a:spcBef>
                          <a:spcPts val="0"/>
                        </a:spcBef>
                        <a:spcAft>
                          <a:spcPts val="0"/>
                        </a:spcAft>
                      </a:pPr>
                      <a:r>
                        <a:rPr lang="en-US" sz="2000" dirty="0" smtClean="0">
                          <a:effectLst/>
                          <a:latin typeface="Times New Roman" panose="02020603050405020304" pitchFamily="18" charset="0"/>
                          <a:ea typeface="Times New Roman" panose="02020603050405020304" pitchFamily="18" charset="0"/>
                        </a:rPr>
                        <a:t>1:20000</a:t>
                      </a:r>
                      <a:endParaRPr lang="en-US"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Low" rtl="0">
                        <a:spcBef>
                          <a:spcPts val="0"/>
                        </a:spcBef>
                        <a:spcAft>
                          <a:spcPts val="0"/>
                        </a:spcAft>
                      </a:pPr>
                      <a:r>
                        <a:rPr lang="en-US" sz="2000" dirty="0">
                          <a:effectLst/>
                          <a:latin typeface="Times New Roman" panose="02020603050405020304" pitchFamily="18" charset="0"/>
                          <a:ea typeface="Times New Roman" panose="02020603050405020304" pitchFamily="18" charset="0"/>
                        </a:rPr>
                        <a:t>100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rtl="0">
                        <a:spcBef>
                          <a:spcPts val="0"/>
                        </a:spcBef>
                        <a:spcAft>
                          <a:spcPts val="0"/>
                        </a:spcAft>
                      </a:pPr>
                      <a:r>
                        <a:rPr lang="en-US" sz="2000" dirty="0">
                          <a:effectLst/>
                          <a:latin typeface="Times New Roman" panose="02020603050405020304" pitchFamily="18" charset="0"/>
                          <a:ea typeface="Times New Roman" panose="02020603050405020304" pitchFamily="18" charset="0"/>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6374">
                <a:tc>
                  <a:txBody>
                    <a:bodyPr/>
                    <a:lstStyle/>
                    <a:p>
                      <a:pPr marL="0" marR="0" algn="justLow" rtl="0">
                        <a:spcBef>
                          <a:spcPts val="0"/>
                        </a:spcBef>
                        <a:spcAft>
                          <a:spcPts val="0"/>
                        </a:spcAft>
                      </a:pPr>
                      <a:r>
                        <a:rPr lang="en-US" sz="2000">
                          <a:effectLst/>
                          <a:latin typeface="Times New Roman" panose="02020603050405020304" pitchFamily="18" charset="0"/>
                          <a:ea typeface="Times New Roman" panose="02020603050405020304" pitchFamily="18" charset="0"/>
                        </a:rPr>
                        <a:t>1:10000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Low" rtl="0">
                        <a:spcBef>
                          <a:spcPts val="0"/>
                        </a:spcBef>
                        <a:spcAft>
                          <a:spcPts val="0"/>
                        </a:spcAft>
                      </a:pPr>
                      <a:r>
                        <a:rPr lang="en-US" sz="2000">
                          <a:effectLst/>
                          <a:latin typeface="Times New Roman" panose="02020603050405020304" pitchFamily="18" charset="0"/>
                          <a:ea typeface="Times New Roman" panose="02020603050405020304" pitchFamily="18" charset="0"/>
                        </a:rPr>
                        <a:t>25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rtl="0">
                        <a:spcBef>
                          <a:spcPts val="0"/>
                        </a:spcBef>
                        <a:spcAft>
                          <a:spcPts val="0"/>
                        </a:spcAft>
                      </a:pPr>
                      <a:r>
                        <a:rPr lang="en-US" sz="2000" dirty="0">
                          <a:effectLst/>
                          <a:latin typeface="Times New Roman" panose="02020603050405020304" pitchFamily="18" charset="0"/>
                          <a:ea typeface="Times New Roman" panose="02020603050405020304" pitchFamily="18" charset="0"/>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7123169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0" y="-85322"/>
            <a:ext cx="6400800" cy="6709160"/>
          </a:xfrm>
          <a:prstGeom prst="rect">
            <a:avLst/>
          </a:prstGeom>
        </p:spPr>
      </p:pic>
    </p:spTree>
    <p:extLst>
      <p:ext uri="{BB962C8B-B14F-4D97-AF65-F5344CB8AC3E}">
        <p14:creationId xmlns:p14="http://schemas.microsoft.com/office/powerpoint/2010/main" val="7982314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 y="0"/>
            <a:ext cx="8790395" cy="6553200"/>
          </a:xfrm>
          <a:prstGeom prst="rect">
            <a:avLst/>
          </a:prstGeom>
        </p:spPr>
      </p:pic>
    </p:spTree>
    <p:extLst>
      <p:ext uri="{BB962C8B-B14F-4D97-AF65-F5344CB8AC3E}">
        <p14:creationId xmlns:p14="http://schemas.microsoft.com/office/powerpoint/2010/main" val="344635236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98" name="Oval 4"/>
          <p:cNvSpPr>
            <a:spLocks noChangeArrowheads="1"/>
          </p:cNvSpPr>
          <p:nvPr/>
        </p:nvSpPr>
        <p:spPr bwMode="auto">
          <a:xfrm>
            <a:off x="3429000" y="3352800"/>
            <a:ext cx="381000" cy="381000"/>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spTree>
  </p:cSld>
  <p:clrMapOvr>
    <a:masterClrMapping/>
  </p:clrMapOvr>
  <p:transition>
    <p:zoom dir="in"/>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2" name="Oval 4"/>
          <p:cNvSpPr>
            <a:spLocks noChangeArrowheads="1"/>
          </p:cNvSpPr>
          <p:nvPr/>
        </p:nvSpPr>
        <p:spPr bwMode="auto">
          <a:xfrm>
            <a:off x="3429000" y="3352800"/>
            <a:ext cx="381000" cy="381000"/>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spTree>
  </p:cSld>
  <p:clrMapOvr>
    <a:masterClrMapping/>
  </p:clrMapOvr>
  <p:transition>
    <p:zo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zoom dir="in"/>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pic>
        <p:nvPicPr>
          <p:cNvPr id="6146" name="Picture 4" descr="mountain 2"/>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2133600" y="176213"/>
            <a:ext cx="5029200" cy="28225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147" name="Picture 7" descr="mountain 3  II"/>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2133600" y="2971800"/>
            <a:ext cx="5029200" cy="36052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148" name="Line 12"/>
          <p:cNvSpPr>
            <a:spLocks noChangeShapeType="1"/>
          </p:cNvSpPr>
          <p:nvPr/>
        </p:nvSpPr>
        <p:spPr bwMode="auto">
          <a:xfrm flipH="1">
            <a:off x="2286000" y="2057400"/>
            <a:ext cx="228600" cy="3429000"/>
          </a:xfrm>
          <a:prstGeom prst="line">
            <a:avLst/>
          </a:prstGeom>
          <a:noFill/>
          <a:ln w="38100">
            <a:solidFill>
              <a:srgbClr val="FF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49" name="Line 13"/>
          <p:cNvSpPr>
            <a:spLocks noChangeShapeType="1"/>
          </p:cNvSpPr>
          <p:nvPr/>
        </p:nvSpPr>
        <p:spPr bwMode="auto">
          <a:xfrm flipH="1">
            <a:off x="2971800" y="1752600"/>
            <a:ext cx="228600" cy="3048000"/>
          </a:xfrm>
          <a:prstGeom prst="line">
            <a:avLst/>
          </a:prstGeom>
          <a:noFill/>
          <a:ln w="38100">
            <a:solidFill>
              <a:srgbClr val="FF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50" name="Line 16"/>
          <p:cNvSpPr>
            <a:spLocks noChangeShapeType="1"/>
          </p:cNvSpPr>
          <p:nvPr/>
        </p:nvSpPr>
        <p:spPr bwMode="auto">
          <a:xfrm flipH="1">
            <a:off x="3657600" y="1371600"/>
            <a:ext cx="152400" cy="3200400"/>
          </a:xfrm>
          <a:prstGeom prst="line">
            <a:avLst/>
          </a:prstGeom>
          <a:noFill/>
          <a:ln w="38100">
            <a:solidFill>
              <a:srgbClr val="FF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51" name="Text Box 18"/>
          <p:cNvSpPr txBox="1">
            <a:spLocks noChangeArrowheads="1"/>
          </p:cNvSpPr>
          <p:nvPr/>
        </p:nvSpPr>
        <p:spPr bwMode="auto">
          <a:xfrm>
            <a:off x="304800" y="4648200"/>
            <a:ext cx="1676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t>Contour Map</a:t>
            </a:r>
          </a:p>
        </p:txBody>
      </p:sp>
      <p:sp>
        <p:nvSpPr>
          <p:cNvPr id="6152" name="Text Box 19"/>
          <p:cNvSpPr txBox="1">
            <a:spLocks noChangeArrowheads="1"/>
          </p:cNvSpPr>
          <p:nvPr/>
        </p:nvSpPr>
        <p:spPr bwMode="auto">
          <a:xfrm>
            <a:off x="228600" y="1219200"/>
            <a:ext cx="1752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t>“Real World”</a:t>
            </a:r>
          </a:p>
        </p:txBody>
      </p:sp>
    </p:spTree>
  </p:cSld>
  <p:clrMapOvr>
    <a:masterClrMapping/>
  </p:clrMapOvr>
  <p:transition>
    <p:zo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defRPr/>
            </a:pPr>
            <a:r>
              <a:rPr lang="en-US" altLang="en-US" u="sng" smtClean="0">
                <a:effectLst>
                  <a:outerShdw blurRad="38100" dist="38100" dir="2700000" algn="tl">
                    <a:srgbClr val="FFFFFF"/>
                  </a:outerShdw>
                </a:effectLst>
              </a:rPr>
              <a:t>Topographic Maps</a:t>
            </a:r>
          </a:p>
        </p:txBody>
      </p:sp>
      <p:sp>
        <p:nvSpPr>
          <p:cNvPr id="10243" name="Rectangle 3"/>
          <p:cNvSpPr>
            <a:spLocks noGrp="1" noChangeArrowheads="1"/>
          </p:cNvSpPr>
          <p:nvPr>
            <p:ph type="body" sz="half" idx="1"/>
          </p:nvPr>
        </p:nvSpPr>
        <p:spPr/>
        <p:txBody>
          <a:bodyPr/>
          <a:lstStyle/>
          <a:p>
            <a:pPr eaLnBrk="1" hangingPunct="1">
              <a:lnSpc>
                <a:spcPct val="90000"/>
              </a:lnSpc>
              <a:defRPr/>
            </a:pPr>
            <a:r>
              <a:rPr lang="en-US" altLang="en-US" sz="2400" b="1" u="sng" smtClean="0">
                <a:effectLst>
                  <a:outerShdw blurRad="38100" dist="38100" dir="2700000" algn="tl">
                    <a:srgbClr val="FFFFFF"/>
                  </a:outerShdw>
                </a:effectLst>
              </a:rPr>
              <a:t>Contour Line</a:t>
            </a:r>
            <a:r>
              <a:rPr lang="en-US" altLang="en-US" sz="2400" smtClean="0"/>
              <a:t> – </a:t>
            </a:r>
          </a:p>
          <a:p>
            <a:pPr eaLnBrk="1" hangingPunct="1">
              <a:lnSpc>
                <a:spcPct val="90000"/>
              </a:lnSpc>
              <a:buFontTx/>
              <a:buNone/>
              <a:defRPr/>
            </a:pPr>
            <a:r>
              <a:rPr lang="en-US" altLang="en-US" sz="2400" smtClean="0"/>
              <a:t>	- line on a map that connects points of EQUAL elevation.</a:t>
            </a:r>
          </a:p>
          <a:p>
            <a:pPr eaLnBrk="1" hangingPunct="1">
              <a:lnSpc>
                <a:spcPct val="90000"/>
              </a:lnSpc>
              <a:buFontTx/>
              <a:buNone/>
              <a:defRPr/>
            </a:pPr>
            <a:r>
              <a:rPr lang="en-US" altLang="en-US" sz="2400" smtClean="0"/>
              <a:t>	- show elevation and shape of the land</a:t>
            </a:r>
          </a:p>
          <a:p>
            <a:pPr eaLnBrk="1" hangingPunct="1">
              <a:lnSpc>
                <a:spcPct val="90000"/>
              </a:lnSpc>
              <a:buFontTx/>
              <a:buNone/>
              <a:defRPr/>
            </a:pPr>
            <a:endParaRPr lang="en-US" altLang="en-US" sz="2400" smtClean="0"/>
          </a:p>
          <a:p>
            <a:pPr eaLnBrk="1" hangingPunct="1">
              <a:lnSpc>
                <a:spcPct val="90000"/>
              </a:lnSpc>
              <a:defRPr/>
            </a:pPr>
            <a:r>
              <a:rPr lang="en-US" altLang="en-US" sz="2400" smtClean="0"/>
              <a:t>Relief – Difference between high and low elevations </a:t>
            </a:r>
          </a:p>
          <a:p>
            <a:pPr eaLnBrk="1" hangingPunct="1">
              <a:lnSpc>
                <a:spcPct val="90000"/>
              </a:lnSpc>
              <a:buFontTx/>
              <a:buNone/>
              <a:defRPr/>
            </a:pPr>
            <a:endParaRPr lang="en-US" altLang="en-US" sz="2400" smtClean="0"/>
          </a:p>
        </p:txBody>
      </p:sp>
      <p:graphicFrame>
        <p:nvGraphicFramePr>
          <p:cNvPr id="10244" name="Object 4" descr="contour lines basic"/>
          <p:cNvGraphicFramePr>
            <a:graphicFrameLocks noGrp="1" noChangeAspect="1"/>
          </p:cNvGraphicFramePr>
          <p:nvPr>
            <p:ph sz="half" idx="2"/>
          </p:nvPr>
        </p:nvGraphicFramePr>
        <p:xfrm>
          <a:off x="990600" y="3886200"/>
          <a:ext cx="7543800" cy="2517775"/>
        </p:xfrm>
        <a:graphic>
          <a:graphicData uri="http://schemas.openxmlformats.org/presentationml/2006/ole">
            <mc:AlternateContent xmlns:mc="http://schemas.openxmlformats.org/markup-compatibility/2006">
              <mc:Choice xmlns:v="urn:schemas-microsoft-com:vml" Requires="v">
                <p:oleObj spid="_x0000_s7217" name="Image" r:id="rId4" imgW="2550857" imgH="850286" progId="Photoshop.Image.7">
                  <p:embed/>
                </p:oleObj>
              </mc:Choice>
              <mc:Fallback>
                <p:oleObj name="Image" r:id="rId4" imgW="2550857" imgH="850286" progId="Photoshop.Image.7">
                  <p:embed/>
                  <p:pic>
                    <p:nvPicPr>
                      <p:cNvPr id="0" name="Object 4" descr="contour lines basic"/>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0600" y="3886200"/>
                        <a:ext cx="7543800" cy="2517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p:zoom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anim calcmode="lin" valueType="num">
                                      <p:cBhvr>
                                        <p:cTn id="7" dur="500" fill="hold"/>
                                        <p:tgtEl>
                                          <p:spTgt spid="10243">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10243">
                                            <p:txEl>
                                              <p:pRg st="1" end="1"/>
                                            </p:txEl>
                                          </p:spTgt>
                                        </p:tgtEl>
                                        <p:attrNameLst>
                                          <p:attrName>ppt_h</p:attrName>
                                        </p:attrNameLst>
                                      </p:cBhvr>
                                      <p:tavLst>
                                        <p:tav tm="0">
                                          <p:val>
                                            <p:fltVal val="0"/>
                                          </p:val>
                                        </p:tav>
                                        <p:tav tm="100000">
                                          <p:val>
                                            <p:strVal val="#ppt_h"/>
                                          </p:val>
                                        </p:tav>
                                      </p:tavLst>
                                    </p:anim>
                                    <p:animEffect transition="in" filter="fade">
                                      <p:cBhvr>
                                        <p:cTn id="9" dur="500"/>
                                        <p:tgtEl>
                                          <p:spTgt spid="10243">
                                            <p:txEl>
                                              <p:pRg st="1" end="1"/>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nodeType="clickEffect">
                                  <p:stCondLst>
                                    <p:cond delay="0"/>
                                  </p:stCondLst>
                                  <p:childTnLst>
                                    <p:set>
                                      <p:cBhvr>
                                        <p:cTn id="13" dur="1" fill="hold">
                                          <p:stCondLst>
                                            <p:cond delay="0"/>
                                          </p:stCondLst>
                                        </p:cTn>
                                        <p:tgtEl>
                                          <p:spTgt spid="10243">
                                            <p:txEl>
                                              <p:pRg st="2" end="2"/>
                                            </p:txEl>
                                          </p:spTgt>
                                        </p:tgtEl>
                                        <p:attrNameLst>
                                          <p:attrName>style.visibility</p:attrName>
                                        </p:attrNameLst>
                                      </p:cBhvr>
                                      <p:to>
                                        <p:strVal val="visible"/>
                                      </p:to>
                                    </p:set>
                                    <p:anim calcmode="lin" valueType="num">
                                      <p:cBhvr>
                                        <p:cTn id="14" dur="500" fill="hold"/>
                                        <p:tgtEl>
                                          <p:spTgt spid="10243">
                                            <p:txEl>
                                              <p:pRg st="2" end="2"/>
                                            </p:txEl>
                                          </p:spTgt>
                                        </p:tgtEl>
                                        <p:attrNameLst>
                                          <p:attrName>ppt_w</p:attrName>
                                        </p:attrNameLst>
                                      </p:cBhvr>
                                      <p:tavLst>
                                        <p:tav tm="0">
                                          <p:val>
                                            <p:fltVal val="0"/>
                                          </p:val>
                                        </p:tav>
                                        <p:tav tm="100000">
                                          <p:val>
                                            <p:strVal val="#ppt_w"/>
                                          </p:val>
                                        </p:tav>
                                      </p:tavLst>
                                    </p:anim>
                                    <p:anim calcmode="lin" valueType="num">
                                      <p:cBhvr>
                                        <p:cTn id="15" dur="500" fill="hold"/>
                                        <p:tgtEl>
                                          <p:spTgt spid="10243">
                                            <p:txEl>
                                              <p:pRg st="2" end="2"/>
                                            </p:txEl>
                                          </p:spTgt>
                                        </p:tgtEl>
                                        <p:attrNameLst>
                                          <p:attrName>ppt_h</p:attrName>
                                        </p:attrNameLst>
                                      </p:cBhvr>
                                      <p:tavLst>
                                        <p:tav tm="0">
                                          <p:val>
                                            <p:fltVal val="0"/>
                                          </p:val>
                                        </p:tav>
                                        <p:tav tm="100000">
                                          <p:val>
                                            <p:strVal val="#ppt_h"/>
                                          </p:val>
                                        </p:tav>
                                      </p:tavLst>
                                    </p:anim>
                                    <p:animEffect transition="in" filter="fade">
                                      <p:cBhvr>
                                        <p:cTn id="16" dur="500"/>
                                        <p:tgtEl>
                                          <p:spTgt spid="10243">
                                            <p:txEl>
                                              <p:pRg st="2" end="2"/>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0" fill="hold" nodeType="clickEffect">
                                  <p:stCondLst>
                                    <p:cond delay="0"/>
                                  </p:stCondLst>
                                  <p:childTnLst>
                                    <p:set>
                                      <p:cBhvr>
                                        <p:cTn id="20" dur="1" fill="hold">
                                          <p:stCondLst>
                                            <p:cond delay="0"/>
                                          </p:stCondLst>
                                        </p:cTn>
                                        <p:tgtEl>
                                          <p:spTgt spid="10243">
                                            <p:txEl>
                                              <p:pRg st="4" end="4"/>
                                            </p:txEl>
                                          </p:spTgt>
                                        </p:tgtEl>
                                        <p:attrNameLst>
                                          <p:attrName>style.visibility</p:attrName>
                                        </p:attrNameLst>
                                      </p:cBhvr>
                                      <p:to>
                                        <p:strVal val="visible"/>
                                      </p:to>
                                    </p:set>
                                    <p:anim calcmode="lin" valueType="num">
                                      <p:cBhvr>
                                        <p:cTn id="21" dur="500" fill="hold"/>
                                        <p:tgtEl>
                                          <p:spTgt spid="10243">
                                            <p:txEl>
                                              <p:pRg st="4" end="4"/>
                                            </p:txEl>
                                          </p:spTgt>
                                        </p:tgtEl>
                                        <p:attrNameLst>
                                          <p:attrName>ppt_w</p:attrName>
                                        </p:attrNameLst>
                                      </p:cBhvr>
                                      <p:tavLst>
                                        <p:tav tm="0">
                                          <p:val>
                                            <p:fltVal val="0"/>
                                          </p:val>
                                        </p:tav>
                                        <p:tav tm="100000">
                                          <p:val>
                                            <p:strVal val="#ppt_w"/>
                                          </p:val>
                                        </p:tav>
                                      </p:tavLst>
                                    </p:anim>
                                    <p:anim calcmode="lin" valueType="num">
                                      <p:cBhvr>
                                        <p:cTn id="22" dur="500" fill="hold"/>
                                        <p:tgtEl>
                                          <p:spTgt spid="10243">
                                            <p:txEl>
                                              <p:pRg st="4" end="4"/>
                                            </p:txEl>
                                          </p:spTgt>
                                        </p:tgtEl>
                                        <p:attrNameLst>
                                          <p:attrName>ppt_h</p:attrName>
                                        </p:attrNameLst>
                                      </p:cBhvr>
                                      <p:tavLst>
                                        <p:tav tm="0">
                                          <p:val>
                                            <p:fltVal val="0"/>
                                          </p:val>
                                        </p:tav>
                                        <p:tav tm="100000">
                                          <p:val>
                                            <p:strVal val="#ppt_h"/>
                                          </p:val>
                                        </p:tav>
                                      </p:tavLst>
                                    </p:anim>
                                    <p:animEffect transition="in" filter="fade">
                                      <p:cBhvr>
                                        <p:cTn id="23" dur="500"/>
                                        <p:tgtEl>
                                          <p:spTgt spid="10243">
                                            <p:txEl>
                                              <p:pRg st="4" end="4"/>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3" presetClass="entr" presetSubtype="0" fill="hold" nodeType="clickEffect">
                                  <p:stCondLst>
                                    <p:cond delay="0"/>
                                  </p:stCondLst>
                                  <p:childTnLst>
                                    <p:set>
                                      <p:cBhvr>
                                        <p:cTn id="27" dur="1" fill="hold">
                                          <p:stCondLst>
                                            <p:cond delay="0"/>
                                          </p:stCondLst>
                                        </p:cTn>
                                        <p:tgtEl>
                                          <p:spTgt spid="10244"/>
                                        </p:tgtEl>
                                        <p:attrNameLst>
                                          <p:attrName>style.visibility</p:attrName>
                                        </p:attrNameLst>
                                      </p:cBhvr>
                                      <p:to>
                                        <p:strVal val="visible"/>
                                      </p:to>
                                    </p:set>
                                    <p:anim calcmode="lin" valueType="num">
                                      <p:cBhvr>
                                        <p:cTn id="28" dur="500" fill="hold"/>
                                        <p:tgtEl>
                                          <p:spTgt spid="10244"/>
                                        </p:tgtEl>
                                        <p:attrNameLst>
                                          <p:attrName>ppt_w</p:attrName>
                                        </p:attrNameLst>
                                      </p:cBhvr>
                                      <p:tavLst>
                                        <p:tav tm="0">
                                          <p:val>
                                            <p:fltVal val="0"/>
                                          </p:val>
                                        </p:tav>
                                        <p:tav tm="100000">
                                          <p:val>
                                            <p:strVal val="#ppt_w"/>
                                          </p:val>
                                        </p:tav>
                                      </p:tavLst>
                                    </p:anim>
                                    <p:anim calcmode="lin" valueType="num">
                                      <p:cBhvr>
                                        <p:cTn id="29" dur="500" fill="hold"/>
                                        <p:tgtEl>
                                          <p:spTgt spid="10244"/>
                                        </p:tgtEl>
                                        <p:attrNameLst>
                                          <p:attrName>ppt_h</p:attrName>
                                        </p:attrNameLst>
                                      </p:cBhvr>
                                      <p:tavLst>
                                        <p:tav tm="0">
                                          <p:val>
                                            <p:fltVal val="0"/>
                                          </p:val>
                                        </p:tav>
                                        <p:tav tm="100000">
                                          <p:val>
                                            <p:strVal val="#ppt_h"/>
                                          </p:val>
                                        </p:tav>
                                      </p:tavLst>
                                    </p:anim>
                                    <p:animEffect transition="in" filter="fade">
                                      <p:cBhvr>
                                        <p:cTn id="30" dur="500"/>
                                        <p:tgtEl>
                                          <p:spTgt spid="10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zo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00400" y="838200"/>
            <a:ext cx="2098651" cy="584775"/>
          </a:xfrm>
          <a:prstGeom prst="rect">
            <a:avLst/>
          </a:prstGeom>
        </p:spPr>
        <p:txBody>
          <a:bodyPr wrap="none">
            <a:spAutoFit/>
          </a:bodyPr>
          <a:lstStyle/>
          <a:p>
            <a:r>
              <a:rPr lang="en-US" sz="3200" b="1" u="sng" dirty="0">
                <a:latin typeface="Times New Roman" panose="02020603050405020304" pitchFamily="18" charset="0"/>
                <a:cs typeface="Times New Roman" panose="02020603050405020304" pitchFamily="18" charset="0"/>
              </a:rPr>
              <a:t>Surveying:</a:t>
            </a:r>
          </a:p>
        </p:txBody>
      </p:sp>
      <p:sp>
        <p:nvSpPr>
          <p:cNvPr id="5" name="Rectangle 4"/>
          <p:cNvSpPr/>
          <p:nvPr/>
        </p:nvSpPr>
        <p:spPr>
          <a:xfrm>
            <a:off x="609600" y="2209800"/>
            <a:ext cx="8153400" cy="1569660"/>
          </a:xfrm>
          <a:prstGeom prst="rect">
            <a:avLst/>
          </a:prstGeom>
        </p:spPr>
        <p:txBody>
          <a:bodyPr wrap="square">
            <a:spAutoFit/>
          </a:bodyPr>
          <a:lstStyle/>
          <a:p>
            <a:r>
              <a:rPr lang="en-US" sz="2400" dirty="0">
                <a:latin typeface="Times New Roman" panose="02020603050405020304" pitchFamily="18" charset="0"/>
                <a:cs typeface="Times New Roman" panose="02020603050405020304" pitchFamily="18" charset="0"/>
              </a:rPr>
              <a:t>Surveying is the process of determining relative positions of different objects on the surface of the earth by measuring horizontal distances between them and preparing a map to any suitable scale.</a:t>
            </a:r>
          </a:p>
        </p:txBody>
      </p:sp>
    </p:spTree>
    <p:extLst>
      <p:ext uri="{BB962C8B-B14F-4D97-AF65-F5344CB8AC3E}">
        <p14:creationId xmlns:p14="http://schemas.microsoft.com/office/powerpoint/2010/main" val="25524504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09600" y="685800"/>
            <a:ext cx="8305800" cy="4647426"/>
          </a:xfrm>
          <a:prstGeom prst="rect">
            <a:avLst/>
          </a:prstGeom>
        </p:spPr>
        <p:txBody>
          <a:bodyPr wrap="square">
            <a:spAutoFit/>
          </a:bodyPr>
          <a:lstStyle/>
          <a:p>
            <a:r>
              <a:rPr lang="en-US" sz="3600" b="1" u="sng" dirty="0"/>
              <a:t>CONTOUR </a:t>
            </a:r>
            <a:r>
              <a:rPr lang="en-US" sz="3600" b="1" u="sng" dirty="0" smtClean="0"/>
              <a:t>INTERVALS</a:t>
            </a:r>
          </a:p>
          <a:p>
            <a:endParaRPr lang="en-US" sz="3600" b="1" u="sng" dirty="0"/>
          </a:p>
          <a:p>
            <a:r>
              <a:rPr lang="en-US" sz="3200" dirty="0" smtClean="0">
                <a:latin typeface="Times New Roman" panose="02020603050405020304" pitchFamily="18" charset="0"/>
                <a:cs typeface="Times New Roman" panose="02020603050405020304" pitchFamily="18" charset="0"/>
              </a:rPr>
              <a:t>Before </a:t>
            </a:r>
            <a:r>
              <a:rPr lang="en-US" sz="3200" dirty="0">
                <a:latin typeface="Times New Roman" panose="02020603050405020304" pitchFamily="18" charset="0"/>
                <a:cs typeface="Times New Roman" panose="02020603050405020304" pitchFamily="18" charset="0"/>
              </a:rPr>
              <a:t>the elevation of any point on the map can be determined, the user must know the contour interval for the map he is using. The contour interval measurement given in the marginal information is the vertical distance between adjacent contour lines. To determine the elevation of a point on the map</a:t>
            </a:r>
          </a:p>
        </p:txBody>
      </p:sp>
    </p:spTree>
    <p:extLst>
      <p:ext uri="{BB962C8B-B14F-4D97-AF65-F5344CB8AC3E}">
        <p14:creationId xmlns:p14="http://schemas.microsoft.com/office/powerpoint/2010/main" val="264092167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defRPr/>
            </a:pPr>
            <a:r>
              <a:rPr lang="en-US" altLang="en-US" u="sng" dirty="0" smtClean="0">
                <a:effectLst>
                  <a:outerShdw blurRad="38100" dist="38100" dir="2700000" algn="tl">
                    <a:srgbClr val="FFFFFF"/>
                  </a:outerShdw>
                </a:effectLst>
              </a:rPr>
              <a:t>Topographic Maps</a:t>
            </a:r>
          </a:p>
        </p:txBody>
      </p:sp>
      <p:sp>
        <p:nvSpPr>
          <p:cNvPr id="15363" name="Rectangle 3"/>
          <p:cNvSpPr>
            <a:spLocks noGrp="1" noChangeArrowheads="1"/>
          </p:cNvSpPr>
          <p:nvPr>
            <p:ph type="body" sz="half" idx="1"/>
          </p:nvPr>
        </p:nvSpPr>
        <p:spPr/>
        <p:txBody>
          <a:bodyPr/>
          <a:lstStyle/>
          <a:p>
            <a:pPr eaLnBrk="1" hangingPunct="1">
              <a:defRPr/>
            </a:pPr>
            <a:r>
              <a:rPr lang="en-US" altLang="en-US" sz="2800" b="1" u="sng" dirty="0" smtClean="0">
                <a:effectLst>
                  <a:outerShdw blurRad="38100" dist="38100" dir="2700000" algn="tl">
                    <a:srgbClr val="FFFFFF"/>
                  </a:outerShdw>
                </a:effectLst>
              </a:rPr>
              <a:t>Contour Interval</a:t>
            </a:r>
            <a:r>
              <a:rPr lang="en-US" altLang="en-US" sz="2800" dirty="0" smtClean="0"/>
              <a:t> –</a:t>
            </a:r>
          </a:p>
          <a:p>
            <a:pPr eaLnBrk="1" hangingPunct="1">
              <a:buFontTx/>
              <a:buNone/>
              <a:defRPr/>
            </a:pPr>
            <a:r>
              <a:rPr lang="en-US" altLang="en-US" sz="2800" dirty="0" smtClean="0"/>
              <a:t>	difference in elevation between each line. </a:t>
            </a:r>
          </a:p>
          <a:p>
            <a:pPr eaLnBrk="1" hangingPunct="1">
              <a:buFontTx/>
              <a:buNone/>
              <a:defRPr/>
            </a:pPr>
            <a:endParaRPr lang="en-US" altLang="en-US" sz="2800" dirty="0" smtClean="0"/>
          </a:p>
          <a:p>
            <a:pPr eaLnBrk="1" hangingPunct="1">
              <a:buFontTx/>
              <a:buNone/>
              <a:defRPr/>
            </a:pPr>
            <a:r>
              <a:rPr lang="en-US" altLang="en-US" sz="2800" dirty="0" smtClean="0"/>
              <a:t>    </a:t>
            </a:r>
            <a:r>
              <a:rPr lang="en-US" altLang="en-US" sz="2800" dirty="0" smtClean="0">
                <a:solidFill>
                  <a:srgbClr val="FF0000"/>
                </a:solidFill>
              </a:rPr>
              <a:t>Contour interval =</a:t>
            </a:r>
          </a:p>
          <a:p>
            <a:pPr eaLnBrk="1" hangingPunct="1">
              <a:buFontTx/>
              <a:buNone/>
              <a:defRPr/>
            </a:pPr>
            <a:r>
              <a:rPr lang="en-US" altLang="en-US" sz="2800" dirty="0" smtClean="0">
                <a:solidFill>
                  <a:srgbClr val="FF0000"/>
                </a:solidFill>
              </a:rPr>
              <a:t>           20 meters</a:t>
            </a:r>
          </a:p>
        </p:txBody>
      </p:sp>
      <p:pic>
        <p:nvPicPr>
          <p:cNvPr id="8196" name="Picture 7" descr="contour interval"/>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975225" y="1676400"/>
            <a:ext cx="3716338" cy="4800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5368" name="Text Box 8"/>
          <p:cNvSpPr txBox="1">
            <a:spLocks noChangeArrowheads="1"/>
          </p:cNvSpPr>
          <p:nvPr/>
        </p:nvSpPr>
        <p:spPr bwMode="auto">
          <a:xfrm>
            <a:off x="6553200" y="4572000"/>
            <a:ext cx="685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000" b="1">
                <a:solidFill>
                  <a:srgbClr val="FF0000"/>
                </a:solidFill>
              </a:rPr>
              <a:t>520</a:t>
            </a:r>
          </a:p>
        </p:txBody>
      </p:sp>
      <p:sp>
        <p:nvSpPr>
          <p:cNvPr id="15369" name="Text Box 9"/>
          <p:cNvSpPr txBox="1">
            <a:spLocks noChangeArrowheads="1"/>
          </p:cNvSpPr>
          <p:nvPr/>
        </p:nvSpPr>
        <p:spPr bwMode="auto">
          <a:xfrm>
            <a:off x="6934200" y="4038600"/>
            <a:ext cx="609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000" b="1">
                <a:solidFill>
                  <a:srgbClr val="FF0000"/>
                </a:solidFill>
              </a:rPr>
              <a:t>540</a:t>
            </a:r>
          </a:p>
        </p:txBody>
      </p:sp>
      <p:sp>
        <p:nvSpPr>
          <p:cNvPr id="8199" name="Text Box 10"/>
          <p:cNvSpPr txBox="1">
            <a:spLocks noChangeArrowheads="1"/>
          </p:cNvSpPr>
          <p:nvPr/>
        </p:nvSpPr>
        <p:spPr bwMode="auto">
          <a:xfrm>
            <a:off x="7239000" y="3657600"/>
            <a:ext cx="609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sp>
        <p:nvSpPr>
          <p:cNvPr id="15371" name="Text Box 11"/>
          <p:cNvSpPr txBox="1">
            <a:spLocks noChangeArrowheads="1"/>
          </p:cNvSpPr>
          <p:nvPr/>
        </p:nvSpPr>
        <p:spPr bwMode="auto">
          <a:xfrm>
            <a:off x="7086600" y="3657600"/>
            <a:ext cx="685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000" b="1">
                <a:solidFill>
                  <a:srgbClr val="FF0000"/>
                </a:solidFill>
              </a:rPr>
              <a:t>560</a:t>
            </a:r>
          </a:p>
        </p:txBody>
      </p:sp>
      <p:sp>
        <p:nvSpPr>
          <p:cNvPr id="15372" name="Text Box 12"/>
          <p:cNvSpPr txBox="1">
            <a:spLocks noChangeArrowheads="1"/>
          </p:cNvSpPr>
          <p:nvPr/>
        </p:nvSpPr>
        <p:spPr bwMode="auto">
          <a:xfrm>
            <a:off x="6934200" y="3124200"/>
            <a:ext cx="685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000" b="1">
                <a:solidFill>
                  <a:srgbClr val="FF0000"/>
                </a:solidFill>
              </a:rPr>
              <a:t>580</a:t>
            </a:r>
          </a:p>
        </p:txBody>
      </p:sp>
      <p:sp>
        <p:nvSpPr>
          <p:cNvPr id="15373" name="Line 13"/>
          <p:cNvSpPr>
            <a:spLocks noChangeShapeType="1"/>
          </p:cNvSpPr>
          <p:nvPr/>
        </p:nvSpPr>
        <p:spPr bwMode="auto">
          <a:xfrm>
            <a:off x="2971800" y="5638800"/>
            <a:ext cx="2895600" cy="762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374" name="Line 14"/>
          <p:cNvSpPr>
            <a:spLocks noChangeShapeType="1"/>
          </p:cNvSpPr>
          <p:nvPr/>
        </p:nvSpPr>
        <p:spPr bwMode="auto">
          <a:xfrm flipV="1">
            <a:off x="2971800" y="5029200"/>
            <a:ext cx="2667000" cy="6096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15363">
                                            <p:txEl>
                                              <p:pRg st="1" end="1"/>
                                            </p:txEl>
                                          </p:spTgt>
                                        </p:tgtEl>
                                        <p:attrNameLst>
                                          <p:attrName>style.visibility</p:attrName>
                                        </p:attrNameLst>
                                      </p:cBhvr>
                                      <p:to>
                                        <p:strVal val="visible"/>
                                      </p:to>
                                    </p:set>
                                    <p:animEffect transition="in" filter="dissolve">
                                      <p:cBhvr>
                                        <p:cTn id="7" dur="500"/>
                                        <p:tgtEl>
                                          <p:spTgt spid="15363">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15368"/>
                                        </p:tgtEl>
                                        <p:attrNameLst>
                                          <p:attrName>style.visibility</p:attrName>
                                        </p:attrNameLst>
                                      </p:cBhvr>
                                      <p:to>
                                        <p:strVal val="visible"/>
                                      </p:to>
                                    </p:set>
                                    <p:anim calcmode="lin" valueType="num">
                                      <p:cBhvr>
                                        <p:cTn id="12" dur="500" fill="hold"/>
                                        <p:tgtEl>
                                          <p:spTgt spid="15368"/>
                                        </p:tgtEl>
                                        <p:attrNameLst>
                                          <p:attrName>ppt_w</p:attrName>
                                        </p:attrNameLst>
                                      </p:cBhvr>
                                      <p:tavLst>
                                        <p:tav tm="0">
                                          <p:val>
                                            <p:fltVal val="0"/>
                                          </p:val>
                                        </p:tav>
                                        <p:tav tm="100000">
                                          <p:val>
                                            <p:strVal val="#ppt_w"/>
                                          </p:val>
                                        </p:tav>
                                      </p:tavLst>
                                    </p:anim>
                                    <p:anim calcmode="lin" valueType="num">
                                      <p:cBhvr>
                                        <p:cTn id="13" dur="500" fill="hold"/>
                                        <p:tgtEl>
                                          <p:spTgt spid="15368"/>
                                        </p:tgtEl>
                                        <p:attrNameLst>
                                          <p:attrName>ppt_h</p:attrName>
                                        </p:attrNameLst>
                                      </p:cBhvr>
                                      <p:tavLst>
                                        <p:tav tm="0">
                                          <p:val>
                                            <p:fltVal val="0"/>
                                          </p:val>
                                        </p:tav>
                                        <p:tav tm="100000">
                                          <p:val>
                                            <p:strVal val="#ppt_h"/>
                                          </p:val>
                                        </p:tav>
                                      </p:tavLst>
                                    </p:anim>
                                    <p:animEffect transition="in" filter="fade">
                                      <p:cBhvr>
                                        <p:cTn id="14" dur="500"/>
                                        <p:tgtEl>
                                          <p:spTgt spid="15368"/>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53" presetClass="entr" presetSubtype="0" fill="hold" grpId="0" nodeType="clickEffect">
                                  <p:stCondLst>
                                    <p:cond delay="0"/>
                                  </p:stCondLst>
                                  <p:childTnLst>
                                    <p:set>
                                      <p:cBhvr>
                                        <p:cTn id="18" dur="1" fill="hold">
                                          <p:stCondLst>
                                            <p:cond delay="0"/>
                                          </p:stCondLst>
                                        </p:cTn>
                                        <p:tgtEl>
                                          <p:spTgt spid="15369"/>
                                        </p:tgtEl>
                                        <p:attrNameLst>
                                          <p:attrName>style.visibility</p:attrName>
                                        </p:attrNameLst>
                                      </p:cBhvr>
                                      <p:to>
                                        <p:strVal val="visible"/>
                                      </p:to>
                                    </p:set>
                                    <p:anim calcmode="lin" valueType="num">
                                      <p:cBhvr>
                                        <p:cTn id="19" dur="500" fill="hold"/>
                                        <p:tgtEl>
                                          <p:spTgt spid="15369"/>
                                        </p:tgtEl>
                                        <p:attrNameLst>
                                          <p:attrName>ppt_w</p:attrName>
                                        </p:attrNameLst>
                                      </p:cBhvr>
                                      <p:tavLst>
                                        <p:tav tm="0">
                                          <p:val>
                                            <p:fltVal val="0"/>
                                          </p:val>
                                        </p:tav>
                                        <p:tav tm="100000">
                                          <p:val>
                                            <p:strVal val="#ppt_w"/>
                                          </p:val>
                                        </p:tav>
                                      </p:tavLst>
                                    </p:anim>
                                    <p:anim calcmode="lin" valueType="num">
                                      <p:cBhvr>
                                        <p:cTn id="20" dur="500" fill="hold"/>
                                        <p:tgtEl>
                                          <p:spTgt spid="15369"/>
                                        </p:tgtEl>
                                        <p:attrNameLst>
                                          <p:attrName>ppt_h</p:attrName>
                                        </p:attrNameLst>
                                      </p:cBhvr>
                                      <p:tavLst>
                                        <p:tav tm="0">
                                          <p:val>
                                            <p:fltVal val="0"/>
                                          </p:val>
                                        </p:tav>
                                        <p:tav tm="100000">
                                          <p:val>
                                            <p:strVal val="#ppt_h"/>
                                          </p:val>
                                        </p:tav>
                                      </p:tavLst>
                                    </p:anim>
                                    <p:animEffect transition="in" filter="fade">
                                      <p:cBhvr>
                                        <p:cTn id="21" dur="500"/>
                                        <p:tgtEl>
                                          <p:spTgt spid="1536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53" presetClass="entr" presetSubtype="0" fill="hold" grpId="0" nodeType="clickEffect">
                                  <p:stCondLst>
                                    <p:cond delay="0"/>
                                  </p:stCondLst>
                                  <p:childTnLst>
                                    <p:set>
                                      <p:cBhvr>
                                        <p:cTn id="25" dur="1" fill="hold">
                                          <p:stCondLst>
                                            <p:cond delay="0"/>
                                          </p:stCondLst>
                                        </p:cTn>
                                        <p:tgtEl>
                                          <p:spTgt spid="15371"/>
                                        </p:tgtEl>
                                        <p:attrNameLst>
                                          <p:attrName>style.visibility</p:attrName>
                                        </p:attrNameLst>
                                      </p:cBhvr>
                                      <p:to>
                                        <p:strVal val="visible"/>
                                      </p:to>
                                    </p:set>
                                    <p:anim calcmode="lin" valueType="num">
                                      <p:cBhvr>
                                        <p:cTn id="26" dur="500" fill="hold"/>
                                        <p:tgtEl>
                                          <p:spTgt spid="15371"/>
                                        </p:tgtEl>
                                        <p:attrNameLst>
                                          <p:attrName>ppt_w</p:attrName>
                                        </p:attrNameLst>
                                      </p:cBhvr>
                                      <p:tavLst>
                                        <p:tav tm="0">
                                          <p:val>
                                            <p:fltVal val="0"/>
                                          </p:val>
                                        </p:tav>
                                        <p:tav tm="100000">
                                          <p:val>
                                            <p:strVal val="#ppt_w"/>
                                          </p:val>
                                        </p:tav>
                                      </p:tavLst>
                                    </p:anim>
                                    <p:anim calcmode="lin" valueType="num">
                                      <p:cBhvr>
                                        <p:cTn id="27" dur="500" fill="hold"/>
                                        <p:tgtEl>
                                          <p:spTgt spid="15371"/>
                                        </p:tgtEl>
                                        <p:attrNameLst>
                                          <p:attrName>ppt_h</p:attrName>
                                        </p:attrNameLst>
                                      </p:cBhvr>
                                      <p:tavLst>
                                        <p:tav tm="0">
                                          <p:val>
                                            <p:fltVal val="0"/>
                                          </p:val>
                                        </p:tav>
                                        <p:tav tm="100000">
                                          <p:val>
                                            <p:strVal val="#ppt_h"/>
                                          </p:val>
                                        </p:tav>
                                      </p:tavLst>
                                    </p:anim>
                                    <p:animEffect transition="in" filter="fade">
                                      <p:cBhvr>
                                        <p:cTn id="28" dur="500"/>
                                        <p:tgtEl>
                                          <p:spTgt spid="15371"/>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53" presetClass="entr" presetSubtype="0" fill="hold" grpId="0" nodeType="clickEffect">
                                  <p:stCondLst>
                                    <p:cond delay="0"/>
                                  </p:stCondLst>
                                  <p:childTnLst>
                                    <p:set>
                                      <p:cBhvr>
                                        <p:cTn id="32" dur="1" fill="hold">
                                          <p:stCondLst>
                                            <p:cond delay="0"/>
                                          </p:stCondLst>
                                        </p:cTn>
                                        <p:tgtEl>
                                          <p:spTgt spid="15372"/>
                                        </p:tgtEl>
                                        <p:attrNameLst>
                                          <p:attrName>style.visibility</p:attrName>
                                        </p:attrNameLst>
                                      </p:cBhvr>
                                      <p:to>
                                        <p:strVal val="visible"/>
                                      </p:to>
                                    </p:set>
                                    <p:anim calcmode="lin" valueType="num">
                                      <p:cBhvr>
                                        <p:cTn id="33" dur="500" fill="hold"/>
                                        <p:tgtEl>
                                          <p:spTgt spid="15372"/>
                                        </p:tgtEl>
                                        <p:attrNameLst>
                                          <p:attrName>ppt_w</p:attrName>
                                        </p:attrNameLst>
                                      </p:cBhvr>
                                      <p:tavLst>
                                        <p:tav tm="0">
                                          <p:val>
                                            <p:fltVal val="0"/>
                                          </p:val>
                                        </p:tav>
                                        <p:tav tm="100000">
                                          <p:val>
                                            <p:strVal val="#ppt_w"/>
                                          </p:val>
                                        </p:tav>
                                      </p:tavLst>
                                    </p:anim>
                                    <p:anim calcmode="lin" valueType="num">
                                      <p:cBhvr>
                                        <p:cTn id="34" dur="500" fill="hold"/>
                                        <p:tgtEl>
                                          <p:spTgt spid="15372"/>
                                        </p:tgtEl>
                                        <p:attrNameLst>
                                          <p:attrName>ppt_h</p:attrName>
                                        </p:attrNameLst>
                                      </p:cBhvr>
                                      <p:tavLst>
                                        <p:tav tm="0">
                                          <p:val>
                                            <p:fltVal val="0"/>
                                          </p:val>
                                        </p:tav>
                                        <p:tav tm="100000">
                                          <p:val>
                                            <p:strVal val="#ppt_h"/>
                                          </p:val>
                                        </p:tav>
                                      </p:tavLst>
                                    </p:anim>
                                    <p:animEffect transition="in" filter="fade">
                                      <p:cBhvr>
                                        <p:cTn id="35" dur="500"/>
                                        <p:tgtEl>
                                          <p:spTgt spid="15372"/>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9" presetClass="entr" presetSubtype="0" fill="hold" nodeType="clickEffect">
                                  <p:stCondLst>
                                    <p:cond delay="0"/>
                                  </p:stCondLst>
                                  <p:childTnLst>
                                    <p:set>
                                      <p:cBhvr>
                                        <p:cTn id="39" dur="1" fill="hold">
                                          <p:stCondLst>
                                            <p:cond delay="0"/>
                                          </p:stCondLst>
                                        </p:cTn>
                                        <p:tgtEl>
                                          <p:spTgt spid="15363">
                                            <p:txEl>
                                              <p:pRg st="3" end="3"/>
                                            </p:txEl>
                                          </p:spTgt>
                                        </p:tgtEl>
                                        <p:attrNameLst>
                                          <p:attrName>style.visibility</p:attrName>
                                        </p:attrNameLst>
                                      </p:cBhvr>
                                      <p:to>
                                        <p:strVal val="visible"/>
                                      </p:to>
                                    </p:set>
                                    <p:animEffect transition="in" filter="dissolve">
                                      <p:cBhvr>
                                        <p:cTn id="40" dur="500"/>
                                        <p:tgtEl>
                                          <p:spTgt spid="15363">
                                            <p:txEl>
                                              <p:pRg st="3" end="3"/>
                                            </p:txEl>
                                          </p:spTgt>
                                        </p:tgtEl>
                                      </p:cBhvr>
                                    </p:animEffect>
                                  </p:childTnLst>
                                </p:cTn>
                              </p:par>
                              <p:par>
                                <p:cTn id="41" presetID="9" presetClass="entr" presetSubtype="0" fill="hold" nodeType="withEffect">
                                  <p:stCondLst>
                                    <p:cond delay="0"/>
                                  </p:stCondLst>
                                  <p:childTnLst>
                                    <p:set>
                                      <p:cBhvr>
                                        <p:cTn id="42" dur="1" fill="hold">
                                          <p:stCondLst>
                                            <p:cond delay="0"/>
                                          </p:stCondLst>
                                        </p:cTn>
                                        <p:tgtEl>
                                          <p:spTgt spid="15363">
                                            <p:txEl>
                                              <p:pRg st="4" end="4"/>
                                            </p:txEl>
                                          </p:spTgt>
                                        </p:tgtEl>
                                        <p:attrNameLst>
                                          <p:attrName>style.visibility</p:attrName>
                                        </p:attrNameLst>
                                      </p:cBhvr>
                                      <p:to>
                                        <p:strVal val="visible"/>
                                      </p:to>
                                    </p:set>
                                    <p:animEffect transition="in" filter="dissolve">
                                      <p:cBhvr>
                                        <p:cTn id="43" dur="500"/>
                                        <p:tgtEl>
                                          <p:spTgt spid="15363">
                                            <p:txEl>
                                              <p:pRg st="4" end="4"/>
                                            </p:txEl>
                                          </p:spTgt>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53" presetClass="entr" presetSubtype="0" fill="hold" grpId="0" nodeType="clickEffect">
                                  <p:stCondLst>
                                    <p:cond delay="0"/>
                                  </p:stCondLst>
                                  <p:childTnLst>
                                    <p:set>
                                      <p:cBhvr>
                                        <p:cTn id="47" dur="1" fill="hold">
                                          <p:stCondLst>
                                            <p:cond delay="0"/>
                                          </p:stCondLst>
                                        </p:cTn>
                                        <p:tgtEl>
                                          <p:spTgt spid="15373"/>
                                        </p:tgtEl>
                                        <p:attrNameLst>
                                          <p:attrName>style.visibility</p:attrName>
                                        </p:attrNameLst>
                                      </p:cBhvr>
                                      <p:to>
                                        <p:strVal val="visible"/>
                                      </p:to>
                                    </p:set>
                                    <p:anim calcmode="lin" valueType="num">
                                      <p:cBhvr>
                                        <p:cTn id="48" dur="500" fill="hold"/>
                                        <p:tgtEl>
                                          <p:spTgt spid="15373"/>
                                        </p:tgtEl>
                                        <p:attrNameLst>
                                          <p:attrName>ppt_w</p:attrName>
                                        </p:attrNameLst>
                                      </p:cBhvr>
                                      <p:tavLst>
                                        <p:tav tm="0">
                                          <p:val>
                                            <p:fltVal val="0"/>
                                          </p:val>
                                        </p:tav>
                                        <p:tav tm="100000">
                                          <p:val>
                                            <p:strVal val="#ppt_w"/>
                                          </p:val>
                                        </p:tav>
                                      </p:tavLst>
                                    </p:anim>
                                    <p:anim calcmode="lin" valueType="num">
                                      <p:cBhvr>
                                        <p:cTn id="49" dur="500" fill="hold"/>
                                        <p:tgtEl>
                                          <p:spTgt spid="15373"/>
                                        </p:tgtEl>
                                        <p:attrNameLst>
                                          <p:attrName>ppt_h</p:attrName>
                                        </p:attrNameLst>
                                      </p:cBhvr>
                                      <p:tavLst>
                                        <p:tav tm="0">
                                          <p:val>
                                            <p:fltVal val="0"/>
                                          </p:val>
                                        </p:tav>
                                        <p:tav tm="100000">
                                          <p:val>
                                            <p:strVal val="#ppt_h"/>
                                          </p:val>
                                        </p:tav>
                                      </p:tavLst>
                                    </p:anim>
                                    <p:animEffect transition="in" filter="fade">
                                      <p:cBhvr>
                                        <p:cTn id="50" dur="500"/>
                                        <p:tgtEl>
                                          <p:spTgt spid="15373"/>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53" presetClass="entr" presetSubtype="0" fill="hold" grpId="0" nodeType="clickEffect">
                                  <p:stCondLst>
                                    <p:cond delay="0"/>
                                  </p:stCondLst>
                                  <p:childTnLst>
                                    <p:set>
                                      <p:cBhvr>
                                        <p:cTn id="54" dur="1" fill="hold">
                                          <p:stCondLst>
                                            <p:cond delay="0"/>
                                          </p:stCondLst>
                                        </p:cTn>
                                        <p:tgtEl>
                                          <p:spTgt spid="15374"/>
                                        </p:tgtEl>
                                        <p:attrNameLst>
                                          <p:attrName>style.visibility</p:attrName>
                                        </p:attrNameLst>
                                      </p:cBhvr>
                                      <p:to>
                                        <p:strVal val="visible"/>
                                      </p:to>
                                    </p:set>
                                    <p:anim calcmode="lin" valueType="num">
                                      <p:cBhvr>
                                        <p:cTn id="55" dur="500" fill="hold"/>
                                        <p:tgtEl>
                                          <p:spTgt spid="15374"/>
                                        </p:tgtEl>
                                        <p:attrNameLst>
                                          <p:attrName>ppt_w</p:attrName>
                                        </p:attrNameLst>
                                      </p:cBhvr>
                                      <p:tavLst>
                                        <p:tav tm="0">
                                          <p:val>
                                            <p:fltVal val="0"/>
                                          </p:val>
                                        </p:tav>
                                        <p:tav tm="100000">
                                          <p:val>
                                            <p:strVal val="#ppt_w"/>
                                          </p:val>
                                        </p:tav>
                                      </p:tavLst>
                                    </p:anim>
                                    <p:anim calcmode="lin" valueType="num">
                                      <p:cBhvr>
                                        <p:cTn id="56" dur="500" fill="hold"/>
                                        <p:tgtEl>
                                          <p:spTgt spid="15374"/>
                                        </p:tgtEl>
                                        <p:attrNameLst>
                                          <p:attrName>ppt_h</p:attrName>
                                        </p:attrNameLst>
                                      </p:cBhvr>
                                      <p:tavLst>
                                        <p:tav tm="0">
                                          <p:val>
                                            <p:fltVal val="0"/>
                                          </p:val>
                                        </p:tav>
                                        <p:tav tm="100000">
                                          <p:val>
                                            <p:strVal val="#ppt_h"/>
                                          </p:val>
                                        </p:tav>
                                      </p:tavLst>
                                    </p:anim>
                                    <p:animEffect transition="in" filter="fade">
                                      <p:cBhvr>
                                        <p:cTn id="57" dur="500"/>
                                        <p:tgtEl>
                                          <p:spTgt spid="153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8" grpId="0"/>
      <p:bldP spid="15369" grpId="0"/>
      <p:bldP spid="15371" grpId="0"/>
      <p:bldP spid="15372" grpId="0"/>
      <p:bldP spid="15373" grpId="0" animBg="1"/>
      <p:bldP spid="1537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defRPr/>
            </a:pPr>
            <a:r>
              <a:rPr lang="en-US" altLang="en-US" u="sng" smtClean="0">
                <a:effectLst>
                  <a:outerShdw blurRad="38100" dist="38100" dir="2700000" algn="tl">
                    <a:srgbClr val="FFFFFF"/>
                  </a:outerShdw>
                </a:effectLst>
              </a:rPr>
              <a:t>Topographic Maps</a:t>
            </a:r>
          </a:p>
        </p:txBody>
      </p:sp>
      <p:sp>
        <p:nvSpPr>
          <p:cNvPr id="25618" name="Rectangle 18"/>
          <p:cNvSpPr>
            <a:spLocks noGrp="1" noChangeArrowheads="1"/>
          </p:cNvSpPr>
          <p:nvPr>
            <p:ph type="body" sz="half" idx="1"/>
          </p:nvPr>
        </p:nvSpPr>
        <p:spPr/>
        <p:txBody>
          <a:bodyPr/>
          <a:lstStyle/>
          <a:p>
            <a:pPr eaLnBrk="1" hangingPunct="1"/>
            <a:r>
              <a:rPr lang="en-US" altLang="en-US" sz="2800" b="1" u="sng" smtClean="0"/>
              <a:t>Index Contour – </a:t>
            </a:r>
          </a:p>
          <a:p>
            <a:pPr eaLnBrk="1" hangingPunct="1">
              <a:buFontTx/>
              <a:buNone/>
            </a:pPr>
            <a:r>
              <a:rPr lang="en-US" altLang="en-US" sz="2800" smtClean="0"/>
              <a:t>	Usually every 5</a:t>
            </a:r>
            <a:r>
              <a:rPr lang="en-US" altLang="en-US" sz="2800" baseline="30000" smtClean="0"/>
              <a:t>th</a:t>
            </a:r>
            <a:r>
              <a:rPr lang="en-US" altLang="en-US" sz="2800" smtClean="0"/>
              <a:t> line is printed darker and has an elevation printed on it.</a:t>
            </a:r>
          </a:p>
        </p:txBody>
      </p:sp>
      <p:pic>
        <p:nvPicPr>
          <p:cNvPr id="25615" name="Picture 15" descr="index"/>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a:off x="2590800" y="3124200"/>
            <a:ext cx="3733800" cy="3733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221" name="Text Box 7"/>
          <p:cNvSpPr txBox="1">
            <a:spLocks noChangeArrowheads="1"/>
          </p:cNvSpPr>
          <p:nvPr/>
        </p:nvSpPr>
        <p:spPr bwMode="auto">
          <a:xfrm>
            <a:off x="7239000" y="3657600"/>
            <a:ext cx="609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25618">
                                            <p:txEl>
                                              <p:pRg st="1" end="1"/>
                                            </p:txEl>
                                          </p:spTgt>
                                        </p:tgtEl>
                                        <p:attrNameLst>
                                          <p:attrName>style.visibility</p:attrName>
                                        </p:attrNameLst>
                                      </p:cBhvr>
                                      <p:to>
                                        <p:strVal val="visible"/>
                                      </p:to>
                                    </p:set>
                                    <p:anim calcmode="lin" valueType="num">
                                      <p:cBhvr>
                                        <p:cTn id="7" dur="500" fill="hold"/>
                                        <p:tgtEl>
                                          <p:spTgt spid="25618">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25618">
                                            <p:txEl>
                                              <p:pRg st="1" end="1"/>
                                            </p:txEl>
                                          </p:spTgt>
                                        </p:tgtEl>
                                        <p:attrNameLst>
                                          <p:attrName>ppt_h</p:attrName>
                                        </p:attrNameLst>
                                      </p:cBhvr>
                                      <p:tavLst>
                                        <p:tav tm="0">
                                          <p:val>
                                            <p:fltVal val="0"/>
                                          </p:val>
                                        </p:tav>
                                        <p:tav tm="100000">
                                          <p:val>
                                            <p:strVal val="#ppt_h"/>
                                          </p:val>
                                        </p:tav>
                                      </p:tavLst>
                                    </p:anim>
                                    <p:animEffect transition="in" filter="fade">
                                      <p:cBhvr>
                                        <p:cTn id="9" dur="500"/>
                                        <p:tgtEl>
                                          <p:spTgt spid="25618">
                                            <p:txEl>
                                              <p:pRg st="1" end="1"/>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1" presetClass="entr" presetSubtype="8" fill="hold" nodeType="clickEffect">
                                  <p:stCondLst>
                                    <p:cond delay="0"/>
                                  </p:stCondLst>
                                  <p:childTnLst>
                                    <p:set>
                                      <p:cBhvr>
                                        <p:cTn id="13" dur="1" fill="hold">
                                          <p:stCondLst>
                                            <p:cond delay="0"/>
                                          </p:stCondLst>
                                        </p:cTn>
                                        <p:tgtEl>
                                          <p:spTgt spid="25615"/>
                                        </p:tgtEl>
                                        <p:attrNameLst>
                                          <p:attrName>style.visibility</p:attrName>
                                        </p:attrNameLst>
                                      </p:cBhvr>
                                      <p:to>
                                        <p:strVal val="visible"/>
                                      </p:to>
                                    </p:set>
                                    <p:animEffect transition="in" filter="wheel(8)">
                                      <p:cBhvr>
                                        <p:cTn id="14" dur="1000"/>
                                        <p:tgtEl>
                                          <p:spTgt spid="256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zoom dir="in"/>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altLang="en-US" u="sng" smtClean="0"/>
              <a:t>Rules for Contours</a:t>
            </a:r>
          </a:p>
        </p:txBody>
      </p:sp>
      <p:sp>
        <p:nvSpPr>
          <p:cNvPr id="10243" name="Rectangle 3"/>
          <p:cNvSpPr>
            <a:spLocks noGrp="1" noChangeArrowheads="1"/>
          </p:cNvSpPr>
          <p:nvPr>
            <p:ph type="body" idx="1"/>
          </p:nvPr>
        </p:nvSpPr>
        <p:spPr/>
        <p:txBody>
          <a:bodyPr/>
          <a:lstStyle/>
          <a:p>
            <a:pPr marL="609600" indent="-609600" eaLnBrk="1" hangingPunct="1">
              <a:buFontTx/>
              <a:buAutoNum type="arabicPeriod"/>
            </a:pPr>
            <a:r>
              <a:rPr lang="en-US" altLang="en-US" smtClean="0"/>
              <a:t>Contour lines never cross</a:t>
            </a:r>
          </a:p>
        </p:txBody>
      </p:sp>
      <p:pic>
        <p:nvPicPr>
          <p:cNvPr id="10244" name="Picture 4" descr="gradual slo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2590800"/>
            <a:ext cx="5449888" cy="368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zo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altLang="en-US" u="sng" smtClean="0"/>
              <a:t>Rules for Contours</a:t>
            </a:r>
          </a:p>
        </p:txBody>
      </p:sp>
      <p:sp>
        <p:nvSpPr>
          <p:cNvPr id="11267" name="Rectangle 3"/>
          <p:cNvSpPr>
            <a:spLocks noGrp="1" noChangeArrowheads="1"/>
          </p:cNvSpPr>
          <p:nvPr>
            <p:ph type="body" idx="1"/>
          </p:nvPr>
        </p:nvSpPr>
        <p:spPr/>
        <p:txBody>
          <a:bodyPr/>
          <a:lstStyle/>
          <a:p>
            <a:pPr marL="609600" indent="-609600" eaLnBrk="1" hangingPunct="1">
              <a:buFontTx/>
              <a:buNone/>
            </a:pPr>
            <a:r>
              <a:rPr lang="en-US" altLang="en-US" smtClean="0"/>
              <a:t>2.  Contours form closed loops (even if not shown of the map.</a:t>
            </a:r>
          </a:p>
        </p:txBody>
      </p:sp>
      <p:pic>
        <p:nvPicPr>
          <p:cNvPr id="11268" name="Picture 4" descr="highest elev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743200"/>
            <a:ext cx="38100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5" descr="gradual steep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8200" y="2743200"/>
            <a:ext cx="3962400" cy="377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0" name="Oval 7"/>
          <p:cNvSpPr>
            <a:spLocks noChangeArrowheads="1"/>
          </p:cNvSpPr>
          <p:nvPr/>
        </p:nvSpPr>
        <p:spPr bwMode="auto">
          <a:xfrm>
            <a:off x="1905000" y="5867400"/>
            <a:ext cx="1371600" cy="533400"/>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spTree>
  </p:cSld>
  <p:clrMapOvr>
    <a:masterClrMapping/>
  </p:clrMapOvr>
  <p:transition>
    <p:zoom dir="in"/>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altLang="en-US" u="sng" smtClean="0"/>
              <a:t>Rules for Contours</a:t>
            </a:r>
          </a:p>
        </p:txBody>
      </p:sp>
      <p:sp>
        <p:nvSpPr>
          <p:cNvPr id="12291" name="Rectangle 3"/>
          <p:cNvSpPr>
            <a:spLocks noGrp="1" noChangeArrowheads="1"/>
          </p:cNvSpPr>
          <p:nvPr>
            <p:ph type="body" idx="1"/>
          </p:nvPr>
        </p:nvSpPr>
        <p:spPr>
          <a:xfrm>
            <a:off x="457200" y="1219200"/>
            <a:ext cx="8229600" cy="4906963"/>
          </a:xfrm>
        </p:spPr>
        <p:txBody>
          <a:bodyPr/>
          <a:lstStyle/>
          <a:p>
            <a:pPr marL="609600" indent="-609600" eaLnBrk="1" hangingPunct="1">
              <a:buFontTx/>
              <a:buNone/>
            </a:pPr>
            <a:r>
              <a:rPr lang="en-US" altLang="en-US" dirty="0" smtClean="0"/>
              <a:t>3.  Contours bend </a:t>
            </a:r>
            <a:r>
              <a:rPr lang="en-US" altLang="en-US" u="sng" dirty="0" smtClean="0"/>
              <a:t>upstream</a:t>
            </a:r>
            <a:r>
              <a:rPr lang="en-US" altLang="en-US" dirty="0" smtClean="0"/>
              <a:t> (uphill) when crossing a stream.</a:t>
            </a:r>
          </a:p>
        </p:txBody>
      </p:sp>
      <p:pic>
        <p:nvPicPr>
          <p:cNvPr id="12292" name="Picture 5" descr="strea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9400" y="2209800"/>
            <a:ext cx="55626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60" name="Freeform 8"/>
          <p:cNvSpPr>
            <a:spLocks/>
          </p:cNvSpPr>
          <p:nvPr/>
        </p:nvSpPr>
        <p:spPr bwMode="auto">
          <a:xfrm>
            <a:off x="4800600" y="4406900"/>
            <a:ext cx="914400" cy="393700"/>
          </a:xfrm>
          <a:custGeom>
            <a:avLst/>
            <a:gdLst>
              <a:gd name="T0" fmla="*/ 0 w 576"/>
              <a:gd name="T1" fmla="*/ 2147483647 h 248"/>
              <a:gd name="T2" fmla="*/ 2147483647 w 576"/>
              <a:gd name="T3" fmla="*/ 2147483647 h 248"/>
              <a:gd name="T4" fmla="*/ 2147483647 w 576"/>
              <a:gd name="T5" fmla="*/ 2147483647 h 248"/>
              <a:gd name="T6" fmla="*/ 2147483647 w 576"/>
              <a:gd name="T7" fmla="*/ 2147483647 h 248"/>
              <a:gd name="T8" fmla="*/ 2147483647 w 576"/>
              <a:gd name="T9" fmla="*/ 2147483647 h 248"/>
              <a:gd name="T10" fmla="*/ 2147483647 w 576"/>
              <a:gd name="T11" fmla="*/ 2147483647 h 248"/>
              <a:gd name="T12" fmla="*/ 2147483647 w 576"/>
              <a:gd name="T13" fmla="*/ 2147483647 h 248"/>
              <a:gd name="T14" fmla="*/ 2147483647 w 576"/>
              <a:gd name="T15" fmla="*/ 2147483647 h 2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76" h="248">
                <a:moveTo>
                  <a:pt x="0" y="248"/>
                </a:moveTo>
                <a:cubicBezTo>
                  <a:pt x="72" y="192"/>
                  <a:pt x="144" y="136"/>
                  <a:pt x="192" y="104"/>
                </a:cubicBezTo>
                <a:cubicBezTo>
                  <a:pt x="240" y="72"/>
                  <a:pt x="256" y="72"/>
                  <a:pt x="288" y="56"/>
                </a:cubicBezTo>
                <a:cubicBezTo>
                  <a:pt x="320" y="40"/>
                  <a:pt x="352" y="0"/>
                  <a:pt x="384" y="8"/>
                </a:cubicBezTo>
                <a:cubicBezTo>
                  <a:pt x="416" y="16"/>
                  <a:pt x="464" y="80"/>
                  <a:pt x="480" y="104"/>
                </a:cubicBezTo>
                <a:cubicBezTo>
                  <a:pt x="496" y="128"/>
                  <a:pt x="472" y="136"/>
                  <a:pt x="480" y="152"/>
                </a:cubicBezTo>
                <a:cubicBezTo>
                  <a:pt x="488" y="168"/>
                  <a:pt x="512" y="184"/>
                  <a:pt x="528" y="200"/>
                </a:cubicBezTo>
                <a:cubicBezTo>
                  <a:pt x="544" y="216"/>
                  <a:pt x="568" y="240"/>
                  <a:pt x="576" y="248"/>
                </a:cubicBezTo>
              </a:path>
            </a:pathLst>
          </a:custGeom>
          <a:noFill/>
          <a:ln w="38100" cap="flat" cmpd="sng">
            <a:solidFill>
              <a:srgbClr val="FF0000"/>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9161" name="Freeform 9"/>
          <p:cNvSpPr>
            <a:spLocks/>
          </p:cNvSpPr>
          <p:nvPr/>
        </p:nvSpPr>
        <p:spPr bwMode="auto">
          <a:xfrm>
            <a:off x="4876800" y="3568700"/>
            <a:ext cx="762000" cy="850900"/>
          </a:xfrm>
          <a:custGeom>
            <a:avLst/>
            <a:gdLst>
              <a:gd name="T0" fmla="*/ 0 w 480"/>
              <a:gd name="T1" fmla="*/ 2147483647 h 536"/>
              <a:gd name="T2" fmla="*/ 2147483647 w 480"/>
              <a:gd name="T3" fmla="*/ 2147483647 h 536"/>
              <a:gd name="T4" fmla="*/ 2147483647 w 480"/>
              <a:gd name="T5" fmla="*/ 2147483647 h 536"/>
              <a:gd name="T6" fmla="*/ 2147483647 w 480"/>
              <a:gd name="T7" fmla="*/ 2147483647 h 536"/>
              <a:gd name="T8" fmla="*/ 2147483647 w 480"/>
              <a:gd name="T9" fmla="*/ 2147483647 h 536"/>
              <a:gd name="T10" fmla="*/ 2147483647 w 480"/>
              <a:gd name="T11" fmla="*/ 2147483647 h 536"/>
              <a:gd name="T12" fmla="*/ 2147483647 w 480"/>
              <a:gd name="T13" fmla="*/ 2147483647 h 536"/>
              <a:gd name="T14" fmla="*/ 2147483647 w 480"/>
              <a:gd name="T15" fmla="*/ 2147483647 h 536"/>
              <a:gd name="T16" fmla="*/ 2147483647 w 480"/>
              <a:gd name="T17" fmla="*/ 2147483647 h 536"/>
              <a:gd name="T18" fmla="*/ 2147483647 w 480"/>
              <a:gd name="T19" fmla="*/ 2147483647 h 536"/>
              <a:gd name="T20" fmla="*/ 2147483647 w 480"/>
              <a:gd name="T21" fmla="*/ 2147483647 h 536"/>
              <a:gd name="T22" fmla="*/ 2147483647 w 480"/>
              <a:gd name="T23" fmla="*/ 2147483647 h 536"/>
              <a:gd name="T24" fmla="*/ 2147483647 w 480"/>
              <a:gd name="T25" fmla="*/ 2147483647 h 536"/>
              <a:gd name="T26" fmla="*/ 2147483647 w 480"/>
              <a:gd name="T27" fmla="*/ 2147483647 h 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80" h="536">
                <a:moveTo>
                  <a:pt x="0" y="536"/>
                </a:moveTo>
                <a:cubicBezTo>
                  <a:pt x="72" y="488"/>
                  <a:pt x="144" y="440"/>
                  <a:pt x="192" y="392"/>
                </a:cubicBezTo>
                <a:cubicBezTo>
                  <a:pt x="240" y="344"/>
                  <a:pt x="280" y="288"/>
                  <a:pt x="288" y="248"/>
                </a:cubicBezTo>
                <a:cubicBezTo>
                  <a:pt x="296" y="208"/>
                  <a:pt x="248" y="176"/>
                  <a:pt x="240" y="152"/>
                </a:cubicBezTo>
                <a:cubicBezTo>
                  <a:pt x="232" y="128"/>
                  <a:pt x="248" y="120"/>
                  <a:pt x="240" y="104"/>
                </a:cubicBezTo>
                <a:cubicBezTo>
                  <a:pt x="232" y="88"/>
                  <a:pt x="200" y="72"/>
                  <a:pt x="192" y="56"/>
                </a:cubicBezTo>
                <a:cubicBezTo>
                  <a:pt x="184" y="40"/>
                  <a:pt x="184" y="16"/>
                  <a:pt x="192" y="8"/>
                </a:cubicBezTo>
                <a:cubicBezTo>
                  <a:pt x="200" y="0"/>
                  <a:pt x="224" y="0"/>
                  <a:pt x="240" y="8"/>
                </a:cubicBezTo>
                <a:cubicBezTo>
                  <a:pt x="256" y="16"/>
                  <a:pt x="272" y="40"/>
                  <a:pt x="288" y="56"/>
                </a:cubicBezTo>
                <a:cubicBezTo>
                  <a:pt x="304" y="72"/>
                  <a:pt x="320" y="80"/>
                  <a:pt x="336" y="104"/>
                </a:cubicBezTo>
                <a:cubicBezTo>
                  <a:pt x="352" y="128"/>
                  <a:pt x="376" y="176"/>
                  <a:pt x="384" y="200"/>
                </a:cubicBezTo>
                <a:cubicBezTo>
                  <a:pt x="392" y="224"/>
                  <a:pt x="376" y="240"/>
                  <a:pt x="384" y="248"/>
                </a:cubicBezTo>
                <a:cubicBezTo>
                  <a:pt x="392" y="256"/>
                  <a:pt x="416" y="248"/>
                  <a:pt x="432" y="248"/>
                </a:cubicBezTo>
                <a:cubicBezTo>
                  <a:pt x="448" y="248"/>
                  <a:pt x="472" y="248"/>
                  <a:pt x="480" y="248"/>
                </a:cubicBezTo>
              </a:path>
            </a:pathLst>
          </a:custGeom>
          <a:noFill/>
          <a:ln w="38100" cap="flat" cmpd="sng">
            <a:solidFill>
              <a:srgbClr val="FF0000"/>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9162" name="Freeform 10"/>
          <p:cNvSpPr>
            <a:spLocks/>
          </p:cNvSpPr>
          <p:nvPr/>
        </p:nvSpPr>
        <p:spPr bwMode="auto">
          <a:xfrm>
            <a:off x="4495800" y="2743200"/>
            <a:ext cx="990600" cy="2743200"/>
          </a:xfrm>
          <a:custGeom>
            <a:avLst/>
            <a:gdLst>
              <a:gd name="T0" fmla="*/ 2147483647 w 624"/>
              <a:gd name="T1" fmla="*/ 2147483647 h 1728"/>
              <a:gd name="T2" fmla="*/ 2147483647 w 624"/>
              <a:gd name="T3" fmla="*/ 2147483647 h 1728"/>
              <a:gd name="T4" fmla="*/ 2147483647 w 624"/>
              <a:gd name="T5" fmla="*/ 2147483647 h 1728"/>
              <a:gd name="T6" fmla="*/ 2147483647 w 624"/>
              <a:gd name="T7" fmla="*/ 2147483647 h 1728"/>
              <a:gd name="T8" fmla="*/ 2147483647 w 624"/>
              <a:gd name="T9" fmla="*/ 2147483647 h 1728"/>
              <a:gd name="T10" fmla="*/ 2147483647 w 624"/>
              <a:gd name="T11" fmla="*/ 2147483647 h 1728"/>
              <a:gd name="T12" fmla="*/ 2147483647 w 624"/>
              <a:gd name="T13" fmla="*/ 2147483647 h 1728"/>
              <a:gd name="T14" fmla="*/ 2147483647 w 624"/>
              <a:gd name="T15" fmla="*/ 2147483647 h 1728"/>
              <a:gd name="T16" fmla="*/ 2147483647 w 624"/>
              <a:gd name="T17" fmla="*/ 2147483647 h 1728"/>
              <a:gd name="T18" fmla="*/ 2147483647 w 624"/>
              <a:gd name="T19" fmla="*/ 2147483647 h 1728"/>
              <a:gd name="T20" fmla="*/ 2147483647 w 624"/>
              <a:gd name="T21" fmla="*/ 2147483647 h 1728"/>
              <a:gd name="T22" fmla="*/ 2147483647 w 624"/>
              <a:gd name="T23" fmla="*/ 2147483647 h 1728"/>
              <a:gd name="T24" fmla="*/ 2147483647 w 624"/>
              <a:gd name="T25" fmla="*/ 2147483647 h 1728"/>
              <a:gd name="T26" fmla="*/ 2147483647 w 624"/>
              <a:gd name="T27" fmla="*/ 2147483647 h 1728"/>
              <a:gd name="T28" fmla="*/ 0 w 624"/>
              <a:gd name="T29" fmla="*/ 0 h 172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24" h="1728">
                <a:moveTo>
                  <a:pt x="480" y="1728"/>
                </a:moveTo>
                <a:cubicBezTo>
                  <a:pt x="500" y="1664"/>
                  <a:pt x="520" y="1600"/>
                  <a:pt x="528" y="1536"/>
                </a:cubicBezTo>
                <a:cubicBezTo>
                  <a:pt x="536" y="1472"/>
                  <a:pt x="520" y="1400"/>
                  <a:pt x="528" y="1344"/>
                </a:cubicBezTo>
                <a:cubicBezTo>
                  <a:pt x="536" y="1288"/>
                  <a:pt x="568" y="1248"/>
                  <a:pt x="576" y="1200"/>
                </a:cubicBezTo>
                <a:cubicBezTo>
                  <a:pt x="584" y="1152"/>
                  <a:pt x="568" y="1096"/>
                  <a:pt x="576" y="1056"/>
                </a:cubicBezTo>
                <a:cubicBezTo>
                  <a:pt x="584" y="1016"/>
                  <a:pt x="624" y="1000"/>
                  <a:pt x="624" y="960"/>
                </a:cubicBezTo>
                <a:cubicBezTo>
                  <a:pt x="624" y="920"/>
                  <a:pt x="584" y="856"/>
                  <a:pt x="576" y="816"/>
                </a:cubicBezTo>
                <a:cubicBezTo>
                  <a:pt x="568" y="776"/>
                  <a:pt x="592" y="752"/>
                  <a:pt x="576" y="720"/>
                </a:cubicBezTo>
                <a:cubicBezTo>
                  <a:pt x="560" y="688"/>
                  <a:pt x="504" y="656"/>
                  <a:pt x="480" y="624"/>
                </a:cubicBezTo>
                <a:cubicBezTo>
                  <a:pt x="456" y="592"/>
                  <a:pt x="456" y="568"/>
                  <a:pt x="432" y="528"/>
                </a:cubicBezTo>
                <a:cubicBezTo>
                  <a:pt x="408" y="488"/>
                  <a:pt x="360" y="424"/>
                  <a:pt x="336" y="384"/>
                </a:cubicBezTo>
                <a:cubicBezTo>
                  <a:pt x="312" y="344"/>
                  <a:pt x="320" y="320"/>
                  <a:pt x="288" y="288"/>
                </a:cubicBezTo>
                <a:cubicBezTo>
                  <a:pt x="256" y="256"/>
                  <a:pt x="184" y="224"/>
                  <a:pt x="144" y="192"/>
                </a:cubicBezTo>
                <a:cubicBezTo>
                  <a:pt x="104" y="160"/>
                  <a:pt x="72" y="128"/>
                  <a:pt x="48" y="96"/>
                </a:cubicBezTo>
                <a:cubicBezTo>
                  <a:pt x="24" y="64"/>
                  <a:pt x="8" y="16"/>
                  <a:pt x="0" y="0"/>
                </a:cubicBezTo>
              </a:path>
            </a:pathLst>
          </a:custGeom>
          <a:noFill/>
          <a:ln w="57150" cmpd="sng">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9163" name="Freeform 11"/>
          <p:cNvSpPr>
            <a:spLocks/>
          </p:cNvSpPr>
          <p:nvPr/>
        </p:nvSpPr>
        <p:spPr bwMode="auto">
          <a:xfrm>
            <a:off x="5486400" y="2895600"/>
            <a:ext cx="1143000" cy="1371600"/>
          </a:xfrm>
          <a:custGeom>
            <a:avLst/>
            <a:gdLst>
              <a:gd name="T0" fmla="*/ 0 w 720"/>
              <a:gd name="T1" fmla="*/ 2147483647 h 864"/>
              <a:gd name="T2" fmla="*/ 2147483647 w 720"/>
              <a:gd name="T3" fmla="*/ 2147483647 h 864"/>
              <a:gd name="T4" fmla="*/ 2147483647 w 720"/>
              <a:gd name="T5" fmla="*/ 2147483647 h 864"/>
              <a:gd name="T6" fmla="*/ 2147483647 w 720"/>
              <a:gd name="T7" fmla="*/ 2147483647 h 864"/>
              <a:gd name="T8" fmla="*/ 2147483647 w 720"/>
              <a:gd name="T9" fmla="*/ 2147483647 h 864"/>
              <a:gd name="T10" fmla="*/ 2147483647 w 720"/>
              <a:gd name="T11" fmla="*/ 2147483647 h 864"/>
              <a:gd name="T12" fmla="*/ 2147483647 w 720"/>
              <a:gd name="T13" fmla="*/ 2147483647 h 864"/>
              <a:gd name="T14" fmla="*/ 2147483647 w 720"/>
              <a:gd name="T15" fmla="*/ 2147483647 h 864"/>
              <a:gd name="T16" fmla="*/ 2147483647 w 720"/>
              <a:gd name="T17" fmla="*/ 2147483647 h 864"/>
              <a:gd name="T18" fmla="*/ 2147483647 w 720"/>
              <a:gd name="T19" fmla="*/ 0 h 8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20" h="864">
                <a:moveTo>
                  <a:pt x="0" y="864"/>
                </a:moveTo>
                <a:cubicBezTo>
                  <a:pt x="12" y="832"/>
                  <a:pt x="24" y="800"/>
                  <a:pt x="48" y="768"/>
                </a:cubicBezTo>
                <a:cubicBezTo>
                  <a:pt x="72" y="736"/>
                  <a:pt x="112" y="696"/>
                  <a:pt x="144" y="672"/>
                </a:cubicBezTo>
                <a:cubicBezTo>
                  <a:pt x="176" y="648"/>
                  <a:pt x="208" y="648"/>
                  <a:pt x="240" y="624"/>
                </a:cubicBezTo>
                <a:cubicBezTo>
                  <a:pt x="272" y="600"/>
                  <a:pt x="304" y="568"/>
                  <a:pt x="336" y="528"/>
                </a:cubicBezTo>
                <a:cubicBezTo>
                  <a:pt x="368" y="488"/>
                  <a:pt x="408" y="424"/>
                  <a:pt x="432" y="384"/>
                </a:cubicBezTo>
                <a:cubicBezTo>
                  <a:pt x="456" y="344"/>
                  <a:pt x="456" y="320"/>
                  <a:pt x="480" y="288"/>
                </a:cubicBezTo>
                <a:cubicBezTo>
                  <a:pt x="504" y="256"/>
                  <a:pt x="544" y="224"/>
                  <a:pt x="576" y="192"/>
                </a:cubicBezTo>
                <a:cubicBezTo>
                  <a:pt x="608" y="160"/>
                  <a:pt x="648" y="128"/>
                  <a:pt x="672" y="96"/>
                </a:cubicBezTo>
                <a:cubicBezTo>
                  <a:pt x="696" y="64"/>
                  <a:pt x="712" y="16"/>
                  <a:pt x="720" y="0"/>
                </a:cubicBezTo>
              </a:path>
            </a:pathLst>
          </a:custGeom>
          <a:noFill/>
          <a:ln w="57150" cmpd="sng">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9162"/>
                                        </p:tgtEl>
                                        <p:attrNameLst>
                                          <p:attrName>style.visibility</p:attrName>
                                        </p:attrNameLst>
                                      </p:cBhvr>
                                      <p:to>
                                        <p:strVal val="visible"/>
                                      </p:to>
                                    </p:set>
                                    <p:animEffect transition="in" filter="wipe(up)">
                                      <p:cBhvr>
                                        <p:cTn id="7" dur="1000"/>
                                        <p:tgtEl>
                                          <p:spTgt spid="4916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49163"/>
                                        </p:tgtEl>
                                        <p:attrNameLst>
                                          <p:attrName>style.visibility</p:attrName>
                                        </p:attrNameLst>
                                      </p:cBhvr>
                                      <p:to>
                                        <p:strVal val="visible"/>
                                      </p:to>
                                    </p:set>
                                    <p:animEffect transition="in" filter="wipe(up)">
                                      <p:cBhvr>
                                        <p:cTn id="10" dur="500"/>
                                        <p:tgtEl>
                                          <p:spTgt spid="49163"/>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9160"/>
                                        </p:tgtEl>
                                        <p:attrNameLst>
                                          <p:attrName>style.visibility</p:attrName>
                                        </p:attrNameLst>
                                      </p:cBhvr>
                                      <p:to>
                                        <p:strVal val="visible"/>
                                      </p:to>
                                    </p:set>
                                    <p:animEffect transition="in" filter="wipe(left)">
                                      <p:cBhvr>
                                        <p:cTn id="15" dur="500"/>
                                        <p:tgtEl>
                                          <p:spTgt spid="49160"/>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9161"/>
                                        </p:tgtEl>
                                        <p:attrNameLst>
                                          <p:attrName>style.visibility</p:attrName>
                                        </p:attrNameLst>
                                      </p:cBhvr>
                                      <p:to>
                                        <p:strVal val="visible"/>
                                      </p:to>
                                    </p:set>
                                    <p:animEffect transition="in" filter="wipe(left)">
                                      <p:cBhvr>
                                        <p:cTn id="18" dur="500"/>
                                        <p:tgtEl>
                                          <p:spTgt spid="49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60" grpId="0" animBg="1"/>
      <p:bldP spid="49161" grpId="0" animBg="1"/>
      <p:bldP spid="49162" grpId="0" animBg="1"/>
      <p:bldP spid="4916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zoom dir="in"/>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altLang="en-US" u="sng" smtClean="0"/>
              <a:t>Rules for Contours</a:t>
            </a:r>
          </a:p>
        </p:txBody>
      </p:sp>
      <p:sp>
        <p:nvSpPr>
          <p:cNvPr id="13315" name="Rectangle 3"/>
          <p:cNvSpPr>
            <a:spLocks noGrp="1" noChangeArrowheads="1"/>
          </p:cNvSpPr>
          <p:nvPr>
            <p:ph type="body" sz="half" idx="1"/>
          </p:nvPr>
        </p:nvSpPr>
        <p:spPr/>
        <p:txBody>
          <a:bodyPr/>
          <a:lstStyle/>
          <a:p>
            <a:pPr marL="609600" indent="-609600" eaLnBrk="1" hangingPunct="1">
              <a:buFontTx/>
              <a:buAutoNum type="arabicPeriod" startAt="4"/>
            </a:pPr>
            <a:r>
              <a:rPr lang="en-US" altLang="en-US" sz="2400" dirty="0" smtClean="0"/>
              <a:t>The maximum possible elevation for a hill is “1” less than what the next contour “should” be. </a:t>
            </a:r>
          </a:p>
          <a:p>
            <a:pPr marL="609600" indent="-609600" eaLnBrk="1" hangingPunct="1">
              <a:buFontTx/>
              <a:buNone/>
            </a:pPr>
            <a:r>
              <a:rPr lang="en-US" altLang="en-US" sz="2400" dirty="0" smtClean="0"/>
              <a:t>	</a:t>
            </a:r>
          </a:p>
          <a:p>
            <a:pPr marL="609600" indent="-609600" eaLnBrk="1" hangingPunct="1">
              <a:buFontTx/>
              <a:buNone/>
            </a:pPr>
            <a:r>
              <a:rPr lang="en-US" altLang="en-US" sz="2400" dirty="0" smtClean="0"/>
              <a:t>	The highest possible elevation of the hill is </a:t>
            </a:r>
            <a:r>
              <a:rPr lang="en-US" altLang="en-US" sz="2400" b="1" dirty="0" smtClean="0"/>
              <a:t>just below</a:t>
            </a:r>
            <a:r>
              <a:rPr lang="en-US" altLang="en-US" sz="2400" dirty="0" smtClean="0"/>
              <a:t> the value of  the next line </a:t>
            </a:r>
            <a:r>
              <a:rPr lang="en-US" altLang="en-US" sz="2400" b="1" u="sng" dirty="0" smtClean="0">
                <a:solidFill>
                  <a:schemeClr val="accent2"/>
                </a:solidFill>
              </a:rPr>
              <a:t>that is not shown</a:t>
            </a:r>
          </a:p>
          <a:p>
            <a:pPr marL="609600" indent="-609600" eaLnBrk="1" hangingPunct="1">
              <a:buFontTx/>
              <a:buNone/>
            </a:pPr>
            <a:endParaRPr lang="en-US" altLang="en-US" sz="2400" dirty="0" smtClean="0"/>
          </a:p>
        </p:txBody>
      </p:sp>
      <p:pic>
        <p:nvPicPr>
          <p:cNvPr id="13316" name="Picture 10" descr="highest hill point hill"/>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4495800" y="2133600"/>
            <a:ext cx="4191000" cy="3073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0188" name="Text Box 12"/>
          <p:cNvSpPr txBox="1">
            <a:spLocks noChangeArrowheads="1"/>
          </p:cNvSpPr>
          <p:nvPr/>
        </p:nvSpPr>
        <p:spPr bwMode="auto">
          <a:xfrm>
            <a:off x="7924800" y="4724400"/>
            <a:ext cx="609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t>50</a:t>
            </a:r>
          </a:p>
        </p:txBody>
      </p:sp>
      <p:sp>
        <p:nvSpPr>
          <p:cNvPr id="50189" name="Text Box 13"/>
          <p:cNvSpPr txBox="1">
            <a:spLocks noChangeArrowheads="1"/>
          </p:cNvSpPr>
          <p:nvPr/>
        </p:nvSpPr>
        <p:spPr bwMode="auto">
          <a:xfrm>
            <a:off x="7543800" y="4419600"/>
            <a:ext cx="533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t>60</a:t>
            </a:r>
          </a:p>
        </p:txBody>
      </p:sp>
      <p:sp>
        <p:nvSpPr>
          <p:cNvPr id="50190" name="Text Box 14"/>
          <p:cNvSpPr txBox="1">
            <a:spLocks noChangeArrowheads="1"/>
          </p:cNvSpPr>
          <p:nvPr/>
        </p:nvSpPr>
        <p:spPr bwMode="auto">
          <a:xfrm>
            <a:off x="7239000" y="4038600"/>
            <a:ext cx="533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t>70</a:t>
            </a:r>
          </a:p>
        </p:txBody>
      </p:sp>
      <p:sp>
        <p:nvSpPr>
          <p:cNvPr id="50191" name="Text Box 15"/>
          <p:cNvSpPr txBox="1">
            <a:spLocks noChangeArrowheads="1"/>
          </p:cNvSpPr>
          <p:nvPr/>
        </p:nvSpPr>
        <p:spPr bwMode="auto">
          <a:xfrm>
            <a:off x="6781800" y="3657600"/>
            <a:ext cx="533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t>80</a:t>
            </a:r>
          </a:p>
        </p:txBody>
      </p:sp>
      <p:sp>
        <p:nvSpPr>
          <p:cNvPr id="50192" name="Text Box 16"/>
          <p:cNvSpPr txBox="1">
            <a:spLocks noChangeArrowheads="1"/>
          </p:cNvSpPr>
          <p:nvPr/>
        </p:nvSpPr>
        <p:spPr bwMode="auto">
          <a:xfrm>
            <a:off x="6629400" y="3124200"/>
            <a:ext cx="533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solidFill>
                  <a:srgbClr val="FF0000"/>
                </a:solidFill>
              </a:rPr>
              <a:t>90</a:t>
            </a:r>
          </a:p>
        </p:txBody>
      </p:sp>
      <p:pic>
        <p:nvPicPr>
          <p:cNvPr id="50193" name="Picture 17" descr="last contou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62600" y="3200400"/>
            <a:ext cx="1143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0202" name="Object 26"/>
          <p:cNvGraphicFramePr>
            <a:graphicFrameLocks noChangeAspect="1"/>
          </p:cNvGraphicFramePr>
          <p:nvPr/>
        </p:nvGraphicFramePr>
        <p:xfrm>
          <a:off x="5943600" y="2286000"/>
          <a:ext cx="1198563" cy="1404938"/>
        </p:xfrm>
        <a:graphic>
          <a:graphicData uri="http://schemas.openxmlformats.org/presentationml/2006/ole">
            <mc:AlternateContent xmlns:mc="http://schemas.openxmlformats.org/markup-compatibility/2006">
              <mc:Choice xmlns:v="urn:schemas-microsoft-com:vml" Requires="v">
                <p:oleObj spid="_x0000_s13369" name="Image" r:id="rId6" imgW="1523616" imgH="1785980" progId="Photoshop.Image.7">
                  <p:embed/>
                </p:oleObj>
              </mc:Choice>
              <mc:Fallback>
                <p:oleObj name="Image" r:id="rId6" imgW="1523616" imgH="1785980" progId="Photoshop.Image.7">
                  <p:embed/>
                  <p:pic>
                    <p:nvPicPr>
                      <p:cNvPr id="0" name="Object 2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43600" y="2286000"/>
                        <a:ext cx="1198563" cy="1404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0188"/>
                                        </p:tgtEl>
                                        <p:attrNameLst>
                                          <p:attrName>style.visibility</p:attrName>
                                        </p:attrNameLst>
                                      </p:cBhvr>
                                      <p:to>
                                        <p:strVal val="visible"/>
                                      </p:to>
                                    </p:set>
                                    <p:anim calcmode="lin" valueType="num">
                                      <p:cBhvr additive="base">
                                        <p:cTn id="7" dur="500" fill="hold"/>
                                        <p:tgtEl>
                                          <p:spTgt spid="50188"/>
                                        </p:tgtEl>
                                        <p:attrNameLst>
                                          <p:attrName>ppt_x</p:attrName>
                                        </p:attrNameLst>
                                      </p:cBhvr>
                                      <p:tavLst>
                                        <p:tav tm="0">
                                          <p:val>
                                            <p:strVal val="1+#ppt_w/2"/>
                                          </p:val>
                                        </p:tav>
                                        <p:tav tm="100000">
                                          <p:val>
                                            <p:strVal val="#ppt_x"/>
                                          </p:val>
                                        </p:tav>
                                      </p:tavLst>
                                    </p:anim>
                                    <p:anim calcmode="lin" valueType="num">
                                      <p:cBhvr additive="base">
                                        <p:cTn id="8" dur="500" fill="hold"/>
                                        <p:tgtEl>
                                          <p:spTgt spid="5018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50189"/>
                                        </p:tgtEl>
                                        <p:attrNameLst>
                                          <p:attrName>style.visibility</p:attrName>
                                        </p:attrNameLst>
                                      </p:cBhvr>
                                      <p:to>
                                        <p:strVal val="visible"/>
                                      </p:to>
                                    </p:set>
                                    <p:anim calcmode="lin" valueType="num">
                                      <p:cBhvr additive="base">
                                        <p:cTn id="13" dur="500" fill="hold"/>
                                        <p:tgtEl>
                                          <p:spTgt spid="50189"/>
                                        </p:tgtEl>
                                        <p:attrNameLst>
                                          <p:attrName>ppt_x</p:attrName>
                                        </p:attrNameLst>
                                      </p:cBhvr>
                                      <p:tavLst>
                                        <p:tav tm="0">
                                          <p:val>
                                            <p:strVal val="1+#ppt_w/2"/>
                                          </p:val>
                                        </p:tav>
                                        <p:tav tm="100000">
                                          <p:val>
                                            <p:strVal val="#ppt_x"/>
                                          </p:val>
                                        </p:tav>
                                      </p:tavLst>
                                    </p:anim>
                                    <p:anim calcmode="lin" valueType="num">
                                      <p:cBhvr additive="base">
                                        <p:cTn id="14" dur="500" fill="hold"/>
                                        <p:tgtEl>
                                          <p:spTgt spid="50189"/>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50190"/>
                                        </p:tgtEl>
                                        <p:attrNameLst>
                                          <p:attrName>style.visibility</p:attrName>
                                        </p:attrNameLst>
                                      </p:cBhvr>
                                      <p:to>
                                        <p:strVal val="visible"/>
                                      </p:to>
                                    </p:set>
                                    <p:anim calcmode="lin" valueType="num">
                                      <p:cBhvr additive="base">
                                        <p:cTn id="19" dur="500" fill="hold"/>
                                        <p:tgtEl>
                                          <p:spTgt spid="50190"/>
                                        </p:tgtEl>
                                        <p:attrNameLst>
                                          <p:attrName>ppt_x</p:attrName>
                                        </p:attrNameLst>
                                      </p:cBhvr>
                                      <p:tavLst>
                                        <p:tav tm="0">
                                          <p:val>
                                            <p:strVal val="1+#ppt_w/2"/>
                                          </p:val>
                                        </p:tav>
                                        <p:tav tm="100000">
                                          <p:val>
                                            <p:strVal val="#ppt_x"/>
                                          </p:val>
                                        </p:tav>
                                      </p:tavLst>
                                    </p:anim>
                                    <p:anim calcmode="lin" valueType="num">
                                      <p:cBhvr additive="base">
                                        <p:cTn id="20" dur="500" fill="hold"/>
                                        <p:tgtEl>
                                          <p:spTgt spid="50190"/>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50191"/>
                                        </p:tgtEl>
                                        <p:attrNameLst>
                                          <p:attrName>style.visibility</p:attrName>
                                        </p:attrNameLst>
                                      </p:cBhvr>
                                      <p:to>
                                        <p:strVal val="visible"/>
                                      </p:to>
                                    </p:set>
                                    <p:anim calcmode="lin" valueType="num">
                                      <p:cBhvr additive="base">
                                        <p:cTn id="25" dur="500" fill="hold"/>
                                        <p:tgtEl>
                                          <p:spTgt spid="50191"/>
                                        </p:tgtEl>
                                        <p:attrNameLst>
                                          <p:attrName>ppt_x</p:attrName>
                                        </p:attrNameLst>
                                      </p:cBhvr>
                                      <p:tavLst>
                                        <p:tav tm="0">
                                          <p:val>
                                            <p:strVal val="1+#ppt_w/2"/>
                                          </p:val>
                                        </p:tav>
                                        <p:tav tm="100000">
                                          <p:val>
                                            <p:strVal val="#ppt_x"/>
                                          </p:val>
                                        </p:tav>
                                      </p:tavLst>
                                    </p:anim>
                                    <p:anim calcmode="lin" valueType="num">
                                      <p:cBhvr additive="base">
                                        <p:cTn id="26" dur="500" fill="hold"/>
                                        <p:tgtEl>
                                          <p:spTgt spid="50191"/>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53" presetClass="entr" presetSubtype="0" fill="hold" nodeType="clickEffect">
                                  <p:stCondLst>
                                    <p:cond delay="0"/>
                                  </p:stCondLst>
                                  <p:childTnLst>
                                    <p:set>
                                      <p:cBhvr>
                                        <p:cTn id="30" dur="1" fill="hold">
                                          <p:stCondLst>
                                            <p:cond delay="0"/>
                                          </p:stCondLst>
                                        </p:cTn>
                                        <p:tgtEl>
                                          <p:spTgt spid="50193"/>
                                        </p:tgtEl>
                                        <p:attrNameLst>
                                          <p:attrName>style.visibility</p:attrName>
                                        </p:attrNameLst>
                                      </p:cBhvr>
                                      <p:to>
                                        <p:strVal val="visible"/>
                                      </p:to>
                                    </p:set>
                                    <p:anim calcmode="lin" valueType="num">
                                      <p:cBhvr>
                                        <p:cTn id="31" dur="500" fill="hold"/>
                                        <p:tgtEl>
                                          <p:spTgt spid="50193"/>
                                        </p:tgtEl>
                                        <p:attrNameLst>
                                          <p:attrName>ppt_w</p:attrName>
                                        </p:attrNameLst>
                                      </p:cBhvr>
                                      <p:tavLst>
                                        <p:tav tm="0">
                                          <p:val>
                                            <p:fltVal val="0"/>
                                          </p:val>
                                        </p:tav>
                                        <p:tav tm="100000">
                                          <p:val>
                                            <p:strVal val="#ppt_w"/>
                                          </p:val>
                                        </p:tav>
                                      </p:tavLst>
                                    </p:anim>
                                    <p:anim calcmode="lin" valueType="num">
                                      <p:cBhvr>
                                        <p:cTn id="32" dur="500" fill="hold"/>
                                        <p:tgtEl>
                                          <p:spTgt spid="50193"/>
                                        </p:tgtEl>
                                        <p:attrNameLst>
                                          <p:attrName>ppt_h</p:attrName>
                                        </p:attrNameLst>
                                      </p:cBhvr>
                                      <p:tavLst>
                                        <p:tav tm="0">
                                          <p:val>
                                            <p:fltVal val="0"/>
                                          </p:val>
                                        </p:tav>
                                        <p:tav tm="100000">
                                          <p:val>
                                            <p:strVal val="#ppt_h"/>
                                          </p:val>
                                        </p:tav>
                                      </p:tavLst>
                                    </p:anim>
                                    <p:animEffect transition="in" filter="fade">
                                      <p:cBhvr>
                                        <p:cTn id="33" dur="500"/>
                                        <p:tgtEl>
                                          <p:spTgt spid="50193"/>
                                        </p:tgtEl>
                                      </p:cBhvr>
                                    </p:animEffect>
                                  </p:childTnLst>
                                </p:cTn>
                              </p:par>
                              <p:par>
                                <p:cTn id="34" presetID="53" presetClass="entr" presetSubtype="0" fill="hold" grpId="0" nodeType="withEffect">
                                  <p:stCondLst>
                                    <p:cond delay="0"/>
                                  </p:stCondLst>
                                  <p:childTnLst>
                                    <p:set>
                                      <p:cBhvr>
                                        <p:cTn id="35" dur="1" fill="hold">
                                          <p:stCondLst>
                                            <p:cond delay="0"/>
                                          </p:stCondLst>
                                        </p:cTn>
                                        <p:tgtEl>
                                          <p:spTgt spid="50192"/>
                                        </p:tgtEl>
                                        <p:attrNameLst>
                                          <p:attrName>style.visibility</p:attrName>
                                        </p:attrNameLst>
                                      </p:cBhvr>
                                      <p:to>
                                        <p:strVal val="visible"/>
                                      </p:to>
                                    </p:set>
                                    <p:anim calcmode="lin" valueType="num">
                                      <p:cBhvr>
                                        <p:cTn id="36" dur="500" fill="hold"/>
                                        <p:tgtEl>
                                          <p:spTgt spid="50192"/>
                                        </p:tgtEl>
                                        <p:attrNameLst>
                                          <p:attrName>ppt_w</p:attrName>
                                        </p:attrNameLst>
                                      </p:cBhvr>
                                      <p:tavLst>
                                        <p:tav tm="0">
                                          <p:val>
                                            <p:fltVal val="0"/>
                                          </p:val>
                                        </p:tav>
                                        <p:tav tm="100000">
                                          <p:val>
                                            <p:strVal val="#ppt_w"/>
                                          </p:val>
                                        </p:tav>
                                      </p:tavLst>
                                    </p:anim>
                                    <p:anim calcmode="lin" valueType="num">
                                      <p:cBhvr>
                                        <p:cTn id="37" dur="500" fill="hold"/>
                                        <p:tgtEl>
                                          <p:spTgt spid="50192"/>
                                        </p:tgtEl>
                                        <p:attrNameLst>
                                          <p:attrName>ppt_h</p:attrName>
                                        </p:attrNameLst>
                                      </p:cBhvr>
                                      <p:tavLst>
                                        <p:tav tm="0">
                                          <p:val>
                                            <p:fltVal val="0"/>
                                          </p:val>
                                        </p:tav>
                                        <p:tav tm="100000">
                                          <p:val>
                                            <p:strVal val="#ppt_h"/>
                                          </p:val>
                                        </p:tav>
                                      </p:tavLst>
                                    </p:anim>
                                    <p:animEffect transition="in" filter="fade">
                                      <p:cBhvr>
                                        <p:cTn id="38" dur="500"/>
                                        <p:tgtEl>
                                          <p:spTgt spid="50192"/>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9" presetClass="exit" presetSubtype="0" fill="hold" nodeType="clickEffect">
                                  <p:stCondLst>
                                    <p:cond delay="0"/>
                                  </p:stCondLst>
                                  <p:childTnLst>
                                    <p:animEffect transition="out" filter="dissolve">
                                      <p:cBhvr>
                                        <p:cTn id="42" dur="500"/>
                                        <p:tgtEl>
                                          <p:spTgt spid="50193"/>
                                        </p:tgtEl>
                                      </p:cBhvr>
                                    </p:animEffect>
                                    <p:set>
                                      <p:cBhvr>
                                        <p:cTn id="43" dur="1" fill="hold">
                                          <p:stCondLst>
                                            <p:cond delay="499"/>
                                          </p:stCondLst>
                                        </p:cTn>
                                        <p:tgtEl>
                                          <p:spTgt spid="50193"/>
                                        </p:tgtEl>
                                        <p:attrNameLst>
                                          <p:attrName>style.visibility</p:attrName>
                                        </p:attrNameLst>
                                      </p:cBhvr>
                                      <p:to>
                                        <p:strVal val="hidden"/>
                                      </p:to>
                                    </p:set>
                                  </p:childTnLst>
                                </p:cTn>
                              </p:par>
                              <p:par>
                                <p:cTn id="44" presetID="9" presetClass="exit" presetSubtype="0" fill="hold" grpId="1" nodeType="withEffect">
                                  <p:stCondLst>
                                    <p:cond delay="0"/>
                                  </p:stCondLst>
                                  <p:childTnLst>
                                    <p:animEffect transition="out" filter="dissolve">
                                      <p:cBhvr>
                                        <p:cTn id="45" dur="500"/>
                                        <p:tgtEl>
                                          <p:spTgt spid="50192"/>
                                        </p:tgtEl>
                                      </p:cBhvr>
                                    </p:animEffect>
                                    <p:set>
                                      <p:cBhvr>
                                        <p:cTn id="46" dur="1" fill="hold">
                                          <p:stCondLst>
                                            <p:cond delay="499"/>
                                          </p:stCondLst>
                                        </p:cTn>
                                        <p:tgtEl>
                                          <p:spTgt spid="50192"/>
                                        </p:tgtEl>
                                        <p:attrNameLst>
                                          <p:attrName>style.visibility</p:attrName>
                                        </p:attrNameLst>
                                      </p:cBhvr>
                                      <p:to>
                                        <p:strVal val="hidden"/>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4" fill="hold" nodeType="clickEffect">
                                  <p:stCondLst>
                                    <p:cond delay="0"/>
                                  </p:stCondLst>
                                  <p:childTnLst>
                                    <p:set>
                                      <p:cBhvr>
                                        <p:cTn id="50" dur="1" fill="hold">
                                          <p:stCondLst>
                                            <p:cond delay="0"/>
                                          </p:stCondLst>
                                        </p:cTn>
                                        <p:tgtEl>
                                          <p:spTgt spid="50202"/>
                                        </p:tgtEl>
                                        <p:attrNameLst>
                                          <p:attrName>style.visibility</p:attrName>
                                        </p:attrNameLst>
                                      </p:cBhvr>
                                      <p:to>
                                        <p:strVal val="visible"/>
                                      </p:to>
                                    </p:set>
                                    <p:animEffect transition="in" filter="wipe(down)">
                                      <p:cBhvr>
                                        <p:cTn id="51" dur="500"/>
                                        <p:tgtEl>
                                          <p:spTgt spid="502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8" grpId="0"/>
      <p:bldP spid="50189" grpId="0"/>
      <p:bldP spid="50190" grpId="0"/>
      <p:bldP spid="50191" grpId="0"/>
      <p:bldP spid="50192" grpId="0"/>
      <p:bldP spid="50192" grpId="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04" name="Text Box 4"/>
          <p:cNvSpPr txBox="1">
            <a:spLocks noChangeArrowheads="1"/>
          </p:cNvSpPr>
          <p:nvPr/>
        </p:nvSpPr>
        <p:spPr bwMode="auto">
          <a:xfrm>
            <a:off x="762000" y="6324600"/>
            <a:ext cx="1295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b="1">
                <a:solidFill>
                  <a:srgbClr val="FF0000"/>
                </a:solidFill>
              </a:rPr>
              <a:t>239</a:t>
            </a:r>
          </a:p>
        </p:txBody>
      </p:sp>
      <p:sp>
        <p:nvSpPr>
          <p:cNvPr id="14339" name="Line 6"/>
          <p:cNvSpPr>
            <a:spLocks noChangeShapeType="1"/>
          </p:cNvSpPr>
          <p:nvPr/>
        </p:nvSpPr>
        <p:spPr bwMode="auto">
          <a:xfrm flipH="1">
            <a:off x="3429000" y="914400"/>
            <a:ext cx="1066800" cy="15240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07" name="Text Box 7"/>
          <p:cNvSpPr txBox="1">
            <a:spLocks noChangeArrowheads="1"/>
          </p:cNvSpPr>
          <p:nvPr/>
        </p:nvSpPr>
        <p:spPr bwMode="auto">
          <a:xfrm>
            <a:off x="4572000" y="609600"/>
            <a:ext cx="12954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4000" b="1">
                <a:solidFill>
                  <a:srgbClr val="FF0000"/>
                </a:solidFill>
              </a:rPr>
              <a:t>399</a:t>
            </a:r>
          </a:p>
        </p:txBody>
      </p:sp>
      <p:sp>
        <p:nvSpPr>
          <p:cNvPr id="14341" name="Line 9"/>
          <p:cNvSpPr>
            <a:spLocks noChangeShapeType="1"/>
          </p:cNvSpPr>
          <p:nvPr/>
        </p:nvSpPr>
        <p:spPr bwMode="auto">
          <a:xfrm>
            <a:off x="5562600" y="6400800"/>
            <a:ext cx="2743200" cy="0"/>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2" name="Line 10"/>
          <p:cNvSpPr>
            <a:spLocks noChangeShapeType="1"/>
          </p:cNvSpPr>
          <p:nvPr/>
        </p:nvSpPr>
        <p:spPr bwMode="auto">
          <a:xfrm flipH="1">
            <a:off x="7848600" y="3505200"/>
            <a:ext cx="228600" cy="144780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11" name="Text Box 11"/>
          <p:cNvSpPr txBox="1">
            <a:spLocks noChangeArrowheads="1"/>
          </p:cNvSpPr>
          <p:nvPr/>
        </p:nvSpPr>
        <p:spPr bwMode="auto">
          <a:xfrm>
            <a:off x="7772400" y="2971800"/>
            <a:ext cx="9906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b="1">
                <a:solidFill>
                  <a:srgbClr val="FF0000"/>
                </a:solidFill>
              </a:rPr>
              <a:t>179</a:t>
            </a:r>
          </a:p>
        </p:txBody>
      </p:sp>
      <p:sp>
        <p:nvSpPr>
          <p:cNvPr id="14344" name="Oval 12"/>
          <p:cNvSpPr>
            <a:spLocks noChangeArrowheads="1"/>
          </p:cNvSpPr>
          <p:nvPr/>
        </p:nvSpPr>
        <p:spPr bwMode="auto">
          <a:xfrm>
            <a:off x="1371600" y="4343400"/>
            <a:ext cx="152400" cy="152400"/>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sp>
        <p:nvSpPr>
          <p:cNvPr id="14345" name="Oval 13"/>
          <p:cNvSpPr>
            <a:spLocks noChangeArrowheads="1"/>
          </p:cNvSpPr>
          <p:nvPr/>
        </p:nvSpPr>
        <p:spPr bwMode="auto">
          <a:xfrm>
            <a:off x="7772400" y="4953000"/>
            <a:ext cx="152400" cy="152400"/>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sp>
        <p:nvSpPr>
          <p:cNvPr id="14346" name="Oval 14"/>
          <p:cNvSpPr>
            <a:spLocks noChangeArrowheads="1"/>
          </p:cNvSpPr>
          <p:nvPr/>
        </p:nvSpPr>
        <p:spPr bwMode="auto">
          <a:xfrm>
            <a:off x="3276600" y="990600"/>
            <a:ext cx="152400" cy="152400"/>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51204"/>
                                        </p:tgtEl>
                                        <p:attrNameLst>
                                          <p:attrName>style.visibility</p:attrName>
                                        </p:attrNameLst>
                                      </p:cBhvr>
                                      <p:to>
                                        <p:strVal val="visible"/>
                                      </p:to>
                                    </p:set>
                                    <p:anim calcmode="lin" valueType="num">
                                      <p:cBhvr>
                                        <p:cTn id="7" dur="500" fill="hold"/>
                                        <p:tgtEl>
                                          <p:spTgt spid="51204"/>
                                        </p:tgtEl>
                                        <p:attrNameLst>
                                          <p:attrName>ppt_w</p:attrName>
                                        </p:attrNameLst>
                                      </p:cBhvr>
                                      <p:tavLst>
                                        <p:tav tm="0">
                                          <p:val>
                                            <p:fltVal val="0"/>
                                          </p:val>
                                        </p:tav>
                                        <p:tav tm="100000">
                                          <p:val>
                                            <p:strVal val="#ppt_w"/>
                                          </p:val>
                                        </p:tav>
                                      </p:tavLst>
                                    </p:anim>
                                    <p:anim calcmode="lin" valueType="num">
                                      <p:cBhvr>
                                        <p:cTn id="8" dur="500" fill="hold"/>
                                        <p:tgtEl>
                                          <p:spTgt spid="51204"/>
                                        </p:tgtEl>
                                        <p:attrNameLst>
                                          <p:attrName>ppt_h</p:attrName>
                                        </p:attrNameLst>
                                      </p:cBhvr>
                                      <p:tavLst>
                                        <p:tav tm="0">
                                          <p:val>
                                            <p:fltVal val="0"/>
                                          </p:val>
                                        </p:tav>
                                        <p:tav tm="100000">
                                          <p:val>
                                            <p:strVal val="#ppt_h"/>
                                          </p:val>
                                        </p:tav>
                                      </p:tavLst>
                                    </p:anim>
                                    <p:animEffect transition="in" filter="fade">
                                      <p:cBhvr>
                                        <p:cTn id="9" dur="500"/>
                                        <p:tgtEl>
                                          <p:spTgt spid="5120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51207"/>
                                        </p:tgtEl>
                                        <p:attrNameLst>
                                          <p:attrName>style.visibility</p:attrName>
                                        </p:attrNameLst>
                                      </p:cBhvr>
                                      <p:to>
                                        <p:strVal val="visible"/>
                                      </p:to>
                                    </p:set>
                                    <p:anim calcmode="lin" valueType="num">
                                      <p:cBhvr>
                                        <p:cTn id="14" dur="500" fill="hold"/>
                                        <p:tgtEl>
                                          <p:spTgt spid="51207"/>
                                        </p:tgtEl>
                                        <p:attrNameLst>
                                          <p:attrName>ppt_w</p:attrName>
                                        </p:attrNameLst>
                                      </p:cBhvr>
                                      <p:tavLst>
                                        <p:tav tm="0">
                                          <p:val>
                                            <p:fltVal val="0"/>
                                          </p:val>
                                        </p:tav>
                                        <p:tav tm="100000">
                                          <p:val>
                                            <p:strVal val="#ppt_w"/>
                                          </p:val>
                                        </p:tav>
                                      </p:tavLst>
                                    </p:anim>
                                    <p:anim calcmode="lin" valueType="num">
                                      <p:cBhvr>
                                        <p:cTn id="15" dur="500" fill="hold"/>
                                        <p:tgtEl>
                                          <p:spTgt spid="51207"/>
                                        </p:tgtEl>
                                        <p:attrNameLst>
                                          <p:attrName>ppt_h</p:attrName>
                                        </p:attrNameLst>
                                      </p:cBhvr>
                                      <p:tavLst>
                                        <p:tav tm="0">
                                          <p:val>
                                            <p:fltVal val="0"/>
                                          </p:val>
                                        </p:tav>
                                        <p:tav tm="100000">
                                          <p:val>
                                            <p:strVal val="#ppt_h"/>
                                          </p:val>
                                        </p:tav>
                                      </p:tavLst>
                                    </p:anim>
                                    <p:animEffect transition="in" filter="fade">
                                      <p:cBhvr>
                                        <p:cTn id="16" dur="500"/>
                                        <p:tgtEl>
                                          <p:spTgt spid="51207"/>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51211"/>
                                        </p:tgtEl>
                                        <p:attrNameLst>
                                          <p:attrName>style.visibility</p:attrName>
                                        </p:attrNameLst>
                                      </p:cBhvr>
                                      <p:to>
                                        <p:strVal val="visible"/>
                                      </p:to>
                                    </p:set>
                                    <p:anim calcmode="lin" valueType="num">
                                      <p:cBhvr>
                                        <p:cTn id="21" dur="500" fill="hold"/>
                                        <p:tgtEl>
                                          <p:spTgt spid="51211"/>
                                        </p:tgtEl>
                                        <p:attrNameLst>
                                          <p:attrName>ppt_w</p:attrName>
                                        </p:attrNameLst>
                                      </p:cBhvr>
                                      <p:tavLst>
                                        <p:tav tm="0">
                                          <p:val>
                                            <p:fltVal val="0"/>
                                          </p:val>
                                        </p:tav>
                                        <p:tav tm="100000">
                                          <p:val>
                                            <p:strVal val="#ppt_w"/>
                                          </p:val>
                                        </p:tav>
                                      </p:tavLst>
                                    </p:anim>
                                    <p:anim calcmode="lin" valueType="num">
                                      <p:cBhvr>
                                        <p:cTn id="22" dur="500" fill="hold"/>
                                        <p:tgtEl>
                                          <p:spTgt spid="51211"/>
                                        </p:tgtEl>
                                        <p:attrNameLst>
                                          <p:attrName>ppt_h</p:attrName>
                                        </p:attrNameLst>
                                      </p:cBhvr>
                                      <p:tavLst>
                                        <p:tav tm="0">
                                          <p:val>
                                            <p:fltVal val="0"/>
                                          </p:val>
                                        </p:tav>
                                        <p:tav tm="100000">
                                          <p:val>
                                            <p:strVal val="#ppt_h"/>
                                          </p:val>
                                        </p:tav>
                                      </p:tavLst>
                                    </p:anim>
                                    <p:animEffect transition="in" filter="fade">
                                      <p:cBhvr>
                                        <p:cTn id="23" dur="500"/>
                                        <p:tgtEl>
                                          <p:spTgt spid="512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4" grpId="0"/>
      <p:bldP spid="51207" grpId="0"/>
      <p:bldP spid="512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38400" y="304800"/>
            <a:ext cx="3461204" cy="584775"/>
          </a:xfrm>
          <a:prstGeom prst="rect">
            <a:avLst/>
          </a:prstGeom>
        </p:spPr>
        <p:txBody>
          <a:bodyPr wrap="none">
            <a:spAutoFit/>
          </a:bodyPr>
          <a:lstStyle/>
          <a:p>
            <a:r>
              <a:rPr lang="en-US" sz="3200" b="1" u="sng" dirty="0">
                <a:latin typeface="Times New Roman" panose="02020603050405020304" pitchFamily="18" charset="0"/>
                <a:cs typeface="Times New Roman" panose="02020603050405020304" pitchFamily="18" charset="0"/>
              </a:rPr>
              <a:t>Types of surveying</a:t>
            </a:r>
          </a:p>
        </p:txBody>
      </p:sp>
      <p:sp>
        <p:nvSpPr>
          <p:cNvPr id="5" name="Rectangle 4"/>
          <p:cNvSpPr/>
          <p:nvPr/>
        </p:nvSpPr>
        <p:spPr>
          <a:xfrm>
            <a:off x="762000" y="1219200"/>
            <a:ext cx="5638800" cy="3539430"/>
          </a:xfrm>
          <a:prstGeom prst="rect">
            <a:avLst/>
          </a:prstGeom>
        </p:spPr>
        <p:txBody>
          <a:bodyPr wrap="square">
            <a:spAutoFit/>
          </a:bodyPr>
          <a:lstStyle/>
          <a:p>
            <a:r>
              <a:rPr lang="en-US" sz="2800" dirty="0">
                <a:latin typeface="Times New Roman" panose="02020603050405020304" pitchFamily="18" charset="0"/>
                <a:cs typeface="Times New Roman" panose="02020603050405020304" pitchFamily="18" charset="0"/>
              </a:rPr>
              <a:t>Land. ...</a:t>
            </a:r>
          </a:p>
          <a:p>
            <a:r>
              <a:rPr lang="en-US" sz="2800" dirty="0">
                <a:latin typeface="Times New Roman" panose="02020603050405020304" pitchFamily="18" charset="0"/>
                <a:cs typeface="Times New Roman" panose="02020603050405020304" pitchFamily="18" charset="0"/>
              </a:rPr>
              <a:t>Hydrographic. ...</a:t>
            </a:r>
          </a:p>
          <a:p>
            <a:r>
              <a:rPr lang="en-US" sz="2800" dirty="0">
                <a:latin typeface="Times New Roman" panose="02020603050405020304" pitchFamily="18" charset="0"/>
                <a:cs typeface="Times New Roman" panose="02020603050405020304" pitchFamily="18" charset="0"/>
              </a:rPr>
              <a:t>Engineering. ...</a:t>
            </a:r>
          </a:p>
          <a:p>
            <a:r>
              <a:rPr lang="en-US" sz="2800" dirty="0">
                <a:latin typeface="Times New Roman" panose="02020603050405020304" pitchFamily="18" charset="0"/>
                <a:cs typeface="Times New Roman" panose="02020603050405020304" pitchFamily="18" charset="0"/>
              </a:rPr>
              <a:t>Mapping. ...</a:t>
            </a:r>
          </a:p>
          <a:p>
            <a:r>
              <a:rPr lang="en-US" sz="2800" dirty="0">
                <a:latin typeface="Times New Roman" panose="02020603050405020304" pitchFamily="18" charset="0"/>
                <a:cs typeface="Times New Roman" panose="02020603050405020304" pitchFamily="18" charset="0"/>
              </a:rPr>
              <a:t>Environmental Planning. ...</a:t>
            </a:r>
          </a:p>
          <a:p>
            <a:r>
              <a:rPr lang="en-US" sz="2800" dirty="0">
                <a:latin typeface="Times New Roman" panose="02020603050405020304" pitchFamily="18" charset="0"/>
                <a:cs typeface="Times New Roman" panose="02020603050405020304" pitchFamily="18" charset="0"/>
              </a:rPr>
              <a:t>GPS Satellite </a:t>
            </a:r>
            <a:r>
              <a:rPr lang="en-US" sz="2800" dirty="0" smtClean="0">
                <a:latin typeface="Times New Roman" panose="02020603050405020304" pitchFamily="18" charset="0"/>
                <a:cs typeface="Times New Roman" panose="02020603050405020304" pitchFamily="18" charset="0"/>
              </a:rPr>
              <a:t>Surveying. </a:t>
            </a:r>
            <a:r>
              <a:rPr lang="en-US" sz="2800" dirty="0">
                <a:latin typeface="Times New Roman" panose="02020603050405020304" pitchFamily="18" charset="0"/>
                <a:cs typeface="Times New Roman" panose="02020603050405020304" pitchFamily="18" charset="0"/>
              </a:rPr>
              <a:t>...</a:t>
            </a:r>
          </a:p>
          <a:p>
            <a:r>
              <a:rPr lang="en-US" sz="2800" dirty="0">
                <a:latin typeface="Times New Roman" panose="02020603050405020304" pitchFamily="18" charset="0"/>
                <a:cs typeface="Times New Roman" panose="02020603050405020304" pitchFamily="18" charset="0"/>
              </a:rPr>
              <a:t>Geographic Information Systems. ...</a:t>
            </a:r>
          </a:p>
          <a:p>
            <a:r>
              <a:rPr lang="en-US" sz="2800" dirty="0" smtClean="0">
                <a:latin typeface="Times New Roman" panose="02020603050405020304" pitchFamily="18" charset="0"/>
                <a:cs typeface="Times New Roman" panose="02020603050405020304" pitchFamily="18" charset="0"/>
              </a:rPr>
              <a:t>Mining….</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377221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defRPr/>
            </a:pPr>
            <a:r>
              <a:rPr lang="en-US" altLang="en-US" u="sng" smtClean="0">
                <a:effectLst>
                  <a:outerShdw blurRad="38100" dist="38100" dir="2700000" algn="tl">
                    <a:srgbClr val="FFFFFF"/>
                  </a:outerShdw>
                </a:effectLst>
              </a:rPr>
              <a:t>Closely Spaced Contours</a:t>
            </a:r>
          </a:p>
        </p:txBody>
      </p:sp>
      <p:sp>
        <p:nvSpPr>
          <p:cNvPr id="30723" name="Rectangle 3"/>
          <p:cNvSpPr>
            <a:spLocks noGrp="1" noChangeArrowheads="1"/>
          </p:cNvSpPr>
          <p:nvPr>
            <p:ph type="body" sz="half" idx="1"/>
          </p:nvPr>
        </p:nvSpPr>
        <p:spPr>
          <a:xfrm>
            <a:off x="381000" y="1524000"/>
            <a:ext cx="8001000" cy="1752600"/>
          </a:xfrm>
        </p:spPr>
        <p:txBody>
          <a:bodyPr/>
          <a:lstStyle/>
          <a:p>
            <a:pPr eaLnBrk="1" hangingPunct="1"/>
            <a:r>
              <a:rPr lang="en-US" altLang="en-US" sz="2800" smtClean="0"/>
              <a:t>Steeper Slope (Gradient) – contour lines are closer together.</a:t>
            </a:r>
          </a:p>
        </p:txBody>
      </p:sp>
      <p:pic>
        <p:nvPicPr>
          <p:cNvPr id="30724" name="Picture 4" descr="gradual steep 2"/>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609600" y="3048000"/>
            <a:ext cx="7848600" cy="3178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animEffect transition="in" filter="wipe(left)">
                                      <p:cBhvr>
                                        <p:cTn id="7" dur="500"/>
                                        <p:tgtEl>
                                          <p:spTgt spid="3072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2" fill="hold" nodeType="clickEffect">
                                  <p:stCondLst>
                                    <p:cond delay="0"/>
                                  </p:stCondLst>
                                  <p:childTnLst>
                                    <p:set>
                                      <p:cBhvr>
                                        <p:cTn id="11" dur="1" fill="hold">
                                          <p:stCondLst>
                                            <p:cond delay="0"/>
                                          </p:stCondLst>
                                        </p:cTn>
                                        <p:tgtEl>
                                          <p:spTgt spid="30724"/>
                                        </p:tgtEl>
                                        <p:attrNameLst>
                                          <p:attrName>style.visibility</p:attrName>
                                        </p:attrNameLst>
                                      </p:cBhvr>
                                      <p:to>
                                        <p:strVal val="visible"/>
                                      </p:to>
                                    </p:set>
                                    <p:animEffect transition="in" filter="wipe(right)">
                                      <p:cBhvr>
                                        <p:cTn id="12" dur="500"/>
                                        <p:tgtEl>
                                          <p:spTgt spid="307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35844" name="Picture 4" descr="cliff 2"/>
          <p:cNvPicPr>
            <a:picLocks noGrp="1" noChangeAspect="1" noChangeArrowheads="1"/>
          </p:cNvPicPr>
          <p:nvPr>
            <p:ph/>
          </p:nvPr>
        </p:nvPicPr>
        <p:blipFill>
          <a:blip r:embed="rId3">
            <a:extLst>
              <a:ext uri="{28A0092B-C50C-407E-A947-70E740481C1C}">
                <a14:useLocalDpi xmlns:a14="http://schemas.microsoft.com/office/drawing/2010/main" val="0"/>
              </a:ext>
            </a:extLst>
          </a:blip>
          <a:srcRect/>
          <a:stretch>
            <a:fillRect/>
          </a:stretch>
        </p:blipFill>
        <p:spPr>
          <a:xfrm>
            <a:off x="4776788" y="0"/>
            <a:ext cx="4367212" cy="32670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zoom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35844"/>
                                        </p:tgtEl>
                                        <p:attrNameLst>
                                          <p:attrName>style.visibility</p:attrName>
                                        </p:attrNameLst>
                                      </p:cBhvr>
                                      <p:to>
                                        <p:strVal val="visible"/>
                                      </p:to>
                                    </p:set>
                                    <p:anim calcmode="lin" valueType="num">
                                      <p:cBhvr>
                                        <p:cTn id="7" dur="500" fill="hold"/>
                                        <p:tgtEl>
                                          <p:spTgt spid="35844"/>
                                        </p:tgtEl>
                                        <p:attrNameLst>
                                          <p:attrName>ppt_w</p:attrName>
                                        </p:attrNameLst>
                                      </p:cBhvr>
                                      <p:tavLst>
                                        <p:tav tm="0">
                                          <p:val>
                                            <p:fltVal val="0"/>
                                          </p:val>
                                        </p:tav>
                                        <p:tav tm="100000">
                                          <p:val>
                                            <p:strVal val="#ppt_w"/>
                                          </p:val>
                                        </p:tav>
                                      </p:tavLst>
                                    </p:anim>
                                    <p:anim calcmode="lin" valueType="num">
                                      <p:cBhvr>
                                        <p:cTn id="8" dur="500" fill="hold"/>
                                        <p:tgtEl>
                                          <p:spTgt spid="35844"/>
                                        </p:tgtEl>
                                        <p:attrNameLst>
                                          <p:attrName>ppt_h</p:attrName>
                                        </p:attrNameLst>
                                      </p:cBhvr>
                                      <p:tavLst>
                                        <p:tav tm="0">
                                          <p:val>
                                            <p:fltVal val="0"/>
                                          </p:val>
                                        </p:tav>
                                        <p:tav tm="100000">
                                          <p:val>
                                            <p:strVal val="#ppt_h"/>
                                          </p:val>
                                        </p:tav>
                                      </p:tavLst>
                                    </p:anim>
                                    <p:animEffect transition="in" filter="fade">
                                      <p:cBhvr>
                                        <p:cTn id="9" dur="500"/>
                                        <p:tgtEl>
                                          <p:spTgt spid="358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defRPr/>
            </a:pPr>
            <a:r>
              <a:rPr lang="en-US" altLang="en-US" u="sng" smtClean="0">
                <a:effectLst>
                  <a:outerShdw blurRad="38100" dist="38100" dir="2700000" algn="tl">
                    <a:srgbClr val="FFFFFF"/>
                  </a:outerShdw>
                </a:effectLst>
              </a:rPr>
              <a:t>Wide Spaced Contours</a:t>
            </a:r>
          </a:p>
        </p:txBody>
      </p:sp>
      <p:sp>
        <p:nvSpPr>
          <p:cNvPr id="37891" name="Rectangle 3"/>
          <p:cNvSpPr>
            <a:spLocks noGrp="1" noChangeArrowheads="1"/>
          </p:cNvSpPr>
          <p:nvPr>
            <p:ph type="body" sz="half" idx="1"/>
          </p:nvPr>
        </p:nvSpPr>
        <p:spPr/>
        <p:txBody>
          <a:bodyPr/>
          <a:lstStyle/>
          <a:p>
            <a:pPr eaLnBrk="1" hangingPunct="1"/>
            <a:r>
              <a:rPr lang="en-US" altLang="en-US" sz="2800" dirty="0" smtClean="0"/>
              <a:t>Gradual/Gentle Slope (Gradient) – contour lines are farther apart.</a:t>
            </a:r>
          </a:p>
          <a:p>
            <a:pPr eaLnBrk="1" hangingPunct="1"/>
            <a:endParaRPr lang="en-US" altLang="en-US" sz="2800" dirty="0" smtClean="0"/>
          </a:p>
        </p:txBody>
      </p:sp>
      <p:pic>
        <p:nvPicPr>
          <p:cNvPr id="37893" name="Picture 5" descr="gradual steep"/>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1600200" y="2743200"/>
            <a:ext cx="6705600" cy="37290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37891">
                                            <p:txEl>
                                              <p:pRg st="0" end="0"/>
                                            </p:txEl>
                                          </p:spTgt>
                                        </p:tgtEl>
                                        <p:attrNameLst>
                                          <p:attrName>style.visibility</p:attrName>
                                        </p:attrNameLst>
                                      </p:cBhvr>
                                      <p:to>
                                        <p:strVal val="visible"/>
                                      </p:to>
                                    </p:set>
                                    <p:anim calcmode="lin" valueType="num">
                                      <p:cBhvr additive="base">
                                        <p:cTn id="7" dur="1000" fill="hold"/>
                                        <p:tgtEl>
                                          <p:spTgt spid="37891">
                                            <p:txEl>
                                              <p:pRg st="0" end="0"/>
                                            </p:txEl>
                                          </p:spTgt>
                                        </p:tgtEl>
                                        <p:attrNameLst>
                                          <p:attrName>ppt_x</p:attrName>
                                        </p:attrNameLst>
                                      </p:cBhvr>
                                      <p:tavLst>
                                        <p:tav tm="0">
                                          <p:val>
                                            <p:strVal val="0-#ppt_w/2"/>
                                          </p:val>
                                        </p:tav>
                                        <p:tav tm="100000">
                                          <p:val>
                                            <p:strVal val="#ppt_x"/>
                                          </p:val>
                                        </p:tav>
                                      </p:tavLst>
                                    </p:anim>
                                    <p:anim calcmode="lin" valueType="num">
                                      <p:cBhvr additive="base">
                                        <p:cTn id="8" dur="1000" fill="hold"/>
                                        <p:tgtEl>
                                          <p:spTgt spid="3789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nodeType="clickEffect">
                                  <p:stCondLst>
                                    <p:cond delay="0"/>
                                  </p:stCondLst>
                                  <p:childTnLst>
                                    <p:set>
                                      <p:cBhvr>
                                        <p:cTn id="12" dur="1" fill="hold">
                                          <p:stCondLst>
                                            <p:cond delay="0"/>
                                          </p:stCondLst>
                                        </p:cTn>
                                        <p:tgtEl>
                                          <p:spTgt spid="37893"/>
                                        </p:tgtEl>
                                        <p:attrNameLst>
                                          <p:attrName>style.visibility</p:attrName>
                                        </p:attrNameLst>
                                      </p:cBhvr>
                                      <p:to>
                                        <p:strVal val="visible"/>
                                      </p:to>
                                    </p:set>
                                    <p:anim calcmode="lin" valueType="num">
                                      <p:cBhvr additive="base">
                                        <p:cTn id="13" dur="1000" fill="hold"/>
                                        <p:tgtEl>
                                          <p:spTgt spid="37893"/>
                                        </p:tgtEl>
                                        <p:attrNameLst>
                                          <p:attrName>ppt_x</p:attrName>
                                        </p:attrNameLst>
                                      </p:cBhvr>
                                      <p:tavLst>
                                        <p:tav tm="0">
                                          <p:val>
                                            <p:strVal val="1+#ppt_w/2"/>
                                          </p:val>
                                        </p:tav>
                                        <p:tav tm="100000">
                                          <p:val>
                                            <p:strVal val="#ppt_x"/>
                                          </p:val>
                                        </p:tav>
                                      </p:tavLst>
                                    </p:anim>
                                    <p:anim calcmode="lin" valueType="num">
                                      <p:cBhvr additive="base">
                                        <p:cTn id="14" dur="1000" fill="hold"/>
                                        <p:tgtEl>
                                          <p:spTgt spid="378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8434" name="Line 5"/>
          <p:cNvSpPr>
            <a:spLocks noChangeShapeType="1"/>
          </p:cNvSpPr>
          <p:nvPr/>
        </p:nvSpPr>
        <p:spPr bwMode="auto">
          <a:xfrm flipV="1">
            <a:off x="2971800" y="1600200"/>
            <a:ext cx="4800600" cy="1905000"/>
          </a:xfrm>
          <a:prstGeom prst="line">
            <a:avLst/>
          </a:prstGeom>
          <a:noFill/>
          <a:ln w="76200" cmpd="tri">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35" name="Text Box 6"/>
          <p:cNvSpPr txBox="1">
            <a:spLocks noChangeArrowheads="1"/>
          </p:cNvSpPr>
          <p:nvPr/>
        </p:nvSpPr>
        <p:spPr bwMode="auto">
          <a:xfrm>
            <a:off x="0" y="4800600"/>
            <a:ext cx="685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endParaRPr lang="en-US" altLang="en-US" sz="1800"/>
          </a:p>
        </p:txBody>
      </p:sp>
      <p:pic>
        <p:nvPicPr>
          <p:cNvPr id="39943" name="Picture 7" descr="gradual slope  a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028950"/>
            <a:ext cx="5105400" cy="382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zoom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39943"/>
                                        </p:tgtEl>
                                        <p:attrNameLst>
                                          <p:attrName>style.visibility</p:attrName>
                                        </p:attrNameLst>
                                      </p:cBhvr>
                                      <p:to>
                                        <p:strVal val="visible"/>
                                      </p:to>
                                    </p:set>
                                    <p:anim calcmode="lin" valueType="num">
                                      <p:cBhvr>
                                        <p:cTn id="7" dur="500" fill="hold"/>
                                        <p:tgtEl>
                                          <p:spTgt spid="39943"/>
                                        </p:tgtEl>
                                        <p:attrNameLst>
                                          <p:attrName>ppt_w</p:attrName>
                                        </p:attrNameLst>
                                      </p:cBhvr>
                                      <p:tavLst>
                                        <p:tav tm="0">
                                          <p:val>
                                            <p:fltVal val="0"/>
                                          </p:val>
                                        </p:tav>
                                        <p:tav tm="100000">
                                          <p:val>
                                            <p:strVal val="#ppt_w"/>
                                          </p:val>
                                        </p:tav>
                                      </p:tavLst>
                                    </p:anim>
                                    <p:anim calcmode="lin" valueType="num">
                                      <p:cBhvr>
                                        <p:cTn id="8" dur="500" fill="hold"/>
                                        <p:tgtEl>
                                          <p:spTgt spid="39943"/>
                                        </p:tgtEl>
                                        <p:attrNameLst>
                                          <p:attrName>ppt_h</p:attrName>
                                        </p:attrNameLst>
                                      </p:cBhvr>
                                      <p:tavLst>
                                        <p:tav tm="0">
                                          <p:val>
                                            <p:fltVal val="0"/>
                                          </p:val>
                                        </p:tav>
                                        <p:tav tm="100000">
                                          <p:val>
                                            <p:strVal val="#ppt_h"/>
                                          </p:val>
                                        </p:tav>
                                      </p:tavLst>
                                    </p:anim>
                                    <p:animEffect transition="in" filter="fade">
                                      <p:cBhvr>
                                        <p:cTn id="9" dur="500"/>
                                        <p:tgtEl>
                                          <p:spTgt spid="399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endParaRPr lang="en-US" altLang="en-US" smtClean="0"/>
          </a:p>
        </p:txBody>
      </p:sp>
      <p:sp>
        <p:nvSpPr>
          <p:cNvPr id="19459" name="Rectangle 3"/>
          <p:cNvSpPr>
            <a:spLocks noGrp="1" noChangeArrowheads="1"/>
          </p:cNvSpPr>
          <p:nvPr>
            <p:ph type="body" idx="1"/>
          </p:nvPr>
        </p:nvSpPr>
        <p:spPr/>
        <p:txBody>
          <a:bodyPr/>
          <a:lstStyle/>
          <a:p>
            <a:pPr eaLnBrk="1" hangingPunct="1"/>
            <a:endParaRPr lang="en-US" altLang="en-US" smtClean="0"/>
          </a:p>
        </p:txBody>
      </p:sp>
      <p:pic>
        <p:nvPicPr>
          <p:cNvPr id="46084" name="Picture 4" descr="steep and gradual slo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027613"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1" name="Picture 5" descr="steep slop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40150" y="0"/>
            <a:ext cx="5259388"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2" name="Line 6"/>
          <p:cNvSpPr>
            <a:spLocks noChangeShapeType="1"/>
          </p:cNvSpPr>
          <p:nvPr/>
        </p:nvSpPr>
        <p:spPr bwMode="auto">
          <a:xfrm>
            <a:off x="4343400" y="2057400"/>
            <a:ext cx="1295400" cy="914400"/>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63" name="Text Box 7"/>
          <p:cNvSpPr txBox="1">
            <a:spLocks noChangeArrowheads="1"/>
          </p:cNvSpPr>
          <p:nvPr/>
        </p:nvSpPr>
        <p:spPr bwMode="auto">
          <a:xfrm>
            <a:off x="3886200" y="1676400"/>
            <a:ext cx="381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b="1">
                <a:solidFill>
                  <a:srgbClr val="FF0000"/>
                </a:solidFill>
              </a:rPr>
              <a:t>A</a:t>
            </a:r>
          </a:p>
        </p:txBody>
      </p:sp>
      <p:sp>
        <p:nvSpPr>
          <p:cNvPr id="19464" name="Text Box 8"/>
          <p:cNvSpPr txBox="1">
            <a:spLocks noChangeArrowheads="1"/>
          </p:cNvSpPr>
          <p:nvPr/>
        </p:nvSpPr>
        <p:spPr bwMode="auto">
          <a:xfrm>
            <a:off x="5562600" y="2819400"/>
            <a:ext cx="45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b="1">
                <a:solidFill>
                  <a:srgbClr val="FF0000"/>
                </a:solidFill>
              </a:rPr>
              <a:t>B</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46084"/>
                                        </p:tgtEl>
                                        <p:attrNameLst>
                                          <p:attrName>style.visibility</p:attrName>
                                        </p:attrNameLst>
                                      </p:cBhvr>
                                      <p:to>
                                        <p:strVal val="visible"/>
                                      </p:to>
                                    </p:set>
                                    <p:animEffect transition="in" filter="dissolve">
                                      <p:cBhvr>
                                        <p:cTn id="7" dur="500"/>
                                        <p:tgtEl>
                                          <p:spTgt spid="460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altLang="en-US" u="sng" smtClean="0"/>
              <a:t>Depressions</a:t>
            </a:r>
          </a:p>
        </p:txBody>
      </p:sp>
      <p:sp>
        <p:nvSpPr>
          <p:cNvPr id="40963" name="Rectangle 3"/>
          <p:cNvSpPr>
            <a:spLocks noGrp="1" noChangeArrowheads="1"/>
          </p:cNvSpPr>
          <p:nvPr>
            <p:ph type="body" idx="1"/>
          </p:nvPr>
        </p:nvSpPr>
        <p:spPr>
          <a:xfrm>
            <a:off x="457200" y="1600200"/>
            <a:ext cx="8229600" cy="4953000"/>
          </a:xfrm>
        </p:spPr>
        <p:txBody>
          <a:bodyPr/>
          <a:lstStyle/>
          <a:p>
            <a:pPr eaLnBrk="1" hangingPunct="1"/>
            <a:r>
              <a:rPr lang="en-US" altLang="en-US" dirty="0" smtClean="0"/>
              <a:t>Contour lines which show a depression, crater, or sinkhole on a map. </a:t>
            </a:r>
          </a:p>
          <a:p>
            <a:pPr eaLnBrk="1" hangingPunct="1">
              <a:buFontTx/>
              <a:buNone/>
            </a:pPr>
            <a:endParaRPr lang="en-US" altLang="en-US" dirty="0" smtClean="0"/>
          </a:p>
          <a:p>
            <a:pPr eaLnBrk="1" hangingPunct="1"/>
            <a:r>
              <a:rPr lang="en-US" altLang="en-US" dirty="0" smtClean="0"/>
              <a:t>Shown by dashed lines (hachure marks) on the inside of a contour line </a:t>
            </a:r>
          </a:p>
          <a:p>
            <a:pPr eaLnBrk="1" hangingPunct="1">
              <a:buFontTx/>
              <a:buNone/>
            </a:pPr>
            <a:endParaRPr lang="en-US" altLang="en-US" dirty="0" smtClean="0"/>
          </a:p>
          <a:p>
            <a:pPr eaLnBrk="1" hangingPunct="1"/>
            <a:r>
              <a:rPr lang="en-US" altLang="en-US" b="1" dirty="0" smtClean="0"/>
              <a:t>The elevation of the first depression contour is the same as the lowest regular contour near it.</a:t>
            </a:r>
          </a:p>
        </p:txBody>
      </p:sp>
      <p:pic>
        <p:nvPicPr>
          <p:cNvPr id="40964" name="Picture 4" descr="http://images.google.com/images?q=tbn:i_FiSry88DemMM:http://people.clarkson.edu/~birdps/hp100/topo/symbols/contour_hatch.gif">
            <a:hlinkClick r:id="rId3"/>
          </p:cNvPr>
          <p:cNvPicPr>
            <a:picLocks noChangeAspect="1" noChangeArrowheads="1"/>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6324600" y="3886200"/>
            <a:ext cx="1905000"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zoom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40963">
                                            <p:txEl>
                                              <p:pRg st="0" end="0"/>
                                            </p:txEl>
                                          </p:spTgt>
                                        </p:tgtEl>
                                        <p:attrNameLst>
                                          <p:attrName>style.visibility</p:attrName>
                                        </p:attrNameLst>
                                      </p:cBhvr>
                                      <p:to>
                                        <p:strVal val="visible"/>
                                      </p:to>
                                    </p:set>
                                    <p:animEffect transition="in" filter="dissolve">
                                      <p:cBhvr>
                                        <p:cTn id="7" dur="500"/>
                                        <p:tgtEl>
                                          <p:spTgt spid="4096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40963">
                                            <p:txEl>
                                              <p:pRg st="2" end="2"/>
                                            </p:txEl>
                                          </p:spTgt>
                                        </p:tgtEl>
                                        <p:attrNameLst>
                                          <p:attrName>style.visibility</p:attrName>
                                        </p:attrNameLst>
                                      </p:cBhvr>
                                      <p:to>
                                        <p:strVal val="visible"/>
                                      </p:to>
                                    </p:set>
                                    <p:animEffect transition="in" filter="dissolve">
                                      <p:cBhvr>
                                        <p:cTn id="12" dur="500"/>
                                        <p:tgtEl>
                                          <p:spTgt spid="40963">
                                            <p:txEl>
                                              <p:pRg st="2" end="2"/>
                                            </p:txEl>
                                          </p:spTgt>
                                        </p:tgtEl>
                                      </p:cBhvr>
                                    </p:animEffect>
                                  </p:childTnLst>
                                </p:cTn>
                              </p:par>
                              <p:par>
                                <p:cTn id="13" presetID="12" presetClass="entr" presetSubtype="4" fill="hold" nodeType="withEffect">
                                  <p:stCondLst>
                                    <p:cond delay="0"/>
                                  </p:stCondLst>
                                  <p:childTnLst>
                                    <p:set>
                                      <p:cBhvr>
                                        <p:cTn id="14" dur="1" fill="hold">
                                          <p:stCondLst>
                                            <p:cond delay="0"/>
                                          </p:stCondLst>
                                        </p:cTn>
                                        <p:tgtEl>
                                          <p:spTgt spid="40964"/>
                                        </p:tgtEl>
                                        <p:attrNameLst>
                                          <p:attrName>style.visibility</p:attrName>
                                        </p:attrNameLst>
                                      </p:cBhvr>
                                      <p:to>
                                        <p:strVal val="visible"/>
                                      </p:to>
                                    </p:set>
                                    <p:animEffect transition="in" filter="slide(fromBottom)">
                                      <p:cBhvr>
                                        <p:cTn id="15" dur="500"/>
                                        <p:tgtEl>
                                          <p:spTgt spid="40964"/>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9" presetClass="entr" presetSubtype="0" fill="hold" nodeType="clickEffect">
                                  <p:stCondLst>
                                    <p:cond delay="0"/>
                                  </p:stCondLst>
                                  <p:childTnLst>
                                    <p:set>
                                      <p:cBhvr>
                                        <p:cTn id="19" dur="1" fill="hold">
                                          <p:stCondLst>
                                            <p:cond delay="0"/>
                                          </p:stCondLst>
                                        </p:cTn>
                                        <p:tgtEl>
                                          <p:spTgt spid="40963">
                                            <p:txEl>
                                              <p:pRg st="4" end="4"/>
                                            </p:txEl>
                                          </p:spTgt>
                                        </p:tgtEl>
                                        <p:attrNameLst>
                                          <p:attrName>style.visibility</p:attrName>
                                        </p:attrNameLst>
                                      </p:cBhvr>
                                      <p:to>
                                        <p:strVal val="visible"/>
                                      </p:to>
                                    </p:set>
                                    <p:animEffect transition="in" filter="dissolve">
                                      <p:cBhvr>
                                        <p:cTn id="20" dur="500"/>
                                        <p:tgtEl>
                                          <p:spTgt spid="4096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altLang="en-US" u="sng" smtClean="0"/>
              <a:t>Rules for Contours</a:t>
            </a:r>
          </a:p>
        </p:txBody>
      </p:sp>
      <p:sp>
        <p:nvSpPr>
          <p:cNvPr id="21507" name="Rectangle 3"/>
          <p:cNvSpPr>
            <a:spLocks noGrp="1" noChangeArrowheads="1"/>
          </p:cNvSpPr>
          <p:nvPr>
            <p:ph type="body" sz="half" idx="1"/>
          </p:nvPr>
        </p:nvSpPr>
        <p:spPr/>
        <p:txBody>
          <a:bodyPr/>
          <a:lstStyle/>
          <a:p>
            <a:pPr marL="609600" indent="-609600" eaLnBrk="1" hangingPunct="1">
              <a:lnSpc>
                <a:spcPct val="90000"/>
              </a:lnSpc>
              <a:buFontTx/>
              <a:buNone/>
            </a:pPr>
            <a:r>
              <a:rPr lang="en-US" altLang="en-US" sz="2400" smtClean="0"/>
              <a:t>	The lowest possible elevation for a depression is “1” more than what the next contour “should” be. </a:t>
            </a:r>
          </a:p>
          <a:p>
            <a:pPr marL="609600" indent="-609600" eaLnBrk="1" hangingPunct="1">
              <a:lnSpc>
                <a:spcPct val="90000"/>
              </a:lnSpc>
              <a:buFontTx/>
              <a:buNone/>
            </a:pPr>
            <a:r>
              <a:rPr lang="en-US" altLang="en-US" sz="2400" smtClean="0"/>
              <a:t>	</a:t>
            </a:r>
          </a:p>
          <a:p>
            <a:pPr marL="609600" indent="-609600" eaLnBrk="1" hangingPunct="1">
              <a:lnSpc>
                <a:spcPct val="90000"/>
              </a:lnSpc>
              <a:buFontTx/>
              <a:buNone/>
            </a:pPr>
            <a:r>
              <a:rPr lang="en-US" altLang="en-US" sz="2400" smtClean="0"/>
              <a:t>	The lowest possible elevation of a depression is </a:t>
            </a:r>
            <a:r>
              <a:rPr lang="en-US" altLang="en-US" sz="2400" b="1" smtClean="0"/>
              <a:t>just above</a:t>
            </a:r>
            <a:r>
              <a:rPr lang="en-US" altLang="en-US" sz="2400" smtClean="0"/>
              <a:t> the value of  the next line </a:t>
            </a:r>
            <a:r>
              <a:rPr lang="en-US" altLang="en-US" sz="2400" b="1" u="sng" smtClean="0">
                <a:solidFill>
                  <a:schemeClr val="accent2"/>
                </a:solidFill>
              </a:rPr>
              <a:t>that is not shown</a:t>
            </a:r>
          </a:p>
          <a:p>
            <a:pPr marL="609600" indent="-609600" eaLnBrk="1" hangingPunct="1">
              <a:lnSpc>
                <a:spcPct val="90000"/>
              </a:lnSpc>
              <a:buFontTx/>
              <a:buNone/>
            </a:pPr>
            <a:endParaRPr lang="en-US" altLang="en-US" sz="2400" smtClean="0"/>
          </a:p>
        </p:txBody>
      </p:sp>
      <p:sp>
        <p:nvSpPr>
          <p:cNvPr id="72709" name="Text Box 5"/>
          <p:cNvSpPr txBox="1">
            <a:spLocks noChangeArrowheads="1"/>
          </p:cNvSpPr>
          <p:nvPr/>
        </p:nvSpPr>
        <p:spPr bwMode="auto">
          <a:xfrm>
            <a:off x="8382000" y="4419600"/>
            <a:ext cx="609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t>50</a:t>
            </a:r>
          </a:p>
        </p:txBody>
      </p:sp>
      <p:sp>
        <p:nvSpPr>
          <p:cNvPr id="21509" name="Rectangle 13"/>
          <p:cNvSpPr>
            <a:spLocks noChangeArrowheads="1"/>
          </p:cNvSpPr>
          <p:nvPr/>
        </p:nvSpPr>
        <p:spPr bwMode="auto">
          <a:xfrm>
            <a:off x="4495800" y="2209800"/>
            <a:ext cx="3810000" cy="32004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sp>
        <p:nvSpPr>
          <p:cNvPr id="21510" name="Freeform 14"/>
          <p:cNvSpPr>
            <a:spLocks/>
          </p:cNvSpPr>
          <p:nvPr/>
        </p:nvSpPr>
        <p:spPr bwMode="auto">
          <a:xfrm>
            <a:off x="4495800" y="2857500"/>
            <a:ext cx="3810000" cy="1562100"/>
          </a:xfrm>
          <a:custGeom>
            <a:avLst/>
            <a:gdLst>
              <a:gd name="T0" fmla="*/ 0 w 2400"/>
              <a:gd name="T1" fmla="*/ 2147483647 h 984"/>
              <a:gd name="T2" fmla="*/ 2147483647 w 2400"/>
              <a:gd name="T3" fmla="*/ 2147483647 h 984"/>
              <a:gd name="T4" fmla="*/ 2147483647 w 2400"/>
              <a:gd name="T5" fmla="*/ 2147483647 h 984"/>
              <a:gd name="T6" fmla="*/ 2147483647 w 2400"/>
              <a:gd name="T7" fmla="*/ 2147483647 h 984"/>
              <a:gd name="T8" fmla="*/ 2147483647 w 2400"/>
              <a:gd name="T9" fmla="*/ 2147483647 h 984"/>
              <a:gd name="T10" fmla="*/ 2147483647 w 2400"/>
              <a:gd name="T11" fmla="*/ 2147483647 h 984"/>
              <a:gd name="T12" fmla="*/ 2147483647 w 2400"/>
              <a:gd name="T13" fmla="*/ 2147483647 h 984"/>
              <a:gd name="T14" fmla="*/ 2147483647 w 2400"/>
              <a:gd name="T15" fmla="*/ 2147483647 h 984"/>
              <a:gd name="T16" fmla="*/ 2147483647 w 2400"/>
              <a:gd name="T17" fmla="*/ 2147483647 h 984"/>
              <a:gd name="T18" fmla="*/ 2147483647 w 2400"/>
              <a:gd name="T19" fmla="*/ 2147483647 h 984"/>
              <a:gd name="T20" fmla="*/ 2147483647 w 2400"/>
              <a:gd name="T21" fmla="*/ 2147483647 h 984"/>
              <a:gd name="T22" fmla="*/ 2147483647 w 2400"/>
              <a:gd name="T23" fmla="*/ 2147483647 h 984"/>
              <a:gd name="T24" fmla="*/ 2147483647 w 2400"/>
              <a:gd name="T25" fmla="*/ 2147483647 h 98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400" h="984">
                <a:moveTo>
                  <a:pt x="0" y="312"/>
                </a:moveTo>
                <a:cubicBezTo>
                  <a:pt x="88" y="236"/>
                  <a:pt x="176" y="160"/>
                  <a:pt x="240" y="120"/>
                </a:cubicBezTo>
                <a:cubicBezTo>
                  <a:pt x="304" y="80"/>
                  <a:pt x="320" y="56"/>
                  <a:pt x="384" y="72"/>
                </a:cubicBezTo>
                <a:cubicBezTo>
                  <a:pt x="448" y="88"/>
                  <a:pt x="552" y="144"/>
                  <a:pt x="624" y="216"/>
                </a:cubicBezTo>
                <a:cubicBezTo>
                  <a:pt x="696" y="288"/>
                  <a:pt x="744" y="392"/>
                  <a:pt x="816" y="504"/>
                </a:cubicBezTo>
                <a:cubicBezTo>
                  <a:pt x="888" y="616"/>
                  <a:pt x="960" y="808"/>
                  <a:pt x="1056" y="888"/>
                </a:cubicBezTo>
                <a:cubicBezTo>
                  <a:pt x="1152" y="968"/>
                  <a:pt x="1288" y="984"/>
                  <a:pt x="1392" y="984"/>
                </a:cubicBezTo>
                <a:cubicBezTo>
                  <a:pt x="1496" y="984"/>
                  <a:pt x="1600" y="944"/>
                  <a:pt x="1680" y="888"/>
                </a:cubicBezTo>
                <a:cubicBezTo>
                  <a:pt x="1760" y="832"/>
                  <a:pt x="1816" y="728"/>
                  <a:pt x="1872" y="648"/>
                </a:cubicBezTo>
                <a:cubicBezTo>
                  <a:pt x="1928" y="568"/>
                  <a:pt x="1984" y="488"/>
                  <a:pt x="2016" y="408"/>
                </a:cubicBezTo>
                <a:cubicBezTo>
                  <a:pt x="2048" y="328"/>
                  <a:pt x="2040" y="232"/>
                  <a:pt x="2064" y="168"/>
                </a:cubicBezTo>
                <a:cubicBezTo>
                  <a:pt x="2088" y="104"/>
                  <a:pt x="2104" y="48"/>
                  <a:pt x="2160" y="24"/>
                </a:cubicBezTo>
                <a:cubicBezTo>
                  <a:pt x="2216" y="0"/>
                  <a:pt x="2308" y="12"/>
                  <a:pt x="2400" y="24"/>
                </a:cubicBezTo>
              </a:path>
            </a:pathLst>
          </a:cu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511" name="Freeform 15"/>
          <p:cNvSpPr>
            <a:spLocks/>
          </p:cNvSpPr>
          <p:nvPr/>
        </p:nvSpPr>
        <p:spPr bwMode="auto">
          <a:xfrm flipV="1">
            <a:off x="4648200" y="3125788"/>
            <a:ext cx="838200" cy="74612"/>
          </a:xfrm>
          <a:custGeom>
            <a:avLst/>
            <a:gdLst>
              <a:gd name="T0" fmla="*/ 0 w 480"/>
              <a:gd name="T1" fmla="*/ 0 h 1"/>
              <a:gd name="T2" fmla="*/ 2147483647 w 480"/>
              <a:gd name="T3" fmla="*/ 0 h 1"/>
              <a:gd name="T4" fmla="*/ 0 60000 65536"/>
              <a:gd name="T5" fmla="*/ 0 60000 65536"/>
            </a:gdLst>
            <a:ahLst/>
            <a:cxnLst>
              <a:cxn ang="T4">
                <a:pos x="T0" y="T1"/>
              </a:cxn>
              <a:cxn ang="T5">
                <a:pos x="T2" y="T3"/>
              </a:cxn>
            </a:cxnLst>
            <a:rect l="0" t="0" r="r" b="b"/>
            <a:pathLst>
              <a:path w="480" h="1">
                <a:moveTo>
                  <a:pt x="0" y="0"/>
                </a:moveTo>
                <a:cubicBezTo>
                  <a:pt x="200" y="0"/>
                  <a:pt x="400" y="0"/>
                  <a:pt x="480" y="0"/>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512" name="Text Box 16"/>
          <p:cNvSpPr txBox="1">
            <a:spLocks noChangeArrowheads="1"/>
          </p:cNvSpPr>
          <p:nvPr/>
        </p:nvSpPr>
        <p:spPr bwMode="auto">
          <a:xfrm>
            <a:off x="4419600" y="2971800"/>
            <a:ext cx="533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t>90</a:t>
            </a:r>
          </a:p>
        </p:txBody>
      </p:sp>
      <p:sp>
        <p:nvSpPr>
          <p:cNvPr id="72713" name="Text Box 9"/>
          <p:cNvSpPr txBox="1">
            <a:spLocks noChangeArrowheads="1"/>
          </p:cNvSpPr>
          <p:nvPr/>
        </p:nvSpPr>
        <p:spPr bwMode="auto">
          <a:xfrm>
            <a:off x="5486400" y="2971800"/>
            <a:ext cx="533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solidFill>
                  <a:srgbClr val="FF0000"/>
                </a:solidFill>
              </a:rPr>
              <a:t>90</a:t>
            </a:r>
          </a:p>
        </p:txBody>
      </p:sp>
      <p:sp>
        <p:nvSpPr>
          <p:cNvPr id="21514" name="Line 17"/>
          <p:cNvSpPr>
            <a:spLocks noChangeShapeType="1"/>
          </p:cNvSpPr>
          <p:nvPr/>
        </p:nvSpPr>
        <p:spPr bwMode="auto">
          <a:xfrm>
            <a:off x="4495800" y="3581400"/>
            <a:ext cx="1219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712" name="Text Box 8"/>
          <p:cNvSpPr txBox="1">
            <a:spLocks noChangeArrowheads="1"/>
          </p:cNvSpPr>
          <p:nvPr/>
        </p:nvSpPr>
        <p:spPr bwMode="auto">
          <a:xfrm>
            <a:off x="5715000" y="3352800"/>
            <a:ext cx="533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t>80</a:t>
            </a:r>
          </a:p>
        </p:txBody>
      </p:sp>
      <p:sp>
        <p:nvSpPr>
          <p:cNvPr id="21516" name="Line 18"/>
          <p:cNvSpPr>
            <a:spLocks noChangeShapeType="1"/>
          </p:cNvSpPr>
          <p:nvPr/>
        </p:nvSpPr>
        <p:spPr bwMode="auto">
          <a:xfrm>
            <a:off x="4495800" y="3962400"/>
            <a:ext cx="1447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711" name="Text Box 7"/>
          <p:cNvSpPr txBox="1">
            <a:spLocks noChangeArrowheads="1"/>
          </p:cNvSpPr>
          <p:nvPr/>
        </p:nvSpPr>
        <p:spPr bwMode="auto">
          <a:xfrm>
            <a:off x="5943600" y="3733800"/>
            <a:ext cx="533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t>70</a:t>
            </a:r>
          </a:p>
        </p:txBody>
      </p:sp>
      <p:sp>
        <p:nvSpPr>
          <p:cNvPr id="21518" name="Line 19"/>
          <p:cNvSpPr>
            <a:spLocks noChangeShapeType="1"/>
          </p:cNvSpPr>
          <p:nvPr/>
        </p:nvSpPr>
        <p:spPr bwMode="auto">
          <a:xfrm>
            <a:off x="4495800" y="4267200"/>
            <a:ext cx="1676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710" name="Text Box 6"/>
          <p:cNvSpPr txBox="1">
            <a:spLocks noChangeArrowheads="1"/>
          </p:cNvSpPr>
          <p:nvPr/>
        </p:nvSpPr>
        <p:spPr bwMode="auto">
          <a:xfrm>
            <a:off x="6096000" y="4038600"/>
            <a:ext cx="533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t>60</a:t>
            </a:r>
          </a:p>
        </p:txBody>
      </p:sp>
      <p:sp>
        <p:nvSpPr>
          <p:cNvPr id="72724" name="Line 20"/>
          <p:cNvSpPr>
            <a:spLocks noChangeShapeType="1"/>
          </p:cNvSpPr>
          <p:nvPr/>
        </p:nvSpPr>
        <p:spPr bwMode="auto">
          <a:xfrm>
            <a:off x="4495800" y="4572000"/>
            <a:ext cx="3810000" cy="0"/>
          </a:xfrm>
          <a:prstGeom prst="line">
            <a:avLst/>
          </a:prstGeom>
          <a:noFill/>
          <a:ln w="762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72715" name="Object 11"/>
          <p:cNvGraphicFramePr>
            <a:graphicFrameLocks noChangeAspect="1"/>
          </p:cNvGraphicFramePr>
          <p:nvPr/>
        </p:nvGraphicFramePr>
        <p:xfrm>
          <a:off x="6553200" y="2971800"/>
          <a:ext cx="1198563" cy="1404938"/>
        </p:xfrm>
        <a:graphic>
          <a:graphicData uri="http://schemas.openxmlformats.org/presentationml/2006/ole">
            <mc:AlternateContent xmlns:mc="http://schemas.openxmlformats.org/markup-compatibility/2006">
              <mc:Choice xmlns:v="urn:schemas-microsoft-com:vml" Requires="v">
                <p:oleObj spid="_x0000_s21567" name="Image" r:id="rId4" imgW="1523616" imgH="1785980" progId="Photoshop.Image.7">
                  <p:embed/>
                </p:oleObj>
              </mc:Choice>
              <mc:Fallback>
                <p:oleObj name="Image" r:id="rId4" imgW="1523616" imgH="1785980" progId="Photoshop.Image.7">
                  <p:embed/>
                  <p:pic>
                    <p:nvPicPr>
                      <p:cNvPr id="0" name="Object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53200" y="2971800"/>
                        <a:ext cx="1198563" cy="1404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2725" name="Text Box 21"/>
          <p:cNvSpPr txBox="1">
            <a:spLocks noChangeArrowheads="1"/>
          </p:cNvSpPr>
          <p:nvPr/>
        </p:nvSpPr>
        <p:spPr bwMode="auto">
          <a:xfrm>
            <a:off x="6934200" y="3200400"/>
            <a:ext cx="533400" cy="4572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b="1"/>
              <a:t>51</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72713"/>
                                        </p:tgtEl>
                                        <p:attrNameLst>
                                          <p:attrName>style.visibility</p:attrName>
                                        </p:attrNameLst>
                                      </p:cBhvr>
                                      <p:to>
                                        <p:strVal val="visible"/>
                                      </p:to>
                                    </p:set>
                                    <p:anim calcmode="lin" valueType="num">
                                      <p:cBhvr>
                                        <p:cTn id="7" dur="500" fill="hold"/>
                                        <p:tgtEl>
                                          <p:spTgt spid="72713"/>
                                        </p:tgtEl>
                                        <p:attrNameLst>
                                          <p:attrName>ppt_w</p:attrName>
                                        </p:attrNameLst>
                                      </p:cBhvr>
                                      <p:tavLst>
                                        <p:tav tm="0">
                                          <p:val>
                                            <p:fltVal val="0"/>
                                          </p:val>
                                        </p:tav>
                                        <p:tav tm="100000">
                                          <p:val>
                                            <p:strVal val="#ppt_w"/>
                                          </p:val>
                                        </p:tav>
                                      </p:tavLst>
                                    </p:anim>
                                    <p:anim calcmode="lin" valueType="num">
                                      <p:cBhvr>
                                        <p:cTn id="8" dur="500" fill="hold"/>
                                        <p:tgtEl>
                                          <p:spTgt spid="72713"/>
                                        </p:tgtEl>
                                        <p:attrNameLst>
                                          <p:attrName>ppt_h</p:attrName>
                                        </p:attrNameLst>
                                      </p:cBhvr>
                                      <p:tavLst>
                                        <p:tav tm="0">
                                          <p:val>
                                            <p:fltVal val="0"/>
                                          </p:val>
                                        </p:tav>
                                        <p:tav tm="100000">
                                          <p:val>
                                            <p:strVal val="#ppt_h"/>
                                          </p:val>
                                        </p:tav>
                                      </p:tavLst>
                                    </p:anim>
                                    <p:animEffect transition="in" filter="fade">
                                      <p:cBhvr>
                                        <p:cTn id="9" dur="500"/>
                                        <p:tgtEl>
                                          <p:spTgt spid="72713"/>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 presetClass="entr" presetSubtype="2" fill="hold" grpId="0" nodeType="clickEffect">
                                  <p:stCondLst>
                                    <p:cond delay="0"/>
                                  </p:stCondLst>
                                  <p:childTnLst>
                                    <p:set>
                                      <p:cBhvr>
                                        <p:cTn id="13" dur="1" fill="hold">
                                          <p:stCondLst>
                                            <p:cond delay="0"/>
                                          </p:stCondLst>
                                        </p:cTn>
                                        <p:tgtEl>
                                          <p:spTgt spid="72712"/>
                                        </p:tgtEl>
                                        <p:attrNameLst>
                                          <p:attrName>style.visibility</p:attrName>
                                        </p:attrNameLst>
                                      </p:cBhvr>
                                      <p:to>
                                        <p:strVal val="visible"/>
                                      </p:to>
                                    </p:set>
                                    <p:anim calcmode="lin" valueType="num">
                                      <p:cBhvr additive="base">
                                        <p:cTn id="14" dur="500" fill="hold"/>
                                        <p:tgtEl>
                                          <p:spTgt spid="72712"/>
                                        </p:tgtEl>
                                        <p:attrNameLst>
                                          <p:attrName>ppt_x</p:attrName>
                                        </p:attrNameLst>
                                      </p:cBhvr>
                                      <p:tavLst>
                                        <p:tav tm="0">
                                          <p:val>
                                            <p:strVal val="1+#ppt_w/2"/>
                                          </p:val>
                                        </p:tav>
                                        <p:tav tm="100000">
                                          <p:val>
                                            <p:strVal val="#ppt_x"/>
                                          </p:val>
                                        </p:tav>
                                      </p:tavLst>
                                    </p:anim>
                                    <p:anim calcmode="lin" valueType="num">
                                      <p:cBhvr additive="base">
                                        <p:cTn id="15" dur="500" fill="hold"/>
                                        <p:tgtEl>
                                          <p:spTgt spid="72712"/>
                                        </p:tgtEl>
                                        <p:attrNameLst>
                                          <p:attrName>ppt_y</p:attrName>
                                        </p:attrNameLst>
                                      </p:cBhvr>
                                      <p:tavLst>
                                        <p:tav tm="0">
                                          <p:val>
                                            <p:strVal val="#ppt_y"/>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2" presetClass="entr" presetSubtype="2" fill="hold" grpId="0" nodeType="clickEffect">
                                  <p:stCondLst>
                                    <p:cond delay="0"/>
                                  </p:stCondLst>
                                  <p:childTnLst>
                                    <p:set>
                                      <p:cBhvr>
                                        <p:cTn id="19" dur="1" fill="hold">
                                          <p:stCondLst>
                                            <p:cond delay="0"/>
                                          </p:stCondLst>
                                        </p:cTn>
                                        <p:tgtEl>
                                          <p:spTgt spid="72711"/>
                                        </p:tgtEl>
                                        <p:attrNameLst>
                                          <p:attrName>style.visibility</p:attrName>
                                        </p:attrNameLst>
                                      </p:cBhvr>
                                      <p:to>
                                        <p:strVal val="visible"/>
                                      </p:to>
                                    </p:set>
                                    <p:anim calcmode="lin" valueType="num">
                                      <p:cBhvr additive="base">
                                        <p:cTn id="20" dur="500" fill="hold"/>
                                        <p:tgtEl>
                                          <p:spTgt spid="72711"/>
                                        </p:tgtEl>
                                        <p:attrNameLst>
                                          <p:attrName>ppt_x</p:attrName>
                                        </p:attrNameLst>
                                      </p:cBhvr>
                                      <p:tavLst>
                                        <p:tav tm="0">
                                          <p:val>
                                            <p:strVal val="1+#ppt_w/2"/>
                                          </p:val>
                                        </p:tav>
                                        <p:tav tm="100000">
                                          <p:val>
                                            <p:strVal val="#ppt_x"/>
                                          </p:val>
                                        </p:tav>
                                      </p:tavLst>
                                    </p:anim>
                                    <p:anim calcmode="lin" valueType="num">
                                      <p:cBhvr additive="base">
                                        <p:cTn id="21" dur="500" fill="hold"/>
                                        <p:tgtEl>
                                          <p:spTgt spid="72711"/>
                                        </p:tgtEl>
                                        <p:attrNameLst>
                                          <p:attrName>ppt_y</p:attrName>
                                        </p:attrNameLst>
                                      </p:cBhvr>
                                      <p:tavLst>
                                        <p:tav tm="0">
                                          <p:val>
                                            <p:strVal val="#ppt_y"/>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2" presetClass="entr" presetSubtype="2" fill="hold" grpId="0" nodeType="clickEffect">
                                  <p:stCondLst>
                                    <p:cond delay="0"/>
                                  </p:stCondLst>
                                  <p:childTnLst>
                                    <p:set>
                                      <p:cBhvr>
                                        <p:cTn id="25" dur="1" fill="hold">
                                          <p:stCondLst>
                                            <p:cond delay="0"/>
                                          </p:stCondLst>
                                        </p:cTn>
                                        <p:tgtEl>
                                          <p:spTgt spid="72710"/>
                                        </p:tgtEl>
                                        <p:attrNameLst>
                                          <p:attrName>style.visibility</p:attrName>
                                        </p:attrNameLst>
                                      </p:cBhvr>
                                      <p:to>
                                        <p:strVal val="visible"/>
                                      </p:to>
                                    </p:set>
                                    <p:anim calcmode="lin" valueType="num">
                                      <p:cBhvr additive="base">
                                        <p:cTn id="26" dur="500" fill="hold"/>
                                        <p:tgtEl>
                                          <p:spTgt spid="72710"/>
                                        </p:tgtEl>
                                        <p:attrNameLst>
                                          <p:attrName>ppt_x</p:attrName>
                                        </p:attrNameLst>
                                      </p:cBhvr>
                                      <p:tavLst>
                                        <p:tav tm="0">
                                          <p:val>
                                            <p:strVal val="1+#ppt_w/2"/>
                                          </p:val>
                                        </p:tav>
                                        <p:tav tm="100000">
                                          <p:val>
                                            <p:strVal val="#ppt_x"/>
                                          </p:val>
                                        </p:tav>
                                      </p:tavLst>
                                    </p:anim>
                                    <p:anim calcmode="lin" valueType="num">
                                      <p:cBhvr additive="base">
                                        <p:cTn id="27" dur="500" fill="hold"/>
                                        <p:tgtEl>
                                          <p:spTgt spid="72710"/>
                                        </p:tgtEl>
                                        <p:attrNameLst>
                                          <p:attrName>ppt_y</p:attrName>
                                        </p:attrNameLst>
                                      </p:cBhvr>
                                      <p:tavLst>
                                        <p:tav tm="0">
                                          <p:val>
                                            <p:strVal val="#ppt_y"/>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2724"/>
                                        </p:tgtEl>
                                        <p:attrNameLst>
                                          <p:attrName>style.visibility</p:attrName>
                                        </p:attrNameLst>
                                      </p:cBhvr>
                                      <p:to>
                                        <p:strVal val="visible"/>
                                      </p:to>
                                    </p:set>
                                    <p:animEffect transition="in" filter="wipe(left)">
                                      <p:cBhvr>
                                        <p:cTn id="32" dur="500"/>
                                        <p:tgtEl>
                                          <p:spTgt spid="72724"/>
                                        </p:tgtEl>
                                      </p:cBhvr>
                                    </p:animEffect>
                                  </p:childTnLst>
                                </p:cTn>
                              </p:par>
                            </p:childTnLst>
                          </p:cTn>
                        </p:par>
                        <p:par>
                          <p:cTn id="33" fill="hold" nodeType="afterGroup">
                            <p:stCondLst>
                              <p:cond delay="500"/>
                            </p:stCondLst>
                            <p:childTnLst>
                              <p:par>
                                <p:cTn id="34" presetID="2" presetClass="entr" presetSubtype="2" fill="hold" grpId="0" nodeType="afterEffect">
                                  <p:stCondLst>
                                    <p:cond delay="0"/>
                                  </p:stCondLst>
                                  <p:childTnLst>
                                    <p:set>
                                      <p:cBhvr>
                                        <p:cTn id="35" dur="1" fill="hold">
                                          <p:stCondLst>
                                            <p:cond delay="0"/>
                                          </p:stCondLst>
                                        </p:cTn>
                                        <p:tgtEl>
                                          <p:spTgt spid="72709"/>
                                        </p:tgtEl>
                                        <p:attrNameLst>
                                          <p:attrName>style.visibility</p:attrName>
                                        </p:attrNameLst>
                                      </p:cBhvr>
                                      <p:to>
                                        <p:strVal val="visible"/>
                                      </p:to>
                                    </p:set>
                                    <p:anim calcmode="lin" valueType="num">
                                      <p:cBhvr additive="base">
                                        <p:cTn id="36" dur="500" fill="hold"/>
                                        <p:tgtEl>
                                          <p:spTgt spid="72709"/>
                                        </p:tgtEl>
                                        <p:attrNameLst>
                                          <p:attrName>ppt_x</p:attrName>
                                        </p:attrNameLst>
                                      </p:cBhvr>
                                      <p:tavLst>
                                        <p:tav tm="0">
                                          <p:val>
                                            <p:strVal val="1+#ppt_w/2"/>
                                          </p:val>
                                        </p:tav>
                                        <p:tav tm="100000">
                                          <p:val>
                                            <p:strVal val="#ppt_x"/>
                                          </p:val>
                                        </p:tav>
                                      </p:tavLst>
                                    </p:anim>
                                    <p:anim calcmode="lin" valueType="num">
                                      <p:cBhvr additive="base">
                                        <p:cTn id="37" dur="500" fill="hold"/>
                                        <p:tgtEl>
                                          <p:spTgt spid="72709"/>
                                        </p:tgtEl>
                                        <p:attrNameLst>
                                          <p:attrName>ppt_y</p:attrName>
                                        </p:attrNameLst>
                                      </p:cBhvr>
                                      <p:tavLst>
                                        <p:tav tm="0">
                                          <p:val>
                                            <p:strVal val="#ppt_y"/>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4" fill="hold" nodeType="clickEffect">
                                  <p:stCondLst>
                                    <p:cond delay="0"/>
                                  </p:stCondLst>
                                  <p:childTnLst>
                                    <p:set>
                                      <p:cBhvr>
                                        <p:cTn id="41" dur="1" fill="hold">
                                          <p:stCondLst>
                                            <p:cond delay="0"/>
                                          </p:stCondLst>
                                        </p:cTn>
                                        <p:tgtEl>
                                          <p:spTgt spid="72715"/>
                                        </p:tgtEl>
                                        <p:attrNameLst>
                                          <p:attrName>style.visibility</p:attrName>
                                        </p:attrNameLst>
                                      </p:cBhvr>
                                      <p:to>
                                        <p:strVal val="visible"/>
                                      </p:to>
                                    </p:set>
                                    <p:animEffect transition="in" filter="wipe(down)">
                                      <p:cBhvr>
                                        <p:cTn id="42" dur="500"/>
                                        <p:tgtEl>
                                          <p:spTgt spid="72715"/>
                                        </p:tgtEl>
                                      </p:cBhvr>
                                    </p:animEffect>
                                  </p:childTnLst>
                                </p:cTn>
                              </p:par>
                              <p:par>
                                <p:cTn id="43" presetID="12" presetClass="entr" presetSubtype="4" fill="hold" grpId="0" nodeType="withEffect">
                                  <p:stCondLst>
                                    <p:cond delay="0"/>
                                  </p:stCondLst>
                                  <p:childTnLst>
                                    <p:set>
                                      <p:cBhvr>
                                        <p:cTn id="44" dur="1" fill="hold">
                                          <p:stCondLst>
                                            <p:cond delay="0"/>
                                          </p:stCondLst>
                                        </p:cTn>
                                        <p:tgtEl>
                                          <p:spTgt spid="72725"/>
                                        </p:tgtEl>
                                        <p:attrNameLst>
                                          <p:attrName>style.visibility</p:attrName>
                                        </p:attrNameLst>
                                      </p:cBhvr>
                                      <p:to>
                                        <p:strVal val="visible"/>
                                      </p:to>
                                    </p:set>
                                    <p:animEffect transition="in" filter="slide(fromBottom)">
                                      <p:cBhvr>
                                        <p:cTn id="45" dur="500"/>
                                        <p:tgtEl>
                                          <p:spTgt spid="727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9" grpId="0"/>
      <p:bldP spid="72713" grpId="0"/>
      <p:bldP spid="72712" grpId="0"/>
      <p:bldP spid="72711" grpId="0"/>
      <p:bldP spid="72710" grpId="0"/>
      <p:bldP spid="72724" grpId="0" animBg="1"/>
      <p:bldP spid="7272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endParaRPr lang="en-US" altLang="en-US" smtClean="0"/>
          </a:p>
        </p:txBody>
      </p:sp>
      <p:sp>
        <p:nvSpPr>
          <p:cNvPr id="22531" name="Rectangle 3"/>
          <p:cNvSpPr>
            <a:spLocks noGrp="1" noChangeArrowheads="1"/>
          </p:cNvSpPr>
          <p:nvPr>
            <p:ph type="body" idx="1"/>
          </p:nvPr>
        </p:nvSpPr>
        <p:spPr/>
        <p:txBody>
          <a:bodyPr/>
          <a:lstStyle/>
          <a:p>
            <a:pPr eaLnBrk="1" hangingPunct="1"/>
            <a:endParaRPr lang="en-US" altLang="en-US" smtClean="0"/>
          </a:p>
        </p:txBody>
      </p:sp>
      <p:pic>
        <p:nvPicPr>
          <p:cNvPr id="22532" name="Picture 4" descr="depression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228600"/>
            <a:ext cx="4214813"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9" name="Picture 5" descr="depression contour 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0"/>
            <a:ext cx="7162800" cy="682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91" name="Text Box 7"/>
          <p:cNvSpPr txBox="1">
            <a:spLocks noChangeArrowheads="1"/>
          </p:cNvSpPr>
          <p:nvPr/>
        </p:nvSpPr>
        <p:spPr bwMode="auto">
          <a:xfrm>
            <a:off x="5715000" y="3048000"/>
            <a:ext cx="1066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3600" b="1">
                <a:solidFill>
                  <a:srgbClr val="FF0000"/>
                </a:solidFill>
              </a:rPr>
              <a:t>100</a:t>
            </a:r>
          </a:p>
        </p:txBody>
      </p:sp>
      <p:sp>
        <p:nvSpPr>
          <p:cNvPr id="41992" name="Text Box 8"/>
          <p:cNvSpPr txBox="1">
            <a:spLocks noChangeArrowheads="1"/>
          </p:cNvSpPr>
          <p:nvPr/>
        </p:nvSpPr>
        <p:spPr bwMode="auto">
          <a:xfrm>
            <a:off x="6019800" y="3657600"/>
            <a:ext cx="914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b="1">
                <a:solidFill>
                  <a:srgbClr val="FF0000"/>
                </a:solidFill>
              </a:rPr>
              <a:t>100</a:t>
            </a:r>
          </a:p>
        </p:txBody>
      </p:sp>
      <p:sp>
        <p:nvSpPr>
          <p:cNvPr id="41993" name="Text Box 9"/>
          <p:cNvSpPr txBox="1">
            <a:spLocks noChangeArrowheads="1"/>
          </p:cNvSpPr>
          <p:nvPr/>
        </p:nvSpPr>
        <p:spPr bwMode="auto">
          <a:xfrm>
            <a:off x="6248400" y="4648200"/>
            <a:ext cx="8382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b="1">
                <a:solidFill>
                  <a:srgbClr val="FF0000"/>
                </a:solidFill>
              </a:rPr>
              <a:t>50</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41989"/>
                                        </p:tgtEl>
                                        <p:attrNameLst>
                                          <p:attrName>style.visibility</p:attrName>
                                        </p:attrNameLst>
                                      </p:cBhvr>
                                      <p:to>
                                        <p:strVal val="visible"/>
                                      </p:to>
                                    </p:set>
                                    <p:anim calcmode="lin" valueType="num">
                                      <p:cBhvr>
                                        <p:cTn id="7" dur="500" fill="hold"/>
                                        <p:tgtEl>
                                          <p:spTgt spid="41989"/>
                                        </p:tgtEl>
                                        <p:attrNameLst>
                                          <p:attrName>ppt_w</p:attrName>
                                        </p:attrNameLst>
                                      </p:cBhvr>
                                      <p:tavLst>
                                        <p:tav tm="0">
                                          <p:val>
                                            <p:fltVal val="0"/>
                                          </p:val>
                                        </p:tav>
                                        <p:tav tm="100000">
                                          <p:val>
                                            <p:strVal val="#ppt_w"/>
                                          </p:val>
                                        </p:tav>
                                      </p:tavLst>
                                    </p:anim>
                                    <p:anim calcmode="lin" valueType="num">
                                      <p:cBhvr>
                                        <p:cTn id="8" dur="500" fill="hold"/>
                                        <p:tgtEl>
                                          <p:spTgt spid="41989"/>
                                        </p:tgtEl>
                                        <p:attrNameLst>
                                          <p:attrName>ppt_h</p:attrName>
                                        </p:attrNameLst>
                                      </p:cBhvr>
                                      <p:tavLst>
                                        <p:tav tm="0">
                                          <p:val>
                                            <p:fltVal val="0"/>
                                          </p:val>
                                        </p:tav>
                                        <p:tav tm="100000">
                                          <p:val>
                                            <p:strVal val="#ppt_h"/>
                                          </p:val>
                                        </p:tav>
                                      </p:tavLst>
                                    </p:anim>
                                    <p:animEffect transition="in" filter="fade">
                                      <p:cBhvr>
                                        <p:cTn id="9" dur="500"/>
                                        <p:tgtEl>
                                          <p:spTgt spid="41989"/>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nodeType="clickEffect">
                                  <p:stCondLst>
                                    <p:cond delay="0"/>
                                  </p:stCondLst>
                                  <p:childTnLst>
                                    <p:set>
                                      <p:cBhvr>
                                        <p:cTn id="13" dur="1" fill="hold">
                                          <p:stCondLst>
                                            <p:cond delay="0"/>
                                          </p:stCondLst>
                                        </p:cTn>
                                        <p:tgtEl>
                                          <p:spTgt spid="41991">
                                            <p:txEl>
                                              <p:pRg st="0" end="0"/>
                                            </p:txEl>
                                          </p:spTgt>
                                        </p:tgtEl>
                                        <p:attrNameLst>
                                          <p:attrName>style.visibility</p:attrName>
                                        </p:attrNameLst>
                                      </p:cBhvr>
                                      <p:to>
                                        <p:strVal val="visible"/>
                                      </p:to>
                                    </p:set>
                                    <p:anim calcmode="lin" valueType="num">
                                      <p:cBhvr>
                                        <p:cTn id="14" dur="500" fill="hold"/>
                                        <p:tgtEl>
                                          <p:spTgt spid="41991">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41991">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41991">
                                            <p:txEl>
                                              <p:pRg st="0" end="0"/>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41992"/>
                                        </p:tgtEl>
                                        <p:attrNameLst>
                                          <p:attrName>style.visibility</p:attrName>
                                        </p:attrNameLst>
                                      </p:cBhvr>
                                      <p:to>
                                        <p:strVal val="visible"/>
                                      </p:to>
                                    </p:set>
                                    <p:anim calcmode="lin" valueType="num">
                                      <p:cBhvr>
                                        <p:cTn id="21" dur="500" fill="hold"/>
                                        <p:tgtEl>
                                          <p:spTgt spid="41992"/>
                                        </p:tgtEl>
                                        <p:attrNameLst>
                                          <p:attrName>ppt_w</p:attrName>
                                        </p:attrNameLst>
                                      </p:cBhvr>
                                      <p:tavLst>
                                        <p:tav tm="0">
                                          <p:val>
                                            <p:fltVal val="0"/>
                                          </p:val>
                                        </p:tav>
                                        <p:tav tm="100000">
                                          <p:val>
                                            <p:strVal val="#ppt_w"/>
                                          </p:val>
                                        </p:tav>
                                      </p:tavLst>
                                    </p:anim>
                                    <p:anim calcmode="lin" valueType="num">
                                      <p:cBhvr>
                                        <p:cTn id="22" dur="500" fill="hold"/>
                                        <p:tgtEl>
                                          <p:spTgt spid="41992"/>
                                        </p:tgtEl>
                                        <p:attrNameLst>
                                          <p:attrName>ppt_h</p:attrName>
                                        </p:attrNameLst>
                                      </p:cBhvr>
                                      <p:tavLst>
                                        <p:tav tm="0">
                                          <p:val>
                                            <p:fltVal val="0"/>
                                          </p:val>
                                        </p:tav>
                                        <p:tav tm="100000">
                                          <p:val>
                                            <p:strVal val="#ppt_h"/>
                                          </p:val>
                                        </p:tav>
                                      </p:tavLst>
                                    </p:anim>
                                    <p:animEffect transition="in" filter="fade">
                                      <p:cBhvr>
                                        <p:cTn id="23" dur="500"/>
                                        <p:tgtEl>
                                          <p:spTgt spid="41992"/>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3" presetClass="entr" presetSubtype="0" fill="hold" grpId="0" nodeType="clickEffect">
                                  <p:stCondLst>
                                    <p:cond delay="0"/>
                                  </p:stCondLst>
                                  <p:childTnLst>
                                    <p:set>
                                      <p:cBhvr>
                                        <p:cTn id="27" dur="1" fill="hold">
                                          <p:stCondLst>
                                            <p:cond delay="0"/>
                                          </p:stCondLst>
                                        </p:cTn>
                                        <p:tgtEl>
                                          <p:spTgt spid="41993"/>
                                        </p:tgtEl>
                                        <p:attrNameLst>
                                          <p:attrName>style.visibility</p:attrName>
                                        </p:attrNameLst>
                                      </p:cBhvr>
                                      <p:to>
                                        <p:strVal val="visible"/>
                                      </p:to>
                                    </p:set>
                                    <p:anim calcmode="lin" valueType="num">
                                      <p:cBhvr>
                                        <p:cTn id="28" dur="500" fill="hold"/>
                                        <p:tgtEl>
                                          <p:spTgt spid="41993"/>
                                        </p:tgtEl>
                                        <p:attrNameLst>
                                          <p:attrName>ppt_w</p:attrName>
                                        </p:attrNameLst>
                                      </p:cBhvr>
                                      <p:tavLst>
                                        <p:tav tm="0">
                                          <p:val>
                                            <p:fltVal val="0"/>
                                          </p:val>
                                        </p:tav>
                                        <p:tav tm="100000">
                                          <p:val>
                                            <p:strVal val="#ppt_w"/>
                                          </p:val>
                                        </p:tav>
                                      </p:tavLst>
                                    </p:anim>
                                    <p:anim calcmode="lin" valueType="num">
                                      <p:cBhvr>
                                        <p:cTn id="29" dur="500" fill="hold"/>
                                        <p:tgtEl>
                                          <p:spTgt spid="41993"/>
                                        </p:tgtEl>
                                        <p:attrNameLst>
                                          <p:attrName>ppt_h</p:attrName>
                                        </p:attrNameLst>
                                      </p:cBhvr>
                                      <p:tavLst>
                                        <p:tav tm="0">
                                          <p:val>
                                            <p:fltVal val="0"/>
                                          </p:val>
                                        </p:tav>
                                        <p:tav tm="100000">
                                          <p:val>
                                            <p:strVal val="#ppt_h"/>
                                          </p:val>
                                        </p:tav>
                                      </p:tavLst>
                                    </p:anim>
                                    <p:animEffect transition="in" filter="fade">
                                      <p:cBhvr>
                                        <p:cTn id="30" dur="500"/>
                                        <p:tgtEl>
                                          <p:spTgt spid="419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92" grpId="0"/>
      <p:bldP spid="41993"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altLang="en-US" b="1" u="sng" smtClean="0"/>
              <a:t>Benchmarks</a:t>
            </a:r>
          </a:p>
        </p:txBody>
      </p:sp>
      <p:sp>
        <p:nvSpPr>
          <p:cNvPr id="23555" name="Rectangle 3"/>
          <p:cNvSpPr>
            <a:spLocks noGrp="1" noChangeArrowheads="1"/>
          </p:cNvSpPr>
          <p:nvPr>
            <p:ph type="body" sz="half" idx="1"/>
          </p:nvPr>
        </p:nvSpPr>
        <p:spPr/>
        <p:txBody>
          <a:bodyPr/>
          <a:lstStyle/>
          <a:p>
            <a:pPr eaLnBrk="1" hangingPunct="1"/>
            <a:r>
              <a:rPr lang="en-US" altLang="en-US" sz="2800" dirty="0" smtClean="0"/>
              <a:t>a location whose exact elevation is known and is noted on a brass or aluminum plate.</a:t>
            </a:r>
          </a:p>
          <a:p>
            <a:pPr eaLnBrk="1" hangingPunct="1">
              <a:buFontTx/>
              <a:buNone/>
            </a:pPr>
            <a:endParaRPr lang="en-US" altLang="en-US" sz="2800" dirty="0" smtClean="0"/>
          </a:p>
          <a:p>
            <a:pPr eaLnBrk="1" hangingPunct="1"/>
            <a:r>
              <a:rPr lang="en-US" altLang="en-US" sz="2800" dirty="0" smtClean="0"/>
              <a:t>bench marks are shown on maps by an X with the letters </a:t>
            </a:r>
            <a:r>
              <a:rPr lang="en-US" altLang="en-US" sz="2800" b="1" dirty="0" smtClean="0"/>
              <a:t>BM </a:t>
            </a:r>
            <a:r>
              <a:rPr lang="en-US" altLang="en-US" sz="2800" dirty="0" smtClean="0"/>
              <a:t>written next to them.</a:t>
            </a:r>
          </a:p>
        </p:txBody>
      </p:sp>
      <p:pic>
        <p:nvPicPr>
          <p:cNvPr id="23556" name="Picture 7" descr="benchmk2"/>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648200" y="2057400"/>
            <a:ext cx="4038600" cy="3636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zoom dir="in"/>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endParaRPr lang="en-US" altLang="en-US" smtClean="0"/>
          </a:p>
        </p:txBody>
      </p:sp>
      <p:sp>
        <p:nvSpPr>
          <p:cNvPr id="24579" name="Oval 5"/>
          <p:cNvSpPr>
            <a:spLocks noChangeArrowheads="1"/>
          </p:cNvSpPr>
          <p:nvPr/>
        </p:nvSpPr>
        <p:spPr bwMode="auto">
          <a:xfrm>
            <a:off x="3581400" y="3124200"/>
            <a:ext cx="2590800" cy="1600200"/>
          </a:xfrm>
          <a:prstGeom prst="ellipse">
            <a:avLst/>
          </a:prstGeom>
          <a:noFill/>
          <a:ln w="76200">
            <a:solidFill>
              <a:srgbClr val="9900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pic>
        <p:nvPicPr>
          <p:cNvPr id="44041" name="Picture 9" descr="benchmark  a"/>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1447800" y="0"/>
            <a:ext cx="6132513" cy="6629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44041"/>
                                        </p:tgtEl>
                                        <p:attrNameLst>
                                          <p:attrName>style.visibility</p:attrName>
                                        </p:attrNameLst>
                                      </p:cBhvr>
                                      <p:to>
                                        <p:strVal val="visible"/>
                                      </p:to>
                                    </p:set>
                                    <p:anim calcmode="lin" valueType="num">
                                      <p:cBhvr>
                                        <p:cTn id="7" dur="500" fill="hold"/>
                                        <p:tgtEl>
                                          <p:spTgt spid="44041"/>
                                        </p:tgtEl>
                                        <p:attrNameLst>
                                          <p:attrName>ppt_w</p:attrName>
                                        </p:attrNameLst>
                                      </p:cBhvr>
                                      <p:tavLst>
                                        <p:tav tm="0">
                                          <p:val>
                                            <p:fltVal val="0"/>
                                          </p:val>
                                        </p:tav>
                                        <p:tav tm="100000">
                                          <p:val>
                                            <p:strVal val="#ppt_w"/>
                                          </p:val>
                                        </p:tav>
                                      </p:tavLst>
                                    </p:anim>
                                    <p:anim calcmode="lin" valueType="num">
                                      <p:cBhvr>
                                        <p:cTn id="8" dur="500" fill="hold"/>
                                        <p:tgtEl>
                                          <p:spTgt spid="44041"/>
                                        </p:tgtEl>
                                        <p:attrNameLst>
                                          <p:attrName>ppt_h</p:attrName>
                                        </p:attrNameLst>
                                      </p:cBhvr>
                                      <p:tavLst>
                                        <p:tav tm="0">
                                          <p:val>
                                            <p:fltVal val="0"/>
                                          </p:val>
                                        </p:tav>
                                        <p:tav tm="100000">
                                          <p:val>
                                            <p:strVal val="#ppt_h"/>
                                          </p:val>
                                        </p:tav>
                                      </p:tavLst>
                                    </p:anim>
                                    <p:animEffect transition="in" filter="fade">
                                      <p:cBhvr>
                                        <p:cTn id="9" dur="500"/>
                                        <p:tgtEl>
                                          <p:spTgt spid="440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74800" y="457200"/>
            <a:ext cx="5896101" cy="523220"/>
          </a:xfrm>
          <a:prstGeom prst="rect">
            <a:avLst/>
          </a:prstGeom>
        </p:spPr>
        <p:txBody>
          <a:bodyPr wrap="none">
            <a:spAutoFit/>
          </a:bodyPr>
          <a:lstStyle/>
          <a:p>
            <a:r>
              <a:rPr lang="en-US" sz="2800" b="1" u="sng" dirty="0">
                <a:latin typeface="Times New Roman" panose="02020603050405020304" pitchFamily="18" charset="0"/>
                <a:cs typeface="Times New Roman" panose="02020603050405020304" pitchFamily="18" charset="0"/>
              </a:rPr>
              <a:t>Surveying based on Nature of Survey</a:t>
            </a:r>
          </a:p>
        </p:txBody>
      </p:sp>
      <p:sp>
        <p:nvSpPr>
          <p:cNvPr id="5" name="Rectangle 4"/>
          <p:cNvSpPr/>
          <p:nvPr/>
        </p:nvSpPr>
        <p:spPr>
          <a:xfrm>
            <a:off x="514349" y="980420"/>
            <a:ext cx="8017002" cy="6001643"/>
          </a:xfrm>
          <a:prstGeom prst="rect">
            <a:avLst/>
          </a:prstGeom>
        </p:spPr>
        <p:txBody>
          <a:bodyPr wrap="square">
            <a:spAutoFit/>
          </a:bodyPr>
          <a:lstStyle/>
          <a:p>
            <a:r>
              <a:rPr lang="en-US" sz="2400" b="1" dirty="0">
                <a:latin typeface="Times New Roman" panose="02020603050405020304" pitchFamily="18" charset="0"/>
                <a:cs typeface="Times New Roman" panose="02020603050405020304" pitchFamily="18" charset="0"/>
              </a:rPr>
              <a:t>a) Topographical Surveys</a:t>
            </a:r>
          </a:p>
          <a:p>
            <a:r>
              <a:rPr lang="en-US" sz="2400" dirty="0">
                <a:latin typeface="Times New Roman" panose="02020603050405020304" pitchFamily="18" charset="0"/>
                <a:cs typeface="Times New Roman" panose="02020603050405020304" pitchFamily="18" charset="0"/>
              </a:rPr>
              <a:t>They are carried out determine the position of natural features of a region such as rivers, streams, hills etc. and artificial features such as roads and canals. The purpose of such surveys is to prepare maps and such maps of are called topo-sheets.</a:t>
            </a:r>
          </a:p>
          <a:p>
            <a:endParaRPr lang="en-US" sz="2400" dirty="0">
              <a:latin typeface="Times New Roman" panose="02020603050405020304" pitchFamily="18" charset="0"/>
              <a:cs typeface="Times New Roman" panose="02020603050405020304" pitchFamily="18" charset="0"/>
            </a:endParaRPr>
          </a:p>
          <a:p>
            <a:r>
              <a:rPr lang="en-US" sz="2400" b="1" dirty="0">
                <a:latin typeface="Times New Roman" panose="02020603050405020304" pitchFamily="18" charset="0"/>
                <a:cs typeface="Times New Roman" panose="02020603050405020304" pitchFamily="18" charset="0"/>
              </a:rPr>
              <a:t>b) Hydrographic Survey</a:t>
            </a:r>
          </a:p>
          <a:p>
            <a:r>
              <a:rPr lang="en-US" sz="2400" dirty="0">
                <a:latin typeface="Times New Roman" panose="02020603050405020304" pitchFamily="18" charset="0"/>
                <a:cs typeface="Times New Roman" panose="02020603050405020304" pitchFamily="18" charset="0"/>
              </a:rPr>
              <a:t>Hydro-graphic survey is carried out to determine M.S.L. (Mean Sea Level), water spread area, depth of water bodies, velocity of flow in streams, cross-section area of flow etc.</a:t>
            </a:r>
          </a:p>
          <a:p>
            <a:endParaRPr lang="en-US" sz="2400" dirty="0">
              <a:latin typeface="Times New Roman" panose="02020603050405020304" pitchFamily="18" charset="0"/>
              <a:cs typeface="Times New Roman" panose="02020603050405020304" pitchFamily="18" charset="0"/>
            </a:endParaRPr>
          </a:p>
          <a:p>
            <a:r>
              <a:rPr lang="en-US" sz="2400" b="1" dirty="0">
                <a:latin typeface="Times New Roman" panose="02020603050405020304" pitchFamily="18" charset="0"/>
                <a:cs typeface="Times New Roman" panose="02020603050405020304" pitchFamily="18" charset="0"/>
              </a:rPr>
              <a:t>c) Astronomical Survey</a:t>
            </a:r>
          </a:p>
          <a:p>
            <a:r>
              <a:rPr lang="en-US" sz="2400" dirty="0">
                <a:latin typeface="Times New Roman" panose="02020603050405020304" pitchFamily="18" charset="0"/>
                <a:cs typeface="Times New Roman" panose="02020603050405020304" pitchFamily="18" charset="0"/>
              </a:rPr>
              <a:t>The Astronomical Survey is carried out to determine the absolute location of any point on the surface of earth. The survey consists of making observations to heavenly bodies such as stars.</a:t>
            </a:r>
          </a:p>
        </p:txBody>
      </p:sp>
    </p:spTree>
    <p:extLst>
      <p:ext uri="{BB962C8B-B14F-4D97-AF65-F5344CB8AC3E}">
        <p14:creationId xmlns:p14="http://schemas.microsoft.com/office/powerpoint/2010/main" val="174619574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352552" y="1371600"/>
            <a:ext cx="5689600" cy="4267200"/>
          </a:xfrm>
          <a:prstGeom prst="rect">
            <a:avLst/>
          </a:prstGeom>
        </p:spPr>
      </p:pic>
      <p:sp>
        <p:nvSpPr>
          <p:cNvPr id="5" name="Rectangle 4"/>
          <p:cNvSpPr/>
          <p:nvPr/>
        </p:nvSpPr>
        <p:spPr>
          <a:xfrm>
            <a:off x="1752600" y="304800"/>
            <a:ext cx="6400800" cy="646331"/>
          </a:xfrm>
          <a:prstGeom prst="rect">
            <a:avLst/>
          </a:prstGeom>
        </p:spPr>
        <p:txBody>
          <a:bodyPr wrap="square">
            <a:spAutoFit/>
          </a:bodyPr>
          <a:lstStyle/>
          <a:p>
            <a:r>
              <a:rPr lang="en-US" b="1" u="sng" dirty="0">
                <a:latin typeface="Times New Roman" panose="02020603050405020304" pitchFamily="18" charset="0"/>
                <a:cs typeface="Times New Roman" panose="02020603050405020304" pitchFamily="18" charset="0"/>
              </a:rPr>
              <a:t>Triangulation </a:t>
            </a:r>
            <a:r>
              <a:rPr lang="en-US" b="1" u="sng" dirty="0" smtClean="0">
                <a:latin typeface="Times New Roman" panose="02020603050405020304" pitchFamily="18" charset="0"/>
                <a:cs typeface="Times New Roman" panose="02020603050405020304" pitchFamily="18" charset="0"/>
              </a:rPr>
              <a:t>station </a:t>
            </a:r>
            <a:r>
              <a:rPr lang="en-US" dirty="0" smtClean="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point</a:t>
            </a:r>
            <a:r>
              <a:rPr lang="en-US"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The </a:t>
            </a:r>
            <a:r>
              <a:rPr lang="en-US" dirty="0">
                <a:latin typeface="Times New Roman" panose="02020603050405020304" pitchFamily="18" charset="0"/>
                <a:cs typeface="Times New Roman" panose="02020603050405020304" pitchFamily="18" charset="0"/>
              </a:rPr>
              <a:t>more formal term for the concrete </a:t>
            </a:r>
            <a:r>
              <a:rPr lang="en-US" dirty="0" smtClean="0">
                <a:latin typeface="Times New Roman" panose="02020603050405020304" pitchFamily="18" charset="0"/>
                <a:cs typeface="Times New Roman" panose="02020603050405020304" pitchFamily="18" charset="0"/>
              </a:rPr>
              <a:t>columns</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1022134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defRPr/>
            </a:pPr>
            <a:r>
              <a:rPr lang="en-US" altLang="en-US" u="sng" smtClean="0">
                <a:effectLst>
                  <a:outerShdw blurRad="38100" dist="38100" dir="2700000" algn="tl">
                    <a:srgbClr val="FFFFFF"/>
                  </a:outerShdw>
                </a:effectLst>
              </a:rPr>
              <a:t>Map Scales</a:t>
            </a:r>
            <a:r>
              <a:rPr lang="en-US" altLang="en-US" smtClean="0"/>
              <a:t> </a:t>
            </a:r>
          </a:p>
        </p:txBody>
      </p:sp>
      <p:sp>
        <p:nvSpPr>
          <p:cNvPr id="25603" name="Rectangle 3"/>
          <p:cNvSpPr>
            <a:spLocks noGrp="1" noChangeArrowheads="1"/>
          </p:cNvSpPr>
          <p:nvPr>
            <p:ph type="body" sz="half" idx="1"/>
          </p:nvPr>
        </p:nvSpPr>
        <p:spPr>
          <a:xfrm>
            <a:off x="457200" y="1600200"/>
            <a:ext cx="8229600" cy="2743200"/>
          </a:xfrm>
        </p:spPr>
        <p:txBody>
          <a:bodyPr/>
          <a:lstStyle/>
          <a:p>
            <a:pPr eaLnBrk="1" hangingPunct="1"/>
            <a:r>
              <a:rPr lang="en-US" altLang="en-US" sz="2800" dirty="0" smtClean="0"/>
              <a:t>Indicates the distance on the map compared to distance in the real world</a:t>
            </a:r>
          </a:p>
          <a:p>
            <a:pPr eaLnBrk="1" hangingPunct="1">
              <a:buFontTx/>
              <a:buNone/>
            </a:pPr>
            <a:endParaRPr lang="en-US" altLang="en-US" sz="2800" dirty="0" smtClean="0"/>
          </a:p>
          <a:p>
            <a:pPr eaLnBrk="1" hangingPunct="1">
              <a:buFontTx/>
              <a:buNone/>
            </a:pPr>
            <a:endParaRPr lang="en-US" altLang="en-US" sz="2800" dirty="0" smtClean="0"/>
          </a:p>
          <a:p>
            <a:pPr eaLnBrk="1" hangingPunct="1"/>
            <a:r>
              <a:rPr lang="en-US" altLang="en-US" sz="2800" smtClean="0"/>
              <a:t>Graphical - by a line divided into equal parts and marked in units of length.</a:t>
            </a:r>
          </a:p>
        </p:txBody>
      </p:sp>
      <p:pic>
        <p:nvPicPr>
          <p:cNvPr id="18443" name="Picture 11" descr="graph scale 2"/>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0" y="4495800"/>
            <a:ext cx="9144000" cy="1993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zoom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18443"/>
                                        </p:tgtEl>
                                        <p:attrNameLst>
                                          <p:attrName>style.visibility</p:attrName>
                                        </p:attrNameLst>
                                      </p:cBhvr>
                                      <p:to>
                                        <p:strVal val="visible"/>
                                      </p:to>
                                    </p:set>
                                    <p:anim calcmode="lin" valueType="num">
                                      <p:cBhvr>
                                        <p:cTn id="7" dur="500" fill="hold"/>
                                        <p:tgtEl>
                                          <p:spTgt spid="18443"/>
                                        </p:tgtEl>
                                        <p:attrNameLst>
                                          <p:attrName>ppt_w</p:attrName>
                                        </p:attrNameLst>
                                      </p:cBhvr>
                                      <p:tavLst>
                                        <p:tav tm="0">
                                          <p:val>
                                            <p:fltVal val="0"/>
                                          </p:val>
                                        </p:tav>
                                        <p:tav tm="100000">
                                          <p:val>
                                            <p:strVal val="#ppt_w"/>
                                          </p:val>
                                        </p:tav>
                                      </p:tavLst>
                                    </p:anim>
                                    <p:anim calcmode="lin" valueType="num">
                                      <p:cBhvr>
                                        <p:cTn id="8" dur="500" fill="hold"/>
                                        <p:tgtEl>
                                          <p:spTgt spid="18443"/>
                                        </p:tgtEl>
                                        <p:attrNameLst>
                                          <p:attrName>ppt_h</p:attrName>
                                        </p:attrNameLst>
                                      </p:cBhvr>
                                      <p:tavLst>
                                        <p:tav tm="0">
                                          <p:val>
                                            <p:fltVal val="0"/>
                                          </p:val>
                                        </p:tav>
                                        <p:tav tm="100000">
                                          <p:val>
                                            <p:strVal val="#ppt_h"/>
                                          </p:val>
                                        </p:tav>
                                      </p:tavLst>
                                    </p:anim>
                                    <p:animEffect transition="in" filter="fade">
                                      <p:cBhvr>
                                        <p:cTn id="9" dur="500"/>
                                        <p:tgtEl>
                                          <p:spTgt spid="184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defRPr/>
            </a:pPr>
            <a:r>
              <a:rPr lang="en-US" altLang="en-US" u="sng" smtClean="0">
                <a:effectLst>
                  <a:outerShdw blurRad="38100" dist="38100" dir="2700000" algn="tl">
                    <a:srgbClr val="FFFFFF"/>
                  </a:outerShdw>
                </a:effectLst>
              </a:rPr>
              <a:t>Map Scales</a:t>
            </a:r>
          </a:p>
        </p:txBody>
      </p:sp>
      <p:sp>
        <p:nvSpPr>
          <p:cNvPr id="22531" name="Rectangle 3"/>
          <p:cNvSpPr>
            <a:spLocks noGrp="1" noChangeArrowheads="1"/>
          </p:cNvSpPr>
          <p:nvPr>
            <p:ph type="body" idx="1"/>
          </p:nvPr>
        </p:nvSpPr>
        <p:spPr>
          <a:xfrm>
            <a:off x="457200" y="1600200"/>
            <a:ext cx="8458200" cy="4525963"/>
          </a:xfrm>
        </p:spPr>
        <p:txBody>
          <a:bodyPr/>
          <a:lstStyle/>
          <a:p>
            <a:pPr eaLnBrk="1" hangingPunct="1">
              <a:lnSpc>
                <a:spcPct val="90000"/>
              </a:lnSpc>
            </a:pPr>
            <a:r>
              <a:rPr lang="en-US" altLang="en-US" dirty="0" smtClean="0"/>
              <a:t>Numerically – usually by writing a fraction to show what part of the true distances map distances really are. </a:t>
            </a:r>
          </a:p>
          <a:p>
            <a:pPr eaLnBrk="1" hangingPunct="1">
              <a:lnSpc>
                <a:spcPct val="90000"/>
              </a:lnSpc>
            </a:pPr>
            <a:r>
              <a:rPr lang="en-US" altLang="en-US" dirty="0" smtClean="0"/>
              <a:t>For Example:</a:t>
            </a:r>
          </a:p>
          <a:p>
            <a:pPr algn="ctr" eaLnBrk="1" hangingPunct="1">
              <a:lnSpc>
                <a:spcPct val="90000"/>
              </a:lnSpc>
            </a:pPr>
            <a:r>
              <a:rPr lang="en-US" altLang="en-US" dirty="0" smtClean="0"/>
              <a:t>1:20000</a:t>
            </a:r>
          </a:p>
          <a:p>
            <a:pPr marL="0" indent="0" algn="ctr" eaLnBrk="1" hangingPunct="1">
              <a:lnSpc>
                <a:spcPct val="90000"/>
              </a:lnSpc>
              <a:buNone/>
            </a:pPr>
            <a:r>
              <a:rPr lang="en-US" altLang="en-US" dirty="0" smtClean="0"/>
              <a:t> </a:t>
            </a:r>
          </a:p>
          <a:p>
            <a:pPr algn="ctr" eaLnBrk="1" hangingPunct="1">
              <a:lnSpc>
                <a:spcPct val="90000"/>
              </a:lnSpc>
              <a:buFontTx/>
              <a:buNone/>
            </a:pPr>
            <a:r>
              <a:rPr lang="en-US" altLang="en-US" dirty="0" smtClean="0"/>
              <a:t>    </a:t>
            </a:r>
          </a:p>
          <a:p>
            <a:pPr eaLnBrk="1" hangingPunct="1">
              <a:lnSpc>
                <a:spcPct val="90000"/>
              </a:lnSpc>
            </a:pPr>
            <a:r>
              <a:rPr lang="en-US" altLang="en-US" dirty="0" smtClean="0"/>
              <a:t>One centimeters on the map equals 20,000 centimeters (200 meters) in the real world.</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0428" y="4038600"/>
            <a:ext cx="5571744" cy="1097280"/>
          </a:xfrm>
          <a:prstGeom prst="rect">
            <a:avLst/>
          </a:prstGeom>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9" fill="hold" nodeType="clickEffect">
                                  <p:stCondLst>
                                    <p:cond delay="0"/>
                                  </p:stCondLst>
                                  <p:childTnLst>
                                    <p:set>
                                      <p:cBhvr>
                                        <p:cTn id="6" dur="1" fill="hold">
                                          <p:stCondLst>
                                            <p:cond delay="0"/>
                                          </p:stCondLst>
                                        </p:cTn>
                                        <p:tgtEl>
                                          <p:spTgt spid="22531">
                                            <p:txEl>
                                              <p:pRg st="2" end="2"/>
                                            </p:txEl>
                                          </p:spTgt>
                                        </p:tgtEl>
                                        <p:attrNameLst>
                                          <p:attrName>style.visibility</p:attrName>
                                        </p:attrNameLst>
                                      </p:cBhvr>
                                      <p:to>
                                        <p:strVal val="visible"/>
                                      </p:to>
                                    </p:set>
                                    <p:anim calcmode="lin" valueType="num">
                                      <p:cBhvr additive="base">
                                        <p:cTn id="7" dur="500" fill="hold"/>
                                        <p:tgtEl>
                                          <p:spTgt spid="22531">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2531">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nodeType="clickEffect">
                                  <p:stCondLst>
                                    <p:cond delay="0"/>
                                  </p:stCondLst>
                                  <p:childTnLst>
                                    <p:set>
                                      <p:cBhvr>
                                        <p:cTn id="12" dur="1" fill="hold">
                                          <p:stCondLst>
                                            <p:cond delay="0"/>
                                          </p:stCondLst>
                                        </p:cTn>
                                        <p:tgtEl>
                                          <p:spTgt spid="22531">
                                            <p:txEl>
                                              <p:pRg st="3" end="3"/>
                                            </p:txEl>
                                          </p:spTgt>
                                        </p:tgtEl>
                                        <p:attrNameLst>
                                          <p:attrName>style.visibility</p:attrName>
                                        </p:attrNameLst>
                                      </p:cBhvr>
                                      <p:to>
                                        <p:strVal val="visible"/>
                                      </p:to>
                                    </p:set>
                                    <p:anim calcmode="lin" valueType="num">
                                      <p:cBhvr additive="base">
                                        <p:cTn id="13" dur="500" fill="hold"/>
                                        <p:tgtEl>
                                          <p:spTgt spid="22531">
                                            <p:txEl>
                                              <p:pRg st="3" end="3"/>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2531">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3" fill="hold" nodeType="clickEffect">
                                  <p:stCondLst>
                                    <p:cond delay="0"/>
                                  </p:stCondLst>
                                  <p:childTnLst>
                                    <p:set>
                                      <p:cBhvr>
                                        <p:cTn id="18" dur="1" fill="hold">
                                          <p:stCondLst>
                                            <p:cond delay="0"/>
                                          </p:stCondLst>
                                        </p:cTn>
                                        <p:tgtEl>
                                          <p:spTgt spid="22531">
                                            <p:txEl>
                                              <p:pRg st="5" end="5"/>
                                            </p:txEl>
                                          </p:spTgt>
                                        </p:tgtEl>
                                        <p:attrNameLst>
                                          <p:attrName>style.visibility</p:attrName>
                                        </p:attrNameLst>
                                      </p:cBhvr>
                                      <p:to>
                                        <p:strVal val="visible"/>
                                      </p:to>
                                    </p:set>
                                    <p:anim calcmode="lin" valueType="num">
                                      <p:cBhvr additive="base">
                                        <p:cTn id="19" dur="500" fill="hold"/>
                                        <p:tgtEl>
                                          <p:spTgt spid="22531">
                                            <p:txEl>
                                              <p:pRg st="5" end="5"/>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22531">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76600"/>
            <a:ext cx="9144000" cy="3581400"/>
          </a:xfrm>
          <a:prstGeom prst="rect">
            <a:avLst/>
          </a:prstGeom>
        </p:spPr>
      </p:pic>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57200"/>
            <a:ext cx="9144000" cy="1371600"/>
          </a:xfrm>
          <a:prstGeom prst="rect">
            <a:avLst/>
          </a:prstGeom>
        </p:spPr>
      </p:pic>
      <p:sp>
        <p:nvSpPr>
          <p:cNvPr id="3" name="Rectangle 2"/>
          <p:cNvSpPr/>
          <p:nvPr/>
        </p:nvSpPr>
        <p:spPr>
          <a:xfrm>
            <a:off x="-76200" y="2756428"/>
            <a:ext cx="2536272" cy="523220"/>
          </a:xfrm>
          <a:prstGeom prst="rect">
            <a:avLst/>
          </a:prstGeom>
          <a:noFill/>
        </p:spPr>
        <p:txBody>
          <a:bodyPr wrap="none" lIns="91440" tIns="45720" rIns="91440" bIns="45720">
            <a:spAutoFit/>
          </a:bodyPr>
          <a:lstStyle/>
          <a:p>
            <a:pPr algn="ctr"/>
            <a:r>
              <a:rPr lang="en-US" sz="2800" b="0" cap="none" spc="0" dirty="0" smtClean="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Bottom of Sheet</a:t>
            </a:r>
            <a:endParaRPr lang="en-US" sz="2800" b="0" cap="none" spc="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a:blip r:embed="rId4"/>
          <a:stretch>
            <a:fillRect/>
          </a:stretch>
        </p:blipFill>
        <p:spPr>
          <a:xfrm>
            <a:off x="-228600" y="-76200"/>
            <a:ext cx="2274005" cy="798645"/>
          </a:xfrm>
          <a:prstGeom prst="rect">
            <a:avLst/>
          </a:prstGeom>
        </p:spPr>
      </p:pic>
    </p:spTree>
    <p:extLst>
      <p:ext uri="{BB962C8B-B14F-4D97-AF65-F5344CB8AC3E}">
        <p14:creationId xmlns:p14="http://schemas.microsoft.com/office/powerpoint/2010/main" val="184981411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38400" y="304800"/>
            <a:ext cx="3844066" cy="584775"/>
          </a:xfrm>
          <a:prstGeom prst="rect">
            <a:avLst/>
          </a:prstGeom>
        </p:spPr>
        <p:txBody>
          <a:bodyPr wrap="none">
            <a:spAutoFit/>
          </a:bodyPr>
          <a:lstStyle/>
          <a:p>
            <a:r>
              <a:rPr lang="en-US" sz="3200" b="1" dirty="0">
                <a:latin typeface="Times New Roman" panose="02020603050405020304" pitchFamily="18" charset="0"/>
                <a:cs typeface="Times New Roman" panose="02020603050405020304" pitchFamily="18" charset="0"/>
              </a:rPr>
              <a:t>Topographic Profiles</a:t>
            </a:r>
          </a:p>
        </p:txBody>
      </p:sp>
      <p:sp>
        <p:nvSpPr>
          <p:cNvPr id="5" name="Rectangle 4"/>
          <p:cNvSpPr/>
          <p:nvPr/>
        </p:nvSpPr>
        <p:spPr>
          <a:xfrm>
            <a:off x="457200" y="1371600"/>
            <a:ext cx="8458200" cy="4401205"/>
          </a:xfrm>
          <a:prstGeom prst="rect">
            <a:avLst/>
          </a:prstGeom>
        </p:spPr>
        <p:txBody>
          <a:bodyPr wrap="square">
            <a:spAutoFit/>
          </a:bodyPr>
          <a:lstStyle/>
          <a:p>
            <a:r>
              <a:rPr lang="en-US" sz="2000" dirty="0">
                <a:latin typeface="Times New Roman" panose="02020603050405020304" pitchFamily="18" charset="0"/>
                <a:cs typeface="Times New Roman" panose="02020603050405020304" pitchFamily="18" charset="0"/>
              </a:rPr>
              <a:t>A topographic profile is a two-dimensional diagram that describes the landscape in vertical cross-section. Topographic profiles are often created from the contour information found on topographic maps. The simplest way to construct a topographic profile is to place a sheet of blank paper along a horizontal transect of interest. From the map, the elevation of the various contours is transferred on to the edge of the paper from one end of the transect to the other. Now on a sheet of graph paper use the </a:t>
            </a:r>
            <a:r>
              <a:rPr lang="en-US" sz="2000" b="1" dirty="0">
                <a:latin typeface="Times New Roman" panose="02020603050405020304" pitchFamily="18" charset="0"/>
                <a:cs typeface="Times New Roman" panose="02020603050405020304" pitchFamily="18" charset="0"/>
              </a:rPr>
              <a:t>x-axis</a:t>
            </a:r>
            <a:r>
              <a:rPr lang="en-US" sz="2000" dirty="0">
                <a:latin typeface="Times New Roman" panose="02020603050405020304" pitchFamily="18" charset="0"/>
                <a:cs typeface="Times New Roman" panose="02020603050405020304" pitchFamily="18" charset="0"/>
              </a:rPr>
              <a:t> to represent the horizontal distance covered by the transect. The y-axis is used to represent the vertical dimension and measures the change in elevation along the transect. Most people exaggerate the measure of elevation on the </a:t>
            </a:r>
            <a:r>
              <a:rPr lang="en-US" sz="2000" b="1" dirty="0">
                <a:latin typeface="Times New Roman" panose="02020603050405020304" pitchFamily="18" charset="0"/>
                <a:cs typeface="Times New Roman" panose="02020603050405020304" pitchFamily="18" charset="0"/>
              </a:rPr>
              <a:t>y-axis</a:t>
            </a:r>
            <a:r>
              <a:rPr lang="en-US" sz="2000" dirty="0">
                <a:latin typeface="Times New Roman" panose="02020603050405020304" pitchFamily="18" charset="0"/>
                <a:cs typeface="Times New Roman" panose="02020603050405020304" pitchFamily="18" charset="0"/>
              </a:rPr>
              <a:t> to make changes in relief stand out. Place the beginning of the transect as copied on the piece of paper at the intersect of the x and y-axis on the graph paper. The contour information on the paper's edge is now copied onto the piece of graph paper. Figure 2d-2 shows a topographic profile drawn from the information found on the transect A-B above.</a:t>
            </a:r>
          </a:p>
        </p:txBody>
      </p:sp>
    </p:spTree>
    <p:extLst>
      <p:ext uri="{BB962C8B-B14F-4D97-AF65-F5344CB8AC3E}">
        <p14:creationId xmlns:p14="http://schemas.microsoft.com/office/powerpoint/2010/main" val="173857480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61782" y="76200"/>
            <a:ext cx="8768720" cy="6096000"/>
          </a:xfrm>
          <a:prstGeom prst="rect">
            <a:avLst/>
          </a:prstGeom>
        </p:spPr>
      </p:pic>
    </p:spTree>
    <p:extLst>
      <p:ext uri="{BB962C8B-B14F-4D97-AF65-F5344CB8AC3E}">
        <p14:creationId xmlns:p14="http://schemas.microsoft.com/office/powerpoint/2010/main" val="361522467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933629"/>
            <a:ext cx="7371714" cy="3581400"/>
          </a:xfrm>
          <a:prstGeom prst="rect">
            <a:avLst/>
          </a:prstGeom>
        </p:spPr>
      </p:pic>
      <p:sp>
        <p:nvSpPr>
          <p:cNvPr id="6" name="TextBox 5"/>
          <p:cNvSpPr txBox="1"/>
          <p:nvPr/>
        </p:nvSpPr>
        <p:spPr>
          <a:xfrm>
            <a:off x="322556" y="2124164"/>
            <a:ext cx="1223412" cy="1231106"/>
          </a:xfrm>
          <a:prstGeom prst="rect">
            <a:avLst/>
          </a:prstGeom>
          <a:noFill/>
        </p:spPr>
        <p:txBody>
          <a:bodyPr wrap="none" rtlCol="0">
            <a:spAutoFit/>
          </a:bodyPr>
          <a:lstStyle/>
          <a:p>
            <a:r>
              <a:rPr lang="en-US" sz="2000" b="1" dirty="0" smtClean="0">
                <a:latin typeface="Times New Roman" panose="02020603050405020304" pitchFamily="18" charset="0"/>
                <a:cs typeface="Times New Roman" panose="02020603050405020304" pitchFamily="18" charset="0"/>
              </a:rPr>
              <a:t>Elevation</a:t>
            </a:r>
          </a:p>
          <a:p>
            <a:r>
              <a:rPr lang="en-US" b="1" dirty="0" smtClean="0">
                <a:latin typeface="Times New Roman" panose="02020603050405020304" pitchFamily="18" charset="0"/>
                <a:cs typeface="Times New Roman" panose="02020603050405020304" pitchFamily="18" charset="0"/>
              </a:rPr>
              <a:t>Meter</a:t>
            </a:r>
          </a:p>
          <a:p>
            <a:r>
              <a:rPr lang="en-US" b="1" dirty="0" smtClean="0">
                <a:latin typeface="Times New Roman" panose="02020603050405020304" pitchFamily="18" charset="0"/>
                <a:cs typeface="Times New Roman" panose="02020603050405020304" pitchFamily="18" charset="0"/>
              </a:rPr>
              <a:t>Above </a:t>
            </a:r>
          </a:p>
          <a:p>
            <a:r>
              <a:rPr lang="en-US" b="1" dirty="0" smtClean="0">
                <a:latin typeface="Times New Roman" panose="02020603050405020304" pitchFamily="18" charset="0"/>
                <a:cs typeface="Times New Roman" panose="02020603050405020304" pitchFamily="18" charset="0"/>
              </a:rPr>
              <a:t>Sea Level</a:t>
            </a:r>
            <a:endParaRPr lang="en-US"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3273734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3400" y="1143000"/>
            <a:ext cx="8001000" cy="2677656"/>
          </a:xfrm>
          <a:prstGeom prst="rect">
            <a:avLst/>
          </a:prstGeom>
        </p:spPr>
        <p:txBody>
          <a:bodyPr wrap="square">
            <a:spAutoFit/>
          </a:bodyPr>
          <a:lstStyle/>
          <a:p>
            <a:r>
              <a:rPr lang="en-US" sz="2800" dirty="0">
                <a:latin typeface="Times New Roman" panose="02020603050405020304" pitchFamily="18" charset="0"/>
                <a:cs typeface="Times New Roman" panose="02020603050405020304" pitchFamily="18" charset="0"/>
              </a:rPr>
              <a:t>A grid is a regular pattern of parallel lines intersecting at right angles and forming squares; it </a:t>
            </a:r>
            <a:r>
              <a:rPr lang="en-US" sz="2800" dirty="0" smtClean="0">
                <a:latin typeface="Times New Roman" panose="02020603050405020304" pitchFamily="18" charset="0"/>
                <a:cs typeface="Times New Roman" panose="02020603050405020304" pitchFamily="18" charset="0"/>
              </a:rPr>
              <a:t>is used </a:t>
            </a:r>
            <a:r>
              <a:rPr lang="en-US" sz="2800" dirty="0">
                <a:latin typeface="Times New Roman" panose="02020603050405020304" pitchFamily="18" charset="0"/>
                <a:cs typeface="Times New Roman" panose="02020603050405020304" pitchFamily="18" charset="0"/>
              </a:rPr>
              <a:t>to identify precise positions. To help you locate your position accurately on the surface </a:t>
            </a:r>
            <a:r>
              <a:rPr lang="en-US" sz="2800" dirty="0" smtClean="0">
                <a:latin typeface="Times New Roman" panose="02020603050405020304" pitchFamily="18" charset="0"/>
                <a:cs typeface="Times New Roman" panose="02020603050405020304" pitchFamily="18" charset="0"/>
              </a:rPr>
              <a:t>of the </a:t>
            </a:r>
            <a:r>
              <a:rPr lang="en-US" sz="2800" dirty="0">
                <a:latin typeface="Times New Roman" panose="02020603050405020304" pitchFamily="18" charset="0"/>
                <a:cs typeface="Times New Roman" panose="02020603050405020304" pitchFamily="18" charset="0"/>
              </a:rPr>
              <a:t>Earth (or map sheet</a:t>
            </a:r>
            <a:r>
              <a:rPr lang="en-US" sz="2800" dirty="0" smtClean="0">
                <a:latin typeface="Times New Roman" panose="02020603050405020304" pitchFamily="18" charset="0"/>
                <a:cs typeface="Times New Roman" panose="02020603050405020304" pitchFamily="18" charset="0"/>
              </a:rPr>
              <a:t>).</a:t>
            </a:r>
          </a:p>
          <a:p>
            <a:r>
              <a:rPr lang="en-US" sz="2800" dirty="0" smtClean="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p:txBody>
      </p:sp>
      <p:sp>
        <p:nvSpPr>
          <p:cNvPr id="5" name="Rectangle 4"/>
          <p:cNvSpPr/>
          <p:nvPr/>
        </p:nvSpPr>
        <p:spPr>
          <a:xfrm>
            <a:off x="536448" y="3709117"/>
            <a:ext cx="7845552" cy="461665"/>
          </a:xfrm>
          <a:prstGeom prst="rect">
            <a:avLst/>
          </a:prstGeom>
        </p:spPr>
        <p:txBody>
          <a:bodyPr wrap="square">
            <a:spAutoFit/>
          </a:bodyPr>
          <a:lstStyle/>
          <a:p>
            <a:r>
              <a:rPr lang="en-US" sz="2400" b="1" u="sng" dirty="0">
                <a:latin typeface="Times New Roman" panose="02020603050405020304" pitchFamily="18" charset="0"/>
                <a:cs typeface="Times New Roman" panose="02020603050405020304" pitchFamily="18" charset="0"/>
              </a:rPr>
              <a:t>T</a:t>
            </a:r>
            <a:r>
              <a:rPr lang="en-US" sz="2400" b="1" u="sng" dirty="0" smtClean="0">
                <a:latin typeface="Times New Roman" panose="02020603050405020304" pitchFamily="18" charset="0"/>
                <a:cs typeface="Times New Roman" panose="02020603050405020304" pitchFamily="18" charset="0"/>
              </a:rPr>
              <a:t>opographic </a:t>
            </a:r>
            <a:r>
              <a:rPr lang="en-US" sz="2400" b="1" u="sng" dirty="0">
                <a:latin typeface="Times New Roman" panose="02020603050405020304" pitchFamily="18" charset="0"/>
                <a:cs typeface="Times New Roman" panose="02020603050405020304" pitchFamily="18" charset="0"/>
              </a:rPr>
              <a:t>maps have two kinds of referencing systems:</a:t>
            </a:r>
          </a:p>
        </p:txBody>
      </p:sp>
      <p:sp>
        <p:nvSpPr>
          <p:cNvPr id="6" name="Rectangle 5"/>
          <p:cNvSpPr/>
          <p:nvPr/>
        </p:nvSpPr>
        <p:spPr>
          <a:xfrm>
            <a:off x="2895600" y="425826"/>
            <a:ext cx="2549096" cy="523220"/>
          </a:xfrm>
          <a:prstGeom prst="rect">
            <a:avLst/>
          </a:prstGeom>
        </p:spPr>
        <p:txBody>
          <a:bodyPr wrap="none">
            <a:spAutoFit/>
          </a:bodyPr>
          <a:lstStyle/>
          <a:p>
            <a:r>
              <a:rPr lang="en-US" sz="2800" b="1" u="sng" dirty="0">
                <a:latin typeface="Times New Roman" panose="02020603050405020304" pitchFamily="18" charset="0"/>
                <a:cs typeface="Times New Roman" panose="02020603050405020304" pitchFamily="18" charset="0"/>
              </a:rPr>
              <a:t>What is a grid?</a:t>
            </a:r>
          </a:p>
        </p:txBody>
      </p:sp>
      <p:sp>
        <p:nvSpPr>
          <p:cNvPr id="7" name="Rectangle 6"/>
          <p:cNvSpPr/>
          <p:nvPr/>
        </p:nvSpPr>
        <p:spPr>
          <a:xfrm>
            <a:off x="609600" y="4343400"/>
            <a:ext cx="7696200" cy="1569660"/>
          </a:xfrm>
          <a:prstGeom prst="rect">
            <a:avLst/>
          </a:prstGeom>
        </p:spPr>
        <p:txBody>
          <a:bodyPr wrap="square">
            <a:spAutoFit/>
          </a:bodyPr>
          <a:lstStyle/>
          <a:p>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Universal </a:t>
            </a:r>
            <a:r>
              <a:rPr lang="en-US" sz="2400" dirty="0">
                <a:latin typeface="Times New Roman" panose="02020603050405020304" pitchFamily="18" charset="0"/>
                <a:cs typeface="Times New Roman" panose="02020603050405020304" pitchFamily="18" charset="0"/>
              </a:rPr>
              <a:t>transverse </a:t>
            </a:r>
            <a:r>
              <a:rPr lang="en-US" sz="2400" dirty="0" err="1">
                <a:latin typeface="Times New Roman" panose="02020603050405020304" pitchFamily="18" charset="0"/>
                <a:cs typeface="Times New Roman" panose="02020603050405020304" pitchFamily="18" charset="0"/>
              </a:rPr>
              <a:t>mercator</a:t>
            </a:r>
            <a:r>
              <a:rPr lang="en-US" sz="2400" dirty="0">
                <a:latin typeface="Times New Roman" panose="02020603050405020304" pitchFamily="18" charset="0"/>
                <a:cs typeface="Times New Roman" panose="02020603050405020304" pitchFamily="18" charset="0"/>
              </a:rPr>
              <a:t> (UTM) projection (easting/northing</a:t>
            </a:r>
            <a:r>
              <a:rPr lang="en-US" sz="2400" dirty="0" smtClean="0">
                <a:latin typeface="Times New Roman" panose="02020603050405020304" pitchFamily="18" charset="0"/>
                <a:cs typeface="Times New Roman" panose="02020603050405020304" pitchFamily="18" charset="0"/>
              </a:rPr>
              <a:t>).</a:t>
            </a:r>
          </a:p>
          <a:p>
            <a:endParaRPr lang="en-US" sz="2400" dirty="0" smtClean="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 Geographic</a:t>
            </a:r>
            <a:r>
              <a:rPr lang="en-US" sz="2400" dirty="0">
                <a:latin typeface="Times New Roman" panose="02020603050405020304" pitchFamily="18" charset="0"/>
                <a:cs typeface="Times New Roman" panose="02020603050405020304" pitchFamily="18" charset="0"/>
              </a:rPr>
              <a:t>: degrees and minutes (longitude/latitude)</a:t>
            </a:r>
          </a:p>
        </p:txBody>
      </p:sp>
    </p:spTree>
    <p:extLst>
      <p:ext uri="{BB962C8B-B14F-4D97-AF65-F5344CB8AC3E}">
        <p14:creationId xmlns:p14="http://schemas.microsoft.com/office/powerpoint/2010/main" val="319092748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14400" y="533400"/>
            <a:ext cx="7640233" cy="584775"/>
          </a:xfrm>
          <a:prstGeom prst="rect">
            <a:avLst/>
          </a:prstGeom>
        </p:spPr>
        <p:txBody>
          <a:bodyPr wrap="none">
            <a:spAutoFit/>
          </a:bodyPr>
          <a:lstStyle/>
          <a:p>
            <a:r>
              <a:rPr lang="en-US" sz="3200" b="1" dirty="0">
                <a:latin typeface="Times New Roman" panose="02020603050405020304" pitchFamily="18" charset="0"/>
                <a:cs typeface="Times New Roman" panose="02020603050405020304" pitchFamily="18" charset="0"/>
              </a:rPr>
              <a:t>Geographic Coordinates and Metric Grids</a:t>
            </a:r>
          </a:p>
        </p:txBody>
      </p:sp>
      <p:sp>
        <p:nvSpPr>
          <p:cNvPr id="5" name="Rectangle 4"/>
          <p:cNvSpPr/>
          <p:nvPr/>
        </p:nvSpPr>
        <p:spPr>
          <a:xfrm>
            <a:off x="990600" y="2362200"/>
            <a:ext cx="7086600" cy="1384995"/>
          </a:xfrm>
          <a:prstGeom prst="rect">
            <a:avLst/>
          </a:prstGeom>
        </p:spPr>
        <p:txBody>
          <a:bodyPr wrap="square">
            <a:spAutoFit/>
          </a:bodyPr>
          <a:lstStyle/>
          <a:p>
            <a:r>
              <a:rPr lang="en-US" sz="2800" dirty="0">
                <a:latin typeface="Times New Roman" panose="02020603050405020304" pitchFamily="18" charset="0"/>
                <a:cs typeface="Times New Roman" panose="02020603050405020304" pitchFamily="18" charset="0"/>
              </a:rPr>
              <a:t>Geographic coordinates represent the lines of latitude and longitude </a:t>
            </a:r>
            <a:r>
              <a:rPr lang="en-US" sz="2800" dirty="0" smtClean="0">
                <a:latin typeface="Times New Roman" panose="02020603050405020304" pitchFamily="18" charset="0"/>
                <a:cs typeface="Times New Roman" panose="02020603050405020304" pitchFamily="18" charset="0"/>
              </a:rPr>
              <a:t>which sub-divide </a:t>
            </a:r>
            <a:r>
              <a:rPr lang="en-US" sz="2800" dirty="0">
                <a:latin typeface="Times New Roman" panose="02020603050405020304" pitchFamily="18" charset="0"/>
                <a:cs typeface="Times New Roman" panose="02020603050405020304" pitchFamily="18" charset="0"/>
              </a:rPr>
              <a:t>the terrestrial globe</a:t>
            </a:r>
            <a:r>
              <a:rPr lang="en-US" sz="2800" dirty="0" smtClean="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p:txBody>
      </p:sp>
      <p:sp>
        <p:nvSpPr>
          <p:cNvPr id="6" name="Rectangle 5"/>
          <p:cNvSpPr/>
          <p:nvPr/>
        </p:nvSpPr>
        <p:spPr>
          <a:xfrm>
            <a:off x="838200" y="1447800"/>
            <a:ext cx="4352474" cy="523220"/>
          </a:xfrm>
          <a:prstGeom prst="rect">
            <a:avLst/>
          </a:prstGeom>
        </p:spPr>
        <p:txBody>
          <a:bodyPr wrap="none">
            <a:spAutoFit/>
          </a:bodyPr>
          <a:lstStyle/>
          <a:p>
            <a:r>
              <a:rPr lang="en-US" sz="2800" b="1" u="sng" dirty="0" smtClean="0">
                <a:latin typeface="Times New Roman" panose="02020603050405020304" pitchFamily="18" charset="0"/>
                <a:cs typeface="Times New Roman" panose="02020603050405020304" pitchFamily="18" charset="0"/>
              </a:rPr>
              <a:t>(1) Geographic </a:t>
            </a:r>
            <a:r>
              <a:rPr lang="en-US" sz="2800" b="1" u="sng" dirty="0">
                <a:latin typeface="Times New Roman" panose="02020603050405020304" pitchFamily="18" charset="0"/>
                <a:cs typeface="Times New Roman" panose="02020603050405020304" pitchFamily="18" charset="0"/>
              </a:rPr>
              <a:t>coordinates</a:t>
            </a:r>
          </a:p>
        </p:txBody>
      </p:sp>
      <p:sp>
        <p:nvSpPr>
          <p:cNvPr id="2" name="Rectangle 1"/>
          <p:cNvSpPr/>
          <p:nvPr/>
        </p:nvSpPr>
        <p:spPr>
          <a:xfrm>
            <a:off x="832104" y="4191000"/>
            <a:ext cx="4397358" cy="369332"/>
          </a:xfrm>
          <a:prstGeom prst="rect">
            <a:avLst/>
          </a:prstGeom>
        </p:spPr>
        <p:txBody>
          <a:bodyPr wrap="none">
            <a:spAutoFit/>
          </a:bodyPr>
          <a:lstStyle/>
          <a:p>
            <a:r>
              <a:rPr lang="en-US" b="1" dirty="0">
                <a:latin typeface="Times New Roman" panose="02020603050405020304" pitchFamily="18" charset="0"/>
                <a:cs typeface="Times New Roman" panose="02020603050405020304" pitchFamily="18" charset="0"/>
              </a:rPr>
              <a:t>How do you write geographic coordinates?</a:t>
            </a:r>
          </a:p>
        </p:txBody>
      </p:sp>
      <p:sp>
        <p:nvSpPr>
          <p:cNvPr id="3" name="Rectangle 2"/>
          <p:cNvSpPr/>
          <p:nvPr/>
        </p:nvSpPr>
        <p:spPr>
          <a:xfrm>
            <a:off x="832104" y="5004137"/>
            <a:ext cx="6483096" cy="646331"/>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degrees minutes seconds : 40° 26′ 46″ N </a:t>
            </a:r>
            <a:endParaRPr lang="en-US" dirty="0" smtClean="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                                         79</a:t>
            </a:r>
            <a:r>
              <a:rPr lang="en-US" dirty="0">
                <a:latin typeface="Times New Roman" panose="02020603050405020304" pitchFamily="18" charset="0"/>
                <a:cs typeface="Times New Roman" panose="02020603050405020304" pitchFamily="18" charset="0"/>
              </a:rPr>
              <a:t>° 58′ 56″ W.</a:t>
            </a:r>
          </a:p>
        </p:txBody>
      </p:sp>
    </p:spTree>
    <p:extLst>
      <p:ext uri="{BB962C8B-B14F-4D97-AF65-F5344CB8AC3E}">
        <p14:creationId xmlns:p14="http://schemas.microsoft.com/office/powerpoint/2010/main" val="280328915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81000" y="533400"/>
            <a:ext cx="8001000" cy="5570756"/>
          </a:xfrm>
          <a:prstGeom prst="rect">
            <a:avLst/>
          </a:prstGeom>
        </p:spPr>
        <p:txBody>
          <a:bodyPr wrap="square">
            <a:spAutoFit/>
          </a:bodyPr>
          <a:lstStyle/>
          <a:p>
            <a:r>
              <a:rPr lang="en-US" sz="2800" b="1" u="sng" dirty="0">
                <a:latin typeface="Times New Roman" panose="02020603050405020304" pitchFamily="18" charset="0"/>
                <a:cs typeface="Times New Roman" panose="02020603050405020304" pitchFamily="18" charset="0"/>
              </a:rPr>
              <a:t>Latitude, Longitude and Coordinate System </a:t>
            </a:r>
            <a:r>
              <a:rPr lang="en-US" sz="2800" b="1" u="sng" dirty="0" smtClean="0">
                <a:latin typeface="Times New Roman" panose="02020603050405020304" pitchFamily="18" charset="0"/>
                <a:cs typeface="Times New Roman" panose="02020603050405020304" pitchFamily="18" charset="0"/>
              </a:rPr>
              <a:t>Grids</a:t>
            </a:r>
          </a:p>
          <a:p>
            <a:endParaRPr lang="en-US" sz="2800" b="1" u="sng" dirty="0">
              <a:latin typeface="Times New Roman" panose="02020603050405020304" pitchFamily="18" charset="0"/>
              <a:cs typeface="Times New Roman" panose="02020603050405020304" pitchFamily="18" charset="0"/>
            </a:endParaRPr>
          </a:p>
          <a:p>
            <a:endParaRPr lang="en-US" sz="2800" b="1" u="sng" dirty="0">
              <a:latin typeface="Times New Roman" panose="02020603050405020304" pitchFamily="18" charset="0"/>
              <a:cs typeface="Times New Roman" panose="02020603050405020304" pitchFamily="18" charset="0"/>
            </a:endParaRPr>
          </a:p>
          <a:p>
            <a:r>
              <a:rPr lang="en-US" sz="2800" b="1" u="sng" dirty="0">
                <a:latin typeface="Times New Roman" panose="02020603050405020304" pitchFamily="18" charset="0"/>
                <a:cs typeface="Times New Roman" panose="02020603050405020304" pitchFamily="18" charset="0"/>
              </a:rPr>
              <a:t>Latitude :</a:t>
            </a:r>
          </a:p>
          <a:p>
            <a:r>
              <a:rPr lang="en-US" sz="2400" dirty="0">
                <a:latin typeface="Times New Roman" panose="02020603050405020304" pitchFamily="18" charset="0"/>
                <a:cs typeface="Times New Roman" panose="02020603050405020304" pitchFamily="18" charset="0"/>
              </a:rPr>
              <a:t>Lines run east-west and are parallel to each other, latitude values (Y-values) range between -90 and +90 degrees</a:t>
            </a:r>
            <a:r>
              <a:rPr lang="en-US" sz="2400" dirty="0" smtClean="0">
                <a:latin typeface="Times New Roman" panose="02020603050405020304" pitchFamily="18" charset="0"/>
                <a:cs typeface="Times New Roman" panose="02020603050405020304" pitchFamily="18" charset="0"/>
              </a:rPr>
              <a:t>.</a:t>
            </a:r>
          </a:p>
          <a:p>
            <a:endParaRPr lang="en-US" sz="2400" dirty="0">
              <a:latin typeface="Times New Roman" panose="02020603050405020304" pitchFamily="18" charset="0"/>
              <a:cs typeface="Times New Roman" panose="02020603050405020304" pitchFamily="18" charset="0"/>
            </a:endParaRPr>
          </a:p>
          <a:p>
            <a:r>
              <a:rPr lang="en-US" sz="2800" b="1" u="sng" dirty="0">
                <a:latin typeface="Times New Roman" panose="02020603050405020304" pitchFamily="18" charset="0"/>
                <a:cs typeface="Times New Roman" panose="02020603050405020304" pitchFamily="18" charset="0"/>
              </a:rPr>
              <a:t>Longitude :</a:t>
            </a:r>
          </a:p>
          <a:p>
            <a:r>
              <a:rPr lang="en-US" sz="2400" dirty="0">
                <a:latin typeface="Times New Roman" panose="02020603050405020304" pitchFamily="18" charset="0"/>
                <a:cs typeface="Times New Roman" panose="02020603050405020304" pitchFamily="18" charset="0"/>
              </a:rPr>
              <a:t>Lines run north-south. And its X-coordinates are between -180 and +180 degrees</a:t>
            </a:r>
            <a:r>
              <a:rPr lang="en-US" sz="2400" dirty="0" smtClean="0">
                <a:latin typeface="Times New Roman" panose="02020603050405020304" pitchFamily="18" charset="0"/>
                <a:cs typeface="Times New Roman" panose="02020603050405020304" pitchFamily="18" charset="0"/>
              </a:rPr>
              <a:t>.</a:t>
            </a:r>
          </a:p>
          <a:p>
            <a:endParaRPr lang="en-US" sz="2400" dirty="0">
              <a:latin typeface="Times New Roman" panose="02020603050405020304" pitchFamily="18" charset="0"/>
              <a:cs typeface="Times New Roman" panose="02020603050405020304" pitchFamily="18" charset="0"/>
            </a:endParaRPr>
          </a:p>
          <a:p>
            <a:r>
              <a:rPr lang="en-US" sz="2400" b="1" u="sng" dirty="0">
                <a:latin typeface="Times New Roman" panose="02020603050405020304" pitchFamily="18" charset="0"/>
                <a:cs typeface="Times New Roman" panose="02020603050405020304" pitchFamily="18" charset="0"/>
              </a:rPr>
              <a:t>Prime meridian:</a:t>
            </a:r>
          </a:p>
          <a:p>
            <a:r>
              <a:rPr lang="en-US" sz="2400" dirty="0" smtClean="0">
                <a:latin typeface="Times New Roman" panose="02020603050405020304" pitchFamily="18" charset="0"/>
                <a:cs typeface="Times New Roman" panose="02020603050405020304" pitchFamily="18" charset="0"/>
              </a:rPr>
              <a:t>is </a:t>
            </a:r>
            <a:r>
              <a:rPr lang="en-US" sz="2400" dirty="0">
                <a:latin typeface="Times New Roman" panose="02020603050405020304" pitchFamily="18" charset="0"/>
                <a:cs typeface="Times New Roman" panose="02020603050405020304" pitchFamily="18" charset="0"/>
              </a:rPr>
              <a:t>the 0° line of longitude from which we measure 180° to the west and 180° to the east.</a:t>
            </a:r>
          </a:p>
        </p:txBody>
      </p:sp>
    </p:spTree>
    <p:extLst>
      <p:ext uri="{BB962C8B-B14F-4D97-AF65-F5344CB8AC3E}">
        <p14:creationId xmlns:p14="http://schemas.microsoft.com/office/powerpoint/2010/main" val="12428093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390158" y="152400"/>
            <a:ext cx="6171658" cy="762000"/>
          </a:xfrm>
          <a:prstGeom prst="rect">
            <a:avLst/>
          </a:prstGeom>
        </p:spPr>
      </p:pic>
      <p:sp>
        <p:nvSpPr>
          <p:cNvPr id="5" name="Rectangle 4"/>
          <p:cNvSpPr/>
          <p:nvPr/>
        </p:nvSpPr>
        <p:spPr>
          <a:xfrm>
            <a:off x="990600" y="914400"/>
            <a:ext cx="7720204" cy="5262979"/>
          </a:xfrm>
          <a:prstGeom prst="rect">
            <a:avLst/>
          </a:prstGeom>
        </p:spPr>
        <p:txBody>
          <a:bodyPr wrap="square">
            <a:spAutoFit/>
          </a:bodyPr>
          <a:lstStyle/>
          <a:p>
            <a:r>
              <a:rPr lang="en-US" sz="2400" b="1" dirty="0">
                <a:latin typeface="Times New Roman" panose="02020603050405020304" pitchFamily="18" charset="0"/>
                <a:cs typeface="Times New Roman" panose="02020603050405020304" pitchFamily="18" charset="0"/>
              </a:rPr>
              <a:t>d) Engineering Survey</a:t>
            </a:r>
          </a:p>
          <a:p>
            <a:r>
              <a:rPr lang="en-US" sz="2400" dirty="0">
                <a:latin typeface="Times New Roman" panose="02020603050405020304" pitchFamily="18" charset="0"/>
                <a:cs typeface="Times New Roman" panose="02020603050405020304" pitchFamily="18" charset="0"/>
              </a:rPr>
              <a:t>This type of survey is undertaken whenever sufficient data is to be collected for the purpose of planning and designing engineering works such as roads, bridges and reservoirs.</a:t>
            </a:r>
          </a:p>
          <a:p>
            <a:endParaRPr lang="en-US" sz="2400" b="1" dirty="0">
              <a:latin typeface="Times New Roman" panose="02020603050405020304" pitchFamily="18" charset="0"/>
              <a:cs typeface="Times New Roman" panose="02020603050405020304" pitchFamily="18" charset="0"/>
            </a:endParaRPr>
          </a:p>
          <a:p>
            <a:r>
              <a:rPr lang="en-US" sz="2400" b="1" dirty="0">
                <a:latin typeface="Times New Roman" panose="02020603050405020304" pitchFamily="18" charset="0"/>
                <a:cs typeface="Times New Roman" panose="02020603050405020304" pitchFamily="18" charset="0"/>
              </a:rPr>
              <a:t>e) Archeological Survey</a:t>
            </a:r>
          </a:p>
          <a:p>
            <a:r>
              <a:rPr lang="en-US" sz="2400" dirty="0">
                <a:latin typeface="Times New Roman" panose="02020603050405020304" pitchFamily="18" charset="0"/>
                <a:cs typeface="Times New Roman" panose="02020603050405020304" pitchFamily="18" charset="0"/>
              </a:rPr>
              <a:t>This type of survey is carried out to gather information about sites that are important from archeological considerations and for unearthing relics of antiquity.</a:t>
            </a:r>
          </a:p>
          <a:p>
            <a:endParaRPr lang="en-US" sz="2400" dirty="0">
              <a:latin typeface="Times New Roman" panose="02020603050405020304" pitchFamily="18" charset="0"/>
              <a:cs typeface="Times New Roman" panose="02020603050405020304" pitchFamily="18" charset="0"/>
            </a:endParaRPr>
          </a:p>
          <a:p>
            <a:r>
              <a:rPr lang="en-US" sz="2400" b="1" dirty="0">
                <a:latin typeface="Times New Roman" panose="02020603050405020304" pitchFamily="18" charset="0"/>
                <a:cs typeface="Times New Roman" panose="02020603050405020304" pitchFamily="18" charset="0"/>
              </a:rPr>
              <a:t>f) Photographic Survey</a:t>
            </a:r>
          </a:p>
          <a:p>
            <a:r>
              <a:rPr lang="en-US" sz="2400" dirty="0">
                <a:latin typeface="Times New Roman" panose="02020603050405020304" pitchFamily="18" charset="0"/>
                <a:cs typeface="Times New Roman" panose="02020603050405020304" pitchFamily="18" charset="0"/>
              </a:rPr>
              <a:t>In this type of survey, information is collected by taking photographs from selected points using a camera.</a:t>
            </a:r>
          </a:p>
          <a:p>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0630082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1336" y="0"/>
            <a:ext cx="9165336" cy="7010400"/>
          </a:xfrm>
          <a:prstGeom prst="rect">
            <a:avLst/>
          </a:prstGeom>
        </p:spPr>
      </p:pic>
    </p:spTree>
    <p:extLst>
      <p:ext uri="{BB962C8B-B14F-4D97-AF65-F5344CB8AC3E}">
        <p14:creationId xmlns:p14="http://schemas.microsoft.com/office/powerpoint/2010/main" val="187138733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14400" y="533400"/>
            <a:ext cx="4227439" cy="584775"/>
          </a:xfrm>
          <a:prstGeom prst="rect">
            <a:avLst/>
          </a:prstGeom>
        </p:spPr>
        <p:txBody>
          <a:bodyPr wrap="none">
            <a:spAutoFit/>
          </a:bodyPr>
          <a:lstStyle/>
          <a:p>
            <a:r>
              <a:rPr lang="en-US" sz="3200" b="1" u="sng" dirty="0" smtClean="0">
                <a:latin typeface="Times New Roman" panose="02020603050405020304" pitchFamily="18" charset="0"/>
                <a:cs typeface="Times New Roman" panose="02020603050405020304" pitchFamily="18" charset="0"/>
              </a:rPr>
              <a:t> (2) </a:t>
            </a:r>
            <a:r>
              <a:rPr lang="en-US" sz="2800" b="1" u="sng" dirty="0" smtClean="0">
                <a:latin typeface="Times New Roman" panose="02020603050405020304" pitchFamily="18" charset="0"/>
                <a:cs typeface="Times New Roman" panose="02020603050405020304" pitchFamily="18" charset="0"/>
              </a:rPr>
              <a:t>Metric</a:t>
            </a:r>
            <a:r>
              <a:rPr lang="en-US" sz="3200" b="1" u="sng" dirty="0" smtClean="0">
                <a:latin typeface="Times New Roman" panose="02020603050405020304" pitchFamily="18" charset="0"/>
                <a:cs typeface="Times New Roman" panose="02020603050405020304" pitchFamily="18" charset="0"/>
              </a:rPr>
              <a:t> grids (UTM)</a:t>
            </a:r>
            <a:endParaRPr lang="en-US" sz="3200" b="1" u="sng" dirty="0">
              <a:latin typeface="Times New Roman" panose="02020603050405020304" pitchFamily="18" charset="0"/>
              <a:cs typeface="Times New Roman" panose="02020603050405020304" pitchFamily="18" charset="0"/>
            </a:endParaRPr>
          </a:p>
        </p:txBody>
      </p:sp>
      <p:sp>
        <p:nvSpPr>
          <p:cNvPr id="3" name="Rectangle 2"/>
          <p:cNvSpPr/>
          <p:nvPr/>
        </p:nvSpPr>
        <p:spPr>
          <a:xfrm>
            <a:off x="685800" y="1676400"/>
            <a:ext cx="7620000" cy="2308324"/>
          </a:xfrm>
          <a:prstGeom prst="rect">
            <a:avLst/>
          </a:prstGeom>
        </p:spPr>
        <p:txBody>
          <a:bodyPr wrap="square">
            <a:spAutoFit/>
          </a:bodyPr>
          <a:lstStyle/>
          <a:p>
            <a:r>
              <a:rPr lang="en-US" sz="2400" dirty="0">
                <a:latin typeface="Times New Roman" panose="02020603050405020304" pitchFamily="18" charset="0"/>
                <a:cs typeface="Times New Roman" panose="02020603050405020304" pitchFamily="18" charset="0"/>
              </a:rPr>
              <a:t>The UTM (Universal Transverse Mercator) system is a system of coordinates that describes position on a map. GPS receivers can display locations in UTM coordinates. Most maps, </a:t>
            </a:r>
            <a:r>
              <a:rPr lang="en-US" sz="2400" dirty="0" smtClean="0">
                <a:latin typeface="Times New Roman" panose="02020603050405020304" pitchFamily="18" charset="0"/>
                <a:cs typeface="Times New Roman" panose="02020603050405020304" pitchFamily="18" charset="0"/>
              </a:rPr>
              <a:t>display </a:t>
            </a:r>
            <a:r>
              <a:rPr lang="en-US" sz="2400" dirty="0">
                <a:latin typeface="Times New Roman" panose="02020603050405020304" pitchFamily="18" charset="0"/>
                <a:cs typeface="Times New Roman" panose="02020603050405020304" pitchFamily="18" charset="0"/>
              </a:rPr>
              <a:t>UTM coordinates</a:t>
            </a: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It can </a:t>
            </a:r>
            <a:r>
              <a:rPr lang="en-US" sz="2400" dirty="0">
                <a:latin typeface="Times New Roman" panose="02020603050405020304" pitchFamily="18" charset="0"/>
                <a:cs typeface="Times New Roman" panose="02020603050405020304" pitchFamily="18" charset="0"/>
              </a:rPr>
              <a:t>be determined on the map by using the </a:t>
            </a:r>
            <a:r>
              <a:rPr lang="en-US" sz="2400" dirty="0" smtClean="0">
                <a:latin typeface="Times New Roman" panose="02020603050405020304" pitchFamily="18" charset="0"/>
                <a:cs typeface="Times New Roman" panose="02020603050405020304" pitchFamily="18" charset="0"/>
              </a:rPr>
              <a:t>Easting </a:t>
            </a:r>
            <a:r>
              <a:rPr lang="en-US" sz="2400" dirty="0">
                <a:latin typeface="Times New Roman" panose="02020603050405020304" pitchFamily="18" charset="0"/>
                <a:cs typeface="Times New Roman" panose="02020603050405020304" pitchFamily="18" charset="0"/>
              </a:rPr>
              <a:t>and </a:t>
            </a:r>
            <a:r>
              <a:rPr lang="en-US" sz="2400" dirty="0" smtClean="0">
                <a:latin typeface="Times New Roman" panose="02020603050405020304" pitchFamily="18" charset="0"/>
                <a:cs typeface="Times New Roman" panose="02020603050405020304" pitchFamily="18" charset="0"/>
              </a:rPr>
              <a:t>Northing </a:t>
            </a:r>
            <a:r>
              <a:rPr lang="en-US" sz="2400" dirty="0">
                <a:latin typeface="Times New Roman" panose="02020603050405020304" pitchFamily="18" charset="0"/>
                <a:cs typeface="Times New Roman" panose="02020603050405020304" pitchFamily="18" charset="0"/>
              </a:rPr>
              <a:t>placed along the edges of the map. </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1707993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457200"/>
            <a:ext cx="7772400" cy="3539430"/>
          </a:xfrm>
          <a:prstGeom prst="rect">
            <a:avLst/>
          </a:prstGeom>
        </p:spPr>
        <p:txBody>
          <a:bodyPr wrap="square">
            <a:spAutoFit/>
          </a:bodyPr>
          <a:lstStyle/>
          <a:p>
            <a:r>
              <a:rPr lang="en-US" sz="2800" b="1" u="sng" dirty="0">
                <a:latin typeface="Times New Roman" panose="02020603050405020304" pitchFamily="18" charset="0"/>
                <a:cs typeface="Times New Roman" panose="02020603050405020304" pitchFamily="18" charset="0"/>
              </a:rPr>
              <a:t>How can I find or express a location on a map</a:t>
            </a:r>
            <a:r>
              <a:rPr lang="en-US" sz="2800" b="1" u="sng" dirty="0" smtClean="0">
                <a:latin typeface="Times New Roman" panose="02020603050405020304" pitchFamily="18" charset="0"/>
                <a:cs typeface="Times New Roman" panose="02020603050405020304" pitchFamily="18" charset="0"/>
              </a:rPr>
              <a:t>?</a:t>
            </a:r>
          </a:p>
          <a:p>
            <a:endParaRPr lang="en-US" sz="2800" b="1" u="sng"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You can find or express a location on a map by </a:t>
            </a:r>
            <a:r>
              <a:rPr lang="en-US" sz="2400" dirty="0" smtClean="0">
                <a:latin typeface="Times New Roman" panose="02020603050405020304" pitchFamily="18" charset="0"/>
                <a:cs typeface="Times New Roman" panose="02020603050405020304" pitchFamily="18" charset="0"/>
              </a:rPr>
              <a:t>using:</a:t>
            </a:r>
          </a:p>
          <a:p>
            <a:endParaRPr lang="en-US" sz="2400" dirty="0" smtClean="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 * Geographic </a:t>
            </a:r>
            <a:r>
              <a:rPr lang="en-US" sz="2400" dirty="0">
                <a:latin typeface="Times New Roman" panose="02020603050405020304" pitchFamily="18" charset="0"/>
                <a:cs typeface="Times New Roman" panose="02020603050405020304" pitchFamily="18" charset="0"/>
              </a:rPr>
              <a:t>coordinates (longitude, latitude) </a:t>
            </a:r>
            <a:endParaRPr lang="en-US" sz="2400" dirty="0" smtClean="0">
              <a:latin typeface="Times New Roman" panose="02020603050405020304" pitchFamily="18" charset="0"/>
              <a:cs typeface="Times New Roman" panose="02020603050405020304" pitchFamily="18" charset="0"/>
            </a:endParaRPr>
          </a:p>
          <a:p>
            <a:endParaRPr lang="en-US" sz="2400" dirty="0" smtClean="0">
              <a:latin typeface="Times New Roman" panose="02020603050405020304" pitchFamily="18" charset="0"/>
              <a:cs typeface="Times New Roman" panose="02020603050405020304" pitchFamily="18" charset="0"/>
            </a:endParaRPr>
          </a:p>
          <a:p>
            <a:pPr algn="ctr"/>
            <a:r>
              <a:rPr lang="en-US" sz="2400" dirty="0" smtClean="0">
                <a:latin typeface="Times New Roman" panose="02020603050405020304" pitchFamily="18" charset="0"/>
                <a:cs typeface="Times New Roman" panose="02020603050405020304" pitchFamily="18" charset="0"/>
              </a:rPr>
              <a:t>or by</a:t>
            </a:r>
          </a:p>
          <a:p>
            <a:pPr algn="ctr"/>
            <a:endParaRPr lang="en-US" sz="2400" dirty="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 using </a:t>
            </a:r>
            <a:r>
              <a:rPr lang="en-US" sz="2400" dirty="0">
                <a:latin typeface="Times New Roman" panose="02020603050405020304" pitchFamily="18" charset="0"/>
                <a:cs typeface="Times New Roman" panose="02020603050405020304" pitchFamily="18" charset="0"/>
              </a:rPr>
              <a:t>UTM grid coordinates (easting, northing). </a:t>
            </a:r>
          </a:p>
        </p:txBody>
      </p:sp>
    </p:spTree>
    <p:extLst>
      <p:ext uri="{BB962C8B-B14F-4D97-AF65-F5344CB8AC3E}">
        <p14:creationId xmlns:p14="http://schemas.microsoft.com/office/powerpoint/2010/main" val="332926527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5800" y="1582341"/>
            <a:ext cx="8305800" cy="3970318"/>
          </a:xfrm>
          <a:prstGeom prst="rect">
            <a:avLst/>
          </a:prstGeom>
        </p:spPr>
        <p:txBody>
          <a:bodyPr wrap="square">
            <a:spAutoFit/>
          </a:bodyPr>
          <a:lstStyle/>
          <a:p>
            <a:r>
              <a:rPr lang="en-US" sz="2800" dirty="0" smtClean="0">
                <a:latin typeface="Times New Roman" panose="02020603050405020304" pitchFamily="18" charset="0"/>
                <a:cs typeface="Times New Roman" panose="02020603050405020304" pitchFamily="18" charset="0"/>
              </a:rPr>
              <a:t>1) Geographic </a:t>
            </a:r>
            <a:r>
              <a:rPr lang="en-US" sz="2800" dirty="0">
                <a:latin typeface="Times New Roman" panose="02020603050405020304" pitchFamily="18" charset="0"/>
                <a:cs typeface="Times New Roman" panose="02020603050405020304" pitchFamily="18" charset="0"/>
              </a:rPr>
              <a:t>coordinates are expressed in degrees, minutes and seconds and can be determined on the map by using the longitude and latitude placed along the edges of the map. Latitudes are placed along the east and west edges of the map and longitudes are placed along the north and south edges of the map. The longitude and latitude of your location can be determined by projecting your location to the map edges and then by reading the corresponding latitude and longitude values.</a:t>
            </a:r>
          </a:p>
        </p:txBody>
      </p:sp>
      <p:sp>
        <p:nvSpPr>
          <p:cNvPr id="5" name="Rectangle 4"/>
          <p:cNvSpPr/>
          <p:nvPr/>
        </p:nvSpPr>
        <p:spPr>
          <a:xfrm>
            <a:off x="1219200" y="609600"/>
            <a:ext cx="7543800" cy="523220"/>
          </a:xfrm>
          <a:prstGeom prst="rect">
            <a:avLst/>
          </a:prstGeom>
        </p:spPr>
        <p:txBody>
          <a:bodyPr wrap="square">
            <a:spAutoFit/>
          </a:bodyPr>
          <a:lstStyle/>
          <a:p>
            <a:r>
              <a:rPr lang="en-US" sz="2800" b="1" dirty="0">
                <a:latin typeface="Times New Roman" panose="02020603050405020304" pitchFamily="18" charset="0"/>
                <a:cs typeface="Times New Roman" panose="02020603050405020304" pitchFamily="18" charset="0"/>
              </a:rPr>
              <a:t>How can I find or express a location on a map?</a:t>
            </a:r>
          </a:p>
        </p:txBody>
      </p:sp>
    </p:spTree>
    <p:extLst>
      <p:ext uri="{BB962C8B-B14F-4D97-AF65-F5344CB8AC3E}">
        <p14:creationId xmlns:p14="http://schemas.microsoft.com/office/powerpoint/2010/main" val="401476059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85800" y="609600"/>
            <a:ext cx="7669433" cy="749873"/>
          </a:xfrm>
          <a:prstGeom prst="rect">
            <a:avLst/>
          </a:prstGeom>
        </p:spPr>
      </p:pic>
      <p:sp>
        <p:nvSpPr>
          <p:cNvPr id="5" name="Rectangle 4"/>
          <p:cNvSpPr/>
          <p:nvPr/>
        </p:nvSpPr>
        <p:spPr>
          <a:xfrm>
            <a:off x="914400" y="1166843"/>
            <a:ext cx="7772400" cy="4154984"/>
          </a:xfrm>
          <a:prstGeom prst="rect">
            <a:avLst/>
          </a:prstGeom>
        </p:spPr>
        <p:txBody>
          <a:bodyPr wrap="square">
            <a:spAutoFit/>
          </a:bodyPr>
          <a:lstStyle/>
          <a:p>
            <a:r>
              <a:rPr lang="en-US" sz="2400" dirty="0" smtClean="0">
                <a:latin typeface="Times New Roman" panose="02020603050405020304" pitchFamily="18" charset="0"/>
                <a:cs typeface="Times New Roman" panose="02020603050405020304" pitchFamily="18" charset="0"/>
              </a:rPr>
              <a:t>2)UTM </a:t>
            </a:r>
            <a:r>
              <a:rPr lang="en-US" sz="2400" dirty="0">
                <a:latin typeface="Times New Roman" panose="02020603050405020304" pitchFamily="18" charset="0"/>
                <a:cs typeface="Times New Roman" panose="02020603050405020304" pitchFamily="18" charset="0"/>
              </a:rPr>
              <a:t>grid coordinates are expressed in </a:t>
            </a:r>
            <a:r>
              <a:rPr lang="en-US" sz="2400" dirty="0" err="1">
                <a:latin typeface="Times New Roman" panose="02020603050405020304" pitchFamily="18" charset="0"/>
                <a:cs typeface="Times New Roman" panose="02020603050405020304" pitchFamily="18" charset="0"/>
              </a:rPr>
              <a:t>metres</a:t>
            </a:r>
            <a:r>
              <a:rPr lang="en-US" sz="2400" dirty="0">
                <a:latin typeface="Times New Roman" panose="02020603050405020304" pitchFamily="18" charset="0"/>
                <a:cs typeface="Times New Roman" panose="02020603050405020304" pitchFamily="18" charset="0"/>
              </a:rPr>
              <a:t> and can be determined on the map by using the UTM grid lines. </a:t>
            </a:r>
            <a:r>
              <a:rPr lang="en-US" sz="2400" dirty="0" smtClean="0">
                <a:latin typeface="Times New Roman" panose="02020603050405020304" pitchFamily="18" charset="0"/>
                <a:cs typeface="Times New Roman" panose="02020603050405020304" pitchFamily="18" charset="0"/>
              </a:rPr>
              <a:t>These grid lines are equally spaced horizontal and vertical lines over the entire map. The </a:t>
            </a:r>
            <a:r>
              <a:rPr lang="en-US" sz="2400" dirty="0">
                <a:latin typeface="Times New Roman" panose="02020603050405020304" pitchFamily="18" charset="0"/>
                <a:cs typeface="Times New Roman" panose="02020603050405020304" pitchFamily="18" charset="0"/>
              </a:rPr>
              <a:t>coordinate value for each grid line can be found along the edge of the map. </a:t>
            </a:r>
            <a:r>
              <a:rPr lang="en-US" sz="2400" u="sng" dirty="0">
                <a:latin typeface="Times New Roman" panose="02020603050405020304" pitchFamily="18" charset="0"/>
                <a:cs typeface="Times New Roman" panose="02020603050405020304" pitchFamily="18" charset="0"/>
              </a:rPr>
              <a:t>Northing</a:t>
            </a:r>
            <a:r>
              <a:rPr lang="en-US" sz="2400" dirty="0">
                <a:latin typeface="Times New Roman" panose="02020603050405020304" pitchFamily="18" charset="0"/>
                <a:cs typeface="Times New Roman" panose="02020603050405020304" pitchFamily="18" charset="0"/>
              </a:rPr>
              <a:t> values can be read along the east or west edges of the map and </a:t>
            </a:r>
            <a:r>
              <a:rPr lang="en-US" sz="2400" u="sng" dirty="0" smtClean="0">
                <a:latin typeface="Times New Roman" panose="02020603050405020304" pitchFamily="18" charset="0"/>
                <a:cs typeface="Times New Roman" panose="02020603050405020304" pitchFamily="18" charset="0"/>
              </a:rPr>
              <a:t>Easting</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values can be read along the north or south edges of the map. The easting and northing of your location can be determined by projecting your location to the nearest horizontal and vertical grid lines and then reading the corresponding easting and northing values.</a:t>
            </a:r>
          </a:p>
        </p:txBody>
      </p:sp>
    </p:spTree>
    <p:extLst>
      <p:ext uri="{BB962C8B-B14F-4D97-AF65-F5344CB8AC3E}">
        <p14:creationId xmlns:p14="http://schemas.microsoft.com/office/powerpoint/2010/main" val="248412543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3400" y="685800"/>
            <a:ext cx="7924800" cy="1077218"/>
          </a:xfrm>
          <a:prstGeom prst="rect">
            <a:avLst/>
          </a:prstGeom>
        </p:spPr>
        <p:txBody>
          <a:bodyPr wrap="square">
            <a:spAutoFit/>
          </a:bodyPr>
          <a:lstStyle/>
          <a:p>
            <a:r>
              <a:rPr lang="en-US" sz="3200" b="1" u="sng" dirty="0">
                <a:latin typeface="Times New Roman" panose="02020603050405020304" pitchFamily="18" charset="0"/>
                <a:cs typeface="Times New Roman" panose="02020603050405020304" pitchFamily="18" charset="0"/>
              </a:rPr>
              <a:t>How can I determine where I am on a map</a:t>
            </a:r>
          </a:p>
          <a:p>
            <a:r>
              <a:rPr lang="en-US" sz="3200" b="1" u="sng" dirty="0">
                <a:latin typeface="Times New Roman" panose="02020603050405020304" pitchFamily="18" charset="0"/>
                <a:cs typeface="Times New Roman" panose="02020603050405020304" pitchFamily="18" charset="0"/>
              </a:rPr>
              <a:t>using a GPS receiver?</a:t>
            </a:r>
          </a:p>
        </p:txBody>
      </p:sp>
      <p:sp>
        <p:nvSpPr>
          <p:cNvPr id="5" name="Rectangle 4"/>
          <p:cNvSpPr/>
          <p:nvPr/>
        </p:nvSpPr>
        <p:spPr>
          <a:xfrm>
            <a:off x="551688" y="1828800"/>
            <a:ext cx="8135112" cy="4401205"/>
          </a:xfrm>
          <a:prstGeom prst="rect">
            <a:avLst/>
          </a:prstGeom>
        </p:spPr>
        <p:txBody>
          <a:bodyPr wrap="square">
            <a:spAutoFit/>
          </a:bodyPr>
          <a:lstStyle/>
          <a:p>
            <a:r>
              <a:rPr lang="en-US" sz="2800" dirty="0">
                <a:latin typeface="Times New Roman" panose="02020603050405020304" pitchFamily="18" charset="0"/>
                <a:cs typeface="Times New Roman" panose="02020603050405020304" pitchFamily="18" charset="0"/>
              </a:rPr>
              <a:t>If you have a GPS receiver, your location can be</a:t>
            </a:r>
          </a:p>
          <a:p>
            <a:r>
              <a:rPr lang="en-US" sz="2800" dirty="0">
                <a:latin typeface="Times New Roman" panose="02020603050405020304" pitchFamily="18" charset="0"/>
                <a:cs typeface="Times New Roman" panose="02020603050405020304" pitchFamily="18" charset="0"/>
              </a:rPr>
              <a:t>determined very quickly. This satellite receiving</a:t>
            </a:r>
          </a:p>
          <a:p>
            <a:r>
              <a:rPr lang="en-US" sz="2800" dirty="0">
                <a:latin typeface="Times New Roman" panose="02020603050405020304" pitchFamily="18" charset="0"/>
                <a:cs typeface="Times New Roman" panose="02020603050405020304" pitchFamily="18" charset="0"/>
              </a:rPr>
              <a:t>system displays a position in terms of latitude,</a:t>
            </a:r>
          </a:p>
          <a:p>
            <a:r>
              <a:rPr lang="en-US" sz="2800" dirty="0">
                <a:latin typeface="Times New Roman" panose="02020603050405020304" pitchFamily="18" charset="0"/>
                <a:cs typeface="Times New Roman" panose="02020603050405020304" pitchFamily="18" charset="0"/>
              </a:rPr>
              <a:t>longitude, and height, providing you with precise</a:t>
            </a:r>
          </a:p>
          <a:p>
            <a:r>
              <a:rPr lang="en-US" sz="2800" dirty="0">
                <a:latin typeface="Times New Roman" panose="02020603050405020304" pitchFamily="18" charset="0"/>
                <a:cs typeface="Times New Roman" panose="02020603050405020304" pitchFamily="18" charset="0"/>
              </a:rPr>
              <a:t>coordinates for map reference. (Some receivers</a:t>
            </a:r>
          </a:p>
          <a:p>
            <a:r>
              <a:rPr lang="en-US" sz="2800" dirty="0">
                <a:latin typeface="Times New Roman" panose="02020603050405020304" pitchFamily="18" charset="0"/>
                <a:cs typeface="Times New Roman" panose="02020603050405020304" pitchFamily="18" charset="0"/>
              </a:rPr>
              <a:t>also provide a direct conversion of position to a</a:t>
            </a:r>
          </a:p>
          <a:p>
            <a:r>
              <a:rPr lang="en-US" sz="2800" dirty="0">
                <a:latin typeface="Times New Roman" panose="02020603050405020304" pitchFamily="18" charset="0"/>
                <a:cs typeface="Times New Roman" panose="02020603050405020304" pitchFamily="18" charset="0"/>
              </a:rPr>
              <a:t>selected map grid such as UTM.) With this GPS</a:t>
            </a:r>
          </a:p>
          <a:p>
            <a:r>
              <a:rPr lang="en-US" sz="2800" dirty="0">
                <a:latin typeface="Times New Roman" panose="02020603050405020304" pitchFamily="18" charset="0"/>
                <a:cs typeface="Times New Roman" panose="02020603050405020304" pitchFamily="18" charset="0"/>
              </a:rPr>
              <a:t>coordinate, you can then use the geographic</a:t>
            </a:r>
          </a:p>
          <a:p>
            <a:r>
              <a:rPr lang="en-US" sz="2800" dirty="0">
                <a:latin typeface="Times New Roman" panose="02020603050405020304" pitchFamily="18" charset="0"/>
                <a:cs typeface="Times New Roman" panose="02020603050405020304" pitchFamily="18" charset="0"/>
              </a:rPr>
              <a:t>or UTM grid reference system on the map to</a:t>
            </a:r>
          </a:p>
          <a:p>
            <a:r>
              <a:rPr lang="en-US" sz="2800" dirty="0">
                <a:latin typeface="Times New Roman" panose="02020603050405020304" pitchFamily="18" charset="0"/>
                <a:cs typeface="Times New Roman" panose="02020603050405020304" pitchFamily="18" charset="0"/>
              </a:rPr>
              <a:t>determine where you are.</a:t>
            </a:r>
          </a:p>
        </p:txBody>
      </p:sp>
    </p:spTree>
    <p:extLst>
      <p:ext uri="{BB962C8B-B14F-4D97-AF65-F5344CB8AC3E}">
        <p14:creationId xmlns:p14="http://schemas.microsoft.com/office/powerpoint/2010/main" val="21713228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78636" y="29232"/>
            <a:ext cx="6798564" cy="6594072"/>
          </a:xfrm>
          <a:prstGeom prst="rect">
            <a:avLst/>
          </a:prstGeom>
        </p:spPr>
      </p:pic>
    </p:spTree>
    <p:extLst>
      <p:ext uri="{BB962C8B-B14F-4D97-AF65-F5344CB8AC3E}">
        <p14:creationId xmlns:p14="http://schemas.microsoft.com/office/powerpoint/2010/main" val="140833439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8200" y="762000"/>
            <a:ext cx="7315200" cy="954107"/>
          </a:xfrm>
          <a:prstGeom prst="rect">
            <a:avLst/>
          </a:prstGeom>
        </p:spPr>
        <p:txBody>
          <a:bodyPr wrap="square">
            <a:spAutoFit/>
          </a:bodyPr>
          <a:lstStyle/>
          <a:p>
            <a:r>
              <a:rPr lang="en-US" sz="2800" b="1" dirty="0">
                <a:latin typeface="Times New Roman" panose="02020603050405020304" pitchFamily="18" charset="0"/>
                <a:cs typeface="Times New Roman" panose="02020603050405020304" pitchFamily="18" charset="0"/>
              </a:rPr>
              <a:t>How can I determine where I am on a map</a:t>
            </a:r>
          </a:p>
          <a:p>
            <a:r>
              <a:rPr lang="en-US" sz="2800" b="1" dirty="0">
                <a:latin typeface="Times New Roman" panose="02020603050405020304" pitchFamily="18" charset="0"/>
                <a:cs typeface="Times New Roman" panose="02020603050405020304" pitchFamily="18" charset="0"/>
              </a:rPr>
              <a:t>without using a GPS?</a:t>
            </a:r>
          </a:p>
        </p:txBody>
      </p:sp>
      <p:sp>
        <p:nvSpPr>
          <p:cNvPr id="5" name="Rectangle 4"/>
          <p:cNvSpPr/>
          <p:nvPr/>
        </p:nvSpPr>
        <p:spPr>
          <a:xfrm>
            <a:off x="847344" y="1905000"/>
            <a:ext cx="7086600" cy="4154984"/>
          </a:xfrm>
          <a:prstGeom prst="rect">
            <a:avLst/>
          </a:prstGeom>
        </p:spPr>
        <p:txBody>
          <a:bodyPr wrap="square">
            <a:spAutoFit/>
          </a:bodyPr>
          <a:lstStyle/>
          <a:p>
            <a:r>
              <a:rPr lang="en-US" sz="2400" dirty="0">
                <a:latin typeface="Times New Roman" panose="02020603050405020304" pitchFamily="18" charset="0"/>
                <a:cs typeface="Times New Roman" panose="02020603050405020304" pitchFamily="18" charset="0"/>
              </a:rPr>
              <a:t>If you do not have a GPS receiver, identify as </a:t>
            </a:r>
            <a:r>
              <a:rPr lang="en-US" sz="2400" dirty="0" smtClean="0">
                <a:latin typeface="Times New Roman" panose="02020603050405020304" pitchFamily="18" charset="0"/>
                <a:cs typeface="Times New Roman" panose="02020603050405020304" pitchFamily="18" charset="0"/>
              </a:rPr>
              <a:t>many features </a:t>
            </a:r>
            <a:r>
              <a:rPr lang="en-US" sz="2400" dirty="0">
                <a:latin typeface="Times New Roman" panose="02020603050405020304" pitchFamily="18" charset="0"/>
                <a:cs typeface="Times New Roman" panose="02020603050405020304" pitchFamily="18" charset="0"/>
              </a:rPr>
              <a:t>around you as you can, man-made </a:t>
            </a:r>
            <a:r>
              <a:rPr lang="en-US" sz="2400" dirty="0" smtClean="0">
                <a:latin typeface="Times New Roman" panose="02020603050405020304" pitchFamily="18" charset="0"/>
                <a:cs typeface="Times New Roman" panose="02020603050405020304" pitchFamily="18" charset="0"/>
              </a:rPr>
              <a:t>or natural</a:t>
            </a:r>
            <a:r>
              <a:rPr lang="en-US" sz="2400" dirty="0">
                <a:latin typeface="Times New Roman" panose="02020603050405020304" pitchFamily="18" charset="0"/>
                <a:cs typeface="Times New Roman" panose="02020603050405020304" pitchFamily="18" charset="0"/>
              </a:rPr>
              <a:t>, and locate those same features on </a:t>
            </a:r>
            <a:r>
              <a:rPr lang="en-US" sz="2400" dirty="0" smtClean="0">
                <a:latin typeface="Times New Roman" panose="02020603050405020304" pitchFamily="18" charset="0"/>
                <a:cs typeface="Times New Roman" panose="02020603050405020304" pitchFamily="18" charset="0"/>
              </a:rPr>
              <a:t>your map</a:t>
            </a:r>
            <a:r>
              <a:rPr lang="en-US" sz="2400" dirty="0">
                <a:latin typeface="Times New Roman" panose="02020603050405020304" pitchFamily="18" charset="0"/>
                <a:cs typeface="Times New Roman" panose="02020603050405020304" pitchFamily="18" charset="0"/>
              </a:rPr>
              <a:t>. Then orient the map, in relation to </a:t>
            </a:r>
            <a:r>
              <a:rPr lang="en-US" sz="2400" dirty="0" smtClean="0">
                <a:latin typeface="Times New Roman" panose="02020603050405020304" pitchFamily="18" charset="0"/>
                <a:cs typeface="Times New Roman" panose="02020603050405020304" pitchFamily="18" charset="0"/>
              </a:rPr>
              <a:t>yourself, so </a:t>
            </a:r>
            <a:r>
              <a:rPr lang="en-US" sz="2400" dirty="0">
                <a:latin typeface="Times New Roman" panose="02020603050405020304" pitchFamily="18" charset="0"/>
                <a:cs typeface="Times New Roman" panose="02020603050405020304" pitchFamily="18" charset="0"/>
              </a:rPr>
              <a:t>that its orientation corresponds to the </a:t>
            </a:r>
            <a:r>
              <a:rPr lang="en-US" sz="2400" dirty="0" smtClean="0">
                <a:latin typeface="Times New Roman" panose="02020603050405020304" pitchFamily="18" charset="0"/>
                <a:cs typeface="Times New Roman" panose="02020603050405020304" pitchFamily="18" charset="0"/>
              </a:rPr>
              <a:t>ground features </a:t>
            </a:r>
            <a:r>
              <a:rPr lang="en-US" sz="2400" dirty="0">
                <a:latin typeface="Times New Roman" panose="02020603050405020304" pitchFamily="18" charset="0"/>
                <a:cs typeface="Times New Roman" panose="02020603050405020304" pitchFamily="18" charset="0"/>
              </a:rPr>
              <a:t>that you have identified. If this is </a:t>
            </a:r>
            <a:r>
              <a:rPr lang="en-US" sz="2400" dirty="0" smtClean="0">
                <a:latin typeface="Times New Roman" panose="02020603050405020304" pitchFamily="18" charset="0"/>
                <a:cs typeface="Times New Roman" panose="02020603050405020304" pitchFamily="18" charset="0"/>
              </a:rPr>
              <a:t>difficult to </a:t>
            </a:r>
            <a:r>
              <a:rPr lang="en-US" sz="2400" dirty="0">
                <a:latin typeface="Times New Roman" panose="02020603050405020304" pitchFamily="18" charset="0"/>
                <a:cs typeface="Times New Roman" panose="02020603050405020304" pitchFamily="18" charset="0"/>
              </a:rPr>
              <a:t>do, use a compass to help you orient the map </a:t>
            </a:r>
            <a:r>
              <a:rPr lang="en-US" sz="2400" dirty="0" smtClean="0">
                <a:latin typeface="Times New Roman" panose="02020603050405020304" pitchFamily="18" charset="0"/>
                <a:cs typeface="Times New Roman" panose="02020603050405020304" pitchFamily="18" charset="0"/>
              </a:rPr>
              <a:t>to north </a:t>
            </a:r>
            <a:r>
              <a:rPr lang="en-US" sz="2400" dirty="0">
                <a:latin typeface="Times New Roman" panose="02020603050405020304" pitchFamily="18" charset="0"/>
                <a:cs typeface="Times New Roman" panose="02020603050405020304" pitchFamily="18" charset="0"/>
              </a:rPr>
              <a:t>and try again to identify surrounding </a:t>
            </a:r>
            <a:r>
              <a:rPr lang="en-US" sz="2400" dirty="0" smtClean="0">
                <a:latin typeface="Times New Roman" panose="02020603050405020304" pitchFamily="18" charset="0"/>
                <a:cs typeface="Times New Roman" panose="02020603050405020304" pitchFamily="18" charset="0"/>
              </a:rPr>
              <a:t>features. By </a:t>
            </a:r>
            <a:r>
              <a:rPr lang="en-US" sz="2400" dirty="0">
                <a:latin typeface="Times New Roman" panose="02020603050405020304" pitchFamily="18" charset="0"/>
                <a:cs typeface="Times New Roman" panose="02020603050405020304" pitchFamily="18" charset="0"/>
              </a:rPr>
              <a:t>estimation, or by using a compass, take </a:t>
            </a:r>
            <a:r>
              <a:rPr lang="en-US" sz="2400" dirty="0" smtClean="0">
                <a:latin typeface="Times New Roman" panose="02020603050405020304" pitchFamily="18" charset="0"/>
                <a:cs typeface="Times New Roman" panose="02020603050405020304" pitchFamily="18" charset="0"/>
              </a:rPr>
              <a:t>bearings to </a:t>
            </a:r>
            <a:r>
              <a:rPr lang="en-US" sz="2400" dirty="0">
                <a:latin typeface="Times New Roman" panose="02020603050405020304" pitchFamily="18" charset="0"/>
                <a:cs typeface="Times New Roman" panose="02020603050405020304" pitchFamily="18" charset="0"/>
              </a:rPr>
              <a:t>the known features and then from the </a:t>
            </a:r>
            <a:r>
              <a:rPr lang="en-US" sz="2400" dirty="0" smtClean="0">
                <a:latin typeface="Times New Roman" panose="02020603050405020304" pitchFamily="18" charset="0"/>
                <a:cs typeface="Times New Roman" panose="02020603050405020304" pitchFamily="18" charset="0"/>
              </a:rPr>
              <a:t>known features</a:t>
            </a:r>
            <a:r>
              <a:rPr lang="en-US" sz="2400" dirty="0">
                <a:latin typeface="Times New Roman" panose="02020603050405020304" pitchFamily="18" charset="0"/>
                <a:cs typeface="Times New Roman" panose="02020603050405020304" pitchFamily="18" charset="0"/>
              </a:rPr>
              <a:t>, plot the bearing lines. The intersection </a:t>
            </a:r>
            <a:r>
              <a:rPr lang="en-US" sz="2400" dirty="0" smtClean="0">
                <a:latin typeface="Times New Roman" panose="02020603050405020304" pitchFamily="18" charset="0"/>
                <a:cs typeface="Times New Roman" panose="02020603050405020304" pitchFamily="18" charset="0"/>
              </a:rPr>
              <a:t>of these </a:t>
            </a:r>
            <a:r>
              <a:rPr lang="en-US" sz="2400" dirty="0">
                <a:latin typeface="Times New Roman" panose="02020603050405020304" pitchFamily="18" charset="0"/>
                <a:cs typeface="Times New Roman" panose="02020603050405020304" pitchFamily="18" charset="0"/>
              </a:rPr>
              <a:t>lines should indicate your location.</a:t>
            </a:r>
          </a:p>
        </p:txBody>
      </p:sp>
    </p:spTree>
    <p:extLst>
      <p:ext uri="{BB962C8B-B14F-4D97-AF65-F5344CB8AC3E}">
        <p14:creationId xmlns:p14="http://schemas.microsoft.com/office/powerpoint/2010/main" val="25363071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09600" y="2057400"/>
            <a:ext cx="8003286" cy="1569660"/>
          </a:xfrm>
          <a:prstGeom prst="rect">
            <a:avLst/>
          </a:prstGeom>
        </p:spPr>
        <p:txBody>
          <a:bodyPr wrap="square">
            <a:spAutoFit/>
          </a:bodyPr>
          <a:lstStyle/>
          <a:p>
            <a:r>
              <a:rPr lang="en-US" sz="2400" b="1" dirty="0">
                <a:latin typeface="Times New Roman" panose="02020603050405020304" pitchFamily="18" charset="0"/>
                <a:cs typeface="Times New Roman" panose="02020603050405020304" pitchFamily="18" charset="0"/>
              </a:rPr>
              <a:t>g) Aerial Survey</a:t>
            </a:r>
          </a:p>
          <a:p>
            <a:r>
              <a:rPr lang="en-US" sz="2400" dirty="0">
                <a:latin typeface="Times New Roman" panose="02020603050405020304" pitchFamily="18" charset="0"/>
                <a:cs typeface="Times New Roman" panose="02020603050405020304" pitchFamily="18" charset="0"/>
              </a:rPr>
              <a:t>In this type of survey data about large tracks of land is collected by taking photographs from an aero-plane.</a:t>
            </a:r>
          </a:p>
          <a:p>
            <a:endParaRPr lang="en-US" sz="2400" dirty="0">
              <a:latin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a:blip r:embed="rId2"/>
          <a:stretch>
            <a:fillRect/>
          </a:stretch>
        </p:blipFill>
        <p:spPr>
          <a:xfrm>
            <a:off x="914400" y="304800"/>
            <a:ext cx="6560699" cy="810034"/>
          </a:xfrm>
          <a:prstGeom prst="rect">
            <a:avLst/>
          </a:prstGeom>
        </p:spPr>
      </p:pic>
    </p:spTree>
    <p:extLst>
      <p:ext uri="{BB962C8B-B14F-4D97-AF65-F5344CB8AC3E}">
        <p14:creationId xmlns:p14="http://schemas.microsoft.com/office/powerpoint/2010/main" val="7852348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934200"/>
          </a:xfrm>
          <a:prstGeom prst="rect">
            <a:avLst/>
          </a:prstGeom>
        </p:spPr>
      </p:pic>
      <p:pic>
        <p:nvPicPr>
          <p:cNvPr id="5" name="Picture 4"/>
          <p:cNvPicPr>
            <a:picLocks noChangeAspect="1"/>
          </p:cNvPicPr>
          <p:nvPr/>
        </p:nvPicPr>
        <p:blipFill>
          <a:blip r:embed="rId3"/>
          <a:stretch>
            <a:fillRect/>
          </a:stretch>
        </p:blipFill>
        <p:spPr>
          <a:xfrm>
            <a:off x="1371600" y="1600200"/>
            <a:ext cx="7303641" cy="2328874"/>
          </a:xfrm>
          <a:prstGeom prst="rect">
            <a:avLst/>
          </a:prstGeom>
        </p:spPr>
      </p:pic>
    </p:spTree>
    <p:extLst>
      <p:ext uri="{BB962C8B-B14F-4D97-AF65-F5344CB8AC3E}">
        <p14:creationId xmlns:p14="http://schemas.microsoft.com/office/powerpoint/2010/main" val="22465248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09600" y="1219200"/>
            <a:ext cx="7848600" cy="923330"/>
          </a:xfrm>
          <a:prstGeom prst="rect">
            <a:avLst/>
          </a:prstGeom>
        </p:spPr>
        <p:txBody>
          <a:bodyPr wrap="square">
            <a:spAutoFit/>
          </a:bodyPr>
          <a:lstStyle/>
          <a:p>
            <a:r>
              <a:rPr lang="en-US" dirty="0"/>
              <a:t>A topographic map is a detailed and accurate two-dimensional representation of natural and human-made features on the Earth's surface. </a:t>
            </a:r>
            <a:endParaRPr lang="ar-IQ" dirty="0" smtClean="0"/>
          </a:p>
          <a:p>
            <a:endParaRPr lang="en-US" dirty="0"/>
          </a:p>
        </p:txBody>
      </p:sp>
      <p:sp>
        <p:nvSpPr>
          <p:cNvPr id="5" name="Rectangle 4"/>
          <p:cNvSpPr/>
          <p:nvPr/>
        </p:nvSpPr>
        <p:spPr>
          <a:xfrm>
            <a:off x="533400" y="762000"/>
            <a:ext cx="2219390" cy="369332"/>
          </a:xfrm>
          <a:prstGeom prst="rect">
            <a:avLst/>
          </a:prstGeom>
        </p:spPr>
        <p:txBody>
          <a:bodyPr wrap="none">
            <a:spAutoFit/>
          </a:bodyPr>
          <a:lstStyle/>
          <a:p>
            <a:r>
              <a:rPr lang="en-US" b="1" u="sng" dirty="0"/>
              <a:t>Topographic Maps</a:t>
            </a:r>
          </a:p>
        </p:txBody>
      </p:sp>
      <p:sp>
        <p:nvSpPr>
          <p:cNvPr id="6" name="Rectangle 5"/>
          <p:cNvSpPr/>
          <p:nvPr/>
        </p:nvSpPr>
        <p:spPr>
          <a:xfrm>
            <a:off x="548640" y="1957864"/>
            <a:ext cx="2890535" cy="369332"/>
          </a:xfrm>
          <a:prstGeom prst="rect">
            <a:avLst/>
          </a:prstGeom>
        </p:spPr>
        <p:txBody>
          <a:bodyPr wrap="none">
            <a:spAutoFit/>
          </a:bodyPr>
          <a:lstStyle/>
          <a:p>
            <a:r>
              <a:rPr lang="en-US" b="1" u="sng" dirty="0"/>
              <a:t>Using topographic maps</a:t>
            </a:r>
          </a:p>
        </p:txBody>
      </p:sp>
      <p:sp>
        <p:nvSpPr>
          <p:cNvPr id="7" name="Rectangle 6"/>
          <p:cNvSpPr/>
          <p:nvPr/>
        </p:nvSpPr>
        <p:spPr>
          <a:xfrm>
            <a:off x="533400" y="2438400"/>
            <a:ext cx="7833360" cy="646331"/>
          </a:xfrm>
          <a:prstGeom prst="rect">
            <a:avLst/>
          </a:prstGeom>
        </p:spPr>
        <p:txBody>
          <a:bodyPr wrap="square">
            <a:spAutoFit/>
          </a:bodyPr>
          <a:lstStyle/>
          <a:p>
            <a:r>
              <a:rPr lang="en-US" dirty="0"/>
              <a:t>These maps are used for a number of applications, from camping, hunting, fishing, and </a:t>
            </a:r>
            <a:r>
              <a:rPr lang="en-US" dirty="0" smtClean="0"/>
              <a:t>urban </a:t>
            </a:r>
            <a:r>
              <a:rPr lang="en-US" dirty="0"/>
              <a:t>planning, resource management, and surveying. </a:t>
            </a:r>
          </a:p>
        </p:txBody>
      </p:sp>
      <p:sp>
        <p:nvSpPr>
          <p:cNvPr id="8" name="Rectangle 7"/>
          <p:cNvSpPr/>
          <p:nvPr/>
        </p:nvSpPr>
        <p:spPr>
          <a:xfrm>
            <a:off x="565404" y="3175337"/>
            <a:ext cx="7620000" cy="1015663"/>
          </a:xfrm>
          <a:prstGeom prst="rect">
            <a:avLst/>
          </a:prstGeom>
        </p:spPr>
        <p:txBody>
          <a:bodyPr wrap="square">
            <a:spAutoFit/>
          </a:bodyPr>
          <a:lstStyle/>
          <a:p>
            <a:r>
              <a:rPr lang="ar-IQ" sz="2400" dirty="0" smtClean="0"/>
              <a:t>*</a:t>
            </a:r>
            <a:r>
              <a:rPr lang="en-US" dirty="0" smtClean="0"/>
              <a:t>The </a:t>
            </a:r>
            <a:r>
              <a:rPr lang="en-US" dirty="0"/>
              <a:t>most distinctive characteristic of a topographic map is that the three-dimensional shape of the Earth's surface is modeled by the use of contour lines.</a:t>
            </a:r>
          </a:p>
        </p:txBody>
      </p:sp>
      <p:sp>
        <p:nvSpPr>
          <p:cNvPr id="9" name="Rectangle 8"/>
          <p:cNvSpPr/>
          <p:nvPr/>
        </p:nvSpPr>
        <p:spPr>
          <a:xfrm>
            <a:off x="609600" y="4191000"/>
            <a:ext cx="7620000" cy="954107"/>
          </a:xfrm>
          <a:prstGeom prst="rect">
            <a:avLst/>
          </a:prstGeom>
        </p:spPr>
        <p:txBody>
          <a:bodyPr wrap="square">
            <a:spAutoFit/>
          </a:bodyPr>
          <a:lstStyle/>
          <a:p>
            <a:r>
              <a:rPr lang="ar-IQ" sz="2000" b="1" dirty="0" smtClean="0"/>
              <a:t>*</a:t>
            </a:r>
            <a:r>
              <a:rPr lang="en-US" dirty="0" smtClean="0"/>
              <a:t>Contours </a:t>
            </a:r>
            <a:r>
              <a:rPr lang="en-US" dirty="0"/>
              <a:t>are imaginary lines that connect locations of similar elevation. Contours make it possible to represent the height of mountains and steepness of slopes on a two-dimensional map surface. </a:t>
            </a:r>
          </a:p>
        </p:txBody>
      </p:sp>
      <p:sp>
        <p:nvSpPr>
          <p:cNvPr id="10" name="Rectangle 9"/>
          <p:cNvSpPr/>
          <p:nvPr/>
        </p:nvSpPr>
        <p:spPr>
          <a:xfrm>
            <a:off x="646176" y="5181600"/>
            <a:ext cx="7583424" cy="954107"/>
          </a:xfrm>
          <a:prstGeom prst="rect">
            <a:avLst/>
          </a:prstGeom>
        </p:spPr>
        <p:txBody>
          <a:bodyPr wrap="square">
            <a:spAutoFit/>
          </a:bodyPr>
          <a:lstStyle/>
          <a:p>
            <a:r>
              <a:rPr lang="ar-IQ" sz="2000" b="1" dirty="0" smtClean="0"/>
              <a:t>*</a:t>
            </a:r>
            <a:r>
              <a:rPr lang="en-US" dirty="0" smtClean="0"/>
              <a:t>Topographic </a:t>
            </a:r>
            <a:r>
              <a:rPr lang="en-US" dirty="0"/>
              <a:t>maps also use a variety of symbols to describe both natural and human made features such as roads, buildings, quarries, lakes, streams, and vegetation.</a:t>
            </a:r>
          </a:p>
        </p:txBody>
      </p:sp>
    </p:spTree>
    <p:extLst>
      <p:ext uri="{BB962C8B-B14F-4D97-AF65-F5344CB8AC3E}">
        <p14:creationId xmlns:p14="http://schemas.microsoft.com/office/powerpoint/2010/main" val="198724000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8200" y="533400"/>
            <a:ext cx="7696200" cy="1815882"/>
          </a:xfrm>
          <a:prstGeom prst="rect">
            <a:avLst/>
          </a:prstGeom>
        </p:spPr>
        <p:txBody>
          <a:bodyPr wrap="square">
            <a:spAutoFit/>
          </a:bodyPr>
          <a:lstStyle/>
          <a:p>
            <a:pPr algn="ctr"/>
            <a:r>
              <a:rPr lang="en-US" sz="2800" b="1" dirty="0">
                <a:latin typeface="Times New Roman" panose="02020603050405020304" pitchFamily="18" charset="0"/>
                <a:cs typeface="Times New Roman" panose="02020603050405020304" pitchFamily="18" charset="0"/>
              </a:rPr>
              <a:t>A topographic map shows details of a portion of the earth’s surface drawn to scale on paper</a:t>
            </a: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     </a:t>
            </a:r>
          </a:p>
          <a:p>
            <a:endParaRPr lang="en-US" dirty="0">
              <a:latin typeface="Times New Roman" panose="02020603050405020304" pitchFamily="18" charset="0"/>
              <a:cs typeface="Times New Roman" panose="02020603050405020304" pitchFamily="18" charset="0"/>
            </a:endParaRPr>
          </a:p>
          <a:p>
            <a:endParaRPr lang="en-US" dirty="0" smtClean="0">
              <a:latin typeface="Times New Roman" panose="02020603050405020304" pitchFamily="18" charset="0"/>
              <a:cs typeface="Times New Roman" panose="02020603050405020304" pitchFamily="18" charset="0"/>
            </a:endParaRPr>
          </a:p>
          <a:p>
            <a:r>
              <a:rPr lang="en-US" sz="2000" b="1" u="sng" dirty="0" smtClean="0">
                <a:latin typeface="Times New Roman" panose="02020603050405020304" pitchFamily="18" charset="0"/>
                <a:cs typeface="Times New Roman" panose="02020603050405020304" pitchFamily="18" charset="0"/>
              </a:rPr>
              <a:t>The features </a:t>
            </a:r>
            <a:r>
              <a:rPr lang="en-US" sz="2000" b="1" u="sng" dirty="0">
                <a:latin typeface="Times New Roman" panose="02020603050405020304" pitchFamily="18" charset="0"/>
                <a:cs typeface="Times New Roman" panose="02020603050405020304" pitchFamily="18" charset="0"/>
              </a:rPr>
              <a:t>shown fall into four main divisions:</a:t>
            </a:r>
          </a:p>
        </p:txBody>
      </p:sp>
      <p:sp>
        <p:nvSpPr>
          <p:cNvPr id="5" name="Rectangle 4"/>
          <p:cNvSpPr/>
          <p:nvPr/>
        </p:nvSpPr>
        <p:spPr>
          <a:xfrm>
            <a:off x="762000" y="2743200"/>
            <a:ext cx="8001000" cy="2677656"/>
          </a:xfrm>
          <a:prstGeom prst="rect">
            <a:avLst/>
          </a:prstGeom>
        </p:spPr>
        <p:txBody>
          <a:bodyPr wrap="square">
            <a:spAutoFit/>
          </a:bodyPr>
          <a:lstStyle/>
          <a:p>
            <a:r>
              <a:rPr lang="en-US" sz="2400" b="1" dirty="0">
                <a:latin typeface="Times New Roman" panose="02020603050405020304" pitchFamily="18" charset="0"/>
                <a:cs typeface="Times New Roman" panose="02020603050405020304" pitchFamily="18" charset="0"/>
              </a:rPr>
              <a:t>Water:</a:t>
            </a:r>
            <a:r>
              <a:rPr lang="en-US" sz="2400" dirty="0">
                <a:latin typeface="Times New Roman" panose="02020603050405020304" pitchFamily="18" charset="0"/>
                <a:cs typeface="Times New Roman" panose="02020603050405020304" pitchFamily="18" charset="0"/>
              </a:rPr>
              <a:t> including the sea, lakes, rivers, streams, </a:t>
            </a:r>
            <a:r>
              <a:rPr lang="en-US" sz="2400" dirty="0" smtClean="0">
                <a:latin typeface="Times New Roman" panose="02020603050405020304" pitchFamily="18" charset="0"/>
                <a:cs typeface="Times New Roman" panose="02020603050405020304" pitchFamily="18" charset="0"/>
              </a:rPr>
              <a:t>ponds, marshes</a:t>
            </a: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glaciers and</a:t>
            </a:r>
            <a:r>
              <a:rPr lang="ar-IQ" sz="2400" dirty="0" smtClean="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snow </a:t>
            </a:r>
            <a:r>
              <a:rPr lang="en-US" sz="2400" dirty="0">
                <a:latin typeface="Times New Roman" panose="02020603050405020304" pitchFamily="18" charset="0"/>
                <a:cs typeface="Times New Roman" panose="02020603050405020304" pitchFamily="18" charset="0"/>
              </a:rPr>
              <a:t>fields</a:t>
            </a:r>
          </a:p>
          <a:p>
            <a:r>
              <a:rPr lang="en-US" sz="2400" b="1" dirty="0" smtClean="0">
                <a:latin typeface="Times New Roman" panose="02020603050405020304" pitchFamily="18" charset="0"/>
                <a:cs typeface="Times New Roman" panose="02020603050405020304" pitchFamily="18" charset="0"/>
              </a:rPr>
              <a:t>Relief</a:t>
            </a:r>
            <a:r>
              <a:rPr lang="en-US" sz="2400" b="1" dirty="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including mountains, hills, valleys, cliffs, slopes and depths.</a:t>
            </a:r>
          </a:p>
          <a:p>
            <a:r>
              <a:rPr lang="en-US" sz="2400" b="1" dirty="0" smtClean="0">
                <a:latin typeface="Times New Roman" panose="02020603050405020304" pitchFamily="18" charset="0"/>
                <a:cs typeface="Times New Roman" panose="02020603050405020304" pitchFamily="18" charset="0"/>
              </a:rPr>
              <a:t>Culture</a:t>
            </a:r>
            <a:r>
              <a:rPr lang="en-US" sz="2400" b="1" dirty="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including cities, towns, villages, buildings, railways, highways and </a:t>
            </a:r>
            <a:r>
              <a:rPr lang="en-US" sz="2400" dirty="0" smtClean="0">
                <a:latin typeface="Times New Roman" panose="02020603050405020304" pitchFamily="18" charset="0"/>
                <a:cs typeface="Times New Roman" panose="02020603050405020304" pitchFamily="18" charset="0"/>
              </a:rPr>
              <a:t>land boundaries</a:t>
            </a:r>
            <a:endParaRPr lang="en-US" sz="2400" dirty="0">
              <a:latin typeface="Times New Roman" panose="02020603050405020304" pitchFamily="18" charset="0"/>
              <a:cs typeface="Times New Roman" panose="02020603050405020304" pitchFamily="18" charset="0"/>
            </a:endParaRPr>
          </a:p>
          <a:p>
            <a:r>
              <a:rPr lang="en-US" sz="2400" b="1" dirty="0" smtClean="0">
                <a:latin typeface="Times New Roman" panose="02020603050405020304" pitchFamily="18" charset="0"/>
                <a:cs typeface="Times New Roman" panose="02020603050405020304" pitchFamily="18" charset="0"/>
              </a:rPr>
              <a:t>Vegetation</a:t>
            </a:r>
            <a:r>
              <a:rPr lang="en-US" sz="2400" b="1" dirty="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including wooded areas, </a:t>
            </a:r>
            <a:r>
              <a:rPr lang="en-US" sz="2400" dirty="0" smtClean="0">
                <a:latin typeface="Times New Roman" panose="02020603050405020304" pitchFamily="18" charset="0"/>
                <a:cs typeface="Times New Roman" panose="02020603050405020304" pitchFamily="18" charset="0"/>
              </a:rPr>
              <a:t>garden ….</a:t>
            </a:r>
            <a:r>
              <a:rPr lang="en-US" sz="2400" dirty="0" err="1" smtClean="0">
                <a:latin typeface="Times New Roman" panose="02020603050405020304" pitchFamily="18" charset="0"/>
                <a:cs typeface="Times New Roman" panose="02020603050405020304" pitchFamily="18" charset="0"/>
              </a:rPr>
              <a:t>etc</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95059634"/>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1080</TotalTime>
  <Words>1986</Words>
  <Application>Microsoft Office PowerPoint</Application>
  <PresentationFormat>On-screen Show (4:3)</PresentationFormat>
  <Paragraphs>221</Paragraphs>
  <Slides>57</Slides>
  <Notes>1</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57</vt:i4>
      </vt:variant>
    </vt:vector>
  </HeadingPairs>
  <TitlesOfParts>
    <vt:vector size="62" baseType="lpstr">
      <vt:lpstr>Arial</vt:lpstr>
      <vt:lpstr>Calibri</vt:lpstr>
      <vt:lpstr>Times New Roman</vt:lpstr>
      <vt:lpstr>Default Design</vt:lpstr>
      <vt:lpstr>Image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Topographic Maps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Topographic Maps</vt:lpstr>
      <vt:lpstr>PowerPoint Presentation</vt:lpstr>
      <vt:lpstr>PowerPoint Presentation</vt:lpstr>
      <vt:lpstr>Topographic Maps</vt:lpstr>
      <vt:lpstr>Topographic Maps</vt:lpstr>
      <vt:lpstr>PowerPoint Presentation</vt:lpstr>
      <vt:lpstr>Rules for Contours</vt:lpstr>
      <vt:lpstr>Rules for Contours</vt:lpstr>
      <vt:lpstr>Rules for Contours</vt:lpstr>
      <vt:lpstr>PowerPoint Presentation</vt:lpstr>
      <vt:lpstr>Rules for Contours</vt:lpstr>
      <vt:lpstr>PowerPoint Presentation</vt:lpstr>
      <vt:lpstr>Closely Spaced Contours</vt:lpstr>
      <vt:lpstr>PowerPoint Presentation</vt:lpstr>
      <vt:lpstr>Wide Spaced Contours</vt:lpstr>
      <vt:lpstr>PowerPoint Presentation</vt:lpstr>
      <vt:lpstr>PowerPoint Presentation</vt:lpstr>
      <vt:lpstr>Depressions</vt:lpstr>
      <vt:lpstr>Rules for Contours</vt:lpstr>
      <vt:lpstr>PowerPoint Presentation</vt:lpstr>
      <vt:lpstr>Benchmarks</vt:lpstr>
      <vt:lpstr>PowerPoint Presentation</vt:lpstr>
      <vt:lpstr>PowerPoint Presentation</vt:lpstr>
      <vt:lpstr>Map Scales </vt:lpstr>
      <vt:lpstr>Map Scales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Topographic Maps</dc:title>
  <dc:creator>Mucci</dc:creator>
  <cp:lastModifiedBy>Windows User</cp:lastModifiedBy>
  <cp:revision>104</cp:revision>
  <dcterms:created xsi:type="dcterms:W3CDTF">2005-09-24T02:04:12Z</dcterms:created>
  <dcterms:modified xsi:type="dcterms:W3CDTF">2019-03-17T19:47:46Z</dcterms:modified>
</cp:coreProperties>
</file>