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notesMasterIdLst>
    <p:notesMasterId r:id="rId95"/>
  </p:notesMasterIdLst>
  <p:sldIdLst>
    <p:sldId id="266" r:id="rId2"/>
    <p:sldId id="331" r:id="rId3"/>
    <p:sldId id="267" r:id="rId4"/>
    <p:sldId id="342" r:id="rId5"/>
    <p:sldId id="328" r:id="rId6"/>
    <p:sldId id="337" r:id="rId7"/>
    <p:sldId id="329" r:id="rId8"/>
    <p:sldId id="310" r:id="rId9"/>
    <p:sldId id="311" r:id="rId10"/>
    <p:sldId id="312" r:id="rId11"/>
    <p:sldId id="313" r:id="rId12"/>
    <p:sldId id="314" r:id="rId13"/>
    <p:sldId id="315" r:id="rId14"/>
    <p:sldId id="321" r:id="rId15"/>
    <p:sldId id="322" r:id="rId16"/>
    <p:sldId id="323" r:id="rId17"/>
    <p:sldId id="317" r:id="rId18"/>
    <p:sldId id="318" r:id="rId19"/>
    <p:sldId id="316" r:id="rId20"/>
    <p:sldId id="326" r:id="rId21"/>
    <p:sldId id="324" r:id="rId22"/>
    <p:sldId id="338" r:id="rId23"/>
    <p:sldId id="339" r:id="rId24"/>
    <p:sldId id="332" r:id="rId25"/>
    <p:sldId id="334" r:id="rId26"/>
    <p:sldId id="335" r:id="rId27"/>
    <p:sldId id="336" r:id="rId28"/>
    <p:sldId id="264" r:id="rId29"/>
    <p:sldId id="265" r:id="rId30"/>
    <p:sldId id="303" r:id="rId31"/>
    <p:sldId id="258" r:id="rId32"/>
    <p:sldId id="257" r:id="rId33"/>
    <p:sldId id="259" r:id="rId34"/>
    <p:sldId id="260" r:id="rId35"/>
    <p:sldId id="268" r:id="rId36"/>
    <p:sldId id="269" r:id="rId37"/>
    <p:sldId id="270" r:id="rId38"/>
    <p:sldId id="360" r:id="rId39"/>
    <p:sldId id="345" r:id="rId40"/>
    <p:sldId id="271" r:id="rId41"/>
    <p:sldId id="272" r:id="rId42"/>
    <p:sldId id="273" r:id="rId43"/>
    <p:sldId id="361" r:id="rId44"/>
    <p:sldId id="274" r:id="rId45"/>
    <p:sldId id="275" r:id="rId46"/>
    <p:sldId id="282" r:id="rId47"/>
    <p:sldId id="276" r:id="rId48"/>
    <p:sldId id="283" r:id="rId49"/>
    <p:sldId id="277" r:id="rId50"/>
    <p:sldId id="278" r:id="rId51"/>
    <p:sldId id="347" r:id="rId52"/>
    <p:sldId id="300" r:id="rId53"/>
    <p:sldId id="279" r:id="rId54"/>
    <p:sldId id="299" r:id="rId55"/>
    <p:sldId id="362" r:id="rId56"/>
    <p:sldId id="307" r:id="rId57"/>
    <p:sldId id="286" r:id="rId58"/>
    <p:sldId id="261" r:id="rId59"/>
    <p:sldId id="298" r:id="rId60"/>
    <p:sldId id="262" r:id="rId61"/>
    <p:sldId id="348" r:id="rId62"/>
    <p:sldId id="350" r:id="rId63"/>
    <p:sldId id="349" r:id="rId64"/>
    <p:sldId id="351" r:id="rId65"/>
    <p:sldId id="352" r:id="rId66"/>
    <p:sldId id="308" r:id="rId67"/>
    <p:sldId id="353" r:id="rId68"/>
    <p:sldId id="354" r:id="rId69"/>
    <p:sldId id="309" r:id="rId70"/>
    <p:sldId id="280" r:id="rId71"/>
    <p:sldId id="287" r:id="rId72"/>
    <p:sldId id="291" r:id="rId73"/>
    <p:sldId id="296" r:id="rId74"/>
    <p:sldId id="288" r:id="rId75"/>
    <p:sldId id="289" r:id="rId76"/>
    <p:sldId id="290" r:id="rId77"/>
    <p:sldId id="292" r:id="rId78"/>
    <p:sldId id="305" r:id="rId79"/>
    <p:sldId id="293" r:id="rId80"/>
    <p:sldId id="294" r:id="rId81"/>
    <p:sldId id="295" r:id="rId82"/>
    <p:sldId id="285" r:id="rId83"/>
    <p:sldId id="319" r:id="rId84"/>
    <p:sldId id="320" r:id="rId85"/>
    <p:sldId id="330" r:id="rId86"/>
    <p:sldId id="340" r:id="rId87"/>
    <p:sldId id="341" r:id="rId88"/>
    <p:sldId id="346" r:id="rId89"/>
    <p:sldId id="356" r:id="rId90"/>
    <p:sldId id="355" r:id="rId91"/>
    <p:sldId id="357" r:id="rId92"/>
    <p:sldId id="358" r:id="rId93"/>
    <p:sldId id="359" r:id="rId94"/>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B3F5C283-DEEE-4270-8448-47DDDA3DE0F1}" type="datetimeFigureOut">
              <a:rPr lang="ar-IQ" smtClean="0"/>
              <a:pPr/>
              <a:t>11/04/1440</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F186AE9-9DF3-4F9F-8109-0555799A6749}" type="slidenum">
              <a:rPr lang="ar-IQ" smtClean="0"/>
              <a:pPr/>
              <a:t>‹#›</a:t>
            </a:fld>
            <a:endParaRPr lang="ar-IQ"/>
          </a:p>
        </p:txBody>
      </p:sp>
    </p:spTree>
    <p:extLst>
      <p:ext uri="{BB962C8B-B14F-4D97-AF65-F5344CB8AC3E}">
        <p14:creationId xmlns:p14="http://schemas.microsoft.com/office/powerpoint/2010/main" val="373237818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0F186AE9-9DF3-4F9F-8109-0555799A6749}" type="slidenum">
              <a:rPr lang="ar-IQ" smtClean="0"/>
              <a:pPr/>
              <a:t>2</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6DBFE039-AF01-4BDB-90F8-82AB3FC5E454}" type="datetimeFigureOut">
              <a:rPr lang="ar-IQ" smtClean="0"/>
              <a:pPr/>
              <a:t>11/04/1440</a:t>
            </a:fld>
            <a:endParaRPr lang="ar-IQ"/>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ar-IQ"/>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8B339110-EBCC-4DA0-B750-D8800A267BE3}" type="slidenum">
              <a:rPr lang="ar-IQ" smtClean="0"/>
              <a:pPr/>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DBFE039-AF01-4BDB-90F8-82AB3FC5E454}" type="datetimeFigureOut">
              <a:rPr lang="ar-IQ" smtClean="0"/>
              <a:pPr/>
              <a:t>11/04/1440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B339110-EBCC-4DA0-B750-D8800A267BE3}"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6DBFE039-AF01-4BDB-90F8-82AB3FC5E454}" type="datetimeFigureOut">
              <a:rPr lang="ar-IQ" smtClean="0"/>
              <a:pPr/>
              <a:t>11/04/1440</a:t>
            </a:fld>
            <a:endParaRPr lang="ar-IQ"/>
          </a:p>
        </p:txBody>
      </p:sp>
      <p:sp>
        <p:nvSpPr>
          <p:cNvPr id="5" name="Footer Placeholder 4"/>
          <p:cNvSpPr>
            <a:spLocks noGrp="1"/>
          </p:cNvSpPr>
          <p:nvPr>
            <p:ph type="ftr" sz="quarter" idx="11"/>
          </p:nvPr>
        </p:nvSpPr>
        <p:spPr>
          <a:xfrm>
            <a:off x="457201" y="6248207"/>
            <a:ext cx="5573483" cy="365125"/>
          </a:xfrm>
        </p:spPr>
        <p:txBody>
          <a:bodyPr/>
          <a:lstStyle/>
          <a:p>
            <a:endParaRPr lang="ar-IQ"/>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8B339110-EBCC-4DA0-B750-D8800A267BE3}"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DBFE039-AF01-4BDB-90F8-82AB3FC5E454}" type="datetimeFigureOut">
              <a:rPr lang="ar-IQ" smtClean="0"/>
              <a:pPr/>
              <a:t>11/04/1440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B339110-EBCC-4DA0-B750-D8800A267BE3}" type="slidenum">
              <a:rPr lang="ar-IQ" smtClean="0"/>
              <a:pPr/>
              <a:t>‹#›</a:t>
            </a:fld>
            <a:endParaRPr lang="ar-IQ"/>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6DBFE039-AF01-4BDB-90F8-82AB3FC5E454}" type="datetimeFigureOut">
              <a:rPr lang="ar-IQ" smtClean="0"/>
              <a:pPr/>
              <a:t>11/04/1440</a:t>
            </a:fld>
            <a:endParaRPr lang="ar-IQ"/>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B339110-EBCC-4DA0-B750-D8800A267BE3}" type="slidenum">
              <a:rPr lang="ar-IQ" smtClean="0"/>
              <a:pPr/>
              <a:t>‹#›</a:t>
            </a:fld>
            <a:endParaRPr lang="ar-IQ"/>
          </a:p>
        </p:txBody>
      </p:sp>
      <p:sp>
        <p:nvSpPr>
          <p:cNvPr id="14" name="Footer Placeholder 13"/>
          <p:cNvSpPr>
            <a:spLocks noGrp="1"/>
          </p:cNvSpPr>
          <p:nvPr>
            <p:ph type="ftr" sz="quarter" idx="12"/>
          </p:nvPr>
        </p:nvSpPr>
        <p:spPr/>
        <p:txBody>
          <a:bodyPr/>
          <a:lstStyle/>
          <a:p>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6DBFE039-AF01-4BDB-90F8-82AB3FC5E454}" type="datetimeFigureOut">
              <a:rPr lang="ar-IQ" smtClean="0"/>
              <a:pPr/>
              <a:t>11/04/1440</a:t>
            </a:fld>
            <a:endParaRPr lang="ar-IQ"/>
          </a:p>
        </p:txBody>
      </p:sp>
      <p:sp>
        <p:nvSpPr>
          <p:cNvPr id="10" name="Slide Number Placeholder 9"/>
          <p:cNvSpPr>
            <a:spLocks noGrp="1"/>
          </p:cNvSpPr>
          <p:nvPr>
            <p:ph type="sldNum" sz="quarter" idx="16"/>
          </p:nvPr>
        </p:nvSpPr>
        <p:spPr/>
        <p:txBody>
          <a:bodyPr rtlCol="0"/>
          <a:lstStyle/>
          <a:p>
            <a:fld id="{8B339110-EBCC-4DA0-B750-D8800A267BE3}" type="slidenum">
              <a:rPr lang="ar-IQ" smtClean="0"/>
              <a:pPr/>
              <a:t>‹#›</a:t>
            </a:fld>
            <a:endParaRPr lang="ar-IQ"/>
          </a:p>
        </p:txBody>
      </p:sp>
      <p:sp>
        <p:nvSpPr>
          <p:cNvPr id="12" name="Footer Placeholder 11"/>
          <p:cNvSpPr>
            <a:spLocks noGrp="1"/>
          </p:cNvSpPr>
          <p:nvPr>
            <p:ph type="ftr" sz="quarter" idx="17"/>
          </p:nvPr>
        </p:nvSpPr>
        <p:spPr/>
        <p:txBody>
          <a:bodyPr rtlCol="0"/>
          <a:lstStyle/>
          <a:p>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6DBFE039-AF01-4BDB-90F8-82AB3FC5E454}" type="datetimeFigureOut">
              <a:rPr lang="ar-IQ" smtClean="0"/>
              <a:pPr/>
              <a:t>11/04/1440</a:t>
            </a:fld>
            <a:endParaRPr lang="ar-IQ"/>
          </a:p>
        </p:txBody>
      </p:sp>
      <p:sp>
        <p:nvSpPr>
          <p:cNvPr id="12" name="Slide Number Placeholder 11"/>
          <p:cNvSpPr>
            <a:spLocks noGrp="1"/>
          </p:cNvSpPr>
          <p:nvPr>
            <p:ph type="sldNum" sz="quarter" idx="16"/>
          </p:nvPr>
        </p:nvSpPr>
        <p:spPr/>
        <p:txBody>
          <a:bodyPr rtlCol="0"/>
          <a:lstStyle/>
          <a:p>
            <a:fld id="{8B339110-EBCC-4DA0-B750-D8800A267BE3}" type="slidenum">
              <a:rPr lang="ar-IQ" smtClean="0"/>
              <a:pPr/>
              <a:t>‹#›</a:t>
            </a:fld>
            <a:endParaRPr lang="ar-IQ"/>
          </a:p>
        </p:txBody>
      </p:sp>
      <p:sp>
        <p:nvSpPr>
          <p:cNvPr id="14" name="Footer Placeholder 13"/>
          <p:cNvSpPr>
            <a:spLocks noGrp="1"/>
          </p:cNvSpPr>
          <p:nvPr>
            <p:ph type="ftr" sz="quarter" idx="17"/>
          </p:nvPr>
        </p:nvSpPr>
        <p:spPr/>
        <p:txBody>
          <a:bodyPr rtlCol="0"/>
          <a:lstStyle/>
          <a:p>
            <a:endParaRPr lang="ar-IQ"/>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DBFE039-AF01-4BDB-90F8-82AB3FC5E454}" type="datetimeFigureOut">
              <a:rPr lang="ar-IQ" smtClean="0"/>
              <a:pPr/>
              <a:t>11/04/1440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8B339110-EBCC-4DA0-B750-D8800A267BE3}"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BFE039-AF01-4BDB-90F8-82AB3FC5E454}" type="datetimeFigureOut">
              <a:rPr lang="ar-IQ" smtClean="0"/>
              <a:pPr/>
              <a:t>11/04/1440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8B339110-EBCC-4DA0-B750-D8800A267BE3}"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DBFE039-AF01-4BDB-90F8-82AB3FC5E454}" type="datetimeFigureOut">
              <a:rPr lang="ar-IQ" smtClean="0"/>
              <a:pPr/>
              <a:t>11/04/1440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8B339110-EBCC-4DA0-B750-D8800A267BE3}" type="slidenum">
              <a:rPr lang="ar-IQ" smtClean="0"/>
              <a:pPr/>
              <a:t>‹#›</a:t>
            </a:fld>
            <a:endParaRPr lang="ar-IQ"/>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6DBFE039-AF01-4BDB-90F8-82AB3FC5E454}" type="datetimeFigureOut">
              <a:rPr lang="ar-IQ" smtClean="0"/>
              <a:pPr/>
              <a:t>11/04/1440</a:t>
            </a:fld>
            <a:endParaRPr lang="ar-IQ"/>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8B339110-EBCC-4DA0-B750-D8800A267BE3}" type="slidenum">
              <a:rPr lang="ar-IQ" smtClean="0"/>
              <a:pPr/>
              <a:t>‹#›</a:t>
            </a:fld>
            <a:endParaRPr lang="ar-IQ"/>
          </a:p>
        </p:txBody>
      </p:sp>
      <p:sp>
        <p:nvSpPr>
          <p:cNvPr id="14" name="Footer Placeholder 13"/>
          <p:cNvSpPr>
            <a:spLocks noGrp="1"/>
          </p:cNvSpPr>
          <p:nvPr>
            <p:ph type="ftr" sz="quarter" idx="12"/>
          </p:nvPr>
        </p:nvSpPr>
        <p:spPr>
          <a:xfrm>
            <a:off x="1600200" y="6248206"/>
            <a:ext cx="4572000" cy="365125"/>
          </a:xfrm>
        </p:spPr>
        <p:txBody>
          <a:bodyPr rtlCol="0"/>
          <a:lstStyle/>
          <a:p>
            <a:endParaRPr lang="ar-IQ"/>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6DBFE039-AF01-4BDB-90F8-82AB3FC5E454}" type="datetimeFigureOut">
              <a:rPr lang="ar-IQ" smtClean="0"/>
              <a:pPr/>
              <a:t>11/04/1440</a:t>
            </a:fld>
            <a:endParaRPr lang="ar-IQ"/>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ar-IQ"/>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B339110-EBCC-4DA0-B750-D8800A267BE3}" type="slidenum">
              <a:rPr lang="ar-IQ" smtClean="0"/>
              <a:pPr/>
              <a:t>‹#›</a:t>
            </a:fld>
            <a:endParaRPr lang="ar-IQ"/>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1" eaLnBrk="1" latinLnBrk="0" hangingPunct="1">
        <a:spcBef>
          <a:spcPct val="0"/>
        </a:spcBef>
        <a:buNone/>
        <a:defRPr kumimoji="0" sz="4400" kern="1200">
          <a:solidFill>
            <a:schemeClr val="tx2"/>
          </a:solidFill>
          <a:latin typeface="+mj-lt"/>
          <a:ea typeface="+mj-ea"/>
          <a:cs typeface="+mj-cs"/>
        </a:defRPr>
      </a:lvl1pPr>
    </p:titleStyle>
    <p:bodyStyle>
      <a:lvl1pPr marL="320040" indent="-320040" algn="r" rtl="1"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r" rtl="1"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r" rtl="1"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r" rtl="1"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r" rtl="1"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r" rtl="1"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r" rtl="1"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r" rtl="1"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r" rtl="1"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hyperlink" Target="https://en.wikipedia.org/wiki/Biostratigraphy" TargetMode="External"/><Relationship Id="rId3" Type="http://schemas.openxmlformats.org/officeDocument/2006/relationships/hyperlink" Target="https://en.wikipedia.org/wiki/Rock_(geology)" TargetMode="External"/><Relationship Id="rId7" Type="http://schemas.openxmlformats.org/officeDocument/2006/relationships/hyperlink" Target="https://en.wikipedia.org/wiki/Lithostratigraphy" TargetMode="External"/><Relationship Id="rId2" Type="http://schemas.openxmlformats.org/officeDocument/2006/relationships/hyperlink" Target="https://en.wikipedia.org/wiki/Geology" TargetMode="External"/><Relationship Id="rId1" Type="http://schemas.openxmlformats.org/officeDocument/2006/relationships/slideLayout" Target="../slideLayouts/slideLayout7.xml"/><Relationship Id="rId6" Type="http://schemas.openxmlformats.org/officeDocument/2006/relationships/hyperlink" Target="https://en.wikipedia.org/wiki/Volcanic_rock" TargetMode="External"/><Relationship Id="rId5" Type="http://schemas.openxmlformats.org/officeDocument/2006/relationships/hyperlink" Target="https://en.wikipedia.org/wiki/Sedimentary_rock" TargetMode="External"/><Relationship Id="rId4" Type="http://schemas.openxmlformats.org/officeDocument/2006/relationships/hyperlink" Target="https://en.wikipedia.org/wiki/Stratum"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s://en.wikipedia.org/wiki/Stratum" TargetMode="External"/><Relationship Id="rId3" Type="http://schemas.openxmlformats.org/officeDocument/2006/relationships/hyperlink" Target="https://en.wikipedia.org/wiki/Law_of_superposition" TargetMode="External"/><Relationship Id="rId7" Type="http://schemas.openxmlformats.org/officeDocument/2006/relationships/hyperlink" Target="https://en.wikipedia.org/wiki/Stratigraphy" TargetMode="External"/><Relationship Id="rId2" Type="http://schemas.openxmlformats.org/officeDocument/2006/relationships/hyperlink" Target="https://en.wikipedia.org/wiki/Nicholas_Steno" TargetMode="External"/><Relationship Id="rId1" Type="http://schemas.openxmlformats.org/officeDocument/2006/relationships/slideLayout" Target="../slideLayouts/slideLayout7.xml"/><Relationship Id="rId6" Type="http://schemas.openxmlformats.org/officeDocument/2006/relationships/hyperlink" Target="https://en.wikipedia.org/wiki/William_Smith_(geologist)" TargetMode="External"/><Relationship Id="rId11" Type="http://schemas.openxmlformats.org/officeDocument/2006/relationships/hyperlink" Target="https://en.wikipedia.org/wiki/Alexandre_Brongniart" TargetMode="External"/><Relationship Id="rId5" Type="http://schemas.openxmlformats.org/officeDocument/2006/relationships/hyperlink" Target="https://en.wikipedia.org/wiki/Principle_of_lateral_continuity" TargetMode="External"/><Relationship Id="rId10" Type="http://schemas.openxmlformats.org/officeDocument/2006/relationships/hyperlink" Target="https://en.wikipedia.org/wiki/Georges_Cuvier" TargetMode="External"/><Relationship Id="rId4" Type="http://schemas.openxmlformats.org/officeDocument/2006/relationships/hyperlink" Target="https://en.wikipedia.org/wiki/Principle_of_original_horizontality" TargetMode="External"/><Relationship Id="rId9" Type="http://schemas.openxmlformats.org/officeDocument/2006/relationships/hyperlink" Target="https://en.wikipedia.org/wiki/Geologic_map"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s://en.wikipedia.org/wiki/Isfjord_(Svalbard)" TargetMode="External"/><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hyperlink" Target="https://en.wikipedia.org/wiki/Norway" TargetMode="External"/><Relationship Id="rId4" Type="http://schemas.openxmlformats.org/officeDocument/2006/relationships/hyperlink" Target="https://en.wikipedia.org/wiki/Svalbard"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en.wikipedia.org/wiki/Petrology" TargetMode="External"/><Relationship Id="rId2" Type="http://schemas.openxmlformats.org/officeDocument/2006/relationships/hyperlink" Target="https://en.wikipedia.org/wiki/Rock_(geology)" TargetMode="External"/><Relationship Id="rId1" Type="http://schemas.openxmlformats.org/officeDocument/2006/relationships/slideLayout" Target="../slideLayouts/slideLayout7.xml"/><Relationship Id="rId6" Type="http://schemas.openxmlformats.org/officeDocument/2006/relationships/hyperlink" Target="https://en.wikipedia.org/wiki/Facies" TargetMode="External"/><Relationship Id="rId5" Type="http://schemas.openxmlformats.org/officeDocument/2006/relationships/hyperlink" Target="https://en.wikipedia.org/wiki/Paleontology" TargetMode="External"/><Relationship Id="rId4" Type="http://schemas.openxmlformats.org/officeDocument/2006/relationships/hyperlink" Target="https://en.wikipedia.org/wiki/Lithology"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en.wikipedia.org/wiki/Volcanic_rock" TargetMode="External"/><Relationship Id="rId7" Type="http://schemas.openxmlformats.org/officeDocument/2006/relationships/hyperlink" Target="https://en.wikipedia.org/wiki/Stratigraphic_unit" TargetMode="External"/><Relationship Id="rId2" Type="http://schemas.openxmlformats.org/officeDocument/2006/relationships/hyperlink" Target="https://en.wikipedia.org/wiki/Sedimentary_rock" TargetMode="External"/><Relationship Id="rId1" Type="http://schemas.openxmlformats.org/officeDocument/2006/relationships/slideLayout" Target="../slideLayouts/slideLayout7.xml"/><Relationship Id="rId6" Type="http://schemas.openxmlformats.org/officeDocument/2006/relationships/hyperlink" Target="https://en.wikipedia.org/wiki/Marker_horizon" TargetMode="External"/><Relationship Id="rId5" Type="http://schemas.openxmlformats.org/officeDocument/2006/relationships/hyperlink" Target="https://en.wikipedia.org/wiki/Bed_(geology)" TargetMode="External"/><Relationship Id="rId4" Type="http://schemas.openxmlformats.org/officeDocument/2006/relationships/hyperlink" Target="https://en.wikipedia.org/wiki/Lithology" TargetMode="External"/></Relationships>
</file>

<file path=ppt/slides/_rels/slide33.xml.rels><?xml version="1.0" encoding="UTF-8" standalone="yes"?>
<Relationships xmlns="http://schemas.openxmlformats.org/package/2006/relationships"><Relationship Id="rId2" Type="http://schemas.openxmlformats.org/officeDocument/2006/relationships/hyperlink" Target="https://en.wikipedia.org/wiki/Stratigraphic_unit"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en.wikipedia.org/wiki/Stratigraphic_unit"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hyperlink" Target="https://en.wikipedia.org/wiki/Type_locality_(geology)" TargetMode="External"/><Relationship Id="rId3" Type="http://schemas.openxmlformats.org/officeDocument/2006/relationships/image" Target="../media/image30.jpeg"/><Relationship Id="rId7" Type="http://schemas.openxmlformats.org/officeDocument/2006/relationships/hyperlink" Target="https://en.wikipedia.org/wiki/Mineral" TargetMode="External"/><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hyperlink" Target="https://en.wikipedia.org/wiki/Lithostratigraphy" TargetMode="External"/><Relationship Id="rId5" Type="http://schemas.openxmlformats.org/officeDocument/2006/relationships/hyperlink" Target="https://en.wikipedia.org/wiki/Rock_(geology)" TargetMode="External"/><Relationship Id="rId4" Type="http://schemas.openxmlformats.org/officeDocument/2006/relationships/hyperlink" Target="https://en.wiktionary.org/wiki/locality" TargetMode="External"/><Relationship Id="rId9" Type="http://schemas.openxmlformats.org/officeDocument/2006/relationships/hyperlink" Target="https://en.wikipedia.org/wiki/Stratotype"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s://en.wikipedia.org/wiki/Sedimentary" TargetMode="External"/><Relationship Id="rId13" Type="http://schemas.openxmlformats.org/officeDocument/2006/relationships/hyperlink" Target="https://en.wikipedia.org/wiki/Cross-bedding" TargetMode="External"/><Relationship Id="rId3" Type="http://schemas.openxmlformats.org/officeDocument/2006/relationships/hyperlink" Target="https://en.wikipedia.org/wiki/Stratigraphy" TargetMode="External"/><Relationship Id="rId7" Type="http://schemas.openxmlformats.org/officeDocument/2006/relationships/hyperlink" Target="https://en.wikipedia.org/wiki/Particle_size" TargetMode="External"/><Relationship Id="rId12" Type="http://schemas.openxmlformats.org/officeDocument/2006/relationships/hyperlink" Target="https://en.wikipedia.org/wiki/Quarry" TargetMode="External"/><Relationship Id="rId2" Type="http://schemas.openxmlformats.org/officeDocument/2006/relationships/hyperlink" Target="https://en.wikipedia.org/wiki/Geologic_formation" TargetMode="External"/><Relationship Id="rId1" Type="http://schemas.openxmlformats.org/officeDocument/2006/relationships/slideLayout" Target="../slideLayouts/slideLayout7.xml"/><Relationship Id="rId6" Type="http://schemas.openxmlformats.org/officeDocument/2006/relationships/hyperlink" Target="https://en.wikipedia.org/wiki/Mineral" TargetMode="External"/><Relationship Id="rId11" Type="http://schemas.openxmlformats.org/officeDocument/2006/relationships/hyperlink" Target="https://en.wikipedia.org/wiki/Volcanic_ash" TargetMode="External"/><Relationship Id="rId5" Type="http://schemas.openxmlformats.org/officeDocument/2006/relationships/hyperlink" Target="https://en.wikipedia.org/wiki/Thickness_(geology)" TargetMode="External"/><Relationship Id="rId10" Type="http://schemas.openxmlformats.org/officeDocument/2006/relationships/hyperlink" Target="https://en.wikipedia.org/wiki/Volcanic" TargetMode="External"/><Relationship Id="rId4" Type="http://schemas.openxmlformats.org/officeDocument/2006/relationships/hyperlink" Target="https://en.wikipedia.org/wiki/Lithostratigraphy" TargetMode="External"/><Relationship Id="rId9" Type="http://schemas.openxmlformats.org/officeDocument/2006/relationships/hyperlink" Target="https://en.wikipedia.org/wiki/Stratum" TargetMode="External"/><Relationship Id="rId14" Type="http://schemas.openxmlformats.org/officeDocument/2006/relationships/hyperlink" Target="https://en.wikipedia.org/wiki/Graded_bedding"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s://en.wikipedia.org/wiki/Sedimentary_rock" TargetMode="External"/><Relationship Id="rId2" Type="http://schemas.openxmlformats.org/officeDocument/2006/relationships/hyperlink" Target="https://en.wikipedia.org/wiki/Geology" TargetMode="External"/><Relationship Id="rId1" Type="http://schemas.openxmlformats.org/officeDocument/2006/relationships/slideLayout" Target="../slideLayouts/slideLayout7.xml"/><Relationship Id="rId5" Type="http://schemas.openxmlformats.org/officeDocument/2006/relationships/hyperlink" Target="https://en.wikipedia.org/wiki/Lamination_(geology)" TargetMode="External"/><Relationship Id="rId4" Type="http://schemas.openxmlformats.org/officeDocument/2006/relationships/hyperlink" Target="https://en.wikipedia.org/wiki/Bedding_(geology)"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s://en.wikipedia.org/wiki/Karst" TargetMode="External"/><Relationship Id="rId3" Type="http://schemas.openxmlformats.org/officeDocument/2006/relationships/hyperlink" Target="https://en.wikipedia.org/wiki/Travertine" TargetMode="External"/><Relationship Id="rId7" Type="http://schemas.openxmlformats.org/officeDocument/2006/relationships/hyperlink" Target="https://en.wikipedia.org/wiki/Fr%C3%A9jus" TargetMode="External"/><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hyperlink" Target="https://en.wikipedia.org/wiki/Montauroux" TargetMode="External"/><Relationship Id="rId5" Type="http://schemas.openxmlformats.org/officeDocument/2006/relationships/hyperlink" Target="https://en.wikipedia.org/wiki/Mons,_Var" TargetMode="External"/><Relationship Id="rId4" Type="http://schemas.openxmlformats.org/officeDocument/2006/relationships/hyperlink" Target="https://en.wikipedia.org/wiki/Roman_aqueduct"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s://en.wikipedia.org/wiki/Weathering" TargetMode="External"/><Relationship Id="rId3" Type="http://schemas.openxmlformats.org/officeDocument/2006/relationships/hyperlink" Target="https://en.wikipedia.org/wiki/Clay" TargetMode="External"/><Relationship Id="rId7" Type="http://schemas.openxmlformats.org/officeDocument/2006/relationships/hyperlink" Target="https://en.wikipedia.org/wiki/Lamination_(geology)" TargetMode="External"/><Relationship Id="rId2" Type="http://schemas.openxmlformats.org/officeDocument/2006/relationships/hyperlink" Target="https://en.wikipedia.org/wiki/Grain_size" TargetMode="External"/><Relationship Id="rId1" Type="http://schemas.openxmlformats.org/officeDocument/2006/relationships/slideLayout" Target="../slideLayouts/slideLayout7.xml"/><Relationship Id="rId6" Type="http://schemas.openxmlformats.org/officeDocument/2006/relationships/hyperlink" Target="https://en.wikipedia.org/wiki/Mineral" TargetMode="External"/><Relationship Id="rId5" Type="http://schemas.openxmlformats.org/officeDocument/2006/relationships/hyperlink" Target="https://en.wikipedia.org/wiki/Organic_material" TargetMode="External"/><Relationship Id="rId4" Type="http://schemas.openxmlformats.org/officeDocument/2006/relationships/hyperlink" Target="https://en.wikipedia.org/wiki/Microfossil"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s://en.wikipedia.org/wiki/Sedimentation" TargetMode="External"/><Relationship Id="rId3" Type="http://schemas.openxmlformats.org/officeDocument/2006/relationships/hyperlink" Target="https://en.wikipedia.org/wiki/Shale" TargetMode="External"/><Relationship Id="rId7" Type="http://schemas.openxmlformats.org/officeDocument/2006/relationships/hyperlink" Target="https://en.wikipedia.org/wiki/Hypoxia_(environmental)" TargetMode="External"/><Relationship Id="rId2" Type="http://schemas.openxmlformats.org/officeDocument/2006/relationships/hyperlink" Target="https://en.wikipedia.org/wiki/Sandstone" TargetMode="External"/><Relationship Id="rId1" Type="http://schemas.openxmlformats.org/officeDocument/2006/relationships/slideLayout" Target="../slideLayouts/slideLayout7.xml"/><Relationship Id="rId6" Type="http://schemas.openxmlformats.org/officeDocument/2006/relationships/hyperlink" Target="https://en.wikipedia.org/wiki/Bioturbation" TargetMode="External"/><Relationship Id="rId5" Type="http://schemas.openxmlformats.org/officeDocument/2006/relationships/hyperlink" Target="https://en.wikipedia.org/wiki/Evaporite" TargetMode="External"/><Relationship Id="rId4" Type="http://schemas.openxmlformats.org/officeDocument/2006/relationships/hyperlink" Target="https://en.wikipedia.org/wiki/Mudstone"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s://en.wikipedia.org/wiki/Varve" TargetMode="External"/><Relationship Id="rId3" Type="http://schemas.openxmlformats.org/officeDocument/2006/relationships/hyperlink" Target="https://en.wikipedia.org/wiki/Lake" TargetMode="External"/><Relationship Id="rId7" Type="http://schemas.openxmlformats.org/officeDocument/2006/relationships/hyperlink" Target="https://en.wikipedia.org/wiki/Glaciolacustrine" TargetMode="External"/><Relationship Id="rId12" Type="http://schemas.openxmlformats.org/officeDocument/2006/relationships/hyperlink" Target="https://en.wikipedia.org/wiki/Climate_change" TargetMode="External"/><Relationship Id="rId2" Type="http://schemas.openxmlformats.org/officeDocument/2006/relationships/hyperlink" Target="https://en.wikipedia.org/wiki/Sedimentary_environment" TargetMode="External"/><Relationship Id="rId1" Type="http://schemas.openxmlformats.org/officeDocument/2006/relationships/slideLayout" Target="../slideLayouts/slideLayout7.xml"/><Relationship Id="rId6" Type="http://schemas.openxmlformats.org/officeDocument/2006/relationships/hyperlink" Target="https://en.wikipedia.org/wiki/Lamination_(geology)" TargetMode="External"/><Relationship Id="rId11" Type="http://schemas.openxmlformats.org/officeDocument/2006/relationships/hyperlink" Target="https://en.wikipedia.org/wiki/Palaeoclimatology" TargetMode="External"/><Relationship Id="rId5" Type="http://schemas.openxmlformats.org/officeDocument/2006/relationships/hyperlink" Target="https://en.wikipedia.org/wiki/Tide" TargetMode="External"/><Relationship Id="rId10" Type="http://schemas.openxmlformats.org/officeDocument/2006/relationships/hyperlink" Target="https://en.wikipedia.org/wiki/Stratigraphy" TargetMode="External"/><Relationship Id="rId4" Type="http://schemas.openxmlformats.org/officeDocument/2006/relationships/hyperlink" Target="https://en.wikipedia.org/wiki/Mudflat" TargetMode="External"/><Relationship Id="rId9" Type="http://schemas.openxmlformats.org/officeDocument/2006/relationships/hyperlink" Target="https://en.wikipedia.org/wiki/Quaternary"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en.wikipedia.org/wiki/Cliff" TargetMode="External"/><Relationship Id="rId13" Type="http://schemas.openxmlformats.org/officeDocument/2006/relationships/hyperlink" Target="https://en.wikipedia.org/wiki/Millimeter" TargetMode="External"/><Relationship Id="rId18" Type="http://schemas.openxmlformats.org/officeDocument/2006/relationships/hyperlink" Target="https://en.wikipedia.org/wiki/Swamp" TargetMode="External"/><Relationship Id="rId3" Type="http://schemas.openxmlformats.org/officeDocument/2006/relationships/hyperlink" Target="https://en.wikipedia.org/wiki/Sedimentary_rock" TargetMode="External"/><Relationship Id="rId7" Type="http://schemas.openxmlformats.org/officeDocument/2006/relationships/hyperlink" Target="https://en.wikipedia.org/wiki/Earth" TargetMode="External"/><Relationship Id="rId12" Type="http://schemas.openxmlformats.org/officeDocument/2006/relationships/hyperlink" Target="https://en.wikipedia.org/wiki/Thickness_(geology)" TargetMode="External"/><Relationship Id="rId17" Type="http://schemas.openxmlformats.org/officeDocument/2006/relationships/hyperlink" Target="https://en.wikipedia.org/wiki/Sand" TargetMode="External"/><Relationship Id="rId2" Type="http://schemas.openxmlformats.org/officeDocument/2006/relationships/hyperlink" Target="https://en.wikipedia.org/wiki/Geology" TargetMode="External"/><Relationship Id="rId16" Type="http://schemas.openxmlformats.org/officeDocument/2006/relationships/hyperlink" Target="https://en.wikipedia.org/wiki/Silt" TargetMode="External"/><Relationship Id="rId20" Type="http://schemas.openxmlformats.org/officeDocument/2006/relationships/hyperlink" Target="https://en.wikipedia.org/wiki/Lava" TargetMode="External"/><Relationship Id="rId1" Type="http://schemas.openxmlformats.org/officeDocument/2006/relationships/slideLayout" Target="../slideLayouts/slideLayout7.xml"/><Relationship Id="rId6" Type="http://schemas.openxmlformats.org/officeDocument/2006/relationships/hyperlink" Target="https://en.wikipedia.org/wiki/1_E11_m%C2%B2" TargetMode="External"/><Relationship Id="rId11" Type="http://schemas.openxmlformats.org/officeDocument/2006/relationships/hyperlink" Target="https://en.wikipedia.org/wiki/River" TargetMode="External"/><Relationship Id="rId5" Type="http://schemas.openxmlformats.org/officeDocument/2006/relationships/hyperlink" Target="https://en.wikipedia.org/wiki/Stratigraphy" TargetMode="External"/><Relationship Id="rId15" Type="http://schemas.openxmlformats.org/officeDocument/2006/relationships/hyperlink" Target="https://en.wikipedia.org/wiki/Deposition_(sediment)" TargetMode="External"/><Relationship Id="rId10" Type="http://schemas.openxmlformats.org/officeDocument/2006/relationships/hyperlink" Target="https://en.wikipedia.org/wiki/Quarry" TargetMode="External"/><Relationship Id="rId19" Type="http://schemas.openxmlformats.org/officeDocument/2006/relationships/hyperlink" Target="https://en.wikipedia.org/wiki/Sand_dune" TargetMode="External"/><Relationship Id="rId4" Type="http://schemas.openxmlformats.org/officeDocument/2006/relationships/hyperlink" Target="https://en.wikipedia.org/wiki/Soil" TargetMode="External"/><Relationship Id="rId9" Type="http://schemas.openxmlformats.org/officeDocument/2006/relationships/hyperlink" Target="https://en.wikipedia.org/wiki/Road" TargetMode="External"/><Relationship Id="rId14" Type="http://schemas.openxmlformats.org/officeDocument/2006/relationships/hyperlink" Target="https://en.wikipedia.org/wiki/Kilometer"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s://en.wikipedia.org/wiki/Burgess_Shale" TargetMode="External"/><Relationship Id="rId2" Type="http://schemas.openxmlformats.org/officeDocument/2006/relationships/hyperlink" Target="https://en.wikipedia.org/wiki/Geologist" TargetMode="External"/><Relationship Id="rId1" Type="http://schemas.openxmlformats.org/officeDocument/2006/relationships/slideLayout" Target="../slideLayouts/slideLayout7.xml"/><Relationship Id="rId6" Type="http://schemas.openxmlformats.org/officeDocument/2006/relationships/hyperlink" Target="https://en.wikipedia.org/wiki/Canadian_Rockies" TargetMode="External"/><Relationship Id="rId5" Type="http://schemas.openxmlformats.org/officeDocument/2006/relationships/hyperlink" Target="https://en.wikipedia.org/wiki/Shale" TargetMode="External"/><Relationship Id="rId4" Type="http://schemas.openxmlformats.org/officeDocument/2006/relationships/hyperlink" Target="https://en.wikipedia.org/wiki/Fossil"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hyperlink" Target="https://en.wikipedia.org/wiki/Tennessee" TargetMode="External"/><Relationship Id="rId5" Type="http://schemas.openxmlformats.org/officeDocument/2006/relationships/hyperlink" Target="https://en.wikipedia.org/wiki/Shale" TargetMode="External"/><Relationship Id="rId4" Type="http://schemas.openxmlformats.org/officeDocument/2006/relationships/hyperlink" Target="https://en.wikipedia.org/wiki/Limeston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https://en.wikipedia.org/wiki/Sedimentary_rock" TargetMode="External"/><Relationship Id="rId2" Type="http://schemas.openxmlformats.org/officeDocument/2006/relationships/hyperlink" Target="https://en.wikipedia.org/wiki/Synonym" TargetMode="External"/><Relationship Id="rId1" Type="http://schemas.openxmlformats.org/officeDocument/2006/relationships/slideLayout" Target="../slideLayouts/slideLayout7.xml"/><Relationship Id="rId4" Type="http://schemas.openxmlformats.org/officeDocument/2006/relationships/hyperlink" Target="https://en.wikipedia.org/wiki/Sediment" TargetMode="External"/></Relationships>
</file>

<file path=ppt/slides/_rels/slide5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https://en.wikipedia.org/wiki/Marine_band_(geology)" TargetMode="External"/><Relationship Id="rId13" Type="http://schemas.openxmlformats.org/officeDocument/2006/relationships/hyperlink" Target="https://en.wikipedia.org/wiki/Cretaceous%E2%80%93Paleogene_boundary" TargetMode="External"/><Relationship Id="rId3" Type="http://schemas.openxmlformats.org/officeDocument/2006/relationships/hyperlink" Target="https://en.wikipedia.org/wiki/Tonstein" TargetMode="External"/><Relationship Id="rId7" Type="http://schemas.openxmlformats.org/officeDocument/2006/relationships/hyperlink" Target="https://en.wikipedia.org/wiki/Coal" TargetMode="External"/><Relationship Id="rId12" Type="http://schemas.openxmlformats.org/officeDocument/2006/relationships/hyperlink" Target="https://en.wikipedia.org/wiki/Iridium" TargetMode="External"/><Relationship Id="rId2" Type="http://schemas.openxmlformats.org/officeDocument/2006/relationships/hyperlink" Target="https://en.wikipedia.org/wiki/Volcanic_ash" TargetMode="External"/><Relationship Id="rId1" Type="http://schemas.openxmlformats.org/officeDocument/2006/relationships/slideLayout" Target="../slideLayouts/slideLayout7.xml"/><Relationship Id="rId6" Type="http://schemas.openxmlformats.org/officeDocument/2006/relationships/hyperlink" Target="https://en.wikipedia.org/wiki/Peat" TargetMode="External"/><Relationship Id="rId11" Type="http://schemas.openxmlformats.org/officeDocument/2006/relationships/hyperlink" Target="https://en.wikipedia.org/wiki/Oil_shale" TargetMode="External"/><Relationship Id="rId5" Type="http://schemas.openxmlformats.org/officeDocument/2006/relationships/hyperlink" Target="https://en.wikipedia.org/wiki/Turbidite" TargetMode="External"/><Relationship Id="rId10" Type="http://schemas.openxmlformats.org/officeDocument/2006/relationships/hyperlink" Target="https://en.wikipedia.org/wiki/Cyclothem" TargetMode="External"/><Relationship Id="rId4" Type="http://schemas.openxmlformats.org/officeDocument/2006/relationships/hyperlink" Target="https://en.wikipedia.org/wiki/Bentonite" TargetMode="External"/><Relationship Id="rId9" Type="http://schemas.openxmlformats.org/officeDocument/2006/relationships/hyperlink" Target="https://en.wikipedia.org/wiki/Shale" TargetMode="External"/></Relationships>
</file>

<file path=ppt/slides/_rels/slide53.xml.rels><?xml version="1.0" encoding="UTF-8" standalone="yes"?>
<Relationships xmlns="http://schemas.openxmlformats.org/package/2006/relationships"><Relationship Id="rId8" Type="http://schemas.openxmlformats.org/officeDocument/2006/relationships/hyperlink" Target="https://en.wikipedia.org/wiki/Passive_margin" TargetMode="External"/><Relationship Id="rId3" Type="http://schemas.openxmlformats.org/officeDocument/2006/relationships/hyperlink" Target="https://en.wikipedia.org/wiki/Sedimentary_basin" TargetMode="External"/><Relationship Id="rId7" Type="http://schemas.openxmlformats.org/officeDocument/2006/relationships/hyperlink" Target="https://en.wikipedia.org/wiki/Forearc" TargetMode="External"/><Relationship Id="rId2" Type="http://schemas.openxmlformats.org/officeDocument/2006/relationships/hyperlink" Target="https://en.wikipedia.org/wiki/Geologic" TargetMode="External"/><Relationship Id="rId1" Type="http://schemas.openxmlformats.org/officeDocument/2006/relationships/slideLayout" Target="../slideLayouts/slideLayout7.xml"/><Relationship Id="rId6" Type="http://schemas.openxmlformats.org/officeDocument/2006/relationships/hyperlink" Target="https://en.wikipedia.org/wiki/Backarc" TargetMode="External"/><Relationship Id="rId5" Type="http://schemas.openxmlformats.org/officeDocument/2006/relationships/hyperlink" Target="https://en.wikipedia.org/wiki/Sediment_transport" TargetMode="External"/><Relationship Id="rId10" Type="http://schemas.openxmlformats.org/officeDocument/2006/relationships/hyperlink" Target="https://en.wikipedia.org/wiki/Extensional" TargetMode="External"/><Relationship Id="rId4" Type="http://schemas.openxmlformats.org/officeDocument/2006/relationships/hyperlink" Target="https://en.wikipedia.org/wiki/Sediment" TargetMode="External"/><Relationship Id="rId9" Type="http://schemas.openxmlformats.org/officeDocument/2006/relationships/hyperlink" Target="https://en.wikipedia.org/wiki/Epicontinental"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en.wikipedia.org/wiki/Petroleum_geology" TargetMode="External"/><Relationship Id="rId7" Type="http://schemas.openxmlformats.org/officeDocument/2006/relationships/hyperlink" Target="https://en.wikipedia.org/wiki/Well_logging" TargetMode="External"/><Relationship Id="rId2" Type="http://schemas.openxmlformats.org/officeDocument/2006/relationships/hyperlink" Target="https://en.wikipedia.org/wiki/Geologist" TargetMode="External"/><Relationship Id="rId1" Type="http://schemas.openxmlformats.org/officeDocument/2006/relationships/slideLayout" Target="../slideLayouts/slideLayout7.xml"/><Relationship Id="rId6" Type="http://schemas.openxmlformats.org/officeDocument/2006/relationships/hyperlink" Target="https://en.wikipedia.org/wiki/Reflection_seismology" TargetMode="External"/><Relationship Id="rId5" Type="http://schemas.openxmlformats.org/officeDocument/2006/relationships/hyperlink" Target="https://en.wikipedia.org/wiki/Petroleum_industry" TargetMode="External"/><Relationship Id="rId4" Type="http://schemas.openxmlformats.org/officeDocument/2006/relationships/hyperlink" Target="https://en.wikipedia.org/wiki/Hydrocarbon"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en.wikipedia.org/wiki/Geologic_map" TargetMode="External"/><Relationship Id="rId2" Type="http://schemas.openxmlformats.org/officeDocument/2006/relationships/hyperlink" Target="https://en.wikipedia.org/wiki/Sedimentary_depositional_environment" TargetMode="External"/><Relationship Id="rId1" Type="http://schemas.openxmlformats.org/officeDocument/2006/relationships/slideLayout" Target="../slideLayouts/slideLayout7.xml"/><Relationship Id="rId4" Type="http://schemas.openxmlformats.org/officeDocument/2006/relationships/hyperlink" Target="https://en.wikipedia.org/wiki/Sequence_stratigraphy" TargetMode="External"/></Relationships>
</file>

<file path=ppt/slides/_rels/slide5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hyperlink" Target="https://en.wikipedia.org/wiki/Sedimentary_basin" TargetMode="External"/><Relationship Id="rId7" Type="http://schemas.openxmlformats.org/officeDocument/2006/relationships/hyperlink" Target="https://en.wikipedia.org/wiki/Source_rock" TargetMode="External"/><Relationship Id="rId2" Type="http://schemas.openxmlformats.org/officeDocument/2006/relationships/hyperlink" Target="https://en.wikipedia.org/wiki/Geology" TargetMode="External"/><Relationship Id="rId1" Type="http://schemas.openxmlformats.org/officeDocument/2006/relationships/slideLayout" Target="../slideLayouts/slideLayout7.xml"/><Relationship Id="rId6" Type="http://schemas.openxmlformats.org/officeDocument/2006/relationships/hyperlink" Target="https://en.wikipedia.org/wiki/Thermal_history_modelling" TargetMode="External"/><Relationship Id="rId5" Type="http://schemas.openxmlformats.org/officeDocument/2006/relationships/hyperlink" Target="https://en.wikipedia.org/wiki/Back-stripping" TargetMode="External"/><Relationship Id="rId4" Type="http://schemas.openxmlformats.org/officeDocument/2006/relationships/hyperlink" Target="https://en.wikipedia.org/wiki/Hydrocarbon"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en.wikipedia.org/wiki/Taxon" TargetMode="External"/><Relationship Id="rId2" Type="http://schemas.openxmlformats.org/officeDocument/2006/relationships/hyperlink" Target="https://en.wikipedia.org/wiki/Fossil" TargetMode="External"/><Relationship Id="rId1" Type="http://schemas.openxmlformats.org/officeDocument/2006/relationships/slideLayout" Target="../slideLayouts/slideLayout7.xml"/><Relationship Id="rId4" Type="http://schemas.openxmlformats.org/officeDocument/2006/relationships/hyperlink" Target="https://en.wikipedia.org/wiki/Biozone"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hyperlink" Target="https://en.wikipedia.org/wiki/Stratum" TargetMode="External"/><Relationship Id="rId2" Type="http://schemas.openxmlformats.org/officeDocument/2006/relationships/hyperlink" Target="https://en.wikipedia.org/wiki/Stratigraphy" TargetMode="External"/><Relationship Id="rId1" Type="http://schemas.openxmlformats.org/officeDocument/2006/relationships/slideLayout" Target="../slideLayouts/slideLayout7.xml"/><Relationship Id="rId6" Type="http://schemas.openxmlformats.org/officeDocument/2006/relationships/hyperlink" Target="https://en.wikipedia.org/wiki/Geochronology" TargetMode="External"/><Relationship Id="rId5" Type="http://schemas.openxmlformats.org/officeDocument/2006/relationships/hyperlink" Target="https://en.wikipedia.org/wiki/Biostratigraphy" TargetMode="External"/><Relationship Id="rId4" Type="http://schemas.openxmlformats.org/officeDocument/2006/relationships/hyperlink" Target="https://en.wikipedia.org/wiki/Time"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s://en.wikipedia.org/wiki/Geochronology" TargetMode="External"/><Relationship Id="rId2" Type="http://schemas.openxmlformats.org/officeDocument/2006/relationships/hyperlink" Target="https://en.wikipedia.org/wiki/Isotope_geology" TargetMode="Externa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hyperlink" Target="https://en.wikipedia.org/wiki/Igneous"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https://en.wikipedia.org/wiki/Late_Cretaceous" TargetMode="External"/><Relationship Id="rId2" Type="http://schemas.openxmlformats.org/officeDocument/2006/relationships/hyperlink" Target="https://en.wikipedia.org/wiki/Tyrannosaurus"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openxmlformats.org/officeDocument/2006/relationships/hyperlink" Target="https://en.wikipedia.org/wiki/Eon_(geology)" TargetMode="External"/><Relationship Id="rId13" Type="http://schemas.openxmlformats.org/officeDocument/2006/relationships/hyperlink" Target="https://en.wikipedia.org/wiki/Series_(stratigraphy)" TargetMode="External"/><Relationship Id="rId3" Type="http://schemas.openxmlformats.org/officeDocument/2006/relationships/hyperlink" Target="https://en.wikipedia.org/wiki/Chronozone" TargetMode="External"/><Relationship Id="rId7" Type="http://schemas.openxmlformats.org/officeDocument/2006/relationships/hyperlink" Target="https://en.wikipedia.org/wiki/Eonothem" TargetMode="External"/><Relationship Id="rId12" Type="http://schemas.openxmlformats.org/officeDocument/2006/relationships/hyperlink" Target="https://en.wikipedia.org/wiki/Period_(geology)" TargetMode="External"/><Relationship Id="rId17" Type="http://schemas.openxmlformats.org/officeDocument/2006/relationships/hyperlink" Target="https://en.wikipedia.org/wiki/Chron" TargetMode="External"/><Relationship Id="rId2" Type="http://schemas.openxmlformats.org/officeDocument/2006/relationships/hyperlink" Target="https://en.wikipedia.org/wiki/Geologic_time_scale" TargetMode="External"/><Relationship Id="rId16" Type="http://schemas.openxmlformats.org/officeDocument/2006/relationships/hyperlink" Target="https://en.wikipedia.org/wiki/Age_(geology)" TargetMode="External"/><Relationship Id="rId1" Type="http://schemas.openxmlformats.org/officeDocument/2006/relationships/slideLayout" Target="../slideLayouts/slideLayout7.xml"/><Relationship Id="rId6" Type="http://schemas.openxmlformats.org/officeDocument/2006/relationships/hyperlink" Target="https://en.wikipedia.org/wiki/Geochronology" TargetMode="External"/><Relationship Id="rId11" Type="http://schemas.openxmlformats.org/officeDocument/2006/relationships/hyperlink" Target="https://en.wikipedia.org/wiki/System_(stratigraphy)" TargetMode="External"/><Relationship Id="rId5" Type="http://schemas.openxmlformats.org/officeDocument/2006/relationships/hyperlink" Target="https://en.wikipedia.org/wiki/Chronostratigraphy" TargetMode="External"/><Relationship Id="rId15" Type="http://schemas.openxmlformats.org/officeDocument/2006/relationships/hyperlink" Target="https://en.wikipedia.org/wiki/Stage_(stratigraphy)" TargetMode="External"/><Relationship Id="rId10" Type="http://schemas.openxmlformats.org/officeDocument/2006/relationships/hyperlink" Target="https://en.wikipedia.org/wiki/Era_(geology)" TargetMode="External"/><Relationship Id="rId4" Type="http://schemas.openxmlformats.org/officeDocument/2006/relationships/hyperlink" Target="https://en.wikipedia.org/wiki/Stratum" TargetMode="External"/><Relationship Id="rId9" Type="http://schemas.openxmlformats.org/officeDocument/2006/relationships/hyperlink" Target="https://en.wikipedia.org/wiki/Erathem" TargetMode="External"/><Relationship Id="rId14" Type="http://schemas.openxmlformats.org/officeDocument/2006/relationships/hyperlink" Target="https://en.wikipedia.org/wiki/Epoch_(geology)" TargetMode="External"/></Relationships>
</file>

<file path=ppt/slides/_rels/slide67.xml.rels><?xml version="1.0" encoding="UTF-8" standalone="yes"?>
<Relationships xmlns="http://schemas.openxmlformats.org/package/2006/relationships"><Relationship Id="rId8" Type="http://schemas.openxmlformats.org/officeDocument/2006/relationships/hyperlink" Target="https://en.wikipedia.org/wiki/Life" TargetMode="External"/><Relationship Id="rId13" Type="http://schemas.openxmlformats.org/officeDocument/2006/relationships/hyperlink" Target="https://en.wikipedia.org/wiki/Hadean" TargetMode="External"/><Relationship Id="rId18" Type="http://schemas.openxmlformats.org/officeDocument/2006/relationships/hyperlink" Target="https://en.wikipedia.org/wiki/Evolutionary_history_of_plants" TargetMode="External"/><Relationship Id="rId3" Type="http://schemas.openxmlformats.org/officeDocument/2006/relationships/hyperlink" Target="https://en.wikipedia.org/wiki/Phanerozoic" TargetMode="External"/><Relationship Id="rId21" Type="http://schemas.openxmlformats.org/officeDocument/2006/relationships/hyperlink" Target="https://en.wikipedia.org/wiki/Evolution_of_tetrapods" TargetMode="External"/><Relationship Id="rId7" Type="http://schemas.openxmlformats.org/officeDocument/2006/relationships/hyperlink" Target="https://en.wikipedia.org/wiki/Plant" TargetMode="External"/><Relationship Id="rId12" Type="http://schemas.openxmlformats.org/officeDocument/2006/relationships/hyperlink" Target="https://en.wikipedia.org/wiki/Precambrian" TargetMode="External"/><Relationship Id="rId17" Type="http://schemas.openxmlformats.org/officeDocument/2006/relationships/hyperlink" Target="https://en.wikipedia.org/wiki/Evolution" TargetMode="External"/><Relationship Id="rId2" Type="http://schemas.openxmlformats.org/officeDocument/2006/relationships/image" Target="../media/image41.png"/><Relationship Id="rId16" Type="http://schemas.openxmlformats.org/officeDocument/2006/relationships/hyperlink" Target="https://en.wikipedia.org/wiki/Phylum_(biology)" TargetMode="External"/><Relationship Id="rId20" Type="http://schemas.openxmlformats.org/officeDocument/2006/relationships/hyperlink" Target="https://en.wikipedia.org/wiki/Phylogeny_of_insects" TargetMode="External"/><Relationship Id="rId1" Type="http://schemas.openxmlformats.org/officeDocument/2006/relationships/slideLayout" Target="../slideLayouts/slideLayout7.xml"/><Relationship Id="rId6" Type="http://schemas.openxmlformats.org/officeDocument/2006/relationships/hyperlink" Target="https://en.wikipedia.org/wiki/Animal" TargetMode="External"/><Relationship Id="rId11" Type="http://schemas.openxmlformats.org/officeDocument/2006/relationships/hyperlink" Target="https://en.wikipedia.org/wiki/Geological_period" TargetMode="External"/><Relationship Id="rId24" Type="http://schemas.openxmlformats.org/officeDocument/2006/relationships/hyperlink" Target="https://en.wikipedia.org/wiki/Pangaea" TargetMode="External"/><Relationship Id="rId5" Type="http://schemas.openxmlformats.org/officeDocument/2006/relationships/hyperlink" Target="https://en.wikipedia.org/wiki/Geologic_time_scale" TargetMode="External"/><Relationship Id="rId15" Type="http://schemas.openxmlformats.org/officeDocument/2006/relationships/hyperlink" Target="https://en.wikipedia.org/wiki/Proterozoic" TargetMode="External"/><Relationship Id="rId23" Type="http://schemas.openxmlformats.org/officeDocument/2006/relationships/hyperlink" Target="https://en.wikipedia.org/wiki/Plate_tectonics" TargetMode="External"/><Relationship Id="rId10" Type="http://schemas.openxmlformats.org/officeDocument/2006/relationships/hyperlink" Target="https://en.wikipedia.org/wiki/Ancient_Greek" TargetMode="External"/><Relationship Id="rId19" Type="http://schemas.openxmlformats.org/officeDocument/2006/relationships/hyperlink" Target="https://en.wikipedia.org/wiki/Evolution_of_fish" TargetMode="External"/><Relationship Id="rId4" Type="http://schemas.openxmlformats.org/officeDocument/2006/relationships/hyperlink" Target="https://en.wikipedia.org/wiki/Eon_(geology)" TargetMode="External"/><Relationship Id="rId9" Type="http://schemas.openxmlformats.org/officeDocument/2006/relationships/hyperlink" Target="https://en.wikipedia.org/wiki/Cambrian" TargetMode="External"/><Relationship Id="rId14" Type="http://schemas.openxmlformats.org/officeDocument/2006/relationships/hyperlink" Target="https://en.wikipedia.org/wiki/Archean" TargetMode="External"/><Relationship Id="rId22" Type="http://schemas.openxmlformats.org/officeDocument/2006/relationships/hyperlink" Target="https://en.wikipedia.org/wiki/Fauna" TargetMode="External"/></Relationships>
</file>

<file path=ppt/slides/_rels/slide6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https://en.wikipedia.org/wiki/Archaeology" TargetMode="External"/><Relationship Id="rId7" Type="http://schemas.openxmlformats.org/officeDocument/2006/relationships/hyperlink" Target="https://en.wikipedia.org/wiki/Nicolas_Steno" TargetMode="External"/><Relationship Id="rId2" Type="http://schemas.openxmlformats.org/officeDocument/2006/relationships/hyperlink" Target="https://en.wikipedia.org/wiki/Geology" TargetMode="External"/><Relationship Id="rId1" Type="http://schemas.openxmlformats.org/officeDocument/2006/relationships/slideLayout" Target="../slideLayouts/slideLayout7.xml"/><Relationship Id="rId6" Type="http://schemas.openxmlformats.org/officeDocument/2006/relationships/hyperlink" Target="https://en.wikipedia.org/wiki/Relative_dating" TargetMode="External"/><Relationship Id="rId5" Type="http://schemas.openxmlformats.org/officeDocument/2006/relationships/hyperlink" Target="https://en.wikipedia.org/wiki/Stratum" TargetMode="External"/><Relationship Id="rId4" Type="http://schemas.openxmlformats.org/officeDocument/2006/relationships/hyperlink" Target="https://en.wikipedia.org/wiki/Stratigraphy" TargetMode="External"/></Relationships>
</file>

<file path=ppt/slides/_rels/slide71.xml.rels><?xml version="1.0" encoding="UTF-8" standalone="yes"?>
<Relationships xmlns="http://schemas.openxmlformats.org/package/2006/relationships"><Relationship Id="rId8" Type="http://schemas.openxmlformats.org/officeDocument/2006/relationships/hyperlink" Target="https://en.wikipedia.org/wiki/Erosion" TargetMode="External"/><Relationship Id="rId3" Type="http://schemas.openxmlformats.org/officeDocument/2006/relationships/hyperlink" Target="https://en.wikipedia.org/wiki/Cross-cutting_relations" TargetMode="External"/><Relationship Id="rId7" Type="http://schemas.openxmlformats.org/officeDocument/2006/relationships/hyperlink" Target="https://en.wikipedia.org/wiki/Intrusion" TargetMode="External"/><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hyperlink" Target="https://en.wikipedia.org/wiki/Thrust_fault" TargetMode="External"/><Relationship Id="rId11" Type="http://schemas.openxmlformats.org/officeDocument/2006/relationships/hyperlink" Target="https://en.wikipedia.org/wiki/Normal_fault" TargetMode="External"/><Relationship Id="rId5" Type="http://schemas.openxmlformats.org/officeDocument/2006/relationships/hyperlink" Target="https://en.wikipedia.org/wiki/Fold_(geology)" TargetMode="External"/><Relationship Id="rId10" Type="http://schemas.openxmlformats.org/officeDocument/2006/relationships/hyperlink" Target="https://en.wikipedia.org/wiki/Dike_(geology)" TargetMode="External"/><Relationship Id="rId4" Type="http://schemas.openxmlformats.org/officeDocument/2006/relationships/hyperlink" Target="https://en.wikipedia.org/wiki/Stratum" TargetMode="External"/><Relationship Id="rId9" Type="http://schemas.openxmlformats.org/officeDocument/2006/relationships/hyperlink" Target="https://en.wikipedia.org/wiki/Angular_unconformity"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en.wikipedia.org/wiki/Fault_(geology)" TargetMode="External"/><Relationship Id="rId2" Type="http://schemas.openxmlformats.org/officeDocument/2006/relationships/hyperlink" Target="https://en.wikipedia.org/wiki/Principle_of_cross-cutting_relationships" TargetMode="External"/><Relationship Id="rId1" Type="http://schemas.openxmlformats.org/officeDocument/2006/relationships/slideLayout" Target="../slideLayouts/slideLayout7.xml"/><Relationship Id="rId5" Type="http://schemas.openxmlformats.org/officeDocument/2006/relationships/hyperlink" Target="https://en.wikipedia.org/wiki/Thrust_fault" TargetMode="External"/><Relationship Id="rId4" Type="http://schemas.openxmlformats.org/officeDocument/2006/relationships/hyperlink" Target="https://en.wikipedia.org/wiki/Normal_fault" TargetMode="External"/></Relationships>
</file>

<file path=ppt/slides/_rels/slide73.xml.rels><?xml version="1.0" encoding="UTF-8" standalone="yes"?>
<Relationships xmlns="http://schemas.openxmlformats.org/package/2006/relationships"><Relationship Id="rId8" Type="http://schemas.openxmlformats.org/officeDocument/2006/relationships/hyperlink" Target="https://en.wikipedia.org/wiki/Batholith" TargetMode="External"/><Relationship Id="rId3" Type="http://schemas.openxmlformats.org/officeDocument/2006/relationships/hyperlink" Target="https://en.wikipedia.org/wiki/James_Hutton" TargetMode="External"/><Relationship Id="rId7" Type="http://schemas.openxmlformats.org/officeDocument/2006/relationships/hyperlink" Target="https://en.wikipedia.org/wiki/Laccolith" TargetMode="External"/><Relationship Id="rId2" Type="http://schemas.openxmlformats.org/officeDocument/2006/relationships/hyperlink" Target="https://en.wikipedia.org/wiki/Principle_of_Uniformitarianism" TargetMode="External"/><Relationship Id="rId1" Type="http://schemas.openxmlformats.org/officeDocument/2006/relationships/slideLayout" Target="../slideLayouts/slideLayout7.xml"/><Relationship Id="rId6" Type="http://schemas.openxmlformats.org/officeDocument/2006/relationships/hyperlink" Target="https://en.wikipedia.org/wiki/Sedimentary_rock" TargetMode="External"/><Relationship Id="rId5" Type="http://schemas.openxmlformats.org/officeDocument/2006/relationships/hyperlink" Target="https://en.wikipedia.org/wiki/Igneous_rocks" TargetMode="External"/><Relationship Id="rId4" Type="http://schemas.openxmlformats.org/officeDocument/2006/relationships/hyperlink" Target="https://en.wikipedia.org/wiki/Intrusive_rock" TargetMode="External"/><Relationship Id="rId9" Type="http://schemas.openxmlformats.org/officeDocument/2006/relationships/hyperlink" Target="https://en.wikipedia.org/wiki/Sill_(geology)" TargetMode="External"/></Relationships>
</file>

<file path=ppt/slides/_rels/slide74.xml.rels><?xml version="1.0" encoding="UTF-8" standalone="yes"?>
<Relationships xmlns="http://schemas.openxmlformats.org/package/2006/relationships"><Relationship Id="rId8" Type="http://schemas.openxmlformats.org/officeDocument/2006/relationships/hyperlink" Target="https://en.wikipedia.org/wiki/Radiometric_dating" TargetMode="External"/><Relationship Id="rId13" Type="http://schemas.openxmlformats.org/officeDocument/2006/relationships/hyperlink" Target="https://en.wikipedia.org/wiki/Biostratigraphy" TargetMode="External"/><Relationship Id="rId3" Type="http://schemas.openxmlformats.org/officeDocument/2006/relationships/hyperlink" Target="https://en.wikipedia.org/wiki/Rock_(geology)" TargetMode="External"/><Relationship Id="rId7" Type="http://schemas.openxmlformats.org/officeDocument/2006/relationships/hyperlink" Target="https://en.wikipedia.org/wiki/Stratigraphic_column" TargetMode="External"/><Relationship Id="rId12" Type="http://schemas.openxmlformats.org/officeDocument/2006/relationships/hyperlink" Target="https://en.wikipedia.org/wiki/Chronological_dating" TargetMode="External"/><Relationship Id="rId2" Type="http://schemas.openxmlformats.org/officeDocument/2006/relationships/hyperlink" Target="https://en.wikipedia.org/wiki/Absolute_age" TargetMode="External"/><Relationship Id="rId16" Type="http://schemas.openxmlformats.org/officeDocument/2006/relationships/hyperlink" Target="https://en.wikipedia.org/wiki/Law_of_Superposition" TargetMode="External"/><Relationship Id="rId1" Type="http://schemas.openxmlformats.org/officeDocument/2006/relationships/slideLayout" Target="../slideLayouts/slideLayout7.xml"/><Relationship Id="rId6" Type="http://schemas.openxmlformats.org/officeDocument/2006/relationships/hyperlink" Target="https://en.wikipedia.org/wiki/Lithology" TargetMode="External"/><Relationship Id="rId11" Type="http://schemas.openxmlformats.org/officeDocument/2006/relationships/hyperlink" Target="https://en.wikipedia.org/wiki/Geologist" TargetMode="External"/><Relationship Id="rId5" Type="http://schemas.openxmlformats.org/officeDocument/2006/relationships/hyperlink" Target="https://en.wikipedia.org/wiki/Fossil" TargetMode="External"/><Relationship Id="rId15" Type="http://schemas.openxmlformats.org/officeDocument/2006/relationships/hyperlink" Target="https://en.wikipedia.org/wiki/Relative_dating" TargetMode="External"/><Relationship Id="rId10" Type="http://schemas.openxmlformats.org/officeDocument/2006/relationships/hyperlink" Target="https://en.wikipedia.org/wiki/Archaeologists" TargetMode="External"/><Relationship Id="rId4" Type="http://schemas.openxmlformats.org/officeDocument/2006/relationships/hyperlink" Target="https://en.wikipedia.org/wiki/Superficial_deposits" TargetMode="External"/><Relationship Id="rId9" Type="http://schemas.openxmlformats.org/officeDocument/2006/relationships/hyperlink" Target="https://en.wikipedia.org/wiki/Absolute_dating" TargetMode="External"/><Relationship Id="rId14" Type="http://schemas.openxmlformats.org/officeDocument/2006/relationships/hyperlink" Target="https://en.wikipedia.org/wiki/Paleontology" TargetMode="External"/></Relationships>
</file>

<file path=ppt/slides/_rels/slide75.xml.rels><?xml version="1.0" encoding="UTF-8" standalone="yes"?>
<Relationships xmlns="http://schemas.openxmlformats.org/package/2006/relationships"><Relationship Id="rId8" Type="http://schemas.openxmlformats.org/officeDocument/2006/relationships/hyperlink" Target="https://en.wikipedia.org/wiki/Natural_science" TargetMode="External"/><Relationship Id="rId3" Type="http://schemas.openxmlformats.org/officeDocument/2006/relationships/hyperlink" Target="https://en.wikipedia.org/wiki/Somerset_Coal_Canal" TargetMode="External"/><Relationship Id="rId7" Type="http://schemas.openxmlformats.org/officeDocument/2006/relationships/hyperlink" Target="https://en.wikipedia.org/w/index.php?title=Relative_dating&amp;action=edit&amp;section=2" TargetMode="External"/><Relationship Id="rId2" Type="http://schemas.openxmlformats.org/officeDocument/2006/relationships/hyperlink" Target="https://en.wikipedia.org/wiki/William_Smith_(geologist)" TargetMode="External"/><Relationship Id="rId1" Type="http://schemas.openxmlformats.org/officeDocument/2006/relationships/slideLayout" Target="../slideLayouts/slideLayout7.xml"/><Relationship Id="rId6" Type="http://schemas.openxmlformats.org/officeDocument/2006/relationships/hyperlink" Target="https://en.wikipedia.org/wiki/Geologic_time" TargetMode="External"/><Relationship Id="rId5" Type="http://schemas.openxmlformats.org/officeDocument/2006/relationships/hyperlink" Target="https://en.wikipedia.org/wiki/Geological_map" TargetMode="External"/><Relationship Id="rId4" Type="http://schemas.openxmlformats.org/officeDocument/2006/relationships/hyperlink" Target="https://en.wikipedia.org/wiki/Surveying" TargetMode="External"/></Relationships>
</file>

<file path=ppt/slides/_rels/slide76.xml.rels><?xml version="1.0" encoding="UTF-8" standalone="yes"?>
<Relationships xmlns="http://schemas.openxmlformats.org/package/2006/relationships"><Relationship Id="rId8" Type="http://schemas.openxmlformats.org/officeDocument/2006/relationships/hyperlink" Target="https://en.wikipedia.org/wiki/Cross-bedding" TargetMode="External"/><Relationship Id="rId3" Type="http://schemas.openxmlformats.org/officeDocument/2006/relationships/hyperlink" Target="https://en.wikipedia.org/wiki/Clastic_rocks" TargetMode="External"/><Relationship Id="rId7" Type="http://schemas.openxmlformats.org/officeDocument/2006/relationships/hyperlink" Target="https://en.wikipedia.org/wiki/Principle_of_original_horizontality" TargetMode="External"/><Relationship Id="rId2" Type="http://schemas.openxmlformats.org/officeDocument/2006/relationships/hyperlink" Target="https://en.wikipedia.org/wiki/Principle_of_inclusions_and_components" TargetMode="External"/><Relationship Id="rId1" Type="http://schemas.openxmlformats.org/officeDocument/2006/relationships/slideLayout" Target="../slideLayouts/slideLayout7.xml"/><Relationship Id="rId6" Type="http://schemas.openxmlformats.org/officeDocument/2006/relationships/hyperlink" Target="https://en.wikipedia.org/w/index.php?title=Relative_dating&amp;action=edit&amp;section=7" TargetMode="External"/><Relationship Id="rId5" Type="http://schemas.openxmlformats.org/officeDocument/2006/relationships/hyperlink" Target="https://en.wikipedia.org/wiki/Magma" TargetMode="External"/><Relationship Id="rId4" Type="http://schemas.openxmlformats.org/officeDocument/2006/relationships/hyperlink" Target="https://en.wikipedia.org/wiki/Xenolith" TargetMode="External"/><Relationship Id="rId9" Type="http://schemas.openxmlformats.org/officeDocument/2006/relationships/hyperlink" Target="https://en.wikipedia.org/wiki/Relative_dating"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en.wikipedia.org/wiki/Relative_dating" TargetMode="External"/><Relationship Id="rId2" Type="http://schemas.openxmlformats.org/officeDocument/2006/relationships/hyperlink" Target="https://en.wikipedia.org/wiki/Law_of_superposition" TargetMode="Externa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hyperlink" Target="https://en.wikipedia.org/wiki/Isfjord_(Svalbard)" TargetMode="External"/><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hyperlink" Target="https://en.wikipedia.org/wiki/Norway" TargetMode="External"/><Relationship Id="rId4" Type="http://schemas.openxmlformats.org/officeDocument/2006/relationships/hyperlink" Target="https://en.wikipedia.org/wiki/Svalbard"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s://en.wikipedia.org/wiki/Principle_of_faunal_succession" TargetMode="External"/><Relationship Id="rId2" Type="http://schemas.openxmlformats.org/officeDocument/2006/relationships/hyperlink" Target="https://en.wikipedia.org/w/index.php?title=Relative_dating&amp;action=edit&amp;section=9" TargetMode="External"/><Relationship Id="rId1" Type="http://schemas.openxmlformats.org/officeDocument/2006/relationships/slideLayout" Target="../slideLayouts/slideLayout7.xml"/><Relationship Id="rId6" Type="http://schemas.openxmlformats.org/officeDocument/2006/relationships/hyperlink" Target="https://en.wikipedia.org/wiki/Facies" TargetMode="External"/><Relationship Id="rId5" Type="http://schemas.openxmlformats.org/officeDocument/2006/relationships/hyperlink" Target="https://en.wikipedia.org/wiki/Theory_of_evolution" TargetMode="External"/><Relationship Id="rId4" Type="http://schemas.openxmlformats.org/officeDocument/2006/relationships/hyperlink" Target="https://en.wikipedia.org/wiki/Charles_Darwin"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hyperlink" Target="https://en.wikipedia.org/wiki/Principle_of_lateral_continuity" TargetMode="External"/><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hyperlink" Target="https://en.wikipedia.org/wiki/Erosion" TargetMode="External"/><Relationship Id="rId5" Type="http://schemas.openxmlformats.org/officeDocument/2006/relationships/hyperlink" Target="https://en.wikipedia.org/wiki/Valley" TargetMode="External"/><Relationship Id="rId4" Type="http://schemas.openxmlformats.org/officeDocument/2006/relationships/hyperlink" Target="https://en.wikipedia.org/wiki/Sediment" TargetMode="External"/></Relationships>
</file>

<file path=ppt/slides/_rels/slide81.xml.rels><?xml version="1.0" encoding="UTF-8" standalone="yes"?>
<Relationships xmlns="http://schemas.openxmlformats.org/package/2006/relationships"><Relationship Id="rId3" Type="http://schemas.openxmlformats.org/officeDocument/2006/relationships/hyperlink" Target="https://en.wikipedia.org/wiki/Sediment_transport" TargetMode="External"/><Relationship Id="rId2" Type="http://schemas.openxmlformats.org/officeDocument/2006/relationships/hyperlink" Target="https://en.wikipedia.org/wiki/Sedimentary_basin" TargetMode="External"/><Relationship Id="rId1" Type="http://schemas.openxmlformats.org/officeDocument/2006/relationships/slideLayout" Target="../slideLayouts/slideLayout7.xml"/><Relationship Id="rId6" Type="http://schemas.openxmlformats.org/officeDocument/2006/relationships/hyperlink" Target="https://en.wikipedia.org/wiki/Sedimentary_facies" TargetMode="External"/><Relationship Id="rId5" Type="http://schemas.openxmlformats.org/officeDocument/2006/relationships/hyperlink" Target="https://en.wikipedia.org/wiki/Stratum" TargetMode="External"/><Relationship Id="rId4" Type="http://schemas.openxmlformats.org/officeDocument/2006/relationships/hyperlink" Target="https://en.wikipedia.org/wiki/Deposition_(geology)" TargetMode="External"/></Relationships>
</file>

<file path=ppt/slides/_rels/slide8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9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2561258"/>
            <a:ext cx="5976664" cy="1143000"/>
          </a:xfrm>
        </p:spPr>
        <p:txBody>
          <a:bodyPr>
            <a:noAutofit/>
          </a:bodyPr>
          <a:lstStyle/>
          <a:p>
            <a:pPr algn="ctr"/>
            <a:r>
              <a:rPr lang="en-US" sz="4800" dirty="0" smtClean="0"/>
              <a:t/>
            </a:r>
            <a:br>
              <a:rPr lang="en-US" sz="4800" dirty="0" smtClean="0"/>
            </a:br>
            <a:r>
              <a:rPr lang="en-US" sz="4800" dirty="0" smtClean="0"/>
              <a:t/>
            </a:r>
            <a:br>
              <a:rPr lang="en-US" sz="4800" dirty="0" smtClean="0"/>
            </a:br>
            <a:r>
              <a:rPr lang="ar-SA" sz="4800" dirty="0" smtClean="0"/>
              <a:t/>
            </a:r>
            <a:br>
              <a:rPr lang="ar-SA" sz="4800" dirty="0" smtClean="0"/>
            </a:br>
            <a:r>
              <a:rPr lang="ar-IQ" sz="4800" dirty="0" smtClean="0"/>
              <a:t>  </a:t>
            </a:r>
            <a:r>
              <a:rPr lang="ar-IQ" sz="6600" dirty="0" smtClean="0">
                <a:solidFill>
                  <a:srgbClr val="FFC000"/>
                </a:solidFill>
              </a:rPr>
              <a:t>علم الطبقات    </a:t>
            </a:r>
            <a:r>
              <a:rPr lang="en-US" sz="6600" dirty="0" smtClean="0">
                <a:solidFill>
                  <a:srgbClr val="FFC000"/>
                </a:solidFill>
              </a:rPr>
              <a:t>     </a:t>
            </a:r>
            <a:r>
              <a:rPr lang="ar-SA" sz="4800" dirty="0" smtClean="0">
                <a:solidFill>
                  <a:srgbClr val="FFFF00"/>
                </a:solidFill>
              </a:rPr>
              <a:t/>
            </a:r>
            <a:br>
              <a:rPr lang="ar-SA" sz="4800" dirty="0" smtClean="0">
                <a:solidFill>
                  <a:srgbClr val="FFFF00"/>
                </a:solidFill>
              </a:rPr>
            </a:br>
            <a:r>
              <a:rPr lang="en-US" sz="4800" dirty="0" smtClean="0">
                <a:solidFill>
                  <a:srgbClr val="FFFF00"/>
                </a:solidFill>
              </a:rPr>
              <a:t>          </a:t>
            </a:r>
            <a:r>
              <a:rPr lang="en-US" dirty="0" smtClean="0">
                <a:solidFill>
                  <a:srgbClr val="FFFF00"/>
                </a:solidFill>
              </a:rPr>
              <a:t>Stratigraphy                          </a:t>
            </a:r>
            <a:r>
              <a:rPr lang="ar-SA" sz="4800" dirty="0" smtClean="0">
                <a:solidFill>
                  <a:srgbClr val="FFFF00"/>
                </a:solidFill>
              </a:rPr>
              <a:t/>
            </a:r>
            <a:br>
              <a:rPr lang="ar-SA" sz="4800" dirty="0" smtClean="0">
                <a:solidFill>
                  <a:srgbClr val="FFFF00"/>
                </a:solidFill>
              </a:rPr>
            </a:br>
            <a:r>
              <a:rPr lang="ar-IQ" sz="2800" dirty="0" smtClean="0">
                <a:solidFill>
                  <a:srgbClr val="FFFF00"/>
                </a:solidFill>
              </a:rPr>
              <a:t>المرحلة </a:t>
            </a:r>
            <a:r>
              <a:rPr lang="ar-IQ" sz="2800" smtClean="0">
                <a:solidFill>
                  <a:srgbClr val="FFFF00"/>
                </a:solidFill>
              </a:rPr>
              <a:t>الثانية  </a:t>
            </a:r>
            <a:r>
              <a:rPr lang="ar-IQ" sz="2800" smtClean="0">
                <a:solidFill>
                  <a:srgbClr val="FFFF00"/>
                </a:solidFill>
              </a:rPr>
              <a:t>الكورس الاول   </a:t>
            </a:r>
            <a:r>
              <a:rPr lang="en-US" sz="2800" dirty="0" smtClean="0">
                <a:solidFill>
                  <a:srgbClr val="FFFF00"/>
                </a:solidFill>
              </a:rPr>
              <a:t>   </a:t>
            </a:r>
            <a:r>
              <a:rPr lang="ar-IQ" sz="2800" dirty="0" smtClean="0">
                <a:solidFill>
                  <a:srgbClr val="FFFF00"/>
                </a:solidFill>
              </a:rPr>
              <a:t>        </a:t>
            </a:r>
            <a:r>
              <a:rPr lang="ar-IQ" sz="3200" dirty="0" smtClean="0">
                <a:solidFill>
                  <a:srgbClr val="FFFF00"/>
                </a:solidFill>
              </a:rPr>
              <a:t/>
            </a:r>
            <a:br>
              <a:rPr lang="ar-IQ" sz="3200" dirty="0" smtClean="0">
                <a:solidFill>
                  <a:srgbClr val="FFFF00"/>
                </a:solidFill>
              </a:rPr>
            </a:br>
            <a:r>
              <a:rPr lang="ar-IQ" sz="3200" dirty="0" smtClean="0">
                <a:solidFill>
                  <a:srgbClr val="FFFF00"/>
                </a:solidFill>
              </a:rPr>
              <a:t>قسم الجيوفيزياء </a:t>
            </a:r>
            <a:r>
              <a:rPr lang="en-US" sz="3200" dirty="0" smtClean="0">
                <a:solidFill>
                  <a:srgbClr val="FFFF00"/>
                </a:solidFill>
              </a:rPr>
              <a:t>     </a:t>
            </a:r>
            <a:r>
              <a:rPr lang="ar-IQ" sz="4800" dirty="0" smtClean="0">
                <a:solidFill>
                  <a:srgbClr val="FFFF00"/>
                </a:solidFill>
              </a:rPr>
              <a:t/>
            </a:r>
            <a:br>
              <a:rPr lang="ar-IQ" sz="4800" dirty="0" smtClean="0">
                <a:solidFill>
                  <a:srgbClr val="FFFF00"/>
                </a:solidFill>
              </a:rPr>
            </a:br>
            <a:r>
              <a:rPr lang="ar-IQ" sz="2400" dirty="0" smtClean="0">
                <a:solidFill>
                  <a:srgbClr val="FFFF00"/>
                </a:solidFill>
              </a:rPr>
              <a:t>الاستاذ المساعد الدكتور احمد عسكر نجف  </a:t>
            </a:r>
            <a:r>
              <a:rPr lang="en-US" sz="2400" b="1" dirty="0" smtClean="0">
                <a:solidFill>
                  <a:srgbClr val="002060"/>
                </a:solidFill>
              </a:rPr>
              <a:t> </a:t>
            </a:r>
            <a:br>
              <a:rPr lang="en-US" sz="2400" b="1" dirty="0" smtClean="0">
                <a:solidFill>
                  <a:srgbClr val="002060"/>
                </a:solidFill>
              </a:rPr>
            </a:br>
            <a:r>
              <a:rPr lang="ar-IQ" sz="2400" b="1" dirty="0" smtClean="0">
                <a:solidFill>
                  <a:srgbClr val="002060"/>
                </a:solidFill>
              </a:rPr>
              <a:t>جامعة الكرخ للعلوم         </a:t>
            </a:r>
            <a:r>
              <a:rPr lang="en-US" sz="2800" b="1" dirty="0" smtClean="0">
                <a:solidFill>
                  <a:srgbClr val="002060"/>
                </a:solidFill>
              </a:rPr>
              <a:t> </a:t>
            </a:r>
            <a:br>
              <a:rPr lang="en-US" sz="2800" b="1" dirty="0" smtClean="0">
                <a:solidFill>
                  <a:srgbClr val="002060"/>
                </a:solidFill>
              </a:rPr>
            </a:br>
            <a:r>
              <a:rPr lang="ar-IQ" sz="2800" b="1" dirty="0" smtClean="0">
                <a:solidFill>
                  <a:srgbClr val="002060"/>
                </a:solidFill>
              </a:rPr>
              <a:t> </a:t>
            </a:r>
            <a:endParaRPr lang="ar-IQ" sz="2800" b="1" dirty="0">
              <a:solidFill>
                <a:srgbClr val="002060"/>
              </a:solidFill>
            </a:endParaRPr>
          </a:p>
        </p:txBody>
      </p:sp>
      <p:sp>
        <p:nvSpPr>
          <p:cNvPr id="3" name="Rectangle 2"/>
          <p:cNvSpPr/>
          <p:nvPr/>
        </p:nvSpPr>
        <p:spPr>
          <a:xfrm>
            <a:off x="0" y="2780928"/>
            <a:ext cx="8892480" cy="923330"/>
          </a:xfrm>
          <a:prstGeom prst="rect">
            <a:avLst/>
          </a:prstGeom>
        </p:spPr>
        <p:txBody>
          <a:bodyPr wrap="square">
            <a:spAutoFit/>
          </a:bodyPr>
          <a:lstStyle/>
          <a:p>
            <a:r>
              <a:rPr lang="en-US" sz="5400" dirty="0" smtClean="0">
                <a:solidFill>
                  <a:srgbClr val="FFFF00"/>
                </a:solidFill>
              </a:rPr>
              <a:t>       </a:t>
            </a:r>
            <a:endParaRPr lang="ar-IQ" sz="5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صورة ذات صلة"/>
          <p:cNvPicPr>
            <a:picLocks noChangeAspect="1" noChangeArrowheads="1"/>
          </p:cNvPicPr>
          <p:nvPr/>
        </p:nvPicPr>
        <p:blipFill>
          <a:blip r:embed="rId2" cstate="print"/>
          <a:srcRect/>
          <a:stretch>
            <a:fillRect/>
          </a:stretch>
        </p:blipFill>
        <p:spPr bwMode="auto">
          <a:xfrm>
            <a:off x="179512" y="0"/>
            <a:ext cx="8784976" cy="675684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At the time of deposition, sedimentary layers are continuous for long&#10;distances. If they terminate abruptly, they have eit..."/>
          <p:cNvPicPr>
            <a:picLocks noChangeAspect="1" noChangeArrowheads="1"/>
          </p:cNvPicPr>
          <p:nvPr/>
        </p:nvPicPr>
        <p:blipFill>
          <a:blip r:embed="rId2" cstate="print"/>
          <a:srcRect/>
          <a:stretch>
            <a:fillRect/>
          </a:stretch>
        </p:blipFill>
        <p:spPr bwMode="auto">
          <a:xfrm>
            <a:off x="9547" y="0"/>
            <a:ext cx="9134453" cy="6858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https://cimss.ssec.wisc.edu/sage/geology/lesson1/images/activity4.gif"/>
          <p:cNvPicPr>
            <a:picLocks noChangeAspect="1" noChangeArrowheads="1"/>
          </p:cNvPicPr>
          <p:nvPr/>
        </p:nvPicPr>
        <p:blipFill>
          <a:blip r:embed="rId2" cstate="print"/>
          <a:srcRect/>
          <a:stretch>
            <a:fillRect/>
          </a:stretch>
        </p:blipFill>
        <p:spPr bwMode="auto">
          <a:xfrm>
            <a:off x="0" y="0"/>
            <a:ext cx="9144000" cy="666936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s://cimss.ssec.wisc.edu/sage/geology/lesson1/images/activity4b_lma.gif"/>
          <p:cNvPicPr>
            <a:picLocks noChangeAspect="1" noChangeArrowheads="1"/>
          </p:cNvPicPr>
          <p:nvPr/>
        </p:nvPicPr>
        <p:blipFill>
          <a:blip r:embed="rId2" cstate="print"/>
          <a:srcRect/>
          <a:stretch>
            <a:fillRect/>
          </a:stretch>
        </p:blipFill>
        <p:spPr bwMode="auto">
          <a:xfrm>
            <a:off x="0" y="260648"/>
            <a:ext cx="9058122" cy="659735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نتيجة بحث الصور عن ‪stratigraphy‬‏"/>
          <p:cNvPicPr>
            <a:picLocks noChangeAspect="1" noChangeArrowheads="1"/>
          </p:cNvPicPr>
          <p:nvPr/>
        </p:nvPicPr>
        <p:blipFill>
          <a:blip r:embed="rId2" cstate="print"/>
          <a:srcRect/>
          <a:stretch>
            <a:fillRect/>
          </a:stretch>
        </p:blipFill>
        <p:spPr bwMode="auto">
          <a:xfrm>
            <a:off x="251520" y="260648"/>
            <a:ext cx="8640960" cy="6458208"/>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نتيجة بحث الصور عن ‪stratigraphy‬‏"/>
          <p:cNvPicPr>
            <a:picLocks noChangeAspect="1" noChangeArrowheads="1"/>
          </p:cNvPicPr>
          <p:nvPr/>
        </p:nvPicPr>
        <p:blipFill>
          <a:blip r:embed="rId2" cstate="print"/>
          <a:srcRect/>
          <a:stretch>
            <a:fillRect/>
          </a:stretch>
        </p:blipFill>
        <p:spPr bwMode="auto">
          <a:xfrm>
            <a:off x="0" y="1"/>
            <a:ext cx="9144000" cy="688178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صورة ذات صلة"/>
          <p:cNvPicPr>
            <a:picLocks noChangeAspect="1" noChangeArrowheads="1"/>
          </p:cNvPicPr>
          <p:nvPr/>
        </p:nvPicPr>
        <p:blipFill>
          <a:blip r:embed="rId2" cstate="print"/>
          <a:srcRect l="12174" r="14388" b="7874"/>
          <a:stretch>
            <a:fillRect/>
          </a:stretch>
        </p:blipFill>
        <p:spPr bwMode="auto">
          <a:xfrm>
            <a:off x="33176" y="0"/>
            <a:ext cx="9110824" cy="6858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60648"/>
            <a:ext cx="9144000" cy="6001643"/>
          </a:xfrm>
          <a:prstGeom prst="rect">
            <a:avLst/>
          </a:prstGeom>
        </p:spPr>
        <p:txBody>
          <a:bodyPr wrap="square">
            <a:spAutoFit/>
          </a:bodyPr>
          <a:lstStyle/>
          <a:p>
            <a:pPr algn="l"/>
            <a:r>
              <a:rPr lang="en-US" sz="4800" dirty="0" smtClean="0">
                <a:latin typeface="Times New Roman" pitchFamily="18" charset="0"/>
                <a:cs typeface="Times New Roman" pitchFamily="18" charset="0"/>
              </a:rPr>
              <a:t>Steno's laws of stratigraphy describe the patterns in which rock layers are deposited. The four laws are the law of superposition, law of original horizontality, law of cross-cutting relationships, and law of lateral continuity. Nicolaus Steno was a 17th-century Danish geologist</a:t>
            </a:r>
            <a:r>
              <a:rPr lang="en-US" dirty="0" smtClean="0"/>
              <a:t>.</a:t>
            </a:r>
            <a:endParaRPr lang="ar-IQ"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صورة ذات صلة"/>
          <p:cNvPicPr>
            <a:picLocks noChangeAspect="1" noChangeArrowheads="1"/>
          </p:cNvPicPr>
          <p:nvPr/>
        </p:nvPicPr>
        <p:blipFill>
          <a:blip r:embed="rId2" cstate="print"/>
          <a:srcRect/>
          <a:stretch>
            <a:fillRect/>
          </a:stretch>
        </p:blipFill>
        <p:spPr bwMode="auto">
          <a:xfrm>
            <a:off x="0" y="116348"/>
            <a:ext cx="9144000" cy="674165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Steno's laws of stratigraphy&#10;"/>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نتيجة بحث الصور عن ‪stratigraphy‬‏"/>
          <p:cNvPicPr>
            <a:picLocks noChangeAspect="1" noChangeArrowheads="1"/>
          </p:cNvPicPr>
          <p:nvPr/>
        </p:nvPicPr>
        <p:blipFill>
          <a:blip r:embed="rId3" cstate="print"/>
          <a:srcRect/>
          <a:stretch>
            <a:fillRect/>
          </a:stretch>
        </p:blipFill>
        <p:spPr bwMode="auto">
          <a:xfrm>
            <a:off x="0" y="-459432"/>
            <a:ext cx="9028676" cy="701235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https://qph.ec.quoracdn.net/main-qimg-f5ba41859bc154b06babdb747421fd33"/>
          <p:cNvPicPr>
            <a:picLocks noChangeAspect="1" noChangeArrowheads="1"/>
          </p:cNvPicPr>
          <p:nvPr/>
        </p:nvPicPr>
        <p:blipFill>
          <a:blip r:embed="rId2" cstate="print"/>
          <a:srcRect/>
          <a:stretch>
            <a:fillRect/>
          </a:stretch>
        </p:blipFill>
        <p:spPr bwMode="auto">
          <a:xfrm>
            <a:off x="395536" y="620688"/>
            <a:ext cx="7872875" cy="590465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صورة ذات صلة"/>
          <p:cNvPicPr>
            <a:picLocks noChangeAspect="1" noChangeArrowheads="1"/>
          </p:cNvPicPr>
          <p:nvPr/>
        </p:nvPicPr>
        <p:blipFill>
          <a:blip r:embed="rId2" cstate="print"/>
          <a:srcRect/>
          <a:stretch>
            <a:fillRect/>
          </a:stretch>
        </p:blipFill>
        <p:spPr bwMode="auto">
          <a:xfrm>
            <a:off x="-1" y="125462"/>
            <a:ext cx="9066499" cy="673253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نتيجة بحث الصور عن ‪stratigraphy‬‏"/>
          <p:cNvPicPr>
            <a:picLocks noChangeAspect="1" noChangeArrowheads="1"/>
          </p:cNvPicPr>
          <p:nvPr/>
        </p:nvPicPr>
        <p:blipFill>
          <a:blip r:embed="rId2" cstate="print"/>
          <a:srcRect/>
          <a:stretch>
            <a:fillRect/>
          </a:stretch>
        </p:blipFill>
        <p:spPr bwMode="auto">
          <a:xfrm>
            <a:off x="395536" y="404664"/>
            <a:ext cx="8316416" cy="5607309"/>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نتيجة بحث الصور عن ‪stratigraphy‬‏"/>
          <p:cNvPicPr>
            <a:picLocks noChangeAspect="1" noChangeArrowheads="1"/>
          </p:cNvPicPr>
          <p:nvPr/>
        </p:nvPicPr>
        <p:blipFill>
          <a:blip r:embed="rId2" cstate="print"/>
          <a:srcRect/>
          <a:stretch>
            <a:fillRect/>
          </a:stretch>
        </p:blipFill>
        <p:spPr bwMode="auto">
          <a:xfrm>
            <a:off x="1" y="79386"/>
            <a:ext cx="9208226" cy="6778614"/>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صورة ذات صلة"/>
          <p:cNvPicPr>
            <a:picLocks noChangeAspect="1" noChangeArrowheads="1"/>
          </p:cNvPicPr>
          <p:nvPr/>
        </p:nvPicPr>
        <p:blipFill>
          <a:blip r:embed="rId2" cstate="print"/>
          <a:srcRect/>
          <a:stretch>
            <a:fillRect/>
          </a:stretch>
        </p:blipFill>
        <p:spPr bwMode="auto">
          <a:xfrm>
            <a:off x="0" y="260648"/>
            <a:ext cx="9144000" cy="6408712"/>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صورة ذات صلة"/>
          <p:cNvPicPr>
            <a:picLocks noChangeAspect="1" noChangeArrowheads="1"/>
          </p:cNvPicPr>
          <p:nvPr/>
        </p:nvPicPr>
        <p:blipFill>
          <a:blip r:embed="rId2" cstate="print"/>
          <a:srcRect/>
          <a:stretch>
            <a:fillRect/>
          </a:stretch>
        </p:blipFill>
        <p:spPr bwMode="auto">
          <a:xfrm>
            <a:off x="0" y="0"/>
            <a:ext cx="9144000" cy="6913314"/>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نتيجة بحث الصور عن ‪stratigraphy‬‏"/>
          <p:cNvPicPr>
            <a:picLocks noChangeAspect="1" noChangeArrowheads="1"/>
          </p:cNvPicPr>
          <p:nvPr/>
        </p:nvPicPr>
        <p:blipFill>
          <a:blip r:embed="rId2" cstate="print"/>
          <a:srcRect/>
          <a:stretch>
            <a:fillRect/>
          </a:stretch>
        </p:blipFill>
        <p:spPr bwMode="auto">
          <a:xfrm>
            <a:off x="0" y="260648"/>
            <a:ext cx="8964488" cy="6408712"/>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نتيجة بحث الصور عن ‪stratigraphy‬‏"/>
          <p:cNvPicPr>
            <a:picLocks noChangeAspect="1" noChangeArrowheads="1"/>
          </p:cNvPicPr>
          <p:nvPr/>
        </p:nvPicPr>
        <p:blipFill>
          <a:blip r:embed="rId2" cstate="print"/>
          <a:srcRect/>
          <a:stretch>
            <a:fillRect/>
          </a:stretch>
        </p:blipFill>
        <p:spPr bwMode="auto">
          <a:xfrm>
            <a:off x="0" y="719914"/>
            <a:ext cx="9144000" cy="594944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0"/>
            <a:ext cx="8892480" cy="5570756"/>
          </a:xfrm>
          <a:prstGeom prst="rect">
            <a:avLst/>
          </a:prstGeom>
        </p:spPr>
        <p:txBody>
          <a:bodyPr wrap="square">
            <a:spAutoFit/>
          </a:bodyPr>
          <a:lstStyle/>
          <a:p>
            <a:pPr algn="l"/>
            <a:r>
              <a:rPr lang="en-US" sz="3600" b="1" dirty="0" smtClean="0"/>
              <a:t>                     </a:t>
            </a:r>
            <a:r>
              <a:rPr lang="en-US" sz="3600" b="1" dirty="0" smtClean="0">
                <a:solidFill>
                  <a:srgbClr val="92D050"/>
                </a:solidFill>
              </a:rPr>
              <a:t>Stratigraphy</a:t>
            </a:r>
          </a:p>
          <a:p>
            <a:pPr algn="l"/>
            <a:r>
              <a:rPr lang="en-US" sz="3600" dirty="0" smtClean="0"/>
              <a:t> </a:t>
            </a:r>
            <a:r>
              <a:rPr lang="en-US" sz="4000" dirty="0" smtClean="0">
                <a:solidFill>
                  <a:srgbClr val="FFFF00"/>
                </a:solidFill>
                <a:latin typeface="Times New Roman" pitchFamily="18" charset="0"/>
                <a:cs typeface="Times New Roman" pitchFamily="18" charset="0"/>
              </a:rPr>
              <a:t>is a branch of </a:t>
            </a:r>
            <a:r>
              <a:rPr lang="en-US" sz="4000" dirty="0" smtClean="0">
                <a:solidFill>
                  <a:srgbClr val="FFFF00"/>
                </a:solidFill>
                <a:latin typeface="Times New Roman" pitchFamily="18" charset="0"/>
                <a:cs typeface="Times New Roman" pitchFamily="18" charset="0"/>
                <a:hlinkClick r:id="rId2" tooltip="Geology"/>
              </a:rPr>
              <a:t>geology</a:t>
            </a:r>
            <a:r>
              <a:rPr lang="en-US" sz="4000" dirty="0" smtClean="0">
                <a:solidFill>
                  <a:srgbClr val="FFFF00"/>
                </a:solidFill>
                <a:latin typeface="Times New Roman" pitchFamily="18" charset="0"/>
                <a:cs typeface="Times New Roman" pitchFamily="18" charset="0"/>
              </a:rPr>
              <a:t> concerned with the study of </a:t>
            </a:r>
            <a:r>
              <a:rPr lang="en-US" sz="4000" dirty="0" smtClean="0">
                <a:solidFill>
                  <a:srgbClr val="FFFF00"/>
                </a:solidFill>
                <a:latin typeface="Times New Roman" pitchFamily="18" charset="0"/>
                <a:cs typeface="Times New Roman" pitchFamily="18" charset="0"/>
                <a:hlinkClick r:id="rId3" tooltip="Rock (geology)"/>
              </a:rPr>
              <a:t>rock</a:t>
            </a:r>
            <a:r>
              <a:rPr lang="en-US" sz="4000" dirty="0" smtClean="0">
                <a:solidFill>
                  <a:srgbClr val="FFFF00"/>
                </a:solidFill>
                <a:latin typeface="Times New Roman" pitchFamily="18" charset="0"/>
                <a:cs typeface="Times New Roman" pitchFamily="18" charset="0"/>
              </a:rPr>
              <a:t> layers (</a:t>
            </a:r>
            <a:r>
              <a:rPr lang="en-US" sz="4000" dirty="0" smtClean="0">
                <a:solidFill>
                  <a:srgbClr val="FFFF00"/>
                </a:solidFill>
                <a:latin typeface="Times New Roman" pitchFamily="18" charset="0"/>
                <a:cs typeface="Times New Roman" pitchFamily="18" charset="0"/>
                <a:hlinkClick r:id="rId4" tooltip="Stratum"/>
              </a:rPr>
              <a:t>strata</a:t>
            </a:r>
            <a:r>
              <a:rPr lang="en-US" sz="4000" dirty="0" smtClean="0">
                <a:solidFill>
                  <a:srgbClr val="FFFF00"/>
                </a:solidFill>
                <a:latin typeface="Times New Roman" pitchFamily="18" charset="0"/>
                <a:cs typeface="Times New Roman" pitchFamily="18" charset="0"/>
              </a:rPr>
              <a:t>) and layering (stratification). It is primarily used in the study of </a:t>
            </a:r>
            <a:r>
              <a:rPr lang="en-US" sz="4000" dirty="0" smtClean="0">
                <a:solidFill>
                  <a:srgbClr val="FFFF00"/>
                </a:solidFill>
                <a:latin typeface="Times New Roman" pitchFamily="18" charset="0"/>
                <a:cs typeface="Times New Roman" pitchFamily="18" charset="0"/>
                <a:hlinkClick r:id="rId5" tooltip="Sedimentary rock"/>
              </a:rPr>
              <a:t>sedimentary</a:t>
            </a:r>
            <a:r>
              <a:rPr lang="en-US" sz="4000" dirty="0" smtClean="0">
                <a:solidFill>
                  <a:srgbClr val="FFFF00"/>
                </a:solidFill>
                <a:latin typeface="Times New Roman" pitchFamily="18" charset="0"/>
                <a:cs typeface="Times New Roman" pitchFamily="18" charset="0"/>
              </a:rPr>
              <a:t> and layered </a:t>
            </a:r>
            <a:r>
              <a:rPr lang="en-US" sz="4000" u="sng" dirty="0" smtClean="0">
                <a:solidFill>
                  <a:srgbClr val="FFFF00"/>
                </a:solidFill>
                <a:latin typeface="Times New Roman" pitchFamily="18" charset="0"/>
                <a:cs typeface="Times New Roman" pitchFamily="18" charset="0"/>
                <a:hlinkClick r:id="rId6" tooltip="Volcanic rock"/>
              </a:rPr>
              <a:t>volcanic rocks</a:t>
            </a:r>
            <a:r>
              <a:rPr lang="en-US" sz="4000" dirty="0" smtClean="0">
                <a:solidFill>
                  <a:srgbClr val="FFFF00"/>
                </a:solidFill>
                <a:latin typeface="Times New Roman" pitchFamily="18" charset="0"/>
                <a:cs typeface="Times New Roman" pitchFamily="18" charset="0"/>
              </a:rPr>
              <a:t>. Stratigraphy has two related subfields: lithologic stratigraphy or </a:t>
            </a:r>
            <a:r>
              <a:rPr lang="en-US" sz="4000" dirty="0" smtClean="0">
                <a:solidFill>
                  <a:srgbClr val="FFFF00"/>
                </a:solidFill>
                <a:latin typeface="Times New Roman" pitchFamily="18" charset="0"/>
                <a:cs typeface="Times New Roman" pitchFamily="18" charset="0"/>
                <a:hlinkClick r:id="rId7" tooltip="Lithostratigraphy"/>
              </a:rPr>
              <a:t>lithostratigraphy</a:t>
            </a:r>
            <a:r>
              <a:rPr lang="en-US" sz="4000" dirty="0" smtClean="0">
                <a:solidFill>
                  <a:srgbClr val="FFFF00"/>
                </a:solidFill>
                <a:latin typeface="Times New Roman" pitchFamily="18" charset="0"/>
                <a:cs typeface="Times New Roman" pitchFamily="18" charset="0"/>
              </a:rPr>
              <a:t>, and biologic stratigraphy or </a:t>
            </a:r>
            <a:r>
              <a:rPr lang="en-US" sz="4000" dirty="0" smtClean="0">
                <a:solidFill>
                  <a:srgbClr val="FFFF00"/>
                </a:solidFill>
                <a:latin typeface="Times New Roman" pitchFamily="18" charset="0"/>
                <a:cs typeface="Times New Roman" pitchFamily="18" charset="0"/>
                <a:hlinkClick r:id="rId8" tooltip="Biostratigraphy"/>
              </a:rPr>
              <a:t>biostratigraphy</a:t>
            </a:r>
            <a:r>
              <a:rPr lang="en-US" sz="4000" dirty="0" smtClean="0">
                <a:solidFill>
                  <a:schemeClr val="bg1"/>
                </a:solidFill>
                <a:latin typeface="Times New Roman" pitchFamily="18" charset="0"/>
                <a:cs typeface="Times New Roman" pitchFamily="18" charset="0"/>
              </a:rPr>
              <a:t>.</a:t>
            </a:r>
            <a:endParaRPr lang="ar-IQ" sz="4000"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110540"/>
            <a:ext cx="5499136" cy="584775"/>
          </a:xfrm>
          <a:prstGeom prst="rect">
            <a:avLst/>
          </a:prstGeom>
        </p:spPr>
        <p:txBody>
          <a:bodyPr wrap="square">
            <a:spAutoFit/>
          </a:bodyPr>
          <a:lstStyle/>
          <a:p>
            <a:pPr algn="l"/>
            <a:r>
              <a:rPr lang="en-US" sz="3200" b="1" dirty="0" smtClean="0">
                <a:solidFill>
                  <a:srgbClr val="FFFF00"/>
                </a:solidFill>
              </a:rPr>
              <a:t>Historical development</a:t>
            </a:r>
            <a:endParaRPr lang="en-US" sz="3200" b="1" dirty="0">
              <a:solidFill>
                <a:srgbClr val="FFFF00"/>
              </a:solidFill>
            </a:endParaRPr>
          </a:p>
        </p:txBody>
      </p:sp>
      <p:sp>
        <p:nvSpPr>
          <p:cNvPr id="3" name="Rectangle 2"/>
          <p:cNvSpPr/>
          <p:nvPr/>
        </p:nvSpPr>
        <p:spPr>
          <a:xfrm>
            <a:off x="214873" y="836712"/>
            <a:ext cx="8964488" cy="6555641"/>
          </a:xfrm>
          <a:prstGeom prst="rect">
            <a:avLst/>
          </a:prstGeom>
        </p:spPr>
        <p:txBody>
          <a:bodyPr wrap="square">
            <a:spAutoFit/>
          </a:bodyPr>
          <a:lstStyle/>
          <a:p>
            <a:pPr algn="l"/>
            <a:r>
              <a:rPr lang="en-US" sz="2800" dirty="0" smtClean="0"/>
              <a:t>Catholic priest </a:t>
            </a:r>
            <a:r>
              <a:rPr lang="en-US" sz="2800" dirty="0" smtClean="0">
                <a:hlinkClick r:id="rId2" tooltip="Nicholas Steno"/>
              </a:rPr>
              <a:t>Nicholas Steno</a:t>
            </a:r>
            <a:r>
              <a:rPr lang="en-US" sz="2800" dirty="0" smtClean="0"/>
              <a:t> established the theoretical basis for stratigraphy when he introduced the </a:t>
            </a:r>
            <a:r>
              <a:rPr lang="en-US" sz="2800" dirty="0" smtClean="0">
                <a:hlinkClick r:id="rId3" tooltip="Law of superposition"/>
              </a:rPr>
              <a:t>law of superposition</a:t>
            </a:r>
            <a:r>
              <a:rPr lang="en-US" sz="2800" dirty="0" smtClean="0"/>
              <a:t>, the </a:t>
            </a:r>
            <a:r>
              <a:rPr lang="en-US" sz="2800" dirty="0" smtClean="0">
                <a:hlinkClick r:id="rId4" tooltip="Principle of original horizontality"/>
              </a:rPr>
              <a:t>principle of original horizontality</a:t>
            </a:r>
            <a:r>
              <a:rPr lang="en-US" sz="2800" dirty="0" smtClean="0"/>
              <a:t> and the </a:t>
            </a:r>
            <a:r>
              <a:rPr lang="en-US" sz="2800" dirty="0" smtClean="0">
                <a:hlinkClick r:id="rId5" tooltip="Principle of lateral continuity"/>
              </a:rPr>
              <a:t>principle of lateral continuity</a:t>
            </a:r>
            <a:r>
              <a:rPr lang="en-US" sz="2800" dirty="0" smtClean="0"/>
              <a:t> in a 1669 work on the fossilization of organic remains in layers of sediment.</a:t>
            </a:r>
          </a:p>
          <a:p>
            <a:pPr algn="l"/>
            <a:r>
              <a:rPr lang="en-US" sz="2800" dirty="0" smtClean="0"/>
              <a:t>The first practical large-scale application of stratigraphy was by </a:t>
            </a:r>
            <a:r>
              <a:rPr lang="en-US" sz="2800" dirty="0" smtClean="0">
                <a:hlinkClick r:id="rId6" tooltip="William Smith (geologist)"/>
              </a:rPr>
              <a:t>William Smith</a:t>
            </a:r>
            <a:r>
              <a:rPr lang="en-US" sz="2800" dirty="0" smtClean="0"/>
              <a:t> in the 1790s and early 19th century. Known as the "Father of English geology",</a:t>
            </a:r>
            <a:r>
              <a:rPr lang="en-US" sz="2800" baseline="30000" dirty="0" smtClean="0">
                <a:hlinkClick r:id="rId7"/>
              </a:rPr>
              <a:t>[1]</a:t>
            </a:r>
            <a:r>
              <a:rPr lang="en-US" sz="2800" dirty="0" smtClean="0"/>
              <a:t> Smith recognized the significance of </a:t>
            </a:r>
            <a:r>
              <a:rPr lang="en-US" sz="2800" dirty="0" smtClean="0">
                <a:hlinkClick r:id="rId8" tooltip="Stratum"/>
              </a:rPr>
              <a:t>strata</a:t>
            </a:r>
            <a:r>
              <a:rPr lang="en-US" sz="2800" dirty="0" smtClean="0"/>
              <a:t> or rock layering and the importance of fossil markers for correlating strata; he created the first </a:t>
            </a:r>
            <a:r>
              <a:rPr lang="en-US" sz="2800" dirty="0" smtClean="0">
                <a:hlinkClick r:id="rId9" tooltip="Geologic map"/>
              </a:rPr>
              <a:t>geologic map</a:t>
            </a:r>
            <a:r>
              <a:rPr lang="en-US" sz="2800" dirty="0" smtClean="0"/>
              <a:t> of England. Other influential applications of stratigraphy in the early 19th century were by </a:t>
            </a:r>
            <a:r>
              <a:rPr lang="en-US" sz="2800" dirty="0" smtClean="0">
                <a:hlinkClick r:id="rId10" tooltip="Georges Cuvier"/>
              </a:rPr>
              <a:t>Georges Cuvier</a:t>
            </a:r>
            <a:r>
              <a:rPr lang="en-US" sz="2800" dirty="0" smtClean="0"/>
              <a:t> and </a:t>
            </a:r>
            <a:r>
              <a:rPr lang="en-US" sz="2800" dirty="0" err="1" smtClean="0">
                <a:hlinkClick r:id="rId11" tooltip="Alexandre Brongniart"/>
              </a:rPr>
              <a:t>Alexandre</a:t>
            </a:r>
            <a:r>
              <a:rPr lang="en-US" sz="2800" dirty="0" smtClean="0">
                <a:hlinkClick r:id="rId11" tooltip="Alexandre Brongniart"/>
              </a:rPr>
              <a:t> </a:t>
            </a:r>
            <a:r>
              <a:rPr lang="en-US" sz="2800" dirty="0" err="1" smtClean="0">
                <a:hlinkClick r:id="rId11" tooltip="Alexandre Brongniart"/>
              </a:rPr>
              <a:t>Brongniart</a:t>
            </a:r>
            <a:r>
              <a:rPr lang="en-US" sz="2800" dirty="0" smtClean="0"/>
              <a:t>, who studied the geology of the region around Paris.</a:t>
            </a:r>
            <a:endParaRPr lang="en-US" sz="2800" dirty="0" smtClean="0">
              <a:solidFill>
                <a:srgbClr val="FF0000"/>
              </a:solidFill>
            </a:endParaRPr>
          </a:p>
          <a:p>
            <a:pPr algn="l"/>
            <a:endParaRPr lang="en-US"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260648"/>
            <a:ext cx="8568952" cy="584775"/>
          </a:xfrm>
          <a:prstGeom prst="rect">
            <a:avLst/>
          </a:prstGeom>
        </p:spPr>
        <p:txBody>
          <a:bodyPr wrap="square">
            <a:spAutoFit/>
          </a:bodyPr>
          <a:lstStyle/>
          <a:p>
            <a:r>
              <a:rPr lang="en-US" b="1" dirty="0" smtClean="0"/>
              <a:t> </a:t>
            </a:r>
            <a:r>
              <a:rPr lang="en-US" sz="3200" dirty="0" smtClean="0">
                <a:solidFill>
                  <a:srgbClr val="FF0000"/>
                </a:solidFill>
              </a:rPr>
              <a:t> </a:t>
            </a:r>
            <a:endParaRPr lang="ar-IQ" sz="3200" dirty="0">
              <a:solidFill>
                <a:srgbClr val="FF0000"/>
              </a:solidFill>
            </a:endParaRPr>
          </a:p>
        </p:txBody>
      </p:sp>
      <p:sp>
        <p:nvSpPr>
          <p:cNvPr id="4" name="Rectangle 3"/>
          <p:cNvSpPr/>
          <p:nvPr/>
        </p:nvSpPr>
        <p:spPr>
          <a:xfrm>
            <a:off x="251520" y="1916832"/>
            <a:ext cx="8496944" cy="400110"/>
          </a:xfrm>
          <a:prstGeom prst="rect">
            <a:avLst/>
          </a:prstGeom>
        </p:spPr>
        <p:txBody>
          <a:bodyPr wrap="square">
            <a:spAutoFit/>
          </a:bodyPr>
          <a:lstStyle/>
          <a:p>
            <a:r>
              <a:rPr lang="en-US" sz="2000" dirty="0" smtClean="0"/>
              <a:t> </a:t>
            </a:r>
            <a:endParaRPr lang="en-US" sz="2000" dirty="0"/>
          </a:p>
        </p:txBody>
      </p:sp>
      <p:pic>
        <p:nvPicPr>
          <p:cNvPr id="48130" name="Picture 2" descr="نتيجة بحث الصور عن ‪stratigraphy‬‏"/>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upload.wikimedia.org/wikipedia/commons/thumb/4/4f/IsfjordenSuperposition.jpg/800px-IsfjordenSuperposition.jpg"/>
          <p:cNvPicPr>
            <a:picLocks noChangeAspect="1" noChangeArrowheads="1"/>
          </p:cNvPicPr>
          <p:nvPr/>
        </p:nvPicPr>
        <p:blipFill>
          <a:blip r:embed="rId2" cstate="print"/>
          <a:srcRect/>
          <a:stretch>
            <a:fillRect/>
          </a:stretch>
        </p:blipFill>
        <p:spPr bwMode="auto">
          <a:xfrm>
            <a:off x="899592" y="188640"/>
            <a:ext cx="7150438" cy="4580865"/>
          </a:xfrm>
          <a:prstGeom prst="rect">
            <a:avLst/>
          </a:prstGeom>
          <a:noFill/>
        </p:spPr>
      </p:pic>
      <p:sp>
        <p:nvSpPr>
          <p:cNvPr id="3" name="Rectangle 2"/>
          <p:cNvSpPr/>
          <p:nvPr/>
        </p:nvSpPr>
        <p:spPr>
          <a:xfrm>
            <a:off x="0" y="5380672"/>
            <a:ext cx="8748464" cy="1200329"/>
          </a:xfrm>
          <a:prstGeom prst="rect">
            <a:avLst/>
          </a:prstGeom>
        </p:spPr>
        <p:txBody>
          <a:bodyPr wrap="square">
            <a:spAutoFit/>
          </a:bodyPr>
          <a:lstStyle/>
          <a:p>
            <a:pPr algn="l"/>
            <a:r>
              <a:rPr lang="en-US" sz="2400" dirty="0" smtClean="0"/>
              <a:t>Layer upon layer of rocks on north shore of </a:t>
            </a:r>
            <a:r>
              <a:rPr lang="en-US" sz="2400" dirty="0" err="1" smtClean="0">
                <a:hlinkClick r:id="rId3" tooltip="Isfjord (Svalbard)"/>
              </a:rPr>
              <a:t>Isfjord</a:t>
            </a:r>
            <a:r>
              <a:rPr lang="en-US" sz="2400" dirty="0" smtClean="0"/>
              <a:t>, </a:t>
            </a:r>
            <a:r>
              <a:rPr lang="en-US" sz="2400" dirty="0" smtClean="0">
                <a:hlinkClick r:id="rId4" tooltip="Svalbard"/>
              </a:rPr>
              <a:t>Svalbard</a:t>
            </a:r>
            <a:r>
              <a:rPr lang="en-US" sz="2400" dirty="0" smtClean="0"/>
              <a:t>, </a:t>
            </a:r>
            <a:r>
              <a:rPr lang="en-US" sz="2400" dirty="0" smtClean="0">
                <a:hlinkClick r:id="rId5" tooltip="Norway"/>
              </a:rPr>
              <a:t>Norway</a:t>
            </a:r>
            <a:r>
              <a:rPr lang="en-US" sz="2400" dirty="0" smtClean="0"/>
              <a:t>. Since there is no overturning, the rock at the bottom is older than the rock on the top by the Law of Superposition.</a:t>
            </a:r>
            <a:endParaRPr lang="ar-IQ"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260648"/>
            <a:ext cx="5146923" cy="646331"/>
          </a:xfrm>
          <a:prstGeom prst="rect">
            <a:avLst/>
          </a:prstGeom>
        </p:spPr>
        <p:txBody>
          <a:bodyPr wrap="square">
            <a:spAutoFit/>
          </a:bodyPr>
          <a:lstStyle/>
          <a:p>
            <a:pPr algn="l"/>
            <a:r>
              <a:rPr lang="en-US" sz="3600" b="1" dirty="0">
                <a:solidFill>
                  <a:srgbClr val="FFC000"/>
                </a:solidFill>
              </a:rPr>
              <a:t>Stratigraphic unit</a:t>
            </a:r>
          </a:p>
        </p:txBody>
      </p:sp>
      <p:sp>
        <p:nvSpPr>
          <p:cNvPr id="3" name="Rectangle 2"/>
          <p:cNvSpPr/>
          <p:nvPr/>
        </p:nvSpPr>
        <p:spPr>
          <a:xfrm>
            <a:off x="0" y="980728"/>
            <a:ext cx="9144000" cy="4524315"/>
          </a:xfrm>
          <a:prstGeom prst="rect">
            <a:avLst/>
          </a:prstGeom>
        </p:spPr>
        <p:txBody>
          <a:bodyPr wrap="square">
            <a:spAutoFit/>
          </a:bodyPr>
          <a:lstStyle/>
          <a:p>
            <a:pPr algn="l"/>
            <a:r>
              <a:rPr lang="en-US" sz="3200" dirty="0"/>
              <a:t>A </a:t>
            </a:r>
            <a:r>
              <a:rPr lang="en-US" sz="3200" b="1" dirty="0"/>
              <a:t>stratigraphic unit</a:t>
            </a:r>
            <a:r>
              <a:rPr lang="en-US" sz="3200" dirty="0"/>
              <a:t> is a volume of </a:t>
            </a:r>
            <a:r>
              <a:rPr lang="en-US" sz="3200" dirty="0">
                <a:hlinkClick r:id="rId2" tooltip="Rock (geology)"/>
              </a:rPr>
              <a:t>rock</a:t>
            </a:r>
            <a:r>
              <a:rPr lang="en-US" sz="3200" dirty="0"/>
              <a:t> of identifiable origin and relative age range that is defined by the distinctive and dominant, easily mapped and recognizable </a:t>
            </a:r>
            <a:r>
              <a:rPr lang="en-US" sz="3200" dirty="0">
                <a:hlinkClick r:id="rId3" tooltip="Petrology"/>
              </a:rPr>
              <a:t>petrographic</a:t>
            </a:r>
            <a:r>
              <a:rPr lang="en-US" sz="3200" dirty="0"/>
              <a:t>, </a:t>
            </a:r>
            <a:r>
              <a:rPr lang="en-US" sz="3200" dirty="0">
                <a:hlinkClick r:id="rId4" tooltip="Lithology"/>
              </a:rPr>
              <a:t>lithologic</a:t>
            </a:r>
            <a:r>
              <a:rPr lang="en-US" sz="3200" dirty="0"/>
              <a:t> or </a:t>
            </a:r>
            <a:r>
              <a:rPr lang="en-US" sz="3200" dirty="0">
                <a:hlinkClick r:id="rId5" tooltip="Paleontology"/>
              </a:rPr>
              <a:t>paleontologic</a:t>
            </a:r>
            <a:r>
              <a:rPr lang="en-US" sz="3200" dirty="0"/>
              <a:t> </a:t>
            </a:r>
            <a:endParaRPr lang="en-US" sz="3200" dirty="0" smtClean="0"/>
          </a:p>
          <a:p>
            <a:pPr algn="l"/>
            <a:r>
              <a:rPr lang="en-US" sz="3200" dirty="0" smtClean="0"/>
              <a:t>features </a:t>
            </a:r>
            <a:r>
              <a:rPr lang="en-US" sz="3200" dirty="0"/>
              <a:t>(</a:t>
            </a:r>
            <a:r>
              <a:rPr lang="en-US" sz="3200" dirty="0">
                <a:hlinkClick r:id="rId6" tooltip="Facies"/>
              </a:rPr>
              <a:t>facies</a:t>
            </a:r>
            <a:r>
              <a:rPr lang="en-US" sz="3200" dirty="0"/>
              <a:t>) that characterize it.</a:t>
            </a:r>
          </a:p>
          <a:p>
            <a:pPr algn="l"/>
            <a:r>
              <a:rPr lang="en-US" sz="3200" dirty="0"/>
              <a:t>Units must be </a:t>
            </a:r>
            <a:r>
              <a:rPr lang="en-US" sz="3200" i="1" dirty="0"/>
              <a:t>mappable</a:t>
            </a:r>
            <a:r>
              <a:rPr lang="en-US" sz="3200" dirty="0"/>
              <a:t> and </a:t>
            </a:r>
            <a:r>
              <a:rPr lang="en-US" sz="3200" i="1" dirty="0"/>
              <a:t>distinct</a:t>
            </a:r>
            <a:r>
              <a:rPr lang="en-US" sz="3200" dirty="0"/>
              <a:t> from one another, but the contact need not be particularly distinct. For instance, a unit may be defined by terms such as "when the sandstone component exceeds 75%".</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32656"/>
            <a:ext cx="8568952" cy="584775"/>
          </a:xfrm>
          <a:prstGeom prst="rect">
            <a:avLst/>
          </a:prstGeom>
        </p:spPr>
        <p:txBody>
          <a:bodyPr wrap="square">
            <a:spAutoFit/>
          </a:bodyPr>
          <a:lstStyle/>
          <a:p>
            <a:pPr algn="l"/>
            <a:r>
              <a:rPr lang="en-US" sz="3200" b="1" dirty="0">
                <a:solidFill>
                  <a:srgbClr val="FFC000"/>
                </a:solidFill>
              </a:rPr>
              <a:t>Lithostratigraphic units</a:t>
            </a:r>
          </a:p>
        </p:txBody>
      </p:sp>
      <p:sp>
        <p:nvSpPr>
          <p:cNvPr id="3" name="Rectangle 2"/>
          <p:cNvSpPr/>
          <p:nvPr/>
        </p:nvSpPr>
        <p:spPr>
          <a:xfrm>
            <a:off x="251520" y="908720"/>
            <a:ext cx="8892480" cy="1815882"/>
          </a:xfrm>
          <a:prstGeom prst="rect">
            <a:avLst/>
          </a:prstGeom>
        </p:spPr>
        <p:txBody>
          <a:bodyPr wrap="square">
            <a:spAutoFit/>
          </a:bodyPr>
          <a:lstStyle/>
          <a:p>
            <a:pPr algn="l"/>
            <a:r>
              <a:rPr lang="en-US" sz="2800" dirty="0" smtClean="0"/>
              <a:t>Sequences of </a:t>
            </a:r>
            <a:r>
              <a:rPr lang="en-US" sz="2800" dirty="0" smtClean="0">
                <a:hlinkClick r:id="rId2" tooltip="Sedimentary rock"/>
              </a:rPr>
              <a:t>sedimentary</a:t>
            </a:r>
            <a:r>
              <a:rPr lang="en-US" sz="2800" dirty="0" smtClean="0"/>
              <a:t> and </a:t>
            </a:r>
            <a:r>
              <a:rPr lang="en-US" sz="2800" dirty="0" smtClean="0">
                <a:hlinkClick r:id="rId3" tooltip="Volcanic rock"/>
              </a:rPr>
              <a:t>volcanic rocks</a:t>
            </a:r>
            <a:r>
              <a:rPr lang="en-US" sz="2800" dirty="0" smtClean="0"/>
              <a:t> are subdivided on the basis of their </a:t>
            </a:r>
            <a:r>
              <a:rPr lang="en-US" sz="2800" dirty="0" smtClean="0">
                <a:hlinkClick r:id="rId4" tooltip="Lithology"/>
              </a:rPr>
              <a:t>lithology</a:t>
            </a:r>
            <a:r>
              <a:rPr lang="en-US" sz="2800" dirty="0" smtClean="0"/>
              <a:t>. Going from smaller to larger in scale, the main units recognized are Bed, Member, </a:t>
            </a:r>
            <a:r>
              <a:rPr lang="ar-IQ" sz="2800" dirty="0" smtClean="0"/>
              <a:t>    </a:t>
            </a:r>
            <a:r>
              <a:rPr lang="en-US" sz="2800" dirty="0" smtClean="0"/>
              <a:t>Formation, Group and Supergroup.</a:t>
            </a:r>
            <a:endParaRPr lang="ar-IQ" sz="2800" dirty="0"/>
          </a:p>
        </p:txBody>
      </p:sp>
      <p:sp>
        <p:nvSpPr>
          <p:cNvPr id="4" name="Rectangle 3"/>
          <p:cNvSpPr/>
          <p:nvPr/>
        </p:nvSpPr>
        <p:spPr>
          <a:xfrm>
            <a:off x="323528" y="3284984"/>
            <a:ext cx="8820472" cy="2246769"/>
          </a:xfrm>
          <a:prstGeom prst="rect">
            <a:avLst/>
          </a:prstGeom>
        </p:spPr>
        <p:txBody>
          <a:bodyPr wrap="square">
            <a:spAutoFit/>
          </a:bodyPr>
          <a:lstStyle/>
          <a:p>
            <a:pPr algn="l"/>
            <a:r>
              <a:rPr lang="en-US" sz="2800" b="1" dirty="0" smtClean="0"/>
              <a:t>Bed     </a:t>
            </a:r>
            <a:r>
              <a:rPr lang="en-US" sz="2800" dirty="0" smtClean="0"/>
              <a:t> </a:t>
            </a:r>
            <a:endParaRPr lang="en-US" sz="2800" b="1" dirty="0" smtClean="0"/>
          </a:p>
          <a:p>
            <a:pPr algn="l"/>
            <a:r>
              <a:rPr lang="en-US" sz="2800" dirty="0" smtClean="0"/>
              <a:t>A </a:t>
            </a:r>
            <a:r>
              <a:rPr lang="en-US" sz="2800" dirty="0" smtClean="0">
                <a:hlinkClick r:id="rId5" tooltip="Bed (geology)"/>
              </a:rPr>
              <a:t>bed</a:t>
            </a:r>
            <a:r>
              <a:rPr lang="en-US" sz="2800" dirty="0" smtClean="0"/>
              <a:t> is a lithologically distinct layer within a member or formation and is the smallest recognizable stratigraphic unit. These are not normally named, but may be in the case of a </a:t>
            </a:r>
            <a:r>
              <a:rPr lang="en-US" sz="2800" dirty="0" smtClean="0">
                <a:hlinkClick r:id="rId6" tooltip="Marker horizon"/>
              </a:rPr>
              <a:t>marker horizon</a:t>
            </a:r>
            <a:r>
              <a:rPr lang="en-US" dirty="0" smtClean="0"/>
              <a:t>.</a:t>
            </a:r>
            <a:r>
              <a:rPr lang="en-US" baseline="30000" dirty="0" smtClean="0">
                <a:hlinkClick r:id="rId7"/>
              </a:rPr>
              <a:t>[</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32656"/>
            <a:ext cx="9144000" cy="5262979"/>
          </a:xfrm>
          <a:prstGeom prst="rect">
            <a:avLst/>
          </a:prstGeom>
        </p:spPr>
        <p:txBody>
          <a:bodyPr wrap="square">
            <a:spAutoFit/>
          </a:bodyPr>
          <a:lstStyle/>
          <a:p>
            <a:pPr algn="l"/>
            <a:r>
              <a:rPr lang="en-US" sz="2800" b="1" dirty="0" smtClean="0"/>
              <a:t>Member   </a:t>
            </a:r>
            <a:r>
              <a:rPr lang="en-US" sz="2800" dirty="0" smtClean="0"/>
              <a:t>     </a:t>
            </a:r>
            <a:endParaRPr lang="en-US" sz="2800" b="1" dirty="0" smtClean="0"/>
          </a:p>
          <a:p>
            <a:pPr algn="l"/>
            <a:r>
              <a:rPr lang="en-US" sz="2800" dirty="0" smtClean="0"/>
              <a:t>A member is a named lithologically distinct part of a formation. Not all formations are subdivided in this way and even where they are recognized, they may only form part of the formation.</a:t>
            </a:r>
          </a:p>
          <a:p>
            <a:pPr algn="l"/>
            <a:r>
              <a:rPr lang="en-US" sz="2800" b="1" dirty="0" smtClean="0"/>
              <a:t>Formation     </a:t>
            </a:r>
            <a:r>
              <a:rPr lang="en-US" sz="2800" dirty="0" smtClean="0"/>
              <a:t> </a:t>
            </a:r>
            <a:r>
              <a:rPr lang="ar-IQ" sz="2800" i="1" dirty="0" smtClean="0"/>
              <a:t> </a:t>
            </a:r>
            <a:endParaRPr lang="en-US" sz="2800" i="1" dirty="0" smtClean="0"/>
          </a:p>
          <a:p>
            <a:pPr algn="l"/>
            <a:r>
              <a:rPr lang="en-US" sz="2800" dirty="0" smtClean="0"/>
              <a:t>Formations are the primary units used in the subdivision of a sequence and may vary in scale from tens of </a:t>
            </a:r>
            <a:r>
              <a:rPr lang="en-US" sz="2800" dirty="0" err="1" smtClean="0"/>
              <a:t>centimetres</a:t>
            </a:r>
            <a:r>
              <a:rPr lang="en-US" sz="2800" dirty="0" smtClean="0"/>
              <a:t> to </a:t>
            </a:r>
            <a:r>
              <a:rPr lang="en-US" sz="2800" dirty="0" err="1" smtClean="0"/>
              <a:t>kilometres</a:t>
            </a:r>
            <a:r>
              <a:rPr lang="en-US" sz="2800" dirty="0" smtClean="0"/>
              <a:t>. They should be distinct lithologically from other formations, although the boundaries do not need to be sharp. To be formally recognized, a formation must have sufficient extent to be useful in mapping an area.  </a:t>
            </a:r>
            <a:r>
              <a:rPr lang="en-US" baseline="30000" dirty="0" smtClean="0">
                <a:hlinkClick r:id="rId2"/>
              </a:rPr>
              <a:t>  ]</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404664"/>
            <a:ext cx="8568952" cy="5262979"/>
          </a:xfrm>
          <a:prstGeom prst="rect">
            <a:avLst/>
          </a:prstGeom>
        </p:spPr>
        <p:txBody>
          <a:bodyPr wrap="square">
            <a:spAutoFit/>
          </a:bodyPr>
          <a:lstStyle/>
          <a:p>
            <a:pPr algn="l"/>
            <a:r>
              <a:rPr lang="en-US" sz="2800" b="1" dirty="0" smtClean="0"/>
              <a:t>Group        </a:t>
            </a:r>
            <a:r>
              <a:rPr lang="en-US" sz="2800" dirty="0" smtClean="0"/>
              <a:t>  </a:t>
            </a:r>
            <a:endParaRPr lang="en-US" sz="2800" b="1" dirty="0" smtClean="0"/>
          </a:p>
          <a:p>
            <a:pPr algn="l"/>
            <a:r>
              <a:rPr lang="en-US" sz="2800" dirty="0" smtClean="0"/>
              <a:t>A group is a set of two or more formations that share certain </a:t>
            </a:r>
            <a:r>
              <a:rPr lang="en-US" sz="2800" dirty="0" err="1" smtClean="0"/>
              <a:t>lithological</a:t>
            </a:r>
            <a:r>
              <a:rPr lang="en-US" sz="2800" dirty="0" smtClean="0"/>
              <a:t> characteristics. A group may be made up of different formations in different geographical areas and individual formations may appear in more than one group.</a:t>
            </a:r>
            <a:r>
              <a:rPr lang="en-US" sz="2800" baseline="30000" dirty="0" smtClean="0">
                <a:hlinkClick r:id="rId2"/>
              </a:rPr>
              <a:t>[3]</a:t>
            </a:r>
            <a:endParaRPr lang="en-US" sz="2800" dirty="0" smtClean="0"/>
          </a:p>
          <a:p>
            <a:pPr algn="l"/>
            <a:endParaRPr lang="en-US" sz="2800" b="1" dirty="0" smtClean="0"/>
          </a:p>
          <a:p>
            <a:pPr algn="l"/>
            <a:r>
              <a:rPr lang="en-US" sz="2800" b="1" dirty="0" smtClean="0"/>
              <a:t>Supergroup      </a:t>
            </a:r>
            <a:r>
              <a:rPr lang="en-US" sz="2800" dirty="0" smtClean="0"/>
              <a:t> </a:t>
            </a:r>
            <a:endParaRPr lang="en-US" sz="2800" b="1" dirty="0" smtClean="0"/>
          </a:p>
          <a:p>
            <a:pPr algn="l"/>
            <a:r>
              <a:rPr lang="en-US" sz="2800" dirty="0" smtClean="0"/>
              <a:t>A </a:t>
            </a:r>
            <a:r>
              <a:rPr lang="en-US" sz="2800" dirty="0" err="1" smtClean="0"/>
              <a:t>supergroup</a:t>
            </a:r>
            <a:r>
              <a:rPr lang="en-US" sz="2800" dirty="0" smtClean="0"/>
              <a:t> is a set of two or more associated groups and/or formations that share certain </a:t>
            </a:r>
            <a:r>
              <a:rPr lang="en-US" sz="2800" dirty="0" err="1" smtClean="0"/>
              <a:t>lithological</a:t>
            </a:r>
            <a:r>
              <a:rPr lang="en-US" sz="2800" dirty="0" smtClean="0"/>
              <a:t> characteristics. A </a:t>
            </a:r>
            <a:r>
              <a:rPr lang="en-US" sz="2800" dirty="0" err="1" smtClean="0"/>
              <a:t>supergroup</a:t>
            </a:r>
            <a:r>
              <a:rPr lang="en-US" sz="2800" dirty="0" smtClean="0"/>
              <a:t> may be made up of different groups in different geographical areas.</a:t>
            </a:r>
            <a:r>
              <a:rPr lang="en-US" sz="2800" baseline="30000" dirty="0" smtClean="0">
                <a:hlinkClick r:id="rId2"/>
              </a:rPr>
              <a:t>[</a:t>
            </a:r>
            <a:endParaRPr lang="en-US" sz="28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d/d3/Quebrada_de_Cafayate%2C_Salta_%28Argentina%29.jpg/220px-Quebrada_de_Cafayate%2C_Salta_%28Argentina%29.jpg"/>
          <p:cNvPicPr>
            <a:picLocks noChangeAspect="1" noChangeArrowheads="1"/>
          </p:cNvPicPr>
          <p:nvPr/>
        </p:nvPicPr>
        <p:blipFill>
          <a:blip r:embed="rId2" cstate="print"/>
          <a:srcRect/>
          <a:stretch>
            <a:fillRect/>
          </a:stretch>
        </p:blipFill>
        <p:spPr bwMode="auto">
          <a:xfrm>
            <a:off x="4788024" y="188640"/>
            <a:ext cx="4355976" cy="3096344"/>
          </a:xfrm>
          <a:prstGeom prst="rect">
            <a:avLst/>
          </a:prstGeom>
          <a:noFill/>
        </p:spPr>
      </p:pic>
      <p:pic>
        <p:nvPicPr>
          <p:cNvPr id="1028" name="Picture 4" descr="https://upload.wikimedia.org/wikipedia/commons/thumb/e/e5/Geology_of_Cyprus-Chalk.jpg/220px-Geology_of_Cyprus-Chalk.jpg"/>
          <p:cNvPicPr>
            <a:picLocks noChangeAspect="1" noChangeArrowheads="1"/>
          </p:cNvPicPr>
          <p:nvPr/>
        </p:nvPicPr>
        <p:blipFill>
          <a:blip r:embed="rId3" cstate="print"/>
          <a:srcRect/>
          <a:stretch>
            <a:fillRect/>
          </a:stretch>
        </p:blipFill>
        <p:spPr bwMode="auto">
          <a:xfrm>
            <a:off x="4795375" y="3516255"/>
            <a:ext cx="4348625" cy="3068960"/>
          </a:xfrm>
          <a:prstGeom prst="rect">
            <a:avLst/>
          </a:prstGeom>
          <a:noFill/>
        </p:spPr>
      </p:pic>
      <p:sp>
        <p:nvSpPr>
          <p:cNvPr id="4" name="Rectangle 3"/>
          <p:cNvSpPr/>
          <p:nvPr/>
        </p:nvSpPr>
        <p:spPr>
          <a:xfrm>
            <a:off x="0" y="260648"/>
            <a:ext cx="4788024" cy="5632311"/>
          </a:xfrm>
          <a:prstGeom prst="rect">
            <a:avLst/>
          </a:prstGeom>
        </p:spPr>
        <p:txBody>
          <a:bodyPr wrap="square">
            <a:spAutoFit/>
          </a:bodyPr>
          <a:lstStyle/>
          <a:p>
            <a:pPr algn="l" rtl="0"/>
            <a:endParaRPr lang="en-US" sz="2400" i="1" dirty="0" smtClean="0">
              <a:solidFill>
                <a:schemeClr val="bg1"/>
              </a:solidFill>
            </a:endParaRPr>
          </a:p>
          <a:p>
            <a:pPr algn="l" rtl="0"/>
            <a:r>
              <a:rPr lang="en-US" sz="2800" b="1" dirty="0" smtClean="0">
                <a:solidFill>
                  <a:srgbClr val="FFFF00"/>
                </a:solidFill>
              </a:rPr>
              <a:t>Type locality</a:t>
            </a:r>
            <a:r>
              <a:rPr lang="en-US" sz="2800" dirty="0" smtClean="0">
                <a:solidFill>
                  <a:srgbClr val="FFFF00"/>
                </a:solidFill>
              </a:rPr>
              <a:t>, also called </a:t>
            </a:r>
            <a:r>
              <a:rPr lang="en-US" sz="2800" b="1" dirty="0" smtClean="0">
                <a:solidFill>
                  <a:srgbClr val="FFFF00"/>
                </a:solidFill>
              </a:rPr>
              <a:t>type area</a:t>
            </a:r>
            <a:r>
              <a:rPr lang="en-US" sz="2800" dirty="0" smtClean="0">
                <a:solidFill>
                  <a:srgbClr val="FFFF00"/>
                </a:solidFill>
              </a:rPr>
              <a:t>, </a:t>
            </a:r>
            <a:r>
              <a:rPr lang="en-US" sz="2800" b="1" dirty="0" smtClean="0">
                <a:solidFill>
                  <a:srgbClr val="FFFF00"/>
                </a:solidFill>
              </a:rPr>
              <a:t>type site</a:t>
            </a:r>
            <a:r>
              <a:rPr lang="en-US" sz="2800" dirty="0" smtClean="0">
                <a:solidFill>
                  <a:srgbClr val="FFFF00"/>
                </a:solidFill>
              </a:rPr>
              <a:t> or </a:t>
            </a:r>
            <a:r>
              <a:rPr lang="en-US" sz="2800" b="1" dirty="0" smtClean="0">
                <a:solidFill>
                  <a:srgbClr val="FFFF00"/>
                </a:solidFill>
              </a:rPr>
              <a:t>type section</a:t>
            </a:r>
            <a:r>
              <a:rPr lang="en-US" sz="2800" dirty="0" smtClean="0">
                <a:solidFill>
                  <a:srgbClr val="FFFF00"/>
                </a:solidFill>
              </a:rPr>
              <a:t>, is the </a:t>
            </a:r>
            <a:r>
              <a:rPr lang="en-US" sz="2800" dirty="0" smtClean="0">
                <a:solidFill>
                  <a:srgbClr val="FFFF00"/>
                </a:solidFill>
                <a:hlinkClick r:id="rId4" tooltip="wikt:locality"/>
              </a:rPr>
              <a:t>locality</a:t>
            </a:r>
            <a:r>
              <a:rPr lang="en-US" sz="2800" dirty="0" smtClean="0">
                <a:solidFill>
                  <a:srgbClr val="FFFF00"/>
                </a:solidFill>
              </a:rPr>
              <a:t> where a particular </a:t>
            </a:r>
            <a:r>
              <a:rPr lang="en-US" sz="2800" dirty="0" smtClean="0">
                <a:solidFill>
                  <a:srgbClr val="FFFF00"/>
                </a:solidFill>
                <a:hlinkClick r:id="rId5" tooltip="Rock (geology)"/>
              </a:rPr>
              <a:t>rock type</a:t>
            </a:r>
            <a:r>
              <a:rPr lang="en-US" sz="2800" dirty="0" smtClean="0">
                <a:solidFill>
                  <a:srgbClr val="FFFF00"/>
                </a:solidFill>
              </a:rPr>
              <a:t>, </a:t>
            </a:r>
            <a:r>
              <a:rPr lang="en-US" sz="2800" dirty="0" smtClean="0">
                <a:solidFill>
                  <a:srgbClr val="FFFF00"/>
                </a:solidFill>
                <a:hlinkClick r:id="rId6" tooltip="Lithostratigraphy"/>
              </a:rPr>
              <a:t>stratigraphic unit</a:t>
            </a:r>
            <a:r>
              <a:rPr lang="en-US" sz="2800" dirty="0" smtClean="0">
                <a:solidFill>
                  <a:srgbClr val="FFFF00"/>
                </a:solidFill>
              </a:rPr>
              <a:t> or </a:t>
            </a:r>
            <a:r>
              <a:rPr lang="en-US" sz="2800" dirty="0" smtClean="0">
                <a:solidFill>
                  <a:srgbClr val="FFFF00"/>
                </a:solidFill>
                <a:hlinkClick r:id="rId7" tooltip="Mineral"/>
              </a:rPr>
              <a:t>mineral species</a:t>
            </a:r>
            <a:r>
              <a:rPr lang="en-US" sz="2800" dirty="0" smtClean="0">
                <a:solidFill>
                  <a:srgbClr val="FFFF00"/>
                </a:solidFill>
              </a:rPr>
              <a:t> is first identified.</a:t>
            </a:r>
            <a:r>
              <a:rPr lang="en-US" sz="2800" baseline="30000" dirty="0" smtClean="0">
                <a:solidFill>
                  <a:srgbClr val="FFFF00"/>
                </a:solidFill>
                <a:hlinkClick r:id="rId8"/>
              </a:rPr>
              <a:t>[1]</a:t>
            </a:r>
            <a:r>
              <a:rPr lang="en-US" sz="2800" dirty="0" smtClean="0">
                <a:solidFill>
                  <a:srgbClr val="FFFF00"/>
                </a:solidFill>
              </a:rPr>
              <a:t> If the stratigraphic unit in a locality is layered, it is called a </a:t>
            </a:r>
            <a:r>
              <a:rPr lang="en-US" sz="2800" dirty="0" smtClean="0">
                <a:solidFill>
                  <a:srgbClr val="FFFF00"/>
                </a:solidFill>
                <a:hlinkClick r:id="rId9" tooltip="Stratotype"/>
              </a:rPr>
              <a:t>stratotype</a:t>
            </a:r>
            <a:r>
              <a:rPr lang="en-US" sz="2800" dirty="0" smtClean="0">
                <a:solidFill>
                  <a:srgbClr val="FFFF00"/>
                </a:solidFill>
              </a:rPr>
              <a:t>, whereas the standard of reference for unlayered rocks is the type locality.</a:t>
            </a:r>
            <a:r>
              <a:rPr lang="en-US" sz="2800" baseline="30000" dirty="0" smtClean="0">
                <a:solidFill>
                  <a:srgbClr val="FFFF00"/>
                </a:solidFill>
                <a:hlinkClick r:id="rId8"/>
              </a:rPr>
              <a:t>[2]</a:t>
            </a:r>
            <a:endParaRPr lang="en-US" sz="2800" dirty="0">
              <a:solidFill>
                <a:srgbClr val="FFFF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8528"/>
            <a:ext cx="9144000" cy="6986528"/>
          </a:xfrm>
          <a:prstGeom prst="rect">
            <a:avLst/>
          </a:prstGeom>
        </p:spPr>
        <p:txBody>
          <a:bodyPr wrap="square">
            <a:spAutoFit/>
          </a:bodyPr>
          <a:lstStyle/>
          <a:p>
            <a:pPr algn="l"/>
            <a:r>
              <a:rPr lang="en-US" sz="2800" dirty="0" smtClean="0">
                <a:solidFill>
                  <a:schemeClr val="bg1"/>
                </a:solidFill>
              </a:rPr>
              <a:t> </a:t>
            </a:r>
            <a:r>
              <a:rPr lang="en-US" sz="2800" dirty="0" smtClean="0">
                <a:solidFill>
                  <a:srgbClr val="FFC000"/>
                </a:solidFill>
              </a:rPr>
              <a:t> a </a:t>
            </a:r>
            <a:r>
              <a:rPr lang="en-US" sz="2800" b="1" dirty="0" smtClean="0">
                <a:solidFill>
                  <a:srgbClr val="FFC000"/>
                </a:solidFill>
              </a:rPr>
              <a:t>bed</a:t>
            </a:r>
            <a:r>
              <a:rPr lang="en-US" sz="2800" dirty="0" smtClean="0">
                <a:solidFill>
                  <a:srgbClr val="FFC000"/>
                </a:solidFill>
              </a:rPr>
              <a:t> is the smallest division of a </a:t>
            </a:r>
            <a:r>
              <a:rPr lang="en-US" sz="2800" dirty="0" smtClean="0">
                <a:solidFill>
                  <a:srgbClr val="FFC000"/>
                </a:solidFill>
                <a:hlinkClick r:id="rId2" tooltip="Geologic formation"/>
              </a:rPr>
              <a:t>geologic formation</a:t>
            </a:r>
            <a:r>
              <a:rPr lang="en-US" sz="2800" dirty="0" smtClean="0">
                <a:solidFill>
                  <a:srgbClr val="FFC000"/>
                </a:solidFill>
              </a:rPr>
              <a:t> or </a:t>
            </a:r>
            <a:r>
              <a:rPr lang="en-US" sz="2800" dirty="0" smtClean="0">
                <a:solidFill>
                  <a:srgbClr val="FFC000"/>
                </a:solidFill>
                <a:hlinkClick r:id="rId3" tooltip="Stratigraphy"/>
              </a:rPr>
              <a:t>stratigraphic</a:t>
            </a:r>
            <a:r>
              <a:rPr lang="en-US" sz="2800" dirty="0" smtClean="0">
                <a:solidFill>
                  <a:srgbClr val="FFC000"/>
                </a:solidFill>
              </a:rPr>
              <a:t> rock series marked by well-defined divisional planes (bedding planes) separating it from layers above and below. A bed is the smallest </a:t>
            </a:r>
            <a:r>
              <a:rPr lang="en-US" sz="2800" dirty="0" smtClean="0">
                <a:solidFill>
                  <a:srgbClr val="FFC000"/>
                </a:solidFill>
                <a:hlinkClick r:id="rId4" tooltip="Lithostratigraphy"/>
              </a:rPr>
              <a:t>lithostratigraphic</a:t>
            </a:r>
            <a:r>
              <a:rPr lang="en-US" sz="2800" dirty="0" smtClean="0">
                <a:solidFill>
                  <a:srgbClr val="FFC000"/>
                </a:solidFill>
              </a:rPr>
              <a:t> unit, usually ranging in </a:t>
            </a:r>
            <a:r>
              <a:rPr lang="en-US" sz="2800" dirty="0" smtClean="0">
                <a:solidFill>
                  <a:srgbClr val="FFC000"/>
                </a:solidFill>
                <a:hlinkClick r:id="rId5" tooltip="Thickness (geology)"/>
              </a:rPr>
              <a:t>thickness</a:t>
            </a:r>
            <a:r>
              <a:rPr lang="en-US" sz="2800" dirty="0" smtClean="0">
                <a:solidFill>
                  <a:srgbClr val="FFC000"/>
                </a:solidFill>
              </a:rPr>
              <a:t> from a centimeter to several meters and distinguishable from beds above and below it. Beds can be differentiated in various ways, including rock or </a:t>
            </a:r>
            <a:r>
              <a:rPr lang="en-US" sz="2800" dirty="0" smtClean="0">
                <a:solidFill>
                  <a:srgbClr val="FFC000"/>
                </a:solidFill>
                <a:hlinkClick r:id="rId6" tooltip="Mineral"/>
              </a:rPr>
              <a:t>mineral</a:t>
            </a:r>
            <a:r>
              <a:rPr lang="en-US" sz="2800" dirty="0" smtClean="0">
                <a:solidFill>
                  <a:srgbClr val="FFC000"/>
                </a:solidFill>
              </a:rPr>
              <a:t> type and </a:t>
            </a:r>
            <a:r>
              <a:rPr lang="en-US" sz="2800" dirty="0" smtClean="0">
                <a:solidFill>
                  <a:srgbClr val="FFC000"/>
                </a:solidFill>
                <a:hlinkClick r:id="rId7" tooltip="Particle size"/>
              </a:rPr>
              <a:t>particle size</a:t>
            </a:r>
            <a:r>
              <a:rPr lang="en-US" sz="2800" dirty="0" smtClean="0">
                <a:solidFill>
                  <a:srgbClr val="FFC000"/>
                </a:solidFill>
              </a:rPr>
              <a:t>. The term is generally applied to </a:t>
            </a:r>
            <a:r>
              <a:rPr lang="en-US" sz="2800" dirty="0" smtClean="0">
                <a:solidFill>
                  <a:srgbClr val="FFC000"/>
                </a:solidFill>
                <a:hlinkClick r:id="rId8" tooltip="Sedimentary"/>
              </a:rPr>
              <a:t>sedimentary</a:t>
            </a:r>
            <a:r>
              <a:rPr lang="en-US" sz="2800" dirty="0" smtClean="0">
                <a:solidFill>
                  <a:srgbClr val="FFC000"/>
                </a:solidFill>
              </a:rPr>
              <a:t> </a:t>
            </a:r>
            <a:r>
              <a:rPr lang="en-US" sz="2800" dirty="0" smtClean="0">
                <a:solidFill>
                  <a:srgbClr val="FFC000"/>
                </a:solidFill>
                <a:hlinkClick r:id="rId9" tooltip="Stratum"/>
              </a:rPr>
              <a:t>strata</a:t>
            </a:r>
            <a:r>
              <a:rPr lang="en-US" sz="2800" dirty="0" smtClean="0">
                <a:solidFill>
                  <a:srgbClr val="FFC000"/>
                </a:solidFill>
              </a:rPr>
              <a:t>, but may also be used for </a:t>
            </a:r>
            <a:r>
              <a:rPr lang="en-US" sz="2800" dirty="0" smtClean="0">
                <a:solidFill>
                  <a:srgbClr val="FFC000"/>
                </a:solidFill>
                <a:hlinkClick r:id="rId10" tooltip="Volcanic"/>
              </a:rPr>
              <a:t>volcanic</a:t>
            </a:r>
            <a:r>
              <a:rPr lang="en-US" sz="2800" dirty="0" smtClean="0">
                <a:solidFill>
                  <a:srgbClr val="FFC000"/>
                </a:solidFill>
              </a:rPr>
              <a:t> flows or </a:t>
            </a:r>
            <a:r>
              <a:rPr lang="en-US" sz="2800" dirty="0" smtClean="0">
                <a:solidFill>
                  <a:srgbClr val="FFC000"/>
                </a:solidFill>
                <a:hlinkClick r:id="rId11" tooltip="Volcanic ash"/>
              </a:rPr>
              <a:t>ash</a:t>
            </a:r>
            <a:r>
              <a:rPr lang="en-US" sz="2800" dirty="0" smtClean="0">
                <a:solidFill>
                  <a:srgbClr val="FFC000"/>
                </a:solidFill>
              </a:rPr>
              <a:t> layers.</a:t>
            </a:r>
          </a:p>
          <a:p>
            <a:pPr algn="l"/>
            <a:r>
              <a:rPr lang="en-US" sz="2800" dirty="0" smtClean="0">
                <a:solidFill>
                  <a:srgbClr val="FFC000"/>
                </a:solidFill>
              </a:rPr>
              <a:t>In a </a:t>
            </a:r>
            <a:r>
              <a:rPr lang="en-US" sz="2800" dirty="0" smtClean="0">
                <a:solidFill>
                  <a:srgbClr val="FFC000"/>
                </a:solidFill>
                <a:hlinkClick r:id="rId12" tooltip="Quarry"/>
              </a:rPr>
              <a:t>quarry</a:t>
            </a:r>
            <a:r>
              <a:rPr lang="en-US" sz="2800" dirty="0" smtClean="0">
                <a:solidFill>
                  <a:srgbClr val="FFC000"/>
                </a:solidFill>
              </a:rPr>
              <a:t>, a bedding is a term used for a structure occurring in granite and similar massive rocks that allows them to split in well-defined planes horizontally or parallel to the land surface.</a:t>
            </a:r>
          </a:p>
          <a:p>
            <a:pPr algn="l"/>
            <a:r>
              <a:rPr lang="en-US" sz="2800" dirty="0" smtClean="0">
                <a:solidFill>
                  <a:srgbClr val="FFC000"/>
                </a:solidFill>
              </a:rPr>
              <a:t>Three kinds of beds are: parallel beds, </a:t>
            </a:r>
            <a:r>
              <a:rPr lang="en-US" sz="2800" dirty="0" smtClean="0">
                <a:solidFill>
                  <a:srgbClr val="FFC000"/>
                </a:solidFill>
                <a:hlinkClick r:id="rId13" tooltip="Cross-bedding"/>
              </a:rPr>
              <a:t>cross beds</a:t>
            </a:r>
            <a:r>
              <a:rPr lang="en-US" sz="2800" dirty="0" smtClean="0">
                <a:solidFill>
                  <a:srgbClr val="FFC000"/>
                </a:solidFill>
              </a:rPr>
              <a:t>, and </a:t>
            </a:r>
            <a:r>
              <a:rPr lang="en-US" sz="2800" dirty="0" smtClean="0">
                <a:solidFill>
                  <a:srgbClr val="FFC000"/>
                </a:solidFill>
                <a:hlinkClick r:id="rId14" tooltip="Graded bedding"/>
              </a:rPr>
              <a:t>graded beds</a:t>
            </a:r>
            <a:r>
              <a:rPr lang="en-US" sz="2800" dirty="0" smtClean="0">
                <a:solidFill>
                  <a:schemeClr val="bg1"/>
                </a:solidFill>
              </a:rPr>
              <a:t>.</a:t>
            </a: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upload.wikimedia.org/wikipedia/commons/thumb/f/f7/Estratificaci%C3%B3n_Bedding.jpg/220px-Estratificaci%C3%B3n_Bedding.jpg"/>
          <p:cNvPicPr>
            <a:picLocks noChangeAspect="1" noChangeArrowheads="1"/>
          </p:cNvPicPr>
          <p:nvPr/>
        </p:nvPicPr>
        <p:blipFill>
          <a:blip r:embed="rId2" cstate="print"/>
          <a:srcRect/>
          <a:stretch>
            <a:fillRect/>
          </a:stretch>
        </p:blipFill>
        <p:spPr bwMode="auto">
          <a:xfrm>
            <a:off x="1403648" y="404664"/>
            <a:ext cx="6652250" cy="594928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Ahmad Asker\Desktop\horizontality.PNG"/>
          <p:cNvPicPr>
            <a:picLocks noChangeAspect="1" noChangeArrowheads="1"/>
          </p:cNvPicPr>
          <p:nvPr/>
        </p:nvPicPr>
        <p:blipFill>
          <a:blip r:embed="rId2" cstate="print"/>
          <a:srcRect/>
          <a:stretch>
            <a:fillRect/>
          </a:stretch>
        </p:blipFill>
        <p:spPr bwMode="auto">
          <a:xfrm>
            <a:off x="246063" y="527050"/>
            <a:ext cx="8650287" cy="5802313"/>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r.Ahmad Asker\Desktop\تدريس مادة الجيولوجيا\balambo.PNG"/>
          <p:cNvPicPr>
            <a:picLocks noChangeAspect="1" noChangeArrowheads="1"/>
          </p:cNvPicPr>
          <p:nvPr/>
        </p:nvPicPr>
        <p:blipFill>
          <a:blip r:embed="rId2" cstate="print"/>
          <a:srcRect/>
          <a:stretch>
            <a:fillRect/>
          </a:stretch>
        </p:blipFill>
        <p:spPr bwMode="auto">
          <a:xfrm>
            <a:off x="0" y="260648"/>
            <a:ext cx="9144000" cy="590465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نتيجة بحث الصور عن ‪stratigraphy‬‏"/>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640"/>
            <a:ext cx="9144000" cy="6186309"/>
          </a:xfrm>
          <a:prstGeom prst="rect">
            <a:avLst/>
          </a:prstGeom>
        </p:spPr>
        <p:txBody>
          <a:bodyPr wrap="square">
            <a:spAutoFit/>
          </a:bodyPr>
          <a:lstStyle/>
          <a:p>
            <a:pPr algn="l"/>
            <a:r>
              <a:rPr lang="en-US" sz="3600" dirty="0" smtClean="0"/>
              <a:t>In </a:t>
            </a:r>
            <a:r>
              <a:rPr lang="en-US" sz="3600" dirty="0" smtClean="0">
                <a:hlinkClick r:id="rId2" tooltip="Geology"/>
              </a:rPr>
              <a:t>geology</a:t>
            </a:r>
            <a:r>
              <a:rPr lang="en-US" sz="3600" dirty="0" smtClean="0"/>
              <a:t>, </a:t>
            </a:r>
            <a:r>
              <a:rPr lang="en-US" sz="3600" b="1" dirty="0" smtClean="0"/>
              <a:t>lamination</a:t>
            </a:r>
            <a:r>
              <a:rPr lang="en-US" sz="3600" dirty="0" smtClean="0"/>
              <a:t> is a small scale sequence of fine layers (so called </a:t>
            </a:r>
            <a:r>
              <a:rPr lang="en-US" sz="3600" b="1" dirty="0" smtClean="0"/>
              <a:t>laminae</a:t>
            </a:r>
            <a:r>
              <a:rPr lang="en-US" sz="3600" dirty="0" smtClean="0"/>
              <a:t>) that occurs in </a:t>
            </a:r>
            <a:r>
              <a:rPr lang="en-US" sz="3600" dirty="0" smtClean="0">
                <a:hlinkClick r:id="rId3" tooltip="Sedimentary rock"/>
              </a:rPr>
              <a:t>sedimentary rocks</a:t>
            </a:r>
            <a:r>
              <a:rPr lang="en-US" sz="3600" dirty="0" smtClean="0"/>
              <a:t>. Laminations are normally smaller and less pronounced than </a:t>
            </a:r>
            <a:r>
              <a:rPr lang="en-US" sz="3600" dirty="0" smtClean="0">
                <a:hlinkClick r:id="rId4" tooltip="Bedding (geology)"/>
              </a:rPr>
              <a:t>bedding</a:t>
            </a:r>
            <a:r>
              <a:rPr lang="en-US" sz="3600" dirty="0" smtClean="0"/>
              <a:t>. Lamination is often regarded as planar structures one centimeter or less in thickness, whereas bedding layers are greater than one centimeter.</a:t>
            </a:r>
            <a:r>
              <a:rPr lang="en-US" sz="3600" baseline="30000" dirty="0" smtClean="0">
                <a:hlinkClick r:id="rId5"/>
              </a:rPr>
              <a:t>[1]</a:t>
            </a:r>
            <a:r>
              <a:rPr lang="en-US" sz="3600" dirty="0" smtClean="0"/>
              <a:t> However, structures from several millimeters to many centimeters have been described as laminae.</a:t>
            </a:r>
            <a:r>
              <a:rPr lang="en-US" sz="3600" baseline="30000" dirty="0" smtClean="0">
                <a:hlinkClick r:id="rId5"/>
              </a:rPr>
              <a:t>[2]</a:t>
            </a:r>
            <a:r>
              <a:rPr lang="en-US" sz="3600" dirty="0" smtClean="0"/>
              <a:t> A single sedimentary rock can have both laminae and beds.</a:t>
            </a:r>
            <a:endParaRPr lang="ar-IQ" sz="36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s://upload.wikimedia.org/wikipedia/commons/thumb/4/40/Aq_Callian.jpg/220px-Aq_Callian.jpg"/>
          <p:cNvPicPr>
            <a:picLocks noChangeAspect="1" noChangeArrowheads="1"/>
          </p:cNvPicPr>
          <p:nvPr/>
        </p:nvPicPr>
        <p:blipFill>
          <a:blip r:embed="rId2" cstate="print"/>
          <a:srcRect/>
          <a:stretch>
            <a:fillRect/>
          </a:stretch>
        </p:blipFill>
        <p:spPr bwMode="auto">
          <a:xfrm>
            <a:off x="1979712" y="188640"/>
            <a:ext cx="4824536" cy="3672408"/>
          </a:xfrm>
          <a:prstGeom prst="rect">
            <a:avLst/>
          </a:prstGeom>
          <a:noFill/>
        </p:spPr>
      </p:pic>
      <p:sp>
        <p:nvSpPr>
          <p:cNvPr id="3" name="Rectangle 2"/>
          <p:cNvSpPr/>
          <p:nvPr/>
        </p:nvSpPr>
        <p:spPr>
          <a:xfrm>
            <a:off x="395536" y="4005064"/>
            <a:ext cx="7704856" cy="2677656"/>
          </a:xfrm>
          <a:prstGeom prst="rect">
            <a:avLst/>
          </a:prstGeom>
        </p:spPr>
        <p:txBody>
          <a:bodyPr wrap="square">
            <a:spAutoFit/>
          </a:bodyPr>
          <a:lstStyle/>
          <a:p>
            <a:pPr algn="l"/>
            <a:r>
              <a:rPr lang="en-US" sz="2800" dirty="0" smtClean="0"/>
              <a:t>Lamination in a piece of </a:t>
            </a:r>
            <a:r>
              <a:rPr lang="en-US" sz="2800" dirty="0" smtClean="0">
                <a:hlinkClick r:id="rId3" tooltip="Travertine"/>
              </a:rPr>
              <a:t>travertine</a:t>
            </a:r>
            <a:r>
              <a:rPr lang="en-US" sz="2800" dirty="0" smtClean="0"/>
              <a:t>. In this case the layering was caused by seasonal differences in sediment supply. This rock was part of the </a:t>
            </a:r>
            <a:r>
              <a:rPr lang="en-US" sz="2800" dirty="0" smtClean="0">
                <a:hlinkClick r:id="rId4" tooltip="Roman aqueduct"/>
              </a:rPr>
              <a:t>Roman aqueduct</a:t>
            </a:r>
            <a:r>
              <a:rPr lang="en-US" sz="2800" dirty="0" smtClean="0"/>
              <a:t> of </a:t>
            </a:r>
            <a:r>
              <a:rPr lang="en-US" sz="2800" dirty="0" smtClean="0">
                <a:hlinkClick r:id="rId5" tooltip="Mons, Var"/>
              </a:rPr>
              <a:t>Mons</a:t>
            </a:r>
            <a:r>
              <a:rPr lang="en-US" sz="2800" dirty="0" smtClean="0"/>
              <a:t>/</a:t>
            </a:r>
            <a:r>
              <a:rPr lang="en-US" sz="2800" dirty="0" err="1" smtClean="0">
                <a:hlinkClick r:id="rId6" tooltip="Montauroux"/>
              </a:rPr>
              <a:t>Montauroux</a:t>
            </a:r>
            <a:r>
              <a:rPr lang="en-US" sz="2800" dirty="0" smtClean="0"/>
              <a:t>- </a:t>
            </a:r>
            <a:r>
              <a:rPr lang="en-US" sz="2800" dirty="0" err="1" smtClean="0">
                <a:hlinkClick r:id="rId7" tooltip="Fréjus"/>
              </a:rPr>
              <a:t>Fréjus</a:t>
            </a:r>
            <a:r>
              <a:rPr lang="en-US" sz="2800" dirty="0" smtClean="0"/>
              <a:t> and was most probably derived from the </a:t>
            </a:r>
            <a:r>
              <a:rPr lang="en-US" sz="2800" dirty="0" err="1" smtClean="0">
                <a:hlinkClick r:id="rId8" tooltip="Karst"/>
              </a:rPr>
              <a:t>karst</a:t>
            </a:r>
            <a:r>
              <a:rPr lang="en-US" sz="2800" dirty="0" smtClean="0"/>
              <a:t> area in the vicinity.</a:t>
            </a:r>
            <a:endParaRPr lang="ar-IQ" sz="28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8964488" cy="5355312"/>
          </a:xfrm>
          <a:prstGeom prst="rect">
            <a:avLst/>
          </a:prstGeom>
        </p:spPr>
        <p:txBody>
          <a:bodyPr wrap="square">
            <a:spAutoFit/>
          </a:bodyPr>
          <a:lstStyle/>
          <a:p>
            <a:pPr algn="l"/>
            <a:r>
              <a:rPr lang="en-US" dirty="0" smtClean="0"/>
              <a:t> </a:t>
            </a:r>
            <a:endParaRPr lang="en-US" sz="2000" dirty="0" smtClean="0"/>
          </a:p>
          <a:p>
            <a:pPr algn="l"/>
            <a:r>
              <a:rPr lang="en-US" sz="3600" dirty="0" smtClean="0">
                <a:cs typeface="+mj-cs"/>
              </a:rPr>
              <a:t>Lamination consists of small differences in the type of sediment that occur throughout the rock. They are caused by cyclic changes in the supply of sediment. These changes can occur in </a:t>
            </a:r>
            <a:r>
              <a:rPr lang="en-US" sz="3600" dirty="0" smtClean="0">
                <a:cs typeface="+mj-cs"/>
                <a:hlinkClick r:id="rId2" tooltip="Grain size"/>
              </a:rPr>
              <a:t>grain size</a:t>
            </a:r>
            <a:r>
              <a:rPr lang="en-US" sz="3600" dirty="0" smtClean="0">
                <a:cs typeface="+mj-cs"/>
              </a:rPr>
              <a:t>, </a:t>
            </a:r>
            <a:r>
              <a:rPr lang="en-US" sz="3600" dirty="0" smtClean="0">
                <a:cs typeface="+mj-cs"/>
                <a:hlinkClick r:id="rId3" tooltip="Clay"/>
              </a:rPr>
              <a:t>clay</a:t>
            </a:r>
            <a:r>
              <a:rPr lang="en-US" sz="3600" dirty="0" smtClean="0">
                <a:cs typeface="+mj-cs"/>
              </a:rPr>
              <a:t> percentage, </a:t>
            </a:r>
            <a:r>
              <a:rPr lang="en-US" sz="3600" u="sng" dirty="0" smtClean="0">
                <a:cs typeface="+mj-cs"/>
                <a:hlinkClick r:id="rId4" tooltip="Microfossil"/>
              </a:rPr>
              <a:t>microfossil</a:t>
            </a:r>
            <a:r>
              <a:rPr lang="en-US" sz="3600" dirty="0" smtClean="0">
                <a:cs typeface="+mj-cs"/>
              </a:rPr>
              <a:t> content, </a:t>
            </a:r>
          </a:p>
          <a:p>
            <a:pPr algn="l"/>
            <a:r>
              <a:rPr lang="en-US" sz="3600" dirty="0" smtClean="0">
                <a:cs typeface="+mj-cs"/>
                <a:hlinkClick r:id="rId5" tooltip="Organic material"/>
              </a:rPr>
              <a:t>organic material</a:t>
            </a:r>
            <a:r>
              <a:rPr lang="en-US" sz="3600" dirty="0" smtClean="0">
                <a:cs typeface="+mj-cs"/>
              </a:rPr>
              <a:t> content or </a:t>
            </a:r>
            <a:r>
              <a:rPr lang="en-US" sz="3600" dirty="0" smtClean="0">
                <a:cs typeface="+mj-cs"/>
                <a:hlinkClick r:id="rId6" tooltip="Mineral"/>
              </a:rPr>
              <a:t>mineral</a:t>
            </a:r>
            <a:r>
              <a:rPr lang="en-US" sz="3600" dirty="0" smtClean="0">
                <a:cs typeface="+mj-cs"/>
              </a:rPr>
              <a:t> content and often result in pronounced differences in color between the laminae.</a:t>
            </a:r>
            <a:r>
              <a:rPr lang="en-US" sz="3600" baseline="30000" dirty="0" smtClean="0">
                <a:cs typeface="+mj-cs"/>
                <a:hlinkClick r:id="rId7"/>
              </a:rPr>
              <a:t>[3]</a:t>
            </a:r>
            <a:r>
              <a:rPr lang="en-US" sz="3600" dirty="0" smtClean="0">
                <a:cs typeface="+mj-cs"/>
              </a:rPr>
              <a:t> </a:t>
            </a:r>
            <a:r>
              <a:rPr lang="en-US" sz="3600" dirty="0" smtClean="0">
                <a:cs typeface="+mj-cs"/>
                <a:hlinkClick r:id="rId8" tooltip="Weathering"/>
              </a:rPr>
              <a:t>Weathering</a:t>
            </a:r>
            <a:r>
              <a:rPr lang="en-US" sz="3600" dirty="0" smtClean="0">
                <a:cs typeface="+mj-cs"/>
              </a:rPr>
              <a:t> can make the differences even more clear.</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000" y="428178"/>
            <a:ext cx="8712968" cy="6494085"/>
          </a:xfrm>
          <a:prstGeom prst="rect">
            <a:avLst/>
          </a:prstGeom>
        </p:spPr>
        <p:txBody>
          <a:bodyPr wrap="square">
            <a:spAutoFit/>
          </a:bodyPr>
          <a:lstStyle/>
          <a:p>
            <a:pPr algn="l"/>
            <a:r>
              <a:rPr lang="en-US" sz="3200" dirty="0"/>
              <a:t>Lamination can occur as parallel structures (parallel lamination) or in different sets that make an angle with each other (cross-lamination). It can occur in many different types of sedimentary rock, from coarse </a:t>
            </a:r>
            <a:r>
              <a:rPr lang="en-US" sz="3200" dirty="0">
                <a:hlinkClick r:id="rId2" tooltip="Sandstone"/>
              </a:rPr>
              <a:t>sandstone</a:t>
            </a:r>
            <a:r>
              <a:rPr lang="en-US" sz="3200" dirty="0"/>
              <a:t> to fine </a:t>
            </a:r>
            <a:r>
              <a:rPr lang="en-US" sz="3200" dirty="0">
                <a:hlinkClick r:id="rId3" tooltip="Shale"/>
              </a:rPr>
              <a:t>shales</a:t>
            </a:r>
            <a:r>
              <a:rPr lang="en-US" sz="3200" dirty="0"/>
              <a:t>, </a:t>
            </a:r>
            <a:r>
              <a:rPr lang="en-US" sz="3200" dirty="0">
                <a:hlinkClick r:id="rId4" tooltip="Mudstone"/>
              </a:rPr>
              <a:t>mudstones</a:t>
            </a:r>
            <a:r>
              <a:rPr lang="en-US" sz="3200" dirty="0"/>
              <a:t> or in </a:t>
            </a:r>
            <a:r>
              <a:rPr lang="en-US" sz="3200" dirty="0" err="1">
                <a:hlinkClick r:id="rId5" tooltip="Evaporite"/>
              </a:rPr>
              <a:t>evaporites</a:t>
            </a:r>
            <a:r>
              <a:rPr lang="en-US" sz="3200" dirty="0"/>
              <a:t>.</a:t>
            </a:r>
          </a:p>
          <a:p>
            <a:pPr algn="l"/>
            <a:r>
              <a:rPr lang="en-US" sz="3200" dirty="0"/>
              <a:t>Because lamination is a fine structure, it is easily destroyed by </a:t>
            </a:r>
            <a:r>
              <a:rPr lang="en-US" sz="3200" dirty="0">
                <a:hlinkClick r:id="rId6" tooltip="Bioturbation"/>
              </a:rPr>
              <a:t>bioturbation</a:t>
            </a:r>
            <a:r>
              <a:rPr lang="en-US" sz="3200" dirty="0"/>
              <a:t> (the activity of burrowing organisms) shortly after deposition. Lamination therefore survives better under </a:t>
            </a:r>
            <a:r>
              <a:rPr lang="en-US" sz="3200" dirty="0">
                <a:hlinkClick r:id="rId7" tooltip="Hypoxia (environmental)"/>
              </a:rPr>
              <a:t>anoxic</a:t>
            </a:r>
            <a:r>
              <a:rPr lang="en-US" sz="3200" dirty="0"/>
              <a:t> circumstances, or when the </a:t>
            </a:r>
            <a:r>
              <a:rPr lang="en-US" sz="3200" dirty="0">
                <a:hlinkClick r:id="rId8" tooltip="Sedimentation"/>
              </a:rPr>
              <a:t>sedimentation</a:t>
            </a:r>
            <a:r>
              <a:rPr lang="en-US" sz="3200" dirty="0"/>
              <a:t> rate was high and the sediment was buried before bioturbation could occur</a:t>
            </a:r>
            <a:r>
              <a:rPr lang="en-US" sz="1600" dirty="0"/>
              <a:t>.</a:t>
            </a:r>
          </a:p>
        </p:txBody>
      </p:sp>
    </p:spTree>
    <p:extLst>
      <p:ext uri="{BB962C8B-B14F-4D97-AF65-F5344CB8AC3E}">
        <p14:creationId xmlns:p14="http://schemas.microsoft.com/office/powerpoint/2010/main" val="32769641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25360"/>
            <a:ext cx="8964488" cy="6401753"/>
          </a:xfrm>
          <a:prstGeom prst="rect">
            <a:avLst/>
          </a:prstGeom>
        </p:spPr>
        <p:txBody>
          <a:bodyPr wrap="square">
            <a:spAutoFit/>
          </a:bodyPr>
          <a:lstStyle/>
          <a:p>
            <a:pPr algn="l"/>
            <a:r>
              <a:rPr lang="en-US" dirty="0" smtClean="0"/>
              <a:t>Origin   </a:t>
            </a:r>
            <a:endParaRPr lang="en-US" sz="2400" dirty="0" smtClean="0"/>
          </a:p>
          <a:p>
            <a:pPr algn="l"/>
            <a:r>
              <a:rPr lang="en-US" sz="2800" dirty="0" smtClean="0"/>
              <a:t>Lamination develops in fine grained sediment when fine grained particles settle, which can only happen in quiet water. Examples of </a:t>
            </a:r>
            <a:r>
              <a:rPr lang="en-US" sz="2800" dirty="0" smtClean="0">
                <a:hlinkClick r:id="rId2" tooltip="Sedimentary environment"/>
              </a:rPr>
              <a:t>sedimentary environments</a:t>
            </a:r>
            <a:r>
              <a:rPr lang="en-US" sz="2800" dirty="0" smtClean="0"/>
              <a:t> are deep marine (at the seafloor) or </a:t>
            </a:r>
            <a:r>
              <a:rPr lang="en-US" sz="2800" dirty="0" smtClean="0">
                <a:hlinkClick r:id="rId3" tooltip="Lake"/>
              </a:rPr>
              <a:t>lacustrine</a:t>
            </a:r>
            <a:r>
              <a:rPr lang="en-US" sz="2800" dirty="0" smtClean="0"/>
              <a:t> (at the bottom of a lake), or </a:t>
            </a:r>
            <a:r>
              <a:rPr lang="en-US" sz="2800" u="sng" dirty="0" smtClean="0">
                <a:hlinkClick r:id="rId4" tooltip="Mudflat"/>
              </a:rPr>
              <a:t>mudflats</a:t>
            </a:r>
            <a:r>
              <a:rPr lang="en-US" sz="2800" dirty="0" smtClean="0"/>
              <a:t>, where the </a:t>
            </a:r>
            <a:r>
              <a:rPr lang="en-US" sz="2800" dirty="0" smtClean="0">
                <a:hlinkClick r:id="rId5" tooltip="Tide"/>
              </a:rPr>
              <a:t>tide</a:t>
            </a:r>
            <a:r>
              <a:rPr lang="en-US" sz="2800" dirty="0" smtClean="0"/>
              <a:t> creates cyclic differences in sediment supply.</a:t>
            </a:r>
            <a:r>
              <a:rPr lang="en-US" sz="2800" baseline="30000" dirty="0" smtClean="0">
                <a:hlinkClick r:id="rId6"/>
              </a:rPr>
              <a:t>[4]</a:t>
            </a:r>
            <a:endParaRPr lang="en-US" sz="2800" dirty="0" smtClean="0"/>
          </a:p>
          <a:p>
            <a:pPr algn="l"/>
            <a:r>
              <a:rPr lang="en-US" sz="2800" dirty="0" smtClean="0"/>
              <a:t>Laminations formed in </a:t>
            </a:r>
            <a:r>
              <a:rPr lang="en-US" sz="2800" dirty="0" smtClean="0">
                <a:hlinkClick r:id="rId7" tooltip="Glaciolacustrine"/>
              </a:rPr>
              <a:t>glaciolacustrine</a:t>
            </a:r>
            <a:r>
              <a:rPr lang="en-US" sz="2800" dirty="0" smtClean="0"/>
              <a:t> environments (in glacier lakes) are a special case. They are called </a:t>
            </a:r>
            <a:r>
              <a:rPr lang="en-US" sz="2800" dirty="0" smtClean="0">
                <a:hlinkClick r:id="rId8" tooltip="Varve"/>
              </a:rPr>
              <a:t>varves</a:t>
            </a:r>
            <a:r>
              <a:rPr lang="en-US" sz="2800" dirty="0" smtClean="0"/>
              <a:t>. </a:t>
            </a:r>
            <a:r>
              <a:rPr lang="en-US" sz="2800" dirty="0" smtClean="0">
                <a:hlinkClick r:id="rId9" tooltip="Quaternary"/>
              </a:rPr>
              <a:t>Quaternary</a:t>
            </a:r>
            <a:r>
              <a:rPr lang="en-US" sz="2800" dirty="0" smtClean="0"/>
              <a:t> varves are used in </a:t>
            </a:r>
            <a:r>
              <a:rPr lang="en-US" sz="2800" dirty="0" smtClean="0">
                <a:hlinkClick r:id="rId10" tooltip="Stratigraphy"/>
              </a:rPr>
              <a:t>stratigraphy</a:t>
            </a:r>
            <a:r>
              <a:rPr lang="en-US" sz="2800" dirty="0" smtClean="0"/>
              <a:t> and </a:t>
            </a:r>
            <a:r>
              <a:rPr lang="en-US" sz="2800" dirty="0" smtClean="0">
                <a:hlinkClick r:id="rId11" tooltip="Palaeoclimatology"/>
              </a:rPr>
              <a:t>palaeoclimatology</a:t>
            </a:r>
            <a:r>
              <a:rPr lang="en-US" sz="2800" dirty="0" smtClean="0"/>
              <a:t>to reconstruct </a:t>
            </a:r>
            <a:r>
              <a:rPr lang="en-US" sz="2800" dirty="0" smtClean="0">
                <a:hlinkClick r:id="rId12" tooltip="Climate change"/>
              </a:rPr>
              <a:t>climate changes</a:t>
            </a:r>
            <a:r>
              <a:rPr lang="en-US" sz="2800" dirty="0" smtClean="0"/>
              <a:t> during the last few hundred thousand years.</a:t>
            </a:r>
          </a:p>
          <a:p>
            <a:pPr algn="l"/>
            <a:r>
              <a:rPr lang="en-US" sz="2800" dirty="0" smtClean="0"/>
              <a:t>Lamination in sandstone is often formed in a coastal environment, where wave energy causes a separation between grains of different sizes</a:t>
            </a:r>
            <a:r>
              <a:rPr lang="en-US" sz="2400" dirty="0" smtClean="0"/>
              <a:t>.</a:t>
            </a:r>
            <a:endParaRPr lang="en-US" sz="24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032" y="260648"/>
            <a:ext cx="8712968" cy="2246769"/>
          </a:xfrm>
          <a:prstGeom prst="rect">
            <a:avLst/>
          </a:prstGeom>
        </p:spPr>
        <p:txBody>
          <a:bodyPr wrap="square">
            <a:spAutoFit/>
          </a:bodyPr>
          <a:lstStyle/>
          <a:p>
            <a:pPr algn="l"/>
            <a:r>
              <a:rPr lang="en-US" sz="2800" dirty="0" smtClean="0"/>
              <a:t>In </a:t>
            </a:r>
            <a:r>
              <a:rPr lang="en-US" sz="2800" dirty="0" smtClean="0">
                <a:hlinkClick r:id="rId2" tooltip="Geology"/>
              </a:rPr>
              <a:t>geology</a:t>
            </a:r>
            <a:r>
              <a:rPr lang="en-US" sz="2800" dirty="0" smtClean="0"/>
              <a:t> and related fields, a </a:t>
            </a:r>
            <a:r>
              <a:rPr lang="en-US" sz="2800" b="1" dirty="0" smtClean="0"/>
              <a:t>stratum</a:t>
            </a:r>
            <a:r>
              <a:rPr lang="en-US" sz="2800" dirty="0" smtClean="0"/>
              <a:t> (plural: </a:t>
            </a:r>
            <a:r>
              <a:rPr lang="en-US" sz="2800" b="1" dirty="0" smtClean="0"/>
              <a:t>strata</a:t>
            </a:r>
            <a:r>
              <a:rPr lang="en-US" sz="2800" dirty="0" smtClean="0"/>
              <a:t>) is a layer of </a:t>
            </a:r>
            <a:r>
              <a:rPr lang="en-US" sz="2800" dirty="0" smtClean="0">
                <a:hlinkClick r:id="rId3" tooltip="Sedimentary rock"/>
              </a:rPr>
              <a:t>sedimentary rock</a:t>
            </a:r>
            <a:r>
              <a:rPr lang="en-US" sz="2800" dirty="0" smtClean="0"/>
              <a:t> or </a:t>
            </a:r>
            <a:r>
              <a:rPr lang="en-US" sz="2800" dirty="0" smtClean="0">
                <a:hlinkClick r:id="rId4" tooltip="Soil"/>
              </a:rPr>
              <a:t>soil</a:t>
            </a:r>
            <a:r>
              <a:rPr lang="en-US" sz="2800" dirty="0" smtClean="0"/>
              <a:t> with internally consistent characteristics that distinguish it from other layers. The "stratum" is the fundamental unit in a stratigraphic column and forms the basis of the study of </a:t>
            </a:r>
            <a:r>
              <a:rPr lang="en-US" sz="2800" dirty="0" smtClean="0">
                <a:hlinkClick r:id="rId5" tooltip="Stratigraphy"/>
              </a:rPr>
              <a:t>stratigraphy</a:t>
            </a:r>
            <a:r>
              <a:rPr lang="en-US" sz="2800" dirty="0" smtClean="0"/>
              <a:t>.</a:t>
            </a:r>
            <a:endParaRPr lang="ar-IQ" sz="2800" dirty="0"/>
          </a:p>
        </p:txBody>
      </p:sp>
      <p:sp>
        <p:nvSpPr>
          <p:cNvPr id="3" name="Rectangle 2"/>
          <p:cNvSpPr/>
          <p:nvPr/>
        </p:nvSpPr>
        <p:spPr>
          <a:xfrm>
            <a:off x="0" y="3140968"/>
            <a:ext cx="9144000" cy="3416320"/>
          </a:xfrm>
          <a:prstGeom prst="rect">
            <a:avLst/>
          </a:prstGeom>
        </p:spPr>
        <p:txBody>
          <a:bodyPr wrap="square">
            <a:spAutoFit/>
          </a:bodyPr>
          <a:lstStyle/>
          <a:p>
            <a:pPr algn="l"/>
            <a:r>
              <a:rPr lang="en-US" sz="2400" dirty="0" smtClean="0"/>
              <a:t>Each layer is generally one of a number of parallel layers that lie one upon another, laid down by natural processes. They may extend over </a:t>
            </a:r>
            <a:r>
              <a:rPr lang="en-US" sz="2400" u="sng" dirty="0" smtClean="0">
                <a:hlinkClick r:id="rId6" tooltip="1 E11 m²"/>
              </a:rPr>
              <a:t>hundreds of thousands of square kilometers</a:t>
            </a:r>
            <a:r>
              <a:rPr lang="en-US" sz="2400" dirty="0" smtClean="0"/>
              <a:t> of the </a:t>
            </a:r>
            <a:r>
              <a:rPr lang="en-US" sz="2400" dirty="0" smtClean="0">
                <a:hlinkClick r:id="rId7" tooltip="Earth"/>
              </a:rPr>
              <a:t>Earth</a:t>
            </a:r>
            <a:r>
              <a:rPr lang="en-US" sz="2400" dirty="0" smtClean="0"/>
              <a:t>'s surface. Strata are typically seen as bands of different colored or differently structured material exposed in </a:t>
            </a:r>
            <a:r>
              <a:rPr lang="en-US" sz="2400" dirty="0" smtClean="0">
                <a:hlinkClick r:id="rId8" tooltip="Cliff"/>
              </a:rPr>
              <a:t>cliffs</a:t>
            </a:r>
            <a:r>
              <a:rPr lang="en-US" sz="2400" dirty="0" smtClean="0"/>
              <a:t>, </a:t>
            </a:r>
            <a:r>
              <a:rPr lang="en-US" sz="2400" dirty="0" smtClean="0">
                <a:hlinkClick r:id="rId9" tooltip="Road"/>
              </a:rPr>
              <a:t>road</a:t>
            </a:r>
            <a:r>
              <a:rPr lang="en-US" sz="2400" dirty="0" smtClean="0"/>
              <a:t> cuts, </a:t>
            </a:r>
            <a:r>
              <a:rPr lang="en-US" sz="2400" dirty="0" smtClean="0">
                <a:hlinkClick r:id="rId10" tooltip="Quarry"/>
              </a:rPr>
              <a:t>quarries</a:t>
            </a:r>
            <a:r>
              <a:rPr lang="en-US" sz="2400" dirty="0" smtClean="0"/>
              <a:t>, and </a:t>
            </a:r>
            <a:r>
              <a:rPr lang="en-US" sz="2400" dirty="0" smtClean="0">
                <a:hlinkClick r:id="rId11" tooltip="River"/>
              </a:rPr>
              <a:t>river</a:t>
            </a:r>
            <a:r>
              <a:rPr lang="en-US" sz="2400" dirty="0" smtClean="0"/>
              <a:t> banks. Individual bands may vary in </a:t>
            </a:r>
            <a:r>
              <a:rPr lang="en-US" sz="2400" dirty="0" smtClean="0">
                <a:hlinkClick r:id="rId12" tooltip="Thickness (geology)"/>
              </a:rPr>
              <a:t>thickness</a:t>
            </a:r>
            <a:r>
              <a:rPr lang="en-US" sz="2400" dirty="0" smtClean="0"/>
              <a:t> from a few </a:t>
            </a:r>
            <a:r>
              <a:rPr lang="en-US" sz="2400" dirty="0" smtClean="0">
                <a:hlinkClick r:id="rId13" tooltip="Millimeter"/>
              </a:rPr>
              <a:t>millimeters</a:t>
            </a:r>
            <a:r>
              <a:rPr lang="en-US" sz="2400" dirty="0" smtClean="0"/>
              <a:t> to a </a:t>
            </a:r>
            <a:r>
              <a:rPr lang="en-US" sz="2400" dirty="0" smtClean="0">
                <a:hlinkClick r:id="rId14" tooltip="Kilometer"/>
              </a:rPr>
              <a:t>kilometer</a:t>
            </a:r>
            <a:r>
              <a:rPr lang="en-US" sz="2400" dirty="0" smtClean="0"/>
              <a:t> or more. Each band represents a specific mode of </a:t>
            </a:r>
            <a:r>
              <a:rPr lang="en-US" sz="2400" dirty="0" smtClean="0">
                <a:hlinkClick r:id="rId15" tooltip="Deposition (sediment)"/>
              </a:rPr>
              <a:t>deposition</a:t>
            </a:r>
            <a:r>
              <a:rPr lang="en-US" sz="2400" dirty="0" smtClean="0"/>
              <a:t>: river </a:t>
            </a:r>
            <a:r>
              <a:rPr lang="en-US" sz="2400" dirty="0" smtClean="0">
                <a:hlinkClick r:id="rId16" tooltip="Silt"/>
              </a:rPr>
              <a:t>silt</a:t>
            </a:r>
            <a:r>
              <a:rPr lang="en-US" sz="2400" dirty="0" smtClean="0"/>
              <a:t>, beach </a:t>
            </a:r>
            <a:r>
              <a:rPr lang="en-US" sz="2400" dirty="0" smtClean="0">
                <a:hlinkClick r:id="rId17" tooltip="Sand"/>
              </a:rPr>
              <a:t>sand</a:t>
            </a:r>
            <a:r>
              <a:rPr lang="en-US" sz="2400" dirty="0" smtClean="0"/>
              <a:t>, coal </a:t>
            </a:r>
            <a:r>
              <a:rPr lang="en-US" sz="2400" dirty="0" smtClean="0">
                <a:hlinkClick r:id="rId18" tooltip="Swamp"/>
              </a:rPr>
              <a:t>swamp</a:t>
            </a:r>
            <a:r>
              <a:rPr lang="en-US" sz="2400" dirty="0" smtClean="0"/>
              <a:t>, </a:t>
            </a:r>
            <a:r>
              <a:rPr lang="en-US" sz="2400" dirty="0" smtClean="0">
                <a:hlinkClick r:id="rId19" tooltip="Sand dune"/>
              </a:rPr>
              <a:t>sand dune</a:t>
            </a:r>
            <a:r>
              <a:rPr lang="en-US" sz="2400" dirty="0" smtClean="0"/>
              <a:t>, </a:t>
            </a:r>
            <a:r>
              <a:rPr lang="en-US" sz="2400" dirty="0" smtClean="0">
                <a:hlinkClick r:id="rId20" tooltip="Lava"/>
              </a:rPr>
              <a:t>lava</a:t>
            </a:r>
            <a:r>
              <a:rPr lang="en-US" sz="2400" dirty="0" smtClean="0"/>
              <a:t> bed, etc.</a:t>
            </a:r>
            <a:endParaRPr lang="ar-IQ" sz="2400" dirty="0"/>
          </a:p>
        </p:txBody>
      </p:sp>
      <p:sp>
        <p:nvSpPr>
          <p:cNvPr id="4" name="Rectangle 3"/>
          <p:cNvSpPr/>
          <p:nvPr/>
        </p:nvSpPr>
        <p:spPr>
          <a:xfrm>
            <a:off x="2123728" y="2564904"/>
            <a:ext cx="3312368" cy="523220"/>
          </a:xfrm>
          <a:prstGeom prst="rect">
            <a:avLst/>
          </a:prstGeom>
        </p:spPr>
        <p:txBody>
          <a:bodyPr wrap="square">
            <a:spAutoFit/>
          </a:bodyPr>
          <a:lstStyle/>
          <a:p>
            <a:r>
              <a:rPr lang="en-US" sz="2800" u="sng" dirty="0" smtClean="0">
                <a:solidFill>
                  <a:srgbClr val="FFFF00"/>
                </a:solidFill>
              </a:rPr>
              <a:t>Characteristics</a:t>
            </a:r>
            <a:endParaRPr lang="en-US" sz="2800" u="sng" dirty="0">
              <a:solidFill>
                <a:srgbClr val="FFFF00"/>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Ahmad Asker\Desktop\تدريس مادة الجيولوجيا\ted.jpg"/>
          <p:cNvPicPr>
            <a:picLocks noChangeAspect="1" noChangeArrowheads="1"/>
          </p:cNvPicPr>
          <p:nvPr/>
        </p:nvPicPr>
        <p:blipFill>
          <a:blip r:embed="rId2" cstate="print"/>
          <a:srcRect/>
          <a:stretch>
            <a:fillRect/>
          </a:stretch>
        </p:blipFill>
        <p:spPr bwMode="auto">
          <a:xfrm>
            <a:off x="694685" y="0"/>
            <a:ext cx="7754629" cy="685800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548680"/>
            <a:ext cx="8640960" cy="5109091"/>
          </a:xfrm>
          <a:prstGeom prst="rect">
            <a:avLst/>
          </a:prstGeom>
        </p:spPr>
        <p:txBody>
          <a:bodyPr wrap="square">
            <a:spAutoFit/>
          </a:bodyPr>
          <a:lstStyle/>
          <a:p>
            <a:pPr algn="l"/>
            <a:r>
              <a:rPr lang="en-US" dirty="0" smtClean="0"/>
              <a:t> </a:t>
            </a:r>
            <a:endParaRPr lang="en-US" sz="2800" dirty="0" smtClean="0"/>
          </a:p>
          <a:p>
            <a:pPr algn="l"/>
            <a:r>
              <a:rPr lang="en-US" sz="2800" dirty="0" smtClean="0">
                <a:hlinkClick r:id="rId2" tooltip="Geologist"/>
              </a:rPr>
              <a:t>Geologists</a:t>
            </a:r>
            <a:r>
              <a:rPr lang="en-US" sz="2800" dirty="0" smtClean="0"/>
              <a:t> study rock strata and categorize them by the material of beds. Each distinct layer is typically assigned to the name of sheet, usually based on a town, river, mountain, or region where the formation is exposed and available for study. For example, the </a:t>
            </a:r>
            <a:r>
              <a:rPr lang="en-US" sz="2800" dirty="0" smtClean="0">
                <a:hlinkClick r:id="rId3" tooltip="Burgess Shale"/>
              </a:rPr>
              <a:t>Burgess Shale</a:t>
            </a:r>
            <a:r>
              <a:rPr lang="en-US" sz="2800" dirty="0" smtClean="0"/>
              <a:t> is a thick exposure of dark, occasionally </a:t>
            </a:r>
            <a:r>
              <a:rPr lang="en-US" sz="2800" dirty="0" smtClean="0">
                <a:hlinkClick r:id="rId4" tooltip="Fossil"/>
              </a:rPr>
              <a:t>fossiliferous</a:t>
            </a:r>
            <a:r>
              <a:rPr lang="en-US" sz="2800" dirty="0" smtClean="0"/>
              <a:t>, </a:t>
            </a:r>
            <a:r>
              <a:rPr lang="en-US" sz="2800" dirty="0" smtClean="0">
                <a:hlinkClick r:id="rId5" tooltip="Shale"/>
              </a:rPr>
              <a:t>shale</a:t>
            </a:r>
            <a:r>
              <a:rPr lang="en-US" sz="2800" dirty="0" smtClean="0"/>
              <a:t> exposed high in the </a:t>
            </a:r>
            <a:r>
              <a:rPr lang="en-US" sz="2800" dirty="0" smtClean="0">
                <a:hlinkClick r:id="rId6" tooltip="Canadian Rockies"/>
              </a:rPr>
              <a:t>Canadian Rockies</a:t>
            </a:r>
            <a:r>
              <a:rPr lang="en-US" sz="2800" dirty="0" smtClean="0"/>
              <a:t> near Burgess Pass. Slight distinctions in material in a formation may be described as "members" (or sometimes "beds"). Formations are collected into "groups" while groups may be collected into "supergroups</a:t>
            </a:r>
            <a:r>
              <a:rPr lang="en-US" dirty="0" smtClean="0"/>
              <a:t>".</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Ahmad Asker\Desktop\تدريس مادة الجيولوجيا\tttt.jpg"/>
          <p:cNvPicPr>
            <a:picLocks noChangeAspect="1" noChangeArrowheads="1"/>
          </p:cNvPicPr>
          <p:nvPr/>
        </p:nvPicPr>
        <p:blipFill>
          <a:blip r:embed="rId2" cstate="print"/>
          <a:srcRect/>
          <a:stretch>
            <a:fillRect/>
          </a:stretch>
        </p:blipFill>
        <p:spPr bwMode="auto">
          <a:xfrm>
            <a:off x="0" y="44624"/>
            <a:ext cx="9144000" cy="6276975"/>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upload.wikimedia.org/wikipedia/commons/thumb/d/d8/Strata-french-alps.jpg/150px-Strata-french-alps.jpg"/>
          <p:cNvPicPr>
            <a:picLocks noChangeAspect="1" noChangeArrowheads="1"/>
          </p:cNvPicPr>
          <p:nvPr/>
        </p:nvPicPr>
        <p:blipFill>
          <a:blip r:embed="rId2" cstate="print"/>
          <a:srcRect/>
          <a:stretch>
            <a:fillRect/>
          </a:stretch>
        </p:blipFill>
        <p:spPr bwMode="auto">
          <a:xfrm>
            <a:off x="4932040" y="188640"/>
            <a:ext cx="3960440" cy="2952328"/>
          </a:xfrm>
          <a:prstGeom prst="rect">
            <a:avLst/>
          </a:prstGeom>
          <a:noFill/>
        </p:spPr>
      </p:pic>
      <p:sp>
        <p:nvSpPr>
          <p:cNvPr id="3" name="Rectangle 2"/>
          <p:cNvSpPr/>
          <p:nvPr/>
        </p:nvSpPr>
        <p:spPr>
          <a:xfrm>
            <a:off x="0" y="620688"/>
            <a:ext cx="5472608" cy="954107"/>
          </a:xfrm>
          <a:prstGeom prst="rect">
            <a:avLst/>
          </a:prstGeom>
        </p:spPr>
        <p:txBody>
          <a:bodyPr wrap="square">
            <a:spAutoFit/>
          </a:bodyPr>
          <a:lstStyle/>
          <a:p>
            <a:pPr algn="l"/>
            <a:r>
              <a:rPr lang="en-US" sz="2800" dirty="0" smtClean="0">
                <a:solidFill>
                  <a:schemeClr val="bg1"/>
                </a:solidFill>
              </a:rPr>
              <a:t>Strata on a mountain face in the French Alps</a:t>
            </a:r>
            <a:r>
              <a:rPr lang="en-US" sz="2000" dirty="0" smtClean="0"/>
              <a:t> </a:t>
            </a:r>
            <a:endParaRPr lang="ar-IQ" sz="2000" dirty="0"/>
          </a:p>
        </p:txBody>
      </p:sp>
      <p:pic>
        <p:nvPicPr>
          <p:cNvPr id="30724" name="Picture 4" descr="https://upload.wikimedia.org/wikipedia/commons/thumb/1/10/Rockstrata3435.JPG/150px-Rockstrata3435.JPG"/>
          <p:cNvPicPr>
            <a:picLocks noChangeAspect="1" noChangeArrowheads="1"/>
          </p:cNvPicPr>
          <p:nvPr/>
        </p:nvPicPr>
        <p:blipFill>
          <a:blip r:embed="rId3" cstate="print"/>
          <a:srcRect/>
          <a:stretch>
            <a:fillRect/>
          </a:stretch>
        </p:blipFill>
        <p:spPr bwMode="auto">
          <a:xfrm>
            <a:off x="5220071" y="3501008"/>
            <a:ext cx="3761359" cy="3096344"/>
          </a:xfrm>
          <a:prstGeom prst="rect">
            <a:avLst/>
          </a:prstGeom>
          <a:noFill/>
        </p:spPr>
      </p:pic>
      <p:sp>
        <p:nvSpPr>
          <p:cNvPr id="5" name="Rectangle 4"/>
          <p:cNvSpPr/>
          <p:nvPr/>
        </p:nvSpPr>
        <p:spPr>
          <a:xfrm>
            <a:off x="0" y="3429000"/>
            <a:ext cx="6407696" cy="1384995"/>
          </a:xfrm>
          <a:prstGeom prst="rect">
            <a:avLst/>
          </a:prstGeom>
        </p:spPr>
        <p:txBody>
          <a:bodyPr wrap="square">
            <a:spAutoFit/>
          </a:bodyPr>
          <a:lstStyle/>
          <a:p>
            <a:pPr algn="l"/>
            <a:r>
              <a:rPr lang="en-US" sz="2800" dirty="0" smtClean="0">
                <a:solidFill>
                  <a:schemeClr val="bg1"/>
                </a:solidFill>
              </a:rPr>
              <a:t>Interstate road cut through </a:t>
            </a:r>
            <a:r>
              <a:rPr lang="en-US" sz="2800" u="sng" dirty="0" smtClean="0">
                <a:solidFill>
                  <a:schemeClr val="bg1"/>
                </a:solidFill>
                <a:hlinkClick r:id="rId4" tooltip="Limestone"/>
              </a:rPr>
              <a:t>limestone</a:t>
            </a:r>
            <a:r>
              <a:rPr lang="en-US" sz="2800" dirty="0" smtClean="0">
                <a:solidFill>
                  <a:schemeClr val="bg1"/>
                </a:solidFill>
              </a:rPr>
              <a:t> and </a:t>
            </a:r>
            <a:r>
              <a:rPr lang="en-US" sz="2800" dirty="0" smtClean="0">
                <a:solidFill>
                  <a:schemeClr val="bg1"/>
                </a:solidFill>
                <a:hlinkClick r:id="rId5" tooltip="Shale"/>
              </a:rPr>
              <a:t>shale</a:t>
            </a:r>
            <a:r>
              <a:rPr lang="en-US" sz="2800" dirty="0" smtClean="0">
                <a:solidFill>
                  <a:schemeClr val="bg1"/>
                </a:solidFill>
              </a:rPr>
              <a:t> strata in East </a:t>
            </a:r>
            <a:r>
              <a:rPr lang="en-US" sz="2800" dirty="0" smtClean="0">
                <a:solidFill>
                  <a:schemeClr val="bg1"/>
                </a:solidFill>
                <a:hlinkClick r:id="rId6" tooltip="Tennessee"/>
              </a:rPr>
              <a:t>Tennessee</a:t>
            </a:r>
            <a:r>
              <a:rPr lang="en-US" sz="2400" dirty="0" smtClean="0"/>
              <a:t> </a:t>
            </a:r>
            <a:endParaRPr lang="ar-IQ"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نتيجة بحث الصور عن ‪stratigraphy‬‏"/>
          <p:cNvPicPr>
            <a:picLocks noChangeAspect="1" noChangeArrowheads="1"/>
          </p:cNvPicPr>
          <p:nvPr/>
        </p:nvPicPr>
        <p:blipFill>
          <a:blip r:embed="rId2" cstate="print"/>
          <a:srcRect/>
          <a:stretch>
            <a:fillRect/>
          </a:stretch>
        </p:blipFill>
        <p:spPr bwMode="auto">
          <a:xfrm>
            <a:off x="0" y="-33932"/>
            <a:ext cx="9144000" cy="6891932"/>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7693"/>
            <a:ext cx="9144000" cy="6740307"/>
          </a:xfrm>
          <a:prstGeom prst="rect">
            <a:avLst/>
          </a:prstGeom>
        </p:spPr>
        <p:txBody>
          <a:bodyPr wrap="square">
            <a:spAutoFit/>
          </a:bodyPr>
          <a:lstStyle/>
          <a:p>
            <a:pPr algn="l"/>
            <a:r>
              <a:rPr lang="en-US" sz="2400" dirty="0" smtClean="0"/>
              <a:t> </a:t>
            </a:r>
            <a:r>
              <a:rPr lang="en-US" sz="3600" dirty="0" smtClean="0">
                <a:solidFill>
                  <a:srgbClr val="FFFF00"/>
                </a:solidFill>
                <a:latin typeface="Times New Roman" pitchFamily="18" charset="0"/>
                <a:cs typeface="Times New Roman" pitchFamily="18" charset="0"/>
              </a:rPr>
              <a:t>a </a:t>
            </a:r>
            <a:r>
              <a:rPr lang="en-US" sz="3600" b="1" dirty="0" smtClean="0">
                <a:solidFill>
                  <a:srgbClr val="FFFF00"/>
                </a:solidFill>
                <a:latin typeface="Times New Roman" pitchFamily="18" charset="0"/>
                <a:cs typeface="Times New Roman" pitchFamily="18" charset="0"/>
              </a:rPr>
              <a:t>key bed</a:t>
            </a:r>
            <a:r>
              <a:rPr lang="en-US" sz="3600" dirty="0" smtClean="0">
                <a:solidFill>
                  <a:srgbClr val="FFFF00"/>
                </a:solidFill>
                <a:latin typeface="Times New Roman" pitchFamily="18" charset="0"/>
                <a:cs typeface="Times New Roman" pitchFamily="18" charset="0"/>
              </a:rPr>
              <a:t> (</a:t>
            </a:r>
            <a:r>
              <a:rPr lang="en-US" sz="3600" i="1" dirty="0" smtClean="0">
                <a:solidFill>
                  <a:srgbClr val="FFFF00"/>
                </a:solidFill>
                <a:latin typeface="Times New Roman" pitchFamily="18" charset="0"/>
                <a:cs typeface="Times New Roman" pitchFamily="18" charset="0"/>
                <a:hlinkClick r:id="rId2" tooltip="Synonym"/>
              </a:rPr>
              <a:t>syn</a:t>
            </a:r>
            <a:r>
              <a:rPr lang="en-US" sz="3600" dirty="0" smtClean="0">
                <a:solidFill>
                  <a:srgbClr val="FFFF00"/>
                </a:solidFill>
                <a:latin typeface="Times New Roman" pitchFamily="18" charset="0"/>
                <a:cs typeface="Times New Roman" pitchFamily="18" charset="0"/>
              </a:rPr>
              <a:t> </a:t>
            </a:r>
            <a:r>
              <a:rPr lang="en-US" sz="3600" b="1" dirty="0" smtClean="0">
                <a:solidFill>
                  <a:srgbClr val="FFFF00"/>
                </a:solidFill>
                <a:latin typeface="Times New Roman" pitchFamily="18" charset="0"/>
                <a:cs typeface="Times New Roman" pitchFamily="18" charset="0"/>
              </a:rPr>
              <a:t>marker bed</a:t>
            </a:r>
            <a:r>
              <a:rPr lang="en-US" sz="3600" dirty="0" smtClean="0">
                <a:solidFill>
                  <a:srgbClr val="FFFF00"/>
                </a:solidFill>
                <a:latin typeface="Times New Roman" pitchFamily="18" charset="0"/>
                <a:cs typeface="Times New Roman" pitchFamily="18" charset="0"/>
              </a:rPr>
              <a:t>) is a relatively thin layer of </a:t>
            </a:r>
            <a:r>
              <a:rPr lang="en-US" sz="3600" dirty="0" smtClean="0">
                <a:solidFill>
                  <a:srgbClr val="FFFF00"/>
                </a:solidFill>
                <a:latin typeface="Times New Roman" pitchFamily="18" charset="0"/>
                <a:cs typeface="Times New Roman" pitchFamily="18" charset="0"/>
                <a:hlinkClick r:id="rId3" tooltip="Sedimentary rock"/>
              </a:rPr>
              <a:t>sedimentary</a:t>
            </a:r>
            <a:r>
              <a:rPr lang="en-US" sz="3600" dirty="0" smtClean="0">
                <a:solidFill>
                  <a:srgbClr val="FFFF00"/>
                </a:solidFill>
                <a:latin typeface="Times New Roman" pitchFamily="18" charset="0"/>
                <a:cs typeface="Times New Roman" pitchFamily="18" charset="0"/>
              </a:rPr>
              <a:t> rock that is readily recognized on the basis of either its distinct physical characteristics or fossil content and can be mapped over a very large geographic area.</a:t>
            </a:r>
            <a:r>
              <a:rPr lang="en-US" sz="3600" baseline="30000" dirty="0" smtClean="0">
                <a:solidFill>
                  <a:srgbClr val="FFFF00"/>
                </a:solidFill>
                <a:latin typeface="Times New Roman" pitchFamily="18" charset="0"/>
                <a:cs typeface="Times New Roman" pitchFamily="18" charset="0"/>
              </a:rPr>
              <a:t> </a:t>
            </a:r>
            <a:r>
              <a:rPr lang="en-US" sz="3600" dirty="0" smtClean="0">
                <a:solidFill>
                  <a:srgbClr val="FFFF00"/>
                </a:solidFill>
                <a:latin typeface="Times New Roman" pitchFamily="18" charset="0"/>
                <a:cs typeface="Times New Roman" pitchFamily="18" charset="0"/>
              </a:rPr>
              <a:t> As a result, a key bed is useful for correlating sequences of sedimentary rocks over a large area. Typically, key beds were created as the result of either instantaneous events or (geologically speaking) very short episodes of the widespread deposition of a specific types of </a:t>
            </a:r>
            <a:r>
              <a:rPr lang="en-US" sz="3600" dirty="0" smtClean="0">
                <a:solidFill>
                  <a:srgbClr val="FFFF00"/>
                </a:solidFill>
                <a:latin typeface="Times New Roman" pitchFamily="18" charset="0"/>
                <a:cs typeface="Times New Roman" pitchFamily="18" charset="0"/>
                <a:hlinkClick r:id="rId4" tooltip="Sediment"/>
              </a:rPr>
              <a:t>sediment</a:t>
            </a:r>
            <a:r>
              <a:rPr lang="en-US" sz="3600" dirty="0" smtClean="0">
                <a:solidFill>
                  <a:srgbClr val="FFFF00"/>
                </a:solidFill>
                <a:latin typeface="Times New Roman" pitchFamily="18" charset="0"/>
                <a:cs typeface="Times New Roman" pitchFamily="18" charset="0"/>
              </a:rPr>
              <a:t>.)</a:t>
            </a:r>
            <a:r>
              <a:rPr lang="en-US" sz="2000" dirty="0" smtClean="0"/>
              <a:t>.</a:t>
            </a:r>
            <a:endParaRPr lang="ar-IQ" sz="20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صورة ذات صلة"/>
          <p:cNvPicPr>
            <a:picLocks noChangeAspect="1" noChangeArrowheads="1"/>
          </p:cNvPicPr>
          <p:nvPr/>
        </p:nvPicPr>
        <p:blipFill>
          <a:blip r:embed="rId2" cstate="print"/>
          <a:srcRect/>
          <a:stretch>
            <a:fillRect/>
          </a:stretch>
        </p:blipFill>
        <p:spPr bwMode="auto">
          <a:xfrm>
            <a:off x="0" y="188640"/>
            <a:ext cx="9071062" cy="666936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494085"/>
          </a:xfrm>
          <a:prstGeom prst="rect">
            <a:avLst/>
          </a:prstGeom>
        </p:spPr>
        <p:txBody>
          <a:bodyPr wrap="square">
            <a:spAutoFit/>
          </a:bodyPr>
          <a:lstStyle/>
          <a:p>
            <a:pPr algn="l"/>
            <a:r>
              <a:rPr lang="en-US" sz="3200" dirty="0" smtClean="0">
                <a:solidFill>
                  <a:srgbClr val="FFFF00"/>
                </a:solidFill>
              </a:rPr>
              <a:t>As the result, key beds often can be used for both mapping and correlating sedimentary rocks and dating them. </a:t>
            </a:r>
            <a:r>
              <a:rPr lang="en-US" sz="3200" dirty="0" smtClean="0">
                <a:solidFill>
                  <a:srgbClr val="FFFF00"/>
                </a:solidFill>
                <a:hlinkClick r:id="rId2" tooltip="Volcanic ash"/>
              </a:rPr>
              <a:t>Volcanic ash</a:t>
            </a:r>
            <a:r>
              <a:rPr lang="en-US" sz="3200" dirty="0" smtClean="0">
                <a:solidFill>
                  <a:srgbClr val="FFFF00"/>
                </a:solidFill>
              </a:rPr>
              <a:t> beds (</a:t>
            </a:r>
            <a:r>
              <a:rPr lang="en-US" sz="3200" dirty="0" smtClean="0">
                <a:solidFill>
                  <a:srgbClr val="FFFF00"/>
                </a:solidFill>
                <a:hlinkClick r:id="rId3" tooltip="Tonstein"/>
              </a:rPr>
              <a:t>tonsteins</a:t>
            </a:r>
            <a:r>
              <a:rPr lang="en-US" sz="3200" dirty="0" smtClean="0">
                <a:solidFill>
                  <a:srgbClr val="FFFF00"/>
                </a:solidFill>
              </a:rPr>
              <a:t> and </a:t>
            </a:r>
            <a:r>
              <a:rPr lang="en-US" sz="3200" dirty="0" smtClean="0">
                <a:solidFill>
                  <a:srgbClr val="FFFF00"/>
                </a:solidFill>
                <a:hlinkClick r:id="rId4" tooltip="Bentonite"/>
              </a:rPr>
              <a:t>bentonite</a:t>
            </a:r>
            <a:r>
              <a:rPr lang="en-US" sz="3200" dirty="0" smtClean="0">
                <a:solidFill>
                  <a:srgbClr val="FFFF00"/>
                </a:solidFill>
              </a:rPr>
              <a:t> beds) and impact spherule beds, and specific mega</a:t>
            </a:r>
            <a:r>
              <a:rPr lang="en-US" sz="3200" dirty="0" smtClean="0">
                <a:solidFill>
                  <a:srgbClr val="FFFF00"/>
                </a:solidFill>
                <a:hlinkClick r:id="rId5" tooltip="Turbidite"/>
              </a:rPr>
              <a:t>turbidites</a:t>
            </a:r>
            <a:r>
              <a:rPr lang="en-US" sz="3200" dirty="0" smtClean="0">
                <a:solidFill>
                  <a:srgbClr val="FFFF00"/>
                </a:solidFill>
              </a:rPr>
              <a:t> are types of key beds created by instantaneous events. The widespread accumulation of distinctive sediments over a geologically short period of time have created key beds in the form of </a:t>
            </a:r>
            <a:r>
              <a:rPr lang="en-US" sz="3200" dirty="0" smtClean="0">
                <a:solidFill>
                  <a:srgbClr val="FFFF00"/>
                </a:solidFill>
                <a:hlinkClick r:id="rId6" tooltip="Peat"/>
              </a:rPr>
              <a:t>peat</a:t>
            </a:r>
            <a:r>
              <a:rPr lang="en-US" sz="3200" dirty="0" smtClean="0">
                <a:solidFill>
                  <a:srgbClr val="FFFF00"/>
                </a:solidFill>
              </a:rPr>
              <a:t> beds, </a:t>
            </a:r>
            <a:r>
              <a:rPr lang="en-US" sz="3200" dirty="0" smtClean="0">
                <a:solidFill>
                  <a:srgbClr val="FFFF00"/>
                </a:solidFill>
                <a:hlinkClick r:id="rId7" tooltip="Coal"/>
              </a:rPr>
              <a:t>coal</a:t>
            </a:r>
            <a:r>
              <a:rPr lang="en-US" sz="3200" dirty="0" smtClean="0">
                <a:solidFill>
                  <a:srgbClr val="FFFF00"/>
                </a:solidFill>
              </a:rPr>
              <a:t> beds, shell beds, </a:t>
            </a:r>
            <a:r>
              <a:rPr lang="en-US" sz="3200" dirty="0" smtClean="0">
                <a:solidFill>
                  <a:srgbClr val="FFFF00"/>
                </a:solidFill>
                <a:hlinkClick r:id="rId8" tooltip="Marine band (geology)"/>
              </a:rPr>
              <a:t>marine bands</a:t>
            </a:r>
            <a:r>
              <a:rPr lang="en-US" sz="3200" dirty="0" smtClean="0">
                <a:solidFill>
                  <a:srgbClr val="FFFF00"/>
                </a:solidFill>
              </a:rPr>
              <a:t>, black </a:t>
            </a:r>
            <a:r>
              <a:rPr lang="en-US" sz="3200" dirty="0" smtClean="0">
                <a:solidFill>
                  <a:srgbClr val="FFFF00"/>
                </a:solidFill>
                <a:hlinkClick r:id="rId9" tooltip="Shale"/>
              </a:rPr>
              <a:t>shales</a:t>
            </a:r>
            <a:r>
              <a:rPr lang="en-US" sz="3200" dirty="0" smtClean="0">
                <a:solidFill>
                  <a:srgbClr val="FFFF00"/>
                </a:solidFill>
              </a:rPr>
              <a:t> in </a:t>
            </a:r>
            <a:r>
              <a:rPr lang="en-US" sz="3200" dirty="0" smtClean="0">
                <a:solidFill>
                  <a:srgbClr val="FFFF00"/>
                </a:solidFill>
                <a:hlinkClick r:id="rId10" tooltip="Cyclothem"/>
              </a:rPr>
              <a:t>cyclothems</a:t>
            </a:r>
            <a:r>
              <a:rPr lang="en-US" sz="3200" dirty="0" smtClean="0">
                <a:solidFill>
                  <a:srgbClr val="FFFF00"/>
                </a:solidFill>
              </a:rPr>
              <a:t>, and </a:t>
            </a:r>
            <a:r>
              <a:rPr lang="en-US" sz="3200" dirty="0" smtClean="0">
                <a:solidFill>
                  <a:srgbClr val="FFFF00"/>
                </a:solidFill>
                <a:hlinkClick r:id="rId11" tooltip="Oil shale"/>
              </a:rPr>
              <a:t>oil shales</a:t>
            </a:r>
            <a:r>
              <a:rPr lang="en-US" sz="3200" dirty="0" smtClean="0">
                <a:solidFill>
                  <a:srgbClr val="FFFF00"/>
                </a:solidFill>
              </a:rPr>
              <a:t>. A well-known example of a key bed is the global layer of </a:t>
            </a:r>
            <a:r>
              <a:rPr lang="en-US" sz="3200" dirty="0" smtClean="0">
                <a:solidFill>
                  <a:srgbClr val="FFFF00"/>
                </a:solidFill>
                <a:hlinkClick r:id="rId12" tooltip="Iridium"/>
              </a:rPr>
              <a:t>iridium</a:t>
            </a:r>
            <a:r>
              <a:rPr lang="en-US" sz="3200" dirty="0" smtClean="0">
                <a:solidFill>
                  <a:srgbClr val="FFFF00"/>
                </a:solidFill>
              </a:rPr>
              <a:t>-rich impact ejecta that marks the </a:t>
            </a:r>
            <a:r>
              <a:rPr lang="en-US" sz="3200" dirty="0" smtClean="0">
                <a:solidFill>
                  <a:srgbClr val="FFFF00"/>
                </a:solidFill>
                <a:hlinkClick r:id="rId13" tooltip="Cretaceous–Paleogene boundary"/>
              </a:rPr>
              <a:t>Cretaceous–</a:t>
            </a:r>
            <a:r>
              <a:rPr lang="en-US" sz="2800" dirty="0" err="1" smtClean="0">
                <a:solidFill>
                  <a:srgbClr val="FFFF00"/>
                </a:solidFill>
                <a:hlinkClick r:id="rId13" tooltip="Cretaceous–Paleogene boundary"/>
              </a:rPr>
              <a:t>Paleogene</a:t>
            </a:r>
            <a:r>
              <a:rPr lang="en-US" sz="2800" dirty="0" smtClean="0">
                <a:solidFill>
                  <a:srgbClr val="FFFF00"/>
                </a:solidFill>
                <a:hlinkClick r:id="rId13" tooltip="Cretaceous–Paleogene boundary"/>
              </a:rPr>
              <a:t> boundary</a:t>
            </a:r>
            <a:r>
              <a:rPr lang="en-US" sz="2800" dirty="0" smtClean="0">
                <a:solidFill>
                  <a:srgbClr val="FFFF00"/>
                </a:solidFill>
              </a:rPr>
              <a:t> (K–T boundary</a:t>
            </a:r>
            <a:endParaRPr lang="ar-IQ" sz="2800" dirty="0">
              <a:solidFill>
                <a:srgbClr val="FFFF0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260648"/>
            <a:ext cx="8964488" cy="6494085"/>
          </a:xfrm>
          <a:prstGeom prst="rect">
            <a:avLst/>
          </a:prstGeom>
        </p:spPr>
        <p:txBody>
          <a:bodyPr wrap="square">
            <a:spAutoFit/>
          </a:bodyPr>
          <a:lstStyle/>
          <a:p>
            <a:pPr algn="l"/>
            <a:r>
              <a:rPr lang="en-US" sz="3200" b="1" dirty="0" smtClean="0">
                <a:solidFill>
                  <a:schemeClr val="tx1">
                    <a:lumMod val="95000"/>
                  </a:schemeClr>
                </a:solidFill>
              </a:rPr>
              <a:t>Sedimentary basin analysis</a:t>
            </a:r>
            <a:r>
              <a:rPr lang="en-US" sz="3200" dirty="0" smtClean="0">
                <a:solidFill>
                  <a:schemeClr val="tx1">
                    <a:lumMod val="95000"/>
                  </a:schemeClr>
                </a:solidFill>
              </a:rPr>
              <a:t> is a </a:t>
            </a:r>
            <a:r>
              <a:rPr lang="en-US" sz="3200" dirty="0" smtClean="0">
                <a:solidFill>
                  <a:schemeClr val="tx1">
                    <a:lumMod val="95000"/>
                  </a:schemeClr>
                </a:solidFill>
                <a:hlinkClick r:id="rId2" tooltip="Geologic"/>
              </a:rPr>
              <a:t>geologic</a:t>
            </a:r>
            <a:r>
              <a:rPr lang="en-US" sz="3200" dirty="0" smtClean="0">
                <a:solidFill>
                  <a:schemeClr val="tx1">
                    <a:lumMod val="95000"/>
                  </a:schemeClr>
                </a:solidFill>
              </a:rPr>
              <a:t> method by which the history of a </a:t>
            </a:r>
            <a:r>
              <a:rPr lang="en-US" sz="3200" dirty="0" smtClean="0">
                <a:solidFill>
                  <a:schemeClr val="tx1">
                    <a:lumMod val="95000"/>
                  </a:schemeClr>
                </a:solidFill>
                <a:hlinkClick r:id="rId3" tooltip="Sedimentary basin"/>
              </a:rPr>
              <a:t>sedimentary basin</a:t>
            </a:r>
            <a:r>
              <a:rPr lang="en-US" sz="3200" dirty="0" smtClean="0">
                <a:solidFill>
                  <a:schemeClr val="tx1">
                    <a:lumMod val="95000"/>
                  </a:schemeClr>
                </a:solidFill>
              </a:rPr>
              <a:t> is revealed, by analyzing the </a:t>
            </a:r>
            <a:r>
              <a:rPr lang="en-US" sz="3200" dirty="0" smtClean="0">
                <a:solidFill>
                  <a:schemeClr val="tx1">
                    <a:lumMod val="95000"/>
                  </a:schemeClr>
                </a:solidFill>
                <a:hlinkClick r:id="rId4" tooltip="Sediment"/>
              </a:rPr>
              <a:t>sediment</a:t>
            </a:r>
            <a:r>
              <a:rPr lang="en-US" sz="3200" dirty="0" smtClean="0">
                <a:solidFill>
                  <a:schemeClr val="tx1">
                    <a:lumMod val="95000"/>
                  </a:schemeClr>
                </a:solidFill>
              </a:rPr>
              <a:t> fill itself. Aspects of the sediment, namely its composition, primary structures, and internal architecture, can be synthesized into a history of the basin fill. Such a synthesis can reveal how the basin formed, how the sediment fill was </a:t>
            </a:r>
            <a:r>
              <a:rPr lang="en-US" sz="3200" dirty="0" smtClean="0">
                <a:solidFill>
                  <a:schemeClr val="tx1">
                    <a:lumMod val="95000"/>
                  </a:schemeClr>
                </a:solidFill>
                <a:hlinkClick r:id="rId5" tooltip="Sediment transport"/>
              </a:rPr>
              <a:t>transported</a:t>
            </a:r>
            <a:r>
              <a:rPr lang="en-US" sz="3200" dirty="0" smtClean="0">
                <a:solidFill>
                  <a:schemeClr val="tx1">
                    <a:lumMod val="95000"/>
                  </a:schemeClr>
                </a:solidFill>
              </a:rPr>
              <a:t> or precipitated, and reveal sources of the sediment fill. From such syntheses models can be developed to explain broad basin formation mechanisms. Examples of such basinal environments include </a:t>
            </a:r>
            <a:r>
              <a:rPr lang="en-US" sz="3200" dirty="0" smtClean="0">
                <a:solidFill>
                  <a:schemeClr val="tx1">
                    <a:lumMod val="95000"/>
                  </a:schemeClr>
                </a:solidFill>
                <a:hlinkClick r:id="rId6" tooltip="Backarc"/>
              </a:rPr>
              <a:t>back arc</a:t>
            </a:r>
            <a:r>
              <a:rPr lang="en-US" sz="3200" dirty="0" smtClean="0">
                <a:solidFill>
                  <a:schemeClr val="tx1">
                    <a:lumMod val="95000"/>
                  </a:schemeClr>
                </a:solidFill>
              </a:rPr>
              <a:t>, </a:t>
            </a:r>
            <a:r>
              <a:rPr lang="en-US" sz="3200" dirty="0" smtClean="0">
                <a:solidFill>
                  <a:schemeClr val="tx1">
                    <a:lumMod val="95000"/>
                  </a:schemeClr>
                </a:solidFill>
                <a:hlinkClick r:id="rId7" tooltip="Forearc"/>
              </a:rPr>
              <a:t>fore arc</a:t>
            </a:r>
            <a:r>
              <a:rPr lang="en-US" sz="3200" dirty="0" smtClean="0">
                <a:solidFill>
                  <a:schemeClr val="tx1">
                    <a:lumMod val="95000"/>
                  </a:schemeClr>
                </a:solidFill>
              </a:rPr>
              <a:t>, </a:t>
            </a:r>
            <a:r>
              <a:rPr lang="en-US" sz="3200" dirty="0" smtClean="0">
                <a:solidFill>
                  <a:schemeClr val="tx1">
                    <a:lumMod val="95000"/>
                  </a:schemeClr>
                </a:solidFill>
                <a:hlinkClick r:id="rId8" tooltip="Passive margin"/>
              </a:rPr>
              <a:t>passive margin</a:t>
            </a:r>
            <a:r>
              <a:rPr lang="en-US" sz="3200" dirty="0" smtClean="0">
                <a:solidFill>
                  <a:schemeClr val="tx1">
                    <a:lumMod val="95000"/>
                  </a:schemeClr>
                </a:solidFill>
              </a:rPr>
              <a:t>, </a:t>
            </a:r>
            <a:r>
              <a:rPr lang="en-US" sz="3200" dirty="0" smtClean="0">
                <a:solidFill>
                  <a:schemeClr val="tx1">
                    <a:lumMod val="95000"/>
                  </a:schemeClr>
                </a:solidFill>
                <a:hlinkClick r:id="rId9" tooltip="Epicontinental"/>
              </a:rPr>
              <a:t>epicontinental</a:t>
            </a:r>
            <a:r>
              <a:rPr lang="en-US" sz="3200" dirty="0" smtClean="0">
                <a:solidFill>
                  <a:schemeClr val="tx1">
                    <a:lumMod val="95000"/>
                  </a:schemeClr>
                </a:solidFill>
              </a:rPr>
              <a:t>, and </a:t>
            </a:r>
            <a:r>
              <a:rPr lang="en-US" sz="3200" dirty="0" smtClean="0">
                <a:solidFill>
                  <a:schemeClr val="tx1">
                    <a:lumMod val="95000"/>
                  </a:schemeClr>
                </a:solidFill>
                <a:hlinkClick r:id="rId10" tooltip="Extensional"/>
              </a:rPr>
              <a:t>extensional</a:t>
            </a:r>
            <a:r>
              <a:rPr lang="en-US" sz="3200" dirty="0" smtClean="0">
                <a:solidFill>
                  <a:schemeClr val="tx1">
                    <a:lumMod val="95000"/>
                  </a:schemeClr>
                </a:solidFill>
              </a:rPr>
              <a:t> basins.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60648"/>
            <a:ext cx="9144000" cy="5016758"/>
          </a:xfrm>
          <a:prstGeom prst="rect">
            <a:avLst/>
          </a:prstGeom>
        </p:spPr>
        <p:txBody>
          <a:bodyPr wrap="square">
            <a:spAutoFit/>
          </a:bodyPr>
          <a:lstStyle/>
          <a:p>
            <a:pPr algn="l"/>
            <a:r>
              <a:rPr lang="en-US" sz="3200" dirty="0" smtClean="0">
                <a:solidFill>
                  <a:schemeClr val="tx1">
                    <a:lumMod val="95000"/>
                  </a:schemeClr>
                </a:solidFill>
              </a:rPr>
              <a:t>Sedimentary basin analysis is largely conducted by two types of </a:t>
            </a:r>
            <a:r>
              <a:rPr lang="en-US" sz="3200" dirty="0" smtClean="0">
                <a:solidFill>
                  <a:schemeClr val="tx1">
                    <a:lumMod val="95000"/>
                  </a:schemeClr>
                </a:solidFill>
                <a:hlinkClick r:id="rId2" tooltip="Geologist"/>
              </a:rPr>
              <a:t>geologists</a:t>
            </a:r>
            <a:r>
              <a:rPr lang="en-US" sz="3200" dirty="0" smtClean="0">
                <a:solidFill>
                  <a:schemeClr val="tx1">
                    <a:lumMod val="95000"/>
                  </a:schemeClr>
                </a:solidFill>
              </a:rPr>
              <a:t> who have slightly different goals and approaches. The </a:t>
            </a:r>
            <a:r>
              <a:rPr lang="en-US" sz="3200" dirty="0" smtClean="0">
                <a:solidFill>
                  <a:schemeClr val="tx1">
                    <a:lumMod val="95000"/>
                  </a:schemeClr>
                </a:solidFill>
                <a:hlinkClick r:id="rId3" tooltip="Petroleum geology"/>
              </a:rPr>
              <a:t>petroleum geologist</a:t>
            </a:r>
            <a:r>
              <a:rPr lang="en-US" sz="3200" dirty="0" smtClean="0">
                <a:solidFill>
                  <a:schemeClr val="tx1">
                    <a:lumMod val="95000"/>
                  </a:schemeClr>
                </a:solidFill>
              </a:rPr>
              <a:t>, whose ultimate goal is to determine the possible presence and extent of </a:t>
            </a:r>
            <a:r>
              <a:rPr lang="en-US" sz="3200" dirty="0" smtClean="0">
                <a:solidFill>
                  <a:schemeClr val="tx1">
                    <a:lumMod val="95000"/>
                  </a:schemeClr>
                </a:solidFill>
                <a:hlinkClick r:id="rId4" tooltip="Hydrocarbon"/>
              </a:rPr>
              <a:t>hydrocarbons</a:t>
            </a:r>
            <a:r>
              <a:rPr lang="en-US" sz="3200" dirty="0" smtClean="0">
                <a:solidFill>
                  <a:schemeClr val="tx1">
                    <a:lumMod val="95000"/>
                  </a:schemeClr>
                </a:solidFill>
              </a:rPr>
              <a:t> and hydrocarbon-bearing rocks in a basin, and the academic geologist, who may be concerned with any or all facets of a basin's evolution. </a:t>
            </a:r>
            <a:r>
              <a:rPr lang="en-US" sz="3200" dirty="0" smtClean="0">
                <a:solidFill>
                  <a:schemeClr val="tx1">
                    <a:lumMod val="95000"/>
                  </a:schemeClr>
                </a:solidFill>
                <a:hlinkClick r:id="rId5" tooltip="Petroleum industry"/>
              </a:rPr>
              <a:t>Petroleum industry</a:t>
            </a:r>
            <a:r>
              <a:rPr lang="en-US" sz="3200" dirty="0" smtClean="0">
                <a:solidFill>
                  <a:schemeClr val="tx1">
                    <a:lumMod val="95000"/>
                  </a:schemeClr>
                </a:solidFill>
              </a:rPr>
              <a:t> basin analysis is often conducted on subterranean basins through the use of </a:t>
            </a:r>
            <a:r>
              <a:rPr lang="en-US" sz="3200" dirty="0" smtClean="0">
                <a:solidFill>
                  <a:schemeClr val="tx1">
                    <a:lumMod val="95000"/>
                  </a:schemeClr>
                </a:solidFill>
                <a:hlinkClick r:id="rId6" tooltip="Reflection seismology"/>
              </a:rPr>
              <a:t>reflection seismology</a:t>
            </a:r>
            <a:r>
              <a:rPr lang="en-US" sz="3200" dirty="0" smtClean="0">
                <a:solidFill>
                  <a:schemeClr val="tx1">
                    <a:lumMod val="95000"/>
                  </a:schemeClr>
                </a:solidFill>
              </a:rPr>
              <a:t> and data from </a:t>
            </a:r>
            <a:r>
              <a:rPr lang="en-US" sz="3200" dirty="0" smtClean="0">
                <a:solidFill>
                  <a:schemeClr val="tx1">
                    <a:lumMod val="95000"/>
                  </a:schemeClr>
                </a:solidFill>
                <a:hlinkClick r:id="rId7" tooltip="Well logging"/>
              </a:rPr>
              <a:t>well logging</a:t>
            </a:r>
            <a:r>
              <a:rPr lang="en-US" sz="2400" dirty="0" smtClean="0">
                <a:solidFill>
                  <a:schemeClr val="tx1">
                    <a:lumMod val="95000"/>
                  </a:schemeClr>
                </a:solidFill>
              </a:rPr>
              <a:t>. </a:t>
            </a:r>
            <a:endParaRPr lang="en-US" sz="2400" dirty="0">
              <a:solidFill>
                <a:schemeClr val="tx1">
                  <a:lumMod val="95000"/>
                </a:schemeClr>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76672"/>
            <a:ext cx="9144000" cy="4832092"/>
          </a:xfrm>
          <a:prstGeom prst="rect">
            <a:avLst/>
          </a:prstGeom>
        </p:spPr>
        <p:txBody>
          <a:bodyPr wrap="square">
            <a:spAutoFit/>
          </a:bodyPr>
          <a:lstStyle/>
          <a:p>
            <a:pPr algn="l"/>
            <a:r>
              <a:rPr lang="en-US" sz="2800" dirty="0">
                <a:solidFill>
                  <a:schemeClr val="tx1">
                    <a:lumMod val="95000"/>
                  </a:schemeClr>
                </a:solidFill>
              </a:rPr>
              <a:t>Academic geologists study subterranean basins as well as those basins which have been exhumed and dissected by subsequent tectonic events. Thus academics sometimes use petroleum industry techniques, but in many cases they are able to study rocks at the surface. Techniques used to study surficial sedimentary rocks include: measuring stratigraphic sections, identifying </a:t>
            </a:r>
            <a:r>
              <a:rPr lang="en-US" sz="2800" dirty="0">
                <a:solidFill>
                  <a:schemeClr val="tx1">
                    <a:lumMod val="95000"/>
                  </a:schemeClr>
                </a:solidFill>
                <a:hlinkClick r:id="rId2" tooltip="Sedimentary depositional environment"/>
              </a:rPr>
              <a:t>sedimentary depositional environments</a:t>
            </a:r>
            <a:r>
              <a:rPr lang="en-US" sz="2800" dirty="0">
                <a:solidFill>
                  <a:schemeClr val="tx1">
                    <a:lumMod val="95000"/>
                  </a:schemeClr>
                </a:solidFill>
              </a:rPr>
              <a:t> and constructing a </a:t>
            </a:r>
            <a:r>
              <a:rPr lang="en-US" sz="2800" dirty="0">
                <a:solidFill>
                  <a:schemeClr val="tx1">
                    <a:lumMod val="95000"/>
                  </a:schemeClr>
                </a:solidFill>
                <a:hlinkClick r:id="rId3" tooltip="Geologic map"/>
              </a:rPr>
              <a:t>geologic map</a:t>
            </a:r>
            <a:r>
              <a:rPr lang="en-US" sz="2800" dirty="0">
                <a:solidFill>
                  <a:schemeClr val="tx1">
                    <a:lumMod val="95000"/>
                  </a:schemeClr>
                </a:solidFill>
              </a:rPr>
              <a:t>.</a:t>
            </a:r>
          </a:p>
          <a:p>
            <a:pPr algn="l"/>
            <a:r>
              <a:rPr lang="en-US" sz="2800" dirty="0">
                <a:solidFill>
                  <a:schemeClr val="tx1">
                    <a:lumMod val="95000"/>
                  </a:schemeClr>
                </a:solidFill>
              </a:rPr>
              <a:t>An important tool in sedimentary basin analysis is </a:t>
            </a:r>
            <a:r>
              <a:rPr lang="en-US" sz="2800" dirty="0">
                <a:solidFill>
                  <a:schemeClr val="tx1">
                    <a:lumMod val="95000"/>
                  </a:schemeClr>
                </a:solidFill>
                <a:hlinkClick r:id="rId4" tooltip="Sequence stratigraphy"/>
              </a:rPr>
              <a:t>sequence stratigraphy</a:t>
            </a:r>
            <a:r>
              <a:rPr lang="en-US" sz="2800" dirty="0">
                <a:solidFill>
                  <a:schemeClr val="tx1">
                    <a:lumMod val="95000"/>
                  </a:schemeClr>
                </a:solidFill>
              </a:rPr>
              <a:t>, in which various sedimentary sequences are related to pervasive changes in sea level and sediment supply</a:t>
            </a:r>
          </a:p>
        </p:txBody>
      </p:sp>
    </p:spTree>
    <p:extLst>
      <p:ext uri="{BB962C8B-B14F-4D97-AF65-F5344CB8AC3E}">
        <p14:creationId xmlns:p14="http://schemas.microsoft.com/office/powerpoint/2010/main" val="15525267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Dr.Ahmad Asker\Desktop\تدريس مادة الجيولوجيا\تناى.jpg"/>
          <p:cNvPicPr>
            <a:picLocks noChangeAspect="1" noChangeArrowheads="1"/>
          </p:cNvPicPr>
          <p:nvPr/>
        </p:nvPicPr>
        <p:blipFill>
          <a:blip r:embed="rId2" cstate="print"/>
          <a:srcRect/>
          <a:stretch>
            <a:fillRect/>
          </a:stretch>
        </p:blipFill>
        <p:spPr bwMode="auto">
          <a:xfrm>
            <a:off x="0" y="764704"/>
            <a:ext cx="9144000" cy="5184576"/>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555641"/>
          </a:xfrm>
          <a:prstGeom prst="rect">
            <a:avLst/>
          </a:prstGeom>
        </p:spPr>
        <p:txBody>
          <a:bodyPr wrap="square">
            <a:spAutoFit/>
          </a:bodyPr>
          <a:lstStyle/>
          <a:p>
            <a:pPr algn="l"/>
            <a:r>
              <a:rPr lang="en-US" sz="2800" b="1" dirty="0" smtClean="0">
                <a:solidFill>
                  <a:schemeClr val="tx1">
                    <a:lumMod val="95000"/>
                  </a:schemeClr>
                </a:solidFill>
                <a:latin typeface="Times New Roman" pitchFamily="18" charset="0"/>
                <a:cs typeface="Times New Roman" pitchFamily="18" charset="0"/>
              </a:rPr>
              <a:t>Basin modeling</a:t>
            </a:r>
            <a:r>
              <a:rPr lang="en-US" sz="2800" dirty="0" smtClean="0">
                <a:solidFill>
                  <a:schemeClr val="tx1">
                    <a:lumMod val="95000"/>
                  </a:schemeClr>
                </a:solidFill>
                <a:latin typeface="Times New Roman" pitchFamily="18" charset="0"/>
                <a:cs typeface="Times New Roman" pitchFamily="18" charset="0"/>
              </a:rPr>
              <a:t> is the term broadly applied to a group of </a:t>
            </a:r>
            <a:r>
              <a:rPr lang="en-US" sz="2800" dirty="0" smtClean="0">
                <a:solidFill>
                  <a:schemeClr val="tx1">
                    <a:lumMod val="95000"/>
                  </a:schemeClr>
                </a:solidFill>
                <a:latin typeface="Times New Roman" pitchFamily="18" charset="0"/>
                <a:cs typeface="Times New Roman" pitchFamily="18" charset="0"/>
                <a:hlinkClick r:id="rId2" tooltip="Geology"/>
              </a:rPr>
              <a:t>geological</a:t>
            </a:r>
            <a:r>
              <a:rPr lang="en-US" sz="2800" dirty="0" smtClean="0">
                <a:solidFill>
                  <a:schemeClr val="tx1">
                    <a:lumMod val="95000"/>
                  </a:schemeClr>
                </a:solidFill>
                <a:latin typeface="Times New Roman" pitchFamily="18" charset="0"/>
                <a:cs typeface="Times New Roman" pitchFamily="18" charset="0"/>
              </a:rPr>
              <a:t> disciplines that can be used to analyze the formation and evolution of </a:t>
            </a:r>
            <a:r>
              <a:rPr lang="en-US" sz="2800" dirty="0" smtClean="0">
                <a:solidFill>
                  <a:schemeClr val="tx1">
                    <a:lumMod val="95000"/>
                  </a:schemeClr>
                </a:solidFill>
                <a:latin typeface="Times New Roman" pitchFamily="18" charset="0"/>
                <a:cs typeface="Times New Roman" pitchFamily="18" charset="0"/>
                <a:hlinkClick r:id="rId3" tooltip="Sedimentary basin"/>
              </a:rPr>
              <a:t>sedimentary basins</a:t>
            </a:r>
            <a:r>
              <a:rPr lang="en-US" sz="2800" dirty="0" smtClean="0">
                <a:solidFill>
                  <a:schemeClr val="tx1">
                    <a:lumMod val="95000"/>
                  </a:schemeClr>
                </a:solidFill>
                <a:latin typeface="Times New Roman" pitchFamily="18" charset="0"/>
                <a:cs typeface="Times New Roman" pitchFamily="18" charset="0"/>
              </a:rPr>
              <a:t>, often but not exclusively to aid evaluation of potential </a:t>
            </a:r>
            <a:r>
              <a:rPr lang="en-US" sz="2800" dirty="0" smtClean="0">
                <a:solidFill>
                  <a:schemeClr val="tx1">
                    <a:lumMod val="95000"/>
                  </a:schemeClr>
                </a:solidFill>
                <a:latin typeface="Times New Roman" pitchFamily="18" charset="0"/>
                <a:cs typeface="Times New Roman" pitchFamily="18" charset="0"/>
                <a:hlinkClick r:id="rId4" tooltip="Hydrocarbon"/>
              </a:rPr>
              <a:t>hydrocarbon</a:t>
            </a:r>
            <a:r>
              <a:rPr lang="en-US" sz="2800" dirty="0" smtClean="0">
                <a:solidFill>
                  <a:schemeClr val="tx1">
                    <a:lumMod val="95000"/>
                  </a:schemeClr>
                </a:solidFill>
                <a:latin typeface="Times New Roman" pitchFamily="18" charset="0"/>
                <a:cs typeface="Times New Roman" pitchFamily="18" charset="0"/>
              </a:rPr>
              <a:t> reserves.</a:t>
            </a:r>
          </a:p>
          <a:p>
            <a:pPr algn="l"/>
            <a:r>
              <a:rPr lang="en-US" sz="2800" dirty="0" smtClean="0">
                <a:solidFill>
                  <a:schemeClr val="tx1">
                    <a:lumMod val="95000"/>
                  </a:schemeClr>
                </a:solidFill>
                <a:latin typeface="Times New Roman" pitchFamily="18" charset="0"/>
                <a:cs typeface="Times New Roman" pitchFamily="18" charset="0"/>
              </a:rPr>
              <a:t>At its most basic, a basin modeling exercise must assess:</a:t>
            </a:r>
          </a:p>
          <a:p>
            <a:pPr algn="l"/>
            <a:r>
              <a:rPr lang="en-US" sz="2800" dirty="0" smtClean="0">
                <a:solidFill>
                  <a:schemeClr val="tx1">
                    <a:lumMod val="95000"/>
                  </a:schemeClr>
                </a:solidFill>
                <a:latin typeface="Times New Roman" pitchFamily="18" charset="0"/>
                <a:cs typeface="Times New Roman" pitchFamily="18" charset="0"/>
              </a:rPr>
              <a:t>The burial history of the basin (see </a:t>
            </a:r>
            <a:r>
              <a:rPr lang="en-US" sz="2800" dirty="0" smtClean="0">
                <a:solidFill>
                  <a:schemeClr val="tx1">
                    <a:lumMod val="95000"/>
                  </a:schemeClr>
                </a:solidFill>
                <a:latin typeface="Times New Roman" pitchFamily="18" charset="0"/>
                <a:cs typeface="Times New Roman" pitchFamily="18" charset="0"/>
                <a:hlinkClick r:id="rId5" tooltip="Back-stripping"/>
              </a:rPr>
              <a:t>back-stripping</a:t>
            </a:r>
            <a:r>
              <a:rPr lang="en-US" sz="2800" dirty="0" smtClean="0">
                <a:solidFill>
                  <a:schemeClr val="tx1">
                    <a:lumMod val="95000"/>
                  </a:schemeClr>
                </a:solidFill>
                <a:latin typeface="Times New Roman" pitchFamily="18" charset="0"/>
                <a:cs typeface="Times New Roman" pitchFamily="18" charset="0"/>
              </a:rPr>
              <a:t>).</a:t>
            </a:r>
          </a:p>
          <a:p>
            <a:pPr algn="l"/>
            <a:r>
              <a:rPr lang="en-US" sz="2800" dirty="0" smtClean="0">
                <a:solidFill>
                  <a:schemeClr val="tx1">
                    <a:lumMod val="95000"/>
                  </a:schemeClr>
                </a:solidFill>
                <a:latin typeface="Times New Roman" pitchFamily="18" charset="0"/>
                <a:cs typeface="Times New Roman" pitchFamily="18" charset="0"/>
              </a:rPr>
              <a:t>The thermal history of the basin (see </a:t>
            </a:r>
            <a:r>
              <a:rPr lang="en-US" sz="2800" dirty="0" smtClean="0">
                <a:solidFill>
                  <a:schemeClr val="tx1">
                    <a:lumMod val="95000"/>
                  </a:schemeClr>
                </a:solidFill>
                <a:latin typeface="Times New Roman" pitchFamily="18" charset="0"/>
                <a:cs typeface="Times New Roman" pitchFamily="18" charset="0"/>
                <a:hlinkClick r:id="rId6" tooltip="Thermal history modelling"/>
              </a:rPr>
              <a:t>thermal history modeling</a:t>
            </a:r>
            <a:r>
              <a:rPr lang="en-US" sz="2800" dirty="0" smtClean="0">
                <a:solidFill>
                  <a:schemeClr val="tx1">
                    <a:lumMod val="95000"/>
                  </a:schemeClr>
                </a:solidFill>
                <a:latin typeface="Times New Roman" pitchFamily="18" charset="0"/>
                <a:cs typeface="Times New Roman" pitchFamily="18" charset="0"/>
              </a:rPr>
              <a:t>).</a:t>
            </a:r>
          </a:p>
          <a:p>
            <a:pPr algn="l"/>
            <a:r>
              <a:rPr lang="en-US" sz="2800" dirty="0" smtClean="0">
                <a:solidFill>
                  <a:schemeClr val="tx1">
                    <a:lumMod val="95000"/>
                  </a:schemeClr>
                </a:solidFill>
                <a:latin typeface="Times New Roman" pitchFamily="18" charset="0"/>
                <a:cs typeface="Times New Roman" pitchFamily="18" charset="0"/>
              </a:rPr>
              <a:t>The maturity history of the </a:t>
            </a:r>
            <a:r>
              <a:rPr lang="en-US" sz="2800" dirty="0" smtClean="0">
                <a:solidFill>
                  <a:schemeClr val="tx1">
                    <a:lumMod val="95000"/>
                  </a:schemeClr>
                </a:solidFill>
                <a:latin typeface="Times New Roman" pitchFamily="18" charset="0"/>
                <a:cs typeface="Times New Roman" pitchFamily="18" charset="0"/>
                <a:hlinkClick r:id="rId7" tooltip="Source rock"/>
              </a:rPr>
              <a:t>source rocks</a:t>
            </a:r>
            <a:r>
              <a:rPr lang="en-US" sz="2800" dirty="0" smtClean="0">
                <a:solidFill>
                  <a:schemeClr val="tx1">
                    <a:lumMod val="95000"/>
                  </a:schemeClr>
                </a:solidFill>
                <a:latin typeface="Times New Roman" pitchFamily="18" charset="0"/>
                <a:cs typeface="Times New Roman" pitchFamily="18" charset="0"/>
              </a:rPr>
              <a:t>.</a:t>
            </a:r>
          </a:p>
          <a:p>
            <a:pPr algn="l"/>
            <a:r>
              <a:rPr lang="en-US" sz="2800" dirty="0" smtClean="0">
                <a:solidFill>
                  <a:schemeClr val="tx1">
                    <a:lumMod val="95000"/>
                  </a:schemeClr>
                </a:solidFill>
                <a:latin typeface="Times New Roman" pitchFamily="18" charset="0"/>
                <a:cs typeface="Times New Roman" pitchFamily="18" charset="0"/>
              </a:rPr>
              <a:t>The expulsion, migration and trapping of hydrocarbons.</a:t>
            </a:r>
          </a:p>
          <a:p>
            <a:pPr algn="l"/>
            <a:r>
              <a:rPr lang="en-US" sz="2800" dirty="0" smtClean="0">
                <a:solidFill>
                  <a:schemeClr val="tx1">
                    <a:lumMod val="95000"/>
                  </a:schemeClr>
                </a:solidFill>
                <a:latin typeface="Times New Roman" pitchFamily="18" charset="0"/>
                <a:cs typeface="Times New Roman" pitchFamily="18" charset="0"/>
              </a:rPr>
              <a:t>By doing so, valuable inferences can be made about such matters as hydrocarbon generation and timing, maturity of potential source rocks and migration paths of expelled hydrocarbons</a:t>
            </a:r>
            <a:r>
              <a:rPr lang="en-US" dirty="0" smtClean="0"/>
              <a:t>.</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60648"/>
            <a:ext cx="9144000" cy="6001643"/>
          </a:xfrm>
          <a:prstGeom prst="rect">
            <a:avLst/>
          </a:prstGeom>
        </p:spPr>
        <p:txBody>
          <a:bodyPr wrap="square">
            <a:spAutoFit/>
          </a:bodyPr>
          <a:lstStyle/>
          <a:p>
            <a:pPr algn="l"/>
            <a:r>
              <a:rPr lang="en-US" sz="3200" dirty="0" smtClean="0">
                <a:solidFill>
                  <a:srgbClr val="FFFF00"/>
                </a:solidFill>
                <a:cs typeface="+mj-cs"/>
              </a:rPr>
              <a:t>Biostratigraphic units.</a:t>
            </a:r>
            <a:endParaRPr lang="en-US" sz="3200" i="1" dirty="0" smtClean="0">
              <a:solidFill>
                <a:schemeClr val="bg1"/>
              </a:solidFill>
              <a:cs typeface="+mj-cs"/>
            </a:endParaRPr>
          </a:p>
          <a:p>
            <a:pPr algn="l"/>
            <a:r>
              <a:rPr lang="en-US" sz="3200" dirty="0" smtClean="0">
                <a:solidFill>
                  <a:srgbClr val="FFFF00"/>
                </a:solidFill>
                <a:cs typeface="+mj-cs"/>
              </a:rPr>
              <a:t>A sequence of </a:t>
            </a:r>
            <a:r>
              <a:rPr lang="en-US" sz="3200" dirty="0" smtClean="0">
                <a:solidFill>
                  <a:srgbClr val="FFFF00"/>
                </a:solidFill>
                <a:cs typeface="+mj-cs"/>
                <a:hlinkClick r:id="rId2" tooltip="Fossil"/>
              </a:rPr>
              <a:t>fossil</a:t>
            </a:r>
            <a:r>
              <a:rPr lang="en-US" sz="3200" dirty="0" smtClean="0">
                <a:solidFill>
                  <a:srgbClr val="FFFF00"/>
                </a:solidFill>
                <a:cs typeface="+mj-cs"/>
              </a:rPr>
              <a:t>-bearing sedimentary rocks can be subdivided on the basis of the occurrence of particular fossil </a:t>
            </a:r>
            <a:r>
              <a:rPr lang="en-US" sz="3200" dirty="0" smtClean="0">
                <a:solidFill>
                  <a:srgbClr val="FFFF00"/>
                </a:solidFill>
                <a:cs typeface="+mj-cs"/>
                <a:hlinkClick r:id="rId3" tooltip="Taxon"/>
              </a:rPr>
              <a:t>taxa</a:t>
            </a:r>
            <a:r>
              <a:rPr lang="en-US" sz="3200" dirty="0" smtClean="0">
                <a:solidFill>
                  <a:srgbClr val="FFFF00"/>
                </a:solidFill>
                <a:cs typeface="+mj-cs"/>
              </a:rPr>
              <a:t>. A unit defined in this way is known as a biostratigraphic unit, generally shortened to </a:t>
            </a:r>
            <a:r>
              <a:rPr lang="en-US" sz="3200" dirty="0" smtClean="0">
                <a:solidFill>
                  <a:srgbClr val="FFFF00"/>
                </a:solidFill>
                <a:cs typeface="+mj-cs"/>
                <a:hlinkClick r:id="rId4" tooltip="Biozone"/>
              </a:rPr>
              <a:t>biozone</a:t>
            </a:r>
            <a:r>
              <a:rPr lang="en-US" sz="3200" dirty="0" smtClean="0">
                <a:solidFill>
                  <a:srgbClr val="FFFF00"/>
                </a:solidFill>
                <a:cs typeface="+mj-cs"/>
              </a:rPr>
              <a:t>.   The five commonly used types of biozone are assemblage, range, abundance, interval and lineage zones .</a:t>
            </a:r>
          </a:p>
          <a:p>
            <a:pPr algn="l"/>
            <a:r>
              <a:rPr lang="en-US" sz="3200" dirty="0" smtClean="0">
                <a:solidFill>
                  <a:srgbClr val="FFFF00"/>
                </a:solidFill>
                <a:cs typeface="+mj-cs"/>
              </a:rPr>
              <a:t>An </a:t>
            </a:r>
            <a:r>
              <a:rPr lang="en-US" sz="3200" i="1" dirty="0" smtClean="0">
                <a:solidFill>
                  <a:srgbClr val="FFFF00"/>
                </a:solidFill>
                <a:cs typeface="+mj-cs"/>
              </a:rPr>
              <a:t>assemblage zone</a:t>
            </a:r>
            <a:r>
              <a:rPr lang="en-US" sz="3200" dirty="0" smtClean="0">
                <a:solidFill>
                  <a:schemeClr val="bg1"/>
                </a:solidFill>
                <a:cs typeface="+mj-cs"/>
              </a:rPr>
              <a:t> </a:t>
            </a:r>
            <a:r>
              <a:rPr lang="en-US" sz="3200" dirty="0" smtClean="0">
                <a:solidFill>
                  <a:schemeClr val="tx1">
                    <a:lumMod val="85000"/>
                  </a:schemeClr>
                </a:solidFill>
                <a:cs typeface="+mj-cs"/>
              </a:rPr>
              <a:t>is a stratigraphic interval characterized by an assemblage of three or more coexisting fossil taxa that distinguish it from surrounding strata.  </a:t>
            </a:r>
            <a:endParaRPr lang="en-US" sz="2000" dirty="0" smtClean="0">
              <a:solidFill>
                <a:schemeClr val="tx1">
                  <a:lumMod val="85000"/>
                </a:schemeClr>
              </a:solidFill>
              <a:cs typeface="+mj-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8528"/>
            <a:ext cx="9144000" cy="6986528"/>
          </a:xfrm>
          <a:prstGeom prst="rect">
            <a:avLst/>
          </a:prstGeom>
        </p:spPr>
        <p:txBody>
          <a:bodyPr wrap="square">
            <a:spAutoFit/>
          </a:bodyPr>
          <a:lstStyle/>
          <a:p>
            <a:pPr algn="l"/>
            <a:r>
              <a:rPr lang="en-US" sz="3200" dirty="0" smtClean="0">
                <a:solidFill>
                  <a:srgbClr val="FFC000"/>
                </a:solidFill>
              </a:rPr>
              <a:t>A </a:t>
            </a:r>
            <a:r>
              <a:rPr lang="en-US" sz="3200" i="1" dirty="0" smtClean="0">
                <a:solidFill>
                  <a:srgbClr val="FFC000"/>
                </a:solidFill>
              </a:rPr>
              <a:t>range zone</a:t>
            </a:r>
            <a:r>
              <a:rPr lang="en-US" sz="3200" dirty="0" smtClean="0">
                <a:solidFill>
                  <a:schemeClr val="bg1"/>
                </a:solidFill>
              </a:rPr>
              <a:t> </a:t>
            </a:r>
            <a:r>
              <a:rPr lang="en-US" sz="3200" dirty="0" smtClean="0">
                <a:solidFill>
                  <a:schemeClr val="tx1">
                    <a:lumMod val="85000"/>
                  </a:schemeClr>
                </a:solidFill>
              </a:rPr>
              <a:t>is a stratigraphic interval that represents the occurrence range of a specific fossil taxon, based on the localities where it has been recognized </a:t>
            </a:r>
          </a:p>
          <a:p>
            <a:pPr algn="l"/>
            <a:r>
              <a:rPr lang="en-US" sz="3200" dirty="0" smtClean="0">
                <a:solidFill>
                  <a:srgbClr val="FFC000"/>
                </a:solidFill>
              </a:rPr>
              <a:t>An </a:t>
            </a:r>
            <a:r>
              <a:rPr lang="en-US" sz="3200" i="1" dirty="0" smtClean="0">
                <a:solidFill>
                  <a:srgbClr val="FFC000"/>
                </a:solidFill>
              </a:rPr>
              <a:t>abundance zone</a:t>
            </a:r>
            <a:r>
              <a:rPr lang="en-US" sz="3200" dirty="0" smtClean="0">
                <a:solidFill>
                  <a:schemeClr val="bg1"/>
                </a:solidFill>
              </a:rPr>
              <a:t> </a:t>
            </a:r>
            <a:r>
              <a:rPr lang="en-US" sz="3200" dirty="0" smtClean="0">
                <a:solidFill>
                  <a:schemeClr val="tx1">
                    <a:lumMod val="85000"/>
                  </a:schemeClr>
                </a:solidFill>
              </a:rPr>
              <a:t>is a stratigraphic interval in which the abundance of a particular taxon (or group of taxa) is significantly greater than seen in neighboring parts of the succession</a:t>
            </a:r>
            <a:r>
              <a:rPr lang="en-US" sz="3200" baseline="30000" dirty="0" smtClean="0">
                <a:solidFill>
                  <a:schemeClr val="tx1">
                    <a:lumMod val="85000"/>
                  </a:schemeClr>
                </a:solidFill>
              </a:rPr>
              <a:t> </a:t>
            </a:r>
            <a:r>
              <a:rPr lang="en-US" sz="3200" baseline="30000" dirty="0" smtClean="0">
                <a:solidFill>
                  <a:schemeClr val="bg1"/>
                </a:solidFill>
              </a:rPr>
              <a:t>.</a:t>
            </a:r>
            <a:endParaRPr lang="en-US" sz="3200" dirty="0" smtClean="0">
              <a:solidFill>
                <a:schemeClr val="bg1"/>
              </a:solidFill>
            </a:endParaRPr>
          </a:p>
          <a:p>
            <a:pPr algn="l"/>
            <a:r>
              <a:rPr lang="en-US" sz="3200" dirty="0" smtClean="0">
                <a:solidFill>
                  <a:srgbClr val="FFC000"/>
                </a:solidFill>
              </a:rPr>
              <a:t>An </a:t>
            </a:r>
            <a:r>
              <a:rPr lang="en-US" sz="3200" i="1" dirty="0" smtClean="0">
                <a:solidFill>
                  <a:srgbClr val="FFC000"/>
                </a:solidFill>
              </a:rPr>
              <a:t>interval zone</a:t>
            </a:r>
            <a:r>
              <a:rPr lang="en-US" sz="3200" dirty="0" smtClean="0">
                <a:solidFill>
                  <a:schemeClr val="bg1"/>
                </a:solidFill>
              </a:rPr>
              <a:t> </a:t>
            </a:r>
            <a:r>
              <a:rPr lang="en-US" sz="3200" dirty="0" smtClean="0">
                <a:solidFill>
                  <a:schemeClr val="tx1">
                    <a:lumMod val="85000"/>
                  </a:schemeClr>
                </a:solidFill>
              </a:rPr>
              <a:t>is a stratigraphic interval whose top and base are defined by horizons that mark the first or last occurrence of two different taxa </a:t>
            </a:r>
            <a:r>
              <a:rPr lang="en-US" sz="3200" baseline="30000" dirty="0" smtClean="0">
                <a:solidFill>
                  <a:schemeClr val="tx1">
                    <a:lumMod val="85000"/>
                  </a:schemeClr>
                </a:solidFill>
              </a:rPr>
              <a:t>.</a:t>
            </a:r>
            <a:endParaRPr lang="en-US" sz="3200" dirty="0" smtClean="0">
              <a:solidFill>
                <a:schemeClr val="tx1">
                  <a:lumMod val="85000"/>
                </a:schemeClr>
              </a:solidFill>
            </a:endParaRPr>
          </a:p>
          <a:p>
            <a:pPr algn="l"/>
            <a:r>
              <a:rPr lang="en-US" sz="3200" dirty="0" smtClean="0">
                <a:solidFill>
                  <a:srgbClr val="FFC000"/>
                </a:solidFill>
              </a:rPr>
              <a:t>A </a:t>
            </a:r>
            <a:r>
              <a:rPr lang="en-US" sz="3200" i="1" dirty="0" smtClean="0">
                <a:solidFill>
                  <a:srgbClr val="FFC000"/>
                </a:solidFill>
              </a:rPr>
              <a:t>lineage zone</a:t>
            </a:r>
            <a:r>
              <a:rPr lang="en-US" sz="3200" dirty="0" smtClean="0">
                <a:solidFill>
                  <a:schemeClr val="tx1">
                    <a:lumMod val="85000"/>
                  </a:schemeClr>
                </a:solidFill>
              </a:rPr>
              <a:t> is a stratigraphic interval that contains fossils that represent parts of the evolutionary lineage of a particular fossil group. This is a special case of a range zone</a:t>
            </a:r>
            <a:r>
              <a:rPr lang="en-US" dirty="0" smtClean="0"/>
              <a:t>.</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نتيجة بحث الصور عن ‪stratigraphy‬‏"/>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641"/>
            <a:ext cx="9144000" cy="6494085"/>
          </a:xfrm>
          <a:prstGeom prst="rect">
            <a:avLst/>
          </a:prstGeom>
        </p:spPr>
        <p:txBody>
          <a:bodyPr wrap="square">
            <a:spAutoFit/>
          </a:bodyPr>
          <a:lstStyle/>
          <a:p>
            <a:pPr algn="l"/>
            <a:r>
              <a:rPr lang="en-US" sz="3200" b="1" dirty="0" smtClean="0">
                <a:solidFill>
                  <a:schemeClr val="bg1"/>
                </a:solidFill>
              </a:rPr>
              <a:t>Chronostratigraphy</a:t>
            </a:r>
            <a:r>
              <a:rPr lang="en-US" sz="3200" dirty="0" smtClean="0">
                <a:solidFill>
                  <a:schemeClr val="bg1"/>
                </a:solidFill>
              </a:rPr>
              <a:t> </a:t>
            </a:r>
          </a:p>
          <a:p>
            <a:pPr algn="l"/>
            <a:r>
              <a:rPr lang="en-US" sz="3200" dirty="0" smtClean="0">
                <a:solidFill>
                  <a:schemeClr val="tx1">
                    <a:lumMod val="95000"/>
                  </a:schemeClr>
                </a:solidFill>
              </a:rPr>
              <a:t>Is the branch of </a:t>
            </a:r>
            <a:r>
              <a:rPr lang="en-US" sz="3200" dirty="0" smtClean="0">
                <a:solidFill>
                  <a:schemeClr val="tx1">
                    <a:lumMod val="95000"/>
                  </a:schemeClr>
                </a:solidFill>
                <a:hlinkClick r:id="rId2" tooltip="Stratigraphy"/>
              </a:rPr>
              <a:t>stratigraphy</a:t>
            </a:r>
            <a:r>
              <a:rPr lang="en-US" sz="3200" dirty="0" smtClean="0">
                <a:solidFill>
                  <a:schemeClr val="tx1">
                    <a:lumMod val="95000"/>
                  </a:schemeClr>
                </a:solidFill>
              </a:rPr>
              <a:t> that studies the age of rock </a:t>
            </a:r>
            <a:r>
              <a:rPr lang="en-US" sz="3200" dirty="0" smtClean="0">
                <a:solidFill>
                  <a:schemeClr val="tx1">
                    <a:lumMod val="95000"/>
                  </a:schemeClr>
                </a:solidFill>
                <a:hlinkClick r:id="rId3" tooltip="Stratum"/>
              </a:rPr>
              <a:t>strata</a:t>
            </a:r>
            <a:r>
              <a:rPr lang="en-US" sz="3200" dirty="0" smtClean="0">
                <a:solidFill>
                  <a:schemeClr val="tx1">
                    <a:lumMod val="95000"/>
                  </a:schemeClr>
                </a:solidFill>
              </a:rPr>
              <a:t> in relation to </a:t>
            </a:r>
            <a:r>
              <a:rPr lang="en-US" sz="3200" dirty="0" smtClean="0">
                <a:solidFill>
                  <a:schemeClr val="tx1">
                    <a:lumMod val="95000"/>
                  </a:schemeClr>
                </a:solidFill>
                <a:hlinkClick r:id="rId4" tooltip="Time"/>
              </a:rPr>
              <a:t>time</a:t>
            </a:r>
            <a:r>
              <a:rPr lang="en-US" sz="3200" dirty="0" smtClean="0">
                <a:solidFill>
                  <a:schemeClr val="tx1">
                    <a:lumMod val="95000"/>
                  </a:schemeClr>
                </a:solidFill>
              </a:rPr>
              <a:t>.</a:t>
            </a:r>
          </a:p>
          <a:p>
            <a:pPr algn="l"/>
            <a:r>
              <a:rPr lang="en-US" sz="3200" dirty="0" smtClean="0">
                <a:solidFill>
                  <a:schemeClr val="tx1">
                    <a:lumMod val="95000"/>
                  </a:schemeClr>
                </a:solidFill>
              </a:rPr>
              <a:t>The ultimate aim of chronostratigraphy is to arrange the sequence of deposition and the time of deposition of all rocks within a geological region, and eventually, the entire geologic record of the Earth.</a:t>
            </a:r>
          </a:p>
          <a:p>
            <a:pPr algn="l"/>
            <a:r>
              <a:rPr lang="en-US" sz="3200" dirty="0" smtClean="0">
                <a:solidFill>
                  <a:schemeClr val="tx1">
                    <a:lumMod val="95000"/>
                  </a:schemeClr>
                </a:solidFill>
              </a:rPr>
              <a:t>The standard stratigraphic nomenclature is a chronostratigraphic system based on paleontological intervals of time defined by recognized fossil assemblages (</a:t>
            </a:r>
            <a:r>
              <a:rPr lang="en-US" sz="3200" dirty="0" smtClean="0">
                <a:solidFill>
                  <a:schemeClr val="tx1">
                    <a:lumMod val="95000"/>
                  </a:schemeClr>
                </a:solidFill>
                <a:hlinkClick r:id="rId5" tooltip="Biostratigraphy"/>
              </a:rPr>
              <a:t>biostratigraphy</a:t>
            </a:r>
            <a:r>
              <a:rPr lang="en-US" sz="3200" dirty="0" smtClean="0">
                <a:solidFill>
                  <a:schemeClr val="tx1">
                    <a:lumMod val="95000"/>
                  </a:schemeClr>
                </a:solidFill>
              </a:rPr>
              <a:t>). The aim of chronostratigraphy is to give a meaningful </a:t>
            </a:r>
            <a:r>
              <a:rPr lang="en-US" sz="3200" dirty="0" smtClean="0">
                <a:solidFill>
                  <a:schemeClr val="tx1">
                    <a:lumMod val="95000"/>
                  </a:schemeClr>
                </a:solidFill>
                <a:hlinkClick r:id="rId6" tooltip="Geochronology"/>
              </a:rPr>
              <a:t>age date</a:t>
            </a:r>
            <a:r>
              <a:rPr lang="en-US" sz="3200" dirty="0" smtClean="0">
                <a:solidFill>
                  <a:schemeClr val="tx1">
                    <a:lumMod val="95000"/>
                  </a:schemeClr>
                </a:solidFill>
              </a:rPr>
              <a:t> to these fossil assemblage intervals and interfaces.</a:t>
            </a:r>
            <a:r>
              <a:rPr lang="en-US" sz="2800" baseline="30000" dirty="0" smtClean="0"/>
              <a:t>[</a:t>
            </a:r>
            <a:endParaRPr lang="en-US" sz="28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0688"/>
            <a:ext cx="9144000" cy="5078313"/>
          </a:xfrm>
          <a:prstGeom prst="rect">
            <a:avLst/>
          </a:prstGeom>
        </p:spPr>
        <p:txBody>
          <a:bodyPr wrap="square">
            <a:spAutoFit/>
          </a:bodyPr>
          <a:lstStyle/>
          <a:p>
            <a:pPr algn="l"/>
            <a:r>
              <a:rPr lang="en-US" sz="3600" dirty="0" smtClean="0"/>
              <a:t>Chronostratigraphy relies heavily upon </a:t>
            </a:r>
            <a:r>
              <a:rPr lang="en-US" sz="3600" dirty="0" smtClean="0">
                <a:hlinkClick r:id="rId2" tooltip="Isotope geology"/>
              </a:rPr>
              <a:t>isotope geology</a:t>
            </a:r>
            <a:r>
              <a:rPr lang="en-US" sz="3600" dirty="0" smtClean="0"/>
              <a:t> and </a:t>
            </a:r>
            <a:r>
              <a:rPr lang="en-US" sz="3600" dirty="0" smtClean="0">
                <a:hlinkClick r:id="rId3" tooltip="Geochronology"/>
              </a:rPr>
              <a:t>geochronology</a:t>
            </a:r>
            <a:r>
              <a:rPr lang="en-US" sz="3600" dirty="0" smtClean="0"/>
              <a:t> to derive hard dating of known and well defined rock units which contain the specific fossil assemblages defined by the stratigraphic system. As it is practically very difficult to isotopically date most fossils and sedimentary rocks directly, inferences must be made in order to arrive at an age date which reflects the beginning of the interval</a:t>
            </a:r>
            <a:r>
              <a:rPr lang="en-US" sz="2400" dirty="0" smtClean="0"/>
              <a:t>.</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476672"/>
            <a:ext cx="8892480" cy="6186309"/>
          </a:xfrm>
          <a:prstGeom prst="rect">
            <a:avLst/>
          </a:prstGeom>
        </p:spPr>
        <p:txBody>
          <a:bodyPr wrap="square">
            <a:spAutoFit/>
          </a:bodyPr>
          <a:lstStyle/>
          <a:p>
            <a:pPr algn="l"/>
            <a:r>
              <a:rPr lang="en-US" sz="3600" dirty="0" smtClean="0"/>
              <a:t>The methodology used is derived from the law of superposition and the principles of cross-cutting relationships.</a:t>
            </a:r>
          </a:p>
          <a:p>
            <a:pPr algn="l"/>
            <a:r>
              <a:rPr lang="en-US" sz="3600" dirty="0" smtClean="0"/>
              <a:t>Because </a:t>
            </a:r>
            <a:r>
              <a:rPr lang="en-US" sz="3600" dirty="0" smtClean="0">
                <a:hlinkClick r:id="rId2" tooltip="Igneous"/>
              </a:rPr>
              <a:t>igneous</a:t>
            </a:r>
            <a:r>
              <a:rPr lang="en-US" sz="3600" dirty="0" smtClean="0"/>
              <a:t> rocks occur at specific intervals in time and are essentially instantaneous on a geologic time scale, and because they contain mineral assemblages which may be dated more accurately and precisely by isotopic methods, the construction of a chronostratigraphic column relies heavily upon intrusive and extrusive igneous rocks.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51344"/>
            <a:ext cx="9144000" cy="5632311"/>
          </a:xfrm>
          <a:prstGeom prst="rect">
            <a:avLst/>
          </a:prstGeom>
        </p:spPr>
        <p:txBody>
          <a:bodyPr wrap="square">
            <a:spAutoFit/>
          </a:bodyPr>
          <a:lstStyle/>
          <a:p>
            <a:pPr algn="l"/>
            <a:r>
              <a:rPr lang="en-US" sz="3600" dirty="0" smtClean="0">
                <a:latin typeface="Times New Roman" pitchFamily="18" charset="0"/>
                <a:cs typeface="Times New Roman" pitchFamily="18" charset="0"/>
              </a:rPr>
              <a:t>Metamorphism, often associated with faulting, may also be used to bracket depositional intervals in a chronostratigraphic column. Metamorphic rocks can occasionally be dated, and this may give some limits to the age at which a bed could have been laid down. For example, if a bed containing graptolites overlies crystalline basement at some point, dating the crystalline basement will give a maximum age of that fossil assemblage.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32656"/>
            <a:ext cx="8820472" cy="6247864"/>
          </a:xfrm>
          <a:prstGeom prst="rect">
            <a:avLst/>
          </a:prstGeom>
        </p:spPr>
        <p:txBody>
          <a:bodyPr wrap="square">
            <a:spAutoFit/>
          </a:bodyPr>
          <a:lstStyle/>
          <a:p>
            <a:pPr algn="l"/>
            <a:r>
              <a:rPr lang="en-US" sz="4000" dirty="0" smtClean="0">
                <a:latin typeface="Times New Roman" pitchFamily="18" charset="0"/>
                <a:cs typeface="Times New Roman" pitchFamily="18" charset="0"/>
              </a:rPr>
              <a:t>This process requires a considerable degree of effort and checking of field relationships and age dates. For instance, there may be many millions of years between a bed being laid down and an intrusive rock cutting it; the estimate of age must necessarily be between the oldest cross-cutting intrusive rock in the fossil assemblage and the youngest rock upon which the fossil assemblage rests.</a:t>
            </a:r>
            <a:endParaRPr lang="en-US" sz="4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188640"/>
            <a:ext cx="8784976" cy="6555641"/>
          </a:xfrm>
          <a:prstGeom prst="rect">
            <a:avLst/>
          </a:prstGeom>
        </p:spPr>
        <p:txBody>
          <a:bodyPr wrap="square">
            <a:spAutoFit/>
          </a:bodyPr>
          <a:lstStyle/>
          <a:p>
            <a:pPr algn="l"/>
            <a:r>
              <a:rPr lang="en-US" sz="2800" dirty="0" smtClean="0">
                <a:latin typeface="Times New Roman" pitchFamily="18" charset="0"/>
                <a:cs typeface="Times New Roman" pitchFamily="18" charset="0"/>
              </a:rPr>
              <a:t>Differences between chronostratigraphy and geochronology .  </a:t>
            </a:r>
          </a:p>
          <a:p>
            <a:pPr algn="l"/>
            <a:r>
              <a:rPr lang="en-US" sz="2800" dirty="0" smtClean="0">
                <a:latin typeface="Times New Roman" pitchFamily="18" charset="0"/>
                <a:cs typeface="Times New Roman" pitchFamily="18" charset="0"/>
              </a:rPr>
              <a:t>It is important not to confuse </a:t>
            </a:r>
            <a:r>
              <a:rPr lang="en-US" sz="2800" dirty="0" smtClean="0">
                <a:solidFill>
                  <a:schemeClr val="bg1">
                    <a:lumMod val="95000"/>
                    <a:lumOff val="5000"/>
                  </a:schemeClr>
                </a:solidFill>
                <a:latin typeface="Times New Roman" pitchFamily="18" charset="0"/>
                <a:cs typeface="Times New Roman" pitchFamily="18" charset="0"/>
              </a:rPr>
              <a:t>geochronologic and chronostratigraphic </a:t>
            </a:r>
            <a:r>
              <a:rPr lang="en-US" sz="2800" dirty="0" smtClean="0">
                <a:latin typeface="Times New Roman" pitchFamily="18" charset="0"/>
                <a:cs typeface="Times New Roman" pitchFamily="18" charset="0"/>
              </a:rPr>
              <a:t>units.</a:t>
            </a:r>
            <a:r>
              <a:rPr lang="en-US" sz="2800" baseline="300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Chronostratigraphic units are geological material, so it is correct to say that fossils of the species </a:t>
            </a:r>
            <a:r>
              <a:rPr lang="en-US" sz="2800" i="1" dirty="0" smtClean="0">
                <a:latin typeface="Times New Roman" pitchFamily="18" charset="0"/>
                <a:cs typeface="Times New Roman" pitchFamily="18" charset="0"/>
                <a:hlinkClick r:id="rId2" tooltip="Tyrannosaurus"/>
              </a:rPr>
              <a:t>Tyrannosaurus rex</a:t>
            </a:r>
            <a:r>
              <a:rPr lang="en-US" sz="2800" dirty="0" smtClean="0">
                <a:latin typeface="Times New Roman" pitchFamily="18" charset="0"/>
                <a:cs typeface="Times New Roman" pitchFamily="18" charset="0"/>
              </a:rPr>
              <a:t> have been found in the Upper Cretaceous Series.</a:t>
            </a:r>
            <a:r>
              <a:rPr lang="en-US" sz="2800" baseline="300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Geochronological units are periods of time and take the same name as standard stratigraphic units but replacing the terms upper/lower with late/early. Thus it is also correct to say that </a:t>
            </a:r>
            <a:r>
              <a:rPr lang="en-US" sz="2800" i="1" dirty="0" smtClean="0">
                <a:latin typeface="Times New Roman" pitchFamily="18" charset="0"/>
                <a:cs typeface="Times New Roman" pitchFamily="18" charset="0"/>
              </a:rPr>
              <a:t>Tyrannosaurus rex</a:t>
            </a:r>
            <a:r>
              <a:rPr lang="en-US" sz="2800" dirty="0" smtClean="0">
                <a:latin typeface="Times New Roman" pitchFamily="18" charset="0"/>
                <a:cs typeface="Times New Roman" pitchFamily="18" charset="0"/>
              </a:rPr>
              <a:t> lived during the </a:t>
            </a:r>
            <a:r>
              <a:rPr lang="en-US" sz="2800" dirty="0" smtClean="0">
                <a:latin typeface="Times New Roman" pitchFamily="18" charset="0"/>
                <a:cs typeface="Times New Roman" pitchFamily="18" charset="0"/>
                <a:hlinkClick r:id="rId3" tooltip="Late Cretaceous"/>
              </a:rPr>
              <a:t>Late Cretaceous</a:t>
            </a:r>
            <a:r>
              <a:rPr lang="en-US" sz="2800" dirty="0" smtClean="0">
                <a:latin typeface="Times New Roman" pitchFamily="18" charset="0"/>
                <a:cs typeface="Times New Roman" pitchFamily="18" charset="0"/>
              </a:rPr>
              <a:t> Epoch</a:t>
            </a:r>
          </a:p>
          <a:p>
            <a:pPr algn="l"/>
            <a:r>
              <a:rPr lang="en-US" sz="2800" dirty="0" smtClean="0">
                <a:latin typeface="Times New Roman" pitchFamily="18" charset="0"/>
                <a:cs typeface="Times New Roman" pitchFamily="18" charset="0"/>
              </a:rPr>
              <a:t>Chronostratigraphy is an important branch of stratigraphy because the age correlations derived are crucial to drawing accurate cross sections of the spatial organization of rocks and to preparing accurate paleogeographic reconstructions</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899592" y="332656"/>
          <a:ext cx="7272807" cy="5995088"/>
        </p:xfrm>
        <a:graphic>
          <a:graphicData uri="http://schemas.openxmlformats.org/drawingml/2006/table">
            <a:tbl>
              <a:tblPr/>
              <a:tblGrid>
                <a:gridCol w="2424269"/>
                <a:gridCol w="2424269"/>
                <a:gridCol w="2424269"/>
              </a:tblGrid>
              <a:tr h="358004">
                <a:tc gridSpan="3">
                  <a:txBody>
                    <a:bodyPr/>
                    <a:lstStyle/>
                    <a:p>
                      <a:pPr algn="ctr" rtl="0">
                        <a:lnSpc>
                          <a:spcPct val="115000"/>
                        </a:lnSpc>
                        <a:spcBef>
                          <a:spcPts val="1200"/>
                        </a:spcBef>
                        <a:spcAft>
                          <a:spcPts val="1200"/>
                        </a:spcAft>
                      </a:pPr>
                      <a:r>
                        <a:rPr lang="en-US" sz="1800" b="1" u="none" strike="noStrike" dirty="0">
                          <a:solidFill>
                            <a:srgbClr val="FF0000"/>
                          </a:solidFill>
                          <a:latin typeface="Arial"/>
                          <a:ea typeface="Times New Roman"/>
                          <a:cs typeface="Arial"/>
                          <a:hlinkClick r:id="rId2" tooltip="Geologic time scale"/>
                        </a:rPr>
                        <a:t>Units in geochronology and </a:t>
                      </a:r>
                      <a:r>
                        <a:rPr lang="en-US" sz="1800" b="1" u="none" strike="noStrike" dirty="0" err="1">
                          <a:solidFill>
                            <a:srgbClr val="FF0000"/>
                          </a:solidFill>
                          <a:latin typeface="Arial"/>
                          <a:ea typeface="Times New Roman"/>
                          <a:cs typeface="Arial"/>
                          <a:hlinkClick r:id="rId2" tooltip="Geologic time scale"/>
                        </a:rPr>
                        <a:t>stratigraphy</a:t>
                      </a:r>
                      <a:r>
                        <a:rPr lang="en-US" sz="1800" u="none" strike="noStrike" baseline="30000" dirty="0">
                          <a:solidFill>
                            <a:srgbClr val="FF0000"/>
                          </a:solidFill>
                          <a:latin typeface="Arial"/>
                          <a:ea typeface="Times New Roman"/>
                          <a:cs typeface="Arial"/>
                          <a:hlinkClick r:id="rId3"/>
                        </a:rPr>
                        <a:t>[1</a:t>
                      </a:r>
                      <a:r>
                        <a:rPr lang="en-US" sz="750" u="none" strike="noStrike" baseline="30000" dirty="0">
                          <a:solidFill>
                            <a:srgbClr val="FF0000"/>
                          </a:solidFill>
                          <a:latin typeface="Arial"/>
                          <a:ea typeface="Times New Roman"/>
                          <a:cs typeface="Arial"/>
                          <a:hlinkClick r:id="rId3"/>
                        </a:rPr>
                        <a:t>]</a:t>
                      </a:r>
                      <a:endParaRPr lang="en-US" sz="1100" dirty="0">
                        <a:solidFill>
                          <a:srgbClr val="FF0000"/>
                        </a:solidFill>
                        <a:latin typeface="Calibri"/>
                        <a:ea typeface="Calibri"/>
                        <a:cs typeface="Arial"/>
                      </a:endParaRPr>
                    </a:p>
                  </a:txBody>
                  <a:tcPr marL="60960" marR="60960" marT="30480" marB="30480" anchor="ctr">
                    <a:lnL>
                      <a:noFill/>
                    </a:lnL>
                    <a:lnR>
                      <a:noFill/>
                    </a:lnR>
                    <a:lnT>
                      <a:noFill/>
                    </a:lnT>
                    <a:lnB w="12700" cap="flat" cmpd="sng" algn="ctr">
                      <a:solidFill>
                        <a:srgbClr val="A2A9B1"/>
                      </a:solidFill>
                      <a:prstDash val="solid"/>
                      <a:round/>
                      <a:headEnd type="none" w="med" len="med"/>
                      <a:tailEnd type="none" w="med" len="med"/>
                    </a:lnB>
                    <a:solidFill>
                      <a:srgbClr val="EAECF0"/>
                    </a:solidFill>
                  </a:tcPr>
                </a:tc>
                <a:tc hMerge="1">
                  <a:txBody>
                    <a:bodyPr/>
                    <a:lstStyle/>
                    <a:p>
                      <a:pPr rtl="1"/>
                      <a:endParaRPr lang="ar-IQ"/>
                    </a:p>
                  </a:txBody>
                  <a:tcPr/>
                </a:tc>
                <a:tc hMerge="1">
                  <a:txBody>
                    <a:bodyPr/>
                    <a:lstStyle/>
                    <a:p>
                      <a:pPr rtl="1"/>
                      <a:endParaRPr lang="ar-IQ"/>
                    </a:p>
                  </a:txBody>
                  <a:tcPr/>
                </a:tc>
              </a:tr>
              <a:tr h="1201768">
                <a:tc>
                  <a:txBody>
                    <a:bodyPr/>
                    <a:lstStyle/>
                    <a:p>
                      <a:pPr algn="ctr" rtl="0">
                        <a:lnSpc>
                          <a:spcPct val="115000"/>
                        </a:lnSpc>
                        <a:spcBef>
                          <a:spcPts val="1200"/>
                        </a:spcBef>
                        <a:spcAft>
                          <a:spcPts val="1200"/>
                        </a:spcAft>
                      </a:pPr>
                      <a:r>
                        <a:rPr lang="en-US" sz="1600" b="1" dirty="0">
                          <a:solidFill>
                            <a:srgbClr val="FF0000"/>
                          </a:solidFill>
                          <a:latin typeface="Arial"/>
                          <a:ea typeface="Times New Roman"/>
                          <a:cs typeface="Arial"/>
                        </a:rPr>
                        <a:t>Segments of rock (</a:t>
                      </a:r>
                      <a:r>
                        <a:rPr lang="en-US" sz="1600" b="1" u="none" strike="noStrike" dirty="0">
                          <a:solidFill>
                            <a:srgbClr val="FF0000"/>
                          </a:solidFill>
                          <a:latin typeface="Arial"/>
                          <a:ea typeface="Times New Roman"/>
                          <a:cs typeface="Arial"/>
                          <a:hlinkClick r:id="rId4" tooltip="Stratum"/>
                        </a:rPr>
                        <a:t>strata</a:t>
                      </a:r>
                      <a:r>
                        <a:rPr lang="en-US" sz="1600" b="1" dirty="0">
                          <a:solidFill>
                            <a:srgbClr val="FF0000"/>
                          </a:solidFill>
                          <a:latin typeface="Arial"/>
                          <a:ea typeface="Times New Roman"/>
                          <a:cs typeface="Arial"/>
                        </a:rPr>
                        <a:t>) in </a:t>
                      </a:r>
                      <a:r>
                        <a:rPr lang="en-US" sz="1600" b="1" u="none" strike="noStrike" dirty="0">
                          <a:solidFill>
                            <a:srgbClr val="FF0000"/>
                          </a:solidFill>
                          <a:latin typeface="Arial"/>
                          <a:ea typeface="Times New Roman"/>
                          <a:cs typeface="Arial"/>
                          <a:hlinkClick r:id="rId5" tooltip="Chronostratigraphy"/>
                        </a:rPr>
                        <a:t>chronostratigraphy</a:t>
                      </a:r>
                      <a:endParaRPr lang="en-US" sz="1600"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rtl="0">
                        <a:lnSpc>
                          <a:spcPct val="115000"/>
                        </a:lnSpc>
                        <a:spcBef>
                          <a:spcPts val="1200"/>
                        </a:spcBef>
                        <a:spcAft>
                          <a:spcPts val="1200"/>
                        </a:spcAft>
                      </a:pPr>
                      <a:r>
                        <a:rPr lang="en-US" sz="1600" b="1" dirty="0">
                          <a:solidFill>
                            <a:srgbClr val="FF0000"/>
                          </a:solidFill>
                          <a:latin typeface="Arial"/>
                          <a:ea typeface="Times New Roman"/>
                          <a:cs typeface="Arial"/>
                        </a:rPr>
                        <a:t>Time spans in </a:t>
                      </a:r>
                      <a:r>
                        <a:rPr lang="en-US" sz="1600" b="1" u="none" strike="noStrike" dirty="0">
                          <a:solidFill>
                            <a:srgbClr val="FF0000"/>
                          </a:solidFill>
                          <a:latin typeface="Arial"/>
                          <a:ea typeface="Times New Roman"/>
                          <a:cs typeface="Arial"/>
                          <a:hlinkClick r:id="rId6" tooltip="Geochronology"/>
                        </a:rPr>
                        <a:t>geochronology</a:t>
                      </a:r>
                      <a:endParaRPr lang="en-US" sz="1600"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rtl="0">
                        <a:lnSpc>
                          <a:spcPct val="115000"/>
                        </a:lnSpc>
                        <a:spcBef>
                          <a:spcPts val="1200"/>
                        </a:spcBef>
                        <a:spcAft>
                          <a:spcPts val="1200"/>
                        </a:spcAft>
                      </a:pPr>
                      <a:r>
                        <a:rPr lang="en-US" sz="1800" b="1" dirty="0">
                          <a:solidFill>
                            <a:schemeClr val="bg1"/>
                          </a:solidFill>
                          <a:latin typeface="Arial"/>
                          <a:ea typeface="Times New Roman"/>
                          <a:cs typeface="Arial"/>
                        </a:rPr>
                        <a:t>Notes to</a:t>
                      </a:r>
                      <a:br>
                        <a:rPr lang="en-US" sz="1800" b="1" dirty="0">
                          <a:solidFill>
                            <a:schemeClr val="bg1"/>
                          </a:solidFill>
                          <a:latin typeface="Arial"/>
                          <a:ea typeface="Times New Roman"/>
                          <a:cs typeface="Arial"/>
                        </a:rPr>
                      </a:br>
                      <a:r>
                        <a:rPr lang="en-US" sz="1800" b="1" dirty="0" err="1">
                          <a:solidFill>
                            <a:schemeClr val="bg1"/>
                          </a:solidFill>
                          <a:latin typeface="Arial"/>
                          <a:ea typeface="Times New Roman"/>
                          <a:cs typeface="Arial"/>
                        </a:rPr>
                        <a:t>geochronological</a:t>
                      </a:r>
                      <a:r>
                        <a:rPr lang="en-US" sz="1800" b="1" dirty="0">
                          <a:solidFill>
                            <a:schemeClr val="bg1"/>
                          </a:solidFill>
                          <a:latin typeface="Arial"/>
                          <a:ea typeface="Times New Roman"/>
                          <a:cs typeface="Arial"/>
                        </a:rPr>
                        <a:t> units</a:t>
                      </a:r>
                      <a:endParaRPr lang="en-US" sz="1800" dirty="0">
                        <a:solidFill>
                          <a:schemeClr val="bg1"/>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r>
              <a:tr h="643025">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7" tooltip="Eonothem"/>
                        </a:rPr>
                        <a:t>Eonothem</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8" tooltip="Eon (geology)"/>
                        </a:rPr>
                        <a:t>Eon</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l" rtl="0">
                        <a:lnSpc>
                          <a:spcPct val="115000"/>
                        </a:lnSpc>
                        <a:spcBef>
                          <a:spcPts val="1200"/>
                        </a:spcBef>
                        <a:spcAft>
                          <a:spcPts val="1200"/>
                        </a:spcAft>
                      </a:pPr>
                      <a:r>
                        <a:rPr lang="en-US" sz="1600" b="1" dirty="0">
                          <a:solidFill>
                            <a:srgbClr val="C00000"/>
                          </a:solidFill>
                          <a:latin typeface="Arial"/>
                          <a:ea typeface="Times New Roman"/>
                          <a:cs typeface="Arial"/>
                        </a:rPr>
                        <a:t>4 total, half a billion years or more</a:t>
                      </a:r>
                      <a:endParaRPr lang="en-US" sz="1600" b="1" dirty="0">
                        <a:solidFill>
                          <a:srgbClr val="C0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643025">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9" tooltip="Erathem"/>
                        </a:rPr>
                        <a:t>Erathem</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0" tooltip="Era (geology)"/>
                        </a:rPr>
                        <a:t>Era</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l" rtl="0">
                        <a:lnSpc>
                          <a:spcPct val="115000"/>
                        </a:lnSpc>
                        <a:spcBef>
                          <a:spcPts val="1200"/>
                        </a:spcBef>
                        <a:spcAft>
                          <a:spcPts val="1200"/>
                        </a:spcAft>
                      </a:pPr>
                      <a:r>
                        <a:rPr lang="en-US" sz="1600" b="1" dirty="0">
                          <a:solidFill>
                            <a:srgbClr val="C00000"/>
                          </a:solidFill>
                          <a:latin typeface="Arial"/>
                          <a:ea typeface="Times New Roman"/>
                          <a:cs typeface="Arial"/>
                        </a:rPr>
                        <a:t>10 defined, several hundred million years</a:t>
                      </a:r>
                      <a:endParaRPr lang="en-US" sz="1600" b="1" dirty="0">
                        <a:solidFill>
                          <a:srgbClr val="C0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922396">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1" tooltip="System (stratigraphy)"/>
                        </a:rPr>
                        <a:t>System</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2" tooltip="Period (geology)"/>
                        </a:rPr>
                        <a:t>Period</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l" rtl="0">
                        <a:lnSpc>
                          <a:spcPct val="115000"/>
                        </a:lnSpc>
                        <a:spcBef>
                          <a:spcPts val="1200"/>
                        </a:spcBef>
                        <a:spcAft>
                          <a:spcPts val="1200"/>
                        </a:spcAft>
                      </a:pPr>
                      <a:r>
                        <a:rPr lang="en-US" sz="1600" b="1" dirty="0">
                          <a:solidFill>
                            <a:srgbClr val="C00000"/>
                          </a:solidFill>
                          <a:latin typeface="Arial"/>
                          <a:ea typeface="Times New Roman"/>
                          <a:cs typeface="Arial"/>
                        </a:rPr>
                        <a:t>22 defined, tens to ~one hundred million years</a:t>
                      </a:r>
                      <a:endParaRPr lang="en-US" sz="1600" b="1" dirty="0">
                        <a:solidFill>
                          <a:srgbClr val="C0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643025">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3" tooltip="Series (stratigraphy)"/>
                        </a:rPr>
                        <a:t>Series</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4" tooltip="Epoch (geology)"/>
                        </a:rPr>
                        <a:t>Epoch</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l" rtl="0">
                        <a:lnSpc>
                          <a:spcPct val="115000"/>
                        </a:lnSpc>
                        <a:spcBef>
                          <a:spcPts val="1200"/>
                        </a:spcBef>
                        <a:spcAft>
                          <a:spcPts val="1200"/>
                        </a:spcAft>
                      </a:pPr>
                      <a:r>
                        <a:rPr lang="en-US" sz="1600" b="1" dirty="0">
                          <a:solidFill>
                            <a:srgbClr val="C00000"/>
                          </a:solidFill>
                          <a:latin typeface="Arial"/>
                          <a:ea typeface="Times New Roman"/>
                          <a:cs typeface="Arial"/>
                        </a:rPr>
                        <a:t>34 defined, tens of millions of years</a:t>
                      </a:r>
                      <a:endParaRPr lang="en-US" sz="1600" b="1" dirty="0">
                        <a:solidFill>
                          <a:srgbClr val="C0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643025">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5" tooltip="Stage (stratigraphy)"/>
                        </a:rPr>
                        <a:t>Stage</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6" tooltip="Age (geology)"/>
                        </a:rPr>
                        <a:t>Age</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l" rtl="0">
                        <a:lnSpc>
                          <a:spcPct val="115000"/>
                        </a:lnSpc>
                        <a:spcBef>
                          <a:spcPts val="1200"/>
                        </a:spcBef>
                        <a:spcAft>
                          <a:spcPts val="1200"/>
                        </a:spcAft>
                      </a:pPr>
                      <a:r>
                        <a:rPr lang="en-US" sz="1600" b="1" dirty="0">
                          <a:solidFill>
                            <a:srgbClr val="C00000"/>
                          </a:solidFill>
                          <a:latin typeface="Arial"/>
                          <a:ea typeface="Times New Roman"/>
                          <a:cs typeface="Arial"/>
                        </a:rPr>
                        <a:t>99 defined, millions of years</a:t>
                      </a:r>
                      <a:endParaRPr lang="en-US" sz="1600" b="1" dirty="0">
                        <a:solidFill>
                          <a:srgbClr val="C0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922396">
                <a:tc>
                  <a:txBody>
                    <a:bodyPr/>
                    <a:lstStyle/>
                    <a:p>
                      <a:pPr algn="ctr" rtl="0">
                        <a:lnSpc>
                          <a:spcPct val="115000"/>
                        </a:lnSpc>
                        <a:spcBef>
                          <a:spcPts val="1200"/>
                        </a:spcBef>
                        <a:spcAft>
                          <a:spcPts val="1200"/>
                        </a:spcAft>
                      </a:pPr>
                      <a:r>
                        <a:rPr lang="en-US" sz="2400" b="1" dirty="0">
                          <a:solidFill>
                            <a:srgbClr val="C00000"/>
                          </a:solidFill>
                          <a:latin typeface="Arial"/>
                          <a:ea typeface="Times New Roman"/>
                          <a:cs typeface="Arial"/>
                        </a:rPr>
                        <a:t>Chronozone</a:t>
                      </a:r>
                      <a:endParaRPr lang="en-US" sz="2400" b="1" dirty="0">
                        <a:solidFill>
                          <a:srgbClr val="C0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rtl="0">
                        <a:lnSpc>
                          <a:spcPct val="115000"/>
                        </a:lnSpc>
                        <a:spcBef>
                          <a:spcPts val="1200"/>
                        </a:spcBef>
                        <a:spcAft>
                          <a:spcPts val="1200"/>
                        </a:spcAft>
                      </a:pPr>
                      <a:r>
                        <a:rPr lang="en-US" sz="2400" b="1" u="none" strike="noStrike" dirty="0">
                          <a:solidFill>
                            <a:srgbClr val="FF0000"/>
                          </a:solidFill>
                          <a:latin typeface="Arial"/>
                          <a:ea typeface="Times New Roman"/>
                          <a:cs typeface="Arial"/>
                          <a:hlinkClick r:id="rId17" tooltip="Chron"/>
                        </a:rPr>
                        <a:t>Chron</a:t>
                      </a:r>
                      <a:endParaRPr lang="en-US" sz="2400" b="1" dirty="0">
                        <a:solidFill>
                          <a:srgbClr val="FF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l" rtl="0">
                        <a:lnSpc>
                          <a:spcPct val="115000"/>
                        </a:lnSpc>
                        <a:spcBef>
                          <a:spcPts val="1200"/>
                        </a:spcBef>
                        <a:spcAft>
                          <a:spcPts val="1200"/>
                        </a:spcAft>
                      </a:pPr>
                      <a:r>
                        <a:rPr lang="en-US" sz="1600" b="1" dirty="0">
                          <a:solidFill>
                            <a:srgbClr val="C00000"/>
                          </a:solidFill>
                          <a:latin typeface="Arial"/>
                          <a:ea typeface="Times New Roman"/>
                          <a:cs typeface="Arial"/>
                        </a:rPr>
                        <a:t>subdivision of an age, not used by the ICS timescale</a:t>
                      </a:r>
                      <a:endParaRPr lang="en-US" sz="1600" b="1" dirty="0">
                        <a:solidFill>
                          <a:srgbClr val="C00000"/>
                        </a:solidFill>
                        <a:latin typeface="Calibri"/>
                        <a:ea typeface="Calibri"/>
                        <a:cs typeface="Arial"/>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Dr.Ahmad Asker\Desktop\bd54ae2d9e8ec1f3fff1343b867a0880.png"/>
          <p:cNvPicPr>
            <a:picLocks noChangeAspect="1" noChangeArrowheads="1"/>
          </p:cNvPicPr>
          <p:nvPr/>
        </p:nvPicPr>
        <p:blipFill>
          <a:blip r:embed="rId2" cstate="print"/>
          <a:srcRect l="2835" r="945"/>
          <a:stretch>
            <a:fillRect/>
          </a:stretch>
        </p:blipFill>
        <p:spPr bwMode="auto">
          <a:xfrm>
            <a:off x="-110458" y="188640"/>
            <a:ext cx="9254458" cy="2088232"/>
          </a:xfrm>
          <a:prstGeom prst="rect">
            <a:avLst/>
          </a:prstGeom>
          <a:noFill/>
        </p:spPr>
      </p:pic>
      <p:sp>
        <p:nvSpPr>
          <p:cNvPr id="3" name="Rectangle 2"/>
          <p:cNvSpPr/>
          <p:nvPr/>
        </p:nvSpPr>
        <p:spPr>
          <a:xfrm>
            <a:off x="0" y="2456795"/>
            <a:ext cx="9144000" cy="4401205"/>
          </a:xfrm>
          <a:prstGeom prst="rect">
            <a:avLst/>
          </a:prstGeom>
        </p:spPr>
        <p:txBody>
          <a:bodyPr wrap="square">
            <a:spAutoFit/>
          </a:bodyPr>
          <a:lstStyle/>
          <a:p>
            <a:pPr algn="l" rtl="0"/>
            <a:r>
              <a:rPr lang="en-US" sz="2000" dirty="0" smtClean="0"/>
              <a:t>The </a:t>
            </a:r>
            <a:r>
              <a:rPr lang="en-US" sz="2000" b="1" dirty="0" err="1" smtClean="0"/>
              <a:t>Phanerozoic</a:t>
            </a:r>
            <a:r>
              <a:rPr lang="en-US" sz="2000" dirty="0" smtClean="0"/>
              <a:t> Eon</a:t>
            </a:r>
            <a:r>
              <a:rPr lang="en-US" sz="2000" baseline="30000" dirty="0" smtClean="0">
                <a:hlinkClick r:id="rId3"/>
              </a:rPr>
              <a:t>[3</a:t>
            </a:r>
            <a:r>
              <a:rPr lang="en-US" sz="2000" baseline="30000" dirty="0" smtClean="0"/>
              <a:t> </a:t>
            </a:r>
            <a:r>
              <a:rPr lang="en-US" sz="2000" dirty="0" smtClean="0"/>
              <a:t>is the current </a:t>
            </a:r>
            <a:r>
              <a:rPr lang="en-US" sz="2000" dirty="0" smtClean="0">
                <a:hlinkClick r:id="rId4" tooltip="Eon (geology)"/>
              </a:rPr>
              <a:t>geologic eon</a:t>
            </a:r>
            <a:r>
              <a:rPr lang="en-US" sz="2000" dirty="0" smtClean="0"/>
              <a:t> in the </a:t>
            </a:r>
            <a:r>
              <a:rPr lang="en-US" sz="2000" dirty="0" smtClean="0">
                <a:hlinkClick r:id="rId5" tooltip="Geologic time scale"/>
              </a:rPr>
              <a:t>geologic time scale</a:t>
            </a:r>
            <a:r>
              <a:rPr lang="en-US" sz="2000" dirty="0" smtClean="0"/>
              <a:t>, and the one during which abundant </a:t>
            </a:r>
            <a:r>
              <a:rPr lang="en-US" sz="2000" dirty="0" smtClean="0">
                <a:hlinkClick r:id="rId6" tooltip="Animal"/>
              </a:rPr>
              <a:t>animal</a:t>
            </a:r>
            <a:r>
              <a:rPr lang="en-US" sz="2000" dirty="0" smtClean="0"/>
              <a:t> and </a:t>
            </a:r>
            <a:r>
              <a:rPr lang="en-US" sz="2000" dirty="0" smtClean="0">
                <a:hlinkClick r:id="rId7" tooltip="Plant"/>
              </a:rPr>
              <a:t>plant</a:t>
            </a:r>
            <a:r>
              <a:rPr lang="en-US" sz="2000" dirty="0" smtClean="0"/>
              <a:t> </a:t>
            </a:r>
            <a:r>
              <a:rPr lang="en-US" sz="2000" dirty="0" smtClean="0">
                <a:hlinkClick r:id="rId8" tooltip="Life"/>
              </a:rPr>
              <a:t>life</a:t>
            </a:r>
            <a:r>
              <a:rPr lang="en-US" sz="2000" dirty="0" smtClean="0"/>
              <a:t> has existed. It covers 541 million years to the present,</a:t>
            </a:r>
            <a:r>
              <a:rPr lang="en-US" sz="2000" baseline="30000" dirty="0" smtClean="0">
                <a:hlinkClick r:id="rId3"/>
              </a:rPr>
              <a:t>[4]</a:t>
            </a:r>
            <a:r>
              <a:rPr lang="en-US" sz="2000" dirty="0" smtClean="0"/>
              <a:t> and began with the </a:t>
            </a:r>
            <a:r>
              <a:rPr lang="en-US" sz="2000" dirty="0" smtClean="0">
                <a:hlinkClick r:id="rId9" tooltip="Cambrian"/>
              </a:rPr>
              <a:t>Cambrian</a:t>
            </a:r>
            <a:r>
              <a:rPr lang="en-US" sz="2000" dirty="0" smtClean="0"/>
              <a:t> Period when diverse hard-shelled animals first appeared. Its name was derived from the </a:t>
            </a:r>
            <a:r>
              <a:rPr lang="en-US" sz="2000" dirty="0" smtClean="0">
                <a:hlinkClick r:id="rId10" tooltip="Ancient Greek"/>
              </a:rPr>
              <a:t>Ancient Greek</a:t>
            </a:r>
            <a:r>
              <a:rPr lang="en-US" sz="2000" dirty="0" smtClean="0"/>
              <a:t>  (</a:t>
            </a:r>
            <a:r>
              <a:rPr lang="en-US" sz="2000" dirty="0" err="1" smtClean="0"/>
              <a:t>phanerós</a:t>
            </a:r>
            <a:r>
              <a:rPr lang="en-US" sz="2000" dirty="0" smtClean="0"/>
              <a:t>) and  ), meaning </a:t>
            </a:r>
            <a:r>
              <a:rPr lang="en-US" sz="2000" i="1" dirty="0" smtClean="0"/>
              <a:t>visible life</a:t>
            </a:r>
            <a:r>
              <a:rPr lang="en-US" sz="2000" dirty="0" smtClean="0"/>
              <a:t>, since it was once believed that life began in the </a:t>
            </a:r>
            <a:r>
              <a:rPr lang="en-US" sz="2000" dirty="0" smtClean="0">
                <a:hlinkClick r:id="rId9" tooltip="Cambrian"/>
              </a:rPr>
              <a:t>Cambrian</a:t>
            </a:r>
            <a:r>
              <a:rPr lang="en-US" sz="2000" dirty="0" smtClean="0"/>
              <a:t>, the first </a:t>
            </a:r>
            <a:r>
              <a:rPr lang="en-US" sz="2000" dirty="0" smtClean="0">
                <a:hlinkClick r:id="rId11" tooltip="Geological period"/>
              </a:rPr>
              <a:t>period</a:t>
            </a:r>
            <a:r>
              <a:rPr lang="en-US" sz="2000" dirty="0" smtClean="0"/>
              <a:t> of this eon. The time before the </a:t>
            </a:r>
            <a:r>
              <a:rPr lang="en-US" sz="2000" dirty="0" err="1" smtClean="0"/>
              <a:t>Phanerozoic</a:t>
            </a:r>
            <a:r>
              <a:rPr lang="en-US" sz="2000" dirty="0" smtClean="0"/>
              <a:t>, called the </a:t>
            </a:r>
            <a:r>
              <a:rPr lang="en-US" sz="2000" i="1" dirty="0" smtClean="0">
                <a:hlinkClick r:id="rId12" tooltip="Precambrian"/>
              </a:rPr>
              <a:t>Precambrian</a:t>
            </a:r>
            <a:r>
              <a:rPr lang="en-US" sz="2000" dirty="0" smtClean="0"/>
              <a:t> </a:t>
            </a:r>
            <a:r>
              <a:rPr lang="en-US" sz="2000" dirty="0" err="1" smtClean="0"/>
              <a:t>supereon</a:t>
            </a:r>
            <a:r>
              <a:rPr lang="en-US" sz="2000" dirty="0" smtClean="0"/>
              <a:t>, is now divided into the </a:t>
            </a:r>
            <a:r>
              <a:rPr lang="en-US" sz="2000" dirty="0" smtClean="0">
                <a:hlinkClick r:id="rId13" tooltip="Hadean"/>
              </a:rPr>
              <a:t>Hadean</a:t>
            </a:r>
            <a:r>
              <a:rPr lang="en-US" sz="2000" dirty="0" smtClean="0"/>
              <a:t>, </a:t>
            </a:r>
            <a:r>
              <a:rPr lang="en-US" sz="2000" dirty="0" err="1" smtClean="0">
                <a:hlinkClick r:id="rId14" tooltip="Archean"/>
              </a:rPr>
              <a:t>Archaean</a:t>
            </a:r>
            <a:r>
              <a:rPr lang="en-US" sz="2000" dirty="0" smtClean="0"/>
              <a:t> and </a:t>
            </a:r>
            <a:r>
              <a:rPr lang="en-US" sz="2000" dirty="0" err="1" smtClean="0">
                <a:hlinkClick r:id="rId15" tooltip="Proterozoic"/>
              </a:rPr>
              <a:t>Proterozoic</a:t>
            </a:r>
            <a:r>
              <a:rPr lang="en-US" sz="2000" dirty="0" smtClean="0"/>
              <a:t> eons.</a:t>
            </a:r>
          </a:p>
          <a:p>
            <a:pPr algn="l" rtl="0"/>
            <a:r>
              <a:rPr lang="en-US" sz="2000" dirty="0" smtClean="0"/>
              <a:t>The time span of the </a:t>
            </a:r>
            <a:r>
              <a:rPr lang="en-US" sz="2000" dirty="0" err="1" smtClean="0"/>
              <a:t>Phanerozoic</a:t>
            </a:r>
            <a:r>
              <a:rPr lang="en-US" sz="2000" dirty="0" smtClean="0"/>
              <a:t> starts with the rapid emergence of a number of animal </a:t>
            </a:r>
            <a:r>
              <a:rPr lang="en-US" sz="2000" dirty="0" smtClean="0">
                <a:hlinkClick r:id="rId16" tooltip="Phylum (biology)"/>
              </a:rPr>
              <a:t>phyla</a:t>
            </a:r>
            <a:r>
              <a:rPr lang="en-US" sz="2000" dirty="0" smtClean="0"/>
              <a:t>; the </a:t>
            </a:r>
            <a:r>
              <a:rPr lang="en-US" sz="2000" dirty="0" smtClean="0">
                <a:hlinkClick r:id="rId17" tooltip="Evolution"/>
              </a:rPr>
              <a:t>evolution</a:t>
            </a:r>
            <a:r>
              <a:rPr lang="en-US" sz="2000" dirty="0" smtClean="0"/>
              <a:t> of those phyla into diverse forms; the emergence and </a:t>
            </a:r>
            <a:r>
              <a:rPr lang="en-US" sz="2000" dirty="0" smtClean="0">
                <a:hlinkClick r:id="rId18" tooltip="Evolutionary history of plants"/>
              </a:rPr>
              <a:t>development of complex plants</a:t>
            </a:r>
            <a:r>
              <a:rPr lang="en-US" sz="2000" dirty="0" smtClean="0"/>
              <a:t>; the </a:t>
            </a:r>
            <a:r>
              <a:rPr lang="en-US" sz="2000" dirty="0" smtClean="0">
                <a:hlinkClick r:id="rId19" tooltip="Evolution of fish"/>
              </a:rPr>
              <a:t>evolution of fish</a:t>
            </a:r>
            <a:r>
              <a:rPr lang="en-US" sz="2000" dirty="0" smtClean="0"/>
              <a:t>; the </a:t>
            </a:r>
            <a:r>
              <a:rPr lang="en-US" sz="2000" dirty="0" smtClean="0">
                <a:hlinkClick r:id="rId20" tooltip="Phylogeny of insects"/>
              </a:rPr>
              <a:t>emergence of insects</a:t>
            </a:r>
            <a:r>
              <a:rPr lang="en-US" sz="2000" dirty="0" smtClean="0"/>
              <a:t> and </a:t>
            </a:r>
            <a:r>
              <a:rPr lang="en-US" sz="2000" dirty="0" err="1" smtClean="0">
                <a:hlinkClick r:id="rId21" tooltip="Evolution of tetrapods"/>
              </a:rPr>
              <a:t>tetrapods</a:t>
            </a:r>
            <a:r>
              <a:rPr lang="en-US" sz="2000" dirty="0" smtClean="0"/>
              <a:t>; and the development of modern </a:t>
            </a:r>
            <a:r>
              <a:rPr lang="en-US" sz="2000" dirty="0" smtClean="0">
                <a:hlinkClick r:id="rId22" tooltip="Fauna"/>
              </a:rPr>
              <a:t>fauna</a:t>
            </a:r>
            <a:r>
              <a:rPr lang="en-US" sz="2000" dirty="0" smtClean="0"/>
              <a:t>. Land </a:t>
            </a:r>
            <a:r>
              <a:rPr lang="en-US" sz="2000" dirty="0" smtClean="0">
                <a:hlinkClick r:id="rId7" tooltip="Plant"/>
              </a:rPr>
              <a:t>plant</a:t>
            </a:r>
            <a:r>
              <a:rPr lang="en-US" sz="2000" dirty="0" smtClean="0"/>
              <a:t> life appeared in the early </a:t>
            </a:r>
            <a:r>
              <a:rPr lang="en-US" sz="2000" dirty="0" err="1" smtClean="0"/>
              <a:t>Phanerozoic</a:t>
            </a:r>
            <a:r>
              <a:rPr lang="en-US" sz="2000" dirty="0" smtClean="0"/>
              <a:t> eon. During this time span, </a:t>
            </a:r>
            <a:r>
              <a:rPr lang="en-US" sz="2000" dirty="0" smtClean="0">
                <a:hlinkClick r:id="rId23" tooltip="Plate tectonics"/>
              </a:rPr>
              <a:t>tectonic forces</a:t>
            </a:r>
            <a:r>
              <a:rPr lang="en-US" sz="2000" dirty="0" smtClean="0"/>
              <a:t> caused the continents to move and eventually collect into a single landmass known as </a:t>
            </a:r>
            <a:r>
              <a:rPr lang="en-US" sz="2000" dirty="0" smtClean="0">
                <a:hlinkClick r:id="rId24" tooltip="Pangaea"/>
              </a:rPr>
              <a:t>Pangaea</a:t>
            </a:r>
            <a:r>
              <a:rPr lang="en-US" sz="2000" dirty="0" smtClean="0"/>
              <a:t>, which then separated into the current continental landmasses</a:t>
            </a:r>
            <a:r>
              <a:rPr lang="en-US" dirty="0" smtClean="0"/>
              <a:t>.</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Ahmad Asker\Desktop\tyjtrh.PNG"/>
          <p:cNvPicPr>
            <a:picLocks noChangeAspect="1" noChangeArrowheads="1"/>
          </p:cNvPicPr>
          <p:nvPr/>
        </p:nvPicPr>
        <p:blipFill>
          <a:blip r:embed="rId2" cstate="print"/>
          <a:srcRect/>
          <a:stretch>
            <a:fillRect/>
          </a:stretch>
        </p:blipFill>
        <p:spPr bwMode="auto">
          <a:xfrm>
            <a:off x="3419872" y="312738"/>
            <a:ext cx="2952328" cy="6465175"/>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Ahmad Asker\Desktop\ChronostratChart2017-02.jpg"/>
          <p:cNvPicPr>
            <a:picLocks noChangeAspect="1" noChangeArrowheads="1"/>
          </p:cNvPicPr>
          <p:nvPr/>
        </p:nvPicPr>
        <p:blipFill>
          <a:blip r:embed="rId2" cstate="print"/>
          <a:srcRect/>
          <a:stretch>
            <a:fillRect/>
          </a:stretch>
        </p:blipFill>
        <p:spPr bwMode="auto">
          <a:xfrm>
            <a:off x="395535" y="0"/>
            <a:ext cx="8405959" cy="6858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صورة ذات صلة"/>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32656"/>
            <a:ext cx="8892480" cy="5509200"/>
          </a:xfrm>
          <a:prstGeom prst="rect">
            <a:avLst/>
          </a:prstGeom>
        </p:spPr>
        <p:txBody>
          <a:bodyPr wrap="square">
            <a:spAutoFit/>
          </a:bodyPr>
          <a:lstStyle/>
          <a:p>
            <a:pPr algn="l"/>
            <a:r>
              <a:rPr lang="en-US" sz="3200" dirty="0" smtClean="0"/>
              <a:t>The </a:t>
            </a:r>
            <a:r>
              <a:rPr lang="en-US" sz="3200" b="1" dirty="0" smtClean="0"/>
              <a:t>law of superposition</a:t>
            </a:r>
            <a:r>
              <a:rPr lang="en-US" sz="3200" dirty="0" smtClean="0"/>
              <a:t> is an axiom that forms one of the bases of the sciences of </a:t>
            </a:r>
            <a:r>
              <a:rPr lang="en-US" sz="3200" dirty="0" smtClean="0">
                <a:hlinkClick r:id="rId2" tooltip="Geology"/>
              </a:rPr>
              <a:t>geology</a:t>
            </a:r>
            <a:r>
              <a:rPr lang="en-US" sz="3200" dirty="0" smtClean="0"/>
              <a:t>, </a:t>
            </a:r>
            <a:r>
              <a:rPr lang="en-US" sz="3200" dirty="0" smtClean="0">
                <a:hlinkClick r:id="rId3" tooltip="Archaeology"/>
              </a:rPr>
              <a:t>archaeology</a:t>
            </a:r>
            <a:r>
              <a:rPr lang="en-US" sz="3200" dirty="0" smtClean="0"/>
              <a:t>, and other fields dealing with geological </a:t>
            </a:r>
            <a:r>
              <a:rPr lang="en-US" sz="3200" dirty="0" smtClean="0">
                <a:hlinkClick r:id="rId4" tooltip="Stratigraphy"/>
              </a:rPr>
              <a:t>stratigraphy</a:t>
            </a:r>
            <a:r>
              <a:rPr lang="en-US" sz="3200" dirty="0" smtClean="0"/>
              <a:t>. In its plainest form, it states that in undeformed stratigraphic sequences, the oldest </a:t>
            </a:r>
            <a:r>
              <a:rPr lang="en-US" sz="3200" dirty="0" smtClean="0">
                <a:hlinkClick r:id="rId5" tooltip="Stratum"/>
              </a:rPr>
              <a:t>strata</a:t>
            </a:r>
            <a:r>
              <a:rPr lang="en-US" sz="3200" dirty="0" smtClean="0"/>
              <a:t> will be at the bottom of the sequence. This is important to </a:t>
            </a:r>
            <a:r>
              <a:rPr lang="en-US" sz="3200" dirty="0" smtClean="0">
                <a:hlinkClick r:id="rId6" tooltip="Relative dating"/>
              </a:rPr>
              <a:t>stratigraphic dating</a:t>
            </a:r>
            <a:r>
              <a:rPr lang="en-US" sz="3200" dirty="0" smtClean="0"/>
              <a:t>, which assumes that the law of superposition holds true and that an object cannot be older than the materials of which it is composed. The law was first proposed in the 17th century by the Danish scientist </a:t>
            </a:r>
            <a:r>
              <a:rPr lang="en-US" sz="3200" dirty="0" smtClean="0">
                <a:hlinkClick r:id="rId7" tooltip="Nicolas Steno"/>
              </a:rPr>
              <a:t>Nicolas Steno</a:t>
            </a:r>
            <a:r>
              <a:rPr lang="en-US" sz="3200" dirty="0" smtClean="0"/>
              <a:t>.</a:t>
            </a:r>
            <a:endParaRPr lang="ar-IQ" sz="320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c/c6/Cross-cutting_relations.svg/350px-Cross-cutting_relations.svg.png"/>
          <p:cNvPicPr>
            <a:picLocks noChangeAspect="1" noChangeArrowheads="1"/>
          </p:cNvPicPr>
          <p:nvPr/>
        </p:nvPicPr>
        <p:blipFill>
          <a:blip r:embed="rId2" cstate="print"/>
          <a:srcRect/>
          <a:stretch>
            <a:fillRect/>
          </a:stretch>
        </p:blipFill>
        <p:spPr bwMode="auto">
          <a:xfrm>
            <a:off x="2051720" y="1"/>
            <a:ext cx="6876256" cy="4293096"/>
          </a:xfrm>
          <a:prstGeom prst="rect">
            <a:avLst/>
          </a:prstGeom>
          <a:noFill/>
        </p:spPr>
      </p:pic>
      <p:sp>
        <p:nvSpPr>
          <p:cNvPr id="3" name="Rectangle 2"/>
          <p:cNvSpPr/>
          <p:nvPr/>
        </p:nvSpPr>
        <p:spPr>
          <a:xfrm>
            <a:off x="0" y="4221088"/>
            <a:ext cx="9144000" cy="2677656"/>
          </a:xfrm>
          <a:prstGeom prst="rect">
            <a:avLst/>
          </a:prstGeom>
        </p:spPr>
        <p:txBody>
          <a:bodyPr wrap="square">
            <a:spAutoFit/>
          </a:bodyPr>
          <a:lstStyle/>
          <a:p>
            <a:pPr algn="l"/>
            <a:r>
              <a:rPr lang="en-US" sz="2400" b="1" dirty="0" smtClean="0">
                <a:solidFill>
                  <a:srgbClr val="FFC000"/>
                </a:solidFill>
                <a:hlinkClick r:id="rId3" tooltip="Cross-cutting relations"/>
              </a:rPr>
              <a:t>Cross-cutting relations</a:t>
            </a:r>
            <a:r>
              <a:rPr lang="en-US" sz="2400" b="1" dirty="0" smtClean="0">
                <a:solidFill>
                  <a:srgbClr val="FFC000"/>
                </a:solidFill>
              </a:rPr>
              <a:t> can be used to determine the relative ages of </a:t>
            </a:r>
            <a:r>
              <a:rPr lang="en-US" sz="2400" b="1" dirty="0" smtClean="0">
                <a:solidFill>
                  <a:srgbClr val="FFC000"/>
                </a:solidFill>
                <a:hlinkClick r:id="rId4" tooltip="Stratum"/>
              </a:rPr>
              <a:t>rock strata</a:t>
            </a:r>
            <a:r>
              <a:rPr lang="en-US" sz="2400" b="1" dirty="0" smtClean="0">
                <a:solidFill>
                  <a:srgbClr val="FFC000"/>
                </a:solidFill>
              </a:rPr>
              <a:t> and other geological structures. Explanations: A – </a:t>
            </a:r>
            <a:r>
              <a:rPr lang="en-US" sz="2400" b="1" dirty="0" smtClean="0">
                <a:solidFill>
                  <a:srgbClr val="FFC000"/>
                </a:solidFill>
                <a:hlinkClick r:id="rId5" tooltip="Fold (geology)"/>
              </a:rPr>
              <a:t>folded</a:t>
            </a:r>
            <a:r>
              <a:rPr lang="en-US" sz="2400" b="1" dirty="0" smtClean="0">
                <a:solidFill>
                  <a:srgbClr val="FFC000"/>
                </a:solidFill>
              </a:rPr>
              <a:t> rock strata cut by a </a:t>
            </a:r>
            <a:r>
              <a:rPr lang="en-US" sz="2400" b="1" dirty="0" smtClean="0">
                <a:solidFill>
                  <a:srgbClr val="FFC000"/>
                </a:solidFill>
                <a:hlinkClick r:id="rId6" tooltip="Thrust fault"/>
              </a:rPr>
              <a:t>thrust fault</a:t>
            </a:r>
            <a:r>
              <a:rPr lang="en-US" sz="2400" b="1" dirty="0" smtClean="0">
                <a:solidFill>
                  <a:srgbClr val="FFC000"/>
                </a:solidFill>
              </a:rPr>
              <a:t>; B – large </a:t>
            </a:r>
            <a:r>
              <a:rPr lang="en-US" sz="2400" b="1" dirty="0" smtClean="0">
                <a:solidFill>
                  <a:srgbClr val="FFC000"/>
                </a:solidFill>
                <a:hlinkClick r:id="rId7" tooltip="Intrusion"/>
              </a:rPr>
              <a:t>intrusion</a:t>
            </a:r>
            <a:r>
              <a:rPr lang="en-US" sz="2400" b="1" dirty="0" smtClean="0">
                <a:solidFill>
                  <a:srgbClr val="FFC000"/>
                </a:solidFill>
              </a:rPr>
              <a:t> (cutting through A); C – </a:t>
            </a:r>
            <a:r>
              <a:rPr lang="en-US" sz="2400" b="1" dirty="0" smtClean="0">
                <a:solidFill>
                  <a:srgbClr val="FFC000"/>
                </a:solidFill>
                <a:hlinkClick r:id="rId8" tooltip="Erosion"/>
              </a:rPr>
              <a:t>erosional</a:t>
            </a:r>
            <a:r>
              <a:rPr lang="en-US" sz="2400" b="1" dirty="0" smtClean="0">
                <a:solidFill>
                  <a:srgbClr val="FFC000"/>
                </a:solidFill>
              </a:rPr>
              <a:t> </a:t>
            </a:r>
            <a:r>
              <a:rPr lang="en-US" sz="2400" b="1" dirty="0" smtClean="0">
                <a:solidFill>
                  <a:srgbClr val="FFC000"/>
                </a:solidFill>
                <a:hlinkClick r:id="rId9" tooltip="Angular unconformity"/>
              </a:rPr>
              <a:t>angular unconformity</a:t>
            </a:r>
            <a:r>
              <a:rPr lang="en-US" sz="2400" b="1" dirty="0" smtClean="0">
                <a:solidFill>
                  <a:srgbClr val="FFC000"/>
                </a:solidFill>
              </a:rPr>
              <a:t> (cutting off A &amp; B) on which rock strata were deposited; D – </a:t>
            </a:r>
            <a:r>
              <a:rPr lang="en-US" sz="2400" b="1" dirty="0" smtClean="0">
                <a:solidFill>
                  <a:srgbClr val="FFC000"/>
                </a:solidFill>
                <a:hlinkClick r:id="rId10" tooltip="Dike (geology)"/>
              </a:rPr>
              <a:t>volcanic dyke</a:t>
            </a:r>
            <a:r>
              <a:rPr lang="en-US" sz="2400" b="1" dirty="0" smtClean="0">
                <a:solidFill>
                  <a:srgbClr val="FFC000"/>
                </a:solidFill>
              </a:rPr>
              <a:t> (cutting through A, B &amp; C); E – even younger rock strata (overlying C &amp; D); F – </a:t>
            </a:r>
            <a:r>
              <a:rPr lang="en-US" sz="2400" b="1" dirty="0" smtClean="0">
                <a:solidFill>
                  <a:srgbClr val="FFC000"/>
                </a:solidFill>
                <a:hlinkClick r:id="rId11" tooltip="Normal fault"/>
              </a:rPr>
              <a:t>normal fault</a:t>
            </a:r>
            <a:r>
              <a:rPr lang="en-US" sz="2400" b="1" dirty="0" smtClean="0">
                <a:solidFill>
                  <a:srgbClr val="FFC000"/>
                </a:solidFill>
              </a:rPr>
              <a:t>(cutting through A, B, C &amp; E)</a:t>
            </a:r>
            <a:r>
              <a:rPr lang="en-US" sz="2000" dirty="0" smtClean="0">
                <a:solidFill>
                  <a:srgbClr val="FFC000"/>
                </a:solidFill>
              </a:rPr>
              <a:t>.</a:t>
            </a:r>
            <a:endParaRPr lang="ar-IQ" sz="2000" dirty="0">
              <a:solidFill>
                <a:srgbClr val="FFC000"/>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92696"/>
            <a:ext cx="9144000" cy="5016758"/>
          </a:xfrm>
          <a:prstGeom prst="rect">
            <a:avLst/>
          </a:prstGeom>
        </p:spPr>
        <p:txBody>
          <a:bodyPr wrap="square">
            <a:spAutoFit/>
          </a:bodyPr>
          <a:lstStyle/>
          <a:p>
            <a:pPr algn="l"/>
            <a:r>
              <a:rPr lang="en-US" sz="3200" dirty="0" smtClean="0">
                <a:solidFill>
                  <a:srgbClr val="FFC000"/>
                </a:solidFill>
              </a:rPr>
              <a:t>The </a:t>
            </a:r>
            <a:r>
              <a:rPr lang="en-US" sz="3200" i="1" dirty="0" smtClean="0">
                <a:solidFill>
                  <a:srgbClr val="FFC000"/>
                </a:solidFill>
                <a:hlinkClick r:id="rId2" tooltip="Principle of cross-cutting relationships"/>
              </a:rPr>
              <a:t>principle of cross-cutting relationships</a:t>
            </a:r>
            <a:r>
              <a:rPr lang="en-US" sz="3200" dirty="0" smtClean="0">
                <a:solidFill>
                  <a:srgbClr val="FFC000"/>
                </a:solidFill>
              </a:rPr>
              <a:t> pertains to the formation of </a:t>
            </a:r>
            <a:r>
              <a:rPr lang="en-US" sz="3200" dirty="0" smtClean="0">
                <a:solidFill>
                  <a:srgbClr val="FFC000"/>
                </a:solidFill>
                <a:hlinkClick r:id="rId3" tooltip="Fault (geology)"/>
              </a:rPr>
              <a:t>faults</a:t>
            </a:r>
            <a:r>
              <a:rPr lang="en-US" sz="3200" dirty="0" smtClean="0">
                <a:solidFill>
                  <a:srgbClr val="FFC000"/>
                </a:solidFill>
              </a:rPr>
              <a:t> and the age of the sequences through which they cut. Faults are younger than the rocks they cut; accordingly, if a fault is found that penetrates some formations but not those on top of it, then the formations that were cut are older than the fault, and the ones that are not cut must be younger than the fault. Finding the key bed in these situations may help determine whether the fault is a </a:t>
            </a:r>
            <a:r>
              <a:rPr lang="en-US" sz="3200" dirty="0" smtClean="0">
                <a:solidFill>
                  <a:srgbClr val="FFC000"/>
                </a:solidFill>
                <a:hlinkClick r:id="rId4" tooltip="Normal fault"/>
              </a:rPr>
              <a:t>normal fault</a:t>
            </a:r>
            <a:r>
              <a:rPr lang="en-US" sz="3200" dirty="0" smtClean="0">
                <a:solidFill>
                  <a:srgbClr val="FFC000"/>
                </a:solidFill>
              </a:rPr>
              <a:t> or a </a:t>
            </a:r>
            <a:r>
              <a:rPr lang="en-US" sz="3200" dirty="0" smtClean="0">
                <a:solidFill>
                  <a:srgbClr val="FFC000"/>
                </a:solidFill>
                <a:hlinkClick r:id="rId5" tooltip="Thrust fault"/>
              </a:rPr>
              <a:t>thrust fault</a:t>
            </a:r>
            <a:r>
              <a:rPr lang="en-US" sz="3200" dirty="0" smtClean="0">
                <a:solidFill>
                  <a:srgbClr val="FFC000"/>
                </a:solidFill>
              </a:rPr>
              <a:t>.  </a:t>
            </a:r>
            <a:r>
              <a:rPr lang="en-US" sz="3200" baseline="30000" dirty="0" smtClean="0"/>
              <a:t> </a:t>
            </a:r>
            <a:endParaRPr lang="ar-IQ" sz="32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35846"/>
            <a:ext cx="8424936" cy="6001643"/>
          </a:xfrm>
          <a:prstGeom prst="rect">
            <a:avLst/>
          </a:prstGeom>
        </p:spPr>
        <p:txBody>
          <a:bodyPr wrap="square">
            <a:spAutoFit/>
          </a:bodyPr>
          <a:lstStyle/>
          <a:p>
            <a:pPr algn="l"/>
            <a:r>
              <a:rPr lang="en-US" sz="2400" b="1" dirty="0" smtClean="0">
                <a:solidFill>
                  <a:srgbClr val="FFFF00"/>
                </a:solidFill>
                <a:latin typeface="Times New Roman" pitchFamily="18" charset="0"/>
                <a:cs typeface="Times New Roman" pitchFamily="18" charset="0"/>
              </a:rPr>
              <a:t>Uniformitarianism</a:t>
            </a:r>
            <a:r>
              <a:rPr lang="en-US" sz="2400" dirty="0" smtClean="0">
                <a:solidFill>
                  <a:srgbClr val="FFFF00"/>
                </a:solidFill>
                <a:latin typeface="Times New Roman" pitchFamily="18" charset="0"/>
                <a:cs typeface="Times New Roman" pitchFamily="18" charset="0"/>
              </a:rPr>
              <a:t>  </a:t>
            </a:r>
            <a:endParaRPr lang="en-US" sz="2400" b="1" dirty="0" smtClean="0">
              <a:solidFill>
                <a:srgbClr val="FFFF00"/>
              </a:solidFill>
              <a:latin typeface="Times New Roman" pitchFamily="18" charset="0"/>
              <a:cs typeface="Times New Roman" pitchFamily="18" charset="0"/>
            </a:endParaRPr>
          </a:p>
          <a:p>
            <a:pPr algn="l"/>
            <a:r>
              <a:rPr lang="en-US" sz="2400" dirty="0" smtClean="0">
                <a:solidFill>
                  <a:srgbClr val="FFFF00"/>
                </a:solidFill>
                <a:latin typeface="Times New Roman" pitchFamily="18" charset="0"/>
                <a:cs typeface="Times New Roman" pitchFamily="18" charset="0"/>
              </a:rPr>
              <a:t>The </a:t>
            </a:r>
            <a:r>
              <a:rPr lang="en-US" sz="2400" i="1" dirty="0" smtClean="0">
                <a:solidFill>
                  <a:srgbClr val="FFFF00"/>
                </a:solidFill>
                <a:latin typeface="Times New Roman" pitchFamily="18" charset="0"/>
                <a:cs typeface="Times New Roman" pitchFamily="18" charset="0"/>
                <a:hlinkClick r:id="rId2" tooltip="Principle of Uniformitarianism"/>
              </a:rPr>
              <a:t>principle of Uniformitarianism</a:t>
            </a:r>
            <a:r>
              <a:rPr lang="en-US" sz="2400" dirty="0" smtClean="0">
                <a:solidFill>
                  <a:srgbClr val="FFFF00"/>
                </a:solidFill>
                <a:latin typeface="Times New Roman" pitchFamily="18" charset="0"/>
                <a:cs typeface="Times New Roman" pitchFamily="18" charset="0"/>
              </a:rPr>
              <a:t> states that the geologic processes observed in operation that modify the Earth's crust at present have worked in much the same way over geologic time.</a:t>
            </a:r>
            <a:r>
              <a:rPr lang="en-US" sz="2400" baseline="30000" dirty="0" smtClean="0">
                <a:solidFill>
                  <a:srgbClr val="FFFF00"/>
                </a:solidFill>
                <a:latin typeface="Times New Roman" pitchFamily="18" charset="0"/>
                <a:cs typeface="Times New Roman" pitchFamily="18" charset="0"/>
              </a:rPr>
              <a:t> </a:t>
            </a:r>
            <a:r>
              <a:rPr lang="en-US" sz="2400" dirty="0" smtClean="0">
                <a:solidFill>
                  <a:srgbClr val="FFFF00"/>
                </a:solidFill>
                <a:latin typeface="Times New Roman" pitchFamily="18" charset="0"/>
                <a:cs typeface="Times New Roman" pitchFamily="18" charset="0"/>
              </a:rPr>
              <a:t> A fundamental principle of geology advanced by the 18th century Scottish physician and geologist </a:t>
            </a:r>
            <a:r>
              <a:rPr lang="en-US" sz="2400" dirty="0" smtClean="0">
                <a:solidFill>
                  <a:srgbClr val="FFFF00"/>
                </a:solidFill>
                <a:latin typeface="Times New Roman" pitchFamily="18" charset="0"/>
                <a:cs typeface="Times New Roman" pitchFamily="18" charset="0"/>
                <a:hlinkClick r:id="rId3" tooltip="James Hutton"/>
              </a:rPr>
              <a:t>James Hutton</a:t>
            </a:r>
            <a:r>
              <a:rPr lang="en-US" sz="2400" dirty="0" smtClean="0">
                <a:solidFill>
                  <a:srgbClr val="FFFF00"/>
                </a:solidFill>
                <a:latin typeface="Times New Roman" pitchFamily="18" charset="0"/>
                <a:cs typeface="Times New Roman" pitchFamily="18" charset="0"/>
              </a:rPr>
              <a:t>, is that "the present is the key to the past." In Hutton's words: "the past history of our globe must be explained by what can be seen to be happening now.     </a:t>
            </a:r>
          </a:p>
          <a:p>
            <a:pPr algn="l"/>
            <a:r>
              <a:rPr lang="en-US" sz="2400" b="1" dirty="0" smtClean="0">
                <a:solidFill>
                  <a:srgbClr val="FFFF00"/>
                </a:solidFill>
                <a:latin typeface="Times New Roman" pitchFamily="18" charset="0"/>
                <a:cs typeface="Times New Roman" pitchFamily="18" charset="0"/>
              </a:rPr>
              <a:t>Intrusive relationships     </a:t>
            </a:r>
            <a:r>
              <a:rPr lang="en-US" sz="2400" dirty="0" smtClean="0">
                <a:solidFill>
                  <a:srgbClr val="FFFF00"/>
                </a:solidFill>
                <a:latin typeface="Times New Roman" pitchFamily="18" charset="0"/>
                <a:cs typeface="Times New Roman" pitchFamily="18" charset="0"/>
              </a:rPr>
              <a:t> </a:t>
            </a:r>
            <a:endParaRPr lang="en-US" sz="2400" b="1" dirty="0" smtClean="0">
              <a:solidFill>
                <a:srgbClr val="FFFF00"/>
              </a:solidFill>
              <a:latin typeface="Times New Roman" pitchFamily="18" charset="0"/>
              <a:cs typeface="Times New Roman" pitchFamily="18" charset="0"/>
            </a:endParaRPr>
          </a:p>
          <a:p>
            <a:pPr algn="l"/>
            <a:r>
              <a:rPr lang="en-US" sz="2400" dirty="0" smtClean="0">
                <a:solidFill>
                  <a:srgbClr val="FFFF00"/>
                </a:solidFill>
                <a:latin typeface="Times New Roman" pitchFamily="18" charset="0"/>
                <a:cs typeface="Times New Roman" pitchFamily="18" charset="0"/>
              </a:rPr>
              <a:t>The </a:t>
            </a:r>
            <a:r>
              <a:rPr lang="en-US" sz="2400" i="1" dirty="0" smtClean="0">
                <a:solidFill>
                  <a:srgbClr val="FFFF00"/>
                </a:solidFill>
                <a:latin typeface="Times New Roman" pitchFamily="18" charset="0"/>
                <a:cs typeface="Times New Roman" pitchFamily="18" charset="0"/>
              </a:rPr>
              <a:t>principle of </a:t>
            </a:r>
            <a:r>
              <a:rPr lang="en-US" sz="2400" i="1" dirty="0" smtClean="0">
                <a:solidFill>
                  <a:srgbClr val="FFFF00"/>
                </a:solidFill>
                <a:latin typeface="Times New Roman" pitchFamily="18" charset="0"/>
                <a:cs typeface="Times New Roman" pitchFamily="18" charset="0"/>
                <a:hlinkClick r:id="rId4" tooltip="Intrusive rock"/>
              </a:rPr>
              <a:t>intrusive</a:t>
            </a:r>
            <a:r>
              <a:rPr lang="en-US" sz="2400" i="1" dirty="0" smtClean="0">
                <a:solidFill>
                  <a:srgbClr val="FFFF00"/>
                </a:solidFill>
                <a:latin typeface="Times New Roman" pitchFamily="18" charset="0"/>
                <a:cs typeface="Times New Roman" pitchFamily="18" charset="0"/>
              </a:rPr>
              <a:t> relationships</a:t>
            </a:r>
            <a:r>
              <a:rPr lang="en-US" sz="2400" dirty="0" smtClean="0">
                <a:solidFill>
                  <a:srgbClr val="FFFF00"/>
                </a:solidFill>
                <a:latin typeface="Times New Roman" pitchFamily="18" charset="0"/>
                <a:cs typeface="Times New Roman" pitchFamily="18" charset="0"/>
              </a:rPr>
              <a:t> concerns crosscutting intrusions. In geology, when an </a:t>
            </a:r>
            <a:r>
              <a:rPr lang="en-US" sz="2400" dirty="0" smtClean="0">
                <a:solidFill>
                  <a:srgbClr val="FFFF00"/>
                </a:solidFill>
                <a:latin typeface="Times New Roman" pitchFamily="18" charset="0"/>
                <a:cs typeface="Times New Roman" pitchFamily="18" charset="0"/>
                <a:hlinkClick r:id="rId5" tooltip="Igneous rocks"/>
              </a:rPr>
              <a:t>igneous</a:t>
            </a:r>
            <a:r>
              <a:rPr lang="en-US" sz="2400" dirty="0" smtClean="0">
                <a:solidFill>
                  <a:srgbClr val="FFFF00"/>
                </a:solidFill>
                <a:latin typeface="Times New Roman" pitchFamily="18" charset="0"/>
                <a:cs typeface="Times New Roman" pitchFamily="18" charset="0"/>
              </a:rPr>
              <a:t> intrusion cuts across a formation of </a:t>
            </a:r>
            <a:r>
              <a:rPr lang="en-US" sz="2400" dirty="0" smtClean="0">
                <a:solidFill>
                  <a:srgbClr val="FFFF00"/>
                </a:solidFill>
                <a:latin typeface="Times New Roman" pitchFamily="18" charset="0"/>
                <a:cs typeface="Times New Roman" pitchFamily="18" charset="0"/>
                <a:hlinkClick r:id="rId6" tooltip="Sedimentary rock"/>
              </a:rPr>
              <a:t>sedimentary rock</a:t>
            </a:r>
            <a:r>
              <a:rPr lang="en-US" sz="2400" dirty="0" smtClean="0">
                <a:solidFill>
                  <a:srgbClr val="FFFF00"/>
                </a:solidFill>
                <a:latin typeface="Times New Roman" pitchFamily="18" charset="0"/>
                <a:cs typeface="Times New Roman" pitchFamily="18" charset="0"/>
              </a:rPr>
              <a:t>, it can be determined that the igneous intrusion is younger than the sedimentary rock. There are a number of different types of intrusions, including stocks, </a:t>
            </a:r>
            <a:r>
              <a:rPr lang="en-US" sz="2400" dirty="0" smtClean="0">
                <a:solidFill>
                  <a:srgbClr val="FFFF00"/>
                </a:solidFill>
                <a:latin typeface="Times New Roman" pitchFamily="18" charset="0"/>
                <a:cs typeface="Times New Roman" pitchFamily="18" charset="0"/>
                <a:hlinkClick r:id="rId7" tooltip="Laccolith"/>
              </a:rPr>
              <a:t>laccoliths</a:t>
            </a:r>
            <a:r>
              <a:rPr lang="en-US" sz="2400" dirty="0" smtClean="0">
                <a:solidFill>
                  <a:srgbClr val="FFFF00"/>
                </a:solidFill>
                <a:latin typeface="Times New Roman" pitchFamily="18" charset="0"/>
                <a:cs typeface="Times New Roman" pitchFamily="18" charset="0"/>
              </a:rPr>
              <a:t>, </a:t>
            </a:r>
            <a:r>
              <a:rPr lang="en-US" sz="2400" dirty="0" smtClean="0">
                <a:solidFill>
                  <a:srgbClr val="FFFF00"/>
                </a:solidFill>
                <a:latin typeface="Times New Roman" pitchFamily="18" charset="0"/>
                <a:cs typeface="Times New Roman" pitchFamily="18" charset="0"/>
                <a:hlinkClick r:id="rId8" tooltip="Batholith"/>
              </a:rPr>
              <a:t>batholiths</a:t>
            </a:r>
            <a:r>
              <a:rPr lang="en-US" sz="2400" dirty="0" smtClean="0">
                <a:solidFill>
                  <a:srgbClr val="FFFF00"/>
                </a:solidFill>
                <a:latin typeface="Times New Roman" pitchFamily="18" charset="0"/>
                <a:cs typeface="Times New Roman" pitchFamily="18" charset="0"/>
              </a:rPr>
              <a:t>, </a:t>
            </a:r>
            <a:r>
              <a:rPr lang="en-US" sz="2400" dirty="0" smtClean="0">
                <a:solidFill>
                  <a:srgbClr val="FFFF00"/>
                </a:solidFill>
                <a:latin typeface="Times New Roman" pitchFamily="18" charset="0"/>
                <a:cs typeface="Times New Roman" pitchFamily="18" charset="0"/>
                <a:hlinkClick r:id="rId9" tooltip="Sill (geology)"/>
              </a:rPr>
              <a:t>sills</a:t>
            </a:r>
            <a:r>
              <a:rPr lang="en-US" sz="2400" dirty="0" smtClean="0">
                <a:solidFill>
                  <a:srgbClr val="FFFF00"/>
                </a:solidFill>
                <a:latin typeface="Times New Roman" pitchFamily="18" charset="0"/>
                <a:cs typeface="Times New Roman" pitchFamily="18" charset="0"/>
              </a:rPr>
              <a:t> and Dykes </a:t>
            </a:r>
            <a:endParaRPr lang="ar-IQ" sz="2400"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847"/>
            <a:ext cx="9144000" cy="6001643"/>
          </a:xfrm>
          <a:prstGeom prst="rect">
            <a:avLst/>
          </a:prstGeom>
        </p:spPr>
        <p:txBody>
          <a:bodyPr wrap="square">
            <a:spAutoFit/>
          </a:bodyPr>
          <a:lstStyle/>
          <a:p>
            <a:pPr algn="l"/>
            <a:r>
              <a:rPr lang="en-US" sz="2400" b="1" dirty="0" smtClean="0">
                <a:solidFill>
                  <a:srgbClr val="FF0000"/>
                </a:solidFill>
              </a:rPr>
              <a:t>Relative dating</a:t>
            </a:r>
          </a:p>
          <a:p>
            <a:pPr algn="l"/>
            <a:r>
              <a:rPr lang="en-US" sz="2400" dirty="0" smtClean="0">
                <a:solidFill>
                  <a:schemeClr val="bg1"/>
                </a:solidFill>
              </a:rPr>
              <a:t> </a:t>
            </a:r>
            <a:r>
              <a:rPr lang="en-US" sz="2400" dirty="0" smtClean="0">
                <a:solidFill>
                  <a:schemeClr val="tx1">
                    <a:lumMod val="95000"/>
                  </a:schemeClr>
                </a:solidFill>
              </a:rPr>
              <a:t>is the science of determining the relative order of past events (i.e., the age of an object in comparison to another), without necessarily determining their </a:t>
            </a:r>
            <a:r>
              <a:rPr lang="en-US" sz="2400" dirty="0" smtClean="0">
                <a:solidFill>
                  <a:schemeClr val="tx1">
                    <a:lumMod val="95000"/>
                  </a:schemeClr>
                </a:solidFill>
                <a:hlinkClick r:id="rId2" tooltip="Absolute age"/>
              </a:rPr>
              <a:t>absolute age</a:t>
            </a:r>
            <a:r>
              <a:rPr lang="en-US" sz="2400" dirty="0" smtClean="0">
                <a:solidFill>
                  <a:schemeClr val="tx1">
                    <a:lumMod val="95000"/>
                  </a:schemeClr>
                </a:solidFill>
              </a:rPr>
              <a:t>, (i.e. estimated age). In geology, </a:t>
            </a:r>
            <a:r>
              <a:rPr lang="en-US" sz="2400" dirty="0" smtClean="0">
                <a:solidFill>
                  <a:schemeClr val="tx1">
                    <a:lumMod val="95000"/>
                  </a:schemeClr>
                </a:solidFill>
                <a:hlinkClick r:id="rId3" tooltip="Rock (geology)"/>
              </a:rPr>
              <a:t>rock</a:t>
            </a:r>
            <a:r>
              <a:rPr lang="en-US" sz="2400" dirty="0" smtClean="0">
                <a:solidFill>
                  <a:schemeClr val="tx1">
                    <a:lumMod val="95000"/>
                  </a:schemeClr>
                </a:solidFill>
              </a:rPr>
              <a:t> or </a:t>
            </a:r>
            <a:r>
              <a:rPr lang="en-US" sz="2400" dirty="0" smtClean="0">
                <a:solidFill>
                  <a:schemeClr val="tx1">
                    <a:lumMod val="95000"/>
                  </a:schemeClr>
                </a:solidFill>
                <a:hlinkClick r:id="rId4" tooltip="Superficial deposits"/>
              </a:rPr>
              <a:t>superficial deposits</a:t>
            </a:r>
            <a:r>
              <a:rPr lang="en-US" sz="2400" dirty="0" smtClean="0">
                <a:solidFill>
                  <a:schemeClr val="tx1">
                    <a:lumMod val="95000"/>
                  </a:schemeClr>
                </a:solidFill>
              </a:rPr>
              <a:t>, </a:t>
            </a:r>
            <a:r>
              <a:rPr lang="en-US" sz="2400" dirty="0" smtClean="0">
                <a:solidFill>
                  <a:schemeClr val="tx1">
                    <a:lumMod val="95000"/>
                  </a:schemeClr>
                </a:solidFill>
                <a:hlinkClick r:id="rId5" tooltip="Fossil"/>
              </a:rPr>
              <a:t>fossils</a:t>
            </a:r>
            <a:r>
              <a:rPr lang="en-US" sz="2400" dirty="0" smtClean="0">
                <a:solidFill>
                  <a:schemeClr val="tx1">
                    <a:lumMod val="95000"/>
                  </a:schemeClr>
                </a:solidFill>
              </a:rPr>
              <a:t> and </a:t>
            </a:r>
            <a:r>
              <a:rPr lang="en-US" sz="2400" dirty="0" smtClean="0">
                <a:solidFill>
                  <a:schemeClr val="tx1">
                    <a:lumMod val="95000"/>
                  </a:schemeClr>
                </a:solidFill>
                <a:hlinkClick r:id="rId6" tooltip="Lithology"/>
              </a:rPr>
              <a:t>lithologies</a:t>
            </a:r>
            <a:r>
              <a:rPr lang="en-US" sz="2400" dirty="0" smtClean="0">
                <a:solidFill>
                  <a:schemeClr val="tx1">
                    <a:lumMod val="95000"/>
                  </a:schemeClr>
                </a:solidFill>
              </a:rPr>
              <a:t> can be used to correlate one </a:t>
            </a:r>
            <a:r>
              <a:rPr lang="en-US" sz="2400" dirty="0" smtClean="0">
                <a:solidFill>
                  <a:schemeClr val="tx1">
                    <a:lumMod val="95000"/>
                  </a:schemeClr>
                </a:solidFill>
                <a:hlinkClick r:id="rId7" tooltip="Stratigraphic column"/>
              </a:rPr>
              <a:t>stratigraphic column</a:t>
            </a:r>
            <a:r>
              <a:rPr lang="en-US" sz="2400" dirty="0" smtClean="0">
                <a:solidFill>
                  <a:schemeClr val="tx1">
                    <a:lumMod val="95000"/>
                  </a:schemeClr>
                </a:solidFill>
              </a:rPr>
              <a:t> with another. Prior to the discovery of </a:t>
            </a:r>
            <a:r>
              <a:rPr lang="en-US" sz="2400" dirty="0" smtClean="0">
                <a:solidFill>
                  <a:schemeClr val="tx1">
                    <a:lumMod val="95000"/>
                  </a:schemeClr>
                </a:solidFill>
                <a:hlinkClick r:id="rId8" tooltip="Radiometric dating"/>
              </a:rPr>
              <a:t>radiometric dating</a:t>
            </a:r>
            <a:r>
              <a:rPr lang="en-US" sz="2400" dirty="0" smtClean="0">
                <a:solidFill>
                  <a:schemeClr val="tx1">
                    <a:lumMod val="95000"/>
                  </a:schemeClr>
                </a:solidFill>
              </a:rPr>
              <a:t> in the early 20th century, which provided a means of </a:t>
            </a:r>
            <a:r>
              <a:rPr lang="en-US" sz="2400" dirty="0" smtClean="0">
                <a:solidFill>
                  <a:schemeClr val="tx1">
                    <a:lumMod val="95000"/>
                  </a:schemeClr>
                </a:solidFill>
                <a:hlinkClick r:id="rId9" tooltip="Absolute dating"/>
              </a:rPr>
              <a:t>absolute dating</a:t>
            </a:r>
            <a:r>
              <a:rPr lang="en-US" sz="2400" dirty="0" smtClean="0">
                <a:solidFill>
                  <a:schemeClr val="tx1">
                    <a:lumMod val="95000"/>
                  </a:schemeClr>
                </a:solidFill>
              </a:rPr>
              <a:t>, </a:t>
            </a:r>
            <a:r>
              <a:rPr lang="en-US" sz="2400" dirty="0" smtClean="0">
                <a:solidFill>
                  <a:schemeClr val="tx1">
                    <a:lumMod val="95000"/>
                  </a:schemeClr>
                </a:solidFill>
                <a:hlinkClick r:id="rId10" tooltip="Archaeologists"/>
              </a:rPr>
              <a:t>archaeologists</a:t>
            </a:r>
            <a:r>
              <a:rPr lang="en-US" sz="2400" dirty="0" smtClean="0">
                <a:solidFill>
                  <a:schemeClr val="tx1">
                    <a:lumMod val="95000"/>
                  </a:schemeClr>
                </a:solidFill>
              </a:rPr>
              <a:t> and </a:t>
            </a:r>
            <a:r>
              <a:rPr lang="en-US" sz="2400" dirty="0" smtClean="0">
                <a:solidFill>
                  <a:schemeClr val="tx1">
                    <a:lumMod val="95000"/>
                  </a:schemeClr>
                </a:solidFill>
                <a:hlinkClick r:id="rId11" tooltip="Geologist"/>
              </a:rPr>
              <a:t>geologists</a:t>
            </a:r>
            <a:r>
              <a:rPr lang="en-US" sz="2400" dirty="0" smtClean="0">
                <a:solidFill>
                  <a:schemeClr val="tx1">
                    <a:lumMod val="95000"/>
                  </a:schemeClr>
                </a:solidFill>
              </a:rPr>
              <a:t> used relative dating to </a:t>
            </a:r>
            <a:r>
              <a:rPr lang="en-US" sz="2400" dirty="0" smtClean="0">
                <a:solidFill>
                  <a:schemeClr val="tx1">
                    <a:lumMod val="95000"/>
                  </a:schemeClr>
                </a:solidFill>
                <a:hlinkClick r:id="rId12" tooltip="Chronological dating"/>
              </a:rPr>
              <a:t>determine ages</a:t>
            </a:r>
            <a:r>
              <a:rPr lang="en-US" sz="2400" dirty="0" smtClean="0">
                <a:solidFill>
                  <a:schemeClr val="tx1">
                    <a:lumMod val="95000"/>
                  </a:schemeClr>
                </a:solidFill>
              </a:rPr>
              <a:t> of materials. Though relative dating can only determine the </a:t>
            </a:r>
            <a:r>
              <a:rPr lang="en-US" sz="2400" i="1" dirty="0" smtClean="0">
                <a:solidFill>
                  <a:schemeClr val="tx1">
                    <a:lumMod val="95000"/>
                  </a:schemeClr>
                </a:solidFill>
              </a:rPr>
              <a:t>sequential order</a:t>
            </a:r>
            <a:r>
              <a:rPr lang="en-US" sz="2400" dirty="0" smtClean="0">
                <a:solidFill>
                  <a:schemeClr val="tx1">
                    <a:lumMod val="95000"/>
                  </a:schemeClr>
                </a:solidFill>
              </a:rPr>
              <a:t> in which a series of events occurred, not </a:t>
            </a:r>
            <a:r>
              <a:rPr lang="en-US" sz="2400" i="1" dirty="0" smtClean="0">
                <a:solidFill>
                  <a:schemeClr val="tx1">
                    <a:lumMod val="95000"/>
                  </a:schemeClr>
                </a:solidFill>
              </a:rPr>
              <a:t>when</a:t>
            </a:r>
            <a:r>
              <a:rPr lang="en-US" sz="2400" dirty="0" smtClean="0">
                <a:solidFill>
                  <a:schemeClr val="tx1">
                    <a:lumMod val="95000"/>
                  </a:schemeClr>
                </a:solidFill>
              </a:rPr>
              <a:t> they occurred, it remains a useful technique. Relative dating by </a:t>
            </a:r>
            <a:r>
              <a:rPr lang="en-US" sz="2400" dirty="0" smtClean="0">
                <a:solidFill>
                  <a:schemeClr val="tx1">
                    <a:lumMod val="95000"/>
                  </a:schemeClr>
                </a:solidFill>
                <a:hlinkClick r:id="rId13" tooltip="Biostratigraphy"/>
              </a:rPr>
              <a:t>biostratigraphy</a:t>
            </a:r>
            <a:r>
              <a:rPr lang="en-US" sz="2400" dirty="0" smtClean="0">
                <a:solidFill>
                  <a:schemeClr val="tx1">
                    <a:lumMod val="95000"/>
                  </a:schemeClr>
                </a:solidFill>
              </a:rPr>
              <a:t> is the preferred method in </a:t>
            </a:r>
            <a:r>
              <a:rPr lang="en-US" sz="2400" dirty="0" smtClean="0">
                <a:solidFill>
                  <a:schemeClr val="tx1">
                    <a:lumMod val="95000"/>
                  </a:schemeClr>
                </a:solidFill>
                <a:hlinkClick r:id="rId14" tooltip="Paleontology"/>
              </a:rPr>
              <a:t>paleontology</a:t>
            </a:r>
            <a:r>
              <a:rPr lang="en-US" sz="2400" dirty="0" smtClean="0">
                <a:solidFill>
                  <a:schemeClr val="tx1">
                    <a:lumMod val="95000"/>
                  </a:schemeClr>
                </a:solidFill>
              </a:rPr>
              <a:t> and is, in some respects, more accurate.</a:t>
            </a:r>
            <a:r>
              <a:rPr lang="en-US" sz="2400" baseline="30000" dirty="0" smtClean="0">
                <a:solidFill>
                  <a:schemeClr val="tx1">
                    <a:lumMod val="95000"/>
                  </a:schemeClr>
                </a:solidFill>
                <a:hlinkClick r:id="rId15"/>
              </a:rPr>
              <a:t>[1]</a:t>
            </a:r>
            <a:r>
              <a:rPr lang="en-US" sz="2400" dirty="0" smtClean="0">
                <a:solidFill>
                  <a:schemeClr val="tx1">
                    <a:lumMod val="95000"/>
                  </a:schemeClr>
                </a:solidFill>
              </a:rPr>
              <a:t> The </a:t>
            </a:r>
            <a:r>
              <a:rPr lang="en-US" sz="2400" dirty="0" smtClean="0">
                <a:solidFill>
                  <a:schemeClr val="tx1">
                    <a:lumMod val="95000"/>
                  </a:schemeClr>
                </a:solidFill>
                <a:hlinkClick r:id="rId16" tooltip="Law of Superposition"/>
              </a:rPr>
              <a:t>Law of Superposition</a:t>
            </a:r>
            <a:r>
              <a:rPr lang="en-US" sz="2400" dirty="0" smtClean="0">
                <a:solidFill>
                  <a:schemeClr val="tx1">
                    <a:lumMod val="95000"/>
                  </a:schemeClr>
                </a:solidFill>
              </a:rPr>
              <a:t>, which states that older layers will be deeper in a site than more recent layers, was the summary outcome of 'relative dating' as observed in geology from the 17th century to the early 20th century.</a:t>
            </a:r>
            <a:endParaRPr lang="ar-IQ" sz="2400" dirty="0">
              <a:solidFill>
                <a:schemeClr val="tx1">
                  <a:lumMod val="95000"/>
                </a:schemeClr>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94692"/>
            <a:ext cx="9144000" cy="6278642"/>
          </a:xfrm>
          <a:prstGeom prst="rect">
            <a:avLst/>
          </a:prstGeom>
        </p:spPr>
        <p:txBody>
          <a:bodyPr wrap="square">
            <a:spAutoFit/>
          </a:bodyPr>
          <a:lstStyle/>
          <a:p>
            <a:pPr algn="l"/>
            <a:r>
              <a:rPr lang="en-US" sz="2400" b="1" dirty="0" smtClean="0">
                <a:solidFill>
                  <a:srgbClr val="FFFF00"/>
                </a:solidFill>
                <a:latin typeface="Times New Roman" pitchFamily="18" charset="0"/>
                <a:cs typeface="Times New Roman" pitchFamily="18" charset="0"/>
              </a:rPr>
              <a:t>Geology </a:t>
            </a:r>
          </a:p>
          <a:p>
            <a:pPr algn="l"/>
            <a:r>
              <a:rPr lang="en-US" sz="2400" b="1" dirty="0" smtClean="0">
                <a:solidFill>
                  <a:srgbClr val="FFFF00"/>
                </a:solidFill>
                <a:latin typeface="Times New Roman" pitchFamily="18" charset="0"/>
                <a:cs typeface="Times New Roman" pitchFamily="18" charset="0"/>
              </a:rPr>
              <a:t>The regular order of occurrence of fossils in rock layers was discovered around 1800 by </a:t>
            </a:r>
            <a:r>
              <a:rPr lang="en-US" sz="2400" b="1" dirty="0" smtClean="0">
                <a:solidFill>
                  <a:srgbClr val="FFFF00"/>
                </a:solidFill>
                <a:latin typeface="Times New Roman" pitchFamily="18" charset="0"/>
                <a:cs typeface="Times New Roman" pitchFamily="18" charset="0"/>
                <a:hlinkClick r:id="rId2" tooltip="William Smith (geologist)"/>
              </a:rPr>
              <a:t>William Smith</a:t>
            </a:r>
            <a:r>
              <a:rPr lang="en-US" sz="2400" b="1" dirty="0" smtClean="0">
                <a:solidFill>
                  <a:srgbClr val="FFFF00"/>
                </a:solidFill>
                <a:latin typeface="Times New Roman" pitchFamily="18" charset="0"/>
                <a:cs typeface="Times New Roman" pitchFamily="18" charset="0"/>
              </a:rPr>
              <a:t>. While digging the </a:t>
            </a:r>
            <a:r>
              <a:rPr lang="en-US" sz="2400" b="1" dirty="0" smtClean="0">
                <a:solidFill>
                  <a:srgbClr val="FFFF00"/>
                </a:solidFill>
                <a:latin typeface="Times New Roman" pitchFamily="18" charset="0"/>
                <a:cs typeface="Times New Roman" pitchFamily="18" charset="0"/>
                <a:hlinkClick r:id="rId3" tooltip="Somerset Coal Canal"/>
              </a:rPr>
              <a:t>Somerset Coal Canal</a:t>
            </a:r>
            <a:r>
              <a:rPr lang="en-US" sz="2400" b="1" dirty="0" smtClean="0">
                <a:solidFill>
                  <a:srgbClr val="FFFF00"/>
                </a:solidFill>
                <a:latin typeface="Times New Roman" pitchFamily="18" charset="0"/>
                <a:cs typeface="Times New Roman" pitchFamily="18" charset="0"/>
              </a:rPr>
              <a:t> in southwest England, he found that fossils were always in the same order in the rock layers. As he continued his job as a </a:t>
            </a:r>
            <a:r>
              <a:rPr lang="en-US" sz="2400" b="1" dirty="0" smtClean="0">
                <a:solidFill>
                  <a:srgbClr val="FFFF00"/>
                </a:solidFill>
                <a:latin typeface="Times New Roman" pitchFamily="18" charset="0"/>
                <a:cs typeface="Times New Roman" pitchFamily="18" charset="0"/>
                <a:hlinkClick r:id="rId4" tooltip="Surveying"/>
              </a:rPr>
              <a:t>surveyor</a:t>
            </a:r>
            <a:r>
              <a:rPr lang="en-US" sz="2400" b="1" dirty="0" smtClean="0">
                <a:solidFill>
                  <a:srgbClr val="FFFF00"/>
                </a:solidFill>
                <a:latin typeface="Times New Roman" pitchFamily="18" charset="0"/>
                <a:cs typeface="Times New Roman" pitchFamily="18" charset="0"/>
              </a:rPr>
              <a:t>, he found the same patterns across England. He also found that certain animals were in only certain layers and that they were in the same layers all across England. Due to that discovery, Smith was able to recognize the order that the rocks were formed. Sixteen years after his discovery, he published a </a:t>
            </a:r>
            <a:r>
              <a:rPr lang="en-US" sz="2400" b="1" dirty="0" smtClean="0">
                <a:solidFill>
                  <a:srgbClr val="FFFF00"/>
                </a:solidFill>
                <a:latin typeface="Times New Roman" pitchFamily="18" charset="0"/>
                <a:cs typeface="Times New Roman" pitchFamily="18" charset="0"/>
                <a:hlinkClick r:id="rId5" tooltip="Geological map"/>
              </a:rPr>
              <a:t>geological map</a:t>
            </a:r>
            <a:r>
              <a:rPr lang="en-US" sz="2400" b="1" dirty="0" smtClean="0">
                <a:solidFill>
                  <a:srgbClr val="FFFF00"/>
                </a:solidFill>
                <a:latin typeface="Times New Roman" pitchFamily="18" charset="0"/>
                <a:cs typeface="Times New Roman" pitchFamily="18" charset="0"/>
              </a:rPr>
              <a:t> of England showing the rocks of different </a:t>
            </a:r>
            <a:r>
              <a:rPr lang="en-US" sz="2400" b="1" dirty="0" smtClean="0">
                <a:solidFill>
                  <a:srgbClr val="FFFF00"/>
                </a:solidFill>
                <a:latin typeface="Times New Roman" pitchFamily="18" charset="0"/>
                <a:cs typeface="Times New Roman" pitchFamily="18" charset="0"/>
                <a:hlinkClick r:id="rId6" tooltip="Geologic time"/>
              </a:rPr>
              <a:t>geologic time</a:t>
            </a:r>
            <a:r>
              <a:rPr lang="en-US" sz="2400" b="1" dirty="0" smtClean="0">
                <a:solidFill>
                  <a:srgbClr val="FFFF00"/>
                </a:solidFill>
                <a:latin typeface="Times New Roman" pitchFamily="18" charset="0"/>
                <a:cs typeface="Times New Roman" pitchFamily="18" charset="0"/>
              </a:rPr>
              <a:t> eras.</a:t>
            </a:r>
          </a:p>
          <a:p>
            <a:pPr algn="l"/>
            <a:r>
              <a:rPr lang="en-US" sz="2400" b="1" dirty="0" smtClean="0">
                <a:solidFill>
                  <a:srgbClr val="FFFF00"/>
                </a:solidFill>
                <a:latin typeface="Times New Roman" pitchFamily="18" charset="0"/>
                <a:cs typeface="Times New Roman" pitchFamily="18" charset="0"/>
              </a:rPr>
              <a:t>Principles of relative dating[</a:t>
            </a:r>
            <a:r>
              <a:rPr lang="en-US" sz="2400" b="1" dirty="0" smtClean="0">
                <a:solidFill>
                  <a:srgbClr val="FFFF00"/>
                </a:solidFill>
                <a:latin typeface="Times New Roman" pitchFamily="18" charset="0"/>
                <a:cs typeface="Times New Roman" pitchFamily="18" charset="0"/>
                <a:hlinkClick r:id="rId7" tooltip="Edit section: Principles of relative dating"/>
              </a:rPr>
              <a:t>edit</a:t>
            </a:r>
            <a:r>
              <a:rPr lang="en-US" sz="2400" b="1" dirty="0" smtClean="0">
                <a:solidFill>
                  <a:srgbClr val="FFFF00"/>
                </a:solidFill>
                <a:latin typeface="Times New Roman" pitchFamily="18" charset="0"/>
                <a:cs typeface="Times New Roman" pitchFamily="18" charset="0"/>
              </a:rPr>
              <a:t>]</a:t>
            </a:r>
          </a:p>
          <a:p>
            <a:pPr algn="l"/>
            <a:r>
              <a:rPr lang="en-US" sz="2400" b="1" dirty="0" smtClean="0">
                <a:solidFill>
                  <a:srgbClr val="FFFF00"/>
                </a:solidFill>
                <a:latin typeface="Times New Roman" pitchFamily="18" charset="0"/>
                <a:cs typeface="Times New Roman" pitchFamily="18" charset="0"/>
              </a:rPr>
              <a:t>Methods for relative dating were developed when geology first emerged as a </a:t>
            </a:r>
            <a:r>
              <a:rPr lang="en-US" sz="2400" b="1" dirty="0" smtClean="0">
                <a:solidFill>
                  <a:srgbClr val="FFFF00"/>
                </a:solidFill>
                <a:latin typeface="Times New Roman" pitchFamily="18" charset="0"/>
                <a:cs typeface="Times New Roman" pitchFamily="18" charset="0"/>
                <a:hlinkClick r:id="rId8" tooltip="Natural science"/>
              </a:rPr>
              <a:t>natural science</a:t>
            </a:r>
            <a:r>
              <a:rPr lang="en-US" sz="2400" b="1" dirty="0" smtClean="0">
                <a:solidFill>
                  <a:srgbClr val="FFFF00"/>
                </a:solidFill>
                <a:latin typeface="Times New Roman" pitchFamily="18" charset="0"/>
                <a:cs typeface="Times New Roman" pitchFamily="18" charset="0"/>
              </a:rPr>
              <a:t> in the 18th century. Geologists still use the following principles today as a means to provide information about geologic history and the timing of geologic events.</a:t>
            </a:r>
          </a:p>
          <a:p>
            <a:pPr algn="l"/>
            <a:r>
              <a:rPr lang="en-US" dirty="0" smtClean="0"/>
              <a:t>.</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847"/>
            <a:ext cx="9144000" cy="6370975"/>
          </a:xfrm>
          <a:prstGeom prst="rect">
            <a:avLst/>
          </a:prstGeom>
        </p:spPr>
        <p:txBody>
          <a:bodyPr wrap="square">
            <a:spAutoFit/>
          </a:bodyPr>
          <a:lstStyle/>
          <a:p>
            <a:pPr algn="l"/>
            <a:r>
              <a:rPr lang="en-US" sz="2400" b="1" dirty="0" smtClean="0"/>
              <a:t>Inclusions and components</a:t>
            </a:r>
            <a:r>
              <a:rPr lang="en-US" sz="2400" dirty="0" smtClean="0"/>
              <a:t>[ ]</a:t>
            </a:r>
            <a:endParaRPr lang="en-US" sz="2400" b="1" dirty="0" smtClean="0">
              <a:solidFill>
                <a:schemeClr val="bg1"/>
              </a:solidFill>
              <a:latin typeface="Times New Roman" pitchFamily="18" charset="0"/>
              <a:cs typeface="Times New Roman" pitchFamily="18" charset="0"/>
            </a:endParaRPr>
          </a:p>
          <a:p>
            <a:pPr algn="l"/>
            <a:r>
              <a:rPr lang="en-US" sz="2400" dirty="0" smtClean="0">
                <a:solidFill>
                  <a:srgbClr val="FFFF00"/>
                </a:solidFill>
                <a:latin typeface="Times New Roman" pitchFamily="18" charset="0"/>
                <a:cs typeface="Times New Roman" pitchFamily="18" charset="0"/>
              </a:rPr>
              <a:t>The </a:t>
            </a:r>
            <a:r>
              <a:rPr lang="en-US" sz="2400" i="1" dirty="0" smtClean="0">
                <a:solidFill>
                  <a:srgbClr val="FFFF00"/>
                </a:solidFill>
                <a:latin typeface="Times New Roman" pitchFamily="18" charset="0"/>
                <a:cs typeface="Times New Roman" pitchFamily="18" charset="0"/>
                <a:hlinkClick r:id="rId2" tooltip="Principle of inclusions and components"/>
              </a:rPr>
              <a:t>principle of inclusions and components</a:t>
            </a:r>
            <a:r>
              <a:rPr lang="en-US" sz="2400" dirty="0" smtClean="0">
                <a:solidFill>
                  <a:srgbClr val="FFFF00"/>
                </a:solidFill>
                <a:latin typeface="Times New Roman" pitchFamily="18" charset="0"/>
                <a:cs typeface="Times New Roman" pitchFamily="18" charset="0"/>
              </a:rPr>
              <a:t> states that, with sedimentary rocks, if inclusions (or </a:t>
            </a:r>
            <a:r>
              <a:rPr lang="en-US" sz="2400" dirty="0" smtClean="0">
                <a:solidFill>
                  <a:srgbClr val="FFFF00"/>
                </a:solidFill>
                <a:latin typeface="Times New Roman" pitchFamily="18" charset="0"/>
                <a:cs typeface="Times New Roman" pitchFamily="18" charset="0"/>
                <a:hlinkClick r:id="rId3" tooltip="Clastic rocks"/>
              </a:rPr>
              <a:t>clasts</a:t>
            </a:r>
            <a:r>
              <a:rPr lang="en-US" sz="2400" dirty="0" smtClean="0">
                <a:solidFill>
                  <a:srgbClr val="FFFF00"/>
                </a:solidFill>
                <a:latin typeface="Times New Roman" pitchFamily="18" charset="0"/>
                <a:cs typeface="Times New Roman" pitchFamily="18" charset="0"/>
              </a:rPr>
              <a:t> constituent fragment of clastic rocks) are found in a formation, then the inclusions must be older than the formation that contains them. For example, in sedimentary rocks, it is common for gravel from an older formation to be ripped up and included in a newer layer. A similar situation with igneous rocks occurs when </a:t>
            </a:r>
            <a:r>
              <a:rPr lang="en-US" sz="2400" dirty="0" smtClean="0">
                <a:solidFill>
                  <a:srgbClr val="FFFF00"/>
                </a:solidFill>
                <a:latin typeface="Times New Roman" pitchFamily="18" charset="0"/>
                <a:cs typeface="Times New Roman" pitchFamily="18" charset="0"/>
                <a:hlinkClick r:id="rId4" tooltip="Xenolith"/>
              </a:rPr>
              <a:t>xenoliths</a:t>
            </a:r>
            <a:r>
              <a:rPr lang="en-US" sz="2400" dirty="0" smtClean="0">
                <a:solidFill>
                  <a:srgbClr val="FFFF00"/>
                </a:solidFill>
                <a:latin typeface="Times New Roman" pitchFamily="18" charset="0"/>
                <a:cs typeface="Times New Roman" pitchFamily="18" charset="0"/>
              </a:rPr>
              <a:t> are found. These foreign bodies are picked up as </a:t>
            </a:r>
            <a:r>
              <a:rPr lang="en-US" sz="2400" dirty="0" smtClean="0">
                <a:solidFill>
                  <a:srgbClr val="FFFF00"/>
                </a:solidFill>
                <a:latin typeface="Times New Roman" pitchFamily="18" charset="0"/>
                <a:cs typeface="Times New Roman" pitchFamily="18" charset="0"/>
                <a:hlinkClick r:id="rId5" tooltip="Magma"/>
              </a:rPr>
              <a:t>magma</a:t>
            </a:r>
            <a:r>
              <a:rPr lang="en-US" sz="2400" dirty="0" smtClean="0">
                <a:solidFill>
                  <a:srgbClr val="FFFF00"/>
                </a:solidFill>
                <a:latin typeface="Times New Roman" pitchFamily="18" charset="0"/>
                <a:cs typeface="Times New Roman" pitchFamily="18" charset="0"/>
              </a:rPr>
              <a:t> or lava flows, and are incorporated, later to cool in the matrix. As a result, xenoliths are older than the rock which contains them.</a:t>
            </a:r>
          </a:p>
          <a:p>
            <a:pPr algn="l"/>
            <a:r>
              <a:rPr lang="en-US" sz="2400" b="1" dirty="0" smtClean="0">
                <a:solidFill>
                  <a:srgbClr val="FFFF00"/>
                </a:solidFill>
                <a:latin typeface="Times New Roman" pitchFamily="18" charset="0"/>
                <a:cs typeface="Times New Roman" pitchFamily="18" charset="0"/>
              </a:rPr>
              <a:t>Original horizontality</a:t>
            </a:r>
            <a:r>
              <a:rPr lang="en-US" sz="2400" dirty="0" smtClean="0">
                <a:solidFill>
                  <a:srgbClr val="FFFF00"/>
                </a:solidFill>
                <a:latin typeface="Times New Roman" pitchFamily="18" charset="0"/>
                <a:cs typeface="Times New Roman" pitchFamily="18" charset="0"/>
              </a:rPr>
              <a:t>[</a:t>
            </a:r>
            <a:r>
              <a:rPr lang="en-US" sz="2400" dirty="0" smtClean="0">
                <a:solidFill>
                  <a:srgbClr val="FFFF00"/>
                </a:solidFill>
                <a:latin typeface="Times New Roman" pitchFamily="18" charset="0"/>
                <a:cs typeface="Times New Roman" pitchFamily="18" charset="0"/>
                <a:hlinkClick r:id="rId6" tooltip="Edit section: Original horizontality"/>
              </a:rPr>
              <a:t>edit</a:t>
            </a:r>
            <a:r>
              <a:rPr lang="en-US" sz="2400" dirty="0" smtClean="0">
                <a:solidFill>
                  <a:srgbClr val="FFFF00"/>
                </a:solidFill>
                <a:latin typeface="Times New Roman" pitchFamily="18" charset="0"/>
                <a:cs typeface="Times New Roman" pitchFamily="18" charset="0"/>
              </a:rPr>
              <a:t>]</a:t>
            </a:r>
            <a:endParaRPr lang="en-US" sz="2400" b="1" dirty="0" smtClean="0">
              <a:solidFill>
                <a:srgbClr val="FFFF00"/>
              </a:solidFill>
              <a:latin typeface="Times New Roman" pitchFamily="18" charset="0"/>
              <a:cs typeface="Times New Roman" pitchFamily="18" charset="0"/>
            </a:endParaRPr>
          </a:p>
          <a:p>
            <a:pPr algn="l"/>
            <a:r>
              <a:rPr lang="en-US" sz="2400" dirty="0" smtClean="0">
                <a:solidFill>
                  <a:srgbClr val="FFFF00"/>
                </a:solidFill>
                <a:latin typeface="Times New Roman" pitchFamily="18" charset="0"/>
                <a:cs typeface="Times New Roman" pitchFamily="18" charset="0"/>
              </a:rPr>
              <a:t>The </a:t>
            </a:r>
            <a:r>
              <a:rPr lang="en-US" sz="2400" i="1" dirty="0" smtClean="0">
                <a:solidFill>
                  <a:srgbClr val="FFFF00"/>
                </a:solidFill>
                <a:latin typeface="Times New Roman" pitchFamily="18" charset="0"/>
                <a:cs typeface="Times New Roman" pitchFamily="18" charset="0"/>
                <a:hlinkClick r:id="rId7" tooltip="Principle of original horizontality"/>
              </a:rPr>
              <a:t>principle of original horizontality</a:t>
            </a:r>
            <a:r>
              <a:rPr lang="en-US" sz="2400" dirty="0" smtClean="0">
                <a:solidFill>
                  <a:srgbClr val="FFFF00"/>
                </a:solidFill>
                <a:latin typeface="Times New Roman" pitchFamily="18" charset="0"/>
                <a:cs typeface="Times New Roman" pitchFamily="18" charset="0"/>
              </a:rPr>
              <a:t> states that the deposition of sediments occurs as essentially horizontal beds. Observation of modern marine and non-marine sediments in a wide variety of environments supports this generalization (although </a:t>
            </a:r>
            <a:r>
              <a:rPr lang="en-US" sz="2400" dirty="0" smtClean="0">
                <a:solidFill>
                  <a:srgbClr val="FFFF00"/>
                </a:solidFill>
                <a:latin typeface="Times New Roman" pitchFamily="18" charset="0"/>
                <a:cs typeface="Times New Roman" pitchFamily="18" charset="0"/>
                <a:hlinkClick r:id="rId8" tooltip="Cross-bedding"/>
              </a:rPr>
              <a:t>cross-bedding</a:t>
            </a:r>
            <a:r>
              <a:rPr lang="en-US" sz="2400" dirty="0" smtClean="0">
                <a:solidFill>
                  <a:srgbClr val="FFFF00"/>
                </a:solidFill>
                <a:latin typeface="Times New Roman" pitchFamily="18" charset="0"/>
                <a:cs typeface="Times New Roman" pitchFamily="18" charset="0"/>
              </a:rPr>
              <a:t> is inclined, the overall orientation of cross-bedded units is horizontal).</a:t>
            </a:r>
            <a:r>
              <a:rPr lang="en-US" sz="2400" baseline="30000" dirty="0" smtClean="0">
                <a:solidFill>
                  <a:srgbClr val="FFFF00"/>
                </a:solidFill>
                <a:latin typeface="Times New Roman" pitchFamily="18" charset="0"/>
                <a:cs typeface="Times New Roman" pitchFamily="18" charset="0"/>
                <a:hlinkClick r:id="rId9"/>
              </a:rPr>
              <a:t>[4]</a:t>
            </a:r>
            <a:endParaRPr lang="en-US" sz="2400" dirty="0" smtClean="0">
              <a:solidFill>
                <a:srgbClr val="FFFF00"/>
              </a:solidFill>
              <a:latin typeface="Times New Roman" pitchFamily="18" charset="0"/>
              <a:cs typeface="Times New Roman" pitchFamily="18" charset="0"/>
            </a:endParaRPr>
          </a:p>
          <a:p>
            <a:pPr algn="l"/>
            <a:r>
              <a:rPr lang="ar-IQ" sz="2400" b="1" dirty="0" smtClean="0">
                <a:solidFill>
                  <a:schemeClr val="bg1"/>
                </a:solidFill>
              </a:rPr>
              <a:t> </a:t>
            </a:r>
            <a:endParaRPr lang="en-US" sz="2400" b="1" dirty="0">
              <a:solidFill>
                <a:schemeClr val="bg1"/>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641"/>
            <a:ext cx="9144000" cy="5755422"/>
          </a:xfrm>
          <a:prstGeom prst="rect">
            <a:avLst/>
          </a:prstGeom>
        </p:spPr>
        <p:txBody>
          <a:bodyPr wrap="square">
            <a:spAutoFit/>
          </a:bodyPr>
          <a:lstStyle/>
          <a:p>
            <a:pPr algn="l"/>
            <a:r>
              <a:rPr lang="en-US" sz="3200" b="1" dirty="0" smtClean="0">
                <a:solidFill>
                  <a:srgbClr val="FF0000"/>
                </a:solidFill>
              </a:rPr>
              <a:t>Superposition</a:t>
            </a:r>
            <a:r>
              <a:rPr lang="en-US" sz="2400" dirty="0" smtClean="0">
                <a:solidFill>
                  <a:schemeClr val="bg1"/>
                </a:solidFill>
              </a:rPr>
              <a:t> </a:t>
            </a:r>
            <a:endParaRPr lang="en-US" sz="3200" b="1" dirty="0" smtClean="0">
              <a:solidFill>
                <a:schemeClr val="bg1"/>
              </a:solidFill>
            </a:endParaRPr>
          </a:p>
          <a:p>
            <a:pPr algn="l"/>
            <a:r>
              <a:rPr lang="en-US" sz="2800" dirty="0" smtClean="0">
                <a:solidFill>
                  <a:srgbClr val="FFFF00"/>
                </a:solidFill>
                <a:latin typeface="Times New Roman" pitchFamily="18" charset="0"/>
                <a:cs typeface="Times New Roman" pitchFamily="18" charset="0"/>
              </a:rPr>
              <a:t>The </a:t>
            </a:r>
            <a:r>
              <a:rPr lang="en-US" sz="2800" i="1" dirty="0" smtClean="0">
                <a:solidFill>
                  <a:srgbClr val="FFFF00"/>
                </a:solidFill>
                <a:latin typeface="Times New Roman" pitchFamily="18" charset="0"/>
                <a:cs typeface="Times New Roman" pitchFamily="18" charset="0"/>
                <a:hlinkClick r:id="rId2" tooltip="Law of superposition"/>
              </a:rPr>
              <a:t>law of superposition</a:t>
            </a:r>
            <a:r>
              <a:rPr lang="en-US" sz="2800" dirty="0" smtClean="0">
                <a:solidFill>
                  <a:srgbClr val="FFFF00"/>
                </a:solidFill>
                <a:latin typeface="Times New Roman" pitchFamily="18" charset="0"/>
                <a:cs typeface="Times New Roman" pitchFamily="18" charset="0"/>
              </a:rPr>
              <a:t> states that a sedimentary rock layer in a tectonically undisturbed sequence is younger than the one beneath it and older than the one above it. This is because it is not possible for a younger layer to slip beneath a layer previously deposited. The only disturbance that the layers experience is bioturbation, in which animals and/or plants move things in the layers. however, this process is not enough to allow the layers to change their positions. This principle allows sedimentary layers to be viewed as a form of vertical time line, a partial or complete record of the time elapsed from deposition of the lowest layer to deposition of the highest bed</a:t>
            </a:r>
            <a:r>
              <a:rPr lang="en-US" sz="2800" dirty="0" smtClean="0">
                <a:solidFill>
                  <a:schemeClr val="bg1"/>
                </a:solidFill>
              </a:rPr>
              <a:t>.</a:t>
            </a:r>
            <a:r>
              <a:rPr lang="en-US" sz="2800" baseline="30000" dirty="0" smtClean="0">
                <a:solidFill>
                  <a:schemeClr val="bg1"/>
                </a:solidFill>
                <a:hlinkClick r:id="rId3"/>
              </a:rPr>
              <a:t>[4</a:t>
            </a:r>
            <a:r>
              <a:rPr lang="en-US" baseline="30000" dirty="0" smtClean="0">
                <a:hlinkClick r:id="rId3"/>
              </a:rPr>
              <a:t>]</a:t>
            </a: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upload.wikimedia.org/wikipedia/commons/thumb/4/4f/IsfjordenSuperposition.jpg/800px-IsfjordenSuperposition.jpg"/>
          <p:cNvPicPr>
            <a:picLocks noChangeAspect="1" noChangeArrowheads="1"/>
          </p:cNvPicPr>
          <p:nvPr/>
        </p:nvPicPr>
        <p:blipFill>
          <a:blip r:embed="rId2" cstate="print"/>
          <a:srcRect/>
          <a:stretch>
            <a:fillRect/>
          </a:stretch>
        </p:blipFill>
        <p:spPr bwMode="auto">
          <a:xfrm>
            <a:off x="899592" y="188640"/>
            <a:ext cx="7150438" cy="4580865"/>
          </a:xfrm>
          <a:prstGeom prst="rect">
            <a:avLst/>
          </a:prstGeom>
          <a:noFill/>
        </p:spPr>
      </p:pic>
      <p:sp>
        <p:nvSpPr>
          <p:cNvPr id="3" name="Rectangle 2"/>
          <p:cNvSpPr/>
          <p:nvPr/>
        </p:nvSpPr>
        <p:spPr>
          <a:xfrm>
            <a:off x="0" y="5380672"/>
            <a:ext cx="8748464" cy="1200329"/>
          </a:xfrm>
          <a:prstGeom prst="rect">
            <a:avLst/>
          </a:prstGeom>
        </p:spPr>
        <p:txBody>
          <a:bodyPr wrap="square">
            <a:spAutoFit/>
          </a:bodyPr>
          <a:lstStyle/>
          <a:p>
            <a:pPr algn="l"/>
            <a:r>
              <a:rPr lang="en-US" sz="2400" dirty="0" smtClean="0"/>
              <a:t>Layer upon layer of rocks on north shore of </a:t>
            </a:r>
            <a:r>
              <a:rPr lang="en-US" sz="2400" dirty="0" err="1" smtClean="0">
                <a:hlinkClick r:id="rId3" tooltip="Isfjord (Svalbard)"/>
              </a:rPr>
              <a:t>Isfjord</a:t>
            </a:r>
            <a:r>
              <a:rPr lang="en-US" sz="2400" dirty="0" smtClean="0"/>
              <a:t>, </a:t>
            </a:r>
            <a:r>
              <a:rPr lang="en-US" sz="2400" dirty="0" smtClean="0">
                <a:hlinkClick r:id="rId4" tooltip="Svalbard"/>
              </a:rPr>
              <a:t>Svalbard</a:t>
            </a:r>
            <a:r>
              <a:rPr lang="en-US" sz="2400" dirty="0" smtClean="0"/>
              <a:t>, </a:t>
            </a:r>
            <a:r>
              <a:rPr lang="en-US" sz="2400" dirty="0" smtClean="0">
                <a:hlinkClick r:id="rId5" tooltip="Norway"/>
              </a:rPr>
              <a:t>Norway</a:t>
            </a:r>
            <a:r>
              <a:rPr lang="en-US" sz="2400" dirty="0" smtClean="0"/>
              <a:t>. Since there is no overturning, the rock at the bottom is older than the rock on the top by the Law of Superposition.</a:t>
            </a:r>
            <a:endParaRPr lang="ar-IQ" sz="24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60648"/>
            <a:ext cx="9144000" cy="5970865"/>
          </a:xfrm>
          <a:prstGeom prst="rect">
            <a:avLst/>
          </a:prstGeom>
        </p:spPr>
        <p:txBody>
          <a:bodyPr wrap="square">
            <a:spAutoFit/>
          </a:bodyPr>
          <a:lstStyle/>
          <a:p>
            <a:pPr algn="l"/>
            <a:r>
              <a:rPr lang="en-US" b="1" dirty="0" smtClean="0"/>
              <a:t>Faunal succession</a:t>
            </a:r>
            <a:r>
              <a:rPr lang="en-US" dirty="0" smtClean="0"/>
              <a:t>[</a:t>
            </a:r>
            <a:r>
              <a:rPr lang="en-US" dirty="0" smtClean="0">
                <a:hlinkClick r:id="rId2" tooltip="Edit section: Faunal succession"/>
              </a:rPr>
              <a:t>edit</a:t>
            </a:r>
            <a:r>
              <a:rPr lang="en-US" dirty="0" smtClean="0"/>
              <a:t>]</a:t>
            </a:r>
            <a:endParaRPr lang="en-US" sz="2800" b="1" dirty="0" smtClean="0">
              <a:solidFill>
                <a:schemeClr val="bg1"/>
              </a:solidFill>
            </a:endParaRPr>
          </a:p>
          <a:p>
            <a:pPr algn="l"/>
            <a:r>
              <a:rPr lang="en-US" sz="2800" dirty="0" smtClean="0">
                <a:solidFill>
                  <a:schemeClr val="tx2">
                    <a:lumMod val="90000"/>
                  </a:schemeClr>
                </a:solidFill>
                <a:latin typeface="Times New Roman" pitchFamily="18" charset="0"/>
                <a:cs typeface="Times New Roman" pitchFamily="18" charset="0"/>
              </a:rPr>
              <a:t>The </a:t>
            </a:r>
            <a:r>
              <a:rPr lang="en-US" sz="2800" i="1" dirty="0" smtClean="0">
                <a:solidFill>
                  <a:schemeClr val="tx2">
                    <a:lumMod val="90000"/>
                  </a:schemeClr>
                </a:solidFill>
                <a:latin typeface="Times New Roman" pitchFamily="18" charset="0"/>
                <a:cs typeface="Times New Roman" pitchFamily="18" charset="0"/>
                <a:hlinkClick r:id="rId3" tooltip="Principle of faunal succession"/>
              </a:rPr>
              <a:t>principle of faunal succession</a:t>
            </a:r>
            <a:r>
              <a:rPr lang="en-US" sz="2800" dirty="0" smtClean="0">
                <a:solidFill>
                  <a:schemeClr val="tx2">
                    <a:lumMod val="90000"/>
                  </a:schemeClr>
                </a:solidFill>
                <a:latin typeface="Times New Roman" pitchFamily="18" charset="0"/>
                <a:cs typeface="Times New Roman" pitchFamily="18" charset="0"/>
              </a:rPr>
              <a:t> is based on the appearance of fossils in sedimentary rocks. As organisms exist at the same time period throughout the world, their presence or (sometimes) absence may be used to provide a relative age of the formations in which they are found. Based on principles laid out by William Smith almost a hundred years before the publication of </a:t>
            </a:r>
            <a:r>
              <a:rPr lang="en-US" sz="2800" dirty="0" smtClean="0">
                <a:solidFill>
                  <a:schemeClr val="tx2">
                    <a:lumMod val="90000"/>
                  </a:schemeClr>
                </a:solidFill>
                <a:latin typeface="Times New Roman" pitchFamily="18" charset="0"/>
                <a:cs typeface="Times New Roman" pitchFamily="18" charset="0"/>
                <a:hlinkClick r:id="rId4" tooltip="Charles Darwin"/>
              </a:rPr>
              <a:t>Charles Darwin</a:t>
            </a:r>
            <a:r>
              <a:rPr lang="en-US" sz="2800" dirty="0" smtClean="0">
                <a:solidFill>
                  <a:schemeClr val="tx2">
                    <a:lumMod val="90000"/>
                  </a:schemeClr>
                </a:solidFill>
                <a:latin typeface="Times New Roman" pitchFamily="18" charset="0"/>
                <a:cs typeface="Times New Roman" pitchFamily="18" charset="0"/>
              </a:rPr>
              <a:t>'s </a:t>
            </a:r>
            <a:r>
              <a:rPr lang="en-US" sz="2800" dirty="0" smtClean="0">
                <a:solidFill>
                  <a:schemeClr val="tx2">
                    <a:lumMod val="90000"/>
                  </a:schemeClr>
                </a:solidFill>
                <a:latin typeface="Times New Roman" pitchFamily="18" charset="0"/>
                <a:cs typeface="Times New Roman" pitchFamily="18" charset="0"/>
                <a:hlinkClick r:id="rId5" tooltip="Theory of evolution"/>
              </a:rPr>
              <a:t>theory of evolution</a:t>
            </a:r>
            <a:r>
              <a:rPr lang="en-US" sz="2800" dirty="0" smtClean="0">
                <a:solidFill>
                  <a:schemeClr val="tx2">
                    <a:lumMod val="90000"/>
                  </a:schemeClr>
                </a:solidFill>
                <a:latin typeface="Times New Roman" pitchFamily="18" charset="0"/>
                <a:cs typeface="Times New Roman" pitchFamily="18" charset="0"/>
              </a:rPr>
              <a:t>, the principles of succession were developed independently of evolutionary thought. The principle becomes quite complex, however, given the uncertainties of fossilization, the localization of fossil types due to lateral changes in habitat (</a:t>
            </a:r>
            <a:r>
              <a:rPr lang="en-US" sz="2800" dirty="0" smtClean="0">
                <a:solidFill>
                  <a:schemeClr val="tx2">
                    <a:lumMod val="90000"/>
                  </a:schemeClr>
                </a:solidFill>
                <a:latin typeface="Times New Roman" pitchFamily="18" charset="0"/>
                <a:cs typeface="Times New Roman" pitchFamily="18" charset="0"/>
                <a:hlinkClick r:id="rId6" tooltip="Facies"/>
              </a:rPr>
              <a:t>facies</a:t>
            </a:r>
            <a:r>
              <a:rPr lang="en-US" sz="2800" dirty="0" smtClean="0">
                <a:solidFill>
                  <a:schemeClr val="tx2">
                    <a:lumMod val="90000"/>
                  </a:schemeClr>
                </a:solidFill>
                <a:latin typeface="Times New Roman" pitchFamily="18" charset="0"/>
                <a:cs typeface="Times New Roman" pitchFamily="18" charset="0"/>
              </a:rPr>
              <a:t> change in sedimentary strata), and that not all fossils may be found globally at the same time</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strata"/>
          <p:cNvPicPr>
            <a:picLocks noChangeAspect="1" noChangeArrowheads="1"/>
          </p:cNvPicPr>
          <p:nvPr/>
        </p:nvPicPr>
        <p:blipFill>
          <a:blip r:embed="rId2" cstate="print"/>
          <a:srcRect/>
          <a:stretch>
            <a:fillRect/>
          </a:stretch>
        </p:blipFill>
        <p:spPr bwMode="auto">
          <a:xfrm>
            <a:off x="1619672" y="227273"/>
            <a:ext cx="6264696" cy="6630727"/>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s://upload.wikimedia.org/wikipedia/commons/thumb/e/e0/Principle_of_horizontal_continuity.svg/360px-Principle_of_horizontal_continuity.svg.png"/>
          <p:cNvPicPr>
            <a:picLocks noChangeAspect="1" noChangeArrowheads="1"/>
          </p:cNvPicPr>
          <p:nvPr/>
        </p:nvPicPr>
        <p:blipFill>
          <a:blip r:embed="rId2" cstate="print"/>
          <a:srcRect/>
          <a:stretch>
            <a:fillRect/>
          </a:stretch>
        </p:blipFill>
        <p:spPr bwMode="auto">
          <a:xfrm>
            <a:off x="0" y="2708920"/>
            <a:ext cx="9144000" cy="4149080"/>
          </a:xfrm>
          <a:prstGeom prst="rect">
            <a:avLst/>
          </a:prstGeom>
          <a:noFill/>
        </p:spPr>
      </p:pic>
      <p:sp>
        <p:nvSpPr>
          <p:cNvPr id="3" name="Rectangle 2"/>
          <p:cNvSpPr/>
          <p:nvPr/>
        </p:nvSpPr>
        <p:spPr>
          <a:xfrm>
            <a:off x="0" y="0"/>
            <a:ext cx="9144000" cy="2677656"/>
          </a:xfrm>
          <a:prstGeom prst="rect">
            <a:avLst/>
          </a:prstGeom>
        </p:spPr>
        <p:txBody>
          <a:bodyPr wrap="square">
            <a:spAutoFit/>
          </a:bodyPr>
          <a:lstStyle/>
          <a:p>
            <a:pPr algn="l"/>
            <a:r>
              <a:rPr lang="en-US" sz="2800" dirty="0" smtClean="0">
                <a:solidFill>
                  <a:schemeClr val="bg1"/>
                </a:solidFill>
              </a:rPr>
              <a:t>The </a:t>
            </a:r>
            <a:r>
              <a:rPr lang="en-US" sz="2800" i="1" dirty="0" smtClean="0">
                <a:solidFill>
                  <a:schemeClr val="bg1"/>
                </a:solidFill>
                <a:hlinkClick r:id="rId3" tooltip="Principle of lateral continuity"/>
              </a:rPr>
              <a:t>principle of lateral continuity</a:t>
            </a:r>
            <a:r>
              <a:rPr lang="en-US" sz="2800" dirty="0" smtClean="0">
                <a:solidFill>
                  <a:schemeClr val="bg1"/>
                </a:solidFill>
              </a:rPr>
              <a:t> states that layers of </a:t>
            </a:r>
            <a:r>
              <a:rPr lang="en-US" sz="2800" dirty="0" smtClean="0">
                <a:solidFill>
                  <a:schemeClr val="bg1"/>
                </a:solidFill>
                <a:hlinkClick r:id="rId4" tooltip="Sediment"/>
              </a:rPr>
              <a:t>sediment</a:t>
            </a:r>
            <a:r>
              <a:rPr lang="en-US" sz="2800" dirty="0" smtClean="0">
                <a:solidFill>
                  <a:schemeClr val="bg1"/>
                </a:solidFill>
              </a:rPr>
              <a:t> initially extend laterally in all directions; in other words, they are laterally continuous. As a result, rocks that are otherwise similar, but are now separated by a </a:t>
            </a:r>
            <a:r>
              <a:rPr lang="en-US" sz="2800" dirty="0" smtClean="0">
                <a:solidFill>
                  <a:schemeClr val="bg1"/>
                </a:solidFill>
                <a:hlinkClick r:id="rId5" tooltip="Valley"/>
              </a:rPr>
              <a:t>valley</a:t>
            </a:r>
            <a:r>
              <a:rPr lang="en-US" sz="2800" dirty="0" smtClean="0">
                <a:solidFill>
                  <a:schemeClr val="bg1"/>
                </a:solidFill>
              </a:rPr>
              <a:t> or other </a:t>
            </a:r>
            <a:r>
              <a:rPr lang="en-US" sz="2800" dirty="0" smtClean="0">
                <a:solidFill>
                  <a:schemeClr val="bg1"/>
                </a:solidFill>
                <a:hlinkClick r:id="rId6" tooltip="Erosion"/>
              </a:rPr>
              <a:t>erosional</a:t>
            </a:r>
            <a:r>
              <a:rPr lang="en-US" sz="2800" dirty="0" smtClean="0">
                <a:solidFill>
                  <a:schemeClr val="bg1"/>
                </a:solidFill>
              </a:rPr>
              <a:t> feature, can be assumed to be originally continuous.</a:t>
            </a:r>
            <a:endParaRPr lang="ar-IQ" sz="2800" dirty="0">
              <a:solidFill>
                <a:schemeClr val="bg1"/>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9654"/>
            <a:ext cx="9144000" cy="7109639"/>
          </a:xfrm>
          <a:prstGeom prst="rect">
            <a:avLst/>
          </a:prstGeom>
        </p:spPr>
        <p:txBody>
          <a:bodyPr wrap="square">
            <a:spAutoFit/>
          </a:bodyPr>
          <a:lstStyle/>
          <a:p>
            <a:pPr algn="l"/>
            <a:r>
              <a:rPr lang="en-US" sz="2400" b="1" dirty="0" smtClean="0">
                <a:solidFill>
                  <a:srgbClr val="FFFF00"/>
                </a:solidFill>
                <a:latin typeface="Times New Roman" pitchFamily="18" charset="0"/>
                <a:cs typeface="Times New Roman" pitchFamily="18" charset="0"/>
              </a:rPr>
              <a:t>Layers of sediment do not extend indefinitely; rather, the limits can be recognized and are controlled by the amount and type of sediment available and the size and shape of the </a:t>
            </a:r>
            <a:r>
              <a:rPr lang="en-US" sz="2400" b="1" dirty="0" smtClean="0">
                <a:solidFill>
                  <a:srgbClr val="FFFF00"/>
                </a:solidFill>
                <a:latin typeface="Times New Roman" pitchFamily="18" charset="0"/>
                <a:cs typeface="Times New Roman" pitchFamily="18" charset="0"/>
                <a:hlinkClick r:id="rId2" tooltip="Sedimentary basin"/>
              </a:rPr>
              <a:t>sedimentary basin</a:t>
            </a:r>
            <a:r>
              <a:rPr lang="en-US" sz="2400" b="1" dirty="0" smtClean="0">
                <a:solidFill>
                  <a:srgbClr val="FFFF00"/>
                </a:solidFill>
                <a:latin typeface="Times New Roman" pitchFamily="18" charset="0"/>
                <a:cs typeface="Times New Roman" pitchFamily="18" charset="0"/>
              </a:rPr>
              <a:t>. Sediment will continue to be </a:t>
            </a:r>
            <a:r>
              <a:rPr lang="en-US" sz="2400" b="1" dirty="0" smtClean="0">
                <a:solidFill>
                  <a:srgbClr val="FFFF00"/>
                </a:solidFill>
                <a:latin typeface="Times New Roman" pitchFamily="18" charset="0"/>
                <a:cs typeface="Times New Roman" pitchFamily="18" charset="0"/>
                <a:hlinkClick r:id="rId3" tooltip="Sediment transport"/>
              </a:rPr>
              <a:t>transported</a:t>
            </a:r>
            <a:r>
              <a:rPr lang="en-US" sz="2400" b="1" dirty="0" smtClean="0">
                <a:solidFill>
                  <a:srgbClr val="FFFF00"/>
                </a:solidFill>
                <a:latin typeface="Times New Roman" pitchFamily="18" charset="0"/>
                <a:cs typeface="Times New Roman" pitchFamily="18" charset="0"/>
              </a:rPr>
              <a:t> to an area and it will eventually be </a:t>
            </a:r>
            <a:r>
              <a:rPr lang="en-US" sz="2400" b="1" dirty="0" smtClean="0">
                <a:solidFill>
                  <a:srgbClr val="FFFF00"/>
                </a:solidFill>
                <a:latin typeface="Times New Roman" pitchFamily="18" charset="0"/>
                <a:cs typeface="Times New Roman" pitchFamily="18" charset="0"/>
                <a:hlinkClick r:id="rId4" tooltip="Deposition (geology)"/>
              </a:rPr>
              <a:t>deposited</a:t>
            </a:r>
            <a:r>
              <a:rPr lang="en-US" sz="2400" b="1" dirty="0" smtClean="0">
                <a:solidFill>
                  <a:srgbClr val="FFFF00"/>
                </a:solidFill>
                <a:latin typeface="Times New Roman" pitchFamily="18" charset="0"/>
                <a:cs typeface="Times New Roman" pitchFamily="18" charset="0"/>
              </a:rPr>
              <a:t>. However, the layer of that material will become thinner as the amount of material lessens away from the source.</a:t>
            </a:r>
          </a:p>
          <a:p>
            <a:pPr algn="l"/>
            <a:r>
              <a:rPr lang="en-US" sz="2400" b="1" dirty="0" smtClean="0">
                <a:solidFill>
                  <a:srgbClr val="FFFF00"/>
                </a:solidFill>
                <a:latin typeface="Times New Roman" pitchFamily="18" charset="0"/>
                <a:cs typeface="Times New Roman" pitchFamily="18" charset="0"/>
              </a:rPr>
              <a:t>Often, coarser-grained material can no longer be transported to an area because the transporting medium has insufficient energy to carry it to that location. In its place, the particles that settle from the transporting medium will be finer-grained, and there will be a lateral transition from coarser- to finer-grained material. The lateral variation in sediment within a </a:t>
            </a:r>
            <a:r>
              <a:rPr lang="en-US" sz="2400" b="1" dirty="0" smtClean="0">
                <a:solidFill>
                  <a:srgbClr val="FFFF00"/>
                </a:solidFill>
                <a:latin typeface="Times New Roman" pitchFamily="18" charset="0"/>
                <a:cs typeface="Times New Roman" pitchFamily="18" charset="0"/>
                <a:hlinkClick r:id="rId5" tooltip="Stratum"/>
              </a:rPr>
              <a:t>stratum</a:t>
            </a:r>
            <a:r>
              <a:rPr lang="en-US" sz="2400" b="1" dirty="0" smtClean="0">
                <a:solidFill>
                  <a:srgbClr val="FFFF00"/>
                </a:solidFill>
                <a:latin typeface="Times New Roman" pitchFamily="18" charset="0"/>
                <a:cs typeface="Times New Roman" pitchFamily="18" charset="0"/>
              </a:rPr>
              <a:t> is known as </a:t>
            </a:r>
            <a:r>
              <a:rPr lang="en-US" sz="2400" b="1" dirty="0" smtClean="0">
                <a:solidFill>
                  <a:srgbClr val="FFFF00"/>
                </a:solidFill>
                <a:latin typeface="Times New Roman" pitchFamily="18" charset="0"/>
                <a:cs typeface="Times New Roman" pitchFamily="18" charset="0"/>
                <a:hlinkClick r:id="rId6" tooltip="Sedimentary facies"/>
              </a:rPr>
              <a:t>sedimentary facies</a:t>
            </a:r>
            <a:r>
              <a:rPr lang="en-US" sz="2400" b="1" dirty="0" smtClean="0">
                <a:solidFill>
                  <a:srgbClr val="FFFF00"/>
                </a:solidFill>
                <a:latin typeface="Times New Roman" pitchFamily="18" charset="0"/>
                <a:cs typeface="Times New Roman" pitchFamily="18" charset="0"/>
              </a:rPr>
              <a:t>.</a:t>
            </a:r>
          </a:p>
          <a:p>
            <a:pPr algn="l"/>
            <a:r>
              <a:rPr lang="en-US" sz="2400" b="1" dirty="0" smtClean="0">
                <a:solidFill>
                  <a:srgbClr val="FFFF00"/>
                </a:solidFill>
                <a:latin typeface="Times New Roman" pitchFamily="18" charset="0"/>
                <a:cs typeface="Times New Roman" pitchFamily="18" charset="0"/>
              </a:rPr>
              <a:t>If sufficient sedimentary material is available, it will be deposited up to the limits of the sedimentary basin. Often, the sedimentary basin is within rocks that are very different from the sediments that are being deposited, in which the lateral limits of the sedimentary layer will be marked by an abrupt change in rock type</a:t>
            </a:r>
            <a:r>
              <a:rPr lang="en-US" sz="2400" dirty="0" smtClean="0">
                <a:solidFill>
                  <a:schemeClr val="bg1"/>
                </a:solidFill>
                <a:latin typeface="Times New Roman" pitchFamily="18" charset="0"/>
                <a:cs typeface="Times New Roman" pitchFamily="18" charset="0"/>
              </a:rPr>
              <a:t>.</a:t>
            </a:r>
            <a:endParaRPr lang="en-US" sz="2400" dirty="0">
              <a:solidFill>
                <a:schemeClr val="bg1"/>
              </a:solidFill>
              <a:latin typeface="Times New Roman" pitchFamily="18" charset="0"/>
              <a:cs typeface="Times New Roman" pitchFamily="18"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Ahmad Asker\Desktop\تدريس مادة الجيولوجيا\iii.jpg"/>
          <p:cNvPicPr>
            <a:picLocks noChangeAspect="1" noChangeArrowheads="1"/>
          </p:cNvPicPr>
          <p:nvPr/>
        </p:nvPicPr>
        <p:blipFill>
          <a:blip r:embed="rId2" cstate="print"/>
          <a:srcRect/>
          <a:stretch>
            <a:fillRect/>
          </a:stretch>
        </p:blipFill>
        <p:spPr bwMode="auto">
          <a:xfrm>
            <a:off x="467544" y="145435"/>
            <a:ext cx="8208912" cy="6567130"/>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File:Wiki Image Rev1.svg"/>
          <p:cNvPicPr>
            <a:picLocks noChangeAspect="1" noChangeArrowheads="1"/>
          </p:cNvPicPr>
          <p:nvPr/>
        </p:nvPicPr>
        <p:blipFill>
          <a:blip r:embed="rId2" cstate="print"/>
          <a:srcRect/>
          <a:stretch>
            <a:fillRect/>
          </a:stretch>
        </p:blipFill>
        <p:spPr bwMode="auto">
          <a:xfrm>
            <a:off x="0" y="-126776"/>
            <a:ext cx="9346582" cy="6984776"/>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bs.twimg.com/media/Bs6pvrgCEAA7erY.jpg"/>
          <p:cNvPicPr>
            <a:picLocks noChangeAspect="1" noChangeArrowheads="1"/>
          </p:cNvPicPr>
          <p:nvPr/>
        </p:nvPicPr>
        <p:blipFill>
          <a:blip r:embed="rId2" cstate="print"/>
          <a:srcRect/>
          <a:stretch>
            <a:fillRect/>
          </a:stretch>
        </p:blipFill>
        <p:spPr bwMode="auto">
          <a:xfrm>
            <a:off x="251520" y="0"/>
            <a:ext cx="8424936" cy="6525344"/>
          </a:xfrm>
          <a:prstGeom prst="rect">
            <a:avLst/>
          </a:prstGeom>
          <a:noFill/>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صورة ذات صلة"/>
          <p:cNvPicPr>
            <a:picLocks noChangeAspect="1" noChangeArrowheads="1"/>
          </p:cNvPicPr>
          <p:nvPr/>
        </p:nvPicPr>
        <p:blipFill>
          <a:blip r:embed="rId2" cstate="print"/>
          <a:srcRect/>
          <a:stretch>
            <a:fillRect/>
          </a:stretch>
        </p:blipFill>
        <p:spPr bwMode="auto">
          <a:xfrm>
            <a:off x="0" y="548680"/>
            <a:ext cx="9144000" cy="6003482"/>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نتيجة بحث الصور عن ‪stratigraphy‬‏"/>
          <p:cNvPicPr>
            <a:picLocks noChangeAspect="1" noChangeArrowheads="1"/>
          </p:cNvPicPr>
          <p:nvPr/>
        </p:nvPicPr>
        <p:blipFill>
          <a:blip r:embed="rId2" cstate="print"/>
          <a:srcRect/>
          <a:stretch>
            <a:fillRect/>
          </a:stretch>
        </p:blipFill>
        <p:spPr bwMode="auto">
          <a:xfrm>
            <a:off x="59659" y="0"/>
            <a:ext cx="9084341" cy="6858000"/>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نتيجة بحث الصور عن ‪stratigraphy‬‏"/>
          <p:cNvPicPr>
            <a:picLocks noChangeAspect="1" noChangeArrowheads="1"/>
          </p:cNvPicPr>
          <p:nvPr/>
        </p:nvPicPr>
        <p:blipFill>
          <a:blip r:embed="rId2" cstate="print"/>
          <a:srcRect/>
          <a:stretch>
            <a:fillRect/>
          </a:stretch>
        </p:blipFill>
        <p:spPr bwMode="auto">
          <a:xfrm>
            <a:off x="323528" y="332656"/>
            <a:ext cx="8601589" cy="6525344"/>
          </a:xfrm>
          <a:prstGeom prst="rect">
            <a:avLst/>
          </a:prstGeo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Ahmad Asker\Desktop\تدريس مادة الجيولوجيا\mishirf.PNG"/>
          <p:cNvPicPr>
            <a:picLocks noChangeAspect="1" noChangeArrowheads="1"/>
          </p:cNvPicPr>
          <p:nvPr/>
        </p:nvPicPr>
        <p:blipFill>
          <a:blip r:embed="rId2" cstate="print"/>
          <a:srcRect/>
          <a:stretch>
            <a:fillRect/>
          </a:stretch>
        </p:blipFill>
        <p:spPr bwMode="auto">
          <a:xfrm>
            <a:off x="1" y="260648"/>
            <a:ext cx="9144000" cy="6597352"/>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8456" t="4524" r="3428" b="30860"/>
          <a:stretch>
            <a:fillRect/>
          </a:stretch>
        </p:blipFill>
        <p:spPr bwMode="auto">
          <a:xfrm>
            <a:off x="1115616" y="442518"/>
            <a:ext cx="6912768" cy="6321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صورة ذات صلة"/>
          <p:cNvPicPr>
            <a:picLocks noChangeAspect="1" noChangeArrowheads="1"/>
          </p:cNvPicPr>
          <p:nvPr/>
        </p:nvPicPr>
        <p:blipFill>
          <a:blip r:embed="rId2" cstate="print"/>
          <a:srcRect/>
          <a:stretch>
            <a:fillRect/>
          </a:stretch>
        </p:blipFill>
        <p:spPr bwMode="auto">
          <a:xfrm>
            <a:off x="0" y="1"/>
            <a:ext cx="9135278" cy="6857999"/>
          </a:xfrm>
          <a:prstGeom prst="rect">
            <a:avLst/>
          </a:prstGeom>
          <a:noFill/>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b="19123"/>
          <a:stretch>
            <a:fillRect/>
          </a:stretch>
        </p:blipFill>
        <p:spPr bwMode="auto">
          <a:xfrm>
            <a:off x="0" y="332656"/>
            <a:ext cx="9144000" cy="3239154"/>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13422" t="19823" r="10982"/>
          <a:stretch>
            <a:fillRect/>
          </a:stretch>
        </p:blipFill>
        <p:spPr bwMode="auto">
          <a:xfrm>
            <a:off x="0" y="3789040"/>
            <a:ext cx="9144000" cy="2592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13117" r="10067"/>
          <a:stretch>
            <a:fillRect/>
          </a:stretch>
        </p:blipFill>
        <p:spPr bwMode="auto">
          <a:xfrm>
            <a:off x="79757" y="1052736"/>
            <a:ext cx="9064243" cy="272415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l="13422" r="10372" b="22466"/>
          <a:stretch>
            <a:fillRect/>
          </a:stretch>
        </p:blipFill>
        <p:spPr bwMode="auto">
          <a:xfrm>
            <a:off x="151259" y="3789040"/>
            <a:ext cx="8992741" cy="21121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1592" r="7016"/>
          <a:stretch>
            <a:fillRect/>
          </a:stretch>
        </p:blipFill>
        <p:spPr bwMode="auto">
          <a:xfrm>
            <a:off x="0" y="1700808"/>
            <a:ext cx="9144000" cy="272415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10067" t="25109" r="6711"/>
          <a:stretch>
            <a:fillRect/>
          </a:stretch>
        </p:blipFill>
        <p:spPr bwMode="auto">
          <a:xfrm>
            <a:off x="0" y="-315416"/>
            <a:ext cx="9144000" cy="2040194"/>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l="11897" r="7016" b="58556"/>
          <a:stretch>
            <a:fillRect/>
          </a:stretch>
        </p:blipFill>
        <p:spPr bwMode="auto">
          <a:xfrm>
            <a:off x="0" y="4437112"/>
            <a:ext cx="9144000" cy="11210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0372" t="18501" r="10982"/>
          <a:stretch>
            <a:fillRect/>
          </a:stretch>
        </p:blipFill>
        <p:spPr bwMode="auto">
          <a:xfrm>
            <a:off x="-136323" y="260648"/>
            <a:ext cx="9280323" cy="3012291"/>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11287" r="10677" b="19823"/>
          <a:stretch>
            <a:fillRect/>
          </a:stretch>
        </p:blipFill>
        <p:spPr bwMode="auto">
          <a:xfrm>
            <a:off x="-64766" y="3212976"/>
            <a:ext cx="9208766" cy="218419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2261</TotalTime>
  <Words>1054</Words>
  <Application>Microsoft Office PowerPoint</Application>
  <PresentationFormat>On-screen Show (4:3)</PresentationFormat>
  <Paragraphs>136</Paragraphs>
  <Slides>93</Slides>
  <Notes>1</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Median</vt:lpstr>
      <vt:lpstr>     علم الطبقات                    Stratigraphy                           المرحلة الثانية  الكورس الاول               قسم الجيوفيزياء       الاستاذ المساعد الدكتور احمد عسكر نجف    جامعة الكرخ للعلوم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Dr.Ahmad Asker</dc:creator>
  <cp:lastModifiedBy>DR.Ahmed Saker 2o1O</cp:lastModifiedBy>
  <cp:revision>68</cp:revision>
  <dcterms:created xsi:type="dcterms:W3CDTF">2017-08-28T15:13:43Z</dcterms:created>
  <dcterms:modified xsi:type="dcterms:W3CDTF">2018-12-19T07:24:12Z</dcterms:modified>
</cp:coreProperties>
</file>